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3" r:id="rId4"/>
    <p:sldId id="266" r:id="rId5"/>
    <p:sldId id="264" r:id="rId6"/>
    <p:sldId id="267" r:id="rId7"/>
    <p:sldId id="268" r:id="rId8"/>
    <p:sldId id="271" r:id="rId9"/>
    <p:sldId id="270" r:id="rId10"/>
    <p:sldId id="272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6"/>
    <p:restoredTop sz="95934"/>
  </p:normalViewPr>
  <p:slideViewPr>
    <p:cSldViewPr snapToGrid="0" snapToObjects="1">
      <p:cViewPr>
        <p:scale>
          <a:sx n="110" d="100"/>
          <a:sy n="110" d="100"/>
        </p:scale>
        <p:origin x="9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9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7ECC6E3-AE3B-074A-BAC0-A9B00385E6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AB7867E-60EC-FD40-A579-CE401B9ACE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89769-1F50-D841-A9D6-AC60D2DD4F5E}" type="datetimeFigureOut">
              <a:rPr lang="ru-RU" smtClean="0"/>
              <a:t>03.09.2021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B83E44-9D62-844F-BFB8-CAB2B12B9F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0F56D8-D1EE-B54A-8726-199713CBB0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71494-F0C6-0940-A559-94164CB18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2328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19E36-2164-7242-BB17-A10235E8EA6E}" type="datetimeFigureOut">
              <a:rPr lang="ru-RU" smtClean="0"/>
              <a:t>03.09.2021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0BA0B-CA80-4F4C-86C9-F79972FCB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584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E4DAE9-0B69-DA4C-B498-5B6D13F4C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171464"/>
            <a:ext cx="9829800" cy="20863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DAC2D7C-FE30-7047-B6AD-3C313051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5913"/>
            <a:ext cx="10515600" cy="1342482"/>
          </a:xfrm>
        </p:spPr>
        <p:txBody>
          <a:bodyPr anchor="b"/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02183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>
            <a:extLst>
              <a:ext uri="{FF2B5EF4-FFF2-40B4-BE49-F238E27FC236}">
                <a16:creationId xmlns:a16="http://schemas.microsoft.com/office/drawing/2014/main" id="{9F60DE4F-B062-3F4C-BAD8-B3726EBBD8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718593"/>
            <a:ext cx="10515599" cy="281410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B755CD4B-FD1F-0B44-9496-62480756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6284"/>
            <a:ext cx="10515600" cy="96069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BEA68C5-891B-8A42-80CD-D94697ADA1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6388195" y="3214939"/>
            <a:ext cx="8149010" cy="5924048"/>
          </a:xfrm>
          <a:prstGeom prst="rect">
            <a:avLst/>
          </a:prstGeom>
        </p:spPr>
      </p:pic>
      <p:sp>
        <p:nvSpPr>
          <p:cNvPr id="13" name="Нижний колонтитул 10">
            <a:extLst>
              <a:ext uri="{FF2B5EF4-FFF2-40B4-BE49-F238E27FC236}">
                <a16:creationId xmlns:a16="http://schemas.microsoft.com/office/drawing/2014/main" id="{0025C622-639C-9649-8FE9-D944605A0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5562" y="429097"/>
            <a:ext cx="3740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Номер слайда 2">
            <a:extLst>
              <a:ext uri="{FF2B5EF4-FFF2-40B4-BE49-F238E27FC236}">
                <a16:creationId xmlns:a16="http://schemas.microsoft.com/office/drawing/2014/main" id="{5CD4E9FE-B097-E049-8FBB-8E334523B0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8761" y="436110"/>
            <a:ext cx="2743200" cy="365125"/>
          </a:xfrm>
          <a:prstGeom prst="rect">
            <a:avLst/>
          </a:prstGeom>
        </p:spPr>
        <p:txBody>
          <a:bodyPr/>
          <a:lstStyle/>
          <a:p>
            <a:fld id="{BCB0BDD9-6C89-0746-AEF4-75A8860139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459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C6F71-AFB5-3943-A1B7-14ED86F35E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Примеры какой-то х*</a:t>
            </a:r>
            <a:r>
              <a:rPr lang="ru-RU" dirty="0" err="1"/>
              <a:t>йни</a:t>
            </a:r>
            <a:endParaRPr lang="ru-RU" dirty="0"/>
          </a:p>
        </p:txBody>
      </p:sp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8BFD56A2-6C82-B247-A3E7-7044D95E4FA8}"/>
              </a:ext>
            </a:extLst>
          </p:cNvPr>
          <p:cNvSpPr/>
          <p:nvPr userDrawn="1"/>
        </p:nvSpPr>
        <p:spPr>
          <a:xfrm>
            <a:off x="838200" y="3090442"/>
            <a:ext cx="967451" cy="96069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  <a:endParaRPr lang="ru-RU" sz="3600" dirty="0"/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52DD67C3-DFE5-2E4F-B95C-160729811AE6}"/>
              </a:ext>
            </a:extLst>
          </p:cNvPr>
          <p:cNvSpPr/>
          <p:nvPr userDrawn="1"/>
        </p:nvSpPr>
        <p:spPr>
          <a:xfrm>
            <a:off x="4737118" y="3104910"/>
            <a:ext cx="967451" cy="96069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  <a:endParaRPr lang="ru-RU" sz="3600" dirty="0"/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3E090E53-5A52-574C-B5A1-56F757A29C9B}"/>
              </a:ext>
            </a:extLst>
          </p:cNvPr>
          <p:cNvSpPr/>
          <p:nvPr userDrawn="1"/>
        </p:nvSpPr>
        <p:spPr>
          <a:xfrm>
            <a:off x="8456451" y="3090442"/>
            <a:ext cx="967451" cy="96069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  <a:endParaRPr lang="ru-RU" sz="3600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D943D6F8-E252-CC45-B409-9890C5E28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4027" y="3794388"/>
            <a:ext cx="274995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AFC52282-DA37-744E-8FAF-623E5F604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4027" y="4618300"/>
            <a:ext cx="2749953" cy="368458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FE45C61C-9BE5-9949-BDD7-231913E1545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4616848" y="3794388"/>
            <a:ext cx="274995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4CDFA492-24C7-DE40-8691-1C74A2AF257D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616848" y="4618300"/>
            <a:ext cx="2749953" cy="368458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И тут тоже!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35F4349D-587F-544A-9F3A-B67051BD88B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67046" y="3794388"/>
            <a:ext cx="274995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1AAAD89A-E579-AB40-AD8D-C11683F293F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67046" y="4618300"/>
            <a:ext cx="2749953" cy="368458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И тут тоже!</a:t>
            </a:r>
          </a:p>
        </p:txBody>
      </p:sp>
      <p:sp>
        <p:nvSpPr>
          <p:cNvPr id="19" name="Нижний колонтитул 10">
            <a:extLst>
              <a:ext uri="{FF2B5EF4-FFF2-40B4-BE49-F238E27FC236}">
                <a16:creationId xmlns:a16="http://schemas.microsoft.com/office/drawing/2014/main" id="{F6784D4B-013E-1C4C-A2B6-512586555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5562" y="429097"/>
            <a:ext cx="3740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6E07A5CB-AE2A-2E4A-A6EB-905F8CFD5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8761" y="436110"/>
            <a:ext cx="2743200" cy="365125"/>
          </a:xfrm>
          <a:prstGeom prst="rect">
            <a:avLst/>
          </a:prstGeom>
        </p:spPr>
        <p:txBody>
          <a:bodyPr/>
          <a:lstStyle/>
          <a:p>
            <a:fld id="{BCB0BDD9-6C89-0746-AEF4-75A8860139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23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1E53B-D23D-5F4E-87E3-4C6DD7289E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16284"/>
            <a:ext cx="10515600" cy="1482410"/>
          </a:xfrm>
        </p:spPr>
        <p:txBody>
          <a:bodyPr/>
          <a:lstStyle/>
          <a:p>
            <a:r>
              <a:rPr lang="ru-RU" dirty="0"/>
              <a:t>Что-то </a:t>
            </a:r>
            <a:br>
              <a:rPr lang="ru-RU" dirty="0"/>
            </a:br>
            <a:r>
              <a:rPr lang="ru-RU" dirty="0"/>
              <a:t>на абхазском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C16692-9570-8342-AFEB-385BF15276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8761" y="436110"/>
            <a:ext cx="2743200" cy="365125"/>
          </a:xfrm>
          <a:prstGeom prst="rect">
            <a:avLst/>
          </a:prstGeom>
        </p:spPr>
        <p:txBody>
          <a:bodyPr/>
          <a:lstStyle/>
          <a:p>
            <a:fld id="{BCB0BDD9-6C89-0746-AEF4-75A886013989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581223B-E092-6A43-9C02-DC20BB1F3A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300682"/>
            <a:ext cx="10515599" cy="281410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ru-RU" dirty="0"/>
              <a:t>Французские мясные булки в кетчупе</a:t>
            </a:r>
          </a:p>
        </p:txBody>
      </p:sp>
      <p:sp>
        <p:nvSpPr>
          <p:cNvPr id="10" name="Нижний колонтитул 10">
            <a:extLst>
              <a:ext uri="{FF2B5EF4-FFF2-40B4-BE49-F238E27FC236}">
                <a16:creationId xmlns:a16="http://schemas.microsoft.com/office/drawing/2014/main" id="{FBE9020F-794B-D34E-821B-C728252BC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5562" y="429097"/>
            <a:ext cx="3740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20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23633-0C6B-5843-A253-1D2C8BC4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760A05C-C2DA-2645-9C79-0D6E1E7355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8761" y="436110"/>
            <a:ext cx="2743200" cy="365125"/>
          </a:xfrm>
          <a:prstGeom prst="rect">
            <a:avLst/>
          </a:prstGeom>
        </p:spPr>
        <p:txBody>
          <a:bodyPr/>
          <a:lstStyle/>
          <a:p>
            <a:fld id="{BCB0BDD9-6C89-0746-AEF4-75A886013989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FE1310-E47C-FA4F-B6E2-4833843F63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 rot="4278536">
            <a:off x="-3418957" y="2128395"/>
            <a:ext cx="8149010" cy="5924048"/>
          </a:xfrm>
          <a:prstGeom prst="rect">
            <a:avLst/>
          </a:prstGeom>
        </p:spPr>
      </p:pic>
      <p:sp>
        <p:nvSpPr>
          <p:cNvPr id="7" name="Нижний колонтитул 10">
            <a:extLst>
              <a:ext uri="{FF2B5EF4-FFF2-40B4-BE49-F238E27FC236}">
                <a16:creationId xmlns:a16="http://schemas.microsoft.com/office/drawing/2014/main" id="{08ADA996-04D1-8345-9605-D7F62544F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5562" y="429097"/>
            <a:ext cx="3740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22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7870C-7C8E-CD43-8558-3EC4F108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8B6019-70F2-C54D-90BC-2130C572F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0475"/>
            <a:ext cx="10515600" cy="159332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4929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C0082-0C5F-654E-9A4E-7F98AFB4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BA3FD6-0488-AD42-8E20-580A4EBFE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8114C5-377D-5743-903D-202705342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-3729655" y="-1593812"/>
            <a:ext cx="8149010" cy="592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341F9-5913-7244-ADC3-8189D0FD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5913"/>
            <a:ext cx="10515600" cy="1643424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984900-250B-BA46-8922-8594CD543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877519"/>
            <a:ext cx="5181600" cy="22994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8A3716-3D76-8A45-9056-9F9057E45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877519"/>
            <a:ext cx="5181600" cy="22994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2145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F4008-0210-C144-9414-86E5CC01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4550"/>
            <a:ext cx="10515600" cy="823912"/>
          </a:xfrm>
        </p:spPr>
        <p:txBody>
          <a:bodyPr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AD5D35-4750-D940-81E6-13CBFD80F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8398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B9BE00-69B7-314A-A63E-21E39F739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553428"/>
            <a:ext cx="5157787" cy="21644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A803A5F-73B8-7B48-852C-57DF00D1C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258398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C68368-6EA9-554C-AE6E-E233D5E94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3553428"/>
            <a:ext cx="5183188" cy="21644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91424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2190C-D423-0343-A2DA-CB6D4ED0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5913"/>
            <a:ext cx="10515600" cy="1608700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86632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160A4-11BF-8C4A-B380-016836A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5732"/>
            <a:ext cx="10515600" cy="89125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1DB7B2-2EAB-2B4E-B097-415E483AE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8E8B4B-A5C0-4B42-A6B3-EF770861CF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8761" y="436110"/>
            <a:ext cx="2743200" cy="365125"/>
          </a:xfrm>
          <a:prstGeom prst="rect">
            <a:avLst/>
          </a:prstGeom>
        </p:spPr>
        <p:txBody>
          <a:bodyPr/>
          <a:lstStyle/>
          <a:p>
            <a:fld id="{BCB0BDD9-6C89-0746-AEF4-75A88601398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74120F69-8942-2241-8249-E1F1BFF61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5562" y="429097"/>
            <a:ext cx="3740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98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B97F0-40DD-F34A-A798-B164B96C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E18EB-E94B-BC44-B9D7-4E7CF7932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73752"/>
            <a:ext cx="5181600" cy="350321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3E08DE-15E3-5E4A-AF13-CB0A8B9FD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73752"/>
            <a:ext cx="5181600" cy="350321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7CF2FEA-12A6-DB4A-8B5C-0BE49FCF99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8761" y="436110"/>
            <a:ext cx="2743200" cy="365125"/>
          </a:xfrm>
          <a:prstGeom prst="rect">
            <a:avLst/>
          </a:prstGeom>
        </p:spPr>
        <p:txBody>
          <a:bodyPr/>
          <a:lstStyle/>
          <a:p>
            <a:fld id="{BCB0BDD9-6C89-0746-AEF4-75A88601398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49C149BE-D7E3-4242-B4EC-5F6D43BBE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5562" y="429097"/>
            <a:ext cx="3740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79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365EA026-4FA8-914B-9C6B-83E99E6AF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59477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F65B11-3F6A-644B-AA95-EB0CD54F0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520848"/>
            <a:ext cx="5157787" cy="26676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9E73FAF-8F51-7743-AFDC-666E47622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259477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C7B5CC-155B-AA45-B7CA-ABD21155F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3520848"/>
            <a:ext cx="5183188" cy="26676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A1A670B1-730A-8346-A2C2-1E584D9536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8761" y="436110"/>
            <a:ext cx="2743200" cy="365125"/>
          </a:xfrm>
          <a:prstGeom prst="rect">
            <a:avLst/>
          </a:prstGeom>
        </p:spPr>
        <p:txBody>
          <a:bodyPr/>
          <a:lstStyle/>
          <a:p>
            <a:fld id="{BCB0BDD9-6C89-0746-AEF4-75A88601398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F13338D-693F-1D44-8530-9040E8B2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6284"/>
            <a:ext cx="10515600" cy="96069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4" name="Нижний колонтитул 10">
            <a:extLst>
              <a:ext uri="{FF2B5EF4-FFF2-40B4-BE49-F238E27FC236}">
                <a16:creationId xmlns:a16="http://schemas.microsoft.com/office/drawing/2014/main" id="{9ADD2BD4-65B1-454E-8A52-3C7DD678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45562" y="429097"/>
            <a:ext cx="3740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27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3A395-F3CB-0E4F-A887-666BC7BC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5913"/>
            <a:ext cx="10515600" cy="1724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7BBE9B-E826-4F4E-8B3B-1B1E6E5D6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547643"/>
            <a:ext cx="10515600" cy="1834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7" name="Текст 8">
            <a:extLst>
              <a:ext uri="{FF2B5EF4-FFF2-40B4-BE49-F238E27FC236}">
                <a16:creationId xmlns:a16="http://schemas.microsoft.com/office/drawing/2014/main" id="{00604686-D6D3-A54E-896C-9C9C3B3E95F4}"/>
              </a:ext>
            </a:extLst>
          </p:cNvPr>
          <p:cNvSpPr txBox="1">
            <a:spLocks/>
          </p:cNvSpPr>
          <p:nvPr userDrawn="1"/>
        </p:nvSpPr>
        <p:spPr>
          <a:xfrm>
            <a:off x="3224581" y="501422"/>
            <a:ext cx="3356659" cy="3651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46234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D76D271-ADAF-2B4F-90E4-23FA0D19D3B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alphaModFix amt="70000"/>
          </a:blip>
          <a:stretch>
            <a:fillRect/>
          </a:stretch>
        </p:blipFill>
        <p:spPr>
          <a:xfrm>
            <a:off x="4042990" y="-965391"/>
            <a:ext cx="8149010" cy="592404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7102D-BDF4-A646-B2FB-D9EB44D3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6284"/>
            <a:ext cx="10515600" cy="960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44D74F-033E-634E-B7DC-2356F707E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27453"/>
            <a:ext cx="10515600" cy="354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CA4A0C39-095E-224B-8139-A26A37777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17079" y="433158"/>
            <a:ext cx="17450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ru-RU" dirty="0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F93C5F1-3BDE-B84D-965B-D6E68C491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433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6F5F9-9214-694D-9999-566F10848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9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A1DD19-C429-8141-BB3E-CAEA7E9A72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ru-RU" sz="2000" dirty="0"/>
              <a:t>Разработка дорожной карты мероприятий по повышению финансовой грамотности клиентов пенсионного возраста и разработка концепции по привлечению новых клиентов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094D9-D5AE-E647-A16B-0EF52C86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ВТБ-онлайн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6B5930-992C-C747-8CB0-9127399B39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5400000">
            <a:off x="-6452200" y="-1175035"/>
            <a:ext cx="11494908" cy="820686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7A5A3529-0FA4-C444-AA1E-39E30A9FA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278" y="5239000"/>
            <a:ext cx="1529443" cy="152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414042F-B743-A147-80EE-21969EA5E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164" y="5802789"/>
            <a:ext cx="2112197" cy="40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0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F9D599-1D11-5943-8E1B-22C72897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1235"/>
            <a:ext cx="9563101" cy="5289322"/>
          </a:xfrm>
        </p:spPr>
        <p:txBody>
          <a:bodyPr>
            <a:noAutofit/>
          </a:bodyPr>
          <a:lstStyle/>
          <a:p>
            <a:r>
              <a:rPr lang="ru-RU" sz="6000" dirty="0"/>
              <a:t>Спасибо за внимание и понимание!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2D01621-2964-E848-A908-F959B6899E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0BDD9-6C89-0746-AEF4-75A88601398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87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1E4EB-3DAA-A641-AE55-DD46998E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ЦА: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04FAEC-7028-C24A-8802-7FEA5BDDDB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0BDD9-6C89-0746-AEF4-75A886013989}" type="slidenum">
              <a:rPr lang="ru-RU" smtClean="0"/>
              <a:t>2</a:t>
            </a:fld>
            <a:endParaRPr lang="ru-RU"/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AE4C03CD-6FF3-C141-8848-D0C30AA44351}"/>
              </a:ext>
            </a:extLst>
          </p:cNvPr>
          <p:cNvSpPr/>
          <p:nvPr/>
        </p:nvSpPr>
        <p:spPr>
          <a:xfrm>
            <a:off x="838201" y="2851667"/>
            <a:ext cx="541578" cy="53779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82600" dist="342900" dir="2700000" algn="tl" rotWithShape="0">
              <a:srgbClr val="00206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ru-RU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8179416B-6562-3D46-833B-7CCF69D93CD0}"/>
              </a:ext>
            </a:extLst>
          </p:cNvPr>
          <p:cNvSpPr txBox="1">
            <a:spLocks/>
          </p:cNvSpPr>
          <p:nvPr/>
        </p:nvSpPr>
        <p:spPr>
          <a:xfrm>
            <a:off x="728047" y="3185366"/>
            <a:ext cx="2749953" cy="823912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60 – 70 лет</a:t>
            </a:r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8A1FCA37-B8F5-E746-A47E-4DE1CD2B4095}"/>
              </a:ext>
            </a:extLst>
          </p:cNvPr>
          <p:cNvSpPr txBox="1">
            <a:spLocks/>
          </p:cNvSpPr>
          <p:nvPr/>
        </p:nvSpPr>
        <p:spPr>
          <a:xfrm>
            <a:off x="728047" y="4034304"/>
            <a:ext cx="2749953" cy="35478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sz="1600" dirty="0"/>
              <a:t>Работают и активны, имеют супруга, в целом самостоятельны в принятии решений по управлению своими финансами.</a:t>
            </a: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F4105349-1CDE-7341-AAC6-113F5E128FF0}"/>
              </a:ext>
            </a:extLst>
          </p:cNvPr>
          <p:cNvSpPr/>
          <p:nvPr/>
        </p:nvSpPr>
        <p:spPr>
          <a:xfrm>
            <a:off x="4201944" y="2851667"/>
            <a:ext cx="541578" cy="53779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82600" dist="342900" dir="2700000" algn="tl" rotWithShape="0">
              <a:srgbClr val="00206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ru-RU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551DCD41-3B7D-0049-A922-25E6A39B5DC6}"/>
              </a:ext>
            </a:extLst>
          </p:cNvPr>
          <p:cNvSpPr txBox="1">
            <a:spLocks/>
          </p:cNvSpPr>
          <p:nvPr/>
        </p:nvSpPr>
        <p:spPr>
          <a:xfrm>
            <a:off x="4091790" y="3185366"/>
            <a:ext cx="2749953" cy="823912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70-80 лет</a:t>
            </a:r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77D7965A-4A39-F440-8AD0-475F1B4C61F7}"/>
              </a:ext>
            </a:extLst>
          </p:cNvPr>
          <p:cNvSpPr txBox="1">
            <a:spLocks/>
          </p:cNvSpPr>
          <p:nvPr/>
        </p:nvSpPr>
        <p:spPr>
          <a:xfrm>
            <a:off x="4091790" y="4034304"/>
            <a:ext cx="2749953" cy="35478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sz="1600" dirty="0"/>
              <a:t>Не работают и активны, реже выходят из дома, пользуются помощью родственников во взаимодействии с финансовыми продуктами.</a:t>
            </a:r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D10BD854-32AC-264F-B359-1B7402AAFC58}"/>
              </a:ext>
            </a:extLst>
          </p:cNvPr>
          <p:cNvSpPr/>
          <p:nvPr/>
        </p:nvSpPr>
        <p:spPr>
          <a:xfrm>
            <a:off x="7426765" y="2851667"/>
            <a:ext cx="541578" cy="53779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82600" dist="342900" dir="2700000" algn="tl" rotWithShape="0">
              <a:srgbClr val="00206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ru-RU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379BECA0-E627-754E-B669-24454EFDD44F}"/>
              </a:ext>
            </a:extLst>
          </p:cNvPr>
          <p:cNvSpPr txBox="1">
            <a:spLocks/>
          </p:cNvSpPr>
          <p:nvPr/>
        </p:nvSpPr>
        <p:spPr>
          <a:xfrm>
            <a:off x="7316611" y="3185366"/>
            <a:ext cx="2749953" cy="823912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80+ лет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AA8BB180-28E8-B44B-81A4-B2CE7C1CF117}"/>
              </a:ext>
            </a:extLst>
          </p:cNvPr>
          <p:cNvSpPr txBox="1">
            <a:spLocks/>
          </p:cNvSpPr>
          <p:nvPr/>
        </p:nvSpPr>
        <p:spPr>
          <a:xfrm>
            <a:off x="7316611" y="4034304"/>
            <a:ext cx="3852132" cy="35478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sz="1600" dirty="0"/>
              <a:t>Не работают и почти не выходят из дома, то есть не активны (очень много инвалидов), самая уязвимая и недоверчивая группа, но в то же время если массово завести их в онлайн, получится самая большая армия из этих бабушек.</a:t>
            </a:r>
          </a:p>
        </p:txBody>
      </p:sp>
    </p:spTree>
    <p:extLst>
      <p:ext uri="{BB962C8B-B14F-4D97-AF65-F5344CB8AC3E}">
        <p14:creationId xmlns:p14="http://schemas.microsoft.com/office/powerpoint/2010/main" val="342806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46A99DC-A420-5144-BD33-7AAB73C67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08514"/>
            <a:ext cx="10515600" cy="336844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Основная проблема: Низкая финансовая грамотность клиентов пенсионного возраста. </a:t>
            </a:r>
          </a:p>
          <a:p>
            <a:pPr marL="0" indent="0">
              <a:buNone/>
            </a:pPr>
            <a:r>
              <a:rPr lang="ru-RU" dirty="0"/>
              <a:t>Второстепенные проблемы: </a:t>
            </a:r>
          </a:p>
          <a:p>
            <a:r>
              <a:rPr lang="ru-RU" dirty="0"/>
              <a:t>Банк ВТБ занимает второе место в России в рейтинге по размерам клиентской базы, при этом доля рынка банка менее 0,5% пользователей пенсионного возраста. </a:t>
            </a:r>
          </a:p>
          <a:p>
            <a:r>
              <a:rPr lang="ru-RU" dirty="0"/>
              <a:t>Пенсионерам сложно пройти цифровой путь по переводу пенсии в ВТБ-онлайн или мобильном приложении, несмотря на короткое заявление. </a:t>
            </a:r>
          </a:p>
          <a:p>
            <a:r>
              <a:rPr lang="ru-RU" dirty="0"/>
              <a:t>Более 15% клиентов не доходят до последнего шага в процессе заполнения заявления. Процесс подразумевает подтверждение заявления на перевод пенсии по смс (ответный код на номер 0919). Если клиент не отправил ответ в течение 3-х дней, заявление аннулируется.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EB6863-AEA6-914F-97FA-2C303BAE35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0BDD9-6C89-0746-AEF4-75A886013989}" type="slidenum">
              <a:rPr lang="ru-RU" smtClean="0"/>
              <a:t>3</a:t>
            </a:fld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F0E1507-EAE2-DF42-B966-D383AC24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Проблематика</a:t>
            </a:r>
          </a:p>
        </p:txBody>
      </p:sp>
    </p:spTree>
    <p:extLst>
      <p:ext uri="{BB962C8B-B14F-4D97-AF65-F5344CB8AC3E}">
        <p14:creationId xmlns:p14="http://schemas.microsoft.com/office/powerpoint/2010/main" val="331105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73033-6ED7-4944-A301-D1C5A7DB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Информация о реализации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6A99DC-A420-5144-BD33-7AAB73C67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62178"/>
            <a:ext cx="10020300" cy="3514786"/>
          </a:xfrm>
        </p:spPr>
        <p:txBody>
          <a:bodyPr>
            <a:noAutofit/>
          </a:bodyPr>
          <a:lstStyle/>
          <a:p>
            <a:r>
              <a:rPr lang="ru-RU" sz="1800" dirty="0"/>
              <a:t>Предлагается организовать занятия на базе КЦСОН (комплексный центр социального обслуживания населения). Такие центры есть во всех районах Санкт-Петербурга. </a:t>
            </a:r>
          </a:p>
          <a:p>
            <a:r>
              <a:rPr lang="ru-RU" sz="1800" dirty="0"/>
              <a:t>Каждый центр включает в себя социально-досуговое подразделение, на базе которого проводятся занятия для пенсионеров на бесплатной основе.</a:t>
            </a:r>
          </a:p>
          <a:p>
            <a:r>
              <a:rPr lang="ru-RU" sz="1800" dirty="0"/>
              <a:t>В Питере 18 районов. Следовательно, 18 таких площадок. По затратам (нужно прикинуть):</a:t>
            </a:r>
          </a:p>
          <a:p>
            <a:r>
              <a:rPr lang="ru-RU" sz="1800" dirty="0"/>
              <a:t>- Нужно несколько спикеров от ВТБ;</a:t>
            </a:r>
          </a:p>
          <a:p>
            <a:r>
              <a:rPr lang="ru-RU" sz="1800" dirty="0"/>
              <a:t>- Разработка программы занятий;</a:t>
            </a:r>
          </a:p>
          <a:p>
            <a:r>
              <a:rPr lang="ru-RU" sz="1800" dirty="0"/>
              <a:t>- Разработка сопроводительного материала;</a:t>
            </a:r>
          </a:p>
          <a:p>
            <a:endParaRPr lang="ru-RU" sz="1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EB6863-AEA6-914F-97FA-2C303BAE35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0BDD9-6C89-0746-AEF4-75A88601398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5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46A99DC-A420-5144-BD33-7AAB73C67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808514"/>
            <a:ext cx="9787359" cy="33684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Предлагается провести цикл из нескольких лекций </a:t>
            </a:r>
          </a:p>
          <a:p>
            <a:pPr marL="0" indent="0">
              <a:buNone/>
            </a:pPr>
            <a:r>
              <a:rPr lang="ru-RU" dirty="0"/>
              <a:t>(штук 5 раз в неделю по 1-1,5 ч).</a:t>
            </a:r>
          </a:p>
          <a:p>
            <a:endParaRPr lang="ru-RU" dirty="0"/>
          </a:p>
          <a:p>
            <a:r>
              <a:rPr lang="ru-RU" dirty="0"/>
              <a:t>Темы:</a:t>
            </a:r>
          </a:p>
          <a:p>
            <a:r>
              <a:rPr lang="ru-RU" dirty="0"/>
              <a:t>- Как выбрать банк;</a:t>
            </a:r>
          </a:p>
          <a:p>
            <a:r>
              <a:rPr lang="ru-RU" dirty="0"/>
              <a:t>- Как пользоваться картой;</a:t>
            </a:r>
          </a:p>
          <a:p>
            <a:r>
              <a:rPr lang="ru-RU" dirty="0"/>
              <a:t>- Как перевести пенсию в ВТБ;</a:t>
            </a:r>
          </a:p>
          <a:p>
            <a:r>
              <a:rPr lang="ru-RU" dirty="0"/>
              <a:t>- Как пользоваться онлайн-сервисами;</a:t>
            </a:r>
          </a:p>
          <a:p>
            <a:r>
              <a:rPr lang="ru-RU" dirty="0"/>
              <a:t>- Как уберечься от мошенников.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EB6863-AEA6-914F-97FA-2C303BAE35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0BDD9-6C89-0746-AEF4-75A886013989}" type="slidenum">
              <a:rPr lang="ru-RU" smtClean="0"/>
              <a:t>5</a:t>
            </a:fld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F78C167-012D-8A46-975B-57984718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Информация о реализации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196820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46A99DC-A420-5144-BD33-7AAB73C67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3192031"/>
            <a:ext cx="10533763" cy="2984932"/>
          </a:xfrm>
        </p:spPr>
        <p:txBody>
          <a:bodyPr>
            <a:noAutofit/>
          </a:bodyPr>
          <a:lstStyle/>
          <a:p>
            <a:r>
              <a:rPr lang="ru-RU" dirty="0"/>
              <a:t>Показать видеоряд по ТВ, где </a:t>
            </a:r>
            <a:r>
              <a:rPr lang="ru-RU" b="1" dirty="0"/>
              <a:t>дедушки и бабушки </a:t>
            </a:r>
            <a:r>
              <a:rPr lang="ru-RU" dirty="0"/>
              <a:t>говорят о важности финансовой грамотности. Аналогичный </a:t>
            </a:r>
            <a:r>
              <a:rPr lang="ru-RU" dirty="0" err="1"/>
              <a:t>аудиоряд</a:t>
            </a:r>
            <a:r>
              <a:rPr lang="ru-RU" dirty="0"/>
              <a:t> пустить в сетку радиовещания;</a:t>
            </a:r>
          </a:p>
          <a:p>
            <a:r>
              <a:rPr lang="ru-RU" dirty="0"/>
              <a:t>Распространять раздаточный материал (листовки) с основами финансовой грамотности в местах, где обычно собираются пенсионеры: </a:t>
            </a:r>
            <a:r>
              <a:rPr lang="ru-RU" b="1" dirty="0"/>
              <a:t>почтовое отделение, поликлиника, собес, </a:t>
            </a:r>
            <a:r>
              <a:rPr lang="ru-RU" b="1" dirty="0" err="1"/>
              <a:t>Петроэлектросбыт</a:t>
            </a:r>
            <a:r>
              <a:rPr lang="ru-RU" b="1" dirty="0"/>
              <a:t>;</a:t>
            </a:r>
          </a:p>
          <a:p>
            <a:r>
              <a:rPr lang="ru-RU" dirty="0"/>
              <a:t>Организовать очные лекции/семинары, где пенсионерам будут рассказывать и показывать, как пользоваться банковским приложением.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EB6863-AEA6-914F-97FA-2C303BAE35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0BDD9-6C89-0746-AEF4-75A886013989}" type="slidenum">
              <a:rPr lang="ru-RU" smtClean="0"/>
              <a:t>6</a:t>
            </a:fld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F78C167-012D-8A46-975B-57984718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6283"/>
            <a:ext cx="10515600" cy="1439187"/>
          </a:xfrm>
        </p:spPr>
        <p:txBody>
          <a:bodyPr>
            <a:normAutofit/>
          </a:bodyPr>
          <a:lstStyle/>
          <a:p>
            <a:r>
              <a:rPr lang="ru-RU" dirty="0"/>
              <a:t>План продвижения сервиса </a:t>
            </a:r>
            <a:br>
              <a:rPr lang="ru-RU" dirty="0"/>
            </a:br>
            <a:r>
              <a:rPr lang="ru-RU" dirty="0"/>
              <a:t>по переводу пенсии в ВТБ</a:t>
            </a:r>
          </a:p>
        </p:txBody>
      </p:sp>
    </p:spTree>
    <p:extLst>
      <p:ext uri="{BB962C8B-B14F-4D97-AF65-F5344CB8AC3E}">
        <p14:creationId xmlns:p14="http://schemas.microsoft.com/office/powerpoint/2010/main" val="385850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46A99DC-A420-5144-BD33-7AAB73C67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3192031"/>
            <a:ext cx="10533763" cy="2984932"/>
          </a:xfrm>
        </p:spPr>
        <p:txBody>
          <a:bodyPr>
            <a:noAutofit/>
          </a:bodyPr>
          <a:lstStyle/>
          <a:p>
            <a:r>
              <a:rPr lang="ru-RU" dirty="0"/>
              <a:t>Напечатать статьи в бумажных газетах, которые обычно читают пенсионеры;</a:t>
            </a:r>
          </a:p>
          <a:p>
            <a:r>
              <a:rPr lang="ru-RU" dirty="0"/>
              <a:t>Реклама среди молодой аудитории, которая расскажет про ВТБ своим родителям/бабушкам и дедушкам</a:t>
            </a:r>
          </a:p>
          <a:p>
            <a:r>
              <a:rPr lang="ru-RU" dirty="0"/>
              <a:t>Проработать возможность взаимодействия с досуговыми центрами для пенсионеров. Они готовы сотрудничать.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EB6863-AEA6-914F-97FA-2C303BAE35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0BDD9-6C89-0746-AEF4-75A886013989}" type="slidenum">
              <a:rPr lang="ru-RU" smtClean="0"/>
              <a:t>7</a:t>
            </a:fld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F78C167-012D-8A46-975B-57984718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6283"/>
            <a:ext cx="10515600" cy="1439187"/>
          </a:xfrm>
        </p:spPr>
        <p:txBody>
          <a:bodyPr>
            <a:normAutofit/>
          </a:bodyPr>
          <a:lstStyle/>
          <a:p>
            <a:r>
              <a:rPr lang="ru-RU" dirty="0"/>
              <a:t>План продвижения сервиса </a:t>
            </a:r>
            <a:br>
              <a:rPr lang="ru-RU" dirty="0"/>
            </a:br>
            <a:r>
              <a:rPr lang="ru-RU" dirty="0"/>
              <a:t>по переводу пенсии в ВТБ</a:t>
            </a:r>
          </a:p>
        </p:txBody>
      </p:sp>
    </p:spTree>
    <p:extLst>
      <p:ext uri="{BB962C8B-B14F-4D97-AF65-F5344CB8AC3E}">
        <p14:creationId xmlns:p14="http://schemas.microsoft.com/office/powerpoint/2010/main" val="247915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46A99DC-A420-5144-BD33-7AAB73C67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857500"/>
            <a:ext cx="9873343" cy="33194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1800" dirty="0"/>
              <a:t>Проработать функции мобильного приложения (например: "перевести </a:t>
            </a:r>
            <a:r>
              <a:rPr lang="ru-RU" sz="1800" dirty="0" err="1"/>
              <a:t>соточку</a:t>
            </a:r>
            <a:r>
              <a:rPr lang="ru-RU" sz="1800" dirty="0"/>
              <a:t> соколику", внучку.</a:t>
            </a:r>
          </a:p>
          <a:p>
            <a:pPr>
              <a:lnSpc>
                <a:spcPct val="120000"/>
              </a:lnSpc>
            </a:pPr>
            <a:r>
              <a:rPr lang="ru-RU" sz="1800" dirty="0"/>
              <a:t>Проработать бонусы за привлечение друга (баба Зина привела бабу Фросю, обе получили бонус).</a:t>
            </a:r>
          </a:p>
          <a:p>
            <a:pPr>
              <a:lnSpc>
                <a:spcPct val="120000"/>
              </a:lnSpc>
            </a:pPr>
            <a:r>
              <a:rPr lang="ru-RU" sz="1800" dirty="0"/>
              <a:t>Проработать программу "соколик или сына привёл бабушку в </a:t>
            </a:r>
            <a:r>
              <a:rPr lang="ru-RU" sz="1800" dirty="0" err="1"/>
              <a:t>втб</a:t>
            </a:r>
            <a:r>
              <a:rPr lang="ru-RU" sz="1800" dirty="0"/>
              <a:t>, получил </a:t>
            </a:r>
            <a:r>
              <a:rPr lang="ru-RU" sz="1800" dirty="0" err="1"/>
              <a:t>кэшбэк</a:t>
            </a:r>
            <a:r>
              <a:rPr lang="ru-RU" sz="1800" dirty="0"/>
              <a:t>".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EB6863-AEA6-914F-97FA-2C303BAE35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0BDD9-6C89-0746-AEF4-75A886013989}" type="slidenum">
              <a:rPr lang="ru-RU" smtClean="0"/>
              <a:t>8</a:t>
            </a:fld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F78C167-012D-8A46-975B-57984718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Привлечение новых клиентов</a:t>
            </a:r>
          </a:p>
        </p:txBody>
      </p:sp>
    </p:spTree>
    <p:extLst>
      <p:ext uri="{BB962C8B-B14F-4D97-AF65-F5344CB8AC3E}">
        <p14:creationId xmlns:p14="http://schemas.microsoft.com/office/powerpoint/2010/main" val="3641902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EB6863-AEA6-914F-97FA-2C303BAE35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0BDD9-6C89-0746-AEF4-75A886013989}" type="slidenum">
              <a:rPr lang="ru-RU" smtClean="0"/>
              <a:t>9</a:t>
            </a:fld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F78C167-012D-8A46-975B-57984718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Стратегия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F05A0E-D994-6F47-A900-5AFF570D9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673752"/>
            <a:ext cx="8629891" cy="350321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(шаги, Расчёт эффективности)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2716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Пользовательские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54DE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AF92440B-6BCA-C940-BC8E-D6C80CD12CC9}" vid="{C29D5C75-5160-4E4D-A7D3-47BE59495C2E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Пользовательские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971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AF92440B-6BCA-C940-BC8E-D6C80CD12CC9}" vid="{31B36EE0-1F5D-D34E-BFC8-E9EF3CB97E56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1681</TotalTime>
  <Words>538</Words>
  <Application>Microsoft Macintosh PowerPoint</Application>
  <PresentationFormat>Широкоэкранный</PresentationFormat>
  <Paragraphs>59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Тема Office</vt:lpstr>
      <vt:lpstr>Специальное оформление</vt:lpstr>
      <vt:lpstr>ВТБ-онлайн</vt:lpstr>
      <vt:lpstr>Группы ЦА:</vt:lpstr>
      <vt:lpstr>Проблематика</vt:lpstr>
      <vt:lpstr>Информация о реализации решения</vt:lpstr>
      <vt:lpstr>Информация о реализации решения</vt:lpstr>
      <vt:lpstr>План продвижения сервиса  по переводу пенсии в ВТБ</vt:lpstr>
      <vt:lpstr>План продвижения сервиса  по переводу пенсии в ВТБ</vt:lpstr>
      <vt:lpstr>Привлечение новых клиентов</vt:lpstr>
      <vt:lpstr>Стратегия</vt:lpstr>
      <vt:lpstr>Спасибо за внимание и понимание!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 Technology</dc:title>
  <dc:creator>f a</dc:creator>
  <cp:lastModifiedBy>f a</cp:lastModifiedBy>
  <cp:revision>4</cp:revision>
  <dcterms:created xsi:type="dcterms:W3CDTF">2021-09-03T11:23:32Z</dcterms:created>
  <dcterms:modified xsi:type="dcterms:W3CDTF">2021-09-04T15:24:50Z</dcterms:modified>
</cp:coreProperties>
</file>