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media/image3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6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4.jpg" ContentType="image/jpeg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75" r:id="rId2"/>
    <p:sldId id="258" r:id="rId3"/>
    <p:sldId id="259" r:id="rId4"/>
    <p:sldId id="260" r:id="rId5"/>
    <p:sldId id="278" r:id="rId6"/>
    <p:sldId id="279" r:id="rId7"/>
    <p:sldId id="276" r:id="rId8"/>
    <p:sldId id="277" r:id="rId9"/>
    <p:sldId id="284" r:id="rId10"/>
    <p:sldId id="283" r:id="rId11"/>
    <p:sldId id="285" r:id="rId12"/>
    <p:sldId id="287" r:id="rId13"/>
    <p:sldId id="280" r:id="rId14"/>
    <p:sldId id="288" r:id="rId15"/>
    <p:sldId id="289" r:id="rId16"/>
    <p:sldId id="290" r:id="rId17"/>
    <p:sldId id="286" r:id="rId18"/>
    <p:sldId id="281" r:id="rId19"/>
    <p:sldId id="282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eksandrov" initials="M" lastIdx="1" clrIdx="0">
    <p:extLst>
      <p:ext uri="{19B8F6BF-5375-455C-9EA6-DF929625EA0E}">
        <p15:presenceInfo xmlns:p15="http://schemas.microsoft.com/office/powerpoint/2012/main" userId="MAleksandr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F33C3C-F2F4-4FA1-9ABF-CFBEAECA349A}">
  <a:tblStyle styleId="{B1F33C3C-F2F4-4FA1-9ABF-CFBEAECA34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58139" y="397549"/>
            <a:ext cx="106680" cy="373380"/>
          </a:xfrm>
          <a:custGeom>
            <a:avLst/>
            <a:gdLst/>
            <a:ahLst/>
            <a:cxnLst/>
            <a:rect l="l" t="t" r="r" b="b"/>
            <a:pathLst>
              <a:path w="142240" h="497840">
                <a:moveTo>
                  <a:pt x="142239" y="497839"/>
                </a:moveTo>
                <a:lnTo>
                  <a:pt x="0" y="497839"/>
                </a:lnTo>
                <a:lnTo>
                  <a:pt x="0" y="0"/>
                </a:lnTo>
                <a:lnTo>
                  <a:pt x="142239" y="0"/>
                </a:lnTo>
                <a:lnTo>
                  <a:pt x="142239" y="497839"/>
                </a:lnTo>
                <a:close/>
              </a:path>
            </a:pathLst>
          </a:custGeom>
          <a:solidFill>
            <a:srgbClr val="45556C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81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350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5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158.160.46.88:8080/superset/dashboard/p/4vAQ9Am97WZ/" TargetMode="External"/><Relationship Id="rId3" Type="http://schemas.openxmlformats.org/officeDocument/2006/relationships/hyperlink" Target="https://github.com/Mishganio/RFM_Clickhouse" TargetMode="External"/><Relationship Id="rId7" Type="http://schemas.openxmlformats.org/officeDocument/2006/relationships/hyperlink" Target="https://console.yandex.cloud/folders/b1gctv657k2rdmrcs47g/managed-greenplum/cluster/c9qsnav7ai9aio1bprh5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58.160.63.106:8080/home" TargetMode="External"/><Relationship Id="rId5" Type="http://schemas.openxmlformats.org/officeDocument/2006/relationships/hyperlink" Target="https://console.yandex.cloud/folders/b1gctv657k2rdmrcs47g/storage/buckets/crm-sales" TargetMode="External"/><Relationship Id="rId4" Type="http://schemas.openxmlformats.org/officeDocument/2006/relationships/hyperlink" Target="https://github.com/Mishganio/Greenplum_U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6878" y="502773"/>
            <a:ext cx="156068" cy="5219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>
              <a:lnSpc>
                <a:spcPts val="1215"/>
              </a:lnSpc>
            </a:pPr>
            <a:r>
              <a:rPr sz="1200" spc="-8" dirty="0">
                <a:solidFill>
                  <a:srgbClr val="617695"/>
                </a:solidFill>
                <a:latin typeface="Calibri"/>
                <a:cs typeface="Calibri"/>
              </a:rPr>
              <a:t>slurm.io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354" y="1669237"/>
            <a:ext cx="4374369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ru-RU" sz="2400" b="1" dirty="0">
                <a:solidFill>
                  <a:srgbClr val="FFFFFF"/>
                </a:solidFill>
                <a:latin typeface="Tahoma"/>
                <a:cs typeface="Tahoma"/>
              </a:rPr>
              <a:t>Дата инженер 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798" y="320039"/>
            <a:ext cx="192881" cy="457200"/>
          </a:xfrm>
          <a:custGeom>
            <a:avLst/>
            <a:gdLst/>
            <a:ahLst/>
            <a:cxnLst/>
            <a:rect l="l" t="t" r="r" b="b"/>
            <a:pathLst>
              <a:path w="257175" h="609600">
                <a:moveTo>
                  <a:pt x="214207" y="609599"/>
                </a:moveTo>
                <a:lnTo>
                  <a:pt x="0" y="609598"/>
                </a:lnTo>
                <a:lnTo>
                  <a:pt x="2" y="42842"/>
                </a:lnTo>
                <a:lnTo>
                  <a:pt x="3368" y="26166"/>
                </a:lnTo>
                <a:lnTo>
                  <a:pt x="12550" y="12548"/>
                </a:lnTo>
                <a:lnTo>
                  <a:pt x="26168" y="3366"/>
                </a:lnTo>
                <a:lnTo>
                  <a:pt x="42844" y="0"/>
                </a:lnTo>
                <a:lnTo>
                  <a:pt x="257052" y="1"/>
                </a:lnTo>
                <a:lnTo>
                  <a:pt x="257050" y="566757"/>
                </a:lnTo>
                <a:lnTo>
                  <a:pt x="230884" y="606233"/>
                </a:lnTo>
                <a:lnTo>
                  <a:pt x="214207" y="609599"/>
                </a:lnTo>
                <a:close/>
              </a:path>
            </a:pathLst>
          </a:custGeom>
          <a:solidFill>
            <a:srgbClr val="43506A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5D73C5-159C-3312-1DC4-FB1B3E4F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75160" y="228195"/>
            <a:ext cx="1807535" cy="4479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723AAA-C1C5-C7AE-4BE9-86A5127F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49" y="749375"/>
            <a:ext cx="4208999" cy="2490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AD4BD-0A2E-CA6D-97BF-4AF8FEF59B6A}"/>
              </a:ext>
            </a:extLst>
          </p:cNvPr>
          <p:cNvSpPr txBox="1"/>
          <p:nvPr/>
        </p:nvSpPr>
        <p:spPr>
          <a:xfrm>
            <a:off x="432103" y="733625"/>
            <a:ext cx="31583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БД </a:t>
            </a:r>
            <a:r>
              <a:rPr lang="en-US" dirty="0"/>
              <a:t>SLURM</a:t>
            </a:r>
            <a:endParaRPr lang="ru-RU" dirty="0"/>
          </a:p>
          <a:p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 STG – </a:t>
            </a:r>
            <a:r>
              <a:rPr lang="ru-RU" dirty="0"/>
              <a:t>обработка</a:t>
            </a:r>
            <a:r>
              <a:rPr lang="en-US" dirty="0"/>
              <a:t> </a:t>
            </a:r>
            <a:r>
              <a:rPr lang="ru-RU" dirty="0"/>
              <a:t>данных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DDS – core </a:t>
            </a:r>
            <a:r>
              <a:rPr lang="ru-RU" dirty="0"/>
              <a:t>слой хранилища </a:t>
            </a:r>
          </a:p>
          <a:p>
            <a:pPr marL="285750" indent="-285750">
              <a:buFontTx/>
              <a:buChar char="-"/>
            </a:pPr>
            <a:r>
              <a:rPr lang="en-US" dirty="0"/>
              <a:t> DM – </a:t>
            </a:r>
            <a:r>
              <a:rPr lang="ru-RU" dirty="0"/>
              <a:t>схема витрин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2C4DB-89A1-F961-E8E1-A5EBFF40BA8F}"/>
              </a:ext>
            </a:extLst>
          </p:cNvPr>
          <p:cNvSpPr txBox="1"/>
          <p:nvPr/>
        </p:nvSpPr>
        <p:spPr>
          <a:xfrm>
            <a:off x="373130" y="3346167"/>
            <a:ext cx="8423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UDF </a:t>
            </a:r>
            <a:r>
              <a:rPr lang="ru-RU" dirty="0"/>
              <a:t>загрузка и обработка данных с использованием </a:t>
            </a:r>
            <a:r>
              <a:rPr lang="en-US" dirty="0"/>
              <a:t>PXF (</a:t>
            </a:r>
            <a:r>
              <a:rPr lang="en-US" i="1" dirty="0">
                <a:solidFill>
                  <a:schemeClr val="tx1"/>
                </a:solidFill>
              </a:rPr>
              <a:t>Platform Extension Framework</a:t>
            </a:r>
            <a:r>
              <a:rPr lang="en-US" dirty="0"/>
              <a:t>):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f_full_load</a:t>
            </a:r>
            <a:r>
              <a:rPr lang="en-US" dirty="0"/>
              <a:t> – </a:t>
            </a:r>
            <a:r>
              <a:rPr lang="ru-RU" i="1" dirty="0"/>
              <a:t>полная перезагрузка таблиц</a:t>
            </a: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 err="1"/>
              <a:t>f_exchange_partition_load</a:t>
            </a:r>
            <a:r>
              <a:rPr lang="ru-RU" dirty="0"/>
              <a:t> – </a:t>
            </a:r>
            <a:r>
              <a:rPr lang="ru-RU" i="1" dirty="0"/>
              <a:t>инкрементальная загрузка </a:t>
            </a:r>
            <a:r>
              <a:rPr lang="en-US" i="1" dirty="0"/>
              <a:t>sales </a:t>
            </a:r>
            <a:r>
              <a:rPr lang="ru-RU" i="1" dirty="0"/>
              <a:t>методом </a:t>
            </a:r>
            <a:r>
              <a:rPr lang="en-US" i="1" dirty="0"/>
              <a:t>exchange partition</a:t>
            </a:r>
            <a:r>
              <a:rPr lang="ru-RU" i="1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f_mart_month_load</a:t>
            </a:r>
            <a:r>
              <a:rPr lang="ru-RU" dirty="0"/>
              <a:t> – </a:t>
            </a:r>
            <a:r>
              <a:rPr lang="ru-RU" i="1" dirty="0"/>
              <a:t>витрина продаж за указанный месяц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f_rfm_mart_month_load</a:t>
            </a:r>
            <a:r>
              <a:rPr lang="ru-RU" dirty="0"/>
              <a:t> </a:t>
            </a:r>
            <a:r>
              <a:rPr lang="ru-RU" i="1" dirty="0"/>
              <a:t>– </a:t>
            </a:r>
            <a:r>
              <a:rPr lang="en-US" i="1" dirty="0"/>
              <a:t>RFM </a:t>
            </a:r>
            <a:r>
              <a:rPr lang="ru-RU" i="1" dirty="0"/>
              <a:t>анализ по клиентам за указанный месяц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04DF7-66B3-F8C7-659E-D994E46EAD26}"/>
              </a:ext>
            </a:extLst>
          </p:cNvPr>
          <p:cNvSpPr txBox="1"/>
          <p:nvPr/>
        </p:nvSpPr>
        <p:spPr>
          <a:xfrm>
            <a:off x="373130" y="1901309"/>
            <a:ext cx="3554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2"/>
            </a:pPr>
            <a:r>
              <a:rPr lang="ru-RU" dirty="0"/>
              <a:t>Таблицы схемы </a:t>
            </a:r>
            <a:r>
              <a:rPr lang="en-US" dirty="0"/>
              <a:t>DDS:</a:t>
            </a:r>
          </a:p>
          <a:p>
            <a:pPr marL="342900" indent="-342900">
              <a:buAutoNum type="arabicParenR" startAt="2"/>
            </a:pPr>
            <a:endParaRPr lang="en-US" dirty="0"/>
          </a:p>
          <a:p>
            <a:pPr marL="285750" lvl="2" indent="-285750">
              <a:buFontTx/>
              <a:buChar char="-"/>
            </a:pPr>
            <a:r>
              <a:rPr lang="en-US" dirty="0"/>
              <a:t> Sales – </a:t>
            </a:r>
            <a:r>
              <a:rPr lang="ru-RU" dirty="0"/>
              <a:t>продажи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 Product  – </a:t>
            </a:r>
            <a:r>
              <a:rPr lang="ru-RU" dirty="0"/>
              <a:t>товар </a:t>
            </a:r>
          </a:p>
          <a:p>
            <a:pPr marL="285750" indent="-285750">
              <a:buFontTx/>
              <a:buChar char="-"/>
            </a:pPr>
            <a:r>
              <a:rPr lang="en-US" dirty="0"/>
              <a:t> Shop – </a:t>
            </a:r>
            <a:r>
              <a:rPr lang="ru-RU" dirty="0"/>
              <a:t>магазин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Card </a:t>
            </a:r>
            <a:r>
              <a:rPr lang="ru-RU" dirty="0"/>
              <a:t>– карта клиента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D502CA9-6BCD-852D-C771-476905F9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18" y="157484"/>
            <a:ext cx="8520600" cy="445458"/>
          </a:xfrm>
        </p:spPr>
        <p:txBody>
          <a:bodyPr/>
          <a:lstStyle/>
          <a:p>
            <a:r>
              <a:rPr lang="en-US" sz="2000" dirty="0"/>
              <a:t>Greenplum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0400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09A6C-53FC-4EC8-0652-53EBC66C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53" y="86359"/>
            <a:ext cx="8520600" cy="536379"/>
          </a:xfrm>
        </p:spPr>
        <p:txBody>
          <a:bodyPr/>
          <a:lstStyle/>
          <a:p>
            <a:r>
              <a:rPr lang="en-US" sz="2000" dirty="0"/>
              <a:t>Airflow (</a:t>
            </a:r>
            <a:r>
              <a:rPr lang="ru-RU" sz="2000" dirty="0"/>
              <a:t>стр.1)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DAF0C4-797A-0496-BFD5-4D94964C5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351"/>
            <a:ext cx="9144000" cy="37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AC665C-FA59-B839-E390-7E5F89C8C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698"/>
            <a:ext cx="9144000" cy="451444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4195373-7892-7154-E1A1-450E0469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53" y="86359"/>
            <a:ext cx="8520600" cy="536379"/>
          </a:xfrm>
        </p:spPr>
        <p:txBody>
          <a:bodyPr/>
          <a:lstStyle/>
          <a:p>
            <a:r>
              <a:rPr lang="en-US" sz="2000" dirty="0"/>
              <a:t>Airflow (</a:t>
            </a:r>
            <a:r>
              <a:rPr lang="ru-RU" sz="2000" dirty="0"/>
              <a:t>стр.2)</a:t>
            </a:r>
          </a:p>
        </p:txBody>
      </p:sp>
    </p:spTree>
    <p:extLst>
      <p:ext uri="{BB962C8B-B14F-4D97-AF65-F5344CB8AC3E}">
        <p14:creationId xmlns:p14="http://schemas.microsoft.com/office/powerpoint/2010/main" val="238885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28;p23">
            <a:extLst>
              <a:ext uri="{FF2B5EF4-FFF2-40B4-BE49-F238E27FC236}">
                <a16:creationId xmlns:a16="http://schemas.microsoft.com/office/drawing/2014/main" id="{59BEDE94-8D3F-370F-3CA5-BF5314D72B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70" y="15766"/>
            <a:ext cx="3858799" cy="436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Superset Dashboard </a:t>
            </a:r>
            <a:r>
              <a:rPr lang="ru-RU" sz="2000" dirty="0"/>
              <a:t>(стр.1)</a:t>
            </a:r>
            <a:endParaRPr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504787-8F20-A900-BB83-CD118B84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614"/>
            <a:ext cx="9144000" cy="45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543B74-8AFC-DC97-BABB-C8541EBC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357"/>
            <a:ext cx="9144000" cy="4064564"/>
          </a:xfrm>
          <a:prstGeom prst="rect">
            <a:avLst/>
          </a:prstGeom>
        </p:spPr>
      </p:pic>
      <p:sp>
        <p:nvSpPr>
          <p:cNvPr id="5" name="Google Shape;128;p23">
            <a:extLst>
              <a:ext uri="{FF2B5EF4-FFF2-40B4-BE49-F238E27FC236}">
                <a16:creationId xmlns:a16="http://schemas.microsoft.com/office/drawing/2014/main" id="{B4993E7C-1162-6439-FDD8-9401AB92E3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70" y="115700"/>
            <a:ext cx="3858799" cy="436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Superset Dashboard </a:t>
            </a:r>
            <a:r>
              <a:rPr lang="ru-RU" sz="2000" dirty="0"/>
              <a:t>(стр.2)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869885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6F5E1-3ACD-ABB3-46A8-0A30237C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4481353" cy="764979"/>
          </a:xfrm>
        </p:spPr>
        <p:txBody>
          <a:bodyPr/>
          <a:lstStyle/>
          <a:p>
            <a:r>
              <a:rPr lang="en-US" sz="2000" u="sng" dirty="0"/>
              <a:t>VM Airflow</a:t>
            </a:r>
            <a:endParaRPr lang="ru-RU" sz="2000" u="sn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2901BB-EBE8-BB76-5589-FFB39215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5" y="828839"/>
            <a:ext cx="5201148" cy="32289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1DE662-44C7-3F30-1EF0-FFBDE7E6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53" y="247815"/>
            <a:ext cx="34004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3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5E7BD6F-0F45-80DD-31C2-E352F295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4481353" cy="764979"/>
          </a:xfrm>
        </p:spPr>
        <p:txBody>
          <a:bodyPr/>
          <a:lstStyle/>
          <a:p>
            <a:r>
              <a:rPr lang="en-US" sz="2000" u="sng" dirty="0"/>
              <a:t>VM Superset</a:t>
            </a:r>
            <a:endParaRPr lang="ru-RU" sz="2000" u="sng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E54D42-5866-3C81-7722-30EFD05F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86" y="1000125"/>
            <a:ext cx="4871377" cy="3143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C1450E-83B7-C27E-24DB-55E65B66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425" y="330724"/>
            <a:ext cx="34575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3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5E4AFFB-558E-7F89-F9E1-1ABB98EE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4481353" cy="764979"/>
          </a:xfrm>
        </p:spPr>
        <p:txBody>
          <a:bodyPr/>
          <a:lstStyle/>
          <a:p>
            <a:r>
              <a:rPr lang="en-US" sz="2000" u="sng" dirty="0"/>
              <a:t>Managed service for Greenplum</a:t>
            </a:r>
            <a:endParaRPr lang="ru-RU" sz="2000" u="sng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38B113-7BCC-880A-B1ED-1A7171F8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9" y="898634"/>
            <a:ext cx="5423338" cy="37994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1B7C4BF-DAD9-B91B-713C-1D0E2C51F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697" y="204787"/>
            <a:ext cx="33528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Выводы и планы по развитию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4190286570"/>
              </p:ext>
            </p:extLst>
          </p:nvPr>
        </p:nvGraphicFramePr>
        <p:xfrm>
          <a:off x="692369" y="1213118"/>
          <a:ext cx="7480300" cy="34326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Инфраструктура по анализу продаж успешно развёрнута в Яндекс облаке. Стоимость обслуживания системы составляет порядка 1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0т.р. в месяц при включённом сервере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GP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Это довольно внушительная сумма. Задачу на текущем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датасете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можно решить на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или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было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 значительно дешевле. Однако, это были только продажи, идентифицированные по клиентам. Большую долю продаж компании составляют продажи без идентификации.  А также сюда можно добавить историю изменения товарного запаса и поставок, дополнительные справочники для анализа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мере роста объёма данных возможно потребуется увеличение дискового хранилища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Greenplum,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 также включение в инфраструктуру сервера баз данных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более эффективной обработки запросов к витринам данных и системе отчётности.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Кроме того, в целях экономии средств можно выключать сервер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после ежедневного обновления данных и загрузки данных в витрины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6878" y="502773"/>
            <a:ext cx="156068" cy="5219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>
              <a:lnSpc>
                <a:spcPts val="1215"/>
              </a:lnSpc>
            </a:pPr>
            <a:r>
              <a:rPr sz="1200" spc="-8" dirty="0">
                <a:solidFill>
                  <a:srgbClr val="617695"/>
                </a:solidFill>
                <a:latin typeface="Calibri"/>
                <a:cs typeface="Calibri"/>
              </a:rPr>
              <a:t>slurm.io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7170" y="1924432"/>
            <a:ext cx="3353753" cy="1268937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 marR="3810" indent="565785">
              <a:spcBef>
                <a:spcPts val="75"/>
              </a:spcBef>
            </a:pPr>
            <a:r>
              <a:rPr sz="4050" spc="-8" dirty="0">
                <a:solidFill>
                  <a:srgbClr val="45556C"/>
                </a:solidFill>
              </a:rPr>
              <a:t>Спасибо </a:t>
            </a:r>
            <a:r>
              <a:rPr sz="4050" spc="-15" dirty="0">
                <a:solidFill>
                  <a:srgbClr val="45556C"/>
                </a:solidFill>
              </a:rPr>
              <a:t>за</a:t>
            </a:r>
            <a:r>
              <a:rPr sz="4050" spc="-263" dirty="0">
                <a:solidFill>
                  <a:srgbClr val="45556C"/>
                </a:solidFill>
              </a:rPr>
              <a:t> </a:t>
            </a:r>
            <a:r>
              <a:rPr sz="4050" spc="-15" dirty="0">
                <a:solidFill>
                  <a:srgbClr val="45556C"/>
                </a:solidFill>
              </a:rPr>
              <a:t>внимание</a:t>
            </a:r>
            <a:r>
              <a:rPr sz="4050" spc="-15" dirty="0">
                <a:solidFill>
                  <a:srgbClr val="45556C"/>
                </a:solidFill>
                <a:latin typeface="Calibri"/>
                <a:cs typeface="Calibri"/>
              </a:rPr>
              <a:t>!</a:t>
            </a:r>
            <a:endParaRPr sz="40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919" y="1070322"/>
            <a:ext cx="2128836" cy="347434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0037" y="350044"/>
            <a:ext cx="242888" cy="484823"/>
          </a:xfrm>
          <a:custGeom>
            <a:avLst/>
            <a:gdLst/>
            <a:ahLst/>
            <a:cxnLst/>
            <a:rect l="l" t="t" r="r" b="b"/>
            <a:pathLst>
              <a:path w="323850" h="646430">
                <a:moveTo>
                  <a:pt x="323849" y="646045"/>
                </a:moveTo>
                <a:lnTo>
                  <a:pt x="0" y="646045"/>
                </a:lnTo>
                <a:lnTo>
                  <a:pt x="0" y="0"/>
                </a:lnTo>
                <a:lnTo>
                  <a:pt x="323849" y="0"/>
                </a:lnTo>
                <a:lnTo>
                  <a:pt x="323849" y="646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Защита проекта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Тема: </a:t>
            </a:r>
            <a:r>
              <a:rPr lang="en-US" sz="2800" dirty="0"/>
              <a:t>“</a:t>
            </a:r>
            <a:r>
              <a:rPr lang="ru" sz="2800" b="0" i="1" dirty="0"/>
              <a:t>Анализ продаж компании с использованием </a:t>
            </a:r>
            <a:r>
              <a:rPr lang="en-US" sz="2800" b="0" i="1" dirty="0"/>
              <a:t>Greenplum, Airflow </a:t>
            </a:r>
            <a:r>
              <a:rPr lang="ru-RU" sz="2800" b="0" i="1" dirty="0"/>
              <a:t>и </a:t>
            </a:r>
            <a:r>
              <a:rPr lang="en-US" sz="2800" b="0" i="1" dirty="0"/>
              <a:t>Superset”</a:t>
            </a:r>
            <a:endParaRPr sz="2800" b="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2657700" y="34012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Александров Михаил</a:t>
            </a: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83;p18">
            <a:extLst>
              <a:ext uri="{FF2B5EF4-FFF2-40B4-BE49-F238E27FC236}">
                <a16:creationId xmlns:a16="http://schemas.microsoft.com/office/drawing/2014/main" id="{1035EB45-B946-ACE2-80D7-FBDDB04BF2E0}"/>
              </a:ext>
            </a:extLst>
          </p:cNvPr>
          <p:cNvPicPr preferRelativeResize="0"/>
          <p:nvPr/>
        </p:nvPicPr>
        <p:blipFill>
          <a:blip r:embed="rId3"/>
          <a:srcRect t="12992" b="12992"/>
          <a:stretch/>
        </p:blipFill>
        <p:spPr>
          <a:xfrm>
            <a:off x="1149300" y="2963825"/>
            <a:ext cx="1508400" cy="1488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-RU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lang="ru-RU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33185A-3EFA-BF0C-52FB-C21FD6DD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67" y="1199464"/>
            <a:ext cx="184404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556756658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Закрепить знания, полученные на курсе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MVP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 по автоматизации анализа продаж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Оценить стоимость инфраструктуры в Яндекс Облаке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Что планировалось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478181647"/>
              </p:ext>
            </p:extLst>
          </p:nvPr>
        </p:nvGraphicFramePr>
        <p:xfrm>
          <a:off x="952500" y="1544194"/>
          <a:ext cx="7239000" cy="9264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pipeline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загрузки, обработки и визуализации данных о продажах компании с использованием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open-source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инструментов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         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и протестировать всю необходимую инфраструктуру в Яндекс Облаке 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3178315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226828" y="1264350"/>
            <a:ext cx="7947593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b="1" u="sng" dirty="0">
              <a:solidFill>
                <a:srgbClr val="0097A7"/>
              </a:solidFill>
              <a:latin typeface="Calibri" panose="020F0502020204030204" pitchFamily="34" charset="0"/>
              <a:cs typeface="Calibri" panose="020F05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Репозиторий проекта на </a:t>
            </a:r>
            <a:r>
              <a:rPr lang="en-US" b="1" dirty="0" err="1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Github</a:t>
            </a: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</a:t>
            </a:r>
            <a:endParaRPr lang="ru-RU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97A7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https://github.com/Mishganio/Greenplum_UDF</a:t>
            </a:r>
            <a:endParaRPr lang="en-US" dirty="0">
              <a:solidFill>
                <a:srgbClr val="0097A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600" b="1" u="sng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Яндекс Облако</a:t>
            </a:r>
            <a:endParaRPr lang="en-US" sz="1600" b="1" u="sng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S3 Object Storage </a:t>
            </a:r>
            <a:endParaRPr lang="ru-RU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https://console.yandex.cloud/folders/b1gctv657k2rdmrcs47g/storage/buckets/crm-sales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Airflow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http://158.160.63.106:8080/home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Greenplum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https://console.yandex.cloud/folders/b1gctv657k2rdmrcs47g/managed-greenplum/cluster/c9qsnav7ai9aio1bprh5/view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Superset</a:t>
            </a:r>
            <a:endParaRPr lang="ru-RU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http://158.160.46.88:8080/superset/dashboard/p/4vAQ9Am97WZ/</a:t>
            </a: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Используемые технологии</a:t>
            </a:r>
            <a:r>
              <a:rPr lang="en-US" sz="3000" dirty="0"/>
              <a:t> </a:t>
            </a:r>
            <a:r>
              <a:rPr lang="ru-RU" sz="3000" dirty="0"/>
              <a:t>и инструменты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398528248"/>
              </p:ext>
            </p:extLst>
          </p:nvPr>
        </p:nvGraphicFramePr>
        <p:xfrm>
          <a:off x="952500" y="1544194"/>
          <a:ext cx="7239000" cy="25080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1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VS code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S3 Object Storage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99270"/>
                  </a:ext>
                </a:extLst>
              </a:tr>
              <a:tr h="3402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9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en-US"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Airflow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389365"/>
                  </a:ext>
                </a:extLst>
              </a:tr>
              <a:tr h="1849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Яндекс Облако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6352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Архитектура проекта (схема)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AEA907-E31A-C7E3-7E75-6FD334E31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1150883"/>
            <a:ext cx="7626574" cy="3538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66929E-CE8D-5599-8912-628F46D983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84685" y="3290928"/>
            <a:ext cx="1807535" cy="4479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F7C711-0680-37B7-8CC6-1299905A035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08528" y="3138809"/>
            <a:ext cx="1028404" cy="6880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8EDFFE-8A07-6803-F4BB-3635E9B2528F}"/>
              </a:ext>
            </a:extLst>
          </p:cNvPr>
          <p:cNvSpPr txBox="1"/>
          <p:nvPr/>
        </p:nvSpPr>
        <p:spPr>
          <a:xfrm>
            <a:off x="4139495" y="2070659"/>
            <a:ext cx="190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Y</a:t>
            </a:r>
            <a:r>
              <a:rPr lang="en-US" sz="2000" b="1" dirty="0"/>
              <a:t>andex Cloud</a:t>
            </a:r>
            <a:endParaRPr lang="ru-RU" sz="2000" b="1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1023607-B607-7D91-7AF9-9405BF76093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568404" y="3295890"/>
            <a:ext cx="1582536" cy="408162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283FD3A-24D9-A028-60CF-9894247AF115}"/>
              </a:ext>
            </a:extLst>
          </p:cNvPr>
          <p:cNvCxnSpPr>
            <a:cxnSpLocks/>
          </p:cNvCxnSpPr>
          <p:nvPr/>
        </p:nvCxnSpPr>
        <p:spPr>
          <a:xfrm>
            <a:off x="2981912" y="2571750"/>
            <a:ext cx="0" cy="56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DB0D24-B49E-EB42-53C3-12E598F7657D}"/>
              </a:ext>
            </a:extLst>
          </p:cNvPr>
          <p:cNvCxnSpPr>
            <a:cxnSpLocks/>
          </p:cNvCxnSpPr>
          <p:nvPr/>
        </p:nvCxnSpPr>
        <p:spPr>
          <a:xfrm>
            <a:off x="1821650" y="3482825"/>
            <a:ext cx="843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FE3A105-829E-E60A-D9F1-A27206F488DD}"/>
              </a:ext>
            </a:extLst>
          </p:cNvPr>
          <p:cNvCxnSpPr>
            <a:cxnSpLocks/>
          </p:cNvCxnSpPr>
          <p:nvPr/>
        </p:nvCxnSpPr>
        <p:spPr>
          <a:xfrm>
            <a:off x="4679988" y="3514909"/>
            <a:ext cx="888416" cy="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18FBBC-DBAE-79E2-D4D5-EAF505D7352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42380" y="2137706"/>
            <a:ext cx="879064" cy="3376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3478332-9872-AC88-1896-1C54DC153785}"/>
              </a:ext>
            </a:extLst>
          </p:cNvPr>
          <p:cNvSpPr txBox="1"/>
          <p:nvPr/>
        </p:nvSpPr>
        <p:spPr>
          <a:xfrm>
            <a:off x="2005652" y="3156929"/>
            <a:ext cx="549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PXF</a:t>
            </a:r>
            <a:endParaRPr lang="ru-RU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671A3-F55E-7D37-E6F8-A35A87AC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88033"/>
          </a:xfrm>
        </p:spPr>
        <p:txBody>
          <a:bodyPr/>
          <a:lstStyle/>
          <a:p>
            <a:r>
              <a:rPr lang="en-US" sz="2000" dirty="0"/>
              <a:t>	S3 object storage</a:t>
            </a:r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525C7B-7AAB-D7AC-AC15-1244CE1D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14" y="248952"/>
            <a:ext cx="1028404" cy="6880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FEBE74-3AB1-0E41-1D04-49ADCD08CF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71474"/>
            <a:ext cx="9144000" cy="347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8584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512</Words>
  <Application>Microsoft Office PowerPoint</Application>
  <PresentationFormat>Экран (16:9)</PresentationFormat>
  <Paragraphs>95</Paragraphs>
  <Slides>19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Calibri</vt:lpstr>
      <vt:lpstr>Roboto</vt:lpstr>
      <vt:lpstr>Arial</vt:lpstr>
      <vt:lpstr>Tahoma</vt:lpstr>
      <vt:lpstr>Courier New</vt:lpstr>
      <vt:lpstr>Светлая тема</vt:lpstr>
      <vt:lpstr>Презентация PowerPoint</vt:lpstr>
      <vt:lpstr>Защита проекта Тема: “Анализ продаж компании с использованием Greenplum, Airflow и Superset”  </vt:lpstr>
      <vt:lpstr>План защиты </vt:lpstr>
      <vt:lpstr>Цели проекта</vt:lpstr>
      <vt:lpstr>Что планировалось </vt:lpstr>
      <vt:lpstr>Что получилось</vt:lpstr>
      <vt:lpstr>Используемые технологии и инструменты  </vt:lpstr>
      <vt:lpstr>Архитектура проекта (схема) </vt:lpstr>
      <vt:lpstr> S3 object storage</vt:lpstr>
      <vt:lpstr>Greenplum</vt:lpstr>
      <vt:lpstr>Airflow (стр.1)</vt:lpstr>
      <vt:lpstr>Airflow (стр.2)</vt:lpstr>
      <vt:lpstr>Superset Dashboard (стр.1)</vt:lpstr>
      <vt:lpstr>Superset Dashboard (стр.2)</vt:lpstr>
      <vt:lpstr>VM Airflow</vt:lpstr>
      <vt:lpstr>VM Superset</vt:lpstr>
      <vt:lpstr>Managed service for Greenplum</vt:lpstr>
      <vt:lpstr>Выводы и планы по развитию  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MAleksandrov</dc:creator>
  <cp:lastModifiedBy>MAleksandrov</cp:lastModifiedBy>
  <cp:revision>61</cp:revision>
  <dcterms:modified xsi:type="dcterms:W3CDTF">2024-04-18T16:57:15Z</dcterms:modified>
</cp:coreProperties>
</file>