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F1B21-E4B4-1071-82C3-6BEB97198EA0}" v="66" dt="2024-11-22T15:25:00.839"/>
    <p1510:client id="{62300C92-A6B9-D010-3C29-47E6775B1FC2}" v="204" dt="2024-11-21T14:21:18.135"/>
    <p1510:client id="{A2C56720-05DE-8C46-48AB-CE956FDDE2CA}" v="11" dt="2024-11-21T14:52:06.952"/>
    <p1510:client id="{BFF2455D-5EB6-8A46-9006-E04D57A08ED9}" v="136" dt="2024-11-21T14:36:35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7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Рисунок 54" descr="Picture background">
            <a:extLst>
              <a:ext uri="{FF2B5EF4-FFF2-40B4-BE49-F238E27FC236}">
                <a16:creationId xmlns:a16="http://schemas.microsoft.com/office/drawing/2014/main" id="{D660A44E-1251-CDE8-078B-9C324DDB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695" r="2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1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</a:t>
            </a:r>
            <a:endParaRPr lang="ru-RU" sz="3600"/>
          </a:p>
          <a:p>
            <a:pPr>
              <a:lnSpc>
                <a:spcPct val="90000"/>
              </a:lnSpc>
            </a:pPr>
            <a:endParaRPr lang="ru-RU" sz="3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endParaRPr lang="ru-R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7D6D0D6-671E-48EA-7170-B0C91F15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2333-D177-E3BA-ECFF-C96ED357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cap="all" spc="300">
                <a:solidFill>
                  <a:srgbClr val="FFFFFF"/>
                </a:solidFill>
              </a:rPr>
              <a:t>Сколько было потрачено денег в разных странах</a:t>
            </a:r>
          </a:p>
          <a:p>
            <a:pPr>
              <a:lnSpc>
                <a:spcPct val="90000"/>
              </a:lnSpc>
            </a:pPr>
            <a:endParaRPr lang="en-US" sz="3700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1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A015B-1131-36D7-B0D8-72B0B8DD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cap="all" spc="300"/>
              <a:t>Количество запусков за разные года</a:t>
            </a:r>
          </a:p>
        </p:txBody>
      </p:sp>
      <p:pic>
        <p:nvPicPr>
          <p:cNvPr id="4" name="Объект 3" descr="Изображение выглядит как текст, линия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12280D0-7221-6923-95B4-A4A4778C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98" y="3715898"/>
            <a:ext cx="8629135" cy="2410314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ABF6012-9BC2-DA6F-AB37-7AA269A0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pPr algn="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0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FCC94-C241-5173-418E-C276C74B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369526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Приложение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58ACF-AA25-3768-AD16-19BB045A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Главная страница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97ABB60-7464-FFA5-6425-0034D047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32" y="2007015"/>
            <a:ext cx="4907688" cy="18524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5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3AF73-2E40-64CD-F57A-8470B67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374" y="5087353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Страница добавления данных</a:t>
            </a:r>
            <a:endParaRPr lang="ru-RU" dirty="0"/>
          </a:p>
          <a:p>
            <a:pPr algn="r"/>
            <a:endParaRPr lang="ru-R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5CAD24-5FDD-E2B9-BD7E-2F2A2E8E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Объект 3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9CA1270B-A136-D941-D7C7-15FE407D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25" y="1483"/>
            <a:ext cx="2032156" cy="43947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0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113CD-CAC4-64C4-4B17-7EE5F15E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6" r="17386" b="6250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88610-E2D0-E3AE-9481-F8FF0742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>
                <a:latin typeface="Times New Roman"/>
                <a:cs typeface="Times New Roman"/>
              </a:rPr>
              <a:t>Практическая и теоретическая значимость</a:t>
            </a:r>
            <a:endParaRPr lang="ru-RU"/>
          </a:p>
          <a:p>
            <a:pPr>
              <a:lnSpc>
                <a:spcPct val="90000"/>
              </a:lnSpc>
            </a:pPr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54129-6A92-6D51-C615-64ED46A6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Теоретическая значимость проекта</a:t>
            </a:r>
            <a:endParaRPr lang="ru-RU" dirty="0"/>
          </a:p>
          <a:p>
            <a:pPr algn="r"/>
            <a:endParaRPr lang="ru-RU"/>
          </a:p>
          <a:p>
            <a:pPr algn="r"/>
            <a:r>
              <a:rPr lang="ru-RU" dirty="0" err="1">
                <a:latin typeface="Times New Roman"/>
                <a:cs typeface="Times New Roman"/>
              </a:rPr>
              <a:t>Изученение</a:t>
            </a:r>
            <a:r>
              <a:rPr lang="ru-RU" dirty="0">
                <a:latin typeface="Times New Roman"/>
                <a:cs typeface="Times New Roman"/>
              </a:rPr>
              <a:t> ключевых тенденции в космической индустрии</a:t>
            </a:r>
            <a:endParaRPr lang="ru-RU" dirty="0"/>
          </a:p>
          <a:p>
            <a:pPr algn="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2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B4F35-B888-63ED-C577-E4ABEEEE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Практическая значимость проекта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1759D-82E3-A2E2-EA54-DC3B16CF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r">
              <a:buAutoNum type="arabicPeriod"/>
            </a:pPr>
            <a:r>
              <a:rPr lang="ru-RU">
                <a:latin typeface="Times New Roman"/>
                <a:cs typeface="Times New Roman"/>
              </a:rPr>
              <a:t>Оценка инвестиционной привлекательности  </a:t>
            </a: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Оптимизация разработки новых миссий  </a:t>
            </a:r>
            <a:endParaRPr lang="ru-RU">
              <a:latin typeface="Times New Roman"/>
              <a:cs typeface="Times New Roman"/>
            </a:endParaRP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Сравнительный анализ стран и компаний  </a:t>
            </a:r>
            <a:endParaRPr lang="ru-RU">
              <a:latin typeface="Times New Roman"/>
              <a:cs typeface="Times New Roman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0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C4719-8CC2-67C1-4E7D-A95EBF6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Перспективы развития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77D7C-6256-0863-4100-CA2BDC8E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Добавление новых данных</a:t>
            </a:r>
          </a:p>
          <a:p>
            <a:r>
              <a:rPr lang="ru-RU">
                <a:latin typeface="Times New Roman"/>
                <a:cs typeface="Times New Roman"/>
              </a:rPr>
              <a:t>Интеграция с другими источниками</a:t>
            </a:r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" name="Picture 4" descr="Освещение, созданное компьютером">
            <a:extLst>
              <a:ext uri="{FF2B5EF4-FFF2-40B4-BE49-F238E27FC236}">
                <a16:creationId xmlns:a16="http://schemas.microsoft.com/office/drawing/2014/main" id="{8E1F4AA0-DF52-7C6F-9386-A2054DF3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267" r="17133" b="-60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099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ACB8CAD-2D75-CB50-5FD9-9DBAFE81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1" r="-2" b="-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AA1DA-2834-0B66-58A7-D2412EC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298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4" descr="Закрепление и поток формирование семиугольник">
            <a:extLst>
              <a:ext uri="{FF2B5EF4-FFF2-40B4-BE49-F238E27FC236}">
                <a16:creationId xmlns:a16="http://schemas.microsoft.com/office/drawing/2014/main" id="{260360E4-CA94-FCFA-58B1-95B2726A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3" r="9" b="9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A0186-5B7D-70A3-5B0B-39765A5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Arial"/>
                <a:cs typeface="Arial"/>
              </a:rPr>
              <a:t>Оглавление</a:t>
            </a:r>
            <a:endParaRPr lang="ru-RU"/>
          </a:p>
        </p:txBody>
      </p:sp>
      <p:sp>
        <p:nvSpPr>
          <p:cNvPr id="51" name="Freeform: Shape 4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id="{FAA8119D-B6A3-F134-8C71-6D69EB27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Введение</a:t>
            </a:r>
            <a:r>
              <a:rPr lang="ru-RU" sz="1400" dirty="0">
                <a:ea typeface="+mn-lt"/>
                <a:cs typeface="+mn-lt"/>
              </a:rPr>
              <a:t>. 3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Цель, постановка задачи</a:t>
            </a:r>
            <a:r>
              <a:rPr lang="ru-RU" sz="1400" dirty="0">
                <a:ea typeface="+mn-lt"/>
                <a:cs typeface="+mn-lt"/>
              </a:rPr>
              <a:t>. 5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Методика выполнения</a:t>
            </a:r>
            <a:r>
              <a:rPr lang="ru-RU" sz="1400" dirty="0">
                <a:ea typeface="+mn-lt"/>
                <a:cs typeface="+mn-lt"/>
              </a:rPr>
              <a:t>. 6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Практическая и теоретическая значимость</a:t>
            </a:r>
            <a:r>
              <a:rPr lang="ru-RU" sz="1400" dirty="0">
                <a:ea typeface="+mn-lt"/>
                <a:cs typeface="+mn-lt"/>
              </a:rPr>
              <a:t>. 15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Результаты и выводы</a:t>
            </a:r>
            <a:r>
              <a:rPr lang="ru-RU" sz="1400" dirty="0">
                <a:ea typeface="+mn-lt"/>
                <a:cs typeface="+mn-lt"/>
              </a:rPr>
              <a:t>. 16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Перспективы развития</a:t>
            </a:r>
            <a:r>
              <a:rPr lang="ru-RU" sz="1400" dirty="0">
                <a:ea typeface="+mn-lt"/>
                <a:cs typeface="+mn-lt"/>
              </a:rPr>
              <a:t>. 17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Список литературы</a:t>
            </a:r>
            <a:r>
              <a:rPr lang="ru-RU" sz="1400" dirty="0">
                <a:latin typeface="Arial"/>
                <a:cs typeface="Arial"/>
              </a:rPr>
              <a:t>  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365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2C1892C0-2D0F-43AD-8262-C52412CA7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59122-62BD-1D7A-17B0-CC46129B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4524829" cy="222532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E9191-4C05-5637-AA5D-1C292013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69770"/>
            <a:ext cx="4953000" cy="2645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ru-RU" sz="1900">
                <a:latin typeface="Times New Roman"/>
                <a:cs typeface="Times New Roman"/>
              </a:rPr>
              <a:t>Анализ космических запусков и успешности миссий стал неотъемлемой частью современного космического исследования и коммерческих инициатив. С каждым годом все больше стран и частных компаний начинают свои космические программы, что приводит к значительному увеличению числа запускаемых ракет и проводимых миссий.</a:t>
            </a:r>
            <a:endParaRPr lang="ru-RU" sz="1900"/>
          </a:p>
          <a:p>
            <a:pPr algn="r">
              <a:lnSpc>
                <a:spcPct val="110000"/>
              </a:lnSpc>
            </a:pPr>
            <a:endParaRPr lang="ru-RU" sz="1900">
              <a:latin typeface="Times New Roman"/>
              <a:cs typeface="Times New Roman"/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9B4DBFD4-71EE-50C4-09E5-8D70ED7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71" b="-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E9B52-84FD-D88B-E453-BE85B9F4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CC1BD-F09D-3648-4353-0CFBB646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 является чрезвычайно актуальным в свете быстро развивающейся космической индустрии и растущего интереса к космосу как со стороны государственных, так и частных организаций.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8D8B-17C4-5F40-5DED-E08F7FB1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Цель, 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156B6-1918-4367-C85E-D16F985F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Цель: Провести комплексный анализ космических запусков и успешности миссий по странам и компаниям с целью: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 descr="Стенной покрашено со стрелкой и дартбоард">
            <a:extLst>
              <a:ext uri="{FF2B5EF4-FFF2-40B4-BE49-F238E27FC236}">
                <a16:creationId xmlns:a16="http://schemas.microsoft.com/office/drawing/2014/main" id="{E108C00E-7182-451A-FF9F-6ED502CA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8002" r="8" b="8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107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02401-098C-181F-280E-53A7C40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D6174-262A-3616-7271-EF66334B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Собрать данные о космических запусках по странам и компаниям за определенный период времени.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Провести статистический анализ данных: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 1.Определить количество успешных и неудачных запусков.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     2. Рассчитать процент успешности для каждой страны и компании.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3. Сколько было потрачено денег на космические миссии в разных странах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4. Какой процент успешности запусков у разных стран и компаний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5. Количество запусков в разные года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Визуализировать результаты анализа с помощью графиков и диаграмм.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0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0BA68-D4C4-DACC-C366-D736EE01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/>
              <a:t>Методика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7B3DF-125F-EB8A-B0C9-57080012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ru-RU" dirty="0"/>
              <a:t>1.  Сбор данных</a:t>
            </a:r>
          </a:p>
          <a:p>
            <a:pPr marL="0" indent="0" algn="r">
              <a:buNone/>
            </a:pPr>
            <a:r>
              <a:rPr lang="ru-RU" dirty="0"/>
              <a:t>2.    Критерии отбора данных: 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 * Период времени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 * Страны и компании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   * Год провидения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 * Стоимость миссии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  *  Успешность</a:t>
            </a:r>
            <a:endParaRPr lang="ru-RU"/>
          </a:p>
          <a:p>
            <a:pPr marL="0" indent="0" algn="r">
              <a:buNone/>
            </a:pPr>
            <a:r>
              <a:rPr lang="ru-RU" dirty="0"/>
              <a:t>3. </a:t>
            </a:r>
            <a:r>
              <a:rPr lang="ru-RU" dirty="0">
                <a:ea typeface="+mn-lt"/>
                <a:cs typeface="+mn-lt"/>
              </a:rPr>
              <a:t>Анализ данных</a:t>
            </a:r>
            <a:endParaRPr lang="ru-RU" dirty="0"/>
          </a:p>
          <a:p>
            <a:pPr algn="r"/>
            <a:endParaRPr lang="ru-RU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8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4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6">
            <a:extLst>
              <a:ext uri="{FF2B5EF4-FFF2-40B4-BE49-F238E27FC236}">
                <a16:creationId xmlns:a16="http://schemas.microsoft.com/office/drawing/2014/main" id="{B0E897CB-98BF-469B-8A73-7BD2916E2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B8D56-513E-272E-31B9-BDE4FE5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61722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Примеры графиков</a:t>
            </a:r>
          </a:p>
        </p:txBody>
      </p: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id="{410A45DA-4E66-4841-B892-192B2BAA8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одежда, человек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C22F1B38-7E9B-1BF2-51A6-1A59BFE1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22" y="3628233"/>
            <a:ext cx="3290910" cy="24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6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64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66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6643F-A948-4A22-5E01-E1BF4208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cap="all" spc="300"/>
              <a:t>Запуски разных компаний и стран</a:t>
            </a:r>
          </a:p>
          <a:p>
            <a:pPr>
              <a:lnSpc>
                <a:spcPct val="90000"/>
              </a:lnSpc>
            </a:pPr>
            <a:endParaRPr lang="en-US" sz="4400" cap="all" spc="300"/>
          </a:p>
        </p:txBody>
      </p:sp>
      <p:pic>
        <p:nvPicPr>
          <p:cNvPr id="3" name="Объект 2" descr="Изображение выглядит как текст, снимок экрана, Параллельн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B181C1B-55EB-D903-75E0-009B06A26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389" y="3797379"/>
            <a:ext cx="6697601" cy="30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636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RegattaVTI</vt:lpstr>
      <vt:lpstr>Анализ космических запусков и успешности миссий по странам и компаниям </vt:lpstr>
      <vt:lpstr>Оглавление</vt:lpstr>
      <vt:lpstr>Введение</vt:lpstr>
      <vt:lpstr>Актуальность</vt:lpstr>
      <vt:lpstr>Цель, постановка задачи</vt:lpstr>
      <vt:lpstr>Задачи:</vt:lpstr>
      <vt:lpstr>Методика выполнения</vt:lpstr>
      <vt:lpstr>Примеры графиков</vt:lpstr>
      <vt:lpstr>Запуски разных компаний и стран </vt:lpstr>
      <vt:lpstr>Сколько было потрачено денег в разных странах </vt:lpstr>
      <vt:lpstr>Количество запусков за разные года</vt:lpstr>
      <vt:lpstr>Приложение</vt:lpstr>
      <vt:lpstr>Страница добавления данных </vt:lpstr>
      <vt:lpstr>Практическая и теоретическая значимость </vt:lpstr>
      <vt:lpstr>Практическая значимость проекта </vt:lpstr>
      <vt:lpstr>Перспективы развития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203</cp:revision>
  <dcterms:created xsi:type="dcterms:W3CDTF">2024-11-21T13:45:58Z</dcterms:created>
  <dcterms:modified xsi:type="dcterms:W3CDTF">2024-11-22T15:26:13Z</dcterms:modified>
</cp:coreProperties>
</file>