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00C92-A6B9-D010-3C29-47E6775B1FC2}" v="204" dt="2024-11-21T14:21:18.135"/>
    <p1510:client id="{BFF2455D-5EB6-8A46-9006-E04D57A08ED9}" v="136" dt="2024-11-21T14:36:35.9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982" autoAdjust="0"/>
    <p:restoredTop sz="94660"/>
  </p:normalViewPr>
  <p:slideViewPr>
    <p:cSldViewPr snapToGrid="0">
      <p:cViewPr varScale="1">
        <p:scale>
          <a:sx n="87" d="100"/>
          <a:sy n="87" d="100"/>
        </p:scale>
        <p:origin x="-437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5CD60141-EEBD-4EC1-8E34-0344C16A18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54858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9872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44639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0682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2188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2405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671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2814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6649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7348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76350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11/21/2024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846742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xmlns="" id="{70105F5E-5B61-4F51-927C-5B28DB7DD9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xmlns="" id="{5882C1C4-D961-459C-91C5-334ABD6E63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3116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xmlns="" id="{A7B8B125-A98E-403C-9A7F-494FF789C2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700" y="0"/>
            <a:ext cx="11322200" cy="6858000"/>
          </a:xfrm>
          <a:custGeom>
            <a:avLst/>
            <a:gdLst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9092866 w 11593823"/>
              <a:gd name="connsiteY6" fmla="*/ 0 h 6858000"/>
              <a:gd name="connsiteX7" fmla="*/ 11322200 w 11593823"/>
              <a:gd name="connsiteY7" fmla="*/ 0 h 6858000"/>
              <a:gd name="connsiteX8" fmla="*/ 11322198 w 11593823"/>
              <a:gd name="connsiteY8" fmla="*/ 2 h 6858000"/>
              <a:gd name="connsiteX9" fmla="*/ 11593823 w 11593823"/>
              <a:gd name="connsiteY9" fmla="*/ 2 h 6858000"/>
              <a:gd name="connsiteX10" fmla="*/ 11322197 w 11593823"/>
              <a:gd name="connsiteY10" fmla="*/ 4 h 6858000"/>
              <a:gd name="connsiteX11" fmla="*/ 5311608 w 11593823"/>
              <a:gd name="connsiteY11" fmla="*/ 6858000 h 6858000"/>
              <a:gd name="connsiteX12" fmla="*/ 5288856 w 11593823"/>
              <a:gd name="connsiteY12" fmla="*/ 6858000 h 6858000"/>
              <a:gd name="connsiteX13" fmla="*/ 4806770 w 11593823"/>
              <a:gd name="connsiteY13" fmla="*/ 6858000 h 6858000"/>
              <a:gd name="connsiteX14" fmla="*/ 4676142 w 11593823"/>
              <a:gd name="connsiteY14" fmla="*/ 6858000 h 6858000"/>
              <a:gd name="connsiteX15" fmla="*/ 3082273 w 11593823"/>
              <a:gd name="connsiteY15" fmla="*/ 6858000 h 6858000"/>
              <a:gd name="connsiteX16" fmla="*/ 2625273 w 11593823"/>
              <a:gd name="connsiteY16" fmla="*/ 6858000 h 6858000"/>
              <a:gd name="connsiteX17" fmla="*/ 2155010 w 11593823"/>
              <a:gd name="connsiteY17" fmla="*/ 6858000 h 6858000"/>
              <a:gd name="connsiteX18" fmla="*/ 0 w 11593823"/>
              <a:gd name="connsiteY18" fmla="*/ 685800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11322200 w 11593823"/>
              <a:gd name="connsiteY6" fmla="*/ 0 h 6858000"/>
              <a:gd name="connsiteX7" fmla="*/ 11322198 w 11593823"/>
              <a:gd name="connsiteY7" fmla="*/ 2 h 6858000"/>
              <a:gd name="connsiteX8" fmla="*/ 11593823 w 11593823"/>
              <a:gd name="connsiteY8" fmla="*/ 2 h 6858000"/>
              <a:gd name="connsiteX9" fmla="*/ 11322197 w 11593823"/>
              <a:gd name="connsiteY9" fmla="*/ 4 h 6858000"/>
              <a:gd name="connsiteX10" fmla="*/ 5311608 w 11593823"/>
              <a:gd name="connsiteY10" fmla="*/ 6858000 h 6858000"/>
              <a:gd name="connsiteX11" fmla="*/ 5288856 w 11593823"/>
              <a:gd name="connsiteY11" fmla="*/ 6858000 h 6858000"/>
              <a:gd name="connsiteX12" fmla="*/ 4806770 w 11593823"/>
              <a:gd name="connsiteY12" fmla="*/ 6858000 h 6858000"/>
              <a:gd name="connsiteX13" fmla="*/ 4676142 w 11593823"/>
              <a:gd name="connsiteY13" fmla="*/ 6858000 h 6858000"/>
              <a:gd name="connsiteX14" fmla="*/ 3082273 w 11593823"/>
              <a:gd name="connsiteY14" fmla="*/ 6858000 h 6858000"/>
              <a:gd name="connsiteX15" fmla="*/ 2625273 w 11593823"/>
              <a:gd name="connsiteY15" fmla="*/ 6858000 h 6858000"/>
              <a:gd name="connsiteX16" fmla="*/ 2155010 w 11593823"/>
              <a:gd name="connsiteY16" fmla="*/ 6858000 h 6858000"/>
              <a:gd name="connsiteX17" fmla="*/ 0 w 11593823"/>
              <a:gd name="connsiteY17" fmla="*/ 6858000 h 6858000"/>
              <a:gd name="connsiteX18" fmla="*/ 0 w 11593823"/>
              <a:gd name="connsiteY18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11322200 w 11593823"/>
              <a:gd name="connsiteY5" fmla="*/ 0 h 6858000"/>
              <a:gd name="connsiteX6" fmla="*/ 11322198 w 11593823"/>
              <a:gd name="connsiteY6" fmla="*/ 2 h 6858000"/>
              <a:gd name="connsiteX7" fmla="*/ 11593823 w 11593823"/>
              <a:gd name="connsiteY7" fmla="*/ 2 h 6858000"/>
              <a:gd name="connsiteX8" fmla="*/ 11322197 w 11593823"/>
              <a:gd name="connsiteY8" fmla="*/ 4 h 6858000"/>
              <a:gd name="connsiteX9" fmla="*/ 5311608 w 11593823"/>
              <a:gd name="connsiteY9" fmla="*/ 6858000 h 6858000"/>
              <a:gd name="connsiteX10" fmla="*/ 5288856 w 11593823"/>
              <a:gd name="connsiteY10" fmla="*/ 6858000 h 6858000"/>
              <a:gd name="connsiteX11" fmla="*/ 4806770 w 11593823"/>
              <a:gd name="connsiteY11" fmla="*/ 6858000 h 6858000"/>
              <a:gd name="connsiteX12" fmla="*/ 4676142 w 11593823"/>
              <a:gd name="connsiteY12" fmla="*/ 6858000 h 6858000"/>
              <a:gd name="connsiteX13" fmla="*/ 3082273 w 11593823"/>
              <a:gd name="connsiteY13" fmla="*/ 6858000 h 6858000"/>
              <a:gd name="connsiteX14" fmla="*/ 2625273 w 11593823"/>
              <a:gd name="connsiteY14" fmla="*/ 6858000 h 6858000"/>
              <a:gd name="connsiteX15" fmla="*/ 2155010 w 11593823"/>
              <a:gd name="connsiteY15" fmla="*/ 6858000 h 6858000"/>
              <a:gd name="connsiteX16" fmla="*/ 0 w 11593823"/>
              <a:gd name="connsiteY16" fmla="*/ 6858000 h 6858000"/>
              <a:gd name="connsiteX17" fmla="*/ 0 w 11593823"/>
              <a:gd name="connsiteY17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4806770 w 11593823"/>
              <a:gd name="connsiteY3" fmla="*/ 2 h 6858000"/>
              <a:gd name="connsiteX4" fmla="*/ 11322200 w 11593823"/>
              <a:gd name="connsiteY4" fmla="*/ 0 h 6858000"/>
              <a:gd name="connsiteX5" fmla="*/ 11322198 w 11593823"/>
              <a:gd name="connsiteY5" fmla="*/ 2 h 6858000"/>
              <a:gd name="connsiteX6" fmla="*/ 11593823 w 11593823"/>
              <a:gd name="connsiteY6" fmla="*/ 2 h 6858000"/>
              <a:gd name="connsiteX7" fmla="*/ 11322197 w 11593823"/>
              <a:gd name="connsiteY7" fmla="*/ 4 h 6858000"/>
              <a:gd name="connsiteX8" fmla="*/ 5311608 w 11593823"/>
              <a:gd name="connsiteY8" fmla="*/ 6858000 h 6858000"/>
              <a:gd name="connsiteX9" fmla="*/ 5288856 w 11593823"/>
              <a:gd name="connsiteY9" fmla="*/ 6858000 h 6858000"/>
              <a:gd name="connsiteX10" fmla="*/ 4806770 w 11593823"/>
              <a:gd name="connsiteY10" fmla="*/ 6858000 h 6858000"/>
              <a:gd name="connsiteX11" fmla="*/ 4676142 w 11593823"/>
              <a:gd name="connsiteY11" fmla="*/ 6858000 h 6858000"/>
              <a:gd name="connsiteX12" fmla="*/ 3082273 w 11593823"/>
              <a:gd name="connsiteY12" fmla="*/ 6858000 h 6858000"/>
              <a:gd name="connsiteX13" fmla="*/ 2625273 w 11593823"/>
              <a:gd name="connsiteY13" fmla="*/ 6858000 h 6858000"/>
              <a:gd name="connsiteX14" fmla="*/ 2155010 w 11593823"/>
              <a:gd name="connsiteY14" fmla="*/ 6858000 h 6858000"/>
              <a:gd name="connsiteX15" fmla="*/ 0 w 11593823"/>
              <a:gd name="connsiteY15" fmla="*/ 6858000 h 6858000"/>
              <a:gd name="connsiteX16" fmla="*/ 0 w 11593823"/>
              <a:gd name="connsiteY16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11322200 w 11593823"/>
              <a:gd name="connsiteY3" fmla="*/ 0 h 6858000"/>
              <a:gd name="connsiteX4" fmla="*/ 11322198 w 11593823"/>
              <a:gd name="connsiteY4" fmla="*/ 2 h 6858000"/>
              <a:gd name="connsiteX5" fmla="*/ 11593823 w 11593823"/>
              <a:gd name="connsiteY5" fmla="*/ 2 h 6858000"/>
              <a:gd name="connsiteX6" fmla="*/ 11322197 w 11593823"/>
              <a:gd name="connsiteY6" fmla="*/ 4 h 6858000"/>
              <a:gd name="connsiteX7" fmla="*/ 5311608 w 11593823"/>
              <a:gd name="connsiteY7" fmla="*/ 6858000 h 6858000"/>
              <a:gd name="connsiteX8" fmla="*/ 5288856 w 11593823"/>
              <a:gd name="connsiteY8" fmla="*/ 6858000 h 6858000"/>
              <a:gd name="connsiteX9" fmla="*/ 4806770 w 11593823"/>
              <a:gd name="connsiteY9" fmla="*/ 6858000 h 6858000"/>
              <a:gd name="connsiteX10" fmla="*/ 4676142 w 11593823"/>
              <a:gd name="connsiteY10" fmla="*/ 6858000 h 6858000"/>
              <a:gd name="connsiteX11" fmla="*/ 3082273 w 11593823"/>
              <a:gd name="connsiteY11" fmla="*/ 6858000 h 6858000"/>
              <a:gd name="connsiteX12" fmla="*/ 2625273 w 11593823"/>
              <a:gd name="connsiteY12" fmla="*/ 6858000 h 6858000"/>
              <a:gd name="connsiteX13" fmla="*/ 2155010 w 11593823"/>
              <a:gd name="connsiteY13" fmla="*/ 6858000 h 6858000"/>
              <a:gd name="connsiteX14" fmla="*/ 0 w 11593823"/>
              <a:gd name="connsiteY14" fmla="*/ 6858000 h 6858000"/>
              <a:gd name="connsiteX15" fmla="*/ 0 w 11593823"/>
              <a:gd name="connsiteY15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11322200 w 11593823"/>
              <a:gd name="connsiteY2" fmla="*/ 0 h 6858000"/>
              <a:gd name="connsiteX3" fmla="*/ 11322198 w 11593823"/>
              <a:gd name="connsiteY3" fmla="*/ 2 h 6858000"/>
              <a:gd name="connsiteX4" fmla="*/ 11593823 w 11593823"/>
              <a:gd name="connsiteY4" fmla="*/ 2 h 6858000"/>
              <a:gd name="connsiteX5" fmla="*/ 11322197 w 11593823"/>
              <a:gd name="connsiteY5" fmla="*/ 4 h 6858000"/>
              <a:gd name="connsiteX6" fmla="*/ 5311608 w 11593823"/>
              <a:gd name="connsiteY6" fmla="*/ 6858000 h 6858000"/>
              <a:gd name="connsiteX7" fmla="*/ 5288856 w 11593823"/>
              <a:gd name="connsiteY7" fmla="*/ 6858000 h 6858000"/>
              <a:gd name="connsiteX8" fmla="*/ 4806770 w 11593823"/>
              <a:gd name="connsiteY8" fmla="*/ 6858000 h 6858000"/>
              <a:gd name="connsiteX9" fmla="*/ 4676142 w 11593823"/>
              <a:gd name="connsiteY9" fmla="*/ 6858000 h 6858000"/>
              <a:gd name="connsiteX10" fmla="*/ 3082273 w 11593823"/>
              <a:gd name="connsiteY10" fmla="*/ 6858000 h 6858000"/>
              <a:gd name="connsiteX11" fmla="*/ 2625273 w 11593823"/>
              <a:gd name="connsiteY11" fmla="*/ 6858000 h 6858000"/>
              <a:gd name="connsiteX12" fmla="*/ 2155010 w 11593823"/>
              <a:gd name="connsiteY12" fmla="*/ 6858000 h 6858000"/>
              <a:gd name="connsiteX13" fmla="*/ 0 w 11593823"/>
              <a:gd name="connsiteY13" fmla="*/ 6858000 h 6858000"/>
              <a:gd name="connsiteX14" fmla="*/ 0 w 11593823"/>
              <a:gd name="connsiteY14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3082273 w 11593823"/>
              <a:gd name="connsiteY9" fmla="*/ 6858000 h 6858000"/>
              <a:gd name="connsiteX10" fmla="*/ 2625273 w 11593823"/>
              <a:gd name="connsiteY10" fmla="*/ 6858000 h 6858000"/>
              <a:gd name="connsiteX11" fmla="*/ 2155010 w 11593823"/>
              <a:gd name="connsiteY11" fmla="*/ 6858000 h 6858000"/>
              <a:gd name="connsiteX12" fmla="*/ 0 w 11593823"/>
              <a:gd name="connsiteY12" fmla="*/ 6858000 h 6858000"/>
              <a:gd name="connsiteX13" fmla="*/ 0 w 11593823"/>
              <a:gd name="connsiteY13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625273 w 11593823"/>
              <a:gd name="connsiteY9" fmla="*/ 6858000 h 6858000"/>
              <a:gd name="connsiteX10" fmla="*/ 2155010 w 11593823"/>
              <a:gd name="connsiteY10" fmla="*/ 6858000 h 6858000"/>
              <a:gd name="connsiteX11" fmla="*/ 0 w 11593823"/>
              <a:gd name="connsiteY11" fmla="*/ 6858000 h 6858000"/>
              <a:gd name="connsiteX12" fmla="*/ 0 w 11593823"/>
              <a:gd name="connsiteY12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0 w 11593823"/>
              <a:gd name="connsiteY9" fmla="*/ 6858000 h 6858000"/>
              <a:gd name="connsiteX10" fmla="*/ 0 w 11593823"/>
              <a:gd name="connsiteY10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676142 w 11593823"/>
              <a:gd name="connsiteY7" fmla="*/ 6858000 h 6858000"/>
              <a:gd name="connsiteX8" fmla="*/ 0 w 11593823"/>
              <a:gd name="connsiteY8" fmla="*/ 6858000 h 6858000"/>
              <a:gd name="connsiteX9" fmla="*/ 0 w 11593823"/>
              <a:gd name="connsiteY9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0 w 11593823"/>
              <a:gd name="connsiteY7" fmla="*/ 6858000 h 6858000"/>
              <a:gd name="connsiteX8" fmla="*/ 0 w 11593823"/>
              <a:gd name="connsiteY8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0 w 11593823"/>
              <a:gd name="connsiteY6" fmla="*/ 6858000 h 6858000"/>
              <a:gd name="connsiteX7" fmla="*/ 0 w 11593823"/>
              <a:gd name="connsiteY7" fmla="*/ 0 h 6858000"/>
              <a:gd name="connsiteX0" fmla="*/ 0 w 11322200"/>
              <a:gd name="connsiteY0" fmla="*/ 0 h 6858000"/>
              <a:gd name="connsiteX1" fmla="*/ 11322200 w 11322200"/>
              <a:gd name="connsiteY1" fmla="*/ 0 h 6858000"/>
              <a:gd name="connsiteX2" fmla="*/ 11322198 w 11322200"/>
              <a:gd name="connsiteY2" fmla="*/ 2 h 6858000"/>
              <a:gd name="connsiteX3" fmla="*/ 11322197 w 11322200"/>
              <a:gd name="connsiteY3" fmla="*/ 4 h 6858000"/>
              <a:gd name="connsiteX4" fmla="*/ 5311608 w 11322200"/>
              <a:gd name="connsiteY4" fmla="*/ 6858000 h 6858000"/>
              <a:gd name="connsiteX5" fmla="*/ 0 w 11322200"/>
              <a:gd name="connsiteY5" fmla="*/ 6858000 h 6858000"/>
              <a:gd name="connsiteX6" fmla="*/ 0 w 113222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22200" h="6858000">
                <a:moveTo>
                  <a:pt x="0" y="0"/>
                </a:moveTo>
                <a:lnTo>
                  <a:pt x="11322200" y="0"/>
                </a:lnTo>
                <a:lnTo>
                  <a:pt x="11322198" y="2"/>
                </a:lnTo>
                <a:cubicBezTo>
                  <a:pt x="11322198" y="3"/>
                  <a:pt x="11322197" y="3"/>
                  <a:pt x="11322197" y="4"/>
                </a:cubicBezTo>
                <a:lnTo>
                  <a:pt x="5311608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5" name="Рисунок 54" descr="Picture background">
            <a:extLst>
              <a:ext uri="{FF2B5EF4-FFF2-40B4-BE49-F238E27FC236}">
                <a16:creationId xmlns:a16="http://schemas.microsoft.com/office/drawing/2014/main" xmlns="" id="{D660A44E-1251-CDE8-078B-9C324DDB1B6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4695" r="2" b="2"/>
          <a:stretch/>
        </p:blipFill>
        <p:spPr>
          <a:xfrm>
            <a:off x="5318308" y="10"/>
            <a:ext cx="6873692" cy="685799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60891" y="1061686"/>
            <a:ext cx="7323046" cy="3238465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600" b="1" dirty="0">
                <a:latin typeface="Times New Roman"/>
                <a:cs typeface="Times New Roman"/>
              </a:rPr>
              <a:t>Анализ космических запусков и успешности миссий по странам и компаниям</a:t>
            </a:r>
            <a:endParaRPr lang="ru-RU" sz="3600"/>
          </a:p>
          <a:p>
            <a:pPr>
              <a:lnSpc>
                <a:spcPct val="90000"/>
              </a:lnSpc>
            </a:pPr>
            <a:endParaRPr lang="ru-RU" sz="360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5453796"/>
            <a:ext cx="4496783" cy="732996"/>
          </a:xfrm>
        </p:spPr>
        <p:txBody>
          <a:bodyPr anchor="t">
            <a:normAutofit/>
          </a:bodyPr>
          <a:lstStyle/>
          <a:p>
            <a:endParaRPr lang="ru-RU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xmlns="" id="{20B1C5DD-CB08-4407-9D12-CC2C42B047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88357" y="5151666"/>
            <a:ext cx="98606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5CD60141-EEBD-4EC1-8E34-0344C16A18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4C75A547-BCD1-42BE-966E-53CA0AB931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37D505C3-540C-4E1B-AFF5-74A9D9BD3E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Объект 3" descr="Изображение выглядит как текст, снимок экрана, График, линия&#10;&#10;Автоматически созданное описание">
            <a:extLst>
              <a:ext uri="{FF2B5EF4-FFF2-40B4-BE49-F238E27FC236}">
                <a16:creationId xmlns:a16="http://schemas.microsoft.com/office/drawing/2014/main" xmlns="" id="{D7D6D0D6-671E-48EA-7170-B0C91F1505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2088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C5C14909-AFB2-4E07-A65C-633954901F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5BC4B016-0848-4634-83F9-FBC4C80CAE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90C2333-D177-E3BA-ECFF-C96ED357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81101"/>
            <a:ext cx="4953000" cy="224789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cap="all" spc="300">
                <a:solidFill>
                  <a:srgbClr val="FFFFFF"/>
                </a:solidFill>
              </a:rPr>
              <a:t>Сколько было потрачено денег в разных странах</a:t>
            </a:r>
          </a:p>
          <a:p>
            <a:pPr>
              <a:lnSpc>
                <a:spcPct val="90000"/>
              </a:lnSpc>
            </a:pPr>
            <a:endParaRPr lang="en-US" sz="3700" cap="all" spc="3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6811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327AB4C5-0719-4E35-87CD-199EB59E3E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1BBD5D8D-131E-46C9-8ED3-18B7994296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91942" y="0"/>
            <a:ext cx="9100058" cy="6858000"/>
          </a:xfrm>
          <a:custGeom>
            <a:avLst/>
            <a:gdLst>
              <a:gd name="connsiteX0" fmla="*/ 6010592 w 9100058"/>
              <a:gd name="connsiteY0" fmla="*/ 0 h 6858000"/>
              <a:gd name="connsiteX1" fmla="*/ 9100058 w 9100058"/>
              <a:gd name="connsiteY1" fmla="*/ 0 h 6858000"/>
              <a:gd name="connsiteX2" fmla="*/ 9100058 w 9100058"/>
              <a:gd name="connsiteY2" fmla="*/ 6858000 h 6858000"/>
              <a:gd name="connsiteX3" fmla="*/ 0 w 9100058"/>
              <a:gd name="connsiteY3" fmla="*/ 6858000 h 6858000"/>
              <a:gd name="connsiteX4" fmla="*/ 6010589 w 9100058"/>
              <a:gd name="connsiteY4" fmla="*/ 4 h 6858000"/>
              <a:gd name="connsiteX5" fmla="*/ 6010590 w 9100058"/>
              <a:gd name="connsiteY5" fmla="*/ 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00058" h="6858000">
                <a:moveTo>
                  <a:pt x="6010592" y="0"/>
                </a:moveTo>
                <a:lnTo>
                  <a:pt x="9100058" y="0"/>
                </a:lnTo>
                <a:lnTo>
                  <a:pt x="9100058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19FCC94-C241-5173-418E-C276C74B7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157" y="4369526"/>
            <a:ext cx="5946841" cy="1502228"/>
          </a:xfrm>
        </p:spPr>
        <p:txBody>
          <a:bodyPr anchor="b">
            <a:normAutofit/>
          </a:bodyPr>
          <a:lstStyle/>
          <a:p>
            <a:pPr algn="r"/>
            <a:r>
              <a:rPr lang="ru-RU" dirty="0"/>
              <a:t>Приложение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2C58ACF-AA25-3768-AD16-19BB045AF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025435"/>
            <a:ext cx="3886199" cy="38012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latin typeface="Times New Roman"/>
                <a:cs typeface="Times New Roman"/>
              </a:rPr>
              <a:t>Главная страница </a:t>
            </a:r>
            <a:endParaRPr lang="ru-RU" dirty="0"/>
          </a:p>
          <a:p>
            <a:endParaRPr lang="ru-RU" dirty="0"/>
          </a:p>
        </p:txBody>
      </p:sp>
      <p:pic>
        <p:nvPicPr>
          <p:cNvPr id="4" name="Рисунок 3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xmlns="" id="{997ABB60-7464-FFA5-6425-0034D0470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832" y="2007015"/>
            <a:ext cx="4907688" cy="185246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F478F504-9E26-4692-A3E2-5363222B8E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15656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327AB4C5-0719-4E35-87CD-199EB59E3E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1BBD5D8D-131E-46C9-8ED3-18B7994296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91942" y="0"/>
            <a:ext cx="9100058" cy="6858000"/>
          </a:xfrm>
          <a:custGeom>
            <a:avLst/>
            <a:gdLst>
              <a:gd name="connsiteX0" fmla="*/ 6010592 w 9100058"/>
              <a:gd name="connsiteY0" fmla="*/ 0 h 6858000"/>
              <a:gd name="connsiteX1" fmla="*/ 9100058 w 9100058"/>
              <a:gd name="connsiteY1" fmla="*/ 0 h 6858000"/>
              <a:gd name="connsiteX2" fmla="*/ 9100058 w 9100058"/>
              <a:gd name="connsiteY2" fmla="*/ 6858000 h 6858000"/>
              <a:gd name="connsiteX3" fmla="*/ 0 w 9100058"/>
              <a:gd name="connsiteY3" fmla="*/ 6858000 h 6858000"/>
              <a:gd name="connsiteX4" fmla="*/ 6010589 w 9100058"/>
              <a:gd name="connsiteY4" fmla="*/ 4 h 6858000"/>
              <a:gd name="connsiteX5" fmla="*/ 6010590 w 9100058"/>
              <a:gd name="connsiteY5" fmla="*/ 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00058" h="6858000">
                <a:moveTo>
                  <a:pt x="6010592" y="0"/>
                </a:moveTo>
                <a:lnTo>
                  <a:pt x="9100058" y="0"/>
                </a:lnTo>
                <a:lnTo>
                  <a:pt x="9100058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103AF73-2E40-64CD-F57A-8470B6789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7374" y="5087353"/>
            <a:ext cx="5946841" cy="1502228"/>
          </a:xfrm>
        </p:spPr>
        <p:txBody>
          <a:bodyPr anchor="b">
            <a:normAutofit/>
          </a:bodyPr>
          <a:lstStyle/>
          <a:p>
            <a:pPr algn="r"/>
            <a:r>
              <a:rPr lang="ru-RU" dirty="0">
                <a:latin typeface="Times New Roman"/>
                <a:cs typeface="Times New Roman"/>
              </a:rPr>
              <a:t>Страница добавления данных</a:t>
            </a:r>
            <a:endParaRPr lang="ru-RU" dirty="0"/>
          </a:p>
          <a:p>
            <a:pPr algn="r"/>
            <a:endParaRPr lang="ru-RU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B75CAD24-5FDD-E2B9-BD7E-2F2A2E8E0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025435"/>
            <a:ext cx="3886199" cy="380129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/>
          </a:p>
        </p:txBody>
      </p:sp>
      <p:pic>
        <p:nvPicPr>
          <p:cNvPr id="4" name="Объект 3" descr="Изображение выглядит как текст, снимок экрана, Мобильный телефон, Мобильное устройство&#10;&#10;Автоматически созданное описание">
            <a:extLst>
              <a:ext uri="{FF2B5EF4-FFF2-40B4-BE49-F238E27FC236}">
                <a16:creationId xmlns:a16="http://schemas.microsoft.com/office/drawing/2014/main" xmlns="" id="{9CA1270B-A136-D941-D7C7-15FE407D2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4425" y="1483"/>
            <a:ext cx="2032156" cy="4394746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F478F504-9E26-4692-A3E2-5363222B8E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19108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685B57F6-59DE-4274-A37C-F47FE4E42E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E3113CD-CAC4-64C4-4B17-7EE5F15EC5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6" r="17386" b="6250"/>
          <a:stretch/>
        </p:blipFill>
        <p:spPr>
          <a:xfrm>
            <a:off x="866911" y="10"/>
            <a:ext cx="10458178" cy="6857990"/>
          </a:xfrm>
          <a:custGeom>
            <a:avLst/>
            <a:gdLst/>
            <a:ahLst/>
            <a:cxnLst/>
            <a:rect l="l" t="t" r="r" b="b"/>
            <a:pathLst>
              <a:path w="10458178" h="6858000">
                <a:moveTo>
                  <a:pt x="6010593" y="0"/>
                </a:moveTo>
                <a:lnTo>
                  <a:pt x="8228844" y="0"/>
                </a:lnTo>
                <a:lnTo>
                  <a:pt x="8239927" y="0"/>
                </a:lnTo>
                <a:lnTo>
                  <a:pt x="10458178" y="0"/>
                </a:lnTo>
                <a:lnTo>
                  <a:pt x="4447586" y="6858000"/>
                </a:lnTo>
                <a:lnTo>
                  <a:pt x="2229335" y="6858000"/>
                </a:lnTo>
                <a:lnTo>
                  <a:pt x="22182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0C88610-E2D0-E3AE-9481-F8FF07424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203678"/>
            <a:ext cx="3876793" cy="179958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ru-RU">
                <a:latin typeface="Times New Roman"/>
                <a:cs typeface="Times New Roman"/>
              </a:rPr>
              <a:t>Практическая и теоретическая значимость</a:t>
            </a:r>
            <a:endParaRPr lang="ru-RU"/>
          </a:p>
          <a:p>
            <a:pPr>
              <a:lnSpc>
                <a:spcPct val="90000"/>
              </a:lnSpc>
            </a:pPr>
            <a:endParaRPr lang="ru-RU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046353B2-C54A-470C-8F7B-7471894E23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5306675" y="0"/>
            <a:ext cx="6885325" cy="6858000"/>
          </a:xfrm>
          <a:custGeom>
            <a:avLst/>
            <a:gdLst>
              <a:gd name="connsiteX0" fmla="*/ 0 w 6885325"/>
              <a:gd name="connsiteY0" fmla="*/ 0 h 6858000"/>
              <a:gd name="connsiteX1" fmla="*/ 6885325 w 6885325"/>
              <a:gd name="connsiteY1" fmla="*/ 0 h 6858000"/>
              <a:gd name="connsiteX2" fmla="*/ 6885323 w 6885325"/>
              <a:gd name="connsiteY2" fmla="*/ 2 h 6858000"/>
              <a:gd name="connsiteX3" fmla="*/ 6885322 w 6885325"/>
              <a:gd name="connsiteY3" fmla="*/ 4 h 6858000"/>
              <a:gd name="connsiteX4" fmla="*/ 874733 w 6885325"/>
              <a:gd name="connsiteY4" fmla="*/ 6858000 h 6858000"/>
              <a:gd name="connsiteX5" fmla="*/ 0 w 688532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85325" h="6858000">
                <a:moveTo>
                  <a:pt x="0" y="0"/>
                </a:moveTo>
                <a:lnTo>
                  <a:pt x="6885325" y="0"/>
                </a:lnTo>
                <a:lnTo>
                  <a:pt x="6885323" y="2"/>
                </a:lnTo>
                <a:cubicBezTo>
                  <a:pt x="6885323" y="3"/>
                  <a:pt x="6885322" y="3"/>
                  <a:pt x="6885322" y="4"/>
                </a:cubicBezTo>
                <a:lnTo>
                  <a:pt x="8747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2754129-6A92-6D51-C615-64ED46A6A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4128" y="3429000"/>
            <a:ext cx="3084871" cy="2743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ru-RU" dirty="0">
                <a:latin typeface="Times New Roman"/>
                <a:cs typeface="Times New Roman"/>
              </a:rPr>
              <a:t>Теоретическая значимость проекта</a:t>
            </a:r>
            <a:endParaRPr lang="ru-RU" dirty="0"/>
          </a:p>
          <a:p>
            <a:pPr algn="r"/>
            <a:endParaRPr lang="ru-RU"/>
          </a:p>
          <a:p>
            <a:pPr algn="r"/>
            <a:r>
              <a:rPr lang="ru-RU" dirty="0" err="1">
                <a:latin typeface="Times New Roman"/>
                <a:cs typeface="Times New Roman"/>
              </a:rPr>
              <a:t>Изученение</a:t>
            </a:r>
            <a:r>
              <a:rPr lang="ru-RU" dirty="0">
                <a:latin typeface="Times New Roman"/>
                <a:cs typeface="Times New Roman"/>
              </a:rPr>
              <a:t> ключевых тенденции в космической индустрии</a:t>
            </a:r>
            <a:endParaRPr lang="ru-RU" dirty="0"/>
          </a:p>
          <a:p>
            <a:pPr algn="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33424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AB20E7A4-EC2C-47C8-BE55-65771E3F2E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1CF23DDA-0D09-4FE5-AE88-EBBE5E0246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7FB4F35-B888-63ED-C577-E4ABEEEEC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203678"/>
            <a:ext cx="3894412" cy="2028707"/>
          </a:xfrm>
        </p:spPr>
        <p:txBody>
          <a:bodyPr anchor="t">
            <a:normAutofit/>
          </a:bodyPr>
          <a:lstStyle/>
          <a:p>
            <a:r>
              <a:rPr lang="ru-RU" dirty="0">
                <a:latin typeface="Times New Roman"/>
                <a:cs typeface="Times New Roman"/>
              </a:rPr>
              <a:t>Практическая значимость проекта</a:t>
            </a:r>
            <a:endParaRPr lang="ru-RU" dirty="0"/>
          </a:p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931759D-82E3-A2E2-EA54-DC3B16CF0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3548" y="1446418"/>
            <a:ext cx="5595452" cy="4268582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457200" indent="-457200" algn="r">
              <a:buAutoNum type="arabicPeriod"/>
            </a:pPr>
            <a:r>
              <a:rPr lang="ru-RU">
                <a:latin typeface="Times New Roman"/>
                <a:cs typeface="Times New Roman"/>
              </a:rPr>
              <a:t>Оценка инвестиционной привлекательности  </a:t>
            </a:r>
          </a:p>
          <a:p>
            <a:pPr marL="457200" indent="-457200" algn="r">
              <a:buAutoNum type="arabicPeriod"/>
            </a:pPr>
            <a:r>
              <a:rPr lang="ru-RU" dirty="0">
                <a:latin typeface="Times New Roman"/>
                <a:cs typeface="Times New Roman"/>
              </a:rPr>
              <a:t>Оптимизация разработки новых миссий  </a:t>
            </a:r>
            <a:endParaRPr lang="ru-RU">
              <a:latin typeface="Times New Roman"/>
              <a:cs typeface="Times New Roman"/>
            </a:endParaRPr>
          </a:p>
          <a:p>
            <a:pPr marL="457200" indent="-457200" algn="r">
              <a:buAutoNum type="arabicPeriod"/>
            </a:pPr>
            <a:r>
              <a:rPr lang="ru-RU" dirty="0">
                <a:latin typeface="Times New Roman"/>
                <a:cs typeface="Times New Roman"/>
              </a:rPr>
              <a:t>Сравнительный анализ стран и компаний  </a:t>
            </a:r>
            <a:endParaRPr lang="ru-RU">
              <a:latin typeface="Times New Roman"/>
              <a:cs typeface="Times New Roman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1766FD2F-248A-4AA1-8078-E26D6E690B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44008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685B57F6-59DE-4274-A37C-F47FE4E42E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C8C63406-9171-4282-BAAB-2DDC6831F0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73870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9DC4719-8CC2-67C1-4E7D-A95EBF62D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/>
                <a:cs typeface="Times New Roman"/>
              </a:rPr>
              <a:t>Перспективы развития</a:t>
            </a:r>
            <a:endParaRPr lang="ru-RU" dirty="0"/>
          </a:p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6377D7C-6256-0863-4100-CA2BDC8E1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332028"/>
            <a:ext cx="3769468" cy="384017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dirty="0">
                <a:latin typeface="Times New Roman"/>
                <a:cs typeface="Times New Roman"/>
              </a:rPr>
              <a:t>Добавление новых данных</a:t>
            </a:r>
          </a:p>
          <a:p>
            <a:r>
              <a:rPr lang="ru-RU">
                <a:latin typeface="Times New Roman"/>
                <a:cs typeface="Times New Roman"/>
              </a:rPr>
              <a:t>Интеграция с другими источниками</a:t>
            </a:r>
            <a:endParaRPr lang="ru-RU" dirty="0">
              <a:latin typeface="Times New Roman"/>
              <a:cs typeface="Times New Roman"/>
            </a:endParaRPr>
          </a:p>
          <a:p>
            <a:endParaRPr lang="ru-RU" dirty="0">
              <a:latin typeface="Times New Roman"/>
              <a:cs typeface="Times New Roman"/>
            </a:endParaRPr>
          </a:p>
        </p:txBody>
      </p:sp>
      <p:pic>
        <p:nvPicPr>
          <p:cNvPr id="5" name="Picture 4" descr="Освещение, созданное компьютером">
            <a:extLst>
              <a:ext uri="{FF2B5EF4-FFF2-40B4-BE49-F238E27FC236}">
                <a16:creationId xmlns:a16="http://schemas.microsoft.com/office/drawing/2014/main" xmlns="" id="{8E1F4AA0-DF52-7C6F-9386-A2054DF3E1F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8267" r="17133" b="-60"/>
          <a:stretch/>
        </p:blipFill>
        <p:spPr>
          <a:xfrm>
            <a:off x="5280193" y="10"/>
            <a:ext cx="6911808" cy="6857990"/>
          </a:xfrm>
          <a:custGeom>
            <a:avLst/>
            <a:gdLst/>
            <a:ahLst/>
            <a:cxnLst/>
            <a:rect l="l" t="t" r="r" b="b"/>
            <a:pathLst>
              <a:path w="6911808" h="6858000">
                <a:moveTo>
                  <a:pt x="6001291" y="0"/>
                </a:moveTo>
                <a:lnTo>
                  <a:pt x="6010593" y="0"/>
                </a:lnTo>
                <a:lnTo>
                  <a:pt x="6911808" y="0"/>
                </a:lnTo>
                <a:lnTo>
                  <a:pt x="6911808" y="6858000"/>
                </a:lnTo>
                <a:lnTo>
                  <a:pt x="6094479" y="6858000"/>
                </a:lnTo>
                <a:lnTo>
                  <a:pt x="6001291" y="6858000"/>
                </a:lnTo>
                <a:lnTo>
                  <a:pt x="2229335" y="6858000"/>
                </a:lnTo>
                <a:lnTo>
                  <a:pt x="1633138" y="6858000"/>
                </a:lnTo>
                <a:lnTo>
                  <a:pt x="0" y="6858000"/>
                </a:lnTo>
                <a:lnTo>
                  <a:pt x="6001291" y="1061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xmlns="" val="500991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8">
            <a:extLst>
              <a:ext uri="{FF2B5EF4-FFF2-40B4-BE49-F238E27FC236}">
                <a16:creationId xmlns:a16="http://schemas.microsoft.com/office/drawing/2014/main" xmlns="" id="{5CD60141-EEBD-4EC1-8E34-0344C16A18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xmlns="" id="{4C75A547-BCD1-42BE-966E-53CA0AB931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6D1F4DC3-EDAB-401A-BD21-33D25AB5FD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4">
            <a:extLst>
              <a:ext uri="{FF2B5EF4-FFF2-40B4-BE49-F238E27FC236}">
                <a16:creationId xmlns:a16="http://schemas.microsoft.com/office/drawing/2014/main" xmlns="" id="{BACB8CAD-2D75-CB50-5FD9-9DBAFE81B20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001" r="-2" b="-2"/>
          <a:stretch/>
        </p:blipFill>
        <p:spPr>
          <a:xfrm>
            <a:off x="-1" y="10"/>
            <a:ext cx="12192002" cy="685798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7059D4DD-D247-47C8-B574-B36CB222C1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5CAA1DA-2834-0B66-58A7-D2412EC21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81101"/>
            <a:ext cx="4953000" cy="28324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cap="all" spc="300">
                <a:solidFill>
                  <a:srgbClr val="FFFFFF"/>
                </a:solidFill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xmlns="" val="1029856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38">
            <a:extLst>
              <a:ext uri="{FF2B5EF4-FFF2-40B4-BE49-F238E27FC236}">
                <a16:creationId xmlns:a16="http://schemas.microsoft.com/office/drawing/2014/main" xmlns="" id="{685B57F6-59DE-4274-A37C-F47FE4E42E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34" descr="Закрепление и поток формирование семиугольник">
            <a:extLst>
              <a:ext uri="{FF2B5EF4-FFF2-40B4-BE49-F238E27FC236}">
                <a16:creationId xmlns:a16="http://schemas.microsoft.com/office/drawing/2014/main" xmlns="" id="{260360E4-CA94-FCFA-58B1-95B2726ABA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13" r="9" b="9"/>
          <a:stretch/>
        </p:blipFill>
        <p:spPr>
          <a:xfrm>
            <a:off x="866911" y="10"/>
            <a:ext cx="10458178" cy="6857990"/>
          </a:xfrm>
          <a:custGeom>
            <a:avLst/>
            <a:gdLst/>
            <a:ahLst/>
            <a:cxnLst/>
            <a:rect l="l" t="t" r="r" b="b"/>
            <a:pathLst>
              <a:path w="10458178" h="6858000">
                <a:moveTo>
                  <a:pt x="6010593" y="0"/>
                </a:moveTo>
                <a:lnTo>
                  <a:pt x="8228844" y="0"/>
                </a:lnTo>
                <a:lnTo>
                  <a:pt x="8239927" y="0"/>
                </a:lnTo>
                <a:lnTo>
                  <a:pt x="10458178" y="0"/>
                </a:lnTo>
                <a:lnTo>
                  <a:pt x="4447586" y="6858000"/>
                </a:lnTo>
                <a:lnTo>
                  <a:pt x="2229335" y="6858000"/>
                </a:lnTo>
                <a:lnTo>
                  <a:pt x="22182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BDA0186-5B7D-70A3-5B0B-39765A509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203678"/>
            <a:ext cx="3876793" cy="1799581"/>
          </a:xfrm>
        </p:spPr>
        <p:txBody>
          <a:bodyPr anchor="t">
            <a:normAutofit/>
          </a:bodyPr>
          <a:lstStyle/>
          <a:p>
            <a:r>
              <a:rPr lang="ru-RU" dirty="0">
                <a:latin typeface="Arial"/>
                <a:cs typeface="Arial"/>
              </a:rPr>
              <a:t>Оглавление</a:t>
            </a:r>
            <a:endParaRPr lang="ru-RU"/>
          </a:p>
        </p:txBody>
      </p:sp>
      <p:sp>
        <p:nvSpPr>
          <p:cNvPr id="51" name="Freeform: Shape 40">
            <a:extLst>
              <a:ext uri="{FF2B5EF4-FFF2-40B4-BE49-F238E27FC236}">
                <a16:creationId xmlns:a16="http://schemas.microsoft.com/office/drawing/2014/main" xmlns="" id="{046353B2-C54A-470C-8F7B-7471894E23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5306675" y="0"/>
            <a:ext cx="6885325" cy="6858000"/>
          </a:xfrm>
          <a:custGeom>
            <a:avLst/>
            <a:gdLst>
              <a:gd name="connsiteX0" fmla="*/ 0 w 6885325"/>
              <a:gd name="connsiteY0" fmla="*/ 0 h 6858000"/>
              <a:gd name="connsiteX1" fmla="*/ 6885325 w 6885325"/>
              <a:gd name="connsiteY1" fmla="*/ 0 h 6858000"/>
              <a:gd name="connsiteX2" fmla="*/ 6885323 w 6885325"/>
              <a:gd name="connsiteY2" fmla="*/ 2 h 6858000"/>
              <a:gd name="connsiteX3" fmla="*/ 6885322 w 6885325"/>
              <a:gd name="connsiteY3" fmla="*/ 4 h 6858000"/>
              <a:gd name="connsiteX4" fmla="*/ 874733 w 6885325"/>
              <a:gd name="connsiteY4" fmla="*/ 6858000 h 6858000"/>
              <a:gd name="connsiteX5" fmla="*/ 0 w 688532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85325" h="6858000">
                <a:moveTo>
                  <a:pt x="0" y="0"/>
                </a:moveTo>
                <a:lnTo>
                  <a:pt x="6885325" y="0"/>
                </a:lnTo>
                <a:lnTo>
                  <a:pt x="6885323" y="2"/>
                </a:lnTo>
                <a:cubicBezTo>
                  <a:pt x="6885323" y="3"/>
                  <a:pt x="6885322" y="3"/>
                  <a:pt x="6885322" y="4"/>
                </a:cubicBezTo>
                <a:lnTo>
                  <a:pt x="8747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Объект 2">
            <a:extLst>
              <a:ext uri="{FF2B5EF4-FFF2-40B4-BE49-F238E27FC236}">
                <a16:creationId xmlns:a16="http://schemas.microsoft.com/office/drawing/2014/main" xmlns="" id="{FAA8119D-B6A3-F134-8C71-6D69EB274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4128" y="3429000"/>
            <a:ext cx="3084871" cy="2743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110000"/>
              </a:lnSpc>
            </a:pPr>
            <a:r>
              <a:rPr lang="ru-RU" sz="1400" dirty="0">
                <a:latin typeface="Times New Roman"/>
                <a:cs typeface="Times New Roman"/>
              </a:rPr>
              <a:t>Введение</a:t>
            </a:r>
            <a:r>
              <a:rPr lang="ru-RU" sz="1400" dirty="0">
                <a:ea typeface="+mn-lt"/>
                <a:cs typeface="+mn-lt"/>
              </a:rPr>
              <a:t>. 3</a:t>
            </a:r>
            <a:endParaRPr lang="ru-RU" sz="1400" dirty="0"/>
          </a:p>
          <a:p>
            <a:pPr algn="r">
              <a:lnSpc>
                <a:spcPct val="110000"/>
              </a:lnSpc>
            </a:pPr>
            <a:r>
              <a:rPr lang="ru-RU" sz="1400" dirty="0">
                <a:latin typeface="Times New Roman"/>
                <a:cs typeface="Times New Roman"/>
              </a:rPr>
              <a:t>Цель, постановка задачи</a:t>
            </a:r>
            <a:r>
              <a:rPr lang="ru-RU" sz="1400" dirty="0">
                <a:ea typeface="+mn-lt"/>
                <a:cs typeface="+mn-lt"/>
              </a:rPr>
              <a:t>. 5</a:t>
            </a:r>
            <a:endParaRPr lang="ru-RU" sz="1400" dirty="0"/>
          </a:p>
          <a:p>
            <a:pPr algn="r">
              <a:lnSpc>
                <a:spcPct val="110000"/>
              </a:lnSpc>
            </a:pPr>
            <a:r>
              <a:rPr lang="ru-RU" sz="1400" dirty="0">
                <a:latin typeface="Times New Roman"/>
                <a:cs typeface="Times New Roman"/>
              </a:rPr>
              <a:t>Методика выполнения</a:t>
            </a:r>
            <a:r>
              <a:rPr lang="ru-RU" sz="1400" dirty="0">
                <a:ea typeface="+mn-lt"/>
                <a:cs typeface="+mn-lt"/>
              </a:rPr>
              <a:t>. 6</a:t>
            </a:r>
            <a:endParaRPr lang="ru-RU" sz="1400" dirty="0"/>
          </a:p>
          <a:p>
            <a:pPr algn="r">
              <a:lnSpc>
                <a:spcPct val="110000"/>
              </a:lnSpc>
            </a:pPr>
            <a:r>
              <a:rPr lang="ru-RU" sz="1400" dirty="0">
                <a:latin typeface="Times New Roman"/>
                <a:cs typeface="Times New Roman"/>
              </a:rPr>
              <a:t>Практическая и теоретическая значимость</a:t>
            </a:r>
            <a:r>
              <a:rPr lang="ru-RU" sz="1400" dirty="0">
                <a:ea typeface="+mn-lt"/>
                <a:cs typeface="+mn-lt"/>
              </a:rPr>
              <a:t>. 15</a:t>
            </a:r>
            <a:endParaRPr lang="ru-RU" sz="1400" dirty="0"/>
          </a:p>
          <a:p>
            <a:pPr algn="r">
              <a:lnSpc>
                <a:spcPct val="110000"/>
              </a:lnSpc>
            </a:pPr>
            <a:r>
              <a:rPr lang="ru-RU" sz="1400" dirty="0">
                <a:latin typeface="Times New Roman"/>
                <a:cs typeface="Times New Roman"/>
              </a:rPr>
              <a:t>Результаты и выводы</a:t>
            </a:r>
            <a:r>
              <a:rPr lang="ru-RU" sz="1400" dirty="0">
                <a:ea typeface="+mn-lt"/>
                <a:cs typeface="+mn-lt"/>
              </a:rPr>
              <a:t>. 16</a:t>
            </a:r>
            <a:endParaRPr lang="ru-RU" sz="1400" dirty="0"/>
          </a:p>
          <a:p>
            <a:pPr algn="r">
              <a:lnSpc>
                <a:spcPct val="110000"/>
              </a:lnSpc>
            </a:pPr>
            <a:r>
              <a:rPr lang="ru-RU" sz="1400" dirty="0">
                <a:latin typeface="Times New Roman"/>
                <a:cs typeface="Times New Roman"/>
              </a:rPr>
              <a:t>Перспективы развития</a:t>
            </a:r>
            <a:r>
              <a:rPr lang="ru-RU" sz="1400" dirty="0">
                <a:ea typeface="+mn-lt"/>
                <a:cs typeface="+mn-lt"/>
              </a:rPr>
              <a:t>. 17</a:t>
            </a:r>
            <a:endParaRPr lang="ru-RU" sz="1400" dirty="0"/>
          </a:p>
          <a:p>
            <a:pPr algn="r">
              <a:lnSpc>
                <a:spcPct val="110000"/>
              </a:lnSpc>
            </a:pPr>
            <a:r>
              <a:rPr lang="ru-RU" sz="1400" dirty="0">
                <a:latin typeface="Times New Roman"/>
                <a:cs typeface="Times New Roman"/>
              </a:rPr>
              <a:t>Список литературы</a:t>
            </a:r>
            <a:r>
              <a:rPr lang="ru-RU" sz="1400" dirty="0">
                <a:latin typeface="Arial"/>
                <a:cs typeface="Arial"/>
              </a:rPr>
              <a:t>  18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xmlns="" val="1936508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xmlns="" id="{AB20E7A4-EC2C-47C8-BE55-65771E3F2E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xmlns="" id="{2C1892C0-2D0F-43AD-8262-C52412CA76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02534" cy="6858000"/>
          </a:xfrm>
          <a:custGeom>
            <a:avLst/>
            <a:gdLst>
              <a:gd name="connsiteX0" fmla="*/ 0 w 9102534"/>
              <a:gd name="connsiteY0" fmla="*/ 0 h 6858000"/>
              <a:gd name="connsiteX1" fmla="*/ 9102534 w 9102534"/>
              <a:gd name="connsiteY1" fmla="*/ 0 h 6858000"/>
              <a:gd name="connsiteX2" fmla="*/ 9102532 w 9102534"/>
              <a:gd name="connsiteY2" fmla="*/ 2 h 6858000"/>
              <a:gd name="connsiteX3" fmla="*/ 9102531 w 9102534"/>
              <a:gd name="connsiteY3" fmla="*/ 4 h 6858000"/>
              <a:gd name="connsiteX4" fmla="*/ 3091942 w 9102534"/>
              <a:gd name="connsiteY4" fmla="*/ 6858000 h 6858000"/>
              <a:gd name="connsiteX5" fmla="*/ 0 w 9102534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02534" h="6858000">
                <a:moveTo>
                  <a:pt x="0" y="0"/>
                </a:moveTo>
                <a:lnTo>
                  <a:pt x="9102534" y="0"/>
                </a:lnTo>
                <a:lnTo>
                  <a:pt x="9102532" y="2"/>
                </a:lnTo>
                <a:cubicBezTo>
                  <a:pt x="9102532" y="3"/>
                  <a:pt x="9102531" y="3"/>
                  <a:pt x="9102531" y="4"/>
                </a:cubicBezTo>
                <a:lnTo>
                  <a:pt x="30919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E659122-62BD-1D7A-17B0-CC46129B8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203678"/>
            <a:ext cx="4524829" cy="2225322"/>
          </a:xfrm>
        </p:spPr>
        <p:txBody>
          <a:bodyPr anchor="t">
            <a:normAutofit/>
          </a:bodyPr>
          <a:lstStyle/>
          <a:p>
            <a:r>
              <a:rPr lang="ru-RU" dirty="0">
                <a:latin typeface="Times New Roman"/>
                <a:cs typeface="Times New Roman"/>
              </a:rPr>
              <a:t>Введение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F8E9191-4C05-5637-AA5D-1C2920132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069770"/>
            <a:ext cx="4953000" cy="26452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 algn="r">
              <a:lnSpc>
                <a:spcPct val="110000"/>
              </a:lnSpc>
              <a:buNone/>
            </a:pPr>
            <a:r>
              <a:rPr lang="ru-RU" sz="1900">
                <a:latin typeface="Times New Roman"/>
                <a:cs typeface="Times New Roman"/>
              </a:rPr>
              <a:t>Анализ космических запусков и успешности миссий стал неотъемлемой частью современного космического исследования и коммерческих инициатив. С каждым годом все больше стран и частных компаний начинают свои космические программы, что приводит к значительному увеличению числа запускаемых ракет и проводимых миссий.</a:t>
            </a:r>
            <a:endParaRPr lang="ru-RU" sz="1900"/>
          </a:p>
          <a:p>
            <a:pPr algn="r">
              <a:lnSpc>
                <a:spcPct val="110000"/>
              </a:lnSpc>
            </a:pPr>
            <a:endParaRPr lang="ru-RU" sz="1900">
              <a:latin typeface="Times New Roman"/>
              <a:cs typeface="Times New Roman"/>
            </a:endParaRPr>
          </a:p>
        </p:txBody>
      </p: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xmlns="" id="{1766FD2F-248A-4AA1-8078-E26D6E690B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92085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685B57F6-59DE-4274-A37C-F47FE4E42E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Сложные математические формулы на доске">
            <a:extLst>
              <a:ext uri="{FF2B5EF4-FFF2-40B4-BE49-F238E27FC236}">
                <a16:creationId xmlns:a16="http://schemas.microsoft.com/office/drawing/2014/main" xmlns="" id="{9B4DBFD4-71EE-50C4-09E5-8D70ED73C5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271" b="-9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C8C63406-9171-4282-BAAB-2DDC6831F0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17E9B52-84FD-D88B-E453-BE85B9F4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/>
                <a:cs typeface="Times New Roman"/>
              </a:rPr>
              <a:t>Актуальность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B9CC1BD-F09D-3648-4353-0CFBB6460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2" y="2332029"/>
            <a:ext cx="4118906" cy="384017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/>
                <a:cs typeface="Times New Roman"/>
              </a:rPr>
              <a:t>Анализ космических запусков и успешности миссий по странам и компаниям является чрезвычайно актуальным в свете быстро развивающейся космической индустрии и растущего интереса к космосу как со стороны государственных, так и частных организаций.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651449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685B57F6-59DE-4274-A37C-F47FE4E42E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C8C63406-9171-4282-BAAB-2DDC6831F0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73870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A2B8D8B-17C4-5F40-5DED-E08F7FB10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/>
                <a:cs typeface="Times New Roman"/>
              </a:rPr>
              <a:t>Цель, постановка задачи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45156B6-1918-4367-C85E-D16F985FC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332028"/>
            <a:ext cx="3769468" cy="384017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ru-RU">
                <a:latin typeface="Times New Roman"/>
                <a:cs typeface="Times New Roman"/>
              </a:rPr>
              <a:t>Цель: Провести комплексный анализ космических запусков и успешности миссий по странам и компаниям с целью:</a:t>
            </a:r>
            <a:endParaRPr lang="ru-RU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Picture 4" descr="Стенной покрашено со стрелкой и дартбоард">
            <a:extLst>
              <a:ext uri="{FF2B5EF4-FFF2-40B4-BE49-F238E27FC236}">
                <a16:creationId xmlns:a16="http://schemas.microsoft.com/office/drawing/2014/main" xmlns="" id="{E108C00E-7182-451A-FF9F-6ED502CA485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28002" r="8" b="8"/>
          <a:stretch/>
        </p:blipFill>
        <p:spPr>
          <a:xfrm>
            <a:off x="5280193" y="10"/>
            <a:ext cx="6911808" cy="6857990"/>
          </a:xfrm>
          <a:custGeom>
            <a:avLst/>
            <a:gdLst/>
            <a:ahLst/>
            <a:cxnLst/>
            <a:rect l="l" t="t" r="r" b="b"/>
            <a:pathLst>
              <a:path w="6911808" h="6858000">
                <a:moveTo>
                  <a:pt x="6001291" y="0"/>
                </a:moveTo>
                <a:lnTo>
                  <a:pt x="6010593" y="0"/>
                </a:lnTo>
                <a:lnTo>
                  <a:pt x="6911808" y="0"/>
                </a:lnTo>
                <a:lnTo>
                  <a:pt x="6911808" y="6858000"/>
                </a:lnTo>
                <a:lnTo>
                  <a:pt x="6094479" y="6858000"/>
                </a:lnTo>
                <a:lnTo>
                  <a:pt x="6001291" y="6858000"/>
                </a:lnTo>
                <a:lnTo>
                  <a:pt x="2229335" y="6858000"/>
                </a:lnTo>
                <a:lnTo>
                  <a:pt x="1633138" y="6858000"/>
                </a:lnTo>
                <a:lnTo>
                  <a:pt x="0" y="6858000"/>
                </a:lnTo>
                <a:lnTo>
                  <a:pt x="6001291" y="1061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xmlns="" val="601076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54F20867-41B0-484D-9DA7-0FC742D31A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E37FD100-AD6C-4FB9-B662-CC1C2F0006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16497" y="1526602"/>
            <a:ext cx="4667254" cy="5330310"/>
          </a:xfrm>
          <a:custGeom>
            <a:avLst/>
            <a:gdLst>
              <a:gd name="connsiteX0" fmla="*/ 4667254 w 4667254"/>
              <a:gd name="connsiteY0" fmla="*/ 0 h 5325271"/>
              <a:gd name="connsiteX1" fmla="*/ 4667254 w 4667254"/>
              <a:gd name="connsiteY1" fmla="*/ 2543639 h 5325271"/>
              <a:gd name="connsiteX2" fmla="*/ 2229334 w 4667254"/>
              <a:gd name="connsiteY2" fmla="*/ 5325271 h 5325271"/>
              <a:gd name="connsiteX3" fmla="*/ 0 w 4667254"/>
              <a:gd name="connsiteY3" fmla="*/ 5325271 h 532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7254" h="5325271">
                <a:moveTo>
                  <a:pt x="4667254" y="0"/>
                </a:moveTo>
                <a:lnTo>
                  <a:pt x="4667254" y="2543639"/>
                </a:lnTo>
                <a:lnTo>
                  <a:pt x="2229334" y="5325271"/>
                </a:lnTo>
                <a:lnTo>
                  <a:pt x="0" y="5325271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7F02401-098C-181F-280E-53A7C4050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7"/>
            <a:ext cx="8862060" cy="1360898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/>
                <a:cs typeface="Times New Roman"/>
              </a:rPr>
              <a:t>Задачи: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D6D6174-262A-3616-7271-EF66334B9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2332029"/>
            <a:ext cx="6972301" cy="35244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1400"/>
              <a:t>– Собрать данные о космических запусках по странам и компаниям за определенный период времени.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1400"/>
              <a:t>– Провести статистический анализ данных: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1400"/>
              <a:t>     1.Определить количество успешных и неудачных запусков.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1400"/>
              <a:t>      2. Рассчитать процент успешности для каждой страны и компании.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1400"/>
              <a:t>      3. Сколько было потрачено денег на космические миссии в разных странах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1400"/>
              <a:t>      4. Какой процент успешности запусков у разных стран и компаний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1400"/>
              <a:t>      5. Количество запусков в разные года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1400"/>
              <a:t>– Визуализировать результаты анализа с помощью графиков и диаграмм.</a:t>
            </a:r>
          </a:p>
          <a:p>
            <a:pPr marL="0" indent="0">
              <a:lnSpc>
                <a:spcPct val="110000"/>
              </a:lnSpc>
              <a:buNone/>
            </a:pPr>
            <a:endParaRPr lang="ru-RU" sz="14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D0249902-6C42-4139-A46F-ADF022B8C1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35802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xmlns="" id="{AB20E7A4-EC2C-47C8-BE55-65771E3F2E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xmlns="" id="{1CF23DDA-0D09-4FE5-AE88-EBBE5E0246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020BA68-D4C4-DACC-C366-D736EE014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203678"/>
            <a:ext cx="3894412" cy="2028707"/>
          </a:xfrm>
        </p:spPr>
        <p:txBody>
          <a:bodyPr anchor="t">
            <a:normAutofit/>
          </a:bodyPr>
          <a:lstStyle/>
          <a:p>
            <a:r>
              <a:rPr lang="ru-RU" dirty="0"/>
              <a:t>Методика выполнения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FF7B3DF-125F-EB8A-B0C9-57080012E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3548" y="1446418"/>
            <a:ext cx="5595452" cy="4268582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 algn="r">
              <a:buNone/>
            </a:pPr>
            <a:r>
              <a:rPr lang="ru-RU" dirty="0"/>
              <a:t>1.  Сбор данных</a:t>
            </a:r>
          </a:p>
          <a:p>
            <a:pPr marL="0" indent="0" algn="r">
              <a:buNone/>
            </a:pPr>
            <a:r>
              <a:rPr lang="ru-RU" dirty="0"/>
              <a:t>2.    Критерии отбора данных: </a:t>
            </a:r>
          </a:p>
          <a:p>
            <a:pPr marL="0" indent="0" algn="r">
              <a:buNone/>
            </a:pPr>
            <a:r>
              <a:rPr lang="ru-RU" dirty="0"/>
              <a:t>    * Период времени</a:t>
            </a:r>
          </a:p>
          <a:p>
            <a:pPr marL="0" indent="0" algn="r">
              <a:buNone/>
            </a:pPr>
            <a:r>
              <a:rPr lang="ru-RU" dirty="0"/>
              <a:t>    * Страны и компании</a:t>
            </a:r>
          </a:p>
          <a:p>
            <a:pPr marL="0" indent="0" algn="r">
              <a:buNone/>
            </a:pPr>
            <a:r>
              <a:rPr lang="ru-RU" dirty="0"/>
              <a:t>    * Год провидения</a:t>
            </a:r>
          </a:p>
          <a:p>
            <a:pPr marL="0" indent="0" algn="r">
              <a:buNone/>
            </a:pPr>
            <a:r>
              <a:rPr lang="ru-RU" dirty="0"/>
              <a:t>    * Стоимость миссии</a:t>
            </a:r>
          </a:p>
          <a:p>
            <a:pPr marL="0" indent="0" algn="r">
              <a:buNone/>
            </a:pPr>
            <a:r>
              <a:rPr lang="ru-RU" dirty="0"/>
              <a:t>     *  </a:t>
            </a:r>
            <a:r>
              <a:rPr lang="ru-RU" dirty="0" smtClean="0"/>
              <a:t>Успешность</a:t>
            </a:r>
          </a:p>
          <a:p>
            <a:pPr marL="0" indent="0" algn="r">
              <a:buNone/>
            </a:pPr>
            <a:r>
              <a:rPr lang="ru-RU" dirty="0" smtClean="0"/>
              <a:t>3. </a:t>
            </a:r>
            <a:r>
              <a:rPr lang="ru-RU" smtClean="0"/>
              <a:t>Анализ </a:t>
            </a:r>
            <a:r>
              <a:rPr lang="ru-RU" dirty="0" smtClean="0"/>
              <a:t>данных</a:t>
            </a:r>
            <a:endParaRPr lang="ru-RU" dirty="0"/>
          </a:p>
          <a:p>
            <a:pPr algn="r"/>
            <a:endParaRPr lang="ru-RU" dirty="0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xmlns="" id="{1766FD2F-248A-4AA1-8078-E26D6E690B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22882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20">
            <a:extLst>
              <a:ext uri="{FF2B5EF4-FFF2-40B4-BE49-F238E27FC236}">
                <a16:creationId xmlns:a16="http://schemas.microsoft.com/office/drawing/2014/main" xmlns="" id="{5CD60141-EEBD-4EC1-8E34-0344C16A18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44" name="Straight Connector 22">
            <a:extLst>
              <a:ext uri="{FF2B5EF4-FFF2-40B4-BE49-F238E27FC236}">
                <a16:creationId xmlns:a16="http://schemas.microsoft.com/office/drawing/2014/main" xmlns="" id="{4C75A547-BCD1-42BE-966E-53CA0AB931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24">
            <a:extLst>
              <a:ext uri="{FF2B5EF4-FFF2-40B4-BE49-F238E27FC236}">
                <a16:creationId xmlns:a16="http://schemas.microsoft.com/office/drawing/2014/main" xmlns="" id="{C0E2219A-04FA-42C2-92B5-2540C97495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26">
            <a:extLst>
              <a:ext uri="{FF2B5EF4-FFF2-40B4-BE49-F238E27FC236}">
                <a16:creationId xmlns:a16="http://schemas.microsoft.com/office/drawing/2014/main" xmlns="" id="{B0E897CB-98BF-469B-8A73-7BD2916E20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1317267" cy="6858000"/>
          </a:xfrm>
          <a:custGeom>
            <a:avLst/>
            <a:gdLst>
              <a:gd name="connsiteX0" fmla="*/ 0 w 11317267"/>
              <a:gd name="connsiteY0" fmla="*/ 0 h 6858000"/>
              <a:gd name="connsiteX1" fmla="*/ 11317267 w 11317267"/>
              <a:gd name="connsiteY1" fmla="*/ 0 h 6858000"/>
              <a:gd name="connsiteX2" fmla="*/ 5306679 w 11317267"/>
              <a:gd name="connsiteY2" fmla="*/ 6857996 h 6858000"/>
              <a:gd name="connsiteX3" fmla="*/ 5306677 w 11317267"/>
              <a:gd name="connsiteY3" fmla="*/ 6857998 h 6858000"/>
              <a:gd name="connsiteX4" fmla="*/ 5306675 w 11317267"/>
              <a:gd name="connsiteY4" fmla="*/ 6858000 h 6858000"/>
              <a:gd name="connsiteX5" fmla="*/ 0 w 11317267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17267" h="6858000">
                <a:moveTo>
                  <a:pt x="0" y="0"/>
                </a:moveTo>
                <a:lnTo>
                  <a:pt x="11317267" y="0"/>
                </a:lnTo>
                <a:lnTo>
                  <a:pt x="5306679" y="6857996"/>
                </a:lnTo>
                <a:cubicBezTo>
                  <a:pt x="5306679" y="6857997"/>
                  <a:pt x="5306677" y="6857997"/>
                  <a:pt x="5306677" y="6857998"/>
                </a:cubicBezTo>
                <a:lnTo>
                  <a:pt x="53066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: Shape 28">
            <a:extLst>
              <a:ext uri="{FF2B5EF4-FFF2-40B4-BE49-F238E27FC236}">
                <a16:creationId xmlns:a16="http://schemas.microsoft.com/office/drawing/2014/main" xmlns="" id="{658CFA6B-BF53-4CCE-AA08-59DFD207B4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A1B8D56-513E-272E-31B9-BDE4FE577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81101"/>
            <a:ext cx="6172200" cy="28324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cap="all" spc="300"/>
              <a:t>Примеры графиков</a:t>
            </a:r>
          </a:p>
        </p:txBody>
      </p:sp>
      <p:cxnSp>
        <p:nvCxnSpPr>
          <p:cNvPr id="48" name="Straight Connector 30">
            <a:extLst>
              <a:ext uri="{FF2B5EF4-FFF2-40B4-BE49-F238E27FC236}">
                <a16:creationId xmlns:a16="http://schemas.microsoft.com/office/drawing/2014/main" xmlns="" id="{410A45DA-4E66-4841-B892-192B2BAA8D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88357" y="5151666"/>
            <a:ext cx="40030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 descr="Изображение выглядит как текст, одежда, человек, костюм&#10;&#10;Автоматически созданное описание">
            <a:extLst>
              <a:ext uri="{FF2B5EF4-FFF2-40B4-BE49-F238E27FC236}">
                <a16:creationId xmlns:a16="http://schemas.microsoft.com/office/drawing/2014/main" xmlns="" id="{C22F1B38-7E9B-1BF2-51A6-1A59BFE11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7622" y="3628233"/>
            <a:ext cx="3290910" cy="246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99239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: Shape 60">
            <a:extLst>
              <a:ext uri="{FF2B5EF4-FFF2-40B4-BE49-F238E27FC236}">
                <a16:creationId xmlns:a16="http://schemas.microsoft.com/office/drawing/2014/main" xmlns="" id="{5CD60141-EEBD-4EC1-8E34-0344C16A18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71" name="Straight Connector 62">
            <a:extLst>
              <a:ext uri="{FF2B5EF4-FFF2-40B4-BE49-F238E27FC236}">
                <a16:creationId xmlns:a16="http://schemas.microsoft.com/office/drawing/2014/main" xmlns="" id="{4C75A547-BCD1-42BE-966E-53CA0AB931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2" name="Rectangle 64">
            <a:extLst>
              <a:ext uri="{FF2B5EF4-FFF2-40B4-BE49-F238E27FC236}">
                <a16:creationId xmlns:a16="http://schemas.microsoft.com/office/drawing/2014/main" xmlns="" id="{FE74E104-78A8-4DFA-9782-03C75DE1BF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66">
            <a:extLst>
              <a:ext uri="{FF2B5EF4-FFF2-40B4-BE49-F238E27FC236}">
                <a16:creationId xmlns:a16="http://schemas.microsoft.com/office/drawing/2014/main" xmlns="" id="{1747BCEA-D77E-4BD6-8954-C64996AB73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xmlns="" id="{76D563F6-B8F0-406F-A032-1E478CA251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234482" y="-2"/>
            <a:ext cx="9957519" cy="6858002"/>
          </a:xfrm>
          <a:custGeom>
            <a:avLst/>
            <a:gdLst>
              <a:gd name="connsiteX0" fmla="*/ 6878624 w 9957519"/>
              <a:gd name="connsiteY0" fmla="*/ 0 h 6858000"/>
              <a:gd name="connsiteX1" fmla="*/ 9957519 w 9957519"/>
              <a:gd name="connsiteY1" fmla="*/ 0 h 6858000"/>
              <a:gd name="connsiteX2" fmla="*/ 9957519 w 9957519"/>
              <a:gd name="connsiteY2" fmla="*/ 1557082 h 6858000"/>
              <a:gd name="connsiteX3" fmla="*/ 9957518 w 9957519"/>
              <a:gd name="connsiteY3" fmla="*/ 1557083 h 6858000"/>
              <a:gd name="connsiteX4" fmla="*/ 9957518 w 9957519"/>
              <a:gd name="connsiteY4" fmla="*/ 6858000 h 6858000"/>
              <a:gd name="connsiteX5" fmla="*/ 8318421 w 9957519"/>
              <a:gd name="connsiteY5" fmla="*/ 6858000 h 6858000"/>
              <a:gd name="connsiteX6" fmla="*/ 6213394 w 9957519"/>
              <a:gd name="connsiteY6" fmla="*/ 6858000 h 6858000"/>
              <a:gd name="connsiteX7" fmla="*/ 5311608 w 9957519"/>
              <a:gd name="connsiteY7" fmla="*/ 6858000 h 6858000"/>
              <a:gd name="connsiteX8" fmla="*/ 4574297 w 9957519"/>
              <a:gd name="connsiteY8" fmla="*/ 6858000 h 6858000"/>
              <a:gd name="connsiteX9" fmla="*/ 868032 w 9957519"/>
              <a:gd name="connsiteY9" fmla="*/ 6858000 h 6858000"/>
              <a:gd name="connsiteX10" fmla="*/ 0 w 9957519"/>
              <a:gd name="connsiteY10" fmla="*/ 0 h 6858000"/>
              <a:gd name="connsiteX11" fmla="*/ 6878624 w 9957519"/>
              <a:gd name="connsiteY11" fmla="*/ 0 h 6858000"/>
              <a:gd name="connsiteX12" fmla="*/ 0 w 9957519"/>
              <a:gd name="connsiteY12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957519" h="6858000">
                <a:moveTo>
                  <a:pt x="6878624" y="0"/>
                </a:moveTo>
                <a:lnTo>
                  <a:pt x="9957519" y="0"/>
                </a:lnTo>
                <a:lnTo>
                  <a:pt x="9957519" y="1557082"/>
                </a:lnTo>
                <a:lnTo>
                  <a:pt x="9957518" y="1557083"/>
                </a:lnTo>
                <a:lnTo>
                  <a:pt x="9957518" y="6858000"/>
                </a:lnTo>
                <a:lnTo>
                  <a:pt x="8318421" y="6858000"/>
                </a:lnTo>
                <a:lnTo>
                  <a:pt x="6213394" y="6858000"/>
                </a:lnTo>
                <a:lnTo>
                  <a:pt x="5311608" y="6858000"/>
                </a:lnTo>
                <a:lnTo>
                  <a:pt x="4574297" y="6858000"/>
                </a:lnTo>
                <a:lnTo>
                  <a:pt x="868032" y="6858000"/>
                </a:lnTo>
                <a:close/>
                <a:moveTo>
                  <a:pt x="0" y="0"/>
                </a:moveTo>
                <a:lnTo>
                  <a:pt x="6878624" y="0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746643F-A948-4A22-5E01-E1BF42084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81098"/>
            <a:ext cx="4953000" cy="271317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cap="all" spc="300"/>
              <a:t>Запуски разных компаний и стран</a:t>
            </a:r>
          </a:p>
          <a:p>
            <a:pPr>
              <a:lnSpc>
                <a:spcPct val="90000"/>
              </a:lnSpc>
            </a:pPr>
            <a:endParaRPr lang="en-US" sz="4400" cap="all" spc="300"/>
          </a:p>
        </p:txBody>
      </p:sp>
      <p:pic>
        <p:nvPicPr>
          <p:cNvPr id="3" name="Объект 2" descr="Изображение выглядит как текст, снимок экрана, Параллельный, линия&#10;&#10;Автоматически созданное описание">
            <a:extLst>
              <a:ext uri="{FF2B5EF4-FFF2-40B4-BE49-F238E27FC236}">
                <a16:creationId xmlns:a16="http://schemas.microsoft.com/office/drawing/2014/main" xmlns="" id="{AB181C1B-55EB-D903-75E0-009B06A260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7389" y="3797379"/>
            <a:ext cx="6697601" cy="305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09606361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Microsoft Office PowerPoint</Application>
  <PresentationFormat>Произвольный</PresentationFormat>
  <Paragraphs>51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RegattaVTI</vt:lpstr>
      <vt:lpstr>Анализ космических запусков и успешности миссий по странам и компаниям </vt:lpstr>
      <vt:lpstr>Оглавление</vt:lpstr>
      <vt:lpstr>Введение</vt:lpstr>
      <vt:lpstr>Актуальность</vt:lpstr>
      <vt:lpstr>Цель, постановка задачи</vt:lpstr>
      <vt:lpstr>Задачи:</vt:lpstr>
      <vt:lpstr>Методика выполнения</vt:lpstr>
      <vt:lpstr>Примеры графиков</vt:lpstr>
      <vt:lpstr>Запуски разных компаний и стран </vt:lpstr>
      <vt:lpstr>Сколько было потрачено денег в разных странах </vt:lpstr>
      <vt:lpstr>Приложение</vt:lpstr>
      <vt:lpstr>Страница добавления данных </vt:lpstr>
      <vt:lpstr>Практическая и теоретическая значимость </vt:lpstr>
      <vt:lpstr>Практическая значимость проекта </vt:lpstr>
      <vt:lpstr>Перспективы развития </vt:lpstr>
      <vt:lpstr>Спасибо за внимание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космических запусков и успешности миссий по странам и компаниям </dc:title>
  <dc:creator/>
  <cp:lastModifiedBy>75942</cp:lastModifiedBy>
  <cp:revision>183</cp:revision>
  <dcterms:created xsi:type="dcterms:W3CDTF">2024-11-21T13:45:58Z</dcterms:created>
  <dcterms:modified xsi:type="dcterms:W3CDTF">2024-11-21T14:52:35Z</dcterms:modified>
</cp:coreProperties>
</file>