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00C92-A6B9-D010-3C29-47E6775B1FC2}" v="204" dt="2024-11-21T14:21:18.135"/>
    <p1510:client id="{BFF2455D-5EB6-8A46-9006-E04D57A08ED9}" v="136" dt="2024-11-21T14:36:35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5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4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35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74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5" name="Рисунок 54" descr="Picture background">
            <a:extLst>
              <a:ext uri="{FF2B5EF4-FFF2-40B4-BE49-F238E27FC236}">
                <a16:creationId xmlns:a16="http://schemas.microsoft.com/office/drawing/2014/main" id="{D660A44E-1251-CDE8-078B-9C324DDB1B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695" r="2" b="2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1" dirty="0">
                <a:latin typeface="Times New Roman"/>
                <a:cs typeface="Times New Roman"/>
              </a:rPr>
              <a:t>Анализ космических запусков и успешности миссий по странам и компаниям</a:t>
            </a:r>
            <a:endParaRPr lang="ru-RU" sz="3600"/>
          </a:p>
          <a:p>
            <a:pPr>
              <a:lnSpc>
                <a:spcPct val="90000"/>
              </a:lnSpc>
            </a:pPr>
            <a:endParaRPr lang="ru-RU" sz="36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endParaRPr lang="ru-RU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7D6D0D6-671E-48EA-7170-B0C91F150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0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C2333-D177-E3BA-ECFF-C96ED357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495300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cap="all" spc="300">
                <a:solidFill>
                  <a:srgbClr val="FFFFFF"/>
                </a:solidFill>
              </a:rPr>
              <a:t>Сколько было потрачено денег в разных странах</a:t>
            </a:r>
          </a:p>
          <a:p>
            <a:pPr>
              <a:lnSpc>
                <a:spcPct val="90000"/>
              </a:lnSpc>
            </a:pPr>
            <a:endParaRPr lang="en-US" sz="3700" cap="all" spc="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1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BD5D8D-131E-46C9-8ED3-18B799429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FCC94-C241-5173-418E-C276C74B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369526"/>
            <a:ext cx="5946841" cy="1502228"/>
          </a:xfrm>
        </p:spPr>
        <p:txBody>
          <a:bodyPr anchor="b">
            <a:normAutofit/>
          </a:bodyPr>
          <a:lstStyle/>
          <a:p>
            <a:pPr algn="r"/>
            <a:r>
              <a:rPr lang="ru-RU" dirty="0"/>
              <a:t>Приложение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58ACF-AA25-3768-AD16-19BB045A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25435"/>
            <a:ext cx="3886199" cy="3801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Главная страница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997ABB60-7464-FFA5-6425-0034D047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32" y="2007015"/>
            <a:ext cx="4907688" cy="18524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78F504-9E26-4692-A3E2-5363222B8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5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BD5D8D-131E-46C9-8ED3-18B799429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3AF73-2E40-64CD-F57A-8470B678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374" y="5087353"/>
            <a:ext cx="5946841" cy="1502228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latin typeface="Times New Roman"/>
                <a:cs typeface="Times New Roman"/>
              </a:rPr>
              <a:t>Страница добавления данных</a:t>
            </a:r>
            <a:endParaRPr lang="ru-RU" dirty="0"/>
          </a:p>
          <a:p>
            <a:pPr algn="r"/>
            <a:endParaRPr lang="ru-R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5CAD24-5FDD-E2B9-BD7E-2F2A2E8E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25435"/>
            <a:ext cx="3886199" cy="38012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Объект 3" descr="Изображение выглядит как текст, снимок экрана, Мобильный телефон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9CA1270B-A136-D941-D7C7-15FE407D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425" y="1483"/>
            <a:ext cx="2032156" cy="439474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78F504-9E26-4692-A3E2-5363222B8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0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113CD-CAC4-64C4-4B17-7EE5F15E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6" r="17386" b="6250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88610-E2D0-E3AE-9481-F8FF0742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>
                <a:latin typeface="Times New Roman"/>
                <a:cs typeface="Times New Roman"/>
              </a:rPr>
              <a:t>Практическая и теоретическая значимость</a:t>
            </a:r>
            <a:endParaRPr lang="ru-RU"/>
          </a:p>
          <a:p>
            <a:pPr>
              <a:lnSpc>
                <a:spcPct val="90000"/>
              </a:lnSpc>
            </a:pPr>
            <a:endParaRPr lang="ru-R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46353B2-C54A-470C-8F7B-7471894E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54129-6A92-6D51-C615-64ED46A6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8" y="3429000"/>
            <a:ext cx="3084871" cy="2743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dirty="0">
                <a:latin typeface="Times New Roman"/>
                <a:cs typeface="Times New Roman"/>
              </a:rPr>
              <a:t>Теоретическая значимость проекта</a:t>
            </a:r>
            <a:endParaRPr lang="ru-RU" dirty="0"/>
          </a:p>
          <a:p>
            <a:pPr algn="r"/>
            <a:endParaRPr lang="ru-RU"/>
          </a:p>
          <a:p>
            <a:pPr algn="r"/>
            <a:r>
              <a:rPr lang="ru-RU" dirty="0" err="1">
                <a:latin typeface="Times New Roman"/>
                <a:cs typeface="Times New Roman"/>
              </a:rPr>
              <a:t>Изученение</a:t>
            </a:r>
            <a:r>
              <a:rPr lang="ru-RU" dirty="0">
                <a:latin typeface="Times New Roman"/>
                <a:cs typeface="Times New Roman"/>
              </a:rPr>
              <a:t> ключевых тенденции в космической индустрии</a:t>
            </a:r>
            <a:endParaRPr lang="ru-RU" dirty="0"/>
          </a:p>
          <a:p>
            <a:pPr algn="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2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B4F35-B888-63ED-C577-E4ABEEEE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678"/>
            <a:ext cx="3894412" cy="2028707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Практическая значимость проекта</a:t>
            </a:r>
            <a:endParaRPr lang="ru-RU" dirty="0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31759D-82E3-A2E2-EA54-DC3B16CF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1446418"/>
            <a:ext cx="5595452" cy="4268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algn="r">
              <a:buAutoNum type="arabicPeriod"/>
            </a:pPr>
            <a:r>
              <a:rPr lang="ru-RU">
                <a:latin typeface="Times New Roman"/>
                <a:cs typeface="Times New Roman"/>
              </a:rPr>
              <a:t>Оценка инвестиционной привлекательности  </a:t>
            </a:r>
          </a:p>
          <a:p>
            <a:pPr marL="457200" indent="-457200" algn="r"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Оптимизация разработки новых миссий  </a:t>
            </a:r>
            <a:endParaRPr lang="ru-RU">
              <a:latin typeface="Times New Roman"/>
              <a:cs typeface="Times New Roman"/>
            </a:endParaRPr>
          </a:p>
          <a:p>
            <a:pPr marL="457200" indent="-457200" algn="r"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Сравнительный анализ стран и компаний  </a:t>
            </a:r>
            <a:endParaRPr lang="ru-RU">
              <a:latin typeface="Times New Roman"/>
              <a:cs typeface="Times New Roman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00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C4719-8CC2-67C1-4E7D-A95EBF62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Перспективы развития</a:t>
            </a:r>
            <a:endParaRPr lang="ru-RU" dirty="0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77D7C-6256-0863-4100-CA2BDC8E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Добавление новых данных</a:t>
            </a:r>
          </a:p>
          <a:p>
            <a:r>
              <a:rPr lang="ru-RU">
                <a:latin typeface="Times New Roman"/>
                <a:cs typeface="Times New Roman"/>
              </a:rPr>
              <a:t>Интеграция с другими источниками</a:t>
            </a:r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5" name="Picture 4" descr="Освещение, созданное компьютером">
            <a:extLst>
              <a:ext uri="{FF2B5EF4-FFF2-40B4-BE49-F238E27FC236}">
                <a16:creationId xmlns:a16="http://schemas.microsoft.com/office/drawing/2014/main" id="{8E1F4AA0-DF52-7C6F-9386-A2054DF3E1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8267" r="17133" b="-60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099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BACB8CAD-2D75-CB50-5FD9-9DBAFE81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1" r="-2" b="-2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59D4DD-D247-47C8-B574-B36CB22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AA1DA-2834-0B66-58A7-D2412EC2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4953000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0298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4" descr="Закрепление и поток формирование семиугольник">
            <a:extLst>
              <a:ext uri="{FF2B5EF4-FFF2-40B4-BE49-F238E27FC236}">
                <a16:creationId xmlns:a16="http://schemas.microsoft.com/office/drawing/2014/main" id="{260360E4-CA94-FCFA-58B1-95B2726A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3" r="9" b="9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A0186-5B7D-70A3-5B0B-39765A50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Arial"/>
                <a:cs typeface="Arial"/>
              </a:rPr>
              <a:t>Оглавление</a:t>
            </a:r>
            <a:endParaRPr lang="ru-RU"/>
          </a:p>
        </p:txBody>
      </p:sp>
      <p:sp>
        <p:nvSpPr>
          <p:cNvPr id="51" name="Freeform: Shape 40">
            <a:extLst>
              <a:ext uri="{FF2B5EF4-FFF2-40B4-BE49-F238E27FC236}">
                <a16:creationId xmlns:a16="http://schemas.microsoft.com/office/drawing/2014/main" id="{046353B2-C54A-470C-8F7B-7471894E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Объект 2">
            <a:extLst>
              <a:ext uri="{FF2B5EF4-FFF2-40B4-BE49-F238E27FC236}">
                <a16:creationId xmlns:a16="http://schemas.microsoft.com/office/drawing/2014/main" id="{FAA8119D-B6A3-F134-8C71-6D69EB27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8" y="3429000"/>
            <a:ext cx="3084871" cy="2743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Введение</a:t>
            </a:r>
            <a:r>
              <a:rPr lang="ru-RU" sz="1400" dirty="0">
                <a:ea typeface="+mn-lt"/>
                <a:cs typeface="+mn-lt"/>
              </a:rPr>
              <a:t>. 3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Цель, постановка задачи</a:t>
            </a:r>
            <a:r>
              <a:rPr lang="ru-RU" sz="1400" dirty="0">
                <a:ea typeface="+mn-lt"/>
                <a:cs typeface="+mn-lt"/>
              </a:rPr>
              <a:t>. 5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Методика выполнения</a:t>
            </a:r>
            <a:r>
              <a:rPr lang="ru-RU" sz="1400" dirty="0">
                <a:ea typeface="+mn-lt"/>
                <a:cs typeface="+mn-lt"/>
              </a:rPr>
              <a:t>. 6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Практическая и теоретическая значимость</a:t>
            </a:r>
            <a:r>
              <a:rPr lang="ru-RU" sz="1400" dirty="0">
                <a:ea typeface="+mn-lt"/>
                <a:cs typeface="+mn-lt"/>
              </a:rPr>
              <a:t>. 15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Результаты и выводы</a:t>
            </a:r>
            <a:r>
              <a:rPr lang="ru-RU" sz="1400" dirty="0">
                <a:ea typeface="+mn-lt"/>
                <a:cs typeface="+mn-lt"/>
              </a:rPr>
              <a:t>. 16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Перспективы развития</a:t>
            </a:r>
            <a:r>
              <a:rPr lang="ru-RU" sz="1400" dirty="0">
                <a:ea typeface="+mn-lt"/>
                <a:cs typeface="+mn-lt"/>
              </a:rPr>
              <a:t>. 17</a:t>
            </a:r>
            <a:endParaRPr lang="ru-RU" sz="1400" dirty="0"/>
          </a:p>
          <a:p>
            <a:pPr algn="r">
              <a:lnSpc>
                <a:spcPct val="110000"/>
              </a:lnSpc>
            </a:pPr>
            <a:r>
              <a:rPr lang="ru-RU" sz="1400" dirty="0">
                <a:latin typeface="Times New Roman"/>
                <a:cs typeface="Times New Roman"/>
              </a:rPr>
              <a:t>Список литературы</a:t>
            </a:r>
            <a:r>
              <a:rPr lang="ru-RU" sz="1400" dirty="0">
                <a:latin typeface="Arial"/>
                <a:cs typeface="Arial"/>
              </a:rPr>
              <a:t>  18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3650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2C1892C0-2D0F-43AD-8262-C52412CA7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02534" cy="6858000"/>
          </a:xfrm>
          <a:custGeom>
            <a:avLst/>
            <a:gdLst>
              <a:gd name="connsiteX0" fmla="*/ 0 w 9102534"/>
              <a:gd name="connsiteY0" fmla="*/ 0 h 6858000"/>
              <a:gd name="connsiteX1" fmla="*/ 9102534 w 9102534"/>
              <a:gd name="connsiteY1" fmla="*/ 0 h 6858000"/>
              <a:gd name="connsiteX2" fmla="*/ 9102532 w 9102534"/>
              <a:gd name="connsiteY2" fmla="*/ 2 h 6858000"/>
              <a:gd name="connsiteX3" fmla="*/ 9102531 w 9102534"/>
              <a:gd name="connsiteY3" fmla="*/ 4 h 6858000"/>
              <a:gd name="connsiteX4" fmla="*/ 3091942 w 9102534"/>
              <a:gd name="connsiteY4" fmla="*/ 6858000 h 6858000"/>
              <a:gd name="connsiteX5" fmla="*/ 0 w 9102534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59122-62BD-1D7A-17B0-CC46129B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4524829" cy="222532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E9191-4C05-5637-AA5D-1C292013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69770"/>
            <a:ext cx="4953000" cy="26452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ru-RU" sz="1900">
                <a:latin typeface="Times New Roman"/>
                <a:cs typeface="Times New Roman"/>
              </a:rPr>
              <a:t>Анализ космических запусков и успешности миссий стал неотъемлемой частью современного космического исследования и коммерческих инициатив. С каждым годом все больше стран и частных компаний начинают свои космические программы, что приводит к значительному увеличению числа запускаемых ракет и проводимых миссий.</a:t>
            </a:r>
            <a:endParaRPr lang="ru-RU" sz="1900"/>
          </a:p>
          <a:p>
            <a:pPr algn="r">
              <a:lnSpc>
                <a:spcPct val="110000"/>
              </a:lnSpc>
            </a:pPr>
            <a:endParaRPr lang="ru-RU" sz="1900">
              <a:latin typeface="Times New Roman"/>
              <a:cs typeface="Times New Roman"/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8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Сложные математические формулы на доске">
            <a:extLst>
              <a:ext uri="{FF2B5EF4-FFF2-40B4-BE49-F238E27FC236}">
                <a16:creationId xmlns:a16="http://schemas.microsoft.com/office/drawing/2014/main" id="{9B4DBFD4-71EE-50C4-09E5-8D70ED73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71" b="-9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E9B52-84FD-D88B-E453-BE85B9F4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Актуальность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CC1BD-F09D-3648-4353-0CFBB646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Анализ космических запусков и успешности миссий по странам и компаниям является чрезвычайно актуальным в свете быстро развивающейся космической индустрии и растущего интереса к космосу как со стороны государственных, так и частных организаций.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4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B8D8B-17C4-5F40-5DED-E08F7FB1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Цель, 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5156B6-1918-4367-C85E-D16F985F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>
                <a:latin typeface="Times New Roman"/>
                <a:cs typeface="Times New Roman"/>
              </a:rPr>
              <a:t>Цель: Провести комплексный анализ космических запусков и успешности миссий по странам и компаниям с целью:</a:t>
            </a:r>
            <a:endParaRPr lang="ru-RU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 descr="Стенной покрашено со стрелкой и дартбоард">
            <a:extLst>
              <a:ext uri="{FF2B5EF4-FFF2-40B4-BE49-F238E27FC236}">
                <a16:creationId xmlns:a16="http://schemas.microsoft.com/office/drawing/2014/main" id="{E108C00E-7182-451A-FF9F-6ED502CA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8002" r="8" b="8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107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02401-098C-181F-280E-53A7C405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Задачи: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D6174-262A-3616-7271-EF66334B9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6972301" cy="3524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400"/>
              <a:t>– Собрать данные о космических запусках по странам и компаниям за определенный период времени.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– Провести статистический анализ данных: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    1.Определить количество успешных и неудачных запусков.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     2. Рассчитать процент успешности для каждой страны и компании.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     3. Сколько было потрачено денег на космические миссии в разных странах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     4. Какой процент успешности запусков у разных стран и компаний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      5. Количество запусков в разные года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– Визуализировать результаты анализа с помощью графиков и диаграмм.</a:t>
            </a:r>
          </a:p>
          <a:p>
            <a:pPr marL="0" indent="0">
              <a:lnSpc>
                <a:spcPct val="110000"/>
              </a:lnSpc>
              <a:buNone/>
            </a:pPr>
            <a:endParaRPr lang="ru-RU" sz="1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80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0BA68-D4C4-DACC-C366-D736EE01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678"/>
            <a:ext cx="3894412" cy="2028707"/>
          </a:xfrm>
        </p:spPr>
        <p:txBody>
          <a:bodyPr anchor="t">
            <a:normAutofit/>
          </a:bodyPr>
          <a:lstStyle/>
          <a:p>
            <a:r>
              <a:rPr lang="ru-RU" dirty="0"/>
              <a:t>Методика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7B3DF-125F-EB8A-B0C9-57080012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1446418"/>
            <a:ext cx="5595452" cy="4268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ru-RU" dirty="0"/>
              <a:t>1.  Сбор данных</a:t>
            </a:r>
          </a:p>
          <a:p>
            <a:pPr marL="0" indent="0" algn="r">
              <a:buNone/>
            </a:pPr>
            <a:r>
              <a:rPr lang="ru-RU" dirty="0"/>
              <a:t>2.    Критерии отбора данных: </a:t>
            </a:r>
            <a:endParaRPr lang="ru-RU"/>
          </a:p>
          <a:p>
            <a:pPr marL="0" indent="0" algn="r">
              <a:buNone/>
            </a:pPr>
            <a:r>
              <a:rPr lang="ru-RU" dirty="0"/>
              <a:t>    * Период времени</a:t>
            </a:r>
            <a:endParaRPr lang="ru-RU"/>
          </a:p>
          <a:p>
            <a:pPr marL="0" indent="0" algn="r">
              <a:buNone/>
            </a:pPr>
            <a:r>
              <a:rPr lang="ru-RU" dirty="0"/>
              <a:t>    * Страны и компании</a:t>
            </a:r>
            <a:endParaRPr lang="ru-RU"/>
          </a:p>
          <a:p>
            <a:pPr marL="0" indent="0" algn="r">
              <a:buNone/>
            </a:pPr>
            <a:r>
              <a:rPr lang="ru-RU" dirty="0"/>
              <a:t>    * Год провидения</a:t>
            </a:r>
            <a:endParaRPr lang="ru-RU"/>
          </a:p>
          <a:p>
            <a:pPr marL="0" indent="0" algn="r">
              <a:buNone/>
            </a:pPr>
            <a:r>
              <a:rPr lang="ru-RU" dirty="0"/>
              <a:t>    * Стоимость миссии</a:t>
            </a:r>
            <a:endParaRPr lang="ru-RU"/>
          </a:p>
          <a:p>
            <a:pPr marL="0" indent="0" algn="r">
              <a:buNone/>
            </a:pPr>
            <a:r>
              <a:rPr lang="ru-RU" dirty="0"/>
              <a:t>     *  Успешность</a:t>
            </a:r>
            <a:endParaRPr lang="ru-RU"/>
          </a:p>
          <a:p>
            <a:pPr algn="r"/>
            <a:endParaRPr lang="ru-RU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8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2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2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24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26">
            <a:extLst>
              <a:ext uri="{FF2B5EF4-FFF2-40B4-BE49-F238E27FC236}">
                <a16:creationId xmlns:a16="http://schemas.microsoft.com/office/drawing/2014/main" id="{B0E897CB-98BF-469B-8A73-7BD2916E2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28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B8D56-513E-272E-31B9-BDE4FE57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6172200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/>
              <a:t>Примеры графиков</a:t>
            </a:r>
          </a:p>
        </p:txBody>
      </p:sp>
      <p:cxnSp>
        <p:nvCxnSpPr>
          <p:cNvPr id="48" name="Straight Connector 30">
            <a:extLst>
              <a:ext uri="{FF2B5EF4-FFF2-40B4-BE49-F238E27FC236}">
                <a16:creationId xmlns:a16="http://schemas.microsoft.com/office/drawing/2014/main" id="{410A45DA-4E66-4841-B892-192B2BAA8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4003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одежда, человек, костюм&#10;&#10;Автоматически созданное описание">
            <a:extLst>
              <a:ext uri="{FF2B5EF4-FFF2-40B4-BE49-F238E27FC236}">
                <a16:creationId xmlns:a16="http://schemas.microsoft.com/office/drawing/2014/main" id="{C22F1B38-7E9B-1BF2-51A6-1A59BFE1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622" y="3628233"/>
            <a:ext cx="3290910" cy="24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3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Connector 6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64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66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6643F-A948-4A22-5E01-E1BF4208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cap="all" spc="300"/>
              <a:t>Запуски разных компаний и стран</a:t>
            </a:r>
          </a:p>
          <a:p>
            <a:pPr>
              <a:lnSpc>
                <a:spcPct val="90000"/>
              </a:lnSpc>
            </a:pPr>
            <a:endParaRPr lang="en-US" sz="4400" cap="all" spc="300"/>
          </a:p>
        </p:txBody>
      </p:sp>
      <p:pic>
        <p:nvPicPr>
          <p:cNvPr id="3" name="Объект 2" descr="Изображение выглядит как текст, снимок экрана, Параллельный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B181C1B-55EB-D903-75E0-009B06A26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389" y="3797379"/>
            <a:ext cx="6697601" cy="30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0636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RegattaVTI</vt:lpstr>
      <vt:lpstr>Анализ космических запусков и успешности миссий по странам и компаниям </vt:lpstr>
      <vt:lpstr>Оглавление</vt:lpstr>
      <vt:lpstr>Введение</vt:lpstr>
      <vt:lpstr>Актуальность</vt:lpstr>
      <vt:lpstr>Цель, постановка задачи</vt:lpstr>
      <vt:lpstr>Задачи:</vt:lpstr>
      <vt:lpstr>Методика выполнения</vt:lpstr>
      <vt:lpstr>Примеры графиков</vt:lpstr>
      <vt:lpstr>Запуски разных компаний и стран </vt:lpstr>
      <vt:lpstr>Сколько было потрачено денег в разных странах </vt:lpstr>
      <vt:lpstr>Приложение</vt:lpstr>
      <vt:lpstr>Страница добавления данных </vt:lpstr>
      <vt:lpstr>Практическая и теоретическая значимость </vt:lpstr>
      <vt:lpstr>Практическая значимость проекта </vt:lpstr>
      <vt:lpstr>Перспективы развития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182</cp:revision>
  <dcterms:created xsi:type="dcterms:W3CDTF">2024-11-21T13:45:58Z</dcterms:created>
  <dcterms:modified xsi:type="dcterms:W3CDTF">2024-11-21T14:37:28Z</dcterms:modified>
</cp:coreProperties>
</file>