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F1B21-E4B4-1071-82C3-6BEB97198EA0}" v="66" dt="2024-11-22T15:25:00.839"/>
    <p1510:client id="{62300C92-A6B9-D010-3C29-47E6775B1FC2}" v="204" dt="2024-11-21T14:21:18.135"/>
    <p1510:client id="{A2C56720-05DE-8C46-48AB-CE956FDDE2CA}" v="11" dt="2024-11-21T14:52:06.952"/>
    <p1510:client id="{BFF2455D-5EB6-8A46-9006-E04D57A08ED9}" v="136" dt="2024-11-21T14:36:35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37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5485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987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63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068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188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240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671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281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664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34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7635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467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xmlns="" id="{70105F5E-5B61-4F51-927C-5B28DB7DD9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xmlns="" id="{5882C1C4-D961-459C-91C5-334ABD6E63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A7B8B125-A98E-403C-9A7F-494FF789C2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Рисунок 54" descr="Picture background">
            <a:extLst>
              <a:ext uri="{FF2B5EF4-FFF2-40B4-BE49-F238E27FC236}">
                <a16:creationId xmlns:a16="http://schemas.microsoft.com/office/drawing/2014/main" xmlns="" id="{D660A44E-1251-CDE8-078B-9C324DDB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695" r="2" b="2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600" b="1" dirty="0">
                <a:latin typeface="Times New Roman"/>
                <a:cs typeface="Times New Roman"/>
              </a:rPr>
              <a:t>Анализ космических запусков и успешности миссий по странам и компаниям</a:t>
            </a:r>
            <a:endParaRPr lang="ru-RU" sz="3600" dirty="0"/>
          </a:p>
          <a:p>
            <a:pPr>
              <a:lnSpc>
                <a:spcPct val="90000"/>
              </a:lnSpc>
            </a:pP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4496783" cy="732996"/>
          </a:xfrm>
        </p:spPr>
        <p:txBody>
          <a:bodyPr anchor="t">
            <a:normAutofit/>
          </a:bodyPr>
          <a:lstStyle/>
          <a:p>
            <a:endParaRPr lang="ru-RU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20B1C5DD-CB08-4407-9D12-CC2C42B047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37D505C3-540C-4E1B-AFF5-74A9D9BD3E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xmlns="" id="{D7D6D0D6-671E-48EA-7170-B0C91F150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8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C5C14909-AFB2-4E07-A65C-633954901F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5BC4B016-0848-4634-83F9-FBC4C80CAE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0C2333-D177-E3BA-ECFF-C96ED357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cap="all" spc="300" dirty="0" err="1">
                <a:solidFill>
                  <a:srgbClr val="FFFFFF"/>
                </a:solidFill>
              </a:rPr>
              <a:t>Сколько</a:t>
            </a:r>
            <a:r>
              <a:rPr lang="en-US" sz="3700" cap="all" spc="300" dirty="0">
                <a:solidFill>
                  <a:srgbClr val="FFFFFF"/>
                </a:solidFill>
              </a:rPr>
              <a:t> </a:t>
            </a:r>
            <a:r>
              <a:rPr lang="en-US" sz="3700" cap="all" spc="300" dirty="0" err="1">
                <a:solidFill>
                  <a:srgbClr val="FFFFFF"/>
                </a:solidFill>
              </a:rPr>
              <a:t>было</a:t>
            </a:r>
            <a:r>
              <a:rPr lang="en-US" sz="3700" cap="all" spc="300" dirty="0">
                <a:solidFill>
                  <a:srgbClr val="FFFFFF"/>
                </a:solidFill>
              </a:rPr>
              <a:t> </a:t>
            </a:r>
            <a:r>
              <a:rPr lang="en-US" sz="3700" cap="all" spc="300" dirty="0" err="1">
                <a:solidFill>
                  <a:srgbClr val="FFFFFF"/>
                </a:solidFill>
              </a:rPr>
              <a:t>потрачено</a:t>
            </a:r>
            <a:r>
              <a:rPr lang="en-US" sz="3700" cap="all" spc="300" dirty="0">
                <a:solidFill>
                  <a:srgbClr val="FFFFFF"/>
                </a:solidFill>
              </a:rPr>
              <a:t> </a:t>
            </a:r>
            <a:r>
              <a:rPr lang="en-US" sz="3700" cap="all" spc="300" dirty="0" err="1">
                <a:solidFill>
                  <a:srgbClr val="FFFFFF"/>
                </a:solidFill>
              </a:rPr>
              <a:t>денег</a:t>
            </a:r>
            <a:r>
              <a:rPr lang="en-US" sz="3700" cap="all" spc="300" dirty="0">
                <a:solidFill>
                  <a:srgbClr val="FFFFFF"/>
                </a:solidFill>
              </a:rPr>
              <a:t> в </a:t>
            </a:r>
            <a:r>
              <a:rPr lang="en-US" sz="3700" cap="all" spc="300" dirty="0" err="1">
                <a:solidFill>
                  <a:srgbClr val="FFFFFF"/>
                </a:solidFill>
              </a:rPr>
              <a:t>разных</a:t>
            </a:r>
            <a:r>
              <a:rPr lang="en-US" sz="3700" cap="all" spc="300" dirty="0">
                <a:solidFill>
                  <a:srgbClr val="FFFFFF"/>
                </a:solidFill>
              </a:rPr>
              <a:t> </a:t>
            </a:r>
            <a:r>
              <a:rPr lang="en-US" sz="3700" cap="all" spc="300" dirty="0" err="1">
                <a:solidFill>
                  <a:srgbClr val="FFFFFF"/>
                </a:solidFill>
              </a:rPr>
              <a:t>странах</a:t>
            </a:r>
            <a:endParaRPr lang="en-US" sz="3700" cap="all" spc="3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3700" cap="all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81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AB20E7A4-EC2C-47C8-BE55-65771E3F2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1CF23DDA-0D09-4FE5-AE88-EBBE5E024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9A015B-1131-36D7-B0D8-72B0B8DD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894412" cy="19167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cap="all" spc="300" dirty="0" err="1"/>
              <a:t>Количество</a:t>
            </a:r>
            <a:r>
              <a:rPr lang="en-US" cap="all" spc="300" dirty="0"/>
              <a:t> </a:t>
            </a:r>
            <a:r>
              <a:rPr lang="en-US" cap="all" spc="300" dirty="0" err="1"/>
              <a:t>запусков</a:t>
            </a:r>
            <a:r>
              <a:rPr lang="en-US" cap="all" spc="300" dirty="0"/>
              <a:t> </a:t>
            </a:r>
            <a:r>
              <a:rPr lang="en-US" cap="all" spc="300" dirty="0" err="1"/>
              <a:t>за</a:t>
            </a:r>
            <a:r>
              <a:rPr lang="en-US" cap="all" spc="300" dirty="0"/>
              <a:t> </a:t>
            </a:r>
            <a:r>
              <a:rPr lang="en-US" cap="all" spc="300" dirty="0" err="1"/>
              <a:t>разные</a:t>
            </a:r>
            <a:r>
              <a:rPr lang="en-US" cap="all" spc="300" dirty="0"/>
              <a:t> </a:t>
            </a:r>
            <a:r>
              <a:rPr lang="en-US" cap="all" spc="300" dirty="0" err="1"/>
              <a:t>года</a:t>
            </a:r>
            <a:endParaRPr lang="en-US" cap="all" spc="300" dirty="0"/>
          </a:p>
        </p:txBody>
      </p:sp>
      <p:pic>
        <p:nvPicPr>
          <p:cNvPr id="4" name="Объект 3" descr="Изображение выглядит как текст, линия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xmlns="" id="{112280D0-7221-6923-95B4-A4A4778C8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298" y="3715898"/>
            <a:ext cx="8629135" cy="2410314"/>
          </a:xfrm>
          <a:prstGeom prst="rect">
            <a:avLst/>
          </a:prstGeom>
        </p:spPr>
      </p:pic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xmlns="" id="{8ABF6012-9BC2-DA6F-AB37-7AA269A05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3362266"/>
            <a:ext cx="5595452" cy="2352733"/>
          </a:xfrm>
        </p:spPr>
        <p:txBody>
          <a:bodyPr anchor="b">
            <a:normAutofit/>
          </a:bodyPr>
          <a:lstStyle/>
          <a:p>
            <a:pPr algn="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1766FD2F-248A-4AA1-8078-E26D6E69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5950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327AB4C5-0719-4E35-87CD-199EB59E3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1BBD5D8D-131E-46C9-8ED3-18B799429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9FCC94-C241-5173-418E-C276C74B7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157" y="4369526"/>
            <a:ext cx="5946841" cy="1502228"/>
          </a:xfrm>
        </p:spPr>
        <p:txBody>
          <a:bodyPr anchor="b">
            <a:normAutofit/>
          </a:bodyPr>
          <a:lstStyle/>
          <a:p>
            <a:pPr algn="r"/>
            <a:r>
              <a:rPr lang="ru-RU" dirty="0"/>
              <a:t>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2C58ACF-AA25-3768-AD16-19BB045AF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5435"/>
            <a:ext cx="3886199" cy="3801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Главная страница </a:t>
            </a: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xmlns="" id="{997ABB60-7464-FFA5-6425-0034D0470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32" y="2007015"/>
            <a:ext cx="4907688" cy="185246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F478F504-9E26-4692-A3E2-5363222B8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15656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327AB4C5-0719-4E35-87CD-199EB59E3E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1BBD5D8D-131E-46C9-8ED3-18B7994296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91942" y="0"/>
            <a:ext cx="9100058" cy="6858000"/>
          </a:xfrm>
          <a:custGeom>
            <a:avLst/>
            <a:gdLst>
              <a:gd name="connsiteX0" fmla="*/ 6010592 w 9100058"/>
              <a:gd name="connsiteY0" fmla="*/ 0 h 6858000"/>
              <a:gd name="connsiteX1" fmla="*/ 9100058 w 9100058"/>
              <a:gd name="connsiteY1" fmla="*/ 0 h 6858000"/>
              <a:gd name="connsiteX2" fmla="*/ 9100058 w 9100058"/>
              <a:gd name="connsiteY2" fmla="*/ 6858000 h 6858000"/>
              <a:gd name="connsiteX3" fmla="*/ 0 w 9100058"/>
              <a:gd name="connsiteY3" fmla="*/ 6858000 h 6858000"/>
              <a:gd name="connsiteX4" fmla="*/ 6010589 w 9100058"/>
              <a:gd name="connsiteY4" fmla="*/ 4 h 6858000"/>
              <a:gd name="connsiteX5" fmla="*/ 6010590 w 9100058"/>
              <a:gd name="connsiteY5" fmla="*/ 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0058" h="6858000">
                <a:moveTo>
                  <a:pt x="6010592" y="0"/>
                </a:moveTo>
                <a:lnTo>
                  <a:pt x="9100058" y="0"/>
                </a:lnTo>
                <a:lnTo>
                  <a:pt x="9100058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103AF73-2E40-64CD-F57A-8470B6789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374" y="5087353"/>
            <a:ext cx="5946841" cy="1502228"/>
          </a:xfrm>
        </p:spPr>
        <p:txBody>
          <a:bodyPr anchor="b"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Страница добавления данных</a:t>
            </a:r>
            <a:endParaRPr lang="ru-RU" dirty="0"/>
          </a:p>
          <a:p>
            <a:pPr algn="r"/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B75CAD24-5FDD-E2B9-BD7E-2F2A2E8E0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25435"/>
            <a:ext cx="3886199" cy="380129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Объект 3" descr="Изображение выглядит как текст, снимок экрана, Мобильный телефон, Мобильное устройство&#10;&#10;Автоматически созданное описание">
            <a:extLst>
              <a:ext uri="{FF2B5EF4-FFF2-40B4-BE49-F238E27FC236}">
                <a16:creationId xmlns:a16="http://schemas.microsoft.com/office/drawing/2014/main" xmlns="" id="{9CA1270B-A136-D941-D7C7-15FE407D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425" y="1483"/>
            <a:ext cx="2032156" cy="439474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F478F504-9E26-4692-A3E2-5363222B8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1910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E3113CD-CAC4-64C4-4B17-7EE5F15EC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6" r="17386" b="6250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C88610-E2D0-E3AE-9481-F8FF0742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>
                <a:latin typeface="Times New Roman"/>
                <a:cs typeface="Times New Roman"/>
              </a:rPr>
              <a:t>Практическая и теоретическая значимость</a:t>
            </a:r>
            <a:endParaRPr lang="ru-RU" dirty="0"/>
          </a:p>
          <a:p>
            <a:pPr>
              <a:lnSpc>
                <a:spcPct val="90000"/>
              </a:lnSpc>
            </a:pPr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46353B2-C54A-470C-8F7B-7471894E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2754129-6A92-6D51-C615-64ED46A6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28" y="3429000"/>
            <a:ext cx="3084871" cy="2743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Теоретическая значимость проекта</a:t>
            </a:r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 err="1">
                <a:latin typeface="Times New Roman"/>
                <a:cs typeface="Times New Roman"/>
              </a:rPr>
              <a:t>Изученение</a:t>
            </a:r>
            <a:r>
              <a:rPr lang="ru-RU" dirty="0">
                <a:latin typeface="Times New Roman"/>
                <a:cs typeface="Times New Roman"/>
              </a:rPr>
              <a:t> ключевых тенденции в космической индустрии</a:t>
            </a:r>
            <a:endParaRPr lang="ru-RU" dirty="0"/>
          </a:p>
          <a:p>
            <a:pPr algn="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3424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AB20E7A4-EC2C-47C8-BE55-65771E3F2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1CF23DDA-0D09-4FE5-AE88-EBBE5E024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FB4F35-B888-63ED-C577-E4ABEEEE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Практическая значимость проекта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931759D-82E3-A2E2-EA54-DC3B16CF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Оценка инвестиционной привлекательности  </a:t>
            </a:r>
          </a:p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Оптимизация разработки новых миссий  </a:t>
            </a:r>
          </a:p>
          <a:p>
            <a:pPr marL="457200" indent="-457200" algn="r">
              <a:buAutoNum type="arabicPeriod"/>
            </a:pPr>
            <a:r>
              <a:rPr lang="ru-RU" dirty="0">
                <a:latin typeface="Times New Roman"/>
                <a:cs typeface="Times New Roman"/>
              </a:rPr>
              <a:t>Сравнительный анализ стран и компаний 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766FD2F-248A-4AA1-8078-E26D6E69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44008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DC4719-8CC2-67C1-4E7D-A95EBF62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Перспективы развития</a:t>
            </a:r>
            <a:endParaRPr lang="ru-RU" dirty="0"/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6377D7C-6256-0863-4100-CA2BDC8E1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Добавление новых данных</a:t>
            </a:r>
          </a:p>
          <a:p>
            <a:r>
              <a:rPr lang="ru-RU" dirty="0">
                <a:latin typeface="Times New Roman"/>
                <a:cs typeface="Times New Roman"/>
              </a:rPr>
              <a:t>Интеграция с другими источниками</a:t>
            </a:r>
          </a:p>
          <a:p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" name="Picture 4" descr="Освещение, созданное компьютером">
            <a:extLst>
              <a:ext uri="{FF2B5EF4-FFF2-40B4-BE49-F238E27FC236}">
                <a16:creationId xmlns:a16="http://schemas.microsoft.com/office/drawing/2014/main" xmlns="" id="{8E1F4AA0-DF52-7C6F-9386-A2054DF3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267" r="17133" b="-60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50099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8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D1F4DC3-EDAB-401A-BD21-33D25AB5FD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xmlns="" id="{BACB8CAD-2D75-CB50-5FD9-9DBAFE81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1" r="-2" b="-2"/>
          <a:stretch/>
        </p:blipFill>
        <p:spPr>
          <a:xfrm>
            <a:off x="-1" y="10"/>
            <a:ext cx="12192002" cy="685798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7059D4DD-D247-47C8-B574-B36CB222C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CAA1DA-2834-0B66-58A7-D2412EC2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49530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>
                <a:solidFill>
                  <a:srgbClr val="FFFFFF"/>
                </a:solidFill>
              </a:rPr>
              <a:t>Спасибо</a:t>
            </a:r>
            <a:r>
              <a:rPr lang="en-US" sz="4800" cap="all" spc="300" dirty="0">
                <a:solidFill>
                  <a:srgbClr val="FFFFFF"/>
                </a:solidFill>
              </a:rPr>
              <a:t> </a:t>
            </a:r>
            <a:r>
              <a:rPr lang="en-US" sz="4800" cap="all" spc="300" dirty="0" err="1">
                <a:solidFill>
                  <a:srgbClr val="FFFFFF"/>
                </a:solidFill>
              </a:rPr>
              <a:t>за</a:t>
            </a:r>
            <a:r>
              <a:rPr lang="en-US" sz="4800" cap="all" spc="300" dirty="0">
                <a:solidFill>
                  <a:srgbClr val="FFFFFF"/>
                </a:solidFill>
              </a:rPr>
              <a:t> </a:t>
            </a:r>
            <a:r>
              <a:rPr lang="en-US" sz="4800" cap="all" spc="300" dirty="0" err="1">
                <a:solidFill>
                  <a:srgbClr val="FFFFFF"/>
                </a:solidFill>
              </a:rPr>
              <a:t>внимание</a:t>
            </a:r>
            <a:endParaRPr lang="en-US" sz="4800" cap="all" spc="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8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34" descr="Закрепление и поток формирование семиугольник">
            <a:extLst>
              <a:ext uri="{FF2B5EF4-FFF2-40B4-BE49-F238E27FC236}">
                <a16:creationId xmlns:a16="http://schemas.microsoft.com/office/drawing/2014/main" xmlns="" id="{260360E4-CA94-FCFA-58B1-95B2726ABA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3" r="9" b="9"/>
          <a:stretch/>
        </p:blipFill>
        <p:spPr>
          <a:xfrm>
            <a:off x="866911" y="10"/>
            <a:ext cx="10458178" cy="6857990"/>
          </a:xfrm>
          <a:custGeom>
            <a:avLst/>
            <a:gdLst/>
            <a:ahLst/>
            <a:cxnLst/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DA0186-5B7D-70A3-5B0B-39765A50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3876793" cy="1799581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Arial"/>
                <a:cs typeface="Arial"/>
              </a:rPr>
              <a:t>Оглавление</a:t>
            </a:r>
            <a:endParaRPr lang="ru-RU"/>
          </a:p>
        </p:txBody>
      </p:sp>
      <p:sp>
        <p:nvSpPr>
          <p:cNvPr id="51" name="Freeform: Shape 40">
            <a:extLst>
              <a:ext uri="{FF2B5EF4-FFF2-40B4-BE49-F238E27FC236}">
                <a16:creationId xmlns:a16="http://schemas.microsoft.com/office/drawing/2014/main" xmlns="" id="{046353B2-C54A-470C-8F7B-7471894E23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5306675" y="0"/>
            <a:ext cx="6885325" cy="6858000"/>
          </a:xfrm>
          <a:custGeom>
            <a:avLst/>
            <a:gdLst>
              <a:gd name="connsiteX0" fmla="*/ 0 w 6885325"/>
              <a:gd name="connsiteY0" fmla="*/ 0 h 6858000"/>
              <a:gd name="connsiteX1" fmla="*/ 6885325 w 6885325"/>
              <a:gd name="connsiteY1" fmla="*/ 0 h 6858000"/>
              <a:gd name="connsiteX2" fmla="*/ 6885323 w 6885325"/>
              <a:gd name="connsiteY2" fmla="*/ 2 h 6858000"/>
              <a:gd name="connsiteX3" fmla="*/ 6885322 w 6885325"/>
              <a:gd name="connsiteY3" fmla="*/ 4 h 6858000"/>
              <a:gd name="connsiteX4" fmla="*/ 874733 w 6885325"/>
              <a:gd name="connsiteY4" fmla="*/ 6858000 h 6858000"/>
              <a:gd name="connsiteX5" fmla="*/ 0 w 688532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85325" h="6858000">
                <a:moveTo>
                  <a:pt x="0" y="0"/>
                </a:moveTo>
                <a:lnTo>
                  <a:pt x="6885325" y="0"/>
                </a:lnTo>
                <a:lnTo>
                  <a:pt x="6885323" y="2"/>
                </a:lnTo>
                <a:cubicBezTo>
                  <a:pt x="6885323" y="3"/>
                  <a:pt x="6885322" y="3"/>
                  <a:pt x="6885322" y="4"/>
                </a:cubicBezTo>
                <a:lnTo>
                  <a:pt x="8747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Объект 2">
            <a:extLst>
              <a:ext uri="{FF2B5EF4-FFF2-40B4-BE49-F238E27FC236}">
                <a16:creationId xmlns:a16="http://schemas.microsoft.com/office/drawing/2014/main" xmlns="" id="{FAA8119D-B6A3-F134-8C71-6D69EB274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7129" y="4114801"/>
            <a:ext cx="3084871" cy="274319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r">
              <a:lnSpc>
                <a:spcPct val="110000"/>
              </a:lnSpc>
            </a:pPr>
            <a:r>
              <a:rPr lang="ru-RU" dirty="0">
                <a:latin typeface="Times New Roman"/>
                <a:cs typeface="Times New Roman"/>
              </a:rPr>
              <a:t>Введение</a:t>
            </a:r>
            <a:r>
              <a:rPr lang="ru-RU" dirty="0">
                <a:ea typeface="+mn-lt"/>
                <a:cs typeface="+mn-lt"/>
              </a:rPr>
              <a:t>. 3</a:t>
            </a:r>
            <a:endParaRPr lang="ru-RU" dirty="0"/>
          </a:p>
          <a:p>
            <a:pPr algn="r">
              <a:lnSpc>
                <a:spcPct val="110000"/>
              </a:lnSpc>
            </a:pPr>
            <a:r>
              <a:rPr lang="ru-RU" dirty="0">
                <a:latin typeface="Times New Roman"/>
                <a:cs typeface="Times New Roman"/>
              </a:rPr>
              <a:t>Цель, постановка задачи</a:t>
            </a:r>
            <a:r>
              <a:rPr lang="ru-RU" dirty="0">
                <a:ea typeface="+mn-lt"/>
                <a:cs typeface="+mn-lt"/>
              </a:rPr>
              <a:t>. 5</a:t>
            </a:r>
            <a:endParaRPr lang="ru-RU" dirty="0"/>
          </a:p>
          <a:p>
            <a:pPr algn="r">
              <a:lnSpc>
                <a:spcPct val="110000"/>
              </a:lnSpc>
            </a:pPr>
            <a:r>
              <a:rPr lang="ru-RU" dirty="0">
                <a:latin typeface="Times New Roman"/>
                <a:cs typeface="Times New Roman"/>
              </a:rPr>
              <a:t>Методика выполнения</a:t>
            </a:r>
            <a:r>
              <a:rPr lang="ru-RU" dirty="0">
                <a:ea typeface="+mn-lt"/>
                <a:cs typeface="+mn-lt"/>
              </a:rPr>
              <a:t>. 6</a:t>
            </a:r>
            <a:endParaRPr lang="ru-RU" dirty="0"/>
          </a:p>
          <a:p>
            <a:pPr algn="r">
              <a:lnSpc>
                <a:spcPct val="110000"/>
              </a:lnSpc>
            </a:pPr>
            <a:r>
              <a:rPr lang="ru-RU" dirty="0">
                <a:latin typeface="Times New Roman"/>
                <a:cs typeface="Times New Roman"/>
              </a:rPr>
              <a:t>Практическая и теоретическая значимость</a:t>
            </a:r>
            <a:r>
              <a:rPr lang="ru-RU" dirty="0">
                <a:ea typeface="+mn-lt"/>
                <a:cs typeface="+mn-lt"/>
              </a:rPr>
              <a:t>. 15</a:t>
            </a:r>
            <a:endParaRPr lang="ru-RU" dirty="0"/>
          </a:p>
          <a:p>
            <a:pPr algn="r">
              <a:lnSpc>
                <a:spcPct val="110000"/>
              </a:lnSpc>
            </a:pPr>
            <a:r>
              <a:rPr lang="ru-RU" dirty="0">
                <a:latin typeface="Times New Roman"/>
                <a:cs typeface="Times New Roman"/>
              </a:rPr>
              <a:t>Результаты и выводы</a:t>
            </a:r>
            <a:r>
              <a:rPr lang="ru-RU" dirty="0">
                <a:ea typeface="+mn-lt"/>
                <a:cs typeface="+mn-lt"/>
              </a:rPr>
              <a:t>. 16</a:t>
            </a:r>
            <a:endParaRPr lang="ru-RU" dirty="0"/>
          </a:p>
          <a:p>
            <a:pPr algn="r">
              <a:lnSpc>
                <a:spcPct val="110000"/>
              </a:lnSpc>
            </a:pPr>
            <a:r>
              <a:rPr lang="ru-RU" dirty="0">
                <a:latin typeface="Times New Roman"/>
                <a:cs typeface="Times New Roman"/>
              </a:rPr>
              <a:t>Перспективы развития</a:t>
            </a:r>
            <a:r>
              <a:rPr lang="ru-RU" dirty="0">
                <a:ea typeface="+mn-lt"/>
                <a:cs typeface="+mn-lt"/>
              </a:rPr>
              <a:t>. 17</a:t>
            </a:r>
            <a:endParaRPr lang="ru-RU" dirty="0"/>
          </a:p>
          <a:p>
            <a:pPr algn="r">
              <a:lnSpc>
                <a:spcPct val="110000"/>
              </a:lnSpc>
            </a:pPr>
            <a:r>
              <a:rPr lang="ru-RU" dirty="0">
                <a:latin typeface="Times New Roman"/>
                <a:cs typeface="Times New Roman"/>
              </a:rPr>
              <a:t>Список литературы</a:t>
            </a:r>
            <a:r>
              <a:rPr lang="ru-RU" dirty="0">
                <a:latin typeface="Arial"/>
                <a:cs typeface="Arial"/>
              </a:rPr>
              <a:t>  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3650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xmlns="" id="{AB20E7A4-EC2C-47C8-BE55-65771E3F2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2C1892C0-2D0F-43AD-8262-C52412CA76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02534" cy="6858000"/>
          </a:xfrm>
          <a:custGeom>
            <a:avLst/>
            <a:gdLst>
              <a:gd name="connsiteX0" fmla="*/ 0 w 9102534"/>
              <a:gd name="connsiteY0" fmla="*/ 0 h 6858000"/>
              <a:gd name="connsiteX1" fmla="*/ 9102534 w 9102534"/>
              <a:gd name="connsiteY1" fmla="*/ 0 h 6858000"/>
              <a:gd name="connsiteX2" fmla="*/ 9102532 w 9102534"/>
              <a:gd name="connsiteY2" fmla="*/ 2 h 6858000"/>
              <a:gd name="connsiteX3" fmla="*/ 9102531 w 9102534"/>
              <a:gd name="connsiteY3" fmla="*/ 4 h 6858000"/>
              <a:gd name="connsiteX4" fmla="*/ 3091942 w 9102534"/>
              <a:gd name="connsiteY4" fmla="*/ 6858000 h 6858000"/>
              <a:gd name="connsiteX5" fmla="*/ 0 w 910253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E659122-62BD-1D7A-17B0-CC46129B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203678"/>
            <a:ext cx="4524829" cy="2225322"/>
          </a:xfrm>
        </p:spPr>
        <p:txBody>
          <a:bodyPr anchor="t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F8E9191-4C05-5637-AA5D-1C292013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862" y="3175277"/>
            <a:ext cx="4953000" cy="2645231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ru-RU" dirty="0">
                <a:latin typeface="Times New Roman"/>
                <a:cs typeface="Times New Roman"/>
              </a:rPr>
              <a:t>Анализ космических запусков и успешности миссий стал неотъемлемой частью современного космического исследования и коммерческих инициатив. С каждым годом все больше стран и частных компаний начинают свои космические программы, что приводит к значительному увеличению числа запускаемых ракет и проводимых миссий.</a:t>
            </a:r>
            <a:endParaRPr lang="ru-RU" dirty="0"/>
          </a:p>
          <a:p>
            <a:pPr algn="r">
              <a:lnSpc>
                <a:spcPct val="110000"/>
              </a:lnSpc>
            </a:pPr>
            <a:endParaRPr lang="ru-RU" sz="19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xmlns="" id="{1766FD2F-248A-4AA1-8078-E26D6E69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208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xmlns="" id="{9B4DBFD4-71EE-50C4-09E5-8D70ED73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71" b="-9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17E9B52-84FD-D88B-E453-BE85B9F4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Актуальность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B9CC1BD-F09D-3648-4353-0CFBB646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/>
                <a:cs typeface="Times New Roman"/>
              </a:rPr>
              <a:t>Анализ космических запусков и успешности миссий по странам и компаниям является чрезвычайно актуальным в свете быстро развивающейся космической индустрии и растущего интереса к космосу как со стороны государственных, так и частных организаций.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5144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85B57F6-59DE-4274-A37C-F47FE4E42E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C8C63406-9171-4282-BAAB-2DDC6831F0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2B8D8B-17C4-5F40-5DED-E08F7FB1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Цель, постановка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45156B6-1918-4367-C85E-D16F985FC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ru-RU">
                <a:latin typeface="Times New Roman"/>
                <a:cs typeface="Times New Roman"/>
              </a:rPr>
              <a:t>Цель: Провести комплексный анализ космических запусков и успешности миссий по странам и компаниям с целью: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Picture 4" descr="Стенной покрашено со стрелкой и дартбоард">
            <a:extLst>
              <a:ext uri="{FF2B5EF4-FFF2-40B4-BE49-F238E27FC236}">
                <a16:creationId xmlns:a16="http://schemas.microsoft.com/office/drawing/2014/main" xmlns="" id="{E108C00E-7182-451A-FF9F-6ED502CA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8002" r="8" b="8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60107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F20867-41B0-484D-9DA7-0FC742D31A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E37FD100-AD6C-4FB9-B662-CC1C2F000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7F02401-098C-181F-280E-53A7C405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16" y="0"/>
            <a:ext cx="8862060" cy="1360898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Задачи: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6D6174-262A-3616-7271-EF66334B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38" y="1786906"/>
            <a:ext cx="11585332" cy="3524486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dirty="0"/>
              <a:t>– Собрать данные о космических запусках по странам и компаниям за определенный период времени.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– Провести статистический анализ данных: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     1.Определить количество успешных и неудачных запусков.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      2. Рассчитать процент успешности для каждой страны и компании.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      3. Сколько было потрачено денег на космические миссии в разных странах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      4. Какой процент успешности запусков у разных стран и компаний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      5. Количество запусков в разные года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dirty="0"/>
              <a:t>– Визуализировать результаты анализа с помощью графиков и диаграмм.</a:t>
            </a:r>
          </a:p>
          <a:p>
            <a:pPr marL="0" indent="0">
              <a:lnSpc>
                <a:spcPct val="110000"/>
              </a:lnSpc>
              <a:buNone/>
            </a:pPr>
            <a:endParaRPr lang="ru-RU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0249902-6C42-4139-A46F-ADF022B8C1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3580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xmlns="" id="{AB20E7A4-EC2C-47C8-BE55-65771E3F2E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xmlns="" id="{1CF23DDA-0D09-4FE5-AE88-EBBE5E0246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020BA68-D4C4-DACC-C366-D736EE01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ru-RU" dirty="0"/>
              <a:t>Методика выполнения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FF7B3DF-125F-EB8A-B0C9-57080012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buNone/>
            </a:pPr>
            <a:r>
              <a:rPr lang="ru-RU" dirty="0"/>
              <a:t>1.  Сбор данных</a:t>
            </a:r>
          </a:p>
          <a:p>
            <a:pPr marL="0" indent="0" algn="r">
              <a:buNone/>
            </a:pPr>
            <a:r>
              <a:rPr lang="ru-RU" dirty="0"/>
              <a:t>2.    Критерии отбора данных: </a:t>
            </a:r>
          </a:p>
          <a:p>
            <a:pPr marL="0" indent="0" algn="r">
              <a:buNone/>
            </a:pPr>
            <a:r>
              <a:rPr lang="ru-RU" dirty="0"/>
              <a:t>    * Период времени</a:t>
            </a:r>
          </a:p>
          <a:p>
            <a:pPr marL="0" indent="0" algn="r">
              <a:buNone/>
            </a:pPr>
            <a:r>
              <a:rPr lang="ru-RU" dirty="0"/>
              <a:t>    * Страны и компании</a:t>
            </a:r>
          </a:p>
          <a:p>
            <a:pPr marL="0" indent="0" algn="r">
              <a:buNone/>
            </a:pPr>
            <a:r>
              <a:rPr lang="ru-RU" dirty="0"/>
              <a:t>    * Год провидения</a:t>
            </a:r>
          </a:p>
          <a:p>
            <a:pPr marL="0" indent="0" algn="r">
              <a:buNone/>
            </a:pPr>
            <a:r>
              <a:rPr lang="ru-RU" dirty="0"/>
              <a:t>    * Стоимость миссии</a:t>
            </a:r>
          </a:p>
          <a:p>
            <a:pPr marL="0" indent="0" algn="r">
              <a:buNone/>
            </a:pPr>
            <a:r>
              <a:rPr lang="ru-RU" dirty="0"/>
              <a:t>     *  Успешность</a:t>
            </a:r>
          </a:p>
          <a:p>
            <a:pPr marL="0" indent="0" algn="r">
              <a:buNone/>
            </a:pPr>
            <a:r>
              <a:rPr lang="ru-RU" dirty="0"/>
              <a:t>3. </a:t>
            </a:r>
            <a:r>
              <a:rPr lang="ru-RU" dirty="0">
                <a:ea typeface="+mn-lt"/>
                <a:cs typeface="+mn-lt"/>
              </a:rPr>
              <a:t>Анализ данных</a:t>
            </a:r>
            <a:endParaRPr lang="ru-RU" dirty="0"/>
          </a:p>
          <a:p>
            <a:pPr algn="r"/>
            <a:endParaRPr lang="ru-RU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xmlns="" id="{1766FD2F-248A-4AA1-8078-E26D6E690B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2288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20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4" name="Straight Connector 22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4">
            <a:extLst>
              <a:ext uri="{FF2B5EF4-FFF2-40B4-BE49-F238E27FC236}">
                <a16:creationId xmlns:a16="http://schemas.microsoft.com/office/drawing/2014/main" xmlns="" id="{C0E2219A-04FA-42C2-92B5-2540C97495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26">
            <a:extLst>
              <a:ext uri="{FF2B5EF4-FFF2-40B4-BE49-F238E27FC236}">
                <a16:creationId xmlns:a16="http://schemas.microsoft.com/office/drawing/2014/main" xmlns="" id="{B0E897CB-98BF-469B-8A73-7BD2916E20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Freeform: Shape 28">
            <a:extLst>
              <a:ext uri="{FF2B5EF4-FFF2-40B4-BE49-F238E27FC236}">
                <a16:creationId xmlns:a16="http://schemas.microsoft.com/office/drawing/2014/main" xmlns="" id="{658CFA6B-BF53-4CCE-AA08-59DFD207B4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1B8D56-513E-272E-31B9-BDE4FE57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6172200" cy="2832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 err="1"/>
              <a:t>Примеры</a:t>
            </a:r>
            <a:r>
              <a:rPr lang="en-US" sz="4800" cap="all" spc="300" dirty="0"/>
              <a:t> </a:t>
            </a:r>
            <a:r>
              <a:rPr lang="en-US" sz="4800" cap="all" spc="300" dirty="0" err="1"/>
              <a:t>графиков</a:t>
            </a:r>
            <a:endParaRPr lang="en-US" sz="4800" cap="all" spc="300" dirty="0"/>
          </a:p>
        </p:txBody>
      </p:sp>
      <p:cxnSp>
        <p:nvCxnSpPr>
          <p:cNvPr id="48" name="Straight Connector 30">
            <a:extLst>
              <a:ext uri="{FF2B5EF4-FFF2-40B4-BE49-F238E27FC236}">
                <a16:creationId xmlns:a16="http://schemas.microsoft.com/office/drawing/2014/main" xmlns="" id="{410A45DA-4E66-4841-B892-192B2BAA8D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одежда, человек, костюм&#10;&#10;Автоматически созданное описание">
            <a:extLst>
              <a:ext uri="{FF2B5EF4-FFF2-40B4-BE49-F238E27FC236}">
                <a16:creationId xmlns:a16="http://schemas.microsoft.com/office/drawing/2014/main" xmlns="" id="{C22F1B38-7E9B-1BF2-51A6-1A59BFE1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22" y="3628233"/>
            <a:ext cx="3290910" cy="24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992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0">
            <a:extLst>
              <a:ext uri="{FF2B5EF4-FFF2-40B4-BE49-F238E27FC236}">
                <a16:creationId xmlns:a16="http://schemas.microsoft.com/office/drawing/2014/main" xmlns="" id="{5CD60141-EEBD-4EC1-8E34-0344C16A18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1" name="Straight Connector 62">
            <a:extLst>
              <a:ext uri="{FF2B5EF4-FFF2-40B4-BE49-F238E27FC236}">
                <a16:creationId xmlns:a16="http://schemas.microsoft.com/office/drawing/2014/main" xmlns="" id="{4C75A547-BCD1-42BE-966E-53CA0AB931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2" name="Rectangle 64">
            <a:extLst>
              <a:ext uri="{FF2B5EF4-FFF2-40B4-BE49-F238E27FC236}">
                <a16:creationId xmlns:a16="http://schemas.microsoft.com/office/drawing/2014/main" xmlns="" id="{FE74E104-78A8-4DFA-9782-03C75DE1BF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66">
            <a:extLst>
              <a:ext uri="{FF2B5EF4-FFF2-40B4-BE49-F238E27FC236}">
                <a16:creationId xmlns:a16="http://schemas.microsoft.com/office/drawing/2014/main" xmlns="" id="{1747BCEA-D77E-4BD6-8954-C64996AB73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xmlns="" id="{76D563F6-B8F0-406F-A032-1E478CA251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234482" y="-2"/>
            <a:ext cx="9957519" cy="6858002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9957518 w 9957519"/>
              <a:gd name="connsiteY3" fmla="*/ 1557083 h 6858000"/>
              <a:gd name="connsiteX4" fmla="*/ 9957518 w 9957519"/>
              <a:gd name="connsiteY4" fmla="*/ 6858000 h 6858000"/>
              <a:gd name="connsiteX5" fmla="*/ 8318421 w 9957519"/>
              <a:gd name="connsiteY5" fmla="*/ 6858000 h 6858000"/>
              <a:gd name="connsiteX6" fmla="*/ 6213394 w 9957519"/>
              <a:gd name="connsiteY6" fmla="*/ 6858000 h 6858000"/>
              <a:gd name="connsiteX7" fmla="*/ 5311608 w 9957519"/>
              <a:gd name="connsiteY7" fmla="*/ 6858000 h 6858000"/>
              <a:gd name="connsiteX8" fmla="*/ 4574297 w 9957519"/>
              <a:gd name="connsiteY8" fmla="*/ 6858000 h 6858000"/>
              <a:gd name="connsiteX9" fmla="*/ 868032 w 9957519"/>
              <a:gd name="connsiteY9" fmla="*/ 6858000 h 6858000"/>
              <a:gd name="connsiteX10" fmla="*/ 0 w 9957519"/>
              <a:gd name="connsiteY10" fmla="*/ 0 h 6858000"/>
              <a:gd name="connsiteX11" fmla="*/ 6878624 w 9957519"/>
              <a:gd name="connsiteY11" fmla="*/ 0 h 6858000"/>
              <a:gd name="connsiteX12" fmla="*/ 0 w 9957519"/>
              <a:gd name="connsiteY12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9957518" y="1557083"/>
                </a:lnTo>
                <a:lnTo>
                  <a:pt x="9957518" y="6858000"/>
                </a:lnTo>
                <a:lnTo>
                  <a:pt x="8318421" y="6858000"/>
                </a:lnTo>
                <a:lnTo>
                  <a:pt x="6213394" y="6858000"/>
                </a:lnTo>
                <a:lnTo>
                  <a:pt x="5311608" y="6858000"/>
                </a:lnTo>
                <a:lnTo>
                  <a:pt x="4574297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46643F-A948-4A22-5E01-E1BF4208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8"/>
            <a:ext cx="4953000" cy="271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cap="all" spc="300" dirty="0" err="1"/>
              <a:t>Запуски</a:t>
            </a:r>
            <a:r>
              <a:rPr lang="en-US" sz="4400" cap="all" spc="300" dirty="0"/>
              <a:t> </a:t>
            </a:r>
            <a:r>
              <a:rPr lang="en-US" sz="4400" cap="all" spc="300" dirty="0" err="1"/>
              <a:t>разных</a:t>
            </a:r>
            <a:r>
              <a:rPr lang="en-US" sz="4400" cap="all" spc="300" dirty="0"/>
              <a:t> </a:t>
            </a:r>
            <a:r>
              <a:rPr lang="en-US" sz="4400" cap="all" spc="300" dirty="0" err="1"/>
              <a:t>компаний</a:t>
            </a:r>
            <a:r>
              <a:rPr lang="en-US" sz="4400" cap="all" spc="300" dirty="0"/>
              <a:t> и </a:t>
            </a:r>
            <a:r>
              <a:rPr lang="en-US" sz="4400" cap="all" spc="300" dirty="0" err="1"/>
              <a:t>стран</a:t>
            </a:r>
            <a:endParaRPr lang="en-US" sz="4400" cap="all" spc="300" dirty="0"/>
          </a:p>
          <a:p>
            <a:pPr>
              <a:lnSpc>
                <a:spcPct val="90000"/>
              </a:lnSpc>
            </a:pPr>
            <a:endParaRPr lang="en-US" sz="4400" cap="all" spc="300" dirty="0"/>
          </a:p>
        </p:txBody>
      </p:sp>
      <p:pic>
        <p:nvPicPr>
          <p:cNvPr id="3" name="Объект 2" descr="Изображение выглядит как текст, снимок экрана, Параллельный, линия&#10;&#10;Автоматически созданное описание">
            <a:extLst>
              <a:ext uri="{FF2B5EF4-FFF2-40B4-BE49-F238E27FC236}">
                <a16:creationId xmlns:a16="http://schemas.microsoft.com/office/drawing/2014/main" xmlns="" id="{AB181C1B-55EB-D903-75E0-009B06A26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7389" y="3797379"/>
            <a:ext cx="6697601" cy="305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0960636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223</Words>
  <Application>Microsoft Office PowerPoint</Application>
  <PresentationFormat>Произвольный</PresentationFormat>
  <Paragraphs>52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RegattaVTI</vt:lpstr>
      <vt:lpstr>Анализ космических запусков и успешности миссий по странам и компаниям </vt:lpstr>
      <vt:lpstr>Оглавление</vt:lpstr>
      <vt:lpstr>Введение</vt:lpstr>
      <vt:lpstr>Актуальность</vt:lpstr>
      <vt:lpstr>Цель, постановка задачи</vt:lpstr>
      <vt:lpstr>Задачи:</vt:lpstr>
      <vt:lpstr>Методика выполнения</vt:lpstr>
      <vt:lpstr>Примеры графиков</vt:lpstr>
      <vt:lpstr>Запуски разных компаний и стран </vt:lpstr>
      <vt:lpstr>Сколько было потрачено денег в разных странах </vt:lpstr>
      <vt:lpstr>Количество запусков за разные года</vt:lpstr>
      <vt:lpstr>Приложение</vt:lpstr>
      <vt:lpstr>Страница добавления данных </vt:lpstr>
      <vt:lpstr>Практическая и теоретическая значимость </vt:lpstr>
      <vt:lpstr>Практическая значимость проекта </vt:lpstr>
      <vt:lpstr>Перспективы развития 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космических запусков и успешности миссий по странам и компаниям </dc:title>
  <dc:creator/>
  <cp:lastModifiedBy>75942</cp:lastModifiedBy>
  <cp:revision>204</cp:revision>
  <dcterms:created xsi:type="dcterms:W3CDTF">2024-11-21T13:45:58Z</dcterms:created>
  <dcterms:modified xsi:type="dcterms:W3CDTF">2025-02-18T07:46:24Z</dcterms:modified>
</cp:coreProperties>
</file>