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13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FFE84-ADB0-4689-CC9A-1818F6A8A4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240510-6E73-71D5-A37D-01A2B3BB7F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9EEC7F-FFA4-B555-0B68-EACE06E38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AF3D4-FDB7-43B0-AE16-F3D25963A771}" type="datetimeFigureOut">
              <a:rPr lang="ru-RU" smtClean="0"/>
              <a:t>07.12.2023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A9022B-EDBC-5FFA-7F5E-E63C0D1E8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D6323E-BFC4-025E-0DDC-A48F153E3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C3F29-08CD-41FE-9E91-3F8DD26326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3334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6B805-8C43-D715-7572-32B0F0A15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857384-187A-E3F2-3797-CA9E28D597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D11731-A828-27B1-47A4-7797197DE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AF3D4-FDB7-43B0-AE16-F3D25963A771}" type="datetimeFigureOut">
              <a:rPr lang="ru-RU" smtClean="0"/>
              <a:t>07.12.2023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B681B2-BB3B-C142-3D11-BD6EE2BA2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E69C9A-D1C8-D6E6-ABF0-32185D9CC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C3F29-08CD-41FE-9E91-3F8DD26326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1256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2787B0-B5BA-1A61-356B-67068DAF19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3DFD8B-8154-0878-F06D-D6C850CD33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F2A5D1-379A-C0D3-78F6-D02A8AABC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AF3D4-FDB7-43B0-AE16-F3D25963A771}" type="datetimeFigureOut">
              <a:rPr lang="ru-RU" smtClean="0"/>
              <a:t>07.12.2023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12FADE-32C7-0F6E-41DC-72B25D36E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559B56-67E1-9E28-60E0-55ED531B7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C3F29-08CD-41FE-9E91-3F8DD26326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100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888E3-DA86-B05B-3F14-7660E65C2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643E4-4582-CF34-F411-8774180103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94F8D9-EE09-5ED3-10B1-AFEA032C7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AF3D4-FDB7-43B0-AE16-F3D25963A771}" type="datetimeFigureOut">
              <a:rPr lang="ru-RU" smtClean="0"/>
              <a:t>07.12.2023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DFE0AC-4441-E3C3-BE76-760D47CF3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6E085-B6A4-B38A-E960-6F0157563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C3F29-08CD-41FE-9E91-3F8DD26326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4920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18630-B854-663B-BCF2-3A6147045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AD0E16-B9E9-F7AC-66E2-C74C5DB8D8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73F054-11A5-0785-B2CE-995EEC053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AF3D4-FDB7-43B0-AE16-F3D25963A771}" type="datetimeFigureOut">
              <a:rPr lang="ru-RU" smtClean="0"/>
              <a:t>07.12.2023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EE1FC3-ECAF-ECA9-AD83-3B32B9298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76C76-FF99-0915-4B96-AE8C3ADE9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C3F29-08CD-41FE-9E91-3F8DD26326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1199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8F7E9-D5BD-E052-756C-1D07B0DA4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30A8C7-25EE-4C62-CD23-2DA1EFBE07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34F393-2AA8-E006-2DA7-6BB2D816AA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D7E7F7-F24C-015A-63CD-853EC3C27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AF3D4-FDB7-43B0-AE16-F3D25963A771}" type="datetimeFigureOut">
              <a:rPr lang="ru-RU" smtClean="0"/>
              <a:t>07.12.2023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C8BDC3-9641-ECC1-81E8-EE58AA76A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372437-5852-FB92-6ED8-EFFE83BA3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C3F29-08CD-41FE-9E91-3F8DD26326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577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B658B-D426-5AD4-71C8-DE8188D5E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2253F6-08F8-C7AD-8B14-E1448052EF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C7A1C0-5505-DA07-183F-855CEA382C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6E88EC-C24D-303C-429F-C42964BC72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892F99-2FC7-3997-C715-8F45533586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FB5504-CF54-8432-C510-C113581A2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AF3D4-FDB7-43B0-AE16-F3D25963A771}" type="datetimeFigureOut">
              <a:rPr lang="ru-RU" smtClean="0"/>
              <a:t>07.12.2023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52EC4E-FAB1-F063-5524-041A0E48A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269080-A0ED-9D90-DFDA-42F1FB7E6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C3F29-08CD-41FE-9E91-3F8DD26326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6019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4A41-7E50-BBA6-9EE2-CA3C46454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928FC0-2AA4-AA28-B62A-22FD599A0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AF3D4-FDB7-43B0-AE16-F3D25963A771}" type="datetimeFigureOut">
              <a:rPr lang="ru-RU" smtClean="0"/>
              <a:t>07.12.2023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E562B0-83FA-6110-66BB-8A43D2AF3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68A0EF-167D-BBD5-598A-DC3C57508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C3F29-08CD-41FE-9E91-3F8DD26326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92234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59F9D1-54B6-8184-97D1-265212D4D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AF3D4-FDB7-43B0-AE16-F3D25963A771}" type="datetimeFigureOut">
              <a:rPr lang="ru-RU" smtClean="0"/>
              <a:t>07.12.2023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C3AB01-A154-97C7-41E2-7498E0CC6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A120F3-FC0A-7150-6CCB-B37477A7C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C3F29-08CD-41FE-9E91-3F8DD26326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0280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62C1D-BF66-BA7D-30E1-CD4B49ABB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A344F-A662-623F-0FAF-01834435E7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26DA55-1396-D86F-14D1-3799446DF7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3C205A-1AA6-FCE0-B2D2-3E09FA551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AF3D4-FDB7-43B0-AE16-F3D25963A771}" type="datetimeFigureOut">
              <a:rPr lang="ru-RU" smtClean="0"/>
              <a:t>07.12.2023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54B681-9957-F566-A660-ECAB9FFD6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B6AC0A-8A51-5B96-92FF-BF486FC06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C3F29-08CD-41FE-9E91-3F8DD26326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9459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85C77-4DEE-AAE9-E1B1-6452BC4D0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191ABE-C56D-7C97-429F-A7390C7DAA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E5DE99-1EE9-F290-1B30-C06E08308E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B04C9F-7A61-659C-DE82-35824958F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AF3D4-FDB7-43B0-AE16-F3D25963A771}" type="datetimeFigureOut">
              <a:rPr lang="ru-RU" smtClean="0"/>
              <a:t>07.12.2023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83B8D6-3030-9097-7B15-A63F9264B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C94526-BD0B-A817-B5E3-CC688ACFE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C3F29-08CD-41FE-9E91-3F8DD26326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0032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3D5DAD-04FF-4F5D-AC3A-ACD8BD17B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5E0F9B-60B4-632F-AC67-66472B4EB5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ED5FD4-EC98-B371-EED3-0D703E3738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7AF3D4-FDB7-43B0-AE16-F3D25963A771}" type="datetimeFigureOut">
              <a:rPr lang="ru-RU" smtClean="0"/>
              <a:t>07.12.2023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E2BCCC-A53C-3D30-FE94-48A3E328FD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ED0E04-177E-C142-AAF0-7BA24AB75C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8C3F29-08CD-41FE-9E91-3F8DD26326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3341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11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oleObject" Target="../embeddings/oleObject12.bin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oleObject" Target="../embeddings/oleObject13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14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oleObject" Target="../embeddings/oleObject15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wmf"/><Relationship Id="rId4" Type="http://schemas.openxmlformats.org/officeDocument/2006/relationships/oleObject" Target="../embeddings/oleObject16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oleObject" Target="../embeddings/oleObject17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.wmf"/><Relationship Id="rId4" Type="http://schemas.openxmlformats.org/officeDocument/2006/relationships/oleObject" Target="../embeddings/oleObject18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oleObject" Target="../embeddings/oleObject19.bin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oleObject" Target="../embeddings/oleObject20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1.wmf"/><Relationship Id="rId4" Type="http://schemas.openxmlformats.org/officeDocument/2006/relationships/oleObject" Target="../embeddings/oleObject21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oleObject" Target="../embeddings/oleObject22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3.wmf"/><Relationship Id="rId4" Type="http://schemas.openxmlformats.org/officeDocument/2006/relationships/oleObject" Target="../embeddings/oleObject23.bin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oleObject" Target="../embeddings/oleObject24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5.wmf"/><Relationship Id="rId4" Type="http://schemas.openxmlformats.org/officeDocument/2006/relationships/oleObject" Target="../embeddings/oleObject25.bin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oleObject" Target="../embeddings/oleObject26.bin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oleObject" Target="../embeddings/oleObject27.bin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oleObject" Target="../embeddings/oleObject28.bin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oleObject" Target="../embeddings/oleObject29.bin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oleObject" Target="../embeddings/oleObject30.bin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oleObject" Target="../embeddings/oleObject31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2.wmf"/><Relationship Id="rId4" Type="http://schemas.openxmlformats.org/officeDocument/2006/relationships/oleObject" Target="../embeddings/oleObject32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oleObject" Target="../embeddings/oleObject33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4.wmf"/><Relationship Id="rId4" Type="http://schemas.openxmlformats.org/officeDocument/2006/relationships/oleObject" Target="../embeddings/oleObject34.bin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oleObject" Target="../embeddings/oleObject35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6.wmf"/><Relationship Id="rId4" Type="http://schemas.openxmlformats.org/officeDocument/2006/relationships/oleObject" Target="../embeddings/oleObject36.bin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oleObject" Target="../embeddings/oleObject37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8.wmf"/><Relationship Id="rId4" Type="http://schemas.openxmlformats.org/officeDocument/2006/relationships/oleObject" Target="../embeddings/oleObject38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oleObject" Target="../embeddings/oleObject39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0.wmf"/><Relationship Id="rId4" Type="http://schemas.openxmlformats.org/officeDocument/2006/relationships/oleObject" Target="../embeddings/oleObject40.bin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oleObject" Target="../embeddings/oleObject41.bin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oleObject" Target="../embeddings/oleObject42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3.wmf"/><Relationship Id="rId4" Type="http://schemas.openxmlformats.org/officeDocument/2006/relationships/oleObject" Target="../embeddings/oleObject43.bin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oleObject" Target="../embeddings/oleObject44.bin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oleObject" Target="../embeddings/oleObject45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6.wmf"/><Relationship Id="rId4" Type="http://schemas.openxmlformats.org/officeDocument/2006/relationships/oleObject" Target="../embeddings/oleObject46.bin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oleObject" Target="../embeddings/oleObject47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8.wmf"/><Relationship Id="rId4" Type="http://schemas.openxmlformats.org/officeDocument/2006/relationships/oleObject" Target="../embeddings/oleObject48.bin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oleObject" Target="../embeddings/oleObject49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0.wmf"/><Relationship Id="rId4" Type="http://schemas.openxmlformats.org/officeDocument/2006/relationships/oleObject" Target="../embeddings/oleObject50.bin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wmf"/><Relationship Id="rId2" Type="http://schemas.openxmlformats.org/officeDocument/2006/relationships/oleObject" Target="../embeddings/oleObject51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2.wmf"/><Relationship Id="rId4" Type="http://schemas.openxmlformats.org/officeDocument/2006/relationships/oleObject" Target="../embeddings/oleObject52.bin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2" Type="http://schemas.openxmlformats.org/officeDocument/2006/relationships/oleObject" Target="../embeddings/oleObject53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4.wmf"/><Relationship Id="rId4" Type="http://schemas.openxmlformats.org/officeDocument/2006/relationships/oleObject" Target="../embeddings/oleObject54.bin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wmf"/><Relationship Id="rId2" Type="http://schemas.openxmlformats.org/officeDocument/2006/relationships/oleObject" Target="../embeddings/oleObject55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6.wmf"/><Relationship Id="rId4" Type="http://schemas.openxmlformats.org/officeDocument/2006/relationships/oleObject" Target="../embeddings/oleObject56.bin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wmf"/><Relationship Id="rId2" Type="http://schemas.openxmlformats.org/officeDocument/2006/relationships/oleObject" Target="../embeddings/oleObject57.bin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image" Target="../media/image4.wmf"/><Relationship Id="rId7" Type="http://schemas.openxmlformats.org/officeDocument/2006/relationships/image" Target="../media/image6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5.bin"/><Relationship Id="rId9" Type="http://schemas.openxmlformats.org/officeDocument/2006/relationships/image" Target="../media/image7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9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A8ACB-F3B7-4E5B-844A-45250AB676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Report 22/11/2023 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CA26BF-F414-8C47-4729-C11BA0A433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X-Ray measurements on the samples from Batch 2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110773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008BD-40E0-129F-1F1C-3A6E85B1B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Sample1_device3</a:t>
            </a:r>
            <a:endParaRPr lang="ru-RU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E5C4B106-3C71-3854-4E2E-533ECB981F3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6047996"/>
              </p:ext>
            </p:extLst>
          </p:nvPr>
        </p:nvGraphicFramePr>
        <p:xfrm>
          <a:off x="0" y="2178000"/>
          <a:ext cx="6116190" cy="468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2" imgW="3920760" imgH="3000960" progId="Origin95.Graph">
                  <p:embed/>
                </p:oleObj>
              </mc:Choice>
              <mc:Fallback>
                <p:oleObj name="Graph" r:id="rId2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0" y="2178000"/>
                        <a:ext cx="6116190" cy="468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E54C50C9-1953-5C6C-F706-85E37069798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3433632"/>
              </p:ext>
            </p:extLst>
          </p:nvPr>
        </p:nvGraphicFramePr>
        <p:xfrm>
          <a:off x="6075810" y="2178000"/>
          <a:ext cx="6116190" cy="468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4" imgW="3920760" imgH="3000960" progId="Origin95.Graph">
                  <p:embed/>
                </p:oleObj>
              </mc:Choice>
              <mc:Fallback>
                <p:oleObj name="Graph" r:id="rId4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075810" y="2178000"/>
                        <a:ext cx="6116190" cy="468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335263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A77E3AF-1A1E-D9B7-7164-6E6110EF55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Sample4_device1</a:t>
            </a:r>
            <a:endParaRPr lang="ru-RU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7FD02840-F3F8-0A3B-9DE4-969DBAB2D9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910923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31B41-1709-7569-C3B9-6B4FE80FA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Sample4_device1</a:t>
            </a:r>
            <a:endParaRPr lang="ru-RU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6ABE432F-A89D-41A0-6CCE-B23D094671D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4204727"/>
              </p:ext>
            </p:extLst>
          </p:nvPr>
        </p:nvGraphicFramePr>
        <p:xfrm>
          <a:off x="375202" y="1452875"/>
          <a:ext cx="6586667" cy="50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2" imgW="3920760" imgH="3000960" progId="Origin95.Graph">
                  <p:embed/>
                </p:oleObj>
              </mc:Choice>
              <mc:Fallback>
                <p:oleObj name="Graph" r:id="rId2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75202" y="1452875"/>
                        <a:ext cx="6586667" cy="50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8D4FCFC-ADDE-B0D9-CD24-785ECC704DC6}"/>
              </a:ext>
            </a:extLst>
          </p:cNvPr>
          <p:cNvSpPr txBox="1"/>
          <p:nvPr/>
        </p:nvSpPr>
        <p:spPr>
          <a:xfrm>
            <a:off x="6886295" y="2976464"/>
            <a:ext cx="44675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CURRENT -&gt; SEEMS THAT AU ELECTRODES</a:t>
            </a:r>
          </a:p>
          <a:p>
            <a:r>
              <a:rPr lang="en-US" dirty="0"/>
              <a:t>DEGRADED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881682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29C5349-9B7C-E88D-4EE6-F8508E07F9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Sample6_device1</a:t>
            </a:r>
            <a:endParaRPr lang="ru-RU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624C6811-2992-1545-457D-89CDAA8B07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07939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910BCCE-979C-FCDD-51CF-6C4243B73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Sample6_device1</a:t>
            </a:r>
            <a:endParaRPr lang="ru-RU" dirty="0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6DAD7670-7944-2FA4-A1FE-B645F5780C2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6886401"/>
              </p:ext>
            </p:extLst>
          </p:nvPr>
        </p:nvGraphicFramePr>
        <p:xfrm>
          <a:off x="-20190" y="1880570"/>
          <a:ext cx="6116190" cy="468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2" imgW="3920760" imgH="3000960" progId="Origin95.Graph">
                  <p:embed/>
                </p:oleObj>
              </mc:Choice>
              <mc:Fallback>
                <p:oleObj name="Graph" r:id="rId2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-20190" y="1880570"/>
                        <a:ext cx="6116190" cy="468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7E6885F8-E549-BA38-16EA-50FA8C591CF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3573895"/>
              </p:ext>
            </p:extLst>
          </p:nvPr>
        </p:nvGraphicFramePr>
        <p:xfrm>
          <a:off x="6096000" y="1812875"/>
          <a:ext cx="6116190" cy="468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4" imgW="3920760" imgH="3000960" progId="Origin95.Graph">
                  <p:embed/>
                </p:oleObj>
              </mc:Choice>
              <mc:Fallback>
                <p:oleObj name="Graph" r:id="rId4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096000" y="1812875"/>
                        <a:ext cx="6116190" cy="468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117562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45B3C-2AC0-762D-A892-57F970F4B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Sample6_device1</a:t>
            </a:r>
            <a:endParaRPr lang="ru-RU" dirty="0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7313EA99-C2F7-8D2F-7715-49758588F78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6036625"/>
              </p:ext>
            </p:extLst>
          </p:nvPr>
        </p:nvGraphicFramePr>
        <p:xfrm>
          <a:off x="0" y="1690688"/>
          <a:ext cx="6116190" cy="468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2" imgW="3920760" imgH="3000960" progId="Origin95.Graph">
                  <p:embed/>
                </p:oleObj>
              </mc:Choice>
              <mc:Fallback>
                <p:oleObj name="Graph" r:id="rId2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0" y="1690688"/>
                        <a:ext cx="6116190" cy="468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DAE3C73E-9061-25B1-C29C-47F016FF16F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7649159"/>
              </p:ext>
            </p:extLst>
          </p:nvPr>
        </p:nvGraphicFramePr>
        <p:xfrm>
          <a:off x="6116190" y="1690688"/>
          <a:ext cx="6116190" cy="468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4" imgW="3920760" imgH="3000960" progId="Origin95.Graph">
                  <p:embed/>
                </p:oleObj>
              </mc:Choice>
              <mc:Fallback>
                <p:oleObj name="Graph" r:id="rId4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116190" y="1690688"/>
                        <a:ext cx="6116190" cy="468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208979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B9F79-6755-C568-F683-4ED73B18D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Sample6_device1</a:t>
            </a:r>
            <a:endParaRPr lang="ru-RU" dirty="0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A1F4F47B-3BE5-1BF7-2F3C-508D90C8095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1883041"/>
              </p:ext>
            </p:extLst>
          </p:nvPr>
        </p:nvGraphicFramePr>
        <p:xfrm>
          <a:off x="85951" y="1812875"/>
          <a:ext cx="6116190" cy="468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2" imgW="3920760" imgH="3000960" progId="Origin95.Graph">
                  <p:embed/>
                </p:oleObj>
              </mc:Choice>
              <mc:Fallback>
                <p:oleObj name="Graph" r:id="rId2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5951" y="1812875"/>
                        <a:ext cx="6116190" cy="468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581EF9C6-20E4-60AC-1D73-01BFD51620C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7100485"/>
              </p:ext>
            </p:extLst>
          </p:nvPr>
        </p:nvGraphicFramePr>
        <p:xfrm>
          <a:off x="6075810" y="1812875"/>
          <a:ext cx="6116190" cy="468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4" imgW="3920760" imgH="3000960" progId="Origin95.Graph">
                  <p:embed/>
                </p:oleObj>
              </mc:Choice>
              <mc:Fallback>
                <p:oleObj name="Graph" r:id="rId4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075810" y="1812875"/>
                        <a:ext cx="6116190" cy="468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442527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6E151-17FE-C56A-9BF0-32071BDCD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Sample6_device1</a:t>
            </a:r>
            <a:endParaRPr lang="ru-RU" dirty="0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7A20DC15-9BA5-2057-F3D4-46E8FD09EEC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5783939"/>
              </p:ext>
            </p:extLst>
          </p:nvPr>
        </p:nvGraphicFramePr>
        <p:xfrm>
          <a:off x="384532" y="1690688"/>
          <a:ext cx="6586667" cy="50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2" imgW="3920760" imgH="3000960" progId="Origin95.Graph">
                  <p:embed/>
                </p:oleObj>
              </mc:Choice>
              <mc:Fallback>
                <p:oleObj name="Graph" r:id="rId2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84532" y="1690688"/>
                        <a:ext cx="6586667" cy="50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009934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BF8E8A3-0CDC-D116-1424-01BE9A67F1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Sample6_device5</a:t>
            </a:r>
            <a:endParaRPr lang="ru-RU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8D5E70C9-00E8-6F4F-A67D-BD848B29EB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49405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16CC3-C462-17CE-B6C3-707D1D493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Sample6_device5</a:t>
            </a:r>
            <a:endParaRPr lang="ru-RU" dirty="0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2B1E81B7-069D-2E5C-38C2-98F205CE5B3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4093720"/>
              </p:ext>
            </p:extLst>
          </p:nvPr>
        </p:nvGraphicFramePr>
        <p:xfrm>
          <a:off x="-20190" y="1690688"/>
          <a:ext cx="6116190" cy="468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2" imgW="3920760" imgH="3000960" progId="Origin95.Graph">
                  <p:embed/>
                </p:oleObj>
              </mc:Choice>
              <mc:Fallback>
                <p:oleObj name="Graph" r:id="rId2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-20190" y="1690688"/>
                        <a:ext cx="6116190" cy="468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CABDD159-EE3C-C863-CEFD-5F2893D50BB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2962228"/>
              </p:ext>
            </p:extLst>
          </p:nvPr>
        </p:nvGraphicFramePr>
        <p:xfrm>
          <a:off x="6075810" y="1690688"/>
          <a:ext cx="6116190" cy="468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4" imgW="3920760" imgH="3000960" progId="Origin95.Graph">
                  <p:embed/>
                </p:oleObj>
              </mc:Choice>
              <mc:Fallback>
                <p:oleObj name="Graph" r:id="rId4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075810" y="1690688"/>
                        <a:ext cx="6116190" cy="468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6453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A4CEAF-3601-2BB3-FA4B-DC09EDB16E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9098042"/>
              </p:ext>
            </p:extLst>
          </p:nvPr>
        </p:nvGraphicFramePr>
        <p:xfrm>
          <a:off x="127820" y="91440"/>
          <a:ext cx="11720052" cy="12979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7419">
                  <a:extLst>
                    <a:ext uri="{9D8B030D-6E8A-4147-A177-3AD203B41FA5}">
                      <a16:colId xmlns:a16="http://schemas.microsoft.com/office/drawing/2014/main" val="361048714"/>
                    </a:ext>
                  </a:extLst>
                </a:gridCol>
                <a:gridCol w="963561">
                  <a:extLst>
                    <a:ext uri="{9D8B030D-6E8A-4147-A177-3AD203B41FA5}">
                      <a16:colId xmlns:a16="http://schemas.microsoft.com/office/drawing/2014/main" val="1802322460"/>
                    </a:ext>
                  </a:extLst>
                </a:gridCol>
                <a:gridCol w="884903">
                  <a:extLst>
                    <a:ext uri="{9D8B030D-6E8A-4147-A177-3AD203B41FA5}">
                      <a16:colId xmlns:a16="http://schemas.microsoft.com/office/drawing/2014/main" val="2013951204"/>
                    </a:ext>
                  </a:extLst>
                </a:gridCol>
                <a:gridCol w="1278194">
                  <a:extLst>
                    <a:ext uri="{9D8B030D-6E8A-4147-A177-3AD203B41FA5}">
                      <a16:colId xmlns:a16="http://schemas.microsoft.com/office/drawing/2014/main" val="3394166461"/>
                    </a:ext>
                  </a:extLst>
                </a:gridCol>
                <a:gridCol w="1278193">
                  <a:extLst>
                    <a:ext uri="{9D8B030D-6E8A-4147-A177-3AD203B41FA5}">
                      <a16:colId xmlns:a16="http://schemas.microsoft.com/office/drawing/2014/main" val="699321706"/>
                    </a:ext>
                  </a:extLst>
                </a:gridCol>
                <a:gridCol w="1238865">
                  <a:extLst>
                    <a:ext uri="{9D8B030D-6E8A-4147-A177-3AD203B41FA5}">
                      <a16:colId xmlns:a16="http://schemas.microsoft.com/office/drawing/2014/main" val="2978720137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833529779"/>
                    </a:ext>
                  </a:extLst>
                </a:gridCol>
                <a:gridCol w="1903089">
                  <a:extLst>
                    <a:ext uri="{9D8B030D-6E8A-4147-A177-3AD203B41FA5}">
                      <a16:colId xmlns:a16="http://schemas.microsoft.com/office/drawing/2014/main" val="3649656589"/>
                    </a:ext>
                  </a:extLst>
                </a:gridCol>
                <a:gridCol w="1302228">
                  <a:extLst>
                    <a:ext uri="{9D8B030D-6E8A-4147-A177-3AD203B41FA5}">
                      <a16:colId xmlns:a16="http://schemas.microsoft.com/office/drawing/2014/main" val="34550749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Batch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Sample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device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ON/OFF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SS (V/dec)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Vth (V)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mu</a:t>
                      </a:r>
                      <a:r>
                        <a:rPr lang="en-US" dirty="0"/>
                        <a:t> </a:t>
                      </a:r>
                      <a:r>
                        <a:rPr lang="pl-PL" dirty="0"/>
                        <a:t>(cm^2/(V*s)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Sensitivity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Comments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8546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</a:t>
                      </a:r>
                      <a:endParaRPr lang="ru-R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ru-R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1236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ru-R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</a:t>
                      </a:r>
                      <a:endParaRPr lang="ru-R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8201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ru-R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</a:t>
                      </a:r>
                      <a:endParaRPr lang="ru-R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9595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ru-R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4</a:t>
                      </a:r>
                      <a:endParaRPr lang="ru-R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3567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ru-R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1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5</a:t>
                      </a:r>
                      <a:endParaRPr lang="ru-RU" sz="11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9260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ru-R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4</a:t>
                      </a:r>
                      <a:endParaRPr lang="ru-RU" sz="11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ru-RU" sz="11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713939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869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8763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56353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0562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7368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581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3367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4148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0929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1273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1314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42976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32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42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849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951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6955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63927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4775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2565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5545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712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1197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5147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3128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86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7641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54781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99699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A05EBEC-F72D-A266-7FE7-9826D87ADD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Sample7_device1</a:t>
            </a:r>
            <a:endParaRPr lang="ru-RU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20BCB44A-A765-41AB-2A56-26EFDC0C69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11119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D6309BD-1CCA-7412-4F21-94C005C90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Sample7_device1</a:t>
            </a:r>
            <a:endParaRPr lang="ru-RU" dirty="0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3A266189-F759-9B26-CDFE-009E0C68D0D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0452827"/>
              </p:ext>
            </p:extLst>
          </p:nvPr>
        </p:nvGraphicFramePr>
        <p:xfrm>
          <a:off x="-156644" y="1880571"/>
          <a:ext cx="6116190" cy="468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2" imgW="3920760" imgH="3000960" progId="Origin95.Graph">
                  <p:embed/>
                </p:oleObj>
              </mc:Choice>
              <mc:Fallback>
                <p:oleObj name="Graph" r:id="rId2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-156644" y="1880571"/>
                        <a:ext cx="6116190" cy="468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D0ED5D21-974C-8E10-1846-279C0E57C4F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4750084"/>
              </p:ext>
            </p:extLst>
          </p:nvPr>
        </p:nvGraphicFramePr>
        <p:xfrm>
          <a:off x="5702981" y="1880571"/>
          <a:ext cx="6116190" cy="468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4" imgW="3920760" imgH="3000960" progId="Origin95.Graph">
                  <p:embed/>
                </p:oleObj>
              </mc:Choice>
              <mc:Fallback>
                <p:oleObj name="Graph" r:id="rId4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702981" y="1880571"/>
                        <a:ext cx="6116190" cy="468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128777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AFD99-FC44-DDD7-0938-89661D1D65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Sample8_device1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AC3828-9644-95D4-0309-7185C5480A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93227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49A02-AEC4-4635-59D3-2B4C15251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Sample8_device1</a:t>
            </a:r>
            <a:endParaRPr lang="ru-RU" dirty="0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652E9D8A-9225-84EB-0E49-6A9B5F36476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2728535"/>
              </p:ext>
            </p:extLst>
          </p:nvPr>
        </p:nvGraphicFramePr>
        <p:xfrm>
          <a:off x="-20190" y="1690688"/>
          <a:ext cx="6116190" cy="468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2" imgW="3920760" imgH="3000960" progId="Origin95.Graph">
                  <p:embed/>
                </p:oleObj>
              </mc:Choice>
              <mc:Fallback>
                <p:oleObj name="Graph" r:id="rId2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-20190" y="1690688"/>
                        <a:ext cx="6116190" cy="468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A8E11FD1-AB0C-45C4-87AD-1E365058A55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6987940"/>
              </p:ext>
            </p:extLst>
          </p:nvPr>
        </p:nvGraphicFramePr>
        <p:xfrm>
          <a:off x="5908253" y="1690688"/>
          <a:ext cx="6116190" cy="468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4" imgW="3920760" imgH="3000960" progId="Origin95.Graph">
                  <p:embed/>
                </p:oleObj>
              </mc:Choice>
              <mc:Fallback>
                <p:oleObj name="Graph" r:id="rId4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908253" y="1690688"/>
                        <a:ext cx="6116190" cy="468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331604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AB514DB-ED93-92EB-5A03-AEBD71E91B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Sample9_device3</a:t>
            </a:r>
            <a:endParaRPr lang="ru-RU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9FA02029-2458-680A-3A1D-B30D1060D1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2334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D83C908D-F424-A799-E6F5-F44EB7B4E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Sample9_device3</a:t>
            </a:r>
            <a:endParaRPr lang="ru-RU" dirty="0"/>
          </a:p>
        </p:txBody>
      </p:sp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F2520D5B-6EB0-430E-6115-0C559271E2B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2299919"/>
              </p:ext>
            </p:extLst>
          </p:nvPr>
        </p:nvGraphicFramePr>
        <p:xfrm>
          <a:off x="113944" y="1690688"/>
          <a:ext cx="6586667" cy="50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2" imgW="3920760" imgH="3000960" progId="Origin95.Graph">
                  <p:embed/>
                </p:oleObj>
              </mc:Choice>
              <mc:Fallback>
                <p:oleObj name="Graph" r:id="rId2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13944" y="1690688"/>
                        <a:ext cx="6586667" cy="50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6D59CE3A-2716-900C-DFED-6390A81C8FCD}"/>
              </a:ext>
            </a:extLst>
          </p:cNvPr>
          <p:cNvSpPr txBox="1"/>
          <p:nvPr/>
        </p:nvSpPr>
        <p:spPr>
          <a:xfrm>
            <a:off x="6876661" y="2453951"/>
            <a:ext cx="5131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SHORT CIRCUIT BETWEEN GATE AND DRAIN/SOURCE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545273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A3F3D06-6922-6F74-4BE8-B70D82D844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Sample10_device3</a:t>
            </a:r>
            <a:endParaRPr lang="ru-RU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9AE55BA4-C6F4-7D1D-CD60-90DDA52BEF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06551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61A7843-231F-A58E-5EA4-61DD81C5A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Sample10_device3</a:t>
            </a:r>
            <a:endParaRPr lang="ru-RU" dirty="0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DC86129E-F680-B689-21B3-1DC071583C2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0958252"/>
              </p:ext>
            </p:extLst>
          </p:nvPr>
        </p:nvGraphicFramePr>
        <p:xfrm>
          <a:off x="235242" y="1690688"/>
          <a:ext cx="6586667" cy="50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2" imgW="3920760" imgH="3000960" progId="Origin95.Graph">
                  <p:embed/>
                </p:oleObj>
              </mc:Choice>
              <mc:Fallback>
                <p:oleObj name="Graph" r:id="rId2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35242" y="1690688"/>
                        <a:ext cx="6586667" cy="50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82C4F34-1150-0149-BB50-8454610A96BB}"/>
              </a:ext>
            </a:extLst>
          </p:cNvPr>
          <p:cNvSpPr txBox="1"/>
          <p:nvPr/>
        </p:nvSpPr>
        <p:spPr>
          <a:xfrm>
            <a:off x="7389845" y="3069771"/>
            <a:ext cx="41939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CURRENT </a:t>
            </a:r>
          </a:p>
          <a:p>
            <a:r>
              <a:rPr lang="en-US" dirty="0"/>
              <a:t>(VERIFIED ALSO IN HORIZONTAL POSITION)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158141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904AC-D961-DDE7-898C-BD9B09A41D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Sample10_device6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F5638C-C2BA-7070-F2F5-0900327EF1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03737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4934B5B-F7E1-0C0A-CE4B-212AD8E89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Sample10_device6</a:t>
            </a:r>
            <a:endParaRPr lang="ru-RU" dirty="0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766DFA37-5C46-B703-14AA-67560E3ABE0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7764820"/>
              </p:ext>
            </p:extLst>
          </p:nvPr>
        </p:nvGraphicFramePr>
        <p:xfrm>
          <a:off x="515160" y="1690688"/>
          <a:ext cx="6586667" cy="50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2" imgW="3920760" imgH="3000960" progId="Origin95.Graph">
                  <p:embed/>
                </p:oleObj>
              </mc:Choice>
              <mc:Fallback>
                <p:oleObj name="Graph" r:id="rId2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15160" y="1690688"/>
                        <a:ext cx="6586667" cy="50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34A4C34-60D9-DAC8-BC0C-5A2373E2CA55}"/>
              </a:ext>
            </a:extLst>
          </p:cNvPr>
          <p:cNvSpPr txBox="1"/>
          <p:nvPr/>
        </p:nvSpPr>
        <p:spPr>
          <a:xfrm>
            <a:off x="7856376" y="3429000"/>
            <a:ext cx="1619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SHORT CIRCUIT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72093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E9E41-08FA-40E3-7F8E-D9F52A99D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Calibration Plot (distance 32 cm from the chassis)</a:t>
            </a:r>
            <a:endParaRPr lang="ru-RU" dirty="0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2C388C08-355E-9F40-A87C-47054BC3FE0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1688856"/>
              </p:ext>
            </p:extLst>
          </p:nvPr>
        </p:nvGraphicFramePr>
        <p:xfrm>
          <a:off x="2031335" y="1268463"/>
          <a:ext cx="7527619" cy="57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2" imgW="3920760" imgH="3000960" progId="Origin95.Graph">
                  <p:embed/>
                </p:oleObj>
              </mc:Choice>
              <mc:Fallback>
                <p:oleObj name="Graph" r:id="rId2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031335" y="1268463"/>
                        <a:ext cx="7527619" cy="576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072106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CF336A9-DCAF-42B8-2526-4AF3F629EA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Sample11_device3</a:t>
            </a:r>
            <a:endParaRPr lang="ru-RU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3464FC0D-B627-4B68-F951-A180FEC681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262588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05E6592-EEFF-3883-5278-19B64C2BF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Sample11_device3</a:t>
            </a:r>
            <a:endParaRPr lang="ru-RU" dirty="0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D9A98612-DA05-F0BA-E076-6F645C14F53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3181597"/>
              </p:ext>
            </p:extLst>
          </p:nvPr>
        </p:nvGraphicFramePr>
        <p:xfrm>
          <a:off x="645789" y="1690688"/>
          <a:ext cx="6586667" cy="50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2" imgW="3920760" imgH="3000960" progId="Origin95.Graph">
                  <p:embed/>
                </p:oleObj>
              </mc:Choice>
              <mc:Fallback>
                <p:oleObj name="Graph" r:id="rId2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5789" y="1690688"/>
                        <a:ext cx="6586667" cy="50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BC42A74-4D38-6E38-B793-1E1E8EB67095}"/>
              </a:ext>
            </a:extLst>
          </p:cNvPr>
          <p:cNvSpPr txBox="1"/>
          <p:nvPr/>
        </p:nvSpPr>
        <p:spPr>
          <a:xfrm>
            <a:off x="8378890" y="3676261"/>
            <a:ext cx="1124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SENSE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028152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A5605A9-171B-4785-4592-E874F097F7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Sample12_device2</a:t>
            </a:r>
            <a:endParaRPr lang="ru-RU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A033E0E4-8B0F-85EF-4CE1-4027696F22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27202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ED9468A-33FE-1FD8-8083-3E802A752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Sample12_device2</a:t>
            </a:r>
            <a:endParaRPr lang="ru-RU" dirty="0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916ADFE4-B1B8-D077-D634-FB6047D5791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9255733"/>
              </p:ext>
            </p:extLst>
          </p:nvPr>
        </p:nvGraphicFramePr>
        <p:xfrm>
          <a:off x="0" y="1690688"/>
          <a:ext cx="6586667" cy="50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2" imgW="3920760" imgH="3000960" progId="Origin95.Graph">
                  <p:embed/>
                </p:oleObj>
              </mc:Choice>
              <mc:Fallback>
                <p:oleObj name="Graph" r:id="rId2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0" y="1690688"/>
                        <a:ext cx="6586667" cy="50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39DD26F-520C-BE71-DB1B-3BAAC7457121}"/>
              </a:ext>
            </a:extLst>
          </p:cNvPr>
          <p:cNvSpPr txBox="1"/>
          <p:nvPr/>
        </p:nvSpPr>
        <p:spPr>
          <a:xfrm>
            <a:off x="7128588" y="3429000"/>
            <a:ext cx="47770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DRAIN CURRENT REACHES MIRCOAMPS ONLY AT </a:t>
            </a:r>
          </a:p>
          <a:p>
            <a:r>
              <a:rPr lang="en-US" dirty="0"/>
              <a:t>50 V, WHICH IS TOO LOW</a:t>
            </a:r>
          </a:p>
          <a:p>
            <a:r>
              <a:rPr lang="en-US" dirty="0"/>
              <a:t>FOR REACHING PHOTOCONDUCTIVE GAIN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229444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2560C-BCF8-EC68-7543-5C11E5E0CB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Sample12_device3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1C7BE9-D658-2CC8-D344-7BED470174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209169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4B7E3CB-C74B-6C2D-B006-0A5AABBE2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Sample12_device3</a:t>
            </a:r>
            <a:endParaRPr lang="ru-RU" dirty="0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C28E2C73-1497-FACA-BC51-FD2660D8A4D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9212049"/>
              </p:ext>
            </p:extLst>
          </p:nvPr>
        </p:nvGraphicFramePr>
        <p:xfrm>
          <a:off x="-20190" y="1690688"/>
          <a:ext cx="6116190" cy="468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2" imgW="3920760" imgH="3000960" progId="Origin95.Graph">
                  <p:embed/>
                </p:oleObj>
              </mc:Choice>
              <mc:Fallback>
                <p:oleObj name="Graph" r:id="rId2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-20190" y="1690688"/>
                        <a:ext cx="6116190" cy="468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88C5BE11-BA70-C74E-D85A-640FC964CBF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2336924"/>
              </p:ext>
            </p:extLst>
          </p:nvPr>
        </p:nvGraphicFramePr>
        <p:xfrm>
          <a:off x="5915025" y="1690688"/>
          <a:ext cx="6116638" cy="467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4" imgW="3920760" imgH="3000960" progId="Origin95.Graph">
                  <p:embed/>
                </p:oleObj>
              </mc:Choice>
              <mc:Fallback>
                <p:oleObj name="Graph" r:id="rId4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915025" y="1690688"/>
                        <a:ext cx="6116638" cy="4679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6264996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41BAD-4165-913E-F860-03935090F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Sample12_device3</a:t>
            </a:r>
            <a:endParaRPr lang="ru-RU" dirty="0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10ECDE32-402E-83C7-3B96-5B400065C8C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6038585"/>
              </p:ext>
            </p:extLst>
          </p:nvPr>
        </p:nvGraphicFramePr>
        <p:xfrm>
          <a:off x="0" y="1690688"/>
          <a:ext cx="6116638" cy="467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2" imgW="3920760" imgH="3000960" progId="Origin95.Graph">
                  <p:embed/>
                </p:oleObj>
              </mc:Choice>
              <mc:Fallback>
                <p:oleObj name="Graph" r:id="rId2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0" y="1690688"/>
                        <a:ext cx="6116638" cy="4679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B5A20D93-38D5-DC6F-58ED-01DCFDE1E4D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6261247"/>
              </p:ext>
            </p:extLst>
          </p:nvPr>
        </p:nvGraphicFramePr>
        <p:xfrm>
          <a:off x="6075363" y="1690688"/>
          <a:ext cx="6116637" cy="467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4" imgW="3920760" imgH="3000960" progId="Origin95.Graph">
                  <p:embed/>
                </p:oleObj>
              </mc:Choice>
              <mc:Fallback>
                <p:oleObj name="Graph" r:id="rId4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075363" y="1690688"/>
                        <a:ext cx="6116637" cy="4679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6118026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AAC78-EFD7-33BA-542F-ADDCED80C2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Sample12_device4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230D7D-796D-038A-802B-4D11764391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232186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4DC556C-363C-64F6-B140-DF9953C6D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Sample12_device4</a:t>
            </a:r>
            <a:endParaRPr lang="ru-RU" dirty="0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22487730-E8EC-6068-84A1-A96298B382F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0014556"/>
              </p:ext>
            </p:extLst>
          </p:nvPr>
        </p:nvGraphicFramePr>
        <p:xfrm>
          <a:off x="-259583" y="1690688"/>
          <a:ext cx="6116190" cy="468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2" imgW="3920760" imgH="3000960" progId="Origin95.Graph">
                  <p:embed/>
                </p:oleObj>
              </mc:Choice>
              <mc:Fallback>
                <p:oleObj name="Graph" r:id="rId2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-259583" y="1690688"/>
                        <a:ext cx="6116190" cy="468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F68C8A14-302F-6BA7-4248-E400CE561EC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5239598"/>
              </p:ext>
            </p:extLst>
          </p:nvPr>
        </p:nvGraphicFramePr>
        <p:xfrm>
          <a:off x="5547109" y="1690688"/>
          <a:ext cx="6116190" cy="468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4" imgW="3920760" imgH="3000960" progId="Origin95.Graph">
                  <p:embed/>
                </p:oleObj>
              </mc:Choice>
              <mc:Fallback>
                <p:oleObj name="Graph" r:id="rId4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547109" y="1690688"/>
                        <a:ext cx="6116190" cy="468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2691063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65D6D-E758-5C95-4D8B-DCCFCDE7C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Sample12_device4</a:t>
            </a:r>
            <a:endParaRPr lang="ru-RU" dirty="0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440F6966-050F-40B2-10D2-24D0A29CD10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4312448"/>
              </p:ext>
            </p:extLst>
          </p:nvPr>
        </p:nvGraphicFramePr>
        <p:xfrm>
          <a:off x="94379" y="1690688"/>
          <a:ext cx="6116190" cy="468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2" imgW="3920760" imgH="3000960" progId="Origin95.Graph">
                  <p:embed/>
                </p:oleObj>
              </mc:Choice>
              <mc:Fallback>
                <p:oleObj name="Graph" r:id="rId2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4379" y="1690688"/>
                        <a:ext cx="6116190" cy="468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A6678958-CFD5-A95A-5288-F2BFA9FBB75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1730266"/>
              </p:ext>
            </p:extLst>
          </p:nvPr>
        </p:nvGraphicFramePr>
        <p:xfrm>
          <a:off x="6096000" y="1690688"/>
          <a:ext cx="6116190" cy="468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4" imgW="3920760" imgH="3000960" progId="Origin95.Graph">
                  <p:embed/>
                </p:oleObj>
              </mc:Choice>
              <mc:Fallback>
                <p:oleObj name="Graph" r:id="rId4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096000" y="1690688"/>
                        <a:ext cx="6116190" cy="468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14252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9FDAD-FC0E-31EC-6662-25F79C90E2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Sample1_device1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489083-B9F8-4BF6-122F-4A85567FA0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th</a:t>
            </a:r>
            <a:r>
              <a:rPr lang="en-US" dirty="0"/>
              <a:t>=4.5±0.5 nm</a:t>
            </a:r>
          </a:p>
          <a:p>
            <a:r>
              <a:rPr lang="en-US" dirty="0"/>
              <a:t>W = …</a:t>
            </a:r>
          </a:p>
        </p:txBody>
      </p:sp>
    </p:spTree>
    <p:extLst>
      <p:ext uri="{BB962C8B-B14F-4D97-AF65-F5344CB8AC3E}">
        <p14:creationId xmlns:p14="http://schemas.microsoft.com/office/powerpoint/2010/main" val="71839866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7C3C4E5-F114-4979-CDFD-7D680CD38E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Sample14_device1</a:t>
            </a:r>
            <a:endParaRPr lang="ru-RU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E50CEA5B-1BD8-40CA-0A7B-37574E1D23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333899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2A0668B-8EAB-B0AB-C497-628E22161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Sample14_device1</a:t>
            </a:r>
            <a:endParaRPr lang="ru-RU" dirty="0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E9E806C0-A93C-7066-FE78-52DE2ED592A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395572"/>
              </p:ext>
            </p:extLst>
          </p:nvPr>
        </p:nvGraphicFramePr>
        <p:xfrm>
          <a:off x="-367737" y="1690688"/>
          <a:ext cx="6116190" cy="468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2" imgW="3920760" imgH="3000960" progId="Origin95.Graph">
                  <p:embed/>
                </p:oleObj>
              </mc:Choice>
              <mc:Fallback>
                <p:oleObj name="Graph" r:id="rId2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-367737" y="1690688"/>
                        <a:ext cx="6116190" cy="468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D239600B-3673-843F-9198-FF3A69D82D4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6344128"/>
              </p:ext>
            </p:extLst>
          </p:nvPr>
        </p:nvGraphicFramePr>
        <p:xfrm>
          <a:off x="5748453" y="1690688"/>
          <a:ext cx="6116190" cy="468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4" imgW="3920760" imgH="3000960" progId="Origin95.Graph">
                  <p:embed/>
                </p:oleObj>
              </mc:Choice>
              <mc:Fallback>
                <p:oleObj name="Graph" r:id="rId4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748453" y="1690688"/>
                        <a:ext cx="6116190" cy="468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8365800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A5FB2-71C1-D984-F415-0893B69C2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Sample14_device1</a:t>
            </a:r>
            <a:endParaRPr lang="ru-RU" dirty="0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55567EF9-0A1C-5CCE-BA55-699C6698DB5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2149439"/>
              </p:ext>
            </p:extLst>
          </p:nvPr>
        </p:nvGraphicFramePr>
        <p:xfrm>
          <a:off x="153374" y="1690688"/>
          <a:ext cx="6586667" cy="50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2" imgW="3920760" imgH="3000960" progId="Origin95.Graph">
                  <p:embed/>
                </p:oleObj>
              </mc:Choice>
              <mc:Fallback>
                <p:oleObj name="Graph" r:id="rId2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3374" y="1690688"/>
                        <a:ext cx="6586667" cy="50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6399383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E865793-4948-7865-B3EA-E46C0C5FB9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Sample14_device2</a:t>
            </a:r>
            <a:endParaRPr lang="ru-RU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57E2CAB1-E7BA-C00D-BE50-6D7CB169A1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925488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FB16143-2A31-4809-705B-D4952D714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Sample14_device2</a:t>
            </a:r>
            <a:endParaRPr lang="ru-RU" dirty="0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C62CFEC3-5D85-739C-F46E-B8FCC23E306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4793057"/>
              </p:ext>
            </p:extLst>
          </p:nvPr>
        </p:nvGraphicFramePr>
        <p:xfrm>
          <a:off x="0" y="1690688"/>
          <a:ext cx="6116190" cy="468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2" imgW="3920760" imgH="3000960" progId="Origin95.Graph">
                  <p:embed/>
                </p:oleObj>
              </mc:Choice>
              <mc:Fallback>
                <p:oleObj name="Graph" r:id="rId2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0" y="1690688"/>
                        <a:ext cx="6116190" cy="468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DFED4D90-B3AE-10CD-7477-268B33548DD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5528908"/>
              </p:ext>
            </p:extLst>
          </p:nvPr>
        </p:nvGraphicFramePr>
        <p:xfrm>
          <a:off x="5954405" y="1690688"/>
          <a:ext cx="6116190" cy="468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4" imgW="3920760" imgH="3000960" progId="Origin95.Graph">
                  <p:embed/>
                </p:oleObj>
              </mc:Choice>
              <mc:Fallback>
                <p:oleObj name="Graph" r:id="rId4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954405" y="1690688"/>
                        <a:ext cx="6116190" cy="468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1461655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DBA04-5338-8F32-42EC-0E4FB6861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Sample14_device2</a:t>
            </a:r>
            <a:endParaRPr lang="ru-RU" dirty="0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92CD28C1-AA33-69A9-6552-4E521BD6150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3878817"/>
              </p:ext>
            </p:extLst>
          </p:nvPr>
        </p:nvGraphicFramePr>
        <p:xfrm>
          <a:off x="114044" y="1690688"/>
          <a:ext cx="6586667" cy="50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2" imgW="3920760" imgH="3000960" progId="Origin95.Graph">
                  <p:embed/>
                </p:oleObj>
              </mc:Choice>
              <mc:Fallback>
                <p:oleObj name="Graph" r:id="rId2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14044" y="1690688"/>
                        <a:ext cx="6586667" cy="50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209491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2D18937-45D1-737F-C0A1-64E9BE7CB2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Sample14_device3</a:t>
            </a:r>
            <a:endParaRPr lang="ru-RU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9A0BAE6-1A95-6CD3-C4C6-E8250CC350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951089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F423800-2154-5C92-F26E-4E990A119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Sample14_device3</a:t>
            </a:r>
            <a:endParaRPr lang="ru-RU" dirty="0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3FFA36B5-D356-4F1E-4603-93EA938008A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5530913"/>
              </p:ext>
            </p:extLst>
          </p:nvPr>
        </p:nvGraphicFramePr>
        <p:xfrm>
          <a:off x="-20190" y="1690688"/>
          <a:ext cx="6116190" cy="468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2" imgW="3920760" imgH="3000960" progId="Origin95.Graph">
                  <p:embed/>
                </p:oleObj>
              </mc:Choice>
              <mc:Fallback>
                <p:oleObj name="Graph" r:id="rId2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-20190" y="1690688"/>
                        <a:ext cx="6116190" cy="468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28AF6768-0828-D74F-894C-328181D02EE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3746016"/>
              </p:ext>
            </p:extLst>
          </p:nvPr>
        </p:nvGraphicFramePr>
        <p:xfrm>
          <a:off x="6075810" y="1690688"/>
          <a:ext cx="6116190" cy="468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4" imgW="3920760" imgH="3000960" progId="Origin95.Graph">
                  <p:embed/>
                </p:oleObj>
              </mc:Choice>
              <mc:Fallback>
                <p:oleObj name="Graph" r:id="rId4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075810" y="1690688"/>
                        <a:ext cx="6116190" cy="468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23A2A8E-A0D4-2EC9-4FB7-201FD6A7658B}"/>
              </a:ext>
            </a:extLst>
          </p:cNvPr>
          <p:cNvSpPr txBox="1"/>
          <p:nvPr/>
        </p:nvSpPr>
        <p:spPr>
          <a:xfrm>
            <a:off x="7046413" y="947576"/>
            <a:ext cx="47264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 40 V peaks are very small already at 500 </a:t>
            </a:r>
            <a:r>
              <a:rPr lang="en-US" dirty="0" err="1"/>
              <a:t>uA</a:t>
            </a:r>
            <a:r>
              <a:rPr lang="en-US" dirty="0"/>
              <a:t>, </a:t>
            </a:r>
          </a:p>
          <a:p>
            <a:r>
              <a:rPr lang="en-US" dirty="0"/>
              <a:t>so I stopped here and increased </a:t>
            </a:r>
            <a:r>
              <a:rPr lang="en-US" dirty="0" err="1"/>
              <a:t>VGate</a:t>
            </a:r>
            <a:r>
              <a:rPr lang="en-US" dirty="0"/>
              <a:t> to 50 V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1908453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B3F66-E4C8-68BB-1565-F97D2FD7F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Sample14_device3</a:t>
            </a:r>
            <a:endParaRPr lang="ru-RU" dirty="0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781A4AF6-0B70-63B7-E413-F001F920D24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2412857"/>
              </p:ext>
            </p:extLst>
          </p:nvPr>
        </p:nvGraphicFramePr>
        <p:xfrm>
          <a:off x="133708" y="1690688"/>
          <a:ext cx="6116190" cy="468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2" imgW="3920760" imgH="3000960" progId="Origin95.Graph">
                  <p:embed/>
                </p:oleObj>
              </mc:Choice>
              <mc:Fallback>
                <p:oleObj name="Graph" r:id="rId2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33708" y="1690688"/>
                        <a:ext cx="6116190" cy="468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A7DE46D0-CF28-8B49-68CE-D98A1547B68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0298292"/>
              </p:ext>
            </p:extLst>
          </p:nvPr>
        </p:nvGraphicFramePr>
        <p:xfrm>
          <a:off x="6249898" y="1690688"/>
          <a:ext cx="6116190" cy="468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4" imgW="3920760" imgH="3000960" progId="Origin95.Graph">
                  <p:embed/>
                </p:oleObj>
              </mc:Choice>
              <mc:Fallback>
                <p:oleObj name="Graph" r:id="rId4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249898" y="1690688"/>
                        <a:ext cx="6116190" cy="468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8002380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50FADF1-16B9-3B4E-49B0-550342E793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Sample14_device4 (15/11)</a:t>
            </a:r>
            <a:endParaRPr lang="ru-RU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295FB6F0-E7C8-4F41-CEB8-5D03C07F69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6954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3A26E-25E3-6504-001A-0B14D4703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Sample1_device1</a:t>
            </a:r>
            <a:endParaRPr lang="ru-RU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2F4E2094-4059-DC34-67E6-FCBFF4FC2DB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8913899"/>
              </p:ext>
            </p:extLst>
          </p:nvPr>
        </p:nvGraphicFramePr>
        <p:xfrm>
          <a:off x="1028556" y="1532369"/>
          <a:ext cx="6586667" cy="50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2" imgW="3920760" imgH="3000960" progId="Origin95.Graph">
                  <p:embed/>
                </p:oleObj>
              </mc:Choice>
              <mc:Fallback>
                <p:oleObj name="Graph" r:id="rId2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28556" y="1532369"/>
                        <a:ext cx="6586667" cy="50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4760338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73CA65F-8654-8D4C-963C-AC3E60422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Sample14_device4 (15/11)</a:t>
            </a:r>
            <a:endParaRPr lang="ru-RU" dirty="0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4FC7AC4F-76E5-60CE-C5FF-CA723FE5CDE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6304704"/>
              </p:ext>
            </p:extLst>
          </p:nvPr>
        </p:nvGraphicFramePr>
        <p:xfrm>
          <a:off x="-161259" y="1690688"/>
          <a:ext cx="6116190" cy="468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2" imgW="3920760" imgH="3000960" progId="Origin95.Graph">
                  <p:embed/>
                </p:oleObj>
              </mc:Choice>
              <mc:Fallback>
                <p:oleObj name="Graph" r:id="rId2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-161259" y="1690688"/>
                        <a:ext cx="6116190" cy="468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C2259710-20BE-EBD2-CD0C-497BBA532C2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0812149"/>
              </p:ext>
            </p:extLst>
          </p:nvPr>
        </p:nvGraphicFramePr>
        <p:xfrm>
          <a:off x="6096000" y="1690688"/>
          <a:ext cx="6116638" cy="467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4" imgW="3920760" imgH="3000960" progId="Origin95.Graph">
                  <p:embed/>
                </p:oleObj>
              </mc:Choice>
              <mc:Fallback>
                <p:oleObj name="Graph" r:id="rId4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096000" y="1690688"/>
                        <a:ext cx="6116638" cy="4679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6981847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9D2A1-3E87-4D80-985A-DBCC0C43C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Sample14_device4 (15/11)</a:t>
            </a:r>
            <a:endParaRPr lang="ru-RU" dirty="0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E8223E85-21CB-0777-6774-DF61E76793F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5191828"/>
              </p:ext>
            </p:extLst>
          </p:nvPr>
        </p:nvGraphicFramePr>
        <p:xfrm>
          <a:off x="-20190" y="1690688"/>
          <a:ext cx="6116190" cy="468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2" imgW="3920760" imgH="3000960" progId="Origin95.Graph">
                  <p:embed/>
                </p:oleObj>
              </mc:Choice>
              <mc:Fallback>
                <p:oleObj name="Graph" r:id="rId2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-20190" y="1690688"/>
                        <a:ext cx="6116190" cy="468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B864DCE0-F81E-AA6E-6708-3AF24ADD1EE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2338673"/>
              </p:ext>
            </p:extLst>
          </p:nvPr>
        </p:nvGraphicFramePr>
        <p:xfrm>
          <a:off x="6034023" y="1690688"/>
          <a:ext cx="6116190" cy="468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4" imgW="3920760" imgH="3000960" progId="Origin95.Graph">
                  <p:embed/>
                </p:oleObj>
              </mc:Choice>
              <mc:Fallback>
                <p:oleObj name="Graph" r:id="rId4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034023" y="1690688"/>
                        <a:ext cx="6116190" cy="468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039982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7583D-BF9A-B95B-3AA1-E95746A72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Sample14_device4 (15/11)</a:t>
            </a:r>
            <a:endParaRPr lang="ru-RU" dirty="0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9B742585-6476-E71F-B923-FD45DB89CDB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9973336"/>
              </p:ext>
            </p:extLst>
          </p:nvPr>
        </p:nvGraphicFramePr>
        <p:xfrm>
          <a:off x="0" y="1690688"/>
          <a:ext cx="6116190" cy="468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2" imgW="3920760" imgH="3000960" progId="Origin95.Graph">
                  <p:embed/>
                </p:oleObj>
              </mc:Choice>
              <mc:Fallback>
                <p:oleObj name="Graph" r:id="rId2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0" y="1690688"/>
                        <a:ext cx="6116190" cy="468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C897E970-520D-D7C3-AC94-53B601AE1F1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710076"/>
              </p:ext>
            </p:extLst>
          </p:nvPr>
        </p:nvGraphicFramePr>
        <p:xfrm>
          <a:off x="6116190" y="1690688"/>
          <a:ext cx="6116190" cy="468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4" imgW="3920760" imgH="3000960" progId="Origin95.Graph">
                  <p:embed/>
                </p:oleObj>
              </mc:Choice>
              <mc:Fallback>
                <p:oleObj name="Graph" r:id="rId4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116190" y="1690688"/>
                        <a:ext cx="6116190" cy="468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7038126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08A5DCD-26A3-3149-9C4D-5387913C9B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Sample14_device4 (22/11)</a:t>
            </a:r>
            <a:endParaRPr lang="ru-RU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07C230DE-4BC8-0E92-8294-46E6747F37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078049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F53C6E8-E95F-1591-6FDB-5985E93EE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Sample14_device4 (22/11)</a:t>
            </a:r>
            <a:endParaRPr lang="ru-RU" dirty="0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308A771B-DFCF-EBAC-C0C1-C2C5B20E905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463422"/>
              </p:ext>
            </p:extLst>
          </p:nvPr>
        </p:nvGraphicFramePr>
        <p:xfrm>
          <a:off x="-200589" y="1690688"/>
          <a:ext cx="6116190" cy="468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2" imgW="3920760" imgH="3000960" progId="Origin95.Graph">
                  <p:embed/>
                </p:oleObj>
              </mc:Choice>
              <mc:Fallback>
                <p:oleObj name="Graph" r:id="rId2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-200589" y="1690688"/>
                        <a:ext cx="6116190" cy="468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01FB2456-0B39-5828-E341-2FB9A08A1DD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8231141"/>
              </p:ext>
            </p:extLst>
          </p:nvPr>
        </p:nvGraphicFramePr>
        <p:xfrm>
          <a:off x="5915601" y="1690688"/>
          <a:ext cx="6116190" cy="468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4" imgW="3920760" imgH="3000960" progId="Origin95.Graph">
                  <p:embed/>
                </p:oleObj>
              </mc:Choice>
              <mc:Fallback>
                <p:oleObj name="Graph" r:id="rId4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915601" y="1690688"/>
                        <a:ext cx="6116190" cy="468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8736286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0F201-F167-B31A-6157-5A9ECB220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Sample14_device4 (22/11)</a:t>
            </a:r>
            <a:endParaRPr lang="ru-RU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D5CBE92C-20D6-0A40-3A80-A5487944BF9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9473176"/>
              </p:ext>
            </p:extLst>
          </p:nvPr>
        </p:nvGraphicFramePr>
        <p:xfrm>
          <a:off x="212367" y="1690688"/>
          <a:ext cx="6586667" cy="50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2" imgW="3920760" imgH="3000960" progId="Origin95.Graph">
                  <p:embed/>
                </p:oleObj>
              </mc:Choice>
              <mc:Fallback>
                <p:oleObj name="Graph" r:id="rId2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12367" y="1690688"/>
                        <a:ext cx="6586667" cy="50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39942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12C7270-753E-BB37-DDD1-EF11507709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Sample1_device3</a:t>
            </a:r>
            <a:endParaRPr lang="ru-RU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F5ED6233-0DD2-A1AE-D043-9EC2442470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th</a:t>
            </a:r>
            <a:r>
              <a:rPr lang="en-US" dirty="0"/>
              <a:t>=6.0±0.6 nm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1589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B7D56-741E-FD3A-2000-3D07CCF98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Sample1_device3</a:t>
            </a:r>
            <a:endParaRPr lang="ru-RU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DCD503AB-F6F6-2893-37D6-3AA1BC98537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9697591"/>
              </p:ext>
            </p:extLst>
          </p:nvPr>
        </p:nvGraphicFramePr>
        <p:xfrm>
          <a:off x="155719" y="1452875"/>
          <a:ext cx="6586667" cy="50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2" imgW="3920760" imgH="3000960" progId="Origin95.Graph">
                  <p:embed/>
                </p:oleObj>
              </mc:Choice>
              <mc:Fallback>
                <p:oleObj name="Graph" r:id="rId2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5719" y="1452875"/>
                        <a:ext cx="6586667" cy="50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518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94015-8450-E164-F6B7-C25B3EFC2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770918" cy="1358179"/>
          </a:xfrm>
        </p:spPr>
        <p:txBody>
          <a:bodyPr anchor="t">
            <a:normAutofit/>
          </a:bodyPr>
          <a:lstStyle/>
          <a:p>
            <a:r>
              <a:rPr lang="en-US" sz="2800" b="1" dirty="0"/>
              <a:t>Sample1_device3</a:t>
            </a:r>
            <a:endParaRPr lang="ru-RU" sz="2800" b="1" dirty="0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1A021459-10A1-6416-882C-04DF0BA6207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7889996"/>
              </p:ext>
            </p:extLst>
          </p:nvPr>
        </p:nvGraphicFramePr>
        <p:xfrm>
          <a:off x="-2" y="428624"/>
          <a:ext cx="4234286" cy="32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2" imgW="3920760" imgH="3000960" progId="Origin95.Graph">
                  <p:embed/>
                </p:oleObj>
              </mc:Choice>
              <mc:Fallback>
                <p:oleObj name="Graph" r:id="rId2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-2" y="428624"/>
                        <a:ext cx="4234286" cy="32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D730D99D-A566-D396-6E03-03C1A549E39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6003680"/>
              </p:ext>
            </p:extLst>
          </p:nvPr>
        </p:nvGraphicFramePr>
        <p:xfrm>
          <a:off x="-2" y="3668624"/>
          <a:ext cx="4234286" cy="32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4" imgW="3920760" imgH="3000960" progId="Origin95.Graph">
                  <p:embed/>
                </p:oleObj>
              </mc:Choice>
              <mc:Fallback>
                <p:oleObj name="Graph" r:id="rId4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-2" y="3668624"/>
                        <a:ext cx="4234286" cy="32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8D5B63C0-6DF4-99D2-C16A-D4C2B142FB5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3382066"/>
              </p:ext>
            </p:extLst>
          </p:nvPr>
        </p:nvGraphicFramePr>
        <p:xfrm>
          <a:off x="4234284" y="428624"/>
          <a:ext cx="4234285" cy="32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6" imgW="3920760" imgH="3000960" progId="Origin95.Graph">
                  <p:embed/>
                </p:oleObj>
              </mc:Choice>
              <mc:Fallback>
                <p:oleObj name="Graph" r:id="rId6" imgW="3920760" imgH="3000960" progId="Origin95.Graph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34EF6FEE-196D-E74E-69FA-084C10BEECA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234284" y="428624"/>
                        <a:ext cx="4234285" cy="32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D64D1DD5-566D-FB8E-1CD9-DA935328401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3446941"/>
              </p:ext>
            </p:extLst>
          </p:nvPr>
        </p:nvGraphicFramePr>
        <p:xfrm>
          <a:off x="4234284" y="3429000"/>
          <a:ext cx="4234285" cy="32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8" imgW="3920760" imgH="3000960" progId="Origin95.Graph">
                  <p:embed/>
                </p:oleObj>
              </mc:Choice>
              <mc:Fallback>
                <p:oleObj name="Graph" r:id="rId8" imgW="3920760" imgH="3000960" progId="Origin95.Graph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AE296B51-27BB-B3FE-1814-2398CAA5C1F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234284" y="3429000"/>
                        <a:ext cx="4234285" cy="32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673305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6BC01-22E6-39B7-150D-CA66C7976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Sample1_device3</a:t>
            </a:r>
            <a:endParaRPr lang="ru-RU" dirty="0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34EF6FEE-196D-E74E-69FA-084C10BEECA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3961016"/>
              </p:ext>
            </p:extLst>
          </p:nvPr>
        </p:nvGraphicFramePr>
        <p:xfrm>
          <a:off x="-147314" y="1690688"/>
          <a:ext cx="6116190" cy="468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2" imgW="3920760" imgH="3000960" progId="Origin95.Graph">
                  <p:embed/>
                </p:oleObj>
              </mc:Choice>
              <mc:Fallback>
                <p:oleObj name="Graph" r:id="rId2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-147314" y="1690688"/>
                        <a:ext cx="6116190" cy="468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AE296B51-27BB-B3FE-1814-2398CAA5C1F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6076194"/>
              </p:ext>
            </p:extLst>
          </p:nvPr>
        </p:nvGraphicFramePr>
        <p:xfrm>
          <a:off x="6075810" y="1690688"/>
          <a:ext cx="6116190" cy="468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4" imgW="3920760" imgH="3000960" progId="Origin95.Graph">
                  <p:embed/>
                </p:oleObj>
              </mc:Choice>
              <mc:Fallback>
                <p:oleObj name="Graph" r:id="rId4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075810" y="1690688"/>
                        <a:ext cx="6116190" cy="468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562212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9050</TotalTime>
  <Words>358</Words>
  <Application>Microsoft Office PowerPoint</Application>
  <PresentationFormat>Widescreen</PresentationFormat>
  <Paragraphs>133</Paragraphs>
  <Slides>55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55</vt:i4>
      </vt:variant>
    </vt:vector>
  </HeadingPairs>
  <TitlesOfParts>
    <vt:vector size="61" baseType="lpstr">
      <vt:lpstr>Arial</vt:lpstr>
      <vt:lpstr>Calibri</vt:lpstr>
      <vt:lpstr>Calibri Light</vt:lpstr>
      <vt:lpstr>Office Theme</vt:lpstr>
      <vt:lpstr>Graph</vt:lpstr>
      <vt:lpstr>Unicode Origin Graph</vt:lpstr>
      <vt:lpstr>Report 22/11/2023 </vt:lpstr>
      <vt:lpstr>PowerPoint Presentation</vt:lpstr>
      <vt:lpstr>Calibration Plot (distance 32 cm from the chassis)</vt:lpstr>
      <vt:lpstr>Sample1_device1</vt:lpstr>
      <vt:lpstr>Sample1_device1</vt:lpstr>
      <vt:lpstr>Sample1_device3</vt:lpstr>
      <vt:lpstr>Sample1_device3</vt:lpstr>
      <vt:lpstr>Sample1_device3</vt:lpstr>
      <vt:lpstr>Sample1_device3</vt:lpstr>
      <vt:lpstr>Sample1_device3</vt:lpstr>
      <vt:lpstr>Sample4_device1</vt:lpstr>
      <vt:lpstr>Sample4_device1</vt:lpstr>
      <vt:lpstr>Sample6_device1</vt:lpstr>
      <vt:lpstr>Sample6_device1</vt:lpstr>
      <vt:lpstr>Sample6_device1</vt:lpstr>
      <vt:lpstr>Sample6_device1</vt:lpstr>
      <vt:lpstr>Sample6_device1</vt:lpstr>
      <vt:lpstr>Sample6_device5</vt:lpstr>
      <vt:lpstr>Sample6_device5</vt:lpstr>
      <vt:lpstr>Sample7_device1</vt:lpstr>
      <vt:lpstr>Sample7_device1</vt:lpstr>
      <vt:lpstr>Sample8_device1</vt:lpstr>
      <vt:lpstr>Sample8_device1</vt:lpstr>
      <vt:lpstr>Sample9_device3</vt:lpstr>
      <vt:lpstr>Sample9_device3</vt:lpstr>
      <vt:lpstr>Sample10_device3</vt:lpstr>
      <vt:lpstr>Sample10_device3</vt:lpstr>
      <vt:lpstr>Sample10_device6</vt:lpstr>
      <vt:lpstr>Sample10_device6</vt:lpstr>
      <vt:lpstr>Sample11_device3</vt:lpstr>
      <vt:lpstr>Sample11_device3</vt:lpstr>
      <vt:lpstr>Sample12_device2</vt:lpstr>
      <vt:lpstr>Sample12_device2</vt:lpstr>
      <vt:lpstr>Sample12_device3</vt:lpstr>
      <vt:lpstr>Sample12_device3</vt:lpstr>
      <vt:lpstr>Sample12_device3</vt:lpstr>
      <vt:lpstr>Sample12_device4</vt:lpstr>
      <vt:lpstr>Sample12_device4</vt:lpstr>
      <vt:lpstr>Sample12_device4</vt:lpstr>
      <vt:lpstr>Sample14_device1</vt:lpstr>
      <vt:lpstr>Sample14_device1</vt:lpstr>
      <vt:lpstr>Sample14_device1</vt:lpstr>
      <vt:lpstr>Sample14_device2</vt:lpstr>
      <vt:lpstr>Sample14_device2</vt:lpstr>
      <vt:lpstr>Sample14_device2</vt:lpstr>
      <vt:lpstr>Sample14_device3</vt:lpstr>
      <vt:lpstr>Sample14_device3</vt:lpstr>
      <vt:lpstr>Sample14_device3</vt:lpstr>
      <vt:lpstr>Sample14_device4 (15/11)</vt:lpstr>
      <vt:lpstr>Sample14_device4 (15/11)</vt:lpstr>
      <vt:lpstr>Sample14_device4 (15/11)</vt:lpstr>
      <vt:lpstr>Sample14_device4 (15/11)</vt:lpstr>
      <vt:lpstr>Sample14_device4 (22/11)</vt:lpstr>
      <vt:lpstr>Sample14_device4 (22/11)</vt:lpstr>
      <vt:lpstr>Sample14_device4 (22/11)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Report 22/11/2023 </dc:title>
  <dc:creator>Mikhail Bandurist</dc:creator>
  <cp:lastModifiedBy>Mikhail Bandurist</cp:lastModifiedBy>
  <cp:revision>19</cp:revision>
  <dcterms:created xsi:type="dcterms:W3CDTF">2023-11-22T20:47:20Z</dcterms:created>
  <dcterms:modified xsi:type="dcterms:W3CDTF">2023-12-07T20:37:49Z</dcterms:modified>
</cp:coreProperties>
</file>