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343" r:id="rId3"/>
    <p:sldId id="359" r:id="rId4"/>
    <p:sldId id="336" r:id="rId5"/>
    <p:sldId id="338" r:id="rId6"/>
    <p:sldId id="339" r:id="rId7"/>
    <p:sldId id="340" r:id="rId8"/>
    <p:sldId id="258" r:id="rId9"/>
    <p:sldId id="291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60" r:id="rId18"/>
    <p:sldId id="358" r:id="rId19"/>
    <p:sldId id="344" r:id="rId20"/>
    <p:sldId id="361" r:id="rId21"/>
    <p:sldId id="355" r:id="rId22"/>
    <p:sldId id="356" r:id="rId23"/>
    <p:sldId id="357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3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7AE32-C05D-3FA0-1BEB-08EDFC321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87AD4-39AC-E78E-2236-48465FC22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59EC3-2A4A-CD99-D444-5AC7A13DD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46A6-B859-4E8F-A074-80DB592F8E8C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0FD80-163D-5AA0-EE21-14696474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B8508-6CB0-D8D4-370A-E9EBD3C4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4D41-E32F-47D8-873D-C32D40631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80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BC2F-9687-72A8-689B-84D430A7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E4C85-8C30-CDF8-285F-2F977394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46A6-B859-4E8F-A074-80DB592F8E8C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0D78B-FC50-A5B1-5E0F-2A71D3C1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9E78D-F9B5-3401-82AD-C7E5B6A6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4D41-E32F-47D8-873D-C32D40631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696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A804-7F3B-EF4B-88DA-8F7B055A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DF9EE-38DB-7C84-1CA6-0584065D8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46A6-B859-4E8F-A074-80DB592F8E8C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50AF8-5233-F73C-8BC5-B341D215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CC49-DFEE-6390-FD1E-93A6677D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4D41-E32F-47D8-873D-C32D40631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218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6909-11CC-1CA9-A06D-6874F2D5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9B195-0DA1-F347-4A96-DDF1C35B8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46A6-B859-4E8F-A074-80DB592F8E8C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10982-4F42-5A24-9E62-662F85886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F9C9E-70AE-2313-A9ED-4B45B3EA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4D41-E32F-47D8-873D-C32D40631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771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93E419-71B0-BFA8-D93C-94CC4D6F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46A6-B859-4E8F-A074-80DB592F8E8C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F43075-9CC8-24F7-622E-B017DB23A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40A32-C7B2-99DE-CCEC-2758E513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4D41-E32F-47D8-873D-C32D40631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004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E650-26F5-AE94-7943-4232CAC50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0179B-2C20-8E1E-03CA-2CF459488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3DDCD-A240-A5CB-D1EB-F58776159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36361-FB7A-7970-D798-E473B37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46A6-B859-4E8F-A074-80DB592F8E8C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6DDD7-49C6-A6B9-4B88-ACFEBDBA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EB5E1-6B47-35AE-C2D2-81A9185B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4D41-E32F-47D8-873D-C32D40631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125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19C92-0669-F241-915C-548C7F41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E46E9-F0C9-DA75-BE6B-1D915A17D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9FC82-C44F-645A-24DE-14D54AB5A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512DB-D588-194A-BDBF-BCE2EFA7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46A6-B859-4E8F-A074-80DB592F8E8C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D144F-0F20-8A89-BE39-0469BDCB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A4D35-9FE1-3D9A-E0BE-D40A047E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4D41-E32F-47D8-873D-C32D40631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423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1212-E8F3-4FB4-BE96-78A13BB5E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B9AA7-269B-97B7-D10D-7D6004ABC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04735-E87E-1C12-5FA8-7E6CA4B2B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46A6-B859-4E8F-A074-80DB592F8E8C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93A7C-BB78-7681-FA21-D8358D49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49A4E-5213-AC0C-FC23-1525A2588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4D41-E32F-47D8-873D-C32D40631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960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C2BA4-EFAB-3F4D-2CB3-214A62CB8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FDFE4-B0E7-D20C-2FEC-F2A9739E5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EB643-1E42-BACD-08BF-6D5FD6654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46A6-B859-4E8F-A074-80DB592F8E8C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770E9-EFD2-D8CC-C0DF-8F6D55AF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C22C4-2166-FE9D-24B7-08C93E8B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4D41-E32F-47D8-873D-C32D40631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4308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7327-3D8B-C6F3-B95B-70E44566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t">
            <a:normAutofit/>
          </a:bodyPr>
          <a:lstStyle>
            <a:lvl1pPr>
              <a:defRPr sz="2000" b="1"/>
            </a:lvl1pPr>
          </a:lstStyle>
          <a:p>
            <a:r>
              <a:rPr lang="en-GB" dirty="0"/>
              <a:t>Click to edit Master title style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6858EF-A1F5-F55D-DCB5-758652A2C0E5}"/>
              </a:ext>
            </a:extLst>
          </p:cNvPr>
          <p:cNvSpPr txBox="1"/>
          <p:nvPr userDrawn="1"/>
        </p:nvSpPr>
        <p:spPr>
          <a:xfrm>
            <a:off x="7998691" y="494145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F93734-CF00-B81B-F52E-4B4C6EA9138B}"/>
              </a:ext>
            </a:extLst>
          </p:cNvPr>
          <p:cNvSpPr txBox="1"/>
          <p:nvPr userDrawn="1"/>
        </p:nvSpPr>
        <p:spPr>
          <a:xfrm>
            <a:off x="7881498" y="2301011"/>
            <a:ext cx="1019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Results:</a:t>
            </a:r>
            <a:endParaRPr lang="ru-RU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BEEEFC-6C9D-8D7E-1D40-E90C49051AF8}"/>
              </a:ext>
            </a:extLst>
          </p:cNvPr>
          <p:cNvSpPr txBox="1"/>
          <p:nvPr userDrawn="1"/>
        </p:nvSpPr>
        <p:spPr>
          <a:xfrm>
            <a:off x="7881498" y="4566471"/>
            <a:ext cx="1402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Comments:</a:t>
            </a:r>
            <a:endParaRPr lang="ru-RU" sz="2000" b="1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64492421-7BCD-0A41-931C-F32735136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8691" y="2701121"/>
            <a:ext cx="3995513" cy="1760883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ru-RU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F1BBD2AC-554A-141C-468D-34A2F51E7A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98691" y="4960419"/>
            <a:ext cx="3995513" cy="1760883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6CC66-D809-4BAA-50B3-ED40E846C215}"/>
              </a:ext>
            </a:extLst>
          </p:cNvPr>
          <p:cNvSpPr txBox="1"/>
          <p:nvPr userDrawn="1"/>
        </p:nvSpPr>
        <p:spPr>
          <a:xfrm>
            <a:off x="8124801" y="75738"/>
            <a:ext cx="155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Adrian’s plots: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995412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08AA-8015-CF51-61C7-EF0E6F79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597B0A-4D3E-F7D2-AA90-907492A0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F3D4-FDB7-43B0-AE16-F3D25963A771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1AE13-E6AE-2053-1A5E-06F02C48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99ABA-8A43-2029-6EC7-9D0F2037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547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CE71-AB6D-4435-8FFB-F59274A1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B40B4-6754-C024-60DF-6CB9B68C4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CFEE4-ABB0-F189-E2F4-79DC04A4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46A6-B859-4E8F-A074-80DB592F8E8C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89271-A2A4-DE1A-6866-0D251B78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81DF5-FF1D-7BE4-BDE6-DE783520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4D41-E32F-47D8-873D-C32D40631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5657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03E8-21AB-5815-DC2B-A3024D19A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ctr"/>
          <a:lstStyle/>
          <a:p>
            <a:r>
              <a:rPr lang="en-GB" dirty="0"/>
              <a:t>Click to edit Master title style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818A3C-436D-43A2-0F62-DAE9C090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F3D4-FDB7-43B0-AE16-F3D25963A771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5D5D9-C457-BCC1-A0CD-3EF49396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581C7-9B98-B99B-59BC-0B2A6B6A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979B30-49AD-B65B-6B96-3C201062BA03}"/>
              </a:ext>
            </a:extLst>
          </p:cNvPr>
          <p:cNvSpPr txBox="1"/>
          <p:nvPr userDrawn="1"/>
        </p:nvSpPr>
        <p:spPr>
          <a:xfrm>
            <a:off x="320040" y="1676400"/>
            <a:ext cx="509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Transfer Characteristics before X-ray measurements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94774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4F164-4140-AAB3-87EC-9A8192FA9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F7DA1-8D90-1A5A-DAD3-125EA0EFE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65321-1BA1-0D99-0D8B-6241BFBF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46A6-B859-4E8F-A074-80DB592F8E8C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5458C-F1B2-0F3D-22D8-036EE320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C414B-7C4F-0986-6A11-B5D7131F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4D41-E32F-47D8-873D-C32D40631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74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36D8-82AE-3336-BF4E-6F29BF49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2020F-C99B-61A7-E411-9479CDE8C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33086-BFFA-3616-6029-D6E57342D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B8B8F-0352-37C5-CA00-4DA08864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46A6-B859-4E8F-A074-80DB592F8E8C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B1186-B861-28E4-ECC7-CB44A232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D5E7E-AAF3-965B-019A-0BC49961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4D41-E32F-47D8-873D-C32D40631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73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CCA0-CFED-BAEF-9ED3-F4ACBFB1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1DBB0-41AA-7FB0-B3B6-4D65CDA82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BD8F1-ACCD-2891-72AF-BF97A1DF8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A411B-CC46-23DA-E4A7-89DC6D91F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EA2AB-E60F-F6CC-C303-60D2E0074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352F05-414B-79BE-9DFA-E7BFF8F4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46A6-B859-4E8F-A074-80DB592F8E8C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51000-686F-7190-F86C-E3DB81097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F8872-906B-A718-E906-38517CE1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4D41-E32F-47D8-873D-C32D40631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45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E358E-2880-04F3-5FF5-83C5ECEA58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515600" cy="1325563"/>
          </a:xfrm>
        </p:spPr>
        <p:txBody>
          <a:bodyPr anchor="t">
            <a:normAutofit/>
          </a:bodyPr>
          <a:lstStyle>
            <a:lvl1pPr>
              <a:defRPr sz="2800" b="1"/>
            </a:lvl1pPr>
          </a:lstStyle>
          <a:p>
            <a:r>
              <a:rPr lang="en-GB" dirty="0"/>
              <a:t>Sample12_device3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8A260-9185-2A53-0D54-1F8138A1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46A6-B859-4E8F-A074-80DB592F8E8C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59494-B392-2B03-7FBA-51582879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545B5-FC93-459C-BA25-38D340F4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4D41-E32F-47D8-873D-C32D40631EFF}" type="slidenum">
              <a:rPr lang="ru-RU" smtClean="0"/>
              <a:t>‹#›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7264A2-DB17-3EA4-0ED4-F4980F31F4E8}"/>
                  </a:ext>
                </a:extLst>
              </p:cNvPr>
              <p:cNvSpPr txBox="1"/>
              <p:nvPr userDrawn="1"/>
            </p:nvSpPr>
            <p:spPr>
              <a:xfrm>
                <a:off x="7778094" y="1017178"/>
                <a:ext cx="1665007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𝑆𝑒𝑛𝑠𝑖𝑡𝑖𝑣𝑖𝑡𝑦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7264A2-DB17-3EA4-0ED4-F4980F31F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7778094" y="1017178"/>
                <a:ext cx="1665007" cy="6127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640A92-1A2C-5E27-468C-0AE09D9D8386}"/>
                  </a:ext>
                </a:extLst>
              </p:cNvPr>
              <p:cNvSpPr txBox="1"/>
              <p:nvPr userDrawn="1"/>
            </p:nvSpPr>
            <p:spPr>
              <a:xfrm>
                <a:off x="7778094" y="3882226"/>
                <a:ext cx="1665007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𝑆𝑒𝑛𝑠𝑖𝑡𝑖𝑣𝑖𝑡𝑦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640A92-1A2C-5E27-468C-0AE09D9D8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7778094" y="3882226"/>
                <a:ext cx="1665007" cy="6127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5C95FF2-E281-AFF7-A323-91ACED0EC7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67294" y="4037822"/>
            <a:ext cx="2853634" cy="91440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ru-RU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9D7DFB2-B7CF-9BBA-60DE-A42223A764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67294" y="1174827"/>
            <a:ext cx="2853634" cy="91440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E58E3E-D756-765A-4D37-3EE80DDA22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37500" y="1785571"/>
            <a:ext cx="4254500" cy="164343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ru-RU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66BF5D4-AA7F-EFF6-58A1-33B52807F8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937500" y="4603971"/>
            <a:ext cx="4254500" cy="164343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315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E358E-2880-04F3-5FF5-83C5ECEA58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515600" cy="1325563"/>
          </a:xfrm>
        </p:spPr>
        <p:txBody>
          <a:bodyPr anchor="t">
            <a:normAutofit/>
          </a:bodyPr>
          <a:lstStyle>
            <a:lvl1pPr>
              <a:defRPr sz="2800" b="1"/>
            </a:lvl1pPr>
          </a:lstStyle>
          <a:p>
            <a:r>
              <a:rPr lang="en-GB" dirty="0"/>
              <a:t>Sample12_device3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8A260-9185-2A53-0D54-1F8138A1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46A6-B859-4E8F-A074-80DB592F8E8C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59494-B392-2B03-7FBA-51582879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545B5-FC93-459C-BA25-38D340F4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4D41-E32F-47D8-873D-C32D40631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907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E358E-2880-04F3-5FF5-83C5ECEA58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515600" cy="1325563"/>
          </a:xfrm>
        </p:spPr>
        <p:txBody>
          <a:bodyPr anchor="t">
            <a:normAutofit/>
          </a:bodyPr>
          <a:lstStyle>
            <a:lvl1pPr>
              <a:defRPr sz="2800" b="1"/>
            </a:lvl1pPr>
          </a:lstStyle>
          <a:p>
            <a:r>
              <a:rPr lang="en-GB" dirty="0"/>
              <a:t>Sample12_device3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8A260-9185-2A53-0D54-1F8138A1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46A6-B859-4E8F-A074-80DB592F8E8C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59494-B392-2B03-7FBA-51582879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545B5-FC93-459C-BA25-38D340F4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4D41-E32F-47D8-873D-C32D40631EFF}" type="slidenum">
              <a:rPr lang="ru-RU" smtClean="0"/>
              <a:t>‹#›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7264A2-DB17-3EA4-0ED4-F4980F31F4E8}"/>
                  </a:ext>
                </a:extLst>
              </p:cNvPr>
              <p:cNvSpPr txBox="1"/>
              <p:nvPr userDrawn="1"/>
            </p:nvSpPr>
            <p:spPr>
              <a:xfrm>
                <a:off x="7778096" y="1454140"/>
                <a:ext cx="1665007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𝑆𝑒𝑛𝑠𝑖𝑡𝑖𝑣𝑖𝑡𝑦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7264A2-DB17-3EA4-0ED4-F4980F31F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7778096" y="1454140"/>
                <a:ext cx="1665007" cy="6127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9D7DFB2-B7CF-9BBA-60DE-A42223A764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85043" y="1609736"/>
            <a:ext cx="2853634" cy="91440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9230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09D2E-12B7-E3C6-0B8C-E77F0705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A51A33-1A08-7C23-664E-8A774BDE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46A6-B859-4E8F-A074-80DB592F8E8C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7AA18-A98D-7397-0638-A0FA1324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28EF7-F5A3-527B-D981-D7F605133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4D41-E32F-47D8-873D-C32D40631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372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8C1B3-7C6F-2984-D8AD-F802F0858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EF7E2-27A1-F4F8-865D-963591BC0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09871-24AB-3868-97EF-02E039A14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F46A6-B859-4E8F-A074-80DB592F8E8C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1DEB5-D6AA-E73A-5C3F-4CC3E2E96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209C5-51C0-3D95-AACF-0EBDF9154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64D41-E32F-47D8-873D-C32D40631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43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8" r:id="rId7"/>
    <p:sldLayoutId id="2147483667" r:id="rId8"/>
    <p:sldLayoutId id="2147483666" r:id="rId9"/>
    <p:sldLayoutId id="2147483665" r:id="rId10"/>
    <p:sldLayoutId id="2147483664" r:id="rId11"/>
    <p:sldLayoutId id="2147483663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63/5.0151794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36.bin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42.bin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D70-1D4E-6058-0B68-CBEA029BD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822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Report on Electrical </a:t>
            </a:r>
            <a:r>
              <a:rPr lang="en-US" dirty="0" err="1"/>
              <a:t>Characterisation</a:t>
            </a:r>
            <a:r>
              <a:rPr lang="en-US" dirty="0"/>
              <a:t> of 1-layer MoS2 thin film transistors under X-ray radiation (15/12/2023)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5342-B5AB-830F-1947-399644A6E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34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The measurement was performed on a specific sample indicated as Sample12 device3 of the whole Batch2 set.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2601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17AD-5615-ABBB-B69B-7CAF79655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Sample12_device3</a:t>
            </a:r>
            <a:endParaRPr lang="ru-RU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44612A8-5291-5747-5073-56243258EE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(3.3±0.3)*10^11</a:t>
            </a:r>
            <a:r>
              <a:rPr lang="en-US" dirty="0"/>
              <a:t> </a:t>
            </a:r>
            <a:r>
              <a:rPr lang="en-US" sz="1600" dirty="0" err="1"/>
              <a:t>uC</a:t>
            </a:r>
            <a:r>
              <a:rPr lang="en-US" sz="1600" dirty="0"/>
              <a:t>/(</a:t>
            </a:r>
            <a:r>
              <a:rPr lang="en-US" sz="1600" dirty="0" err="1"/>
              <a:t>Gy</a:t>
            </a:r>
            <a:r>
              <a:rPr lang="en-US" sz="1600" dirty="0"/>
              <a:t>*cm^3)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DE8A1E-B0CE-BC49-97AE-9A44AFC7E5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(3.3±0.3)*10^11</a:t>
            </a:r>
            <a:r>
              <a:rPr lang="en-US" sz="1600" dirty="0"/>
              <a:t> </a:t>
            </a:r>
            <a:r>
              <a:rPr lang="en-US" sz="1600" dirty="0" err="1"/>
              <a:t>uC</a:t>
            </a:r>
            <a:r>
              <a:rPr lang="en-US" sz="1600" dirty="0"/>
              <a:t>/(</a:t>
            </a:r>
            <a:r>
              <a:rPr lang="en-US" sz="1600" dirty="0" err="1"/>
              <a:t>Gy</a:t>
            </a:r>
            <a:r>
              <a:rPr lang="en-US" sz="1600" dirty="0"/>
              <a:t>*cm^3)</a:t>
            </a:r>
            <a:endParaRPr lang="ru-RU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31E3C2-2F95-7A1E-0E79-25AAEC8F2E7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Comments: </a:t>
            </a:r>
            <a:r>
              <a:rPr lang="en-US" dirty="0"/>
              <a:t>Both </a:t>
            </a:r>
            <a:r>
              <a:rPr lang="en-US" dirty="0" err="1"/>
              <a:t>IGate</a:t>
            </a:r>
            <a:r>
              <a:rPr lang="en-US" dirty="0"/>
              <a:t> and </a:t>
            </a:r>
            <a:r>
              <a:rPr lang="en-US" dirty="0" err="1"/>
              <a:t>IDrain</a:t>
            </a:r>
            <a:r>
              <a:rPr lang="en-US" dirty="0"/>
              <a:t> peaks are rectangular, the decrease of the dark </a:t>
            </a:r>
            <a:r>
              <a:rPr lang="en-US" dirty="0" err="1"/>
              <a:t>IDrain</a:t>
            </a:r>
            <a:r>
              <a:rPr lang="en-US" dirty="0"/>
              <a:t> is minimal. The peaks could be explained as the response of metal electrodes to radiation.</a:t>
            </a:r>
            <a:endParaRPr lang="ru-RU" b="1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91F98B9-0BB1-0756-9D11-C033593F4A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b="1" dirty="0"/>
              <a:t>Comments: </a:t>
            </a:r>
            <a:r>
              <a:rPr lang="en-US" dirty="0"/>
              <a:t>The </a:t>
            </a:r>
            <a:r>
              <a:rPr lang="en-US" dirty="0" err="1"/>
              <a:t>photoresponse</a:t>
            </a:r>
            <a:r>
              <a:rPr lang="en-US" dirty="0"/>
              <a:t> is similar to the one at </a:t>
            </a:r>
            <a:r>
              <a:rPr lang="en-US" dirty="0" err="1"/>
              <a:t>VGate</a:t>
            </a:r>
            <a:r>
              <a:rPr lang="en-US" dirty="0"/>
              <a:t>=1V. The sensitivity is almost the same.</a:t>
            </a:r>
            <a:endParaRPr lang="ru-RU" b="1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A70359A-521B-D663-94DB-950B7DEC84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989660"/>
              </p:ext>
            </p:extLst>
          </p:nvPr>
        </p:nvGraphicFramePr>
        <p:xfrm>
          <a:off x="119604" y="691963"/>
          <a:ext cx="4234286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6FFC175-AC33-D12C-46C7-8406494550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9604" y="691963"/>
                        <a:ext cx="4234286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DBA9679-FC90-8A51-3DFF-5BF8C75144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989664"/>
              </p:ext>
            </p:extLst>
          </p:nvPr>
        </p:nvGraphicFramePr>
        <p:xfrm>
          <a:off x="4040729" y="691963"/>
          <a:ext cx="4234286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40729" y="691963"/>
                        <a:ext cx="4234286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C372A02-B032-5927-9214-E04E1EDDB7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805942"/>
              </p:ext>
            </p:extLst>
          </p:nvPr>
        </p:nvGraphicFramePr>
        <p:xfrm>
          <a:off x="119603" y="3692338"/>
          <a:ext cx="4234286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6" imgW="3920760" imgH="3000960" progId="Origin95.Graph">
                  <p:embed/>
                </p:oleObj>
              </mc:Choice>
              <mc:Fallback>
                <p:oleObj name="Graph" r:id="rId6" imgW="3920760" imgH="3000960" progId="Origin95.Grap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AD0C349-4843-8422-806A-1F83741FFA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603" y="3692338"/>
                        <a:ext cx="4234286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8BCFFEE-1C6D-86A6-EDDA-0DD0218650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393469"/>
              </p:ext>
            </p:extLst>
          </p:nvPr>
        </p:nvGraphicFramePr>
        <p:xfrm>
          <a:off x="3974630" y="3692338"/>
          <a:ext cx="4234286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8" imgW="3920760" imgH="3000960" progId="Origin95.Graph">
                  <p:embed/>
                </p:oleObj>
              </mc:Choice>
              <mc:Fallback>
                <p:oleObj name="Graph" r:id="rId8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74630" y="3692338"/>
                        <a:ext cx="4234286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4663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17AD-5615-ABBB-B69B-7CAF79655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Sample12_device3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BB8EA3-579F-B5A3-88A0-E9BF91567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(2.8±0.3)*10^11 </a:t>
            </a:r>
            <a:r>
              <a:rPr lang="en-US" sz="1600" dirty="0" err="1"/>
              <a:t>uC</a:t>
            </a:r>
            <a:r>
              <a:rPr lang="en-US" sz="1600" dirty="0"/>
              <a:t>/(</a:t>
            </a:r>
            <a:r>
              <a:rPr lang="en-US" sz="1600" dirty="0" err="1"/>
              <a:t>Gy</a:t>
            </a:r>
            <a:r>
              <a:rPr lang="en-US" sz="1600" dirty="0"/>
              <a:t>*cm^3)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5B949D-AB92-613D-7DE2-0AE51E3686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(3.0±0.3)*10^11</a:t>
            </a:r>
            <a:r>
              <a:rPr lang="en-US" dirty="0"/>
              <a:t> </a:t>
            </a:r>
            <a:r>
              <a:rPr lang="en-US" sz="1600" dirty="0" err="1"/>
              <a:t>uC</a:t>
            </a:r>
            <a:r>
              <a:rPr lang="en-US" sz="1600" dirty="0"/>
              <a:t>/(</a:t>
            </a:r>
            <a:r>
              <a:rPr lang="en-US" sz="1600" dirty="0" err="1"/>
              <a:t>Gy</a:t>
            </a:r>
            <a:r>
              <a:rPr lang="en-US" sz="1600" dirty="0"/>
              <a:t>*cm^3)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D3A1A-D0AF-2407-C1FE-8F948102CC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Comments: </a:t>
            </a:r>
            <a:r>
              <a:rPr lang="en-US" dirty="0"/>
              <a:t>The </a:t>
            </a:r>
            <a:r>
              <a:rPr lang="en-US" dirty="0" err="1"/>
              <a:t>photoresponse</a:t>
            </a:r>
            <a:r>
              <a:rPr lang="en-US" dirty="0"/>
              <a:t> is similar to the one at </a:t>
            </a:r>
            <a:r>
              <a:rPr lang="en-US" dirty="0" err="1"/>
              <a:t>VGate</a:t>
            </a:r>
            <a:r>
              <a:rPr lang="en-US" dirty="0"/>
              <a:t>=1V. The sensitivity slightly decreases from 3.3*10^11 to 3.0*10^11 C/(</a:t>
            </a:r>
            <a:r>
              <a:rPr lang="en-US" dirty="0" err="1"/>
              <a:t>Gy</a:t>
            </a:r>
            <a:r>
              <a:rPr lang="en-US" dirty="0"/>
              <a:t>*m^3).</a:t>
            </a:r>
            <a:endParaRPr lang="ru-RU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AF65E-8F47-9BC7-09CB-BFCA76D057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b="1" dirty="0"/>
              <a:t>Comments: </a:t>
            </a:r>
            <a:r>
              <a:rPr lang="en-US" dirty="0"/>
              <a:t>The </a:t>
            </a:r>
            <a:r>
              <a:rPr lang="en-US" dirty="0" err="1"/>
              <a:t>photoresponse</a:t>
            </a:r>
            <a:r>
              <a:rPr lang="en-US" dirty="0"/>
              <a:t> is similar to the one at </a:t>
            </a:r>
            <a:r>
              <a:rPr lang="en-US" dirty="0" err="1"/>
              <a:t>VGate</a:t>
            </a:r>
            <a:r>
              <a:rPr lang="en-US" dirty="0"/>
              <a:t>=1V. The sensitivity continues to decrease. The relaxation of </a:t>
            </a:r>
            <a:r>
              <a:rPr lang="en-US" dirty="0" err="1"/>
              <a:t>IDrain</a:t>
            </a:r>
            <a:r>
              <a:rPr lang="en-US" dirty="0"/>
              <a:t> is more visible.</a:t>
            </a:r>
            <a:endParaRPr lang="ru-RU" b="1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D2A117-3DAA-7FAA-7670-71C1B8F568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352815"/>
              </p:ext>
            </p:extLst>
          </p:nvPr>
        </p:nvGraphicFramePr>
        <p:xfrm>
          <a:off x="0" y="527159"/>
          <a:ext cx="4234286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12BE14C-825F-A47C-EC28-4299EEA5C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527159"/>
                        <a:ext cx="4234286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EEF8A59-DD01-E9B8-037E-3E3EF9A02C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684114"/>
              </p:ext>
            </p:extLst>
          </p:nvPr>
        </p:nvGraphicFramePr>
        <p:xfrm>
          <a:off x="0" y="3618000"/>
          <a:ext cx="4234286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CF24555-73EC-EE06-8EA1-10798A98AA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3618000"/>
                        <a:ext cx="4234286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F664E30D-7ED7-68BC-FFF8-744C2F2B98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341009"/>
              </p:ext>
            </p:extLst>
          </p:nvPr>
        </p:nvGraphicFramePr>
        <p:xfrm>
          <a:off x="4045772" y="527159"/>
          <a:ext cx="4234286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6" imgW="3920760" imgH="3000960" progId="Origin95.Graph">
                  <p:embed/>
                </p:oleObj>
              </mc:Choice>
              <mc:Fallback>
                <p:oleObj name="Graph" r:id="rId6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45772" y="527159"/>
                        <a:ext cx="4234286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B1E83CF0-CFC9-43A9-38E2-13BC9109B7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890819"/>
              </p:ext>
            </p:extLst>
          </p:nvPr>
        </p:nvGraphicFramePr>
        <p:xfrm>
          <a:off x="4045772" y="3618000"/>
          <a:ext cx="4234286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8" imgW="3920760" imgH="3000960" progId="Origin95.Graph">
                  <p:embed/>
                </p:oleObj>
              </mc:Choice>
              <mc:Fallback>
                <p:oleObj name="Graph" r:id="rId8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45772" y="3618000"/>
                        <a:ext cx="4234286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0754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17AD-5615-ABBB-B69B-7CAF79655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Sample12_device3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792B4-1167-B0ED-6FAB-B6111C3BB8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(2.0±0.2)*10^11 </a:t>
            </a:r>
            <a:r>
              <a:rPr lang="en-US" sz="1600" dirty="0" err="1"/>
              <a:t>uC</a:t>
            </a:r>
            <a:r>
              <a:rPr lang="en-US" sz="1600" dirty="0"/>
              <a:t>/(</a:t>
            </a:r>
            <a:r>
              <a:rPr lang="en-US" sz="1600" dirty="0" err="1"/>
              <a:t>Gy</a:t>
            </a:r>
            <a:r>
              <a:rPr lang="en-US" sz="1600" dirty="0"/>
              <a:t>*cm^3)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ECD06-D8D1-7731-04A1-80BA4D43E07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(2.2±0.3)*10^11 </a:t>
            </a:r>
            <a:r>
              <a:rPr lang="en-US" sz="1600" dirty="0" err="1"/>
              <a:t>uC</a:t>
            </a:r>
            <a:r>
              <a:rPr lang="en-US" sz="1600" dirty="0"/>
              <a:t>/(</a:t>
            </a:r>
            <a:r>
              <a:rPr lang="en-US" sz="1600" dirty="0" err="1"/>
              <a:t>Gy</a:t>
            </a:r>
            <a:r>
              <a:rPr lang="en-US" sz="1600" dirty="0"/>
              <a:t>*cm^3)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DD00E2-54D2-6AE0-141A-3E249C1288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Comments: </a:t>
            </a:r>
            <a:r>
              <a:rPr lang="en-US" dirty="0"/>
              <a:t>The </a:t>
            </a:r>
            <a:r>
              <a:rPr lang="en-US" dirty="0" err="1"/>
              <a:t>IDrain</a:t>
            </a:r>
            <a:r>
              <a:rPr lang="en-US" dirty="0"/>
              <a:t> peaks start to change their form from rectangular to more “knife”- like with slower increase and sharp ending. The sensitivity continues to decrease. The </a:t>
            </a:r>
            <a:r>
              <a:rPr lang="en-US" dirty="0" err="1"/>
              <a:t>IDrain</a:t>
            </a:r>
            <a:r>
              <a:rPr lang="en-US" dirty="0"/>
              <a:t> relaxation becomes more explicit.</a:t>
            </a:r>
            <a:endParaRPr lang="ru-RU" b="1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ACA18F9-0705-CFE6-8C15-B97C6655D4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b="1" dirty="0"/>
              <a:t>Comments: </a:t>
            </a:r>
            <a:r>
              <a:rPr lang="en-US" dirty="0"/>
              <a:t>The </a:t>
            </a:r>
            <a:r>
              <a:rPr lang="en-US" dirty="0" err="1"/>
              <a:t>IDrain</a:t>
            </a:r>
            <a:r>
              <a:rPr lang="en-US" dirty="0"/>
              <a:t> peaks have their new form and become higher. The sensitivity continues to decrease. </a:t>
            </a:r>
            <a:r>
              <a:rPr lang="en-US" dirty="0" err="1"/>
              <a:t>IDrain</a:t>
            </a:r>
            <a:r>
              <a:rPr lang="en-US" dirty="0"/>
              <a:t> relaxes more slowly. </a:t>
            </a:r>
            <a:endParaRPr lang="ru-RU" b="1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AECD4FB-7869-D9E1-F3E5-A98DABB37F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66539"/>
              </p:ext>
            </p:extLst>
          </p:nvPr>
        </p:nvGraphicFramePr>
        <p:xfrm>
          <a:off x="53323" y="524023"/>
          <a:ext cx="4234286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19B789FB-E199-B022-E25B-82FCAC84E2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323" y="524023"/>
                        <a:ext cx="4234286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A0EF058-3106-89DE-4B0B-1A91F8EBC3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166115"/>
              </p:ext>
            </p:extLst>
          </p:nvPr>
        </p:nvGraphicFramePr>
        <p:xfrm>
          <a:off x="53323" y="3618000"/>
          <a:ext cx="4234286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93898D0-2E3E-0C2A-FE59-C270D6765A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23" y="3618000"/>
                        <a:ext cx="4234286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E72CA47-195B-1579-7C40-9777EBF343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405641"/>
              </p:ext>
            </p:extLst>
          </p:nvPr>
        </p:nvGraphicFramePr>
        <p:xfrm>
          <a:off x="4087416" y="524023"/>
          <a:ext cx="4234286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6" imgW="3920760" imgH="3000960" progId="Origin95.Graph">
                  <p:embed/>
                </p:oleObj>
              </mc:Choice>
              <mc:Fallback>
                <p:oleObj name="Graph" r:id="rId6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87416" y="524023"/>
                        <a:ext cx="4234286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2DAA0BA-2E1E-7FBD-21B7-FBBB292475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10534"/>
              </p:ext>
            </p:extLst>
          </p:nvPr>
        </p:nvGraphicFramePr>
        <p:xfrm>
          <a:off x="4087416" y="3618000"/>
          <a:ext cx="4234286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8" imgW="3920760" imgH="3000960" progId="Origin95.Graph">
                  <p:embed/>
                </p:oleObj>
              </mc:Choice>
              <mc:Fallback>
                <p:oleObj name="Graph" r:id="rId8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87416" y="3618000"/>
                        <a:ext cx="4234286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9446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17AD-5615-ABBB-B69B-7CAF79655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Sample12_device3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41A551-5F53-CE2E-3344-40ACF011EC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(1.5±0.3)*10^11 </a:t>
            </a:r>
            <a:r>
              <a:rPr lang="en-US" sz="1600" dirty="0" err="1"/>
              <a:t>uC</a:t>
            </a:r>
            <a:r>
              <a:rPr lang="en-US" sz="1600" dirty="0"/>
              <a:t>/(</a:t>
            </a:r>
            <a:r>
              <a:rPr lang="en-US" sz="1600" dirty="0" err="1"/>
              <a:t>Gy</a:t>
            </a:r>
            <a:r>
              <a:rPr lang="en-US" sz="1600" dirty="0"/>
              <a:t>*cm^3)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15348B-FC47-F3AC-FD6F-F1095E6C97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(2.0±0.3)*10^11 </a:t>
            </a:r>
            <a:r>
              <a:rPr lang="en-US" sz="1600" dirty="0" err="1"/>
              <a:t>uC</a:t>
            </a:r>
            <a:r>
              <a:rPr lang="en-US" sz="1600" dirty="0"/>
              <a:t>/(</a:t>
            </a:r>
            <a:r>
              <a:rPr lang="en-US" sz="1600" dirty="0" err="1"/>
              <a:t>Gy</a:t>
            </a:r>
            <a:r>
              <a:rPr lang="en-US" sz="1600" dirty="0"/>
              <a:t>*cm^3)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21D2BC8-A9A1-66DB-ACFF-C01D440E92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Comments: </a:t>
            </a:r>
            <a:r>
              <a:rPr lang="en-US" dirty="0"/>
              <a:t>The </a:t>
            </a:r>
            <a:r>
              <a:rPr lang="en-US" dirty="0" err="1"/>
              <a:t>IDrain</a:t>
            </a:r>
            <a:r>
              <a:rPr lang="en-US" dirty="0"/>
              <a:t> peaks are more noisy, thus, increasing the photocurrent error. The sensitivity stays the same as for </a:t>
            </a:r>
            <a:r>
              <a:rPr lang="en-US" dirty="0" err="1"/>
              <a:t>VGate</a:t>
            </a:r>
            <a:r>
              <a:rPr lang="en-US" dirty="0"/>
              <a:t>=15V. </a:t>
            </a:r>
            <a:r>
              <a:rPr lang="en-US" b="1" dirty="0"/>
              <a:t> </a:t>
            </a:r>
            <a:endParaRPr lang="ru-RU" b="1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9218FC-BD6D-B153-66FF-464C8F8ACA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b="1" dirty="0"/>
              <a:t>Comments: </a:t>
            </a:r>
            <a:r>
              <a:rPr lang="en-US" dirty="0"/>
              <a:t>The </a:t>
            </a:r>
            <a:r>
              <a:rPr lang="en-US" dirty="0" err="1"/>
              <a:t>IDrain</a:t>
            </a:r>
            <a:r>
              <a:rPr lang="en-US" dirty="0"/>
              <a:t> peaks tend to be more noisy increasing the photocurrent error. The sensitivity continues to decrease down to 1.5*10^11 C/(</a:t>
            </a:r>
            <a:r>
              <a:rPr lang="en-US" dirty="0" err="1"/>
              <a:t>Gy</a:t>
            </a:r>
            <a:r>
              <a:rPr lang="en-US" dirty="0"/>
              <a:t>*m^3). The relaxation of </a:t>
            </a:r>
            <a:r>
              <a:rPr lang="en-US" dirty="0" err="1"/>
              <a:t>IDrain</a:t>
            </a:r>
            <a:r>
              <a:rPr lang="en-US" dirty="0"/>
              <a:t> is slower, so the normalization for the peaks at 100uA was used.</a:t>
            </a:r>
            <a:endParaRPr lang="ru-RU" b="1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940E81D-2E58-0141-7699-FB37629B33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399083"/>
              </p:ext>
            </p:extLst>
          </p:nvPr>
        </p:nvGraphicFramePr>
        <p:xfrm>
          <a:off x="57732" y="518390"/>
          <a:ext cx="4234286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7FBDCF02-F80F-3946-A572-D1ECB72199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732" y="518390"/>
                        <a:ext cx="4234286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E0853B7-2D8E-ED31-0254-A7A9676708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363794"/>
              </p:ext>
            </p:extLst>
          </p:nvPr>
        </p:nvGraphicFramePr>
        <p:xfrm>
          <a:off x="57732" y="3618000"/>
          <a:ext cx="4234286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FDAA820-B5E9-6409-7C6D-4E2F9C7065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732" y="3618000"/>
                        <a:ext cx="4234286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8B676FC-A713-75E8-B1AF-804F582A48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814884"/>
              </p:ext>
            </p:extLst>
          </p:nvPr>
        </p:nvGraphicFramePr>
        <p:xfrm>
          <a:off x="4099508" y="518390"/>
          <a:ext cx="4234286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6" imgW="3920760" imgH="3000960" progId="Origin95.Graph">
                  <p:embed/>
                </p:oleObj>
              </mc:Choice>
              <mc:Fallback>
                <p:oleObj name="Graph" r:id="rId6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99508" y="518390"/>
                        <a:ext cx="4234286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96BEC22-1E67-90D2-E1FC-2FAD974E0E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665334"/>
              </p:ext>
            </p:extLst>
          </p:nvPr>
        </p:nvGraphicFramePr>
        <p:xfrm>
          <a:off x="4099508" y="3618000"/>
          <a:ext cx="4234286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8" imgW="3920760" imgH="3000960" progId="Origin95.Graph">
                  <p:embed/>
                </p:oleObj>
              </mc:Choice>
              <mc:Fallback>
                <p:oleObj name="Graph" r:id="rId8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99508" y="3618000"/>
                        <a:ext cx="4234286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2720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7D6B5DB-0BC9-0F9F-7E09-74E68637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61DF1-10AF-FAA1-385E-A62897E7D8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(2.0±1.2)*10^11 </a:t>
            </a:r>
            <a:r>
              <a:rPr lang="en-US" sz="1600" dirty="0" err="1"/>
              <a:t>uC</a:t>
            </a:r>
            <a:r>
              <a:rPr lang="en-US" sz="1600" dirty="0"/>
              <a:t>/(</a:t>
            </a:r>
            <a:r>
              <a:rPr lang="en-US" sz="1600" dirty="0" err="1"/>
              <a:t>Gy</a:t>
            </a:r>
            <a:r>
              <a:rPr lang="en-US" sz="1600" dirty="0"/>
              <a:t>*cm^3)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887D3-423F-2D91-B832-C7F6501108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67294" y="1174827"/>
            <a:ext cx="3009012" cy="914400"/>
          </a:xfrm>
        </p:spPr>
        <p:txBody>
          <a:bodyPr/>
          <a:lstStyle/>
          <a:p>
            <a:r>
              <a:rPr lang="en-US" dirty="0"/>
              <a:t>(0.92±0.09)*10^11 </a:t>
            </a:r>
            <a:r>
              <a:rPr lang="en-US" sz="1600" dirty="0" err="1"/>
              <a:t>uC</a:t>
            </a:r>
            <a:r>
              <a:rPr lang="en-US" sz="1600" dirty="0"/>
              <a:t>/(</a:t>
            </a:r>
            <a:r>
              <a:rPr lang="en-US" sz="1600" dirty="0" err="1"/>
              <a:t>Gy</a:t>
            </a:r>
            <a:r>
              <a:rPr lang="en-US" sz="1600" dirty="0"/>
              <a:t>*cm^3)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9AD21E0-6F73-1394-1A91-E1E32236AA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Comments: </a:t>
            </a:r>
            <a:r>
              <a:rPr lang="en-US" dirty="0"/>
              <a:t>The </a:t>
            </a:r>
            <a:r>
              <a:rPr lang="en-US" dirty="0" err="1"/>
              <a:t>IDrain</a:t>
            </a:r>
            <a:r>
              <a:rPr lang="en-US" dirty="0"/>
              <a:t> peaks become more noisy which gives significant sensitivity error. The sensitivity continues to decrease. The relaxation of </a:t>
            </a:r>
            <a:r>
              <a:rPr lang="en-US" dirty="0" err="1"/>
              <a:t>IDrain</a:t>
            </a:r>
            <a:r>
              <a:rPr lang="en-US" dirty="0"/>
              <a:t> is quite slower, so in subsequent measurements I increased the relaxation time from 300 s to 400 s.</a:t>
            </a:r>
            <a:endParaRPr lang="ru-RU" b="1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8CB3735-1224-4B28-7D24-8E10A74395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b="1" dirty="0"/>
              <a:t>Comments: </a:t>
            </a:r>
            <a:r>
              <a:rPr lang="en-US" dirty="0"/>
              <a:t>The </a:t>
            </a:r>
            <a:r>
              <a:rPr lang="en-US" dirty="0" err="1"/>
              <a:t>IDrain</a:t>
            </a:r>
            <a:r>
              <a:rPr lang="en-US" dirty="0"/>
              <a:t> peaks barely give us linear dependence. The sensitivity suddenly rises up to 2.0*10^11 C/(</a:t>
            </a:r>
            <a:r>
              <a:rPr lang="en-US" dirty="0" err="1"/>
              <a:t>Gy</a:t>
            </a:r>
            <a:r>
              <a:rPr lang="en-US" dirty="0"/>
              <a:t>*m^3), which also could be explained by huge standard deviation error.</a:t>
            </a:r>
            <a:endParaRPr lang="ru-RU" b="1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1DEDF93-28CF-87E2-8716-571B3415BC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777774"/>
              </p:ext>
            </p:extLst>
          </p:nvPr>
        </p:nvGraphicFramePr>
        <p:xfrm>
          <a:off x="53323" y="561236"/>
          <a:ext cx="4234286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B173840-DB15-9995-788C-36A93CFC9B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323" y="561236"/>
                        <a:ext cx="4234286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740E443-F57C-6F02-D5D9-2717481AB1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34272"/>
              </p:ext>
            </p:extLst>
          </p:nvPr>
        </p:nvGraphicFramePr>
        <p:xfrm>
          <a:off x="53323" y="3537777"/>
          <a:ext cx="4234286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4CE5BB4-1037-2AC9-3244-FBCEF95544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23" y="3537777"/>
                        <a:ext cx="4234286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088DC08-F357-7871-B18C-03A9571541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627909"/>
              </p:ext>
            </p:extLst>
          </p:nvPr>
        </p:nvGraphicFramePr>
        <p:xfrm>
          <a:off x="4160977" y="561236"/>
          <a:ext cx="4234286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6" imgW="3920760" imgH="3000960" progId="Origin95.Graph">
                  <p:embed/>
                </p:oleObj>
              </mc:Choice>
              <mc:Fallback>
                <p:oleObj name="Graph" r:id="rId6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60977" y="561236"/>
                        <a:ext cx="4234286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A59475F-B487-AE45-B099-8D0B081B1E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799917"/>
              </p:ext>
            </p:extLst>
          </p:nvPr>
        </p:nvGraphicFramePr>
        <p:xfrm>
          <a:off x="4160977" y="3537777"/>
          <a:ext cx="4234286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8" imgW="3920760" imgH="3000960" progId="Origin95.Graph">
                  <p:embed/>
                </p:oleObj>
              </mc:Choice>
              <mc:Fallback>
                <p:oleObj name="Graph" r:id="rId8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60977" y="3537777"/>
                        <a:ext cx="4234286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5223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F8B308B-5EFB-B98D-A2B7-0B989D182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55FEE-3C8B-9925-BA3D-8E66E2A057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(0.9±0.7)*10^11 </a:t>
            </a:r>
            <a:r>
              <a:rPr lang="en-US" sz="1600" dirty="0" err="1"/>
              <a:t>uC</a:t>
            </a:r>
            <a:r>
              <a:rPr lang="en-US" sz="1600" dirty="0"/>
              <a:t>/(</a:t>
            </a:r>
            <a:r>
              <a:rPr lang="en-US" sz="1600" dirty="0" err="1"/>
              <a:t>Gy</a:t>
            </a:r>
            <a:r>
              <a:rPr lang="en-US" sz="1600" dirty="0"/>
              <a:t>*cm^3)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1E508-88CF-D6FF-248B-A222E2013B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The Photocurrent plot is not linear 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98E4CD4-21AF-84E6-323F-DA2D638AD1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Comments: </a:t>
            </a:r>
            <a:r>
              <a:rPr lang="en-US" dirty="0"/>
              <a:t>The </a:t>
            </a:r>
            <a:r>
              <a:rPr lang="en-US" dirty="0" err="1"/>
              <a:t>IDrain</a:t>
            </a:r>
            <a:r>
              <a:rPr lang="en-US" dirty="0"/>
              <a:t> peaks are so unstable, that the linear dependence of the photocurrent on the dose rate is not seen.</a:t>
            </a:r>
            <a:endParaRPr lang="ru-RU" b="1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8DDD5C9-DFB4-7202-5CD5-FD9C9A21ADD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b="1" dirty="0"/>
              <a:t>Comments: </a:t>
            </a:r>
            <a:r>
              <a:rPr lang="en-US" dirty="0"/>
              <a:t>Slight linear dependence is seen, so the sensitivity could be calculated even with a significant error.</a:t>
            </a:r>
            <a:endParaRPr lang="ru-RU" b="1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BEFBE73-0C67-6C88-8E84-703B8ABCF4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536017"/>
              </p:ext>
            </p:extLst>
          </p:nvPr>
        </p:nvGraphicFramePr>
        <p:xfrm>
          <a:off x="10107" y="520390"/>
          <a:ext cx="4234286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8FF484AA-5680-F5FA-D0D1-8459753218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107" y="520390"/>
                        <a:ext cx="4234286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B2D8F8B-FA70-2183-6BFA-DDF416DEC3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310192"/>
              </p:ext>
            </p:extLst>
          </p:nvPr>
        </p:nvGraphicFramePr>
        <p:xfrm>
          <a:off x="10107" y="3618000"/>
          <a:ext cx="4234286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EF4112C-B1C8-778A-BE14-4B8E0E711C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07" y="3618000"/>
                        <a:ext cx="4234286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E4D0467-9971-067D-BE85-39BD675038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252588"/>
              </p:ext>
            </p:extLst>
          </p:nvPr>
        </p:nvGraphicFramePr>
        <p:xfrm>
          <a:off x="4135436" y="520390"/>
          <a:ext cx="4234286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6" imgW="3920760" imgH="3000960" progId="Origin95.Graph">
                  <p:embed/>
                </p:oleObj>
              </mc:Choice>
              <mc:Fallback>
                <p:oleObj name="Graph" r:id="rId6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35436" y="520390"/>
                        <a:ext cx="4234286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7F06FAE-F8CD-14F8-A4E2-F3A83C6013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796534"/>
              </p:ext>
            </p:extLst>
          </p:nvPr>
        </p:nvGraphicFramePr>
        <p:xfrm>
          <a:off x="4135436" y="3613227"/>
          <a:ext cx="4234286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8" imgW="3920760" imgH="3000960" progId="Origin95.Graph">
                  <p:embed/>
                </p:oleObj>
              </mc:Choice>
              <mc:Fallback>
                <p:oleObj name="Graph" r:id="rId8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35436" y="3613227"/>
                        <a:ext cx="4234286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3647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A054-C31D-B4E8-35B6-C74AB9DF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8844-6E69-6653-B599-08C8D51B78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(4.2±0.5)*10^11 </a:t>
            </a:r>
            <a:r>
              <a:rPr lang="en-US" sz="1600" dirty="0" err="1"/>
              <a:t>uC</a:t>
            </a:r>
            <a:r>
              <a:rPr lang="en-US" sz="1600" dirty="0"/>
              <a:t>/(</a:t>
            </a:r>
            <a:r>
              <a:rPr lang="en-US" sz="1600" dirty="0" err="1"/>
              <a:t>Gy</a:t>
            </a:r>
            <a:r>
              <a:rPr lang="en-US" sz="1600" dirty="0"/>
              <a:t>*cm^3)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E2BF81-E502-6460-CC74-A49866EBC71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904393" y="2320490"/>
            <a:ext cx="4254500" cy="1643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Comments: </a:t>
            </a:r>
            <a:r>
              <a:rPr lang="en-US" sz="1800" dirty="0"/>
              <a:t>The sensitivity suddenly rises up to 4.2*10^11 C/(</a:t>
            </a:r>
            <a:r>
              <a:rPr lang="en-US" sz="1800" dirty="0" err="1"/>
              <a:t>Gy</a:t>
            </a:r>
            <a:r>
              <a:rPr lang="en-US" sz="1800" dirty="0"/>
              <a:t>*m^3), even with a significant standard deviation error. </a:t>
            </a:r>
            <a:endParaRPr lang="ru-RU" sz="1800" b="1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AD1FB8D-BDE9-80FE-F8DF-2DA46DDE24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639572"/>
              </p:ext>
            </p:extLst>
          </p:nvPr>
        </p:nvGraphicFramePr>
        <p:xfrm>
          <a:off x="53323" y="519905"/>
          <a:ext cx="4234286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70A5D8D2-CD0E-BA5B-6B1A-9EBC4DFBA5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323" y="519905"/>
                        <a:ext cx="4234286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3513251-21FE-E106-FF54-93217E037E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489263"/>
              </p:ext>
            </p:extLst>
          </p:nvPr>
        </p:nvGraphicFramePr>
        <p:xfrm>
          <a:off x="4100936" y="519905"/>
          <a:ext cx="4234286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00936" y="519905"/>
                        <a:ext cx="4234286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441943E-6450-5BC4-F799-22A98D86F47F}"/>
              </a:ext>
            </a:extLst>
          </p:cNvPr>
          <p:cNvSpPr txBox="1"/>
          <p:nvPr/>
        </p:nvSpPr>
        <p:spPr>
          <a:xfrm>
            <a:off x="53323" y="3759905"/>
            <a:ext cx="120853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Comments: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picture is highly unstable and unclear.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measurements of the Sample12_device3 on the 15/12/2023 differ from the same measurements on the 22/11/2023.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</a:t>
            </a:r>
            <a:r>
              <a:rPr lang="en-US" dirty="0" err="1"/>
              <a:t>VGate</a:t>
            </a:r>
            <a:r>
              <a:rPr lang="en-US" dirty="0"/>
              <a:t> below 10V the peaks of </a:t>
            </a:r>
            <a:r>
              <a:rPr lang="en-US" dirty="0" err="1"/>
              <a:t>IDrain</a:t>
            </a:r>
            <a:r>
              <a:rPr lang="en-US" dirty="0"/>
              <a:t> have the rectangular form and slowly decrease from 3*10^11 to 2*10^1</a:t>
            </a:r>
            <a:r>
              <a:rPr lang="ru-RU" dirty="0"/>
              <a:t>1</a:t>
            </a:r>
            <a:r>
              <a:rPr lang="en-US" dirty="0"/>
              <a:t> C/(</a:t>
            </a:r>
            <a:r>
              <a:rPr lang="en-US" dirty="0" err="1"/>
              <a:t>Gy</a:t>
            </a:r>
            <a:r>
              <a:rPr lang="en-US" dirty="0"/>
              <a:t>*m^3). At </a:t>
            </a:r>
            <a:r>
              <a:rPr lang="en-US" dirty="0" err="1"/>
              <a:t>VGate</a:t>
            </a:r>
            <a:r>
              <a:rPr lang="en-US" dirty="0"/>
              <a:t> above 10V the </a:t>
            </a:r>
            <a:r>
              <a:rPr lang="en-US" dirty="0" err="1"/>
              <a:t>IDrain</a:t>
            </a:r>
            <a:r>
              <a:rPr lang="en-US" dirty="0"/>
              <a:t> peaks have more “knife”-like form which could be the unfinished photocurrent peak. In this case it may be necessary to </a:t>
            </a:r>
            <a:r>
              <a:rPr lang="en-US" b="1" dirty="0"/>
              <a:t>increase the time of irradiation </a:t>
            </a:r>
            <a:r>
              <a:rPr lang="en-US" dirty="0"/>
              <a:t>(the original one is 10 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IDrain</a:t>
            </a:r>
            <a:r>
              <a:rPr lang="en-US" dirty="0"/>
              <a:t> constantly decreases down to 10^(-10) A at constant </a:t>
            </a:r>
            <a:r>
              <a:rPr lang="en-US" dirty="0" err="1"/>
              <a:t>VDrain</a:t>
            </a:r>
            <a:r>
              <a:rPr lang="en-US" dirty="0"/>
              <a:t> and </a:t>
            </a:r>
            <a:r>
              <a:rPr lang="en-US" dirty="0" err="1"/>
              <a:t>VGate</a:t>
            </a:r>
            <a:r>
              <a:rPr lang="en-US" dirty="0"/>
              <a:t> which contradicts the transfer characteristics.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IDrain</a:t>
            </a:r>
            <a:r>
              <a:rPr lang="en-US" dirty="0"/>
              <a:t> curve itself is quite noisy which increases the standard deviation error while calculating the photocurrent at different dose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increasing </a:t>
            </a:r>
            <a:r>
              <a:rPr lang="en-US" dirty="0" err="1"/>
              <a:t>VGate</a:t>
            </a:r>
            <a:r>
              <a:rPr lang="en-US" dirty="0"/>
              <a:t> from 1V to 50V the sensitivity does not increase as expected, but generally tends to decrease having the same magnitude of 10^11 C/(</a:t>
            </a:r>
            <a:r>
              <a:rPr lang="en-US" dirty="0" err="1"/>
              <a:t>Gy</a:t>
            </a:r>
            <a:r>
              <a:rPr lang="en-US" dirty="0"/>
              <a:t>*m^3).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3553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F45F78-5C9C-6923-57EE-633034F1A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t">
            <a:normAutofit/>
          </a:bodyPr>
          <a:lstStyle/>
          <a:p>
            <a:pPr algn="ctr"/>
            <a:r>
              <a:rPr lang="en-US" sz="2800" b="1" dirty="0"/>
              <a:t>Main Results:</a:t>
            </a:r>
            <a:endParaRPr lang="ru-RU" sz="2800" b="1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37083D4-987B-65DB-C8C0-4F2197A5DC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076079"/>
              </p:ext>
            </p:extLst>
          </p:nvPr>
        </p:nvGraphicFramePr>
        <p:xfrm>
          <a:off x="-290646" y="-77821"/>
          <a:ext cx="4704762" cy="36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90646" y="-77821"/>
                        <a:ext cx="4704762" cy="36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3795B3F-3001-F3AA-B6BA-D8E0603CD4A1}"/>
              </a:ext>
            </a:extLst>
          </p:cNvPr>
          <p:cNvSpPr txBox="1"/>
          <p:nvPr/>
        </p:nvSpPr>
        <p:spPr>
          <a:xfrm>
            <a:off x="7110919" y="537941"/>
            <a:ext cx="470476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</a:t>
            </a:r>
            <a:r>
              <a:rPr lang="en-US" dirty="0" err="1"/>
              <a:t>VGate</a:t>
            </a:r>
            <a:r>
              <a:rPr lang="en-US" dirty="0"/>
              <a:t> from 1 V to 50 V the magnitude of the sensitivity per unit volume is 10^11 </a:t>
            </a:r>
            <a:r>
              <a:rPr lang="en-US" dirty="0" err="1"/>
              <a:t>uC</a:t>
            </a:r>
            <a:r>
              <a:rPr lang="en-US" dirty="0"/>
              <a:t>/(</a:t>
            </a:r>
            <a:r>
              <a:rPr lang="en-US" dirty="0" err="1"/>
              <a:t>Gy</a:t>
            </a:r>
            <a:r>
              <a:rPr lang="en-US" dirty="0"/>
              <a:t>*cm^3).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Sensitivity of the active channel generally decreases with increasing </a:t>
            </a:r>
            <a:r>
              <a:rPr lang="en-US" dirty="0" err="1"/>
              <a:t>VGate</a:t>
            </a:r>
            <a:r>
              <a:rPr lang="en-US" dirty="0"/>
              <a:t>, which does not coincide with the theory.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</a:t>
            </a:r>
            <a:r>
              <a:rPr lang="en-US" dirty="0" err="1"/>
              <a:t>VGate</a:t>
            </a:r>
            <a:r>
              <a:rPr lang="en-US" dirty="0"/>
              <a:t> increases, the sensitivity error also increases, which is the result of </a:t>
            </a:r>
            <a:r>
              <a:rPr lang="en-US" dirty="0" err="1"/>
              <a:t>mory</a:t>
            </a:r>
            <a:r>
              <a:rPr lang="en-US" dirty="0"/>
              <a:t> noisy </a:t>
            </a:r>
            <a:r>
              <a:rPr lang="en-US" dirty="0" err="1"/>
              <a:t>IDrain</a:t>
            </a:r>
            <a:r>
              <a:rPr lang="en-US" dirty="0"/>
              <a:t> peaks.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</a:t>
            </a:r>
            <a:r>
              <a:rPr lang="en-US" dirty="0" err="1"/>
              <a:t>VGate</a:t>
            </a:r>
            <a:r>
              <a:rPr lang="en-US" dirty="0"/>
              <a:t>=50V the sensitivity abruptly increases, which could be explained as the instability of the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</a:t>
            </a:r>
            <a:r>
              <a:rPr lang="en-US" dirty="0" err="1"/>
              <a:t>VGate</a:t>
            </a:r>
            <a:r>
              <a:rPr lang="en-US" dirty="0"/>
              <a:t> increases, the peaks change their shape from the rectangular one to the angular shape with slower increase of </a:t>
            </a:r>
            <a:r>
              <a:rPr lang="en-US" dirty="0" err="1"/>
              <a:t>IDrain</a:t>
            </a:r>
            <a:r>
              <a:rPr lang="en-US" dirty="0"/>
              <a:t> when the radiation is ON and slower relaxation when the radiation is OFF.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peak is taken from the first peak at </a:t>
            </a:r>
            <a:r>
              <a:rPr lang="en-US" dirty="0" err="1"/>
              <a:t>I_Xray</a:t>
            </a:r>
            <a:r>
              <a:rPr lang="en-US" dirty="0"/>
              <a:t>=500uA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15551A-D448-3AF5-62AA-04404FB7CF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9" t="7115" r="8782" b="2240"/>
          <a:stretch/>
        </p:blipFill>
        <p:spPr>
          <a:xfrm>
            <a:off x="0" y="3258000"/>
            <a:ext cx="694887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27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890E18-C915-5A2E-77E2-5BBD6D7A8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t">
            <a:normAutofit/>
          </a:bodyPr>
          <a:lstStyle/>
          <a:p>
            <a:pPr algn="ctr"/>
            <a:r>
              <a:rPr lang="en-US" sz="2800" b="1" dirty="0"/>
              <a:t>Evolution of Transfer Characteristics in Saturation Regime:</a:t>
            </a:r>
            <a:endParaRPr lang="ru-RU" sz="2800" b="1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8F22BEA-6E88-04A7-17F0-75156E51DB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351554"/>
              </p:ext>
            </p:extLst>
          </p:nvPr>
        </p:nvGraphicFramePr>
        <p:xfrm>
          <a:off x="-475472" y="370798"/>
          <a:ext cx="7090280" cy="5425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475472" y="370798"/>
                        <a:ext cx="7090280" cy="5425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4F01975-9A9A-8814-2E78-90FAC9C86967}"/>
              </a:ext>
            </a:extLst>
          </p:cNvPr>
          <p:cNvSpPr txBox="1"/>
          <p:nvPr/>
        </p:nvSpPr>
        <p:spPr>
          <a:xfrm>
            <a:off x="6760723" y="1021404"/>
            <a:ext cx="45930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Through the X-ray measurements the curve shifts in the right direction.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maximum value of </a:t>
            </a:r>
            <a:r>
              <a:rPr lang="en-US" dirty="0" err="1"/>
              <a:t>IDrain</a:t>
            </a:r>
            <a:r>
              <a:rPr lang="en-US" dirty="0"/>
              <a:t> at </a:t>
            </a:r>
            <a:r>
              <a:rPr lang="en-US" dirty="0" err="1"/>
              <a:t>VGate</a:t>
            </a:r>
            <a:r>
              <a:rPr lang="en-US" dirty="0"/>
              <a:t>=50V slightly decreases when increasing </a:t>
            </a:r>
            <a:r>
              <a:rPr lang="en-US" dirty="0" err="1"/>
              <a:t>VGate</a:t>
            </a:r>
            <a:r>
              <a:rPr lang="en-US" dirty="0"/>
              <a:t> at X-ray measurements.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Such tendency could be explained as slight degradation of the transistor characteristics under X-rays.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5242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DFC3-6B53-8300-9A0E-7675F0AC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82320"/>
          </a:xfrm>
        </p:spPr>
        <p:txBody>
          <a:bodyPr anchor="t">
            <a:normAutofit/>
          </a:bodyPr>
          <a:lstStyle/>
          <a:p>
            <a:r>
              <a:rPr lang="en-US" sz="2800" b="1" dirty="0"/>
              <a:t>Comparison with the data from literature:</a:t>
            </a:r>
            <a:endParaRPr lang="ru-RU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A24D-3AA9-9731-6321-41F646EEC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20" y="518160"/>
            <a:ext cx="11028680" cy="6339839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US" sz="2000" b="0" i="0" dirty="0">
                <a:solidFill>
                  <a:srgbClr val="1A1A1A"/>
                </a:solidFill>
                <a:effectLst/>
                <a:latin typeface="Helvetica" panose="020B0604020202020204" pitchFamily="34" charset="0"/>
              </a:rPr>
              <a:t>Alberto </a:t>
            </a:r>
            <a:r>
              <a:rPr lang="en-US" sz="2000" b="0" i="0" dirty="0" err="1">
                <a:solidFill>
                  <a:srgbClr val="1A1A1A"/>
                </a:solidFill>
                <a:effectLst/>
                <a:latin typeface="Helvetica" panose="020B0604020202020204" pitchFamily="34" charset="0"/>
              </a:rPr>
              <a:t>Taffelli</a:t>
            </a:r>
            <a:r>
              <a:rPr lang="en-US" sz="2000" b="0" i="0" dirty="0">
                <a:solidFill>
                  <a:srgbClr val="1A1A1A"/>
                </a:solidFill>
                <a:effectLst/>
                <a:latin typeface="Helvetica" panose="020B0604020202020204" pitchFamily="34" charset="0"/>
              </a:rPr>
              <a:t>, Max </a:t>
            </a:r>
            <a:r>
              <a:rPr lang="en-US" sz="2000" b="0" i="0" dirty="0" err="1">
                <a:solidFill>
                  <a:srgbClr val="1A1A1A"/>
                </a:solidFill>
                <a:effectLst/>
                <a:latin typeface="Helvetica" panose="020B0604020202020204" pitchFamily="34" charset="0"/>
              </a:rPr>
              <a:t>Heyl</a:t>
            </a:r>
            <a:r>
              <a:rPr lang="en-US" sz="2000" b="0" i="0" dirty="0">
                <a:solidFill>
                  <a:srgbClr val="1A1A1A"/>
                </a:solidFill>
                <a:effectLst/>
                <a:latin typeface="Helvetica" panose="020B0604020202020204" pitchFamily="34" charset="0"/>
              </a:rPr>
              <a:t>, Matteo </a:t>
            </a:r>
            <a:r>
              <a:rPr lang="en-US" sz="2000" b="0" i="0" dirty="0" err="1">
                <a:solidFill>
                  <a:srgbClr val="1A1A1A"/>
                </a:solidFill>
                <a:effectLst/>
                <a:latin typeface="Helvetica" panose="020B0604020202020204" pitchFamily="34" charset="0"/>
              </a:rPr>
              <a:t>Favaro</a:t>
            </a:r>
            <a:r>
              <a:rPr lang="en-US" sz="2000" b="0" i="0" dirty="0">
                <a:solidFill>
                  <a:srgbClr val="1A1A1A"/>
                </a:solidFill>
                <a:effectLst/>
                <a:latin typeface="Helvetica" panose="020B0604020202020204" pitchFamily="34" charset="0"/>
              </a:rPr>
              <a:t>, Sandra </a:t>
            </a:r>
            <a:r>
              <a:rPr lang="en-US" sz="2000" b="0" i="0" dirty="0" err="1">
                <a:solidFill>
                  <a:srgbClr val="1A1A1A"/>
                </a:solidFill>
                <a:effectLst/>
                <a:latin typeface="Helvetica" panose="020B0604020202020204" pitchFamily="34" charset="0"/>
              </a:rPr>
              <a:t>Dirè</a:t>
            </a:r>
            <a:r>
              <a:rPr lang="en-US" sz="2000" b="0" i="0" dirty="0">
                <a:solidFill>
                  <a:srgbClr val="1A1A1A"/>
                </a:solidFill>
                <a:effectLst/>
                <a:latin typeface="Helvetica" panose="020B0604020202020204" pitchFamily="34" charset="0"/>
              </a:rPr>
              <a:t>, Lucio Pancheri, Emil J. W. List-</a:t>
            </a:r>
            <a:r>
              <a:rPr lang="en-US" sz="2000" b="0" i="0" dirty="0" err="1">
                <a:solidFill>
                  <a:srgbClr val="1A1A1A"/>
                </a:solidFill>
                <a:effectLst/>
                <a:latin typeface="Helvetica" panose="020B0604020202020204" pitchFamily="34" charset="0"/>
              </a:rPr>
              <a:t>Kratochvil</a:t>
            </a:r>
            <a:r>
              <a:rPr lang="en-US" sz="2000" b="0" i="0" dirty="0">
                <a:solidFill>
                  <a:srgbClr val="1A1A1A"/>
                </a:solidFill>
                <a:effectLst/>
                <a:latin typeface="Helvetica" panose="020B0604020202020204" pitchFamily="34" charset="0"/>
              </a:rPr>
              <a:t>, Alberto </a:t>
            </a:r>
            <a:r>
              <a:rPr lang="en-US" sz="2000" b="0" i="0" dirty="0" err="1">
                <a:solidFill>
                  <a:srgbClr val="1A1A1A"/>
                </a:solidFill>
                <a:effectLst/>
                <a:latin typeface="Helvetica" panose="020B0604020202020204" pitchFamily="34" charset="0"/>
              </a:rPr>
              <a:t>Quaranta</a:t>
            </a:r>
            <a:r>
              <a:rPr lang="en-US" sz="2000" b="0" i="0" dirty="0">
                <a:solidFill>
                  <a:srgbClr val="1A1A1A"/>
                </a:solidFill>
                <a:effectLst/>
                <a:latin typeface="Helvetica" panose="020B0604020202020204" pitchFamily="34" charset="0"/>
              </a:rPr>
              <a:t>, Giovanni Ligorio; Demonstrating the high sensitivity of MoS</a:t>
            </a:r>
            <a:r>
              <a:rPr lang="en-US" sz="2000" b="0" i="0" baseline="-25000" dirty="0">
                <a:solidFill>
                  <a:srgbClr val="1A1A1A"/>
                </a:solidFill>
                <a:effectLst/>
                <a:latin typeface="Helvetica" panose="020B0604020202020204" pitchFamily="34" charset="0"/>
              </a:rPr>
              <a:t>2</a:t>
            </a:r>
            <a:r>
              <a:rPr lang="en-US" sz="2000" b="0" i="0" dirty="0">
                <a:solidFill>
                  <a:srgbClr val="1A1A1A"/>
                </a:solidFill>
                <a:effectLst/>
                <a:latin typeface="Helvetica" panose="020B0604020202020204" pitchFamily="34" charset="0"/>
              </a:rPr>
              <a:t> monolayers in direct x-ray detectors. </a:t>
            </a:r>
            <a:r>
              <a:rPr lang="en-US" sz="2000" b="0" i="1" dirty="0">
                <a:solidFill>
                  <a:srgbClr val="1A1A1A"/>
                </a:solidFill>
                <a:effectLst/>
                <a:latin typeface="Helvetica" panose="020B0604020202020204" pitchFamily="34" charset="0"/>
              </a:rPr>
              <a:t>APL Mater.</a:t>
            </a:r>
            <a:r>
              <a:rPr lang="en-US" sz="2000" b="0" i="0" dirty="0">
                <a:solidFill>
                  <a:srgbClr val="1A1A1A"/>
                </a:solidFill>
                <a:effectLst/>
                <a:latin typeface="Helvetica" panose="020B0604020202020204" pitchFamily="34" charset="0"/>
              </a:rPr>
              <a:t> 1 August 2023; 11 (8): 081101. </a:t>
            </a:r>
            <a:r>
              <a:rPr lang="en-US" sz="2000" b="0" i="0" u="none" strike="noStrike" dirty="0">
                <a:solidFill>
                  <a:srgbClr val="0066CC"/>
                </a:solidFill>
                <a:effectLst/>
                <a:latin typeface="Helvetica" panose="020B0604020202020204" pitchFamily="34" charset="0"/>
                <a:hlinkClick r:id="rId3"/>
              </a:rPr>
              <a:t>https://doi.org/10.1063/5.0151794</a:t>
            </a:r>
            <a:endParaRPr lang="en-US" sz="2000" b="0" i="0" u="none" strike="noStrike" dirty="0">
              <a:solidFill>
                <a:srgbClr val="0066CC"/>
              </a:solidFill>
              <a:effectLst/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4" name="New picture">
            <a:extLst>
              <a:ext uri="{FF2B5EF4-FFF2-40B4-BE49-F238E27FC236}">
                <a16:creationId xmlns:a16="http://schemas.microsoft.com/office/drawing/2014/main" id="{BAF9099B-F2E9-C104-E0A6-759D11C9001D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8" t="55165"/>
          <a:stretch/>
        </p:blipFill>
        <p:spPr bwMode="auto">
          <a:xfrm>
            <a:off x="299720" y="1852930"/>
            <a:ext cx="5796280" cy="196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ED46A1-9A2B-440D-F932-946879B8A0A1}"/>
              </a:ext>
            </a:extLst>
          </p:cNvPr>
          <p:cNvSpPr txBox="1"/>
          <p:nvPr/>
        </p:nvSpPr>
        <p:spPr>
          <a:xfrm>
            <a:off x="0" y="3820160"/>
            <a:ext cx="64419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Fig: </a:t>
            </a:r>
            <a:r>
              <a:rPr lang="en-US" altLang="en-US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A schematic cross-section of the final device exposed to x ray and connected to an external source meter unit.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348138-0081-E20E-823B-7B70EC5AA679}"/>
              </a:ext>
            </a:extLst>
          </p:cNvPr>
          <p:cNvSpPr txBox="1"/>
          <p:nvPr/>
        </p:nvSpPr>
        <p:spPr>
          <a:xfrm>
            <a:off x="609600" y="4612202"/>
            <a:ext cx="4534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parameters: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Sensitivity/volume = 10</a:t>
            </a:r>
            <a:r>
              <a:rPr lang="en-US" baseline="30000" dirty="0"/>
              <a:t>8</a:t>
            </a:r>
            <a:r>
              <a:rPr lang="en-US" dirty="0"/>
              <a:t> – 10</a:t>
            </a:r>
            <a:r>
              <a:rPr lang="en-US" baseline="30000" dirty="0"/>
              <a:t>9</a:t>
            </a:r>
            <a:r>
              <a:rPr lang="en-US" dirty="0"/>
              <a:t> </a:t>
            </a:r>
            <a:r>
              <a:rPr lang="en-US" dirty="0" err="1"/>
              <a:t>uC</a:t>
            </a:r>
            <a:r>
              <a:rPr lang="en-US" dirty="0"/>
              <a:t>/(</a:t>
            </a:r>
            <a:r>
              <a:rPr lang="en-US" dirty="0" err="1"/>
              <a:t>Gy</a:t>
            </a:r>
            <a:r>
              <a:rPr lang="en-US" dirty="0"/>
              <a:t>*cm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Sensitivity/area = 10 – 100 </a:t>
            </a:r>
            <a:r>
              <a:rPr lang="en-US" dirty="0" err="1"/>
              <a:t>uC</a:t>
            </a:r>
            <a:r>
              <a:rPr lang="en-US" dirty="0"/>
              <a:t>/(</a:t>
            </a:r>
            <a:r>
              <a:rPr lang="en-US" dirty="0" err="1"/>
              <a:t>Gy</a:t>
            </a:r>
            <a:r>
              <a:rPr lang="en-US" dirty="0"/>
              <a:t>*cm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44C91-E8D1-B973-42E7-7088CD7A2015}"/>
              </a:ext>
            </a:extLst>
          </p:cNvPr>
          <p:cNvSpPr txBox="1"/>
          <p:nvPr/>
        </p:nvSpPr>
        <p:spPr>
          <a:xfrm>
            <a:off x="6797040" y="1931908"/>
            <a:ext cx="39981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Deposition method – exfoliation method</a:t>
            </a:r>
          </a:p>
          <a:p>
            <a:endParaRPr lang="en-US" dirty="0"/>
          </a:p>
          <a:p>
            <a:r>
              <a:rPr lang="en-US" dirty="0" err="1"/>
              <a:t>Polysterene</a:t>
            </a:r>
            <a:r>
              <a:rPr lang="en-US" dirty="0"/>
              <a:t> (PS) film </a:t>
            </a:r>
            <a:r>
              <a:rPr lang="en-US" dirty="0" err="1"/>
              <a:t>th</a:t>
            </a:r>
            <a:r>
              <a:rPr lang="en-US" dirty="0"/>
              <a:t> ∝ 1 um</a:t>
            </a:r>
          </a:p>
          <a:p>
            <a:r>
              <a:rPr lang="en-US" dirty="0"/>
              <a:t>Au electrodes </a:t>
            </a:r>
            <a:r>
              <a:rPr lang="en-US" dirty="0" err="1"/>
              <a:t>th</a:t>
            </a:r>
            <a:r>
              <a:rPr lang="en-US" dirty="0"/>
              <a:t> = 100 nm</a:t>
            </a:r>
          </a:p>
          <a:p>
            <a:endParaRPr lang="en-US" dirty="0"/>
          </a:p>
          <a:p>
            <a:r>
              <a:rPr lang="en-US" dirty="0"/>
              <a:t>Active channel area = 0.03 mm</a:t>
            </a:r>
            <a:r>
              <a:rPr lang="en-US" baseline="30000" dirty="0"/>
              <a:t>2</a:t>
            </a:r>
          </a:p>
          <a:p>
            <a:r>
              <a:rPr lang="en-US" dirty="0"/>
              <a:t>Active channel </a:t>
            </a:r>
            <a:r>
              <a:rPr lang="en-US" dirty="0" err="1"/>
              <a:t>th</a:t>
            </a:r>
            <a:r>
              <a:rPr lang="en-US" dirty="0"/>
              <a:t> = 0.9 nm</a:t>
            </a:r>
          </a:p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6EA94F-BCB8-E44F-310F-1B6C6B8A5811}"/>
              </a:ext>
            </a:extLst>
          </p:cNvPr>
          <p:cNvSpPr txBox="1"/>
          <p:nvPr/>
        </p:nvSpPr>
        <p:spPr>
          <a:xfrm>
            <a:off x="609600" y="5657671"/>
            <a:ext cx="72746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 from Batch2 (S12_d3 and S14_d3):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S12_d3 Sensitivity/volume =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(3.8±0.2)*10^11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dirty="0" err="1"/>
              <a:t>uC</a:t>
            </a:r>
            <a:r>
              <a:rPr lang="en-US" dirty="0"/>
              <a:t>/(</a:t>
            </a:r>
            <a:r>
              <a:rPr lang="en-US" dirty="0" err="1"/>
              <a:t>Gy</a:t>
            </a:r>
            <a:r>
              <a:rPr lang="en-US" dirty="0"/>
              <a:t>*cm</a:t>
            </a:r>
            <a:r>
              <a:rPr lang="en-US" baseline="30000" dirty="0"/>
              <a:t>3</a:t>
            </a:r>
            <a:r>
              <a:rPr lang="en-US" dirty="0"/>
              <a:t>) (</a:t>
            </a:r>
            <a:r>
              <a:rPr lang="en-US" dirty="0" err="1"/>
              <a:t>VGate</a:t>
            </a:r>
            <a:r>
              <a:rPr lang="en-US" dirty="0"/>
              <a:t>=30V)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S12_d3 Sensitivity/volume =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(3.1±1.0)*10^11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dirty="0" err="1"/>
              <a:t>uC</a:t>
            </a:r>
            <a:r>
              <a:rPr lang="en-US" dirty="0"/>
              <a:t>/(</a:t>
            </a:r>
            <a:r>
              <a:rPr lang="en-US" dirty="0" err="1"/>
              <a:t>Gy</a:t>
            </a:r>
            <a:r>
              <a:rPr lang="en-US" dirty="0"/>
              <a:t>*cm</a:t>
            </a:r>
            <a:r>
              <a:rPr lang="en-US" baseline="30000" dirty="0"/>
              <a:t>3</a:t>
            </a:r>
            <a:r>
              <a:rPr lang="en-US" dirty="0"/>
              <a:t>) (</a:t>
            </a:r>
            <a:r>
              <a:rPr lang="en-US" dirty="0" err="1"/>
              <a:t>VGate</a:t>
            </a:r>
            <a:r>
              <a:rPr lang="en-US" dirty="0"/>
              <a:t>=40V)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S14_d3 Sensitivity/volume =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.5±0.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)*10^11</a:t>
            </a:r>
            <a:r>
              <a:rPr lang="ru-RU" dirty="0"/>
              <a:t> </a:t>
            </a:r>
            <a:r>
              <a:rPr lang="en-US" dirty="0" err="1"/>
              <a:t>uC</a:t>
            </a:r>
            <a:r>
              <a:rPr lang="en-US" dirty="0"/>
              <a:t>/(</a:t>
            </a:r>
            <a:r>
              <a:rPr lang="en-US" dirty="0" err="1"/>
              <a:t>Gy</a:t>
            </a:r>
            <a:r>
              <a:rPr lang="en-US" dirty="0"/>
              <a:t>*cm</a:t>
            </a:r>
            <a:r>
              <a:rPr lang="en-US" baseline="30000" dirty="0"/>
              <a:t>3</a:t>
            </a:r>
            <a:r>
              <a:rPr lang="en-US" dirty="0"/>
              <a:t>) (</a:t>
            </a:r>
            <a:r>
              <a:rPr lang="en-US" dirty="0" err="1"/>
              <a:t>VGate</a:t>
            </a:r>
            <a:r>
              <a:rPr lang="en-US" dirty="0"/>
              <a:t>=50V)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206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8716-950F-4ED9-F7F6-D9313A7B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Samples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 and </a:t>
            </a:r>
            <a:r>
              <a:rPr lang="es-ES" dirty="0" err="1"/>
              <a:t>characterization</a:t>
            </a:r>
            <a:endParaRPr lang="en-GB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4A92443-EBC2-097A-0837-C3DE2CB365C1}"/>
              </a:ext>
            </a:extLst>
          </p:cNvPr>
          <p:cNvSpPr/>
          <p:nvPr/>
        </p:nvSpPr>
        <p:spPr>
          <a:xfrm>
            <a:off x="7516326" y="4751624"/>
            <a:ext cx="41617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MEASUREMENTS</a:t>
            </a:r>
          </a:p>
          <a:p>
            <a:endParaRPr lang="en-GB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n-type semiconductor</a:t>
            </a:r>
          </a:p>
          <a:p>
            <a:pPr marL="342900" indent="-342900">
              <a:buAutoNum type="arabicParenR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stability in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storage in glove box</a:t>
            </a:r>
          </a:p>
          <a:p>
            <a:pPr marL="342900" indent="-342900">
              <a:buAutoNum type="arabicParenR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measurements were performed reaching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V, and V</a:t>
            </a:r>
            <a:r>
              <a:rPr lang="en-GB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-60 to 60 V</a:t>
            </a:r>
          </a:p>
          <a:p>
            <a:pPr marL="342900" indent="-342900">
              <a:buAutoNum type="arabicParenR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100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 V</a:t>
            </a:r>
          </a:p>
        </p:txBody>
      </p:sp>
      <p:sp>
        <p:nvSpPr>
          <p:cNvPr id="63" name="9 CuadroTexto">
            <a:extLst>
              <a:ext uri="{FF2B5EF4-FFF2-40B4-BE49-F238E27FC236}">
                <a16:creationId xmlns:a16="http://schemas.microsoft.com/office/drawing/2014/main" id="{1FCB627E-7529-9321-C798-B78D49342306}"/>
              </a:ext>
            </a:extLst>
          </p:cNvPr>
          <p:cNvSpPr txBox="1"/>
          <p:nvPr/>
        </p:nvSpPr>
        <p:spPr>
          <a:xfrm>
            <a:off x="7516326" y="3610970"/>
            <a:ext cx="41617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contact / Bottom gate </a:t>
            </a:r>
          </a:p>
          <a:p>
            <a:pPr algn="just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If you need, you can scratch the surface of the substrates to access the gate.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3017CD-B1E8-E264-7C7A-5501193249A8}"/>
              </a:ext>
            </a:extLst>
          </p:cNvPr>
          <p:cNvSpPr/>
          <p:nvPr/>
        </p:nvSpPr>
        <p:spPr>
          <a:xfrm>
            <a:off x="587229" y="5025007"/>
            <a:ext cx="4689446" cy="8021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1D95BC-472A-E4DA-B38C-3C8EF2ABF93E}"/>
              </a:ext>
            </a:extLst>
          </p:cNvPr>
          <p:cNvSpPr/>
          <p:nvPr/>
        </p:nvSpPr>
        <p:spPr>
          <a:xfrm>
            <a:off x="587229" y="4474480"/>
            <a:ext cx="4689446" cy="55052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A97DD6-6704-0218-EEF6-48DE9C9834F2}"/>
              </a:ext>
            </a:extLst>
          </p:cNvPr>
          <p:cNvSpPr/>
          <p:nvPr/>
        </p:nvSpPr>
        <p:spPr>
          <a:xfrm>
            <a:off x="587229" y="4251274"/>
            <a:ext cx="4689446" cy="22320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E54F43-4948-32BC-20A9-194074521789}"/>
              </a:ext>
            </a:extLst>
          </p:cNvPr>
          <p:cNvSpPr/>
          <p:nvPr/>
        </p:nvSpPr>
        <p:spPr>
          <a:xfrm>
            <a:off x="2130803" y="3983334"/>
            <a:ext cx="1602298" cy="2715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AE20E3-8CAF-FABA-E13A-8B1439EC1552}"/>
              </a:ext>
            </a:extLst>
          </p:cNvPr>
          <p:cNvSpPr/>
          <p:nvPr/>
        </p:nvSpPr>
        <p:spPr>
          <a:xfrm>
            <a:off x="587229" y="3715151"/>
            <a:ext cx="1620000" cy="4215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0F8065-1D62-FC2F-EB5F-08203569C204}"/>
              </a:ext>
            </a:extLst>
          </p:cNvPr>
          <p:cNvSpPr/>
          <p:nvPr/>
        </p:nvSpPr>
        <p:spPr>
          <a:xfrm>
            <a:off x="3656189" y="3715151"/>
            <a:ext cx="1620000" cy="4215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8C48DD-96B0-05E3-EBD2-3761789CEBA0}"/>
              </a:ext>
            </a:extLst>
          </p:cNvPr>
          <p:cNvSpPr/>
          <p:nvPr/>
        </p:nvSpPr>
        <p:spPr>
          <a:xfrm>
            <a:off x="587230" y="4136694"/>
            <a:ext cx="1620000" cy="1148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1D480C-1810-B253-EDAA-765791DD0F22}"/>
              </a:ext>
            </a:extLst>
          </p:cNvPr>
          <p:cNvSpPr/>
          <p:nvPr/>
        </p:nvSpPr>
        <p:spPr>
          <a:xfrm>
            <a:off x="3656187" y="4136018"/>
            <a:ext cx="1620000" cy="1148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B29490-3283-BD52-34CE-6D8E1A3EB964}"/>
              </a:ext>
            </a:extLst>
          </p:cNvPr>
          <p:cNvSpPr txBox="1"/>
          <p:nvPr/>
        </p:nvSpPr>
        <p:spPr>
          <a:xfrm>
            <a:off x="5469587" y="3780843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Au/Cr 45/3 nm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1368AC-D4CF-E8A4-F109-DDF9ED2A0980}"/>
              </a:ext>
            </a:extLst>
          </p:cNvPr>
          <p:cNvSpPr txBox="1"/>
          <p:nvPr/>
        </p:nvSpPr>
        <p:spPr>
          <a:xfrm>
            <a:off x="2587947" y="3606679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MoS</a:t>
            </a:r>
            <a:r>
              <a:rPr lang="es-ES" baseline="-25000" dirty="0"/>
              <a:t>2</a:t>
            </a:r>
            <a:endParaRPr lang="en-GB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647E6D-8AA0-8200-A8E3-A60B0AEC08B0}"/>
              </a:ext>
            </a:extLst>
          </p:cNvPr>
          <p:cNvSpPr txBox="1"/>
          <p:nvPr/>
        </p:nvSpPr>
        <p:spPr>
          <a:xfrm>
            <a:off x="5405819" y="4150175"/>
            <a:ext cx="1713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BCB </a:t>
            </a:r>
            <a:r>
              <a:rPr lang="es-ES" dirty="0" err="1"/>
              <a:t>layer</a:t>
            </a:r>
            <a:r>
              <a:rPr lang="es-ES" dirty="0"/>
              <a:t> 50 nm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13FF87-1CEE-C369-2368-EEBB2EA0375D}"/>
              </a:ext>
            </a:extLst>
          </p:cNvPr>
          <p:cNvSpPr txBox="1"/>
          <p:nvPr/>
        </p:nvSpPr>
        <p:spPr>
          <a:xfrm>
            <a:off x="5608920" y="4565077"/>
            <a:ext cx="13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SiO</a:t>
            </a:r>
            <a:r>
              <a:rPr lang="es-ES" baseline="-25000" dirty="0"/>
              <a:t>x </a:t>
            </a:r>
            <a:r>
              <a:rPr lang="es-ES" dirty="0"/>
              <a:t>278 nm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18E4B1-39B7-E699-7AF3-92C284454142}"/>
              </a:ext>
            </a:extLst>
          </p:cNvPr>
          <p:cNvSpPr txBox="1"/>
          <p:nvPr/>
        </p:nvSpPr>
        <p:spPr>
          <a:xfrm>
            <a:off x="6090750" y="52414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217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9163E-DFAA-F68F-AE2A-F36C5757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Comparison with the data from literature:</a:t>
            </a:r>
            <a:endParaRPr lang="ru-RU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96E7D59-0C8F-F246-7C9A-496A6B796757}"/>
              </a:ext>
            </a:extLst>
          </p:cNvPr>
          <p:cNvGrpSpPr/>
          <p:nvPr/>
        </p:nvGrpSpPr>
        <p:grpSpPr>
          <a:xfrm>
            <a:off x="0" y="1325563"/>
            <a:ext cx="5737225" cy="3407409"/>
            <a:chOff x="128176" y="0"/>
            <a:chExt cx="5740784" cy="3408083"/>
          </a:xfrm>
        </p:grpSpPr>
        <p:pic>
          <p:nvPicPr>
            <p:cNvPr id="4" name="Graphic 29">
              <a:extLst>
                <a:ext uri="{FF2B5EF4-FFF2-40B4-BE49-F238E27FC236}">
                  <a16:creationId xmlns:a16="http://schemas.microsoft.com/office/drawing/2014/main" id="{0370B351-7B68-2A89-A90F-C1AE86958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8176" y="0"/>
              <a:ext cx="5731510" cy="2686685"/>
            </a:xfrm>
            <a:prstGeom prst="rect">
              <a:avLst/>
            </a:prstGeom>
          </p:spPr>
        </p:pic>
        <p:sp>
          <p:nvSpPr>
            <p:cNvPr id="5" name="Text Box 30">
              <a:extLst>
                <a:ext uri="{FF2B5EF4-FFF2-40B4-BE49-F238E27FC236}">
                  <a16:creationId xmlns:a16="http://schemas.microsoft.com/office/drawing/2014/main" id="{D582A54E-491C-A6CC-26AD-6209B47C1A8C}"/>
                </a:ext>
              </a:extLst>
            </p:cNvPr>
            <p:cNvSpPr txBox="1"/>
            <p:nvPr/>
          </p:nvSpPr>
          <p:spPr>
            <a:xfrm>
              <a:off x="138213" y="3009867"/>
              <a:ext cx="5730747" cy="398216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>
                <a:spcAft>
                  <a:spcPts val="1000"/>
                </a:spcAft>
              </a:pPr>
              <a:r>
                <a:rPr lang="ru-RU" sz="900" i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Figure </a:t>
              </a:r>
              <a:r>
                <a:rPr lang="en-US" sz="900" i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S5: Current density of the detector based on 1L-MoS</a:t>
              </a:r>
              <a:r>
                <a:rPr lang="en-US" sz="900" i="0" baseline="-25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900" i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incorporating the scintillator during subsequent irradiations for 20</a:t>
              </a:r>
              <a:r>
                <a:rPr lang="en-US" sz="900" i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en-US" sz="900" i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 of X-rays produced at 100 kV and dose rate 7.05 mGy/s. The detector was operated at 5</a:t>
              </a:r>
              <a:r>
                <a:rPr lang="en-US" sz="900" i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en-US" sz="900" i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V during the measurement. </a:t>
              </a:r>
              <a:endParaRPr lang="ru-RU" sz="900" i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8B1F632-152B-4915-7D88-B919A4F1A95E}"/>
              </a:ext>
            </a:extLst>
          </p:cNvPr>
          <p:cNvSpPr txBox="1"/>
          <p:nvPr/>
        </p:nvSpPr>
        <p:spPr>
          <a:xfrm>
            <a:off x="175098" y="840839"/>
            <a:ext cx="7226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Form of the peaks under the X-rays produced</a:t>
            </a:r>
          </a:p>
          <a:p>
            <a:r>
              <a:rPr lang="en-US" b="1" dirty="0"/>
              <a:t>by the monolayer MoS2 TFT under the scintillator film (see previous slide)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7024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5060-912B-0F99-F655-81AF7081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27B8973-3AC3-81C8-AA8E-53F45094DE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999941"/>
              </p:ext>
            </p:extLst>
          </p:nvPr>
        </p:nvGraphicFramePr>
        <p:xfrm>
          <a:off x="-173916" y="189000"/>
          <a:ext cx="4234286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73916" y="189000"/>
                        <a:ext cx="4234286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1128BB5-62BD-8E1F-C8C8-2CBAD9EBF0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146692"/>
              </p:ext>
            </p:extLst>
          </p:nvPr>
        </p:nvGraphicFramePr>
        <p:xfrm>
          <a:off x="3140657" y="189000"/>
          <a:ext cx="4234286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40657" y="189000"/>
                        <a:ext cx="4234286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01C939C-A618-A93E-9E13-4F219459C9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57228"/>
              </p:ext>
            </p:extLst>
          </p:nvPr>
        </p:nvGraphicFramePr>
        <p:xfrm>
          <a:off x="6538169" y="188999"/>
          <a:ext cx="4234286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6" imgW="3920760" imgH="3000960" progId="Origin95.Graph">
                  <p:embed/>
                </p:oleObj>
              </mc:Choice>
              <mc:Fallback>
                <p:oleObj name="Graph" r:id="rId6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38169" y="188999"/>
                        <a:ext cx="4234286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D7856BC-71D4-096C-3C6C-569F93529D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173288"/>
              </p:ext>
            </p:extLst>
          </p:nvPr>
        </p:nvGraphicFramePr>
        <p:xfrm>
          <a:off x="-173916" y="3618000"/>
          <a:ext cx="4234286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8" imgW="3920760" imgH="3000960" progId="Origin95.Graph">
                  <p:embed/>
                </p:oleObj>
              </mc:Choice>
              <mc:Fallback>
                <p:oleObj name="Graph" r:id="rId8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-173916" y="3618000"/>
                        <a:ext cx="4234286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DA62D1B-3931-B278-B918-5C4B5D9875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097797"/>
              </p:ext>
            </p:extLst>
          </p:nvPr>
        </p:nvGraphicFramePr>
        <p:xfrm>
          <a:off x="3140657" y="3617998"/>
          <a:ext cx="4234286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10" imgW="3920760" imgH="3000960" progId="Origin95.Graph">
                  <p:embed/>
                </p:oleObj>
              </mc:Choice>
              <mc:Fallback>
                <p:oleObj name="Graph" r:id="rId10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40657" y="3617998"/>
                        <a:ext cx="4234286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B8DC205-4448-7B84-35C5-21B216E9B2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254297"/>
              </p:ext>
            </p:extLst>
          </p:nvPr>
        </p:nvGraphicFramePr>
        <p:xfrm>
          <a:off x="6538169" y="3618000"/>
          <a:ext cx="4234286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12" imgW="3920760" imgH="3000960" progId="Origin95.Graph">
                  <p:embed/>
                </p:oleObj>
              </mc:Choice>
              <mc:Fallback>
                <p:oleObj name="Graph" r:id="rId1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38169" y="3618000"/>
                        <a:ext cx="4234286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7943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6791-EDB5-12B5-8A30-6F78FB36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34460B3-B538-D573-4250-ECDE172BF4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040463"/>
              </p:ext>
            </p:extLst>
          </p:nvPr>
        </p:nvGraphicFramePr>
        <p:xfrm>
          <a:off x="-135006" y="189000"/>
          <a:ext cx="4234286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35006" y="189000"/>
                        <a:ext cx="4234286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4829AC1-C2FE-01E5-BEC8-DFDE132573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816421"/>
              </p:ext>
            </p:extLst>
          </p:nvPr>
        </p:nvGraphicFramePr>
        <p:xfrm>
          <a:off x="3180410" y="189000"/>
          <a:ext cx="4234286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80410" y="189000"/>
                        <a:ext cx="4234286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256D52A-9D06-A4AA-1659-86809EA15B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151759"/>
              </p:ext>
            </p:extLst>
          </p:nvPr>
        </p:nvGraphicFramePr>
        <p:xfrm>
          <a:off x="6495826" y="162738"/>
          <a:ext cx="4234286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6" imgW="3920760" imgH="3000960" progId="Origin95.Graph">
                  <p:embed/>
                </p:oleObj>
              </mc:Choice>
              <mc:Fallback>
                <p:oleObj name="Graph" r:id="rId6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95826" y="162738"/>
                        <a:ext cx="4234286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8E7BA00-6E6F-F39F-D9A7-0D5BFE9EE7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505708"/>
              </p:ext>
            </p:extLst>
          </p:nvPr>
        </p:nvGraphicFramePr>
        <p:xfrm>
          <a:off x="-135006" y="3591738"/>
          <a:ext cx="4234286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8" imgW="3920760" imgH="3000960" progId="Origin95.Graph">
                  <p:embed/>
                </p:oleObj>
              </mc:Choice>
              <mc:Fallback>
                <p:oleObj name="Graph" r:id="rId8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-135006" y="3591738"/>
                        <a:ext cx="4234286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EEE4F04-A173-B204-E253-9F92537957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40727"/>
              </p:ext>
            </p:extLst>
          </p:nvPr>
        </p:nvGraphicFramePr>
        <p:xfrm>
          <a:off x="3180410" y="3591738"/>
          <a:ext cx="4234286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10" imgW="3920760" imgH="3000960" progId="Origin95.Graph">
                  <p:embed/>
                </p:oleObj>
              </mc:Choice>
              <mc:Fallback>
                <p:oleObj name="Graph" r:id="rId10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80410" y="3591738"/>
                        <a:ext cx="4234286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FE0FE84-74B1-6240-38B0-9CA495B288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434839"/>
              </p:ext>
            </p:extLst>
          </p:nvPr>
        </p:nvGraphicFramePr>
        <p:xfrm>
          <a:off x="6596534" y="3591738"/>
          <a:ext cx="4234286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12" imgW="3920760" imgH="3000960" progId="Origin95.Graph">
                  <p:embed/>
                </p:oleObj>
              </mc:Choice>
              <mc:Fallback>
                <p:oleObj name="Graph" r:id="rId1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96534" y="3591738"/>
                        <a:ext cx="4234286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8849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7A77-3E28-0780-96F0-9D77FAF2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7E95D0B-C91F-95BE-58D2-1CA2D70A39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012409"/>
              </p:ext>
            </p:extLst>
          </p:nvPr>
        </p:nvGraphicFramePr>
        <p:xfrm>
          <a:off x="-358741" y="662781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358741" y="662781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439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5322-FAC4-716E-3ED1-607A5874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on X-ray measurements on the 22/11/2023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F6530-C72E-36C3-BCB4-07AE3C9FE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following two slides results from the past X-ray measurements performed on the 22/11/2023 are presented in order to demonstrate some instability of the samples.</a:t>
            </a:r>
          </a:p>
          <a:p>
            <a:r>
              <a:rPr lang="en-US" dirty="0"/>
              <a:t>According to the table, the Sample12_device3 transistor had the sensitivity of ≈ 3 * 10^11 </a:t>
            </a:r>
            <a:r>
              <a:rPr lang="en-US" dirty="0" err="1"/>
              <a:t>uC</a:t>
            </a:r>
            <a:r>
              <a:rPr lang="en-US" dirty="0"/>
              <a:t>/(</a:t>
            </a:r>
            <a:r>
              <a:rPr lang="en-US" dirty="0" err="1"/>
              <a:t>Gy</a:t>
            </a:r>
            <a:r>
              <a:rPr lang="en-US" dirty="0"/>
              <a:t>*cm^3) at </a:t>
            </a:r>
            <a:r>
              <a:rPr lang="en-US" dirty="0" err="1"/>
              <a:t>VGate</a:t>
            </a:r>
            <a:r>
              <a:rPr lang="en-US" dirty="0"/>
              <a:t> = 30 V and 40 V, and the negative sensitivity of ≈ -30 * 10^11 </a:t>
            </a:r>
            <a:r>
              <a:rPr lang="en-US" dirty="0" err="1"/>
              <a:t>uC</a:t>
            </a:r>
            <a:r>
              <a:rPr lang="en-US" dirty="0"/>
              <a:t>/(</a:t>
            </a:r>
            <a:r>
              <a:rPr lang="en-US" dirty="0" err="1"/>
              <a:t>Gy</a:t>
            </a:r>
            <a:r>
              <a:rPr lang="en-US" dirty="0"/>
              <a:t>*cm^3) at </a:t>
            </a:r>
            <a:r>
              <a:rPr lang="en-US" dirty="0" err="1"/>
              <a:t>VGate</a:t>
            </a:r>
            <a:r>
              <a:rPr lang="en-US" dirty="0"/>
              <a:t>=50V.</a:t>
            </a:r>
          </a:p>
          <a:p>
            <a:r>
              <a:rPr lang="en-US" dirty="0"/>
              <a:t>Since such results seem quite strange in comparison with the sensitivity obtained on the 15/12/2023, the latest results are considered as reliable ones.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55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7E46C-BC98-BA5A-FE71-C24B0E17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31"/>
            <a:ext cx="9662652" cy="539443"/>
          </a:xfrm>
        </p:spPr>
        <p:txBody>
          <a:bodyPr>
            <a:normAutofit/>
          </a:bodyPr>
          <a:lstStyle/>
          <a:p>
            <a:r>
              <a:rPr lang="en-US" dirty="0"/>
              <a:t>Table (Samples 1-8) </a:t>
            </a:r>
            <a:endParaRPr lang="ru-RU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3E9BAB-82BD-E89A-C13F-CBC10BFC7522}"/>
              </a:ext>
            </a:extLst>
          </p:cNvPr>
          <p:cNvGraphicFramePr>
            <a:graphicFrameLocks noGrp="1"/>
          </p:cNvGraphicFramePr>
          <p:nvPr/>
        </p:nvGraphicFramePr>
        <p:xfrm>
          <a:off x="120988" y="1118870"/>
          <a:ext cx="11755821" cy="5737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803">
                  <a:extLst>
                    <a:ext uri="{9D8B030D-6E8A-4147-A177-3AD203B41FA5}">
                      <a16:colId xmlns:a16="http://schemas.microsoft.com/office/drawing/2014/main" val="837569925"/>
                    </a:ext>
                  </a:extLst>
                </a:gridCol>
                <a:gridCol w="777808">
                  <a:extLst>
                    <a:ext uri="{9D8B030D-6E8A-4147-A177-3AD203B41FA5}">
                      <a16:colId xmlns:a16="http://schemas.microsoft.com/office/drawing/2014/main" val="3197246034"/>
                    </a:ext>
                  </a:extLst>
                </a:gridCol>
                <a:gridCol w="750964">
                  <a:extLst>
                    <a:ext uri="{9D8B030D-6E8A-4147-A177-3AD203B41FA5}">
                      <a16:colId xmlns:a16="http://schemas.microsoft.com/office/drawing/2014/main" val="2440304065"/>
                    </a:ext>
                  </a:extLst>
                </a:gridCol>
                <a:gridCol w="1330021">
                  <a:extLst>
                    <a:ext uri="{9D8B030D-6E8A-4147-A177-3AD203B41FA5}">
                      <a16:colId xmlns:a16="http://schemas.microsoft.com/office/drawing/2014/main" val="3912033627"/>
                    </a:ext>
                  </a:extLst>
                </a:gridCol>
                <a:gridCol w="1547167">
                  <a:extLst>
                    <a:ext uri="{9D8B030D-6E8A-4147-A177-3AD203B41FA5}">
                      <a16:colId xmlns:a16="http://schemas.microsoft.com/office/drawing/2014/main" val="283620671"/>
                    </a:ext>
                  </a:extLst>
                </a:gridCol>
                <a:gridCol w="914564">
                  <a:extLst>
                    <a:ext uri="{9D8B030D-6E8A-4147-A177-3AD203B41FA5}">
                      <a16:colId xmlns:a16="http://schemas.microsoft.com/office/drawing/2014/main" val="2835801018"/>
                    </a:ext>
                  </a:extLst>
                </a:gridCol>
                <a:gridCol w="1059359">
                  <a:extLst>
                    <a:ext uri="{9D8B030D-6E8A-4147-A177-3AD203B41FA5}">
                      <a16:colId xmlns:a16="http://schemas.microsoft.com/office/drawing/2014/main" val="140818165"/>
                    </a:ext>
                  </a:extLst>
                </a:gridCol>
                <a:gridCol w="1545144">
                  <a:extLst>
                    <a:ext uri="{9D8B030D-6E8A-4147-A177-3AD203B41FA5}">
                      <a16:colId xmlns:a16="http://schemas.microsoft.com/office/drawing/2014/main" val="3090755926"/>
                    </a:ext>
                  </a:extLst>
                </a:gridCol>
                <a:gridCol w="2524991">
                  <a:extLst>
                    <a:ext uri="{9D8B030D-6E8A-4147-A177-3AD203B41FA5}">
                      <a16:colId xmlns:a16="http://schemas.microsoft.com/office/drawing/2014/main" val="2705674773"/>
                    </a:ext>
                  </a:extLst>
                </a:gridCol>
              </a:tblGrid>
              <a:tr h="301371">
                <a:tc>
                  <a:txBody>
                    <a:bodyPr/>
                    <a:lstStyle/>
                    <a:p>
                      <a:r>
                        <a:rPr lang="en-US" sz="1400" dirty="0" err="1"/>
                        <a:t>Sample_device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 (um)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 (um)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MoS2 thick (nm)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ON/OFF (#/10^6)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SS (V/dec)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Vth (V)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mu (cm^2/(V*s))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Sensitivity per Volume (C/(Gy*m^3))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504800"/>
                  </a:ext>
                </a:extLst>
              </a:tr>
              <a:tr h="3013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S1_d1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19.8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2.6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4.5±0.5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0.22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4.32±0.16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-8.75±0.11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0.2156±0.0013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 drain current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753895"/>
                  </a:ext>
                </a:extLst>
              </a:tr>
              <a:tr h="3013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S1_d2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11.6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2.3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5.4±0.7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12.67±0.08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6.87±0.13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0.01684±0.00010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23528224"/>
                  </a:ext>
                </a:extLst>
              </a:tr>
              <a:tr h="3013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S1_d3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21.2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6.0±0.6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3.23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2.71±0.05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-32.1±-.7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0.0049±0.0002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peaks, steps downwards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886137"/>
                  </a:ext>
                </a:extLst>
              </a:tr>
              <a:tr h="3013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S1_d4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2.6±0.3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8.70±0.12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4.6±0.3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0.01091±0.00002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4756687"/>
                  </a:ext>
                </a:extLst>
              </a:tr>
              <a:tr h="3013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S1_d5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2.9±0.7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current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current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current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current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012963"/>
                  </a:ext>
                </a:extLst>
              </a:tr>
              <a:tr h="3013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S4_d1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2.4±0.3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11.30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2.85±0.04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-43.0±0.6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0.478±0.012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drain current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082868"/>
                  </a:ext>
                </a:extLst>
              </a:tr>
              <a:tr h="3013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S5_d1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21.8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8.9±0.9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current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current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current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current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595093"/>
                  </a:ext>
                </a:extLst>
              </a:tr>
              <a:tr h="3013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S5_d2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20.9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5.8±0.9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5.085±0.26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-4.62±0.08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0.01113±0.00006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74917706"/>
                  </a:ext>
                </a:extLst>
              </a:tr>
              <a:tr h="3013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S5_d3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2.8±0.4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current</a:t>
                      </a:r>
                    </a:p>
                  </a:txBody>
                  <a:tcPr marL="7620" marR="7620" marT="7620" marB="0"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current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current</a:t>
                      </a:r>
                    </a:p>
                  </a:txBody>
                  <a:tcPr marL="7620" marR="7620" marT="7620" marB="0"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current</a:t>
                      </a:r>
                    </a:p>
                  </a:txBody>
                  <a:tcPr marL="7620" marR="7620" marT="7620" marB="0"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022602"/>
                  </a:ext>
                </a:extLst>
              </a:tr>
              <a:tr h="3013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S5_d4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data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data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3.1±0.5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current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current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current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current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533044"/>
                  </a:ext>
                </a:extLst>
              </a:tr>
              <a:tr h="3013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S6_d1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24.5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8.3±0.9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4.98±00.10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-15.61±0.07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0.96±0.007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peaks, steps downwards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393845"/>
                  </a:ext>
                </a:extLst>
              </a:tr>
              <a:tr h="3013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S6_d3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21.1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10.8±0.6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current</a:t>
                      </a:r>
                    </a:p>
                  </a:txBody>
                  <a:tcPr marL="7620" marR="7620" marT="7620" marB="0"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current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current</a:t>
                      </a:r>
                    </a:p>
                  </a:txBody>
                  <a:tcPr marL="7620" marR="7620" marT="7620" marB="0"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current</a:t>
                      </a:r>
                    </a:p>
                  </a:txBody>
                  <a:tcPr marL="7620" marR="7620" marT="7620" marB="0"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79281"/>
                  </a:ext>
                </a:extLst>
              </a:tr>
              <a:tr h="3013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S6_d5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6.3±0.6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20.70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4.66±0.10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-6.30±0.10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0.26280±0.0014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peaks are seen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717644"/>
                  </a:ext>
                </a:extLst>
              </a:tr>
              <a:tr h="3013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S7_d1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2.8±0.4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3.18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5.92±0.07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-3.2±0.2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0.0483±0.0005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peaks are seen (only small steps downwards)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281503"/>
                  </a:ext>
                </a:extLst>
              </a:tr>
              <a:tr h="3013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S7_d4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3.8±0.4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6.5±0.3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-9.23±0.08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0.00919±0.00004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37888455"/>
                  </a:ext>
                </a:extLst>
              </a:tr>
              <a:tr h="3013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S7_d5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32.1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5.7±0.3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current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current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current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current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01458"/>
                  </a:ext>
                </a:extLst>
              </a:tr>
              <a:tr h="3013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S8_d1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6.2±0.6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9.57±0.12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10.76±0.16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0.2443±0.0016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peaks are seen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84933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653F1E9-A6A9-5B9B-C2BD-FFB1583D6268}"/>
              </a:ext>
            </a:extLst>
          </p:cNvPr>
          <p:cNvSpPr txBox="1"/>
          <p:nvPr/>
        </p:nvSpPr>
        <p:spPr>
          <a:xfrm>
            <a:off x="0" y="368157"/>
            <a:ext cx="11324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Common features: </a:t>
            </a:r>
            <a:r>
              <a:rPr lang="en-US" dirty="0"/>
              <a:t>•</a:t>
            </a:r>
            <a:r>
              <a:rPr lang="en-US" b="1" dirty="0"/>
              <a:t> </a:t>
            </a:r>
            <a:r>
              <a:rPr lang="en-US" dirty="0"/>
              <a:t>Batch 2		• No encapsulation		• Thickness of SiO2 insulator layer = 278 nm</a:t>
            </a:r>
          </a:p>
          <a:p>
            <a:r>
              <a:rPr lang="en-US" dirty="0"/>
              <a:t>							• Capacitance per unit area Ci = 0.0124 (</a:t>
            </a:r>
            <a:r>
              <a:rPr lang="en-US" dirty="0" err="1"/>
              <a:t>uF</a:t>
            </a:r>
            <a:r>
              <a:rPr lang="en-US" dirty="0"/>
              <a:t>/cm^2)</a:t>
            </a:r>
          </a:p>
          <a:p>
            <a:r>
              <a:rPr lang="en-US" dirty="0"/>
              <a:t>	</a:t>
            </a:r>
            <a:endParaRPr lang="ru-RU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93C020-A962-07A3-65DB-8DED430E1CA9}"/>
              </a:ext>
            </a:extLst>
          </p:cNvPr>
          <p:cNvSpPr/>
          <p:nvPr/>
        </p:nvSpPr>
        <p:spPr>
          <a:xfrm>
            <a:off x="8117840" y="111760"/>
            <a:ext cx="1544812" cy="2563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F47DE-35DA-059D-72E3-6DFA3EE1ECD6}"/>
              </a:ext>
            </a:extLst>
          </p:cNvPr>
          <p:cNvSpPr txBox="1"/>
          <p:nvPr/>
        </p:nvSpPr>
        <p:spPr>
          <a:xfrm>
            <a:off x="3463356" y="0"/>
            <a:ext cx="526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Results from X-ray measurements on the 22/11/2023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16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0072-7882-3A06-A32F-152EE1C9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(Samples 9-14)</a:t>
            </a:r>
            <a:endParaRPr lang="ru-RU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B8D9B6D-3E2D-99EC-D5BB-549461889C21}"/>
              </a:ext>
            </a:extLst>
          </p:cNvPr>
          <p:cNvGraphicFramePr>
            <a:graphicFrameLocks noGrp="1"/>
          </p:cNvGraphicFramePr>
          <p:nvPr/>
        </p:nvGraphicFramePr>
        <p:xfrm>
          <a:off x="129073" y="961361"/>
          <a:ext cx="12062928" cy="6750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299">
                  <a:extLst>
                    <a:ext uri="{9D8B030D-6E8A-4147-A177-3AD203B41FA5}">
                      <a16:colId xmlns:a16="http://schemas.microsoft.com/office/drawing/2014/main" val="4097956434"/>
                    </a:ext>
                  </a:extLst>
                </a:gridCol>
                <a:gridCol w="890682">
                  <a:extLst>
                    <a:ext uri="{9D8B030D-6E8A-4147-A177-3AD203B41FA5}">
                      <a16:colId xmlns:a16="http://schemas.microsoft.com/office/drawing/2014/main" val="3174896827"/>
                    </a:ext>
                  </a:extLst>
                </a:gridCol>
                <a:gridCol w="859944">
                  <a:extLst>
                    <a:ext uri="{9D8B030D-6E8A-4147-A177-3AD203B41FA5}">
                      <a16:colId xmlns:a16="http://schemas.microsoft.com/office/drawing/2014/main" val="860967180"/>
                    </a:ext>
                  </a:extLst>
                </a:gridCol>
                <a:gridCol w="1075082">
                  <a:extLst>
                    <a:ext uri="{9D8B030D-6E8A-4147-A177-3AD203B41FA5}">
                      <a16:colId xmlns:a16="http://schemas.microsoft.com/office/drawing/2014/main" val="2943527978"/>
                    </a:ext>
                  </a:extLst>
                </a:gridCol>
                <a:gridCol w="985520">
                  <a:extLst>
                    <a:ext uri="{9D8B030D-6E8A-4147-A177-3AD203B41FA5}">
                      <a16:colId xmlns:a16="http://schemas.microsoft.com/office/drawing/2014/main" val="186644415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160589769"/>
                    </a:ext>
                  </a:extLst>
                </a:gridCol>
                <a:gridCol w="1107440">
                  <a:extLst>
                    <a:ext uri="{9D8B030D-6E8A-4147-A177-3AD203B41FA5}">
                      <a16:colId xmlns:a16="http://schemas.microsoft.com/office/drawing/2014/main" val="409369120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404514121"/>
                    </a:ext>
                  </a:extLst>
                </a:gridCol>
                <a:gridCol w="2702561">
                  <a:extLst>
                    <a:ext uri="{9D8B030D-6E8A-4147-A177-3AD203B41FA5}">
                      <a16:colId xmlns:a16="http://schemas.microsoft.com/office/drawing/2014/main" val="455639094"/>
                    </a:ext>
                  </a:extLst>
                </a:gridCol>
              </a:tblGrid>
              <a:tr h="491519">
                <a:tc>
                  <a:txBody>
                    <a:bodyPr/>
                    <a:lstStyle/>
                    <a:p>
                      <a:r>
                        <a:rPr lang="en-US" sz="1400" dirty="0" err="1"/>
                        <a:t>Sample_device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 (um)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 (um)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MoS2 thick (nm)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ON/OFF (#/10^6)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SS (V/dec)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Vth (V)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mu (cm^2/(V*s))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Sensitivity per Volume (uC/(Gy*cm^3))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493318"/>
                  </a:ext>
                </a:extLst>
              </a:tr>
              <a:tr h="2774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S9_d2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20.6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7.8±0.7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Not reliable</a:t>
                      </a:r>
                    </a:p>
                  </a:txBody>
                  <a:tcPr marL="7620" marR="7620" marT="7620" marB="0"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4.03±0.03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Not reliable</a:t>
                      </a:r>
                    </a:p>
                  </a:txBody>
                  <a:tcPr marL="7620" marR="7620" marT="7620" marB="0"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0.028581272</a:t>
                      </a:r>
                    </a:p>
                  </a:txBody>
                  <a:tcPr marL="7620" marR="7620" marT="7620" marB="0"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780896"/>
                  </a:ext>
                </a:extLst>
              </a:tr>
              <a:tr h="2774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S9_d3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39.6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10.8±1.4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0.82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4.19±0.05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-14.14±0.09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0.784±0.006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Short circuit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463134"/>
                  </a:ext>
                </a:extLst>
              </a:tr>
              <a:tr h="3729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S10_d1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12.4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3.9±0.5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contact between the sample and the tips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contact between the sample and the tips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contact between the sample and the tips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contact between the sample and the tips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499866"/>
                  </a:ext>
                </a:extLst>
              </a:tr>
              <a:tr h="2774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S10_d2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16.6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2.6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2.6±0.3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10.2±1.0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22.3±0.8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0.0197±0.0006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65668357"/>
                  </a:ext>
                </a:extLst>
              </a:tr>
              <a:tr h="2774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S10_d3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27.8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3.3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8.7±0.4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0.21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2.54±0.05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-28.37±0.08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0.713±0.004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drain current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534623"/>
                  </a:ext>
                </a:extLst>
              </a:tr>
              <a:tr h="2774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S10_d5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14.4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3.2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8.0±0.5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current</a:t>
                      </a:r>
                    </a:p>
                  </a:txBody>
                  <a:tcPr marL="7620" marR="7620" marT="7620" marB="0"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current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current</a:t>
                      </a:r>
                    </a:p>
                  </a:txBody>
                  <a:tcPr marL="7620" marR="7620" marT="7620" marB="0"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current</a:t>
                      </a:r>
                    </a:p>
                  </a:txBody>
                  <a:tcPr marL="7620" marR="7620" marT="7620" marB="0"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487399"/>
                  </a:ext>
                </a:extLst>
              </a:tr>
              <a:tr h="2774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S10_d6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14.8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4.4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9.4±0.5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8.50±0.17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-45.0±0.4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0.329±0.005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Short circuit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054634"/>
                  </a:ext>
                </a:extLst>
              </a:tr>
              <a:tr h="2774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S11_d1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14.8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3.3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3.6±0.4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13.9±0.10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20.2±0.7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0.0309±0.0008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48533257"/>
                  </a:ext>
                </a:extLst>
              </a:tr>
              <a:tr h="2774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S11_d3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8.6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2.9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9.2±0.8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6.44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3.66±0.07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-25.02±0.9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0.3481±0.0017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sense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29071"/>
                  </a:ext>
                </a:extLst>
              </a:tr>
              <a:tr h="2774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S12_d1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9.9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2.9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4.8±0.6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current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current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current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current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393282"/>
                  </a:ext>
                </a:extLst>
              </a:tr>
              <a:tr h="2774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S12_d2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13.2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2.4±0.3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6.50±0.09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5.1±0.3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0.1231±0.0019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Too high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VGate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for reaching photoconductive gain 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VGate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=50V)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252657"/>
                  </a:ext>
                </a:extLst>
              </a:tr>
              <a:tr h="2774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S12_d3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3.8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3.3±03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8.62±0.11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-8.11±0.09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0.0677±0.0004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(3.8±0.2)*10^11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VGate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=30V)</a:t>
                      </a:r>
                    </a:p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(3.1±1.0)*10^11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VGate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=40V)</a:t>
                      </a:r>
                    </a:p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(-30±7)*10^11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VGate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=50V) – NEGATIVE SENSITIVITY!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145572"/>
                  </a:ext>
                </a:extLst>
              </a:tr>
              <a:tr h="2774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S12_d4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18.5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4.8±0.3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1.08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6.411±0.004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-10.20±0.10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0.0331±0.0003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(-1164±73)*10^11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VGate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=50V) 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 SENSITIVITY!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583706"/>
                  </a:ext>
                </a:extLst>
              </a:tr>
              <a:tr h="2774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S14_d1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20.1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3.5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4.8±0.6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9.18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4.18±0.11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-10.31±0.10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0.353±0.003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signal is seen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22357"/>
                  </a:ext>
                </a:extLst>
              </a:tr>
              <a:tr h="2774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S14_d2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15.5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3.2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2.4±0.3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15.80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2.83±0.03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-42.1±0.5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0.288±0.006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signal is seen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903228"/>
                  </a:ext>
                </a:extLst>
              </a:tr>
              <a:tr h="2774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S14_d3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21.1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3.7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3.3±0.3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12.10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3.58±0.03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-13.22±0.05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0.1267±0.0003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.5±0.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)*10^11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VGate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=50V)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660272"/>
                  </a:ext>
                </a:extLst>
              </a:tr>
              <a:tr h="2774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S14_d4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16.4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3.2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4.8±0.3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15.70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2.67±0.03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-55.3±0.7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0.274±0.007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(-123±24)*10^11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VGate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=1V)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NEGATIVE SENSITIVITY!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0426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3C12817-D358-4B9A-045B-0595F12E237E}"/>
              </a:ext>
            </a:extLst>
          </p:cNvPr>
          <p:cNvSpPr txBox="1"/>
          <p:nvPr/>
        </p:nvSpPr>
        <p:spPr>
          <a:xfrm>
            <a:off x="0" y="279919"/>
            <a:ext cx="11324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Common features: </a:t>
            </a:r>
            <a:r>
              <a:rPr lang="en-US" dirty="0"/>
              <a:t>•</a:t>
            </a:r>
            <a:r>
              <a:rPr lang="en-US" b="1" dirty="0"/>
              <a:t> </a:t>
            </a:r>
            <a:r>
              <a:rPr lang="en-US" dirty="0"/>
              <a:t>Batch 2		• No encapsulation		• Thickness of SiO2 insulator layer = 278 nm</a:t>
            </a:r>
          </a:p>
          <a:p>
            <a:r>
              <a:rPr lang="en-US" dirty="0"/>
              <a:t>							• Capacitance per unit area Ci = 0.0124 (</a:t>
            </a:r>
            <a:r>
              <a:rPr lang="en-US" dirty="0" err="1"/>
              <a:t>uF</a:t>
            </a:r>
            <a:r>
              <a:rPr lang="en-US" dirty="0"/>
              <a:t>/cm^2)</a:t>
            </a:r>
          </a:p>
          <a:p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D70F49-2A46-5E45-4B47-A9C967B58207}"/>
              </a:ext>
            </a:extLst>
          </p:cNvPr>
          <p:cNvSpPr/>
          <p:nvPr/>
        </p:nvSpPr>
        <p:spPr>
          <a:xfrm>
            <a:off x="8133080" y="177800"/>
            <a:ext cx="1483360" cy="167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3763AF-FE7D-F1DF-9AA7-85074402E164}"/>
              </a:ext>
            </a:extLst>
          </p:cNvPr>
          <p:cNvSpPr/>
          <p:nvPr/>
        </p:nvSpPr>
        <p:spPr>
          <a:xfrm>
            <a:off x="8930640" y="312420"/>
            <a:ext cx="215900" cy="838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597F8C-4E71-2C00-AAE0-37BA02DB62CE}"/>
              </a:ext>
            </a:extLst>
          </p:cNvPr>
          <p:cNvSpPr txBox="1"/>
          <p:nvPr/>
        </p:nvSpPr>
        <p:spPr>
          <a:xfrm>
            <a:off x="3463356" y="0"/>
            <a:ext cx="526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Results from X-ray measurements on the 22/11/2023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07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4FAB-048B-BD56-0A07-B212263A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X-ray measurements conditions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5699A-71FD-345A-FB28-ECFE55870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following experimental setup and the calibration plot were equally used during the X-ray measurements both on the 22/11/2023 and on the 15/12/2023.</a:t>
            </a:r>
          </a:p>
          <a:p>
            <a:endParaRPr lang="en-US" dirty="0"/>
          </a:p>
          <a:p>
            <a:r>
              <a:rPr lang="en-US" dirty="0"/>
              <a:t>X-ray tube with Be window.</a:t>
            </a:r>
          </a:p>
          <a:p>
            <a:r>
              <a:rPr lang="en-US" dirty="0"/>
              <a:t>Distance between the samples and the Be window ≈30 cm.</a:t>
            </a:r>
          </a:p>
          <a:p>
            <a:r>
              <a:rPr lang="en-US" dirty="0"/>
              <a:t>Height (both the Be window and the samples) ≈ 22.5 cm.</a:t>
            </a:r>
          </a:p>
          <a:p>
            <a:r>
              <a:rPr lang="en-US" dirty="0"/>
              <a:t>The samples were placed in the </a:t>
            </a:r>
            <a:r>
              <a:rPr lang="en-US" dirty="0" err="1"/>
              <a:t>Nextron</a:t>
            </a:r>
            <a:r>
              <a:rPr lang="en-US" dirty="0"/>
              <a:t> box with tips.</a:t>
            </a:r>
          </a:p>
          <a:p>
            <a:r>
              <a:rPr lang="en-US" dirty="0"/>
              <a:t>During all the measurements the </a:t>
            </a:r>
            <a:r>
              <a:rPr lang="en-US" dirty="0" err="1"/>
              <a:t>Nextron</a:t>
            </a:r>
            <a:r>
              <a:rPr lang="en-US" dirty="0"/>
              <a:t> box with the samples was covered by Al foil.</a:t>
            </a:r>
          </a:p>
          <a:p>
            <a:r>
              <a:rPr lang="en-US" dirty="0"/>
              <a:t>The gate voltage was applied in the range between -50V and +50V.</a:t>
            </a:r>
          </a:p>
        </p:txBody>
      </p:sp>
    </p:spTree>
    <p:extLst>
      <p:ext uri="{BB962C8B-B14F-4D97-AF65-F5344CB8AC3E}">
        <p14:creationId xmlns:p14="http://schemas.microsoft.com/office/powerpoint/2010/main" val="1520871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2F72-E584-0054-D4E7-475DEEC3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sz="2800" b="1" dirty="0"/>
              <a:t>Experimental setup</a:t>
            </a:r>
            <a:endParaRPr lang="ru-RU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45641-C7E3-1E63-BCD8-E563DD3CD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45" y="571252"/>
            <a:ext cx="5128355" cy="3846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3D20E3-44FF-05FB-BBBF-A3E06951A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944" y="160117"/>
            <a:ext cx="2700000" cy="36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0C4C5C-2FDD-906C-F327-B663F01AA7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245" y="160117"/>
            <a:ext cx="3839512" cy="28796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8255D0-98D1-DA49-0FDC-EDC11B012467}"/>
              </a:ext>
            </a:extLst>
          </p:cNvPr>
          <p:cNvSpPr txBox="1"/>
          <p:nvPr/>
        </p:nvSpPr>
        <p:spPr>
          <a:xfrm>
            <a:off x="2032000" y="450088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CBDDEE-2F6B-9FFD-2ECE-C50A17FD05FF}"/>
              </a:ext>
            </a:extLst>
          </p:cNvPr>
          <p:cNvSpPr txBox="1"/>
          <p:nvPr/>
        </p:nvSpPr>
        <p:spPr>
          <a:xfrm>
            <a:off x="6934202" y="311117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E98E1E-2842-33F3-B508-C745FA59169B}"/>
              </a:ext>
            </a:extLst>
          </p:cNvPr>
          <p:cNvSpPr txBox="1"/>
          <p:nvPr/>
        </p:nvSpPr>
        <p:spPr>
          <a:xfrm>
            <a:off x="10501187" y="377840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AEFEFD-5AFA-F160-7806-0E0D5C137884}"/>
              </a:ext>
            </a:extLst>
          </p:cNvPr>
          <p:cNvSpPr txBox="1"/>
          <p:nvPr/>
        </p:nvSpPr>
        <p:spPr>
          <a:xfrm>
            <a:off x="185325" y="5266127"/>
            <a:ext cx="6155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Fig: </a:t>
            </a:r>
            <a:r>
              <a:rPr lang="en-US" dirty="0"/>
              <a:t>(a) Experimental setup; (b) X-ray tube control unit; (c) SMU;</a:t>
            </a:r>
          </a:p>
          <a:p>
            <a:r>
              <a:rPr lang="en-US" dirty="0"/>
              <a:t>(d) </a:t>
            </a:r>
            <a:r>
              <a:rPr lang="en-US" dirty="0" err="1"/>
              <a:t>Nextron</a:t>
            </a:r>
            <a:r>
              <a:rPr lang="en-US" dirty="0"/>
              <a:t> box.</a:t>
            </a:r>
            <a:endParaRPr lang="ru-R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A1CF1B-F5CB-2356-A9B0-94A1857667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36143" y="3444756"/>
            <a:ext cx="2802890" cy="38395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35C75A-F5C8-AFAC-FAB6-699897DFC6A7}"/>
              </a:ext>
            </a:extLst>
          </p:cNvPr>
          <p:cNvSpPr txBox="1"/>
          <p:nvPr/>
        </p:nvSpPr>
        <p:spPr>
          <a:xfrm>
            <a:off x="10477143" y="511697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898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9E41-08FA-40E3-7F8E-D9F52A99D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390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sz="2800" b="1" dirty="0"/>
              <a:t>Calibration Plot (distance 32 cm from the chassis)</a:t>
            </a:r>
            <a:endParaRPr lang="ru-RU" sz="2800" b="1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B015992-DA24-655B-57AB-0E9AE605F6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0270" y="378000"/>
          <a:ext cx="8468571" cy="64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0B015992-DA24-655B-57AB-0E9AE605F6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10270" y="378000"/>
                        <a:ext cx="8468571" cy="64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7210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560C-BCF8-EC68-7543-5C11E5E0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Sample12_device3</a:t>
            </a:r>
            <a:endParaRPr lang="ru-RU" b="1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A53C064-27C7-59EA-CE3A-6986FE448C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808416"/>
              </p:ext>
            </p:extLst>
          </p:nvPr>
        </p:nvGraphicFramePr>
        <p:xfrm>
          <a:off x="0" y="1948006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9A53C064-27C7-59EA-CE3A-6986FE448C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948006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06B49E4-82EF-2EE4-149D-405B32386769}"/>
              </a:ext>
            </a:extLst>
          </p:cNvPr>
          <p:cNvSpPr txBox="1"/>
          <p:nvPr/>
        </p:nvSpPr>
        <p:spPr>
          <a:xfrm>
            <a:off x="6566170" y="4287283"/>
            <a:ext cx="394943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Comments:</a:t>
            </a:r>
          </a:p>
          <a:p>
            <a:r>
              <a:rPr lang="en-US" dirty="0"/>
              <a:t>The initial transfer characteristics seems acceptable even though there is a significant leakage of </a:t>
            </a:r>
            <a:r>
              <a:rPr lang="en-US" dirty="0" err="1"/>
              <a:t>IGate</a:t>
            </a:r>
            <a:r>
              <a:rPr lang="en-US" dirty="0"/>
              <a:t> through the insulator. </a:t>
            </a:r>
            <a:endParaRPr lang="ru-R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76AB4A-A30F-B7FA-79C4-9E9E5F7FD74A}"/>
              </a:ext>
            </a:extLst>
          </p:cNvPr>
          <p:cNvGrpSpPr/>
          <p:nvPr/>
        </p:nvGrpSpPr>
        <p:grpSpPr>
          <a:xfrm>
            <a:off x="6781219" y="988187"/>
            <a:ext cx="3092355" cy="2233778"/>
            <a:chOff x="1298130" y="2934826"/>
            <a:chExt cx="2400000" cy="1800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D1880E4-443A-7BE8-8AC1-9CA8FCD5A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98130" y="2934826"/>
              <a:ext cx="2400000" cy="1800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F979D2-BE54-3A4B-9523-FBEFF0D89CDC}"/>
                </a:ext>
              </a:extLst>
            </p:cNvPr>
            <p:cNvSpPr txBox="1"/>
            <p:nvPr/>
          </p:nvSpPr>
          <p:spPr>
            <a:xfrm>
              <a:off x="1333638" y="2967363"/>
              <a:ext cx="10566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s-E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Device</a:t>
              </a:r>
              <a:r>
                <a:rPr lang="es-E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3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209169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14429</TotalTime>
  <Words>2424</Words>
  <Application>Microsoft Office PowerPoint</Application>
  <PresentationFormat>Widescreen</PresentationFormat>
  <Paragraphs>436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Helvetica</vt:lpstr>
      <vt:lpstr>Times New Roman</vt:lpstr>
      <vt:lpstr>Office Theme</vt:lpstr>
      <vt:lpstr>Graph</vt:lpstr>
      <vt:lpstr>Unicode Origin Graph</vt:lpstr>
      <vt:lpstr>Report on Electrical Characterisation of 1-layer MoS2 thin film transistors under X-ray radiation (15/12/2023)</vt:lpstr>
      <vt:lpstr>Samples structure and characterization</vt:lpstr>
      <vt:lpstr>Review on X-ray measurements on the 22/11/2023</vt:lpstr>
      <vt:lpstr>Table (Samples 1-8) </vt:lpstr>
      <vt:lpstr>Table (Samples 9-14)</vt:lpstr>
      <vt:lpstr>X-ray measurements conditions</vt:lpstr>
      <vt:lpstr>Experimental setup</vt:lpstr>
      <vt:lpstr>Calibration Plot (distance 32 cm from the chassis)</vt:lpstr>
      <vt:lpstr>Sample12_device3</vt:lpstr>
      <vt:lpstr>Sample12_device3</vt:lpstr>
      <vt:lpstr>Sample12_device3</vt:lpstr>
      <vt:lpstr>Sample12_device3</vt:lpstr>
      <vt:lpstr>Sample12_device3</vt:lpstr>
      <vt:lpstr>PowerPoint Presentation</vt:lpstr>
      <vt:lpstr>PowerPoint Presentation</vt:lpstr>
      <vt:lpstr>PowerPoint Presentation</vt:lpstr>
      <vt:lpstr>Main Results:</vt:lpstr>
      <vt:lpstr>Evolution of Transfer Characteristics in Saturation Regime:</vt:lpstr>
      <vt:lpstr>Comparison with the data from literature:</vt:lpstr>
      <vt:lpstr>Comparison with the data from literature: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on Electrical Characterisation of 1-layer MoS2 thin film transistors under X-ray radiation (17/11-22/11)</dc:title>
  <dc:creator>Mikhail Bandurist</dc:creator>
  <cp:lastModifiedBy>Mikhail Bandurist</cp:lastModifiedBy>
  <cp:revision>31</cp:revision>
  <dcterms:created xsi:type="dcterms:W3CDTF">2023-12-18T13:33:24Z</dcterms:created>
  <dcterms:modified xsi:type="dcterms:W3CDTF">2024-01-15T17:14:34Z</dcterms:modified>
</cp:coreProperties>
</file>