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8" r:id="rId6"/>
    <p:sldId id="272" r:id="rId7"/>
    <p:sldId id="265" r:id="rId8"/>
    <p:sldId id="273" r:id="rId9"/>
    <p:sldId id="274" r:id="rId10"/>
    <p:sldId id="270" r:id="rId11"/>
    <p:sldId id="267" r:id="rId12"/>
    <p:sldId id="258" r:id="rId13"/>
    <p:sldId id="276" r:id="rId14"/>
    <p:sldId id="277" r:id="rId15"/>
    <p:sldId id="278" r:id="rId16"/>
    <p:sldId id="279" r:id="rId17"/>
    <p:sldId id="280" r:id="rId18"/>
    <p:sldId id="281" r:id="rId19"/>
    <p:sldId id="260" r:id="rId20"/>
    <p:sldId id="282" r:id="rId21"/>
    <p:sldId id="284" r:id="rId22"/>
    <p:sldId id="286" r:id="rId23"/>
    <p:sldId id="288" r:id="rId24"/>
    <p:sldId id="290" r:id="rId25"/>
    <p:sldId id="292" r:id="rId26"/>
    <p:sldId id="263" r:id="rId27"/>
    <p:sldId id="283" r:id="rId28"/>
    <p:sldId id="285" r:id="rId29"/>
    <p:sldId id="287" r:id="rId30"/>
    <p:sldId id="289" r:id="rId31"/>
    <p:sldId id="291" r:id="rId32"/>
    <p:sldId id="293" r:id="rId33"/>
    <p:sldId id="264" r:id="rId34"/>
    <p:sldId id="271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69" r:id="rId4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B666941-AC3D-459B-A56D-6D796C531526}" name="Alessandro Galeazzi - alessandro.galeazzi3@studio.unibo.it" initials="AG-a" userId="S::alessandro.galeazzi3@studio.unibo.it::47055ec7-78ad-47c0-8b64-0a665972777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8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0A08A0-45DB-C211-BC34-66128A999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FA673B-70C6-B980-0131-6F9E593ED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325140-F9F1-BDBE-011F-694C4BCE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851EFB-9F64-E317-5C46-0A58B114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A9FFF5-CB39-9442-71FE-6E34B3DF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80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5B7B09-ABBB-6F7A-0E55-C13EAA9F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596778-9AC6-7EFA-5DC0-9C7AB67F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17D06C-63DD-8B4A-3353-CCDB6B08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F83636-04BF-7E8D-7E80-D973B55B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8652B0-5B52-0EC0-04B5-E1181E23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97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B1F6DED-8F40-2B65-FC11-963957E8C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50BE8F-6F9D-261C-2346-A0BE6CFF0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01E3F8-5E44-DB9D-7449-652752E9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0620B7-A6BE-8F05-CCB3-4769829B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E32AA-93B8-DBCC-38E3-80917D69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6D8422-6E3B-22C2-BD8C-679FB1AF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F6C0F8-60AF-5A84-5EFE-CFF1DB52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9E2F28-B883-0A0B-4E93-473C13F3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A21A31-62F0-4A69-F0A9-94427375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D0F9C1-AE56-B3DD-F7F8-4FD04C41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5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D5CDD-D8C5-E89E-BCE8-7B3A8C2E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2F4D8-4DC8-0902-C224-E84571FD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B216AA-B3FD-872B-51C4-D125BCB4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39D8BF-332A-7150-2E27-7060ED7C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EFD14F-E8FC-6EB3-FC63-37055BD1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57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DF581-7B65-7075-8A26-D68A0F5C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FF6B06-B0B2-A37E-F781-F2832AFCE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AAC5C1-4F7A-E850-22E8-C725CC524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C78365-7477-A220-CA89-9EA03FDE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A5AC79-8F88-7DE7-7B8D-6A4CF8F5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AC28B0-1139-F2F9-57F7-D5EFF44A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5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0538EA-9AC3-44D6-D550-305D2C25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BBCD3C-746D-0618-F186-74C90247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334D84-744F-EF62-F5A1-75DE5BED0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D1BAFAF-F0E9-CE3E-DB27-4A160785E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3BC69D7-D9E1-C781-8CC2-4B0F6C435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FEC05C-A4A0-231F-1D94-43E19584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4C00108-5FE1-EC70-C05C-EAE75BC2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B0FDE8E-9AE6-3C9C-A26A-66CAFC10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00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3DF53-7468-D9D2-6D0F-822F6921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83B2AB-52BF-B709-E576-C13D1451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6AC2337-4E7D-2015-60B3-443B0E23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7A8102-71F1-EE66-0B4D-DDF568A2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12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837B526-8E80-4C56-DA2D-953F733A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D0ABB6F-95F9-A893-6B77-D3D4A71D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F2A814-71C0-3E9C-C4CD-921E1D11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47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09B7A-F083-52DC-8BF9-B3948660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4AEAF0-B0B0-1E13-E944-61D0E69A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279B49-1285-F3F2-D4D4-DAC23886B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FA5EFF-CD90-F76E-DAD0-143C800F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B1A2F6-F1CF-49C4-130F-3EF35A77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B208F8-996B-5371-49D7-16084FF7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2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6F453-9D48-F593-D090-D1E9DDCD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E7E4721-9334-7082-862E-3AAB522A4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2A4438-F8C3-2F7E-89AD-E5C569E0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556DD9-8DB5-D6D3-493A-BAEAA2EA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9F3DA9-C3AB-23C2-678F-11B61BDE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842F22-D0EA-15EB-7018-75BC8025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35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F34BC91-627E-514F-9AD3-63D48F72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86D698-787A-6454-6F28-84DE03998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37A571-84FF-160D-7DF6-D48B29520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E6AD6-7430-405D-A75A-866275547B42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930993-A676-96CE-123E-87EB5BE46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47BC58-7F96-92E6-802C-983D776E3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8.png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18.png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617BDB-73B0-BBA7-E5A4-30F92835DAED}"/>
              </a:ext>
            </a:extLst>
          </p:cNvPr>
          <p:cNvSpPr txBox="1"/>
          <p:nvPr/>
        </p:nvSpPr>
        <p:spPr>
          <a:xfrm>
            <a:off x="609600" y="491613"/>
            <a:ext cx="10992465" cy="5830529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6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6A1099-5D0A-244E-43BE-CE2B962EC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743" y="2465955"/>
            <a:ext cx="9604513" cy="1926089"/>
          </a:xfrm>
        </p:spPr>
        <p:txBody>
          <a:bodyPr>
            <a:normAutofit/>
          </a:bodyPr>
          <a:lstStyle/>
          <a:p>
            <a:r>
              <a:rPr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batch</a:t>
            </a:r>
            <a:br>
              <a:rPr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20230315_MW</a:t>
            </a:r>
          </a:p>
        </p:txBody>
      </p:sp>
    </p:spTree>
    <p:extLst>
      <p:ext uri="{BB962C8B-B14F-4D97-AF65-F5344CB8AC3E}">
        <p14:creationId xmlns:p14="http://schemas.microsoft.com/office/powerpoint/2010/main" val="407378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5B284-EBC5-628D-6572-8FC5864C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1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Pristine: Transfer </a:t>
            </a:r>
            <a:r>
              <a:rPr lang="it-IT" sz="4800" dirty="0" err="1"/>
              <a:t>characteristic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456C65D-7E06-08BD-E7C1-0B4303A46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" t="2845" r="20917" b="20145"/>
          <a:stretch/>
        </p:blipFill>
        <p:spPr>
          <a:xfrm>
            <a:off x="2309191" y="1238733"/>
            <a:ext cx="7573617" cy="52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7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907B6-926E-A4BE-8F51-C374B029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314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Pristine: Transfer </a:t>
            </a:r>
            <a:r>
              <a:rPr lang="it-IT" sz="4800" dirty="0" err="1"/>
              <a:t>before</a:t>
            </a:r>
            <a:r>
              <a:rPr lang="it-IT" sz="4800" dirty="0"/>
              <a:t> and after X-rays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B9B16D8C-30E1-027C-F2C5-9C364ECC19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277153"/>
                  </p:ext>
                </p:extLst>
              </p:nvPr>
            </p:nvGraphicFramePr>
            <p:xfrm>
              <a:off x="7840324" y="2864929"/>
              <a:ext cx="42169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300">
                      <a:extLst>
                        <a:ext uri="{9D8B030D-6E8A-4147-A177-3AD203B41FA5}">
                          <a16:colId xmlns:a16="http://schemas.microsoft.com/office/drawing/2014/main" val="3027521491"/>
                        </a:ext>
                      </a:extLst>
                    </a:gridCol>
                    <a:gridCol w="1263878">
                      <a:extLst>
                        <a:ext uri="{9D8B030D-6E8A-4147-A177-3AD203B41FA5}">
                          <a16:colId xmlns:a16="http://schemas.microsoft.com/office/drawing/2014/main" val="2672021794"/>
                        </a:ext>
                      </a:extLst>
                    </a:gridCol>
                    <a:gridCol w="810737">
                      <a:extLst>
                        <a:ext uri="{9D8B030D-6E8A-4147-A177-3AD203B41FA5}">
                          <a16:colId xmlns:a16="http://schemas.microsoft.com/office/drawing/2014/main" val="28976356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Pristine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dirty="0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4439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0.21±0.05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8±2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85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0.32±0.07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6±1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4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+49%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-31%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479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B9B16D8C-30E1-027C-F2C5-9C364ECC19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277153"/>
                  </p:ext>
                </p:extLst>
              </p:nvPr>
            </p:nvGraphicFramePr>
            <p:xfrm>
              <a:off x="7840324" y="2864929"/>
              <a:ext cx="42169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300">
                      <a:extLst>
                        <a:ext uri="{9D8B030D-6E8A-4147-A177-3AD203B41FA5}">
                          <a16:colId xmlns:a16="http://schemas.microsoft.com/office/drawing/2014/main" val="3027521491"/>
                        </a:ext>
                      </a:extLst>
                    </a:gridCol>
                    <a:gridCol w="1263878">
                      <a:extLst>
                        <a:ext uri="{9D8B030D-6E8A-4147-A177-3AD203B41FA5}">
                          <a16:colId xmlns:a16="http://schemas.microsoft.com/office/drawing/2014/main" val="2672021794"/>
                        </a:ext>
                      </a:extLst>
                    </a:gridCol>
                    <a:gridCol w="810737">
                      <a:extLst>
                        <a:ext uri="{9D8B030D-6E8A-4147-A177-3AD203B41FA5}">
                          <a16:colId xmlns:a16="http://schemas.microsoft.com/office/drawing/2014/main" val="28976356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Pristine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70531" t="-8197" r="-666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421053" t="-8197" r="-375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439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0.21±0.05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8±2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85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0.32±0.07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6±1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47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+49%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-31%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47925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B209FDD0-1FAD-ADA3-89BC-7A8D5FAC3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47" r="27069" b="20870"/>
          <a:stretch/>
        </p:blipFill>
        <p:spPr>
          <a:xfrm>
            <a:off x="0" y="854765"/>
            <a:ext cx="8276090" cy="60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5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179630-D965-7662-1C38-3AA05BCF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8253"/>
            <a:ext cx="8852452" cy="73267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pristine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6">
                <a:extLst>
                  <a:ext uri="{FF2B5EF4-FFF2-40B4-BE49-F238E27FC236}">
                    <a16:creationId xmlns:a16="http://schemas.microsoft.com/office/drawing/2014/main" id="{E89CF9D5-984D-A22C-FF75-752C2BB59C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682749"/>
                  </p:ext>
                </p:extLst>
              </p:nvPr>
            </p:nvGraphicFramePr>
            <p:xfrm>
              <a:off x="357810" y="973034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1649597417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1541005571"/>
                        </a:ext>
                      </a:extLst>
                    </a:gridCol>
                    <a:gridCol w="1793042">
                      <a:extLst>
                        <a:ext uri="{9D8B030D-6E8A-4147-A177-3AD203B41FA5}">
                          <a16:colId xmlns:a16="http://schemas.microsoft.com/office/drawing/2014/main" val="109557304"/>
                        </a:ext>
                      </a:extLst>
                    </a:gridCol>
                    <a:gridCol w="1103630">
                      <a:extLst>
                        <a:ext uri="{9D8B030D-6E8A-4147-A177-3AD203B41FA5}">
                          <a16:colId xmlns:a16="http://schemas.microsoft.com/office/drawing/2014/main" val="2796905897"/>
                        </a:ext>
                      </a:extLst>
                    </a:gridCol>
                    <a:gridCol w="2022385">
                      <a:extLst>
                        <a:ext uri="{9D8B030D-6E8A-4147-A177-3AD203B41FA5}">
                          <a16:colId xmlns:a16="http://schemas.microsoft.com/office/drawing/2014/main" val="2849171438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108328605"/>
                        </a:ext>
                      </a:extLst>
                    </a:gridCol>
                  </a:tblGrid>
                  <a:tr h="3656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µ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Sensitivity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𝑮𝒚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8501437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S5_OFET00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0.222±0.006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9.8±0.3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2.23±0.07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3.6±0.4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274067"/>
                      </a:ext>
                    </a:extLst>
                  </a:tr>
                  <a:tr h="2465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0.252±0.006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8.6±0.3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2.92±0.09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9.8±0.9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4220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S5_OFET10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0.264±0.006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9.6±0.3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2.45±0.08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3.6±0.3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2753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S5_OFET11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0.253±0.006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9.1±0.3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1.99±0.06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12±1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7035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S6_OFET00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0.193±0.006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9.1±0.3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1.82±0.06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2.8±1.6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736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0.172±0.006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11.6±0.3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1.78±0.06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2.4±0.4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319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S6_OFET10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0.203±0.006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12.2±0.3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2.26±0.07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2.7±0.1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5174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S6_OFET11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0.171±0.006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9.3±0.3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2.12±0.07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3.06±0.03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4284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6">
                <a:extLst>
                  <a:ext uri="{FF2B5EF4-FFF2-40B4-BE49-F238E27FC236}">
                    <a16:creationId xmlns:a16="http://schemas.microsoft.com/office/drawing/2014/main" id="{E89CF9D5-984D-A22C-FF75-752C2BB59C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682749"/>
                  </p:ext>
                </p:extLst>
              </p:nvPr>
            </p:nvGraphicFramePr>
            <p:xfrm>
              <a:off x="357810" y="973034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1649597417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1541005571"/>
                        </a:ext>
                      </a:extLst>
                    </a:gridCol>
                    <a:gridCol w="1793042">
                      <a:extLst>
                        <a:ext uri="{9D8B030D-6E8A-4147-A177-3AD203B41FA5}">
                          <a16:colId xmlns:a16="http://schemas.microsoft.com/office/drawing/2014/main" val="109557304"/>
                        </a:ext>
                      </a:extLst>
                    </a:gridCol>
                    <a:gridCol w="1103630">
                      <a:extLst>
                        <a:ext uri="{9D8B030D-6E8A-4147-A177-3AD203B41FA5}">
                          <a16:colId xmlns:a16="http://schemas.microsoft.com/office/drawing/2014/main" val="2796905897"/>
                        </a:ext>
                      </a:extLst>
                    </a:gridCol>
                    <a:gridCol w="2022385">
                      <a:extLst>
                        <a:ext uri="{9D8B030D-6E8A-4147-A177-3AD203B41FA5}">
                          <a16:colId xmlns:a16="http://schemas.microsoft.com/office/drawing/2014/main" val="2849171438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108328605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97959" t="-8197" r="-360544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481319" t="-8197" r="-482418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56458" t="-8197" r="-738" b="-1334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8501437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S5_OFET00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0.222±0.006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9.8±0.3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2.23±0.07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3.6±0.4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2740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0.252±0.006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8.6±0.3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2.92±0.09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9.8±0.9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42203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S5_OFET10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0.264±0.006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9.6±0.3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2.45±0.08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3.6±0.3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275399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S5_OFET11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0.253±0.006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9.1±0.3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1.99±0.06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12±1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703514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S6_OFET00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0.193±0.006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9.1±0.3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1.82±0.06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2.8±1.6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7362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0.172±0.006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11.6±0.3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1.78±0.06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2.4±0.4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3190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S6_OFET10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0.203±0.006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12.2±0.3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2.26±0.07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2.7±0.1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517471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S6_OFET11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0.171±0.006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9.3±0.3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2.12±0.07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3.06±0.03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4284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162817F-629D-D588-94CA-388EF5911046}"/>
                  </a:ext>
                </a:extLst>
              </p:cNvPr>
              <p:cNvSpPr txBox="1"/>
              <p:nvPr/>
            </p:nvSpPr>
            <p:spPr>
              <a:xfrm>
                <a:off x="1005348" y="6336461"/>
                <a:ext cx="1018130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=0.22</m:t>
                    </m:r>
                    <m:r>
                      <m:rPr>
                        <m:nor/>
                      </m:rPr>
                      <a:rPr lang="it-IT" dirty="0" smtClean="0"/>
                      <m:t>±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0.04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it-IT" dirty="0"/>
                          <m:t>±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2.2</m:t>
                        </m:r>
                        <m:r>
                          <m:rPr>
                            <m:nor/>
                          </m:rPr>
                          <a:rPr lang="it-IT" dirty="0"/>
                          <m:t>±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0.4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𝑑𝑒𝑐𝑎𝑑𝑒𝑠</m:t>
                    </m:r>
                  </m:oMath>
                </a14:m>
                <a:r>
                  <a:rPr lang="it-IT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=(6.4±4.2)µ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𝐺𝑦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•10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162817F-629D-D588-94CA-388EF5911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48" y="6336461"/>
                <a:ext cx="10181303" cy="369909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66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0DDB375-10FA-D24C-8B68-2AF8CF9F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87" y="390440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280K samples</a:t>
            </a:r>
          </a:p>
        </p:txBody>
      </p:sp>
    </p:spTree>
    <p:extLst>
      <p:ext uri="{BB962C8B-B14F-4D97-AF65-F5344CB8AC3E}">
        <p14:creationId xmlns:p14="http://schemas.microsoft.com/office/powerpoint/2010/main" val="163849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721E7-68B2-CAF6-37B5-BD494FF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70" y="269762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280K samples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000556-CE88-6417-A94C-32F54999F19F}"/>
              </a:ext>
            </a:extLst>
          </p:cNvPr>
          <p:cNvSpPr txBox="1"/>
          <p:nvPr/>
        </p:nvSpPr>
        <p:spPr>
          <a:xfrm>
            <a:off x="1689510" y="1074832"/>
            <a:ext cx="336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Transfer </a:t>
            </a:r>
            <a:r>
              <a:rPr lang="it-IT" sz="2400" dirty="0" err="1"/>
              <a:t>characteristics</a:t>
            </a:r>
            <a:endParaRPr lang="it-IT" sz="2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D30994-2CAD-3814-DBE4-74196739F7CB}"/>
              </a:ext>
            </a:extLst>
          </p:cNvPr>
          <p:cNvSpPr txBox="1"/>
          <p:nvPr/>
        </p:nvSpPr>
        <p:spPr>
          <a:xfrm>
            <a:off x="7133126" y="1074832"/>
            <a:ext cx="421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Output </a:t>
            </a:r>
            <a:r>
              <a:rPr lang="it-IT" sz="2400" dirty="0" err="1"/>
              <a:t>characteristic</a:t>
            </a:r>
            <a:r>
              <a:rPr lang="it-IT" sz="2400" dirty="0"/>
              <a:t> (</a:t>
            </a:r>
            <a:r>
              <a:rPr lang="it-IT" sz="2400" dirty="0" err="1"/>
              <a:t>example</a:t>
            </a:r>
            <a:r>
              <a:rPr lang="it-IT" sz="2400" dirty="0"/>
              <a:t>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FB3266A-A74F-34E6-1CFF-3C505B495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1" t="4945" r="29214" b="21577"/>
          <a:stretch/>
        </p:blipFill>
        <p:spPr>
          <a:xfrm>
            <a:off x="210755" y="1556380"/>
            <a:ext cx="5963029" cy="471546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D96DB65-3E24-F599-C5DD-2A4575398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9" t="2767" r="30329" b="23441"/>
          <a:stretch/>
        </p:blipFill>
        <p:spPr>
          <a:xfrm>
            <a:off x="6096000" y="1526403"/>
            <a:ext cx="5836299" cy="460726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9494B07-833D-BFDB-0A55-19504444F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291" y="6142898"/>
            <a:ext cx="158510" cy="1585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AA78A61-C840-2037-FE7D-892668728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967" y="4218174"/>
            <a:ext cx="158510" cy="15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05B469-FB6D-E678-7399-7621D874BDF8}"/>
                  </a:ext>
                </a:extLst>
              </p:cNvPr>
              <p:cNvSpPr txBox="1"/>
              <p:nvPr/>
            </p:nvSpPr>
            <p:spPr>
              <a:xfrm>
                <a:off x="4680206" y="6018093"/>
                <a:ext cx="4333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:Working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=−2.5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=−10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05B469-FB6D-E678-7399-7621D874B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06" y="6018093"/>
                <a:ext cx="4333943" cy="369332"/>
              </a:xfrm>
              <a:prstGeom prst="rect">
                <a:avLst/>
              </a:prstGeom>
              <a:blipFill>
                <a:blip r:embed="rId5"/>
                <a:stretch>
                  <a:fillRect l="-1266" t="-8197" r="-281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4C345593-AC2E-F95C-42F5-B6CA0328B2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683" t="5217" r="78609" b="29275"/>
          <a:stretch/>
        </p:blipFill>
        <p:spPr>
          <a:xfrm>
            <a:off x="2647703" y="1526403"/>
            <a:ext cx="890622" cy="31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5A17C-76FB-7471-733B-2851AA3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3" y="68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280K: </a:t>
            </a:r>
            <a:r>
              <a:rPr lang="it-IT" sz="4800" dirty="0" err="1"/>
              <a:t>Current</a:t>
            </a:r>
            <a:r>
              <a:rPr lang="it-IT" sz="4800" dirty="0"/>
              <a:t> </a:t>
            </a:r>
            <a:r>
              <a:rPr lang="it-IT" sz="4800" dirty="0" err="1"/>
              <a:t>curves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6A17E7-8471-5C59-7ADD-7358020D9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2" t="4014" r="30426" b="23154"/>
          <a:stretch/>
        </p:blipFill>
        <p:spPr>
          <a:xfrm>
            <a:off x="167149" y="1243298"/>
            <a:ext cx="5869860" cy="459459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AD3C54A-D55B-0BA1-5B60-CBA2F56E4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8" t="5879" r="28905" b="23154"/>
          <a:stretch/>
        </p:blipFill>
        <p:spPr>
          <a:xfrm>
            <a:off x="6037008" y="1394135"/>
            <a:ext cx="5987844" cy="44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6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89DD-FFBB-0C4F-D46A-C56387C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117989"/>
            <a:ext cx="10515600" cy="855406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280K: </a:t>
            </a:r>
            <a:r>
              <a:rPr lang="it-IT" sz="4800" dirty="0" err="1"/>
              <a:t>Photocurrent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41FDC31-A4DB-D2EA-6C74-97BC5C28C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" t="2867" r="28398" b="19856"/>
          <a:stretch/>
        </p:blipFill>
        <p:spPr>
          <a:xfrm>
            <a:off x="2798880" y="1081547"/>
            <a:ext cx="6892414" cy="52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84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5B284-EBC5-628D-6572-8FC5864C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124"/>
            <a:ext cx="10515600" cy="1022555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280K: Transfer </a:t>
            </a:r>
            <a:r>
              <a:rPr lang="it-IT" sz="4800" dirty="0" err="1"/>
              <a:t>characteristic</a:t>
            </a:r>
            <a:endParaRPr lang="it-IT" sz="4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3E061A-8EAE-24DC-A736-477A696B8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" t="2845" r="20182" b="19857"/>
          <a:stretch/>
        </p:blipFill>
        <p:spPr>
          <a:xfrm>
            <a:off x="2246671" y="1217679"/>
            <a:ext cx="7698658" cy="53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4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907B6-926E-A4BE-8F51-C374B029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314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280K: Transfer </a:t>
            </a:r>
            <a:r>
              <a:rPr lang="it-IT" sz="4800" dirty="0" err="1"/>
              <a:t>before</a:t>
            </a:r>
            <a:r>
              <a:rPr lang="it-IT" sz="4800" dirty="0"/>
              <a:t> and after X-rays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B9B16D8C-30E1-027C-F2C5-9C364ECC19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3195269"/>
                  </p:ext>
                </p:extLst>
              </p:nvPr>
            </p:nvGraphicFramePr>
            <p:xfrm>
              <a:off x="7766363" y="2825173"/>
              <a:ext cx="42169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300">
                      <a:extLst>
                        <a:ext uri="{9D8B030D-6E8A-4147-A177-3AD203B41FA5}">
                          <a16:colId xmlns:a16="http://schemas.microsoft.com/office/drawing/2014/main" val="3027521491"/>
                        </a:ext>
                      </a:extLst>
                    </a:gridCol>
                    <a:gridCol w="1024380">
                      <a:extLst>
                        <a:ext uri="{9D8B030D-6E8A-4147-A177-3AD203B41FA5}">
                          <a16:colId xmlns:a16="http://schemas.microsoft.com/office/drawing/2014/main" val="2672021794"/>
                        </a:ext>
                      </a:extLst>
                    </a:gridCol>
                    <a:gridCol w="1050235">
                      <a:extLst>
                        <a:ext uri="{9D8B030D-6E8A-4147-A177-3AD203B41FA5}">
                          <a16:colId xmlns:a16="http://schemas.microsoft.com/office/drawing/2014/main" val="28976356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4439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0.6±0.4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85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0.9±0.4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479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+13%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+38%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235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B9B16D8C-30E1-027C-F2C5-9C364ECC19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3195269"/>
                  </p:ext>
                </p:extLst>
              </p:nvPr>
            </p:nvGraphicFramePr>
            <p:xfrm>
              <a:off x="7766363" y="2825173"/>
              <a:ext cx="42169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300">
                      <a:extLst>
                        <a:ext uri="{9D8B030D-6E8A-4147-A177-3AD203B41FA5}">
                          <a16:colId xmlns:a16="http://schemas.microsoft.com/office/drawing/2014/main" val="3027521491"/>
                        </a:ext>
                      </a:extLst>
                    </a:gridCol>
                    <a:gridCol w="1024380">
                      <a:extLst>
                        <a:ext uri="{9D8B030D-6E8A-4147-A177-3AD203B41FA5}">
                          <a16:colId xmlns:a16="http://schemas.microsoft.com/office/drawing/2014/main" val="2672021794"/>
                        </a:ext>
                      </a:extLst>
                    </a:gridCol>
                    <a:gridCol w="1050235">
                      <a:extLst>
                        <a:ext uri="{9D8B030D-6E8A-4147-A177-3AD203B41FA5}">
                          <a16:colId xmlns:a16="http://schemas.microsoft.com/office/drawing/2014/main" val="28976356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0714" t="-8197" r="-10476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03488" t="-8197" r="-2326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439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0.6±0.4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85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0.9±0.4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479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+13%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+38%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2355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40CC2267-39CA-DB95-D13D-1BA76F1F5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3" r="27581" b="20725"/>
          <a:stretch/>
        </p:blipFill>
        <p:spPr>
          <a:xfrm>
            <a:off x="0" y="908555"/>
            <a:ext cx="7663070" cy="56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9A6F7-CF07-80C9-3B17-B5BC7C71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239" y="1"/>
            <a:ext cx="7371522" cy="835742"/>
          </a:xfrm>
        </p:spPr>
        <p:txBody>
          <a:bodyPr/>
          <a:lstStyle/>
          <a:p>
            <a:pPr algn="ctr"/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280K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8348078-820A-BDA2-3FA4-02666B86FF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4364973"/>
                  </p:ext>
                </p:extLst>
              </p:nvPr>
            </p:nvGraphicFramePr>
            <p:xfrm>
              <a:off x="213813" y="770863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1800018160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85860796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1597857498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3180145111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1377021370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1340244824"/>
                        </a:ext>
                      </a:extLst>
                    </a:gridCol>
                  </a:tblGrid>
                  <a:tr h="3630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µ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Sensitivity</a:t>
                          </a:r>
                          <a:r>
                            <a:rPr lang="it-IT" dirty="0"/>
                            <a:t>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𝑮𝒚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741547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S11_OFET00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822203"/>
                      </a:ext>
                    </a:extLst>
                  </a:tr>
                  <a:tr h="2465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1.19±0.03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-0.159±0.005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0.147±0.005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4.28±0.01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168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S11_OFET10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0.64±0.02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-0.057±0.002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0.171±0.005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2.6±0.1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6411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S11_OFET11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0.95±0.03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-0.025±0.001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0.200±0.006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3.1±0.1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200914"/>
                      </a:ext>
                    </a:extLst>
                  </a:tr>
                  <a:tr h="4551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S12_OFET00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0.63±0.02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0.205±0.006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0.172±0.005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1.3±0.1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77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0.69±0.02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0.144±0.005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0.191±0.006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2.7±0.2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4642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S12_OFET10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0.48±0.02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0.551±0.015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0.272±0.009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1.5±0.1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51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S12_OFET11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1.22±0.03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0.259±0.009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0.169±0.005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4.25±0.02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02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8348078-820A-BDA2-3FA4-02666B86FF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4364973"/>
                  </p:ext>
                </p:extLst>
              </p:nvPr>
            </p:nvGraphicFramePr>
            <p:xfrm>
              <a:off x="213813" y="770863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1800018160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85860796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1597857498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3180145111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1377021370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134024482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6383" t="-8197" r="-380142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58506" t="-8197" r="-344813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56273" t="-8197" r="-923" b="-1334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741547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S11_OFET00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8222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1.19±0.03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-0.159±0.005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0.147±0.005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4.28±0.01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1688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S11_OFET10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0.64±0.02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-0.057±0.002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0.171±0.005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2.6±0.1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641180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S11_OFET11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0.95±0.03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-0.025±0.001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0.200±0.006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3.1±0.1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2009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S12_OFET00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0.63±0.02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0.205±0.006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0.172±0.005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1.3±0.1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7745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0.69±0.02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0.144±0.005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0.191±0.006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2.7±0.2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46420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S12_OFET10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0.48±0.02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0.551±0.015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0.272±0.009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1.5±0.1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5109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S12_OFET11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1.22±0.03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0.259±0.009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0.169±0.005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4.25±0.02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021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D7F7CBB-AD49-BBA5-0149-A2C2AE0F2187}"/>
                  </a:ext>
                </a:extLst>
              </p:cNvPr>
              <p:cNvSpPr txBox="1"/>
              <p:nvPr/>
            </p:nvSpPr>
            <p:spPr>
              <a:xfrm>
                <a:off x="417871" y="6259811"/>
                <a:ext cx="1135625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=(0.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8</m:t>
                    </m:r>
                    <m:r>
                      <m:rPr>
                        <m:nor/>
                      </m:rPr>
                      <a:rPr lang="it-IT" dirty="0" smtClean="0"/>
                      <m:t>±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0.3)</m:t>
                    </m:r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m:rPr>
                            <m:nor/>
                          </m:rPr>
                          <a:rPr lang="it-IT" dirty="0"/>
                          <m:t>±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m:rPr>
                            <m:nor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19</m:t>
                        </m:r>
                        <m:r>
                          <m:rPr>
                            <m:nor/>
                          </m:rPr>
                          <a:rPr lang="it-IT" dirty="0"/>
                          <m:t>±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0.04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𝑑𝑒𝑐𝑎𝑑𝑒</m:t>
                    </m:r>
                  </m:oMath>
                </a14:m>
                <a:r>
                  <a:rPr lang="it-IT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3.4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0.8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)µ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𝐺𝑦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•10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D7F7CBB-AD49-BBA5-0149-A2C2AE0F2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1" y="6259811"/>
                <a:ext cx="11356258" cy="369909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96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52CB28-72D1-3A6A-8A1C-F9E991DCF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476" y="929437"/>
                <a:ext cx="5633698" cy="56999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/>
                  <a:t>Batch made up of 4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material</a:t>
                </a:r>
                <a:r>
                  <a:rPr lang="it-IT" dirty="0"/>
                  <a:t> </a:t>
                </a:r>
                <a:r>
                  <a:rPr lang="it-IT" dirty="0" err="1"/>
                  <a:t>compositions</a:t>
                </a:r>
                <a:endParaRPr lang="it-IT" dirty="0"/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composition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used</a:t>
                </a:r>
                <a:r>
                  <a:rPr lang="it-IT" dirty="0"/>
                  <a:t> in 2 </a:t>
                </a:r>
                <a:r>
                  <a:rPr lang="it-IT" b="1" dirty="0" err="1">
                    <a:solidFill>
                      <a:srgbClr val="00B0F0"/>
                    </a:solidFill>
                  </a:rPr>
                  <a:t>substrates</a:t>
                </a:r>
                <a:r>
                  <a:rPr lang="it-IT" dirty="0"/>
                  <a:t>, </a:t>
                </a:r>
                <a:r>
                  <a:rPr lang="it-IT" dirty="0" err="1"/>
                  <a:t>each</a:t>
                </a:r>
                <a:r>
                  <a:rPr lang="it-IT" dirty="0"/>
                  <a:t> one with 4 OFET with common gate</a:t>
                </a:r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/>
                  <a:t>32 </a:t>
                </a:r>
                <a:r>
                  <a:rPr lang="it-IT" u="sng" dirty="0" err="1"/>
                  <a:t>transistors</a:t>
                </a:r>
                <a:r>
                  <a:rPr lang="it-IT" dirty="0"/>
                  <a:t> in </a:t>
                </a:r>
                <a:r>
                  <a:rPr lang="it-IT" dirty="0" err="1"/>
                  <a:t>total</a:t>
                </a:r>
                <a:r>
                  <a:rPr lang="it-IT" dirty="0"/>
                  <a:t>, 8 for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composition</a:t>
                </a:r>
                <a:endParaRPr lang="it-IT" dirty="0"/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/>
                  <a:t>TMTES:PS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active</a:t>
                </a:r>
                <a:r>
                  <a:rPr lang="it-IT" dirty="0"/>
                  <a:t> </a:t>
                </a:r>
                <a:r>
                  <a:rPr lang="it-IT" dirty="0" err="1"/>
                  <a:t>material</a:t>
                </a:r>
                <a:r>
                  <a:rPr lang="it-IT" dirty="0"/>
                  <a:t>, with </a:t>
                </a:r>
                <a:r>
                  <a:rPr lang="it-IT" dirty="0" err="1"/>
                  <a:t>fixed</a:t>
                </a:r>
                <a:r>
                  <a:rPr lang="it-IT" dirty="0"/>
                  <a:t> 2:1 ratio</a:t>
                </a:r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/>
                  <a:t>Channel features: L=25µm, W=2500µm, C=17.3·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it-IT" dirty="0"/>
                  <a:t>F/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𝑝𝑖𝑥𝑒𝑙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4.25·10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52CB28-72D1-3A6A-8A1C-F9E991DCF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76" y="929437"/>
                <a:ext cx="5633698" cy="5699963"/>
              </a:xfrm>
              <a:blipFill>
                <a:blip r:embed="rId2"/>
                <a:stretch>
                  <a:fillRect l="-2489" t="-22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1FD85B9-0AD7-2D4E-CA0F-0952D3DE64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4" t="16000" r="62433" b="39197"/>
          <a:stretch/>
        </p:blipFill>
        <p:spPr>
          <a:xfrm>
            <a:off x="1554795" y="1521046"/>
            <a:ext cx="2984887" cy="381590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0A2C2566-4F86-1402-773F-B6C8F867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916" y="74313"/>
            <a:ext cx="6913120" cy="1083724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features</a:t>
            </a:r>
          </a:p>
        </p:txBody>
      </p:sp>
    </p:spTree>
    <p:extLst>
      <p:ext uri="{BB962C8B-B14F-4D97-AF65-F5344CB8AC3E}">
        <p14:creationId xmlns:p14="http://schemas.microsoft.com/office/powerpoint/2010/main" val="73245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0DDB375-10FA-D24C-8B68-2AF8CF9F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87" y="390440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100K samples</a:t>
            </a:r>
          </a:p>
        </p:txBody>
      </p:sp>
    </p:spTree>
    <p:extLst>
      <p:ext uri="{BB962C8B-B14F-4D97-AF65-F5344CB8AC3E}">
        <p14:creationId xmlns:p14="http://schemas.microsoft.com/office/powerpoint/2010/main" val="3173174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721E7-68B2-CAF6-37B5-BD494FF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70" y="269762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100K samples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000556-CE88-6417-A94C-32F54999F19F}"/>
              </a:ext>
            </a:extLst>
          </p:cNvPr>
          <p:cNvSpPr txBox="1"/>
          <p:nvPr/>
        </p:nvSpPr>
        <p:spPr>
          <a:xfrm>
            <a:off x="1669631" y="1170192"/>
            <a:ext cx="336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Transfer </a:t>
            </a:r>
            <a:r>
              <a:rPr lang="it-IT" sz="2400" dirty="0" err="1"/>
              <a:t>characteristics</a:t>
            </a:r>
            <a:endParaRPr lang="it-IT" sz="2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D30994-2CAD-3814-DBE4-74196739F7CB}"/>
              </a:ext>
            </a:extLst>
          </p:cNvPr>
          <p:cNvSpPr txBox="1"/>
          <p:nvPr/>
        </p:nvSpPr>
        <p:spPr>
          <a:xfrm>
            <a:off x="7153004" y="1170193"/>
            <a:ext cx="421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Output </a:t>
            </a:r>
            <a:r>
              <a:rPr lang="it-IT" sz="2400" dirty="0" err="1"/>
              <a:t>characteristic</a:t>
            </a:r>
            <a:r>
              <a:rPr lang="it-IT" sz="2400" dirty="0"/>
              <a:t> (</a:t>
            </a:r>
            <a:r>
              <a:rPr lang="it-IT" sz="2400" dirty="0" err="1"/>
              <a:t>example</a:t>
            </a:r>
            <a:r>
              <a:rPr lang="it-IT" sz="2400" dirty="0"/>
              <a:t>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494B07-833D-BFDB-0A55-19504444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70" y="6182397"/>
            <a:ext cx="158510" cy="15851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77472E1-8560-6354-E083-918E6D57F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0" t="2899" r="28607" b="22174"/>
          <a:stretch/>
        </p:blipFill>
        <p:spPr>
          <a:xfrm>
            <a:off x="231170" y="1851812"/>
            <a:ext cx="5599852" cy="442003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26FA195-426E-DC41-1B5B-0EA8A87C0D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71" t="6236" r="29637" b="20547"/>
          <a:stretch/>
        </p:blipFill>
        <p:spPr>
          <a:xfrm>
            <a:off x="6022854" y="1727220"/>
            <a:ext cx="5830190" cy="462388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AA78A61-C840-2037-FE7D-89266872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824" y="4584731"/>
            <a:ext cx="158510" cy="15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96F2CBE-1407-F372-204C-841864037DCF}"/>
                  </a:ext>
                </a:extLst>
              </p:cNvPr>
              <p:cNvSpPr txBox="1"/>
              <p:nvPr/>
            </p:nvSpPr>
            <p:spPr>
              <a:xfrm>
                <a:off x="4491365" y="6057849"/>
                <a:ext cx="4333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:Working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=−2.5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=−10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96F2CBE-1407-F372-204C-84186403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365" y="6057849"/>
                <a:ext cx="4333943" cy="369332"/>
              </a:xfrm>
              <a:prstGeom prst="rect">
                <a:avLst/>
              </a:prstGeom>
              <a:blipFill>
                <a:blip r:embed="rId5"/>
                <a:stretch>
                  <a:fillRect l="-1266" t="-10000" r="-281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62024BA4-14F4-B73D-8767-BFB3B5E756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95" t="6228" r="78686" b="28644"/>
          <a:stretch/>
        </p:blipFill>
        <p:spPr>
          <a:xfrm>
            <a:off x="2511915" y="1851812"/>
            <a:ext cx="748113" cy="28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80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5A17C-76FB-7471-733B-2851AA3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3" y="68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100K: </a:t>
            </a:r>
            <a:r>
              <a:rPr lang="it-IT" sz="4800" dirty="0" err="1"/>
              <a:t>Current</a:t>
            </a:r>
            <a:r>
              <a:rPr lang="it-IT" sz="4800" dirty="0"/>
              <a:t> </a:t>
            </a:r>
            <a:r>
              <a:rPr lang="it-IT" sz="4800" dirty="0" err="1"/>
              <a:t>curves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54C40D3-2853-88C6-50E4-352BBB447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5" t="5652" r="29837" b="22464"/>
          <a:stretch/>
        </p:blipFill>
        <p:spPr>
          <a:xfrm>
            <a:off x="115792" y="1779106"/>
            <a:ext cx="5536075" cy="428376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AFB8E2B-F2AB-B605-5229-4C3460C15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5" t="6666" r="28504" b="22754"/>
          <a:stretch/>
        </p:blipFill>
        <p:spPr>
          <a:xfrm>
            <a:off x="5651867" y="1565061"/>
            <a:ext cx="6261837" cy="44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03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89DD-FFBB-0C4F-D46A-C56387C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117989"/>
            <a:ext cx="10515600" cy="855406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100K: </a:t>
            </a:r>
            <a:r>
              <a:rPr lang="it-IT" sz="4800" dirty="0" err="1"/>
              <a:t>Photocurrent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70422B5-70C8-2E2E-B52F-46E489E0C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" t="3768" r="28510" b="20579"/>
          <a:stretch/>
        </p:blipFill>
        <p:spPr>
          <a:xfrm>
            <a:off x="2508500" y="973394"/>
            <a:ext cx="7271604" cy="550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5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5B284-EBC5-628D-6572-8FC5864C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124"/>
            <a:ext cx="10515600" cy="1022555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100K: Transfer </a:t>
            </a:r>
            <a:r>
              <a:rPr lang="it-IT" sz="4800" dirty="0" err="1"/>
              <a:t>characteristic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EED3509-2F6A-A2C9-BEAC-6F52FB9D9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" t="2844" r="19277" b="20435"/>
          <a:stretch/>
        </p:blipFill>
        <p:spPr>
          <a:xfrm>
            <a:off x="2219739" y="1069767"/>
            <a:ext cx="7752522" cy="52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24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907B6-926E-A4BE-8F51-C374B029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314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100K: Transfer </a:t>
            </a:r>
            <a:r>
              <a:rPr lang="it-IT" sz="4800" dirty="0" err="1"/>
              <a:t>before</a:t>
            </a:r>
            <a:r>
              <a:rPr lang="it-IT" sz="4800" dirty="0"/>
              <a:t> and after X-rays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254DA19-03E6-C9A8-D9DA-746734204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4" r="27721" b="21753"/>
          <a:stretch/>
        </p:blipFill>
        <p:spPr>
          <a:xfrm>
            <a:off x="-99391" y="1129676"/>
            <a:ext cx="7721847" cy="5695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0FBB1089-09B0-9BBB-4F94-37DCFAD57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1148667"/>
                  </p:ext>
                </p:extLst>
              </p:nvPr>
            </p:nvGraphicFramePr>
            <p:xfrm>
              <a:off x="7586871" y="2687320"/>
              <a:ext cx="437749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3878">
                      <a:extLst>
                        <a:ext uri="{9D8B030D-6E8A-4147-A177-3AD203B41FA5}">
                          <a16:colId xmlns:a16="http://schemas.microsoft.com/office/drawing/2014/main" val="2301537125"/>
                        </a:ext>
                      </a:extLst>
                    </a:gridCol>
                    <a:gridCol w="1126127">
                      <a:extLst>
                        <a:ext uri="{9D8B030D-6E8A-4147-A177-3AD203B41FA5}">
                          <a16:colId xmlns:a16="http://schemas.microsoft.com/office/drawing/2014/main" val="3316457974"/>
                        </a:ext>
                      </a:extLst>
                    </a:gridCol>
                    <a:gridCol w="1027488">
                      <a:extLst>
                        <a:ext uri="{9D8B030D-6E8A-4147-A177-3AD203B41FA5}">
                          <a16:colId xmlns:a16="http://schemas.microsoft.com/office/drawing/2014/main" val="204745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71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0.58±0.05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13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0.68±0.06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652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+20%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+28%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76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0FBB1089-09B0-9BBB-4F94-37DCFAD57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1148667"/>
                  </p:ext>
                </p:extLst>
              </p:nvPr>
            </p:nvGraphicFramePr>
            <p:xfrm>
              <a:off x="7586871" y="2687320"/>
              <a:ext cx="437749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3878">
                      <a:extLst>
                        <a:ext uri="{9D8B030D-6E8A-4147-A177-3AD203B41FA5}">
                          <a16:colId xmlns:a16="http://schemas.microsoft.com/office/drawing/2014/main" val="2301537125"/>
                        </a:ext>
                      </a:extLst>
                    </a:gridCol>
                    <a:gridCol w="1126127">
                      <a:extLst>
                        <a:ext uri="{9D8B030D-6E8A-4147-A177-3AD203B41FA5}">
                          <a16:colId xmlns:a16="http://schemas.microsoft.com/office/drawing/2014/main" val="3316457974"/>
                        </a:ext>
                      </a:extLst>
                    </a:gridCol>
                    <a:gridCol w="1027488">
                      <a:extLst>
                        <a:ext uri="{9D8B030D-6E8A-4147-A177-3AD203B41FA5}">
                          <a16:colId xmlns:a16="http://schemas.microsoft.com/office/drawing/2014/main" val="204745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7838" t="-8197" r="-9351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26036" t="-8197" r="-236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871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0.58±0.05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13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0.68±0.06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652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+20%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+28%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769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474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9A6F7-CF07-80C9-3B17-B5BC7C71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808" y="0"/>
            <a:ext cx="6904383" cy="875680"/>
          </a:xfrm>
        </p:spPr>
        <p:txBody>
          <a:bodyPr/>
          <a:lstStyle/>
          <a:p>
            <a:pPr algn="ctr"/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100K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220B1E11-F850-D5C7-78CC-5A23411282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798394"/>
                  </p:ext>
                </p:extLst>
              </p:nvPr>
            </p:nvGraphicFramePr>
            <p:xfrm>
              <a:off x="291548" y="770863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4073080588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132383824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891477799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2655544382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2723842155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4041291482"/>
                        </a:ext>
                      </a:extLst>
                    </a:gridCol>
                  </a:tblGrid>
                  <a:tr h="3630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µ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Sensitivity</a:t>
                          </a:r>
                          <a:r>
                            <a:rPr lang="it-IT" dirty="0"/>
                            <a:t>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𝑮𝒚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970164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S17_OFET00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0.66±0.02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0.33±0.01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0.197±0.006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469513"/>
                      </a:ext>
                    </a:extLst>
                  </a:tr>
                  <a:tr h="2465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0.61±0.02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0.33±0.01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0.184±0.006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2.22±0.04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954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S17_OFET10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0.69±0.03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0.067±0.002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0.35±0.01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2.2±0.4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183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S17_OFET11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0.62±0.02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-0.023±0.001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0.146±0.005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2.89±0.04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527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S18_OFET00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0.85±0.03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0.031±0.001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0.122±0.005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299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0.83±0.03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0.055±0.001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0.125±0.005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998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S18_OFET10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0.85±0.03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0.214±0.007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0.134±0.005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3.6±0.2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660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S18_OFET11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0.71±0.02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0.29±0.01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0.169±0.006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849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220B1E11-F850-D5C7-78CC-5A23411282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798394"/>
                  </p:ext>
                </p:extLst>
              </p:nvPr>
            </p:nvGraphicFramePr>
            <p:xfrm>
              <a:off x="291548" y="770863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4073080588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132383824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891477799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2655544382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2723842155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4041291482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5654" t="-8197" r="-378445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60417" t="-8197" r="-346250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56458" t="-8197" r="-738" b="-1334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970164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S17_OFET00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0.66±0.02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0.33±0.01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0.197±0.006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4695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0.61±0.02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0.33±0.01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0.184±0.006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2.22±0.04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9547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S17_OFET10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0.69±0.03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0.067±0.002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0.35±0.01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2.2±0.4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1838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S17_OFET11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0.62±0.02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-0.023±0.001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0.146±0.005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2.89±0.04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5273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S18_OFET00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0.85±0.03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0.031±0.001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0.122±0.005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29980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0.83±0.03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0.055±0.001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0.125±0.005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99815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S18_OFET10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0.85±0.03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0.214±0.007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0.134±0.005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3.6±0.2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66078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S18_OFET11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0.71±0.02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0.29±0.01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0.169±0.006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849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0FE3152-3658-FEE8-8D6A-C4A24CEACC18}"/>
                  </a:ext>
                </a:extLst>
              </p:cNvPr>
              <p:cNvSpPr txBox="1"/>
              <p:nvPr/>
            </p:nvSpPr>
            <p:spPr>
              <a:xfrm>
                <a:off x="391580" y="6279476"/>
                <a:ext cx="11564309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(0.7</m:t>
                    </m:r>
                    <m:r>
                      <m:rPr>
                        <m:nor/>
                      </m:rPr>
                      <a:rPr lang="it-IT" dirty="0" smtClean="0"/>
                      <m:t>±</m:t>
                    </m:r>
                    <m:r>
                      <m:rPr>
                        <m:nor/>
                      </m:rPr>
                      <a:rPr lang="it-IT" b="0" i="0" dirty="0" smtClean="0"/>
                      <m:t>0.1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±0.1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0.18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0.07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𝑑𝑒𝑐𝑎𝑑𝑒</m:t>
                    </m:r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2.6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)µ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𝐺𝑦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•10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0FE3152-3658-FEE8-8D6A-C4A24CEAC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80" y="6279476"/>
                <a:ext cx="11564309" cy="369909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959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0DDB375-10FA-D24C-8B68-2AF8CF9F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87" y="390440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10K samples</a:t>
            </a:r>
          </a:p>
        </p:txBody>
      </p:sp>
    </p:spTree>
    <p:extLst>
      <p:ext uri="{BB962C8B-B14F-4D97-AF65-F5344CB8AC3E}">
        <p14:creationId xmlns:p14="http://schemas.microsoft.com/office/powerpoint/2010/main" val="3147976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721E7-68B2-CAF6-37B5-BD494FF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70" y="269762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10K samples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000556-CE88-6417-A94C-32F54999F19F}"/>
              </a:ext>
            </a:extLst>
          </p:cNvPr>
          <p:cNvSpPr txBox="1"/>
          <p:nvPr/>
        </p:nvSpPr>
        <p:spPr>
          <a:xfrm>
            <a:off x="1689510" y="1080953"/>
            <a:ext cx="336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Transfer </a:t>
            </a:r>
            <a:r>
              <a:rPr lang="it-IT" sz="2400" dirty="0" err="1"/>
              <a:t>characteristics</a:t>
            </a:r>
            <a:endParaRPr lang="it-IT" sz="2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D30994-2CAD-3814-DBE4-74196739F7CB}"/>
              </a:ext>
            </a:extLst>
          </p:cNvPr>
          <p:cNvSpPr txBox="1"/>
          <p:nvPr/>
        </p:nvSpPr>
        <p:spPr>
          <a:xfrm>
            <a:off x="7165793" y="1080953"/>
            <a:ext cx="421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Output </a:t>
            </a:r>
            <a:r>
              <a:rPr lang="it-IT" sz="2400" dirty="0" err="1"/>
              <a:t>characteristic</a:t>
            </a:r>
            <a:r>
              <a:rPr lang="it-IT" sz="2400" dirty="0"/>
              <a:t> (</a:t>
            </a:r>
            <a:r>
              <a:rPr lang="it-IT" sz="2400" dirty="0" err="1"/>
              <a:t>example</a:t>
            </a:r>
            <a:r>
              <a:rPr lang="it-IT" sz="2400" dirty="0"/>
              <a:t>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494B07-833D-BFDB-0A55-19504444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574" y="6141927"/>
            <a:ext cx="158510" cy="15851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FE10432-63F1-538C-8167-4A4E650A4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3" t="2463" r="27564" b="22464"/>
          <a:stretch/>
        </p:blipFill>
        <p:spPr>
          <a:xfrm>
            <a:off x="371524" y="1753438"/>
            <a:ext cx="5636559" cy="439607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9C66D8D-64B3-AD67-9056-746190937E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71" t="3934" r="30252" b="21883"/>
          <a:stretch/>
        </p:blipFill>
        <p:spPr>
          <a:xfrm>
            <a:off x="6183919" y="1559913"/>
            <a:ext cx="5636559" cy="457229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AA78A61-C840-2037-FE7D-89266872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554" y="4049209"/>
            <a:ext cx="158510" cy="15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B555D69-5E1A-148F-F2D5-D88FDFF386A7}"/>
                  </a:ext>
                </a:extLst>
              </p:cNvPr>
              <p:cNvSpPr txBox="1"/>
              <p:nvPr/>
            </p:nvSpPr>
            <p:spPr>
              <a:xfrm>
                <a:off x="4680206" y="6018093"/>
                <a:ext cx="4333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:Working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=−2.5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=−10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B555D69-5E1A-148F-F2D5-D88FDFF3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06" y="6018093"/>
                <a:ext cx="4333943" cy="369332"/>
              </a:xfrm>
              <a:prstGeom prst="rect">
                <a:avLst/>
              </a:prstGeom>
              <a:blipFill>
                <a:blip r:embed="rId5"/>
                <a:stretch>
                  <a:fillRect l="-1266" t="-8197" r="-281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EE8211AA-1F56-F898-FAC1-6DDFCA4E8D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86" t="5507" r="78881" b="29130"/>
          <a:stretch/>
        </p:blipFill>
        <p:spPr>
          <a:xfrm>
            <a:off x="2594113" y="1713682"/>
            <a:ext cx="775255" cy="27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05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5A17C-76FB-7471-733B-2851AA3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3" y="68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10K: </a:t>
            </a:r>
            <a:r>
              <a:rPr lang="it-IT" sz="4800" dirty="0" err="1"/>
              <a:t>Current</a:t>
            </a:r>
            <a:r>
              <a:rPr lang="it-IT" sz="4800" dirty="0"/>
              <a:t> </a:t>
            </a:r>
            <a:r>
              <a:rPr lang="it-IT" sz="4800" dirty="0" err="1"/>
              <a:t>curves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34C81D-142C-5CA2-0E53-D52DD2AE0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2" t="6232" r="30247" b="22754"/>
          <a:stretch/>
        </p:blipFill>
        <p:spPr>
          <a:xfrm>
            <a:off x="159144" y="1796326"/>
            <a:ext cx="5615608" cy="420741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FAB22FE-FD33-0450-68E1-1317D722D4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0" t="6956" r="30144" b="22319"/>
          <a:stretch/>
        </p:blipFill>
        <p:spPr>
          <a:xfrm>
            <a:off x="6154993" y="1796326"/>
            <a:ext cx="5877863" cy="43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3ADF2-8A70-DE78-8BA1-AB2B19FC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669" y="198544"/>
            <a:ext cx="5552661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Compositions</a:t>
            </a:r>
            <a:endParaRPr lang="it-IT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C616F5-8FF2-378B-6458-9B8D8A21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03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TMTES:PS ratio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2:1, </a:t>
            </a:r>
            <a:r>
              <a:rPr lang="it-IT" dirty="0" err="1"/>
              <a:t>but</a:t>
            </a:r>
            <a:r>
              <a:rPr lang="it-IT" dirty="0"/>
              <a:t> the </a:t>
            </a:r>
            <a:r>
              <a:rPr lang="it-IT" dirty="0" err="1"/>
              <a:t>molecular</a:t>
            </a:r>
            <a:r>
              <a:rPr lang="it-IT" dirty="0"/>
              <a:t> weight of PS (a </a:t>
            </a:r>
            <a:r>
              <a:rPr lang="it-IT" dirty="0" err="1"/>
              <a:t>polymer</a:t>
            </a:r>
            <a:r>
              <a:rPr lang="it-IT" dirty="0"/>
              <a:t> with </a:t>
            </a:r>
            <a:r>
              <a:rPr lang="it-IT" dirty="0" err="1"/>
              <a:t>variable</a:t>
            </a:r>
            <a:r>
              <a:rPr lang="it-IT" dirty="0"/>
              <a:t> chain </a:t>
            </a:r>
            <a:r>
              <a:rPr lang="it-IT" dirty="0" err="1"/>
              <a:t>length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varied</a:t>
            </a:r>
            <a:endParaRPr lang="it-IT" dirty="0"/>
          </a:p>
          <a:p>
            <a:pPr>
              <a:buClr>
                <a:srgbClr val="00B0F0"/>
              </a:buClr>
              <a:buSzPct val="104000"/>
            </a:pPr>
            <a:r>
              <a:rPr lang="it-IT" dirty="0"/>
              <a:t>Pristine: Sample5 and Sample6 No PS </a:t>
            </a:r>
            <a:r>
              <a:rPr lang="it-IT" dirty="0" err="1"/>
              <a:t>present</a:t>
            </a:r>
            <a:r>
              <a:rPr lang="it-IT" dirty="0"/>
              <a:t> </a:t>
            </a:r>
          </a:p>
          <a:p>
            <a:pPr>
              <a:buClr>
                <a:srgbClr val="00B0F0"/>
              </a:buClr>
              <a:buSzPct val="104000"/>
            </a:pPr>
            <a:r>
              <a:rPr lang="it-IT" dirty="0"/>
              <a:t>280K: Sample11 and Sample12</a:t>
            </a:r>
          </a:p>
          <a:p>
            <a:pPr>
              <a:buClr>
                <a:srgbClr val="00B0F0"/>
              </a:buClr>
              <a:buSzPct val="104000"/>
            </a:pPr>
            <a:r>
              <a:rPr lang="it-IT" dirty="0"/>
              <a:t>100K: Sample17 and Sample18</a:t>
            </a:r>
          </a:p>
          <a:p>
            <a:pPr>
              <a:buClr>
                <a:srgbClr val="00B0F0"/>
              </a:buClr>
              <a:buSzPct val="104000"/>
            </a:pPr>
            <a:r>
              <a:rPr lang="it-IT" dirty="0"/>
              <a:t>10K: Sample23 and Sample24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D621B0-AC6A-131B-4D0D-BB3D568A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42" y="1825625"/>
            <a:ext cx="3817582" cy="296554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8051424-19ED-1040-0B3A-1393BF3DD3F9}"/>
              </a:ext>
            </a:extLst>
          </p:cNvPr>
          <p:cNvSpPr txBox="1"/>
          <p:nvPr/>
        </p:nvSpPr>
        <p:spPr>
          <a:xfrm>
            <a:off x="7117699" y="5092685"/>
            <a:ext cx="38739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Tamayo A., Fratelli I., Ciavatti A., Martínez-Domingo C., Branchini P., Colantoni E., de Rosa S., Tortora L.,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Contillo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A., Santiago R., Bromley S. T., Fraboni B., Mas-Torrent M., Basiricò L., 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X-ray Detectors With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Ultrahigh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Sensitivity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Employing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High Performance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Transistors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a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Fully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Organic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Small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Molecule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Semiconductor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it-IT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Polymer</a:t>
            </a:r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Blend Active, 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925095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89DD-FFBB-0C4F-D46A-C56387C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117989"/>
            <a:ext cx="10515600" cy="855406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10K: </a:t>
            </a:r>
            <a:r>
              <a:rPr lang="it-IT" sz="4800" dirty="0" err="1"/>
              <a:t>Photocurrent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755C12-F461-9764-294F-AAD2B410A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" t="2754" r="28099" b="20290"/>
          <a:stretch/>
        </p:blipFill>
        <p:spPr>
          <a:xfrm>
            <a:off x="2564296" y="973395"/>
            <a:ext cx="6867939" cy="527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9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5B284-EBC5-628D-6572-8FC5864C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124"/>
            <a:ext cx="10515600" cy="1022555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10K: Transfer </a:t>
            </a:r>
            <a:r>
              <a:rPr lang="it-IT" sz="4800" dirty="0" err="1"/>
              <a:t>characteristic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B119613-12A2-8C7D-0FA8-470EA3F03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" t="2845" r="20303" b="20001"/>
          <a:stretch/>
        </p:blipFill>
        <p:spPr>
          <a:xfrm>
            <a:off x="2264464" y="1217679"/>
            <a:ext cx="7663071" cy="529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92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907B6-926E-A4BE-8F51-C374B029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314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10K: Transfer </a:t>
            </a:r>
            <a:r>
              <a:rPr lang="it-IT" sz="4800" dirty="0" err="1"/>
              <a:t>before</a:t>
            </a:r>
            <a:r>
              <a:rPr lang="it-IT" sz="4800" dirty="0"/>
              <a:t> and after X-rays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344B97C-C216-BF4A-E0D4-F5117EB90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" t="1305" r="26917" b="21884"/>
          <a:stretch/>
        </p:blipFill>
        <p:spPr>
          <a:xfrm>
            <a:off x="430695" y="936314"/>
            <a:ext cx="7171629" cy="5494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A35D8DF4-A53B-152F-22FC-913665A236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4222907"/>
                  </p:ext>
                </p:extLst>
              </p:nvPr>
            </p:nvGraphicFramePr>
            <p:xfrm>
              <a:off x="7602324" y="2941785"/>
              <a:ext cx="437749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3878">
                      <a:extLst>
                        <a:ext uri="{9D8B030D-6E8A-4147-A177-3AD203B41FA5}">
                          <a16:colId xmlns:a16="http://schemas.microsoft.com/office/drawing/2014/main" val="2329983951"/>
                        </a:ext>
                      </a:extLst>
                    </a:gridCol>
                    <a:gridCol w="1126127">
                      <a:extLst>
                        <a:ext uri="{9D8B030D-6E8A-4147-A177-3AD203B41FA5}">
                          <a16:colId xmlns:a16="http://schemas.microsoft.com/office/drawing/2014/main" val="3680068128"/>
                        </a:ext>
                      </a:extLst>
                    </a:gridCol>
                    <a:gridCol w="1027488">
                      <a:extLst>
                        <a:ext uri="{9D8B030D-6E8A-4147-A177-3AD203B41FA5}">
                          <a16:colId xmlns:a16="http://schemas.microsoft.com/office/drawing/2014/main" val="35086461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942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1.3±0.2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3924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1.3±0.2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953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+37%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5794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A35D8DF4-A53B-152F-22FC-913665A236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4222907"/>
                  </p:ext>
                </p:extLst>
              </p:nvPr>
            </p:nvGraphicFramePr>
            <p:xfrm>
              <a:off x="7602324" y="2941785"/>
              <a:ext cx="437749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3878">
                      <a:extLst>
                        <a:ext uri="{9D8B030D-6E8A-4147-A177-3AD203B41FA5}">
                          <a16:colId xmlns:a16="http://schemas.microsoft.com/office/drawing/2014/main" val="2329983951"/>
                        </a:ext>
                      </a:extLst>
                    </a:gridCol>
                    <a:gridCol w="1126127">
                      <a:extLst>
                        <a:ext uri="{9D8B030D-6E8A-4147-A177-3AD203B41FA5}">
                          <a16:colId xmlns:a16="http://schemas.microsoft.com/office/drawing/2014/main" val="3680068128"/>
                        </a:ext>
                      </a:extLst>
                    </a:gridCol>
                    <a:gridCol w="1027488">
                      <a:extLst>
                        <a:ext uri="{9D8B030D-6E8A-4147-A177-3AD203B41FA5}">
                          <a16:colId xmlns:a16="http://schemas.microsoft.com/office/drawing/2014/main" val="35086461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7838" t="-8197" r="-9351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26036" t="-8197" r="-236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942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1.3±0.2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3924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1.3±0.2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953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+37%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57945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0511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9A6F7-CF07-80C9-3B17-B5BC7C71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178" y="0"/>
            <a:ext cx="7351643" cy="875679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10K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CAAA2150-2AAC-3A5B-A0E2-713854C0A0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272002"/>
                  </p:ext>
                </p:extLst>
              </p:nvPr>
            </p:nvGraphicFramePr>
            <p:xfrm>
              <a:off x="213812" y="770863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4073080588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132383824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891477799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2655544382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2723842155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4041291482"/>
                        </a:ext>
                      </a:extLst>
                    </a:gridCol>
                  </a:tblGrid>
                  <a:tr h="3630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µ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Sensitivity</a:t>
                          </a:r>
                          <a:r>
                            <a:rPr lang="it-IT" dirty="0"/>
                            <a:t>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𝑮𝒚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970164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S23_OFET00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1.35±0.04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0.111±0.003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0.099±0.003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469513"/>
                      </a:ext>
                    </a:extLst>
                  </a:tr>
                  <a:tr h="2465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S23_OFET01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1.41±0.04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0.089±0.002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0.092±0.003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2.5±0.1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954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S23_OFET10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1.29±0.03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0.36±0.01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0.102±0.003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2.5±0.1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183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S23_OFET11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1.40±0.04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0.37±0.01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0.097±0.003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5.5±0.1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527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S24_OFET00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299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S24_OFET01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1.69±0.05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0.32±0.01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0.094±0.003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998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S24_OFET10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1.43±0.04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0.62±0.02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0.155±0.005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660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S24_OFET11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1.53±0.05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0.62±0.02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0.107±0.003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3.6±0.4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849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CAAA2150-2AAC-3A5B-A0E2-713854C0A0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272002"/>
                  </p:ext>
                </p:extLst>
              </p:nvPr>
            </p:nvGraphicFramePr>
            <p:xfrm>
              <a:off x="213812" y="770863"/>
              <a:ext cx="11764374" cy="5316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4073080588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132383824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891477799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2655544382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2723842155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4041291482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6383" t="-8197" r="-380142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58506" t="-8197" r="-344813" b="-1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56273" t="-8197" r="-923" b="-1334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970164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S23_OFET00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1.35±0.04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0.111±0.003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0.099±0.003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4695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S23_OFET01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1.41±0.04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0.089±0.002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0.092±0.003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2.5±0.1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9547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S23_OFET10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1.29±0.03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0.36±0.01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0.102±0.003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2.5±0.1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1838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S23_OFET11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1.40±0.04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0.37±0.01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0.097±0.003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5.5±0.1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5273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S24_OFET00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29980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S24_OFET01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1.69±0.05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0.32±0.01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0.094±0.003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99815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S24_OFET10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1.43±0.04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0.62±0.02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0.155±0.005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66078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S24_OFET11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1.53±0.05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0.62±0.02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0.107±0.003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3.6±0.4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0849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A3F71F9-015B-C11F-3DD9-593834DFC0A1}"/>
                  </a:ext>
                </a:extLst>
              </p:cNvPr>
              <p:cNvSpPr txBox="1"/>
              <p:nvPr/>
            </p:nvSpPr>
            <p:spPr>
              <a:xfrm>
                <a:off x="308467" y="6259812"/>
                <a:ext cx="1157506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(1.4</m:t>
                    </m:r>
                    <m:r>
                      <m:rPr>
                        <m:nor/>
                      </m:rPr>
                      <a:rPr lang="it-IT" dirty="0" smtClean="0"/>
                      <m:t>±</m:t>
                    </m:r>
                    <m:r>
                      <m:rPr>
                        <m:nor/>
                      </m:rPr>
                      <a:rPr lang="it-IT" b="0" i="0" dirty="0" smtClean="0"/>
                      <m:t>0.1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0.4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±0.2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0.11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𝑑𝑒𝑐𝑎𝑑𝑒</m:t>
                    </m:r>
                  </m:oMath>
                </a14:m>
                <a:r>
                  <a:rPr lang="it-IT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3.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4±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1.4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)µ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𝐺𝑦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•10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A3F71F9-015B-C11F-3DD9-593834DF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67" y="6259812"/>
                <a:ext cx="11575063" cy="369909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290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9BB105-650A-F5E7-67C1-0B2EFE89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6000" b="1" dirty="0" err="1"/>
              <a:t>Composition</a:t>
            </a:r>
            <a:r>
              <a:rPr lang="it-IT" sz="6000" b="1" dirty="0"/>
              <a:t> </a:t>
            </a:r>
            <a:r>
              <a:rPr lang="it-IT" sz="6000" b="1" dirty="0" err="1"/>
              <a:t>comparisons</a:t>
            </a:r>
            <a:endParaRPr lang="it-IT" sz="6000" b="1" dirty="0"/>
          </a:p>
        </p:txBody>
      </p:sp>
    </p:spTree>
    <p:extLst>
      <p:ext uri="{BB962C8B-B14F-4D97-AF65-F5344CB8AC3E}">
        <p14:creationId xmlns:p14="http://schemas.microsoft.com/office/powerpoint/2010/main" val="1694367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5BB964-9560-C40D-7ECD-92E40172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7439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 characteristic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60A1B5-7143-C5CA-8C03-8A27B0A7996F}"/>
              </a:ext>
            </a:extLst>
          </p:cNvPr>
          <p:cNvSpPr txBox="1"/>
          <p:nvPr/>
        </p:nvSpPr>
        <p:spPr>
          <a:xfrm>
            <a:off x="-1" y="4919265"/>
            <a:ext cx="1218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sz="2400" dirty="0"/>
              <a:t>The </a:t>
            </a:r>
            <a:r>
              <a:rPr lang="it-IT" sz="2400" dirty="0" err="1"/>
              <a:t>presence</a:t>
            </a:r>
            <a:r>
              <a:rPr lang="it-IT" sz="2400" dirty="0"/>
              <a:t> of PS </a:t>
            </a:r>
            <a:r>
              <a:rPr lang="it-IT" sz="2400" dirty="0" err="1"/>
              <a:t>strongly</a:t>
            </a:r>
            <a:r>
              <a:rPr lang="it-IT" sz="2400" dirty="0"/>
              <a:t> </a:t>
            </a:r>
            <a:r>
              <a:rPr lang="it-IT" sz="2400" dirty="0" err="1"/>
              <a:t>reduces</a:t>
            </a:r>
            <a:r>
              <a:rPr lang="it-IT" sz="2400" dirty="0"/>
              <a:t> the </a:t>
            </a:r>
            <a:r>
              <a:rPr lang="it-IT" sz="2400" dirty="0" err="1"/>
              <a:t>hysteresis</a:t>
            </a:r>
            <a:endParaRPr lang="it-IT" sz="2400" dirty="0"/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sz="2400" dirty="0"/>
              <a:t>The </a:t>
            </a:r>
            <a:r>
              <a:rPr lang="it-IT" sz="2400" dirty="0" err="1"/>
              <a:t>subthreshold</a:t>
            </a:r>
            <a:r>
              <a:rPr lang="it-IT" sz="2400" dirty="0"/>
              <a:t> swing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lower</a:t>
            </a:r>
            <a:r>
              <a:rPr lang="it-IT" sz="2400" dirty="0"/>
              <a:t> in PS samples by one </a:t>
            </a:r>
            <a:r>
              <a:rPr lang="it-IT" sz="2400" dirty="0" err="1"/>
              <a:t>order</a:t>
            </a:r>
            <a:r>
              <a:rPr lang="it-IT" sz="2400" dirty="0"/>
              <a:t> of </a:t>
            </a:r>
            <a:r>
              <a:rPr lang="it-IT" sz="2400" dirty="0" err="1"/>
              <a:t>magnitude</a:t>
            </a:r>
            <a:endParaRPr lang="it-IT" sz="2400" dirty="0"/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sz="2400" dirty="0"/>
              <a:t>The </a:t>
            </a:r>
            <a:r>
              <a:rPr lang="it-IT" sz="2400" dirty="0" err="1"/>
              <a:t>presence</a:t>
            </a:r>
            <a:r>
              <a:rPr lang="it-IT" sz="2400" dirty="0"/>
              <a:t> of PS </a:t>
            </a:r>
            <a:r>
              <a:rPr lang="it-IT" sz="2400" dirty="0" err="1"/>
              <a:t>also</a:t>
            </a:r>
            <a:r>
              <a:rPr lang="it-IT" sz="2400" dirty="0"/>
              <a:t> </a:t>
            </a:r>
            <a:r>
              <a:rPr lang="it-IT" sz="2400" dirty="0" err="1"/>
              <a:t>improves</a:t>
            </a:r>
            <a:r>
              <a:rPr lang="it-IT" sz="2400" dirty="0"/>
              <a:t> the </a:t>
            </a:r>
            <a:r>
              <a:rPr lang="it-IT" sz="2400" dirty="0" err="1"/>
              <a:t>mobility</a:t>
            </a:r>
            <a:r>
              <a:rPr lang="it-IT" sz="2400" dirty="0"/>
              <a:t> and </a:t>
            </a:r>
            <a:r>
              <a:rPr lang="it-IT" sz="2400" dirty="0" err="1"/>
              <a:t>lowers</a:t>
            </a:r>
            <a:r>
              <a:rPr lang="it-IT" sz="2400" dirty="0"/>
              <a:t> the </a:t>
            </a:r>
            <a:r>
              <a:rPr lang="it-IT" sz="2400" dirty="0" err="1"/>
              <a:t>threshold</a:t>
            </a:r>
            <a:r>
              <a:rPr lang="it-IT" sz="2400" dirty="0"/>
              <a:t> </a:t>
            </a:r>
            <a:r>
              <a:rPr lang="it-IT" sz="2400" dirty="0" err="1"/>
              <a:t>voltage</a:t>
            </a:r>
            <a:r>
              <a:rPr lang="it-IT" sz="2400" dirty="0"/>
              <a:t> (</a:t>
            </a:r>
            <a:r>
              <a:rPr lang="it-IT" sz="2400" dirty="0" err="1"/>
              <a:t>next</a:t>
            </a:r>
            <a:r>
              <a:rPr lang="it-IT" sz="2400" dirty="0"/>
              <a:t> </a:t>
            </a:r>
            <a:r>
              <a:rPr lang="it-IT" sz="2400" dirty="0" err="1"/>
              <a:t>graphs</a:t>
            </a:r>
            <a:r>
              <a:rPr lang="it-IT" sz="2400" dirty="0"/>
              <a:t>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0005DB3-20B1-7774-6E2D-54778F924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70" t="2485" r="20097" b="21304"/>
          <a:stretch/>
        </p:blipFill>
        <p:spPr>
          <a:xfrm>
            <a:off x="731301" y="875248"/>
            <a:ext cx="5457025" cy="366956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FC46F3E-770C-6205-B13C-9628C3CF2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" t="2485" r="20201" b="21739"/>
          <a:stretch/>
        </p:blipFill>
        <p:spPr>
          <a:xfrm>
            <a:off x="6569767" y="922725"/>
            <a:ext cx="5361908" cy="362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77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FA176AF3-0E86-DCF4-AFA1-B5BBCD97D3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1684" y="170412"/>
                <a:ext cx="10178934" cy="7439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5200" b="1" dirty="0"/>
                  <a:t>Electric parameters: 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52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5200" b="1" i="1" smtClean="0">
                            <a:latin typeface="Cambria Math" panose="02040503050406030204" pitchFamily="18" charset="0"/>
                          </a:rPr>
                          <m:t>𝑻𝒉</m:t>
                        </m:r>
                      </m:sub>
                    </m:sSub>
                  </m:oMath>
                </a14:m>
                <a:endParaRPr lang="en-US" sz="5200" b="1" dirty="0"/>
              </a:p>
            </p:txBody>
          </p:sp>
        </mc:Choice>
        <mc:Fallback xmlns="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FA176AF3-0E86-DCF4-AFA1-B5BBCD97D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84" y="170412"/>
                <a:ext cx="10178934" cy="743988"/>
              </a:xfrm>
              <a:prstGeom prst="rect">
                <a:avLst/>
              </a:prstGeom>
              <a:blipFill>
                <a:blip r:embed="rId2"/>
                <a:stretch>
                  <a:fillRect t="-36066" b="-467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E4F629E6-E028-67A4-4AFB-1F26FE1E8C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8" t="5307" r="29336" b="22347"/>
          <a:stretch/>
        </p:blipFill>
        <p:spPr>
          <a:xfrm>
            <a:off x="168965" y="1421296"/>
            <a:ext cx="5675243" cy="447260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2470D-1A11-6775-4A58-1DC9E722AB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6" t="8261" r="30354" b="27536"/>
          <a:stretch/>
        </p:blipFill>
        <p:spPr>
          <a:xfrm>
            <a:off x="2334158" y="1351722"/>
            <a:ext cx="3510049" cy="2574424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45B60619-0301-06BD-06E8-4C0B51EE007A}"/>
              </a:ext>
            </a:extLst>
          </p:cNvPr>
          <p:cNvSpPr/>
          <p:nvPr/>
        </p:nvSpPr>
        <p:spPr>
          <a:xfrm>
            <a:off x="2334159" y="1152939"/>
            <a:ext cx="3510049" cy="435333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7D0E2F9-BF7C-679B-1154-8E3E77A9CD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86" t="8116" r="30558" b="20725"/>
          <a:stretch/>
        </p:blipFill>
        <p:spPr>
          <a:xfrm>
            <a:off x="5973415" y="1178554"/>
            <a:ext cx="5973417" cy="471535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283F3CB-2F04-56BC-6B91-0ADF9EB1DB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02" t="3417" r="30331" b="27826"/>
          <a:stretch/>
        </p:blipFill>
        <p:spPr>
          <a:xfrm>
            <a:off x="8249478" y="914399"/>
            <a:ext cx="3701596" cy="3121075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ABF41AB0-10E5-9B1A-819C-CBB35B45402E}"/>
              </a:ext>
            </a:extLst>
          </p:cNvPr>
          <p:cNvSpPr/>
          <p:nvPr/>
        </p:nvSpPr>
        <p:spPr>
          <a:xfrm>
            <a:off x="8225357" y="1152939"/>
            <a:ext cx="3701597" cy="435333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019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507C08E-A48C-6374-EF73-CBE636DF2227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743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Electric parameters: mobility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E73001-BDEA-0AE5-4946-BF52614ED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9" t="7246" r="29074" b="21036"/>
          <a:stretch/>
        </p:blipFill>
        <p:spPr>
          <a:xfrm>
            <a:off x="713480" y="914400"/>
            <a:ext cx="7130362" cy="5387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42DA9E77-304C-D034-1B9F-F4B37A3FED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811152"/>
                  </p:ext>
                </p:extLst>
              </p:nvPr>
            </p:nvGraphicFramePr>
            <p:xfrm>
              <a:off x="8128515" y="2687320"/>
              <a:ext cx="3350005" cy="185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8440">
                      <a:extLst>
                        <a:ext uri="{9D8B030D-6E8A-4147-A177-3AD203B41FA5}">
                          <a16:colId xmlns:a16="http://schemas.microsoft.com/office/drawing/2014/main" val="3036953203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704279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n-lt"/>
                            </a:rPr>
                            <a:t>Composition</a:t>
                          </a:r>
                          <a:endParaRPr lang="it-IT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</m:acc>
                            </m:oMath>
                          </a14:m>
                          <a:r>
                            <a:rPr lang="it-IT" dirty="0">
                              <a:latin typeface="+mn-lt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>
                              <a:latin typeface="+mn-lt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0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Pristine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0.22±0.04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17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0.8±0.3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6461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0.7±0.1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553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1.4±0.1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1864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42DA9E77-304C-D034-1B9F-F4B37A3FED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811152"/>
                  </p:ext>
                </p:extLst>
              </p:nvPr>
            </p:nvGraphicFramePr>
            <p:xfrm>
              <a:off x="8128515" y="2687320"/>
              <a:ext cx="3350005" cy="185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8440">
                      <a:extLst>
                        <a:ext uri="{9D8B030D-6E8A-4147-A177-3AD203B41FA5}">
                          <a16:colId xmlns:a16="http://schemas.microsoft.com/office/drawing/2014/main" val="3036953203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70427929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n-lt"/>
                            </a:rPr>
                            <a:t>Composition</a:t>
                          </a:r>
                          <a:endParaRPr lang="it-IT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74921" t="-8197" r="-158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850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Pristine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0.22±0.04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17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0.8±0.3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6461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0.7±0.1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553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1.4±0.1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71864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0835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A3EE1DB8-357D-DADA-7D09-A19197948E2E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743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X-rays detection: currents in time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409DCB7-3BF8-CDB4-E2B6-75D534808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0" t="6956" r="29325" b="22319"/>
          <a:stretch/>
        </p:blipFill>
        <p:spPr>
          <a:xfrm>
            <a:off x="0" y="962142"/>
            <a:ext cx="6108450" cy="462876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4C95C24-3FE6-EC97-E610-67FC464BD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" t="4927" r="30042" b="22320"/>
          <a:stretch/>
        </p:blipFill>
        <p:spPr>
          <a:xfrm>
            <a:off x="5828132" y="789527"/>
            <a:ext cx="6274310" cy="480137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A0B0B66-6C42-FCD5-9903-53CA9633F525}"/>
              </a:ext>
            </a:extLst>
          </p:cNvPr>
          <p:cNvSpPr txBox="1"/>
          <p:nvPr/>
        </p:nvSpPr>
        <p:spPr>
          <a:xfrm>
            <a:off x="1066920" y="5559991"/>
            <a:ext cx="10048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 pristine samples, the </a:t>
            </a:r>
            <a:r>
              <a:rPr lang="it-IT" sz="2400" dirty="0" err="1"/>
              <a:t>current</a:t>
            </a:r>
            <a:r>
              <a:rPr lang="it-IT" sz="2400" dirty="0"/>
              <a:t> </a:t>
            </a:r>
            <a:r>
              <a:rPr lang="it-IT" sz="2400" dirty="0" err="1"/>
              <a:t>decreases</a:t>
            </a:r>
            <a:r>
              <a:rPr lang="it-IT" sz="2400" dirty="0"/>
              <a:t> due to </a:t>
            </a:r>
            <a:r>
              <a:rPr lang="it-IT" sz="2400" dirty="0" err="1"/>
              <a:t>bias</a:t>
            </a:r>
            <a:r>
              <a:rPr lang="it-IT" sz="2400" dirty="0"/>
              <a:t> stress (</a:t>
            </a:r>
            <a:r>
              <a:rPr lang="it-IT" sz="2400" dirty="0" err="1"/>
              <a:t>expected</a:t>
            </a:r>
            <a:r>
              <a:rPr lang="it-IT" sz="2400" dirty="0"/>
              <a:t> </a:t>
            </a:r>
            <a:r>
              <a:rPr lang="it-IT" sz="2400" dirty="0" err="1"/>
              <a:t>effect</a:t>
            </a:r>
            <a:r>
              <a:rPr lang="it-IT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 PS samples,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effect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hindered</a:t>
            </a:r>
            <a:r>
              <a:rPr lang="it-IT" sz="2400" dirty="0"/>
              <a:t> by trap </a:t>
            </a:r>
            <a:r>
              <a:rPr lang="it-IT" sz="2400" dirty="0" err="1"/>
              <a:t>states</a:t>
            </a:r>
            <a:r>
              <a:rPr lang="it-IT" sz="2400" dirty="0"/>
              <a:t> </a:t>
            </a:r>
            <a:r>
              <a:rPr lang="it-IT" sz="2400" dirty="0" err="1"/>
              <a:t>passivation</a:t>
            </a:r>
            <a:r>
              <a:rPr lang="it-IT" sz="2400" dirty="0"/>
              <a:t>, </a:t>
            </a:r>
            <a:r>
              <a:rPr lang="it-IT" sz="2400" dirty="0" err="1"/>
              <a:t>but</a:t>
            </a:r>
            <a:r>
              <a:rPr lang="it-IT" sz="2400" dirty="0"/>
              <a:t> the </a:t>
            </a:r>
            <a:r>
              <a:rPr lang="it-IT" sz="2400" dirty="0" err="1"/>
              <a:t>origin</a:t>
            </a:r>
            <a:r>
              <a:rPr lang="it-IT" sz="2400" dirty="0"/>
              <a:t> of the </a:t>
            </a:r>
            <a:r>
              <a:rPr lang="it-IT" sz="2400" dirty="0" err="1"/>
              <a:t>current</a:t>
            </a:r>
            <a:r>
              <a:rPr lang="it-IT" sz="2400" dirty="0"/>
              <a:t> </a:t>
            </a:r>
            <a:r>
              <a:rPr lang="it-IT" sz="2400" dirty="0" err="1"/>
              <a:t>growth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clear!</a:t>
            </a:r>
          </a:p>
        </p:txBody>
      </p:sp>
    </p:spTree>
    <p:extLst>
      <p:ext uri="{BB962C8B-B14F-4D97-AF65-F5344CB8AC3E}">
        <p14:creationId xmlns:p14="http://schemas.microsoft.com/office/powerpoint/2010/main" val="3983949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FD84FE4-5393-E97B-AC21-1F5E41BED914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743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X-rays detection: normalized currents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765B1A-1B1A-D8DB-A4B5-A689C753C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" t="6812" r="30351" b="22319"/>
          <a:stretch/>
        </p:blipFill>
        <p:spPr>
          <a:xfrm>
            <a:off x="6210022" y="1017889"/>
            <a:ext cx="5981978" cy="44321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2373D25-C88A-C85B-9385-95DA55BAC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0" t="6666" r="30144" b="22754"/>
          <a:stretch/>
        </p:blipFill>
        <p:spPr>
          <a:xfrm>
            <a:off x="106023" y="1017889"/>
            <a:ext cx="6006546" cy="443210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E5DB9F-B2CE-C681-E88E-0E24358A4836}"/>
              </a:ext>
            </a:extLst>
          </p:cNvPr>
          <p:cNvSpPr txBox="1"/>
          <p:nvPr/>
        </p:nvSpPr>
        <p:spPr>
          <a:xfrm>
            <a:off x="540774" y="5692877"/>
            <a:ext cx="9429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sz="2400" dirty="0" err="1"/>
              <a:t>Higher</a:t>
            </a:r>
            <a:r>
              <a:rPr lang="it-IT" sz="2400" dirty="0"/>
              <a:t> </a:t>
            </a:r>
            <a:r>
              <a:rPr lang="it-IT" sz="2400" dirty="0" err="1"/>
              <a:t>stability</a:t>
            </a:r>
            <a:r>
              <a:rPr lang="it-IT" sz="2400" dirty="0"/>
              <a:t> in </a:t>
            </a:r>
            <a:r>
              <a:rPr lang="it-IT" sz="2400" dirty="0" err="1"/>
              <a:t>response</a:t>
            </a:r>
            <a:r>
              <a:rPr lang="it-IT" sz="2400" dirty="0"/>
              <a:t> for PS samples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sz="2400" dirty="0" err="1"/>
              <a:t>Less</a:t>
            </a:r>
            <a:r>
              <a:rPr lang="it-IT" sz="2400" dirty="0"/>
              <a:t> </a:t>
            </a:r>
            <a:r>
              <a:rPr lang="it-IT" sz="2400" dirty="0" err="1"/>
              <a:t>noise</a:t>
            </a:r>
            <a:r>
              <a:rPr lang="it-IT" sz="2400" dirty="0"/>
              <a:t> in </a:t>
            </a:r>
            <a:r>
              <a:rPr lang="it-IT" sz="2400" dirty="0" err="1"/>
              <a:t>presence</a:t>
            </a:r>
            <a:r>
              <a:rPr lang="it-IT" sz="2400" dirty="0"/>
              <a:t> of PS</a:t>
            </a:r>
          </a:p>
        </p:txBody>
      </p:sp>
    </p:spTree>
    <p:extLst>
      <p:ext uri="{BB962C8B-B14F-4D97-AF65-F5344CB8AC3E}">
        <p14:creationId xmlns:p14="http://schemas.microsoft.com/office/powerpoint/2010/main" val="32992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E0C7F-DE71-8E08-2655-0357A1190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30626"/>
          </a:xfrm>
        </p:spPr>
        <p:txBody>
          <a:bodyPr>
            <a:normAutofit fontScale="90000"/>
          </a:bodyPr>
          <a:lstStyle/>
          <a:p>
            <a:r>
              <a:rPr lang="it-IT" dirty="0"/>
              <a:t>X-rays </a:t>
            </a:r>
            <a:r>
              <a:rPr lang="it-IT" dirty="0" err="1"/>
              <a:t>measurements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normalization</a:t>
            </a:r>
            <a:endParaRPr lang="it-IT" dirty="0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74998E1E-12AF-1E30-D03B-4896DEC295D4}"/>
              </a:ext>
            </a:extLst>
          </p:cNvPr>
          <p:cNvSpPr/>
          <p:nvPr/>
        </p:nvSpPr>
        <p:spPr>
          <a:xfrm>
            <a:off x="4858578" y="4939748"/>
            <a:ext cx="2474843" cy="1679713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2835DE-F8CC-52C0-4B3E-71ABF2E35673}"/>
              </a:ext>
            </a:extLst>
          </p:cNvPr>
          <p:cNvSpPr txBox="1"/>
          <p:nvPr/>
        </p:nvSpPr>
        <p:spPr>
          <a:xfrm>
            <a:off x="4944130" y="5456438"/>
            <a:ext cx="182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Polynomial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fit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before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irradiation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733FD05-8093-553A-2530-D0840BDE0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7" r="27821" b="21956"/>
          <a:stretch/>
        </p:blipFill>
        <p:spPr>
          <a:xfrm>
            <a:off x="-200092" y="1539278"/>
            <a:ext cx="5790871" cy="4067443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4AF8D8B8-5022-A7B9-759E-33A3A33B5B00}"/>
              </a:ext>
            </a:extLst>
          </p:cNvPr>
          <p:cNvSpPr/>
          <p:nvPr/>
        </p:nvSpPr>
        <p:spPr>
          <a:xfrm>
            <a:off x="3273721" y="3163187"/>
            <a:ext cx="144000" cy="14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10FF821-DA77-89F4-872D-2C01D40CC28A}"/>
              </a:ext>
            </a:extLst>
          </p:cNvPr>
          <p:cNvSpPr/>
          <p:nvPr/>
        </p:nvSpPr>
        <p:spPr>
          <a:xfrm>
            <a:off x="3987024" y="2798102"/>
            <a:ext cx="144000" cy="14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FEF77F4-CCBF-1E1B-8F3A-8A88525C5C0C}"/>
              </a:ext>
            </a:extLst>
          </p:cNvPr>
          <p:cNvSpPr/>
          <p:nvPr/>
        </p:nvSpPr>
        <p:spPr>
          <a:xfrm>
            <a:off x="4638857" y="2287773"/>
            <a:ext cx="144000" cy="14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808AEC7-F257-8171-251F-9576AC2C91DB}"/>
              </a:ext>
            </a:extLst>
          </p:cNvPr>
          <p:cNvSpPr/>
          <p:nvPr/>
        </p:nvSpPr>
        <p:spPr>
          <a:xfrm>
            <a:off x="2564751" y="3429000"/>
            <a:ext cx="144000" cy="14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CC34E10-E084-FFA8-3CAC-B7D7FC934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" t="5528" r="28462" b="22442"/>
          <a:stretch/>
        </p:blipFill>
        <p:spPr>
          <a:xfrm>
            <a:off x="5980609" y="1523350"/>
            <a:ext cx="5459330" cy="4017018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E97557BC-07A9-8B28-340B-905CE3DC2A9F}"/>
              </a:ext>
            </a:extLst>
          </p:cNvPr>
          <p:cNvSpPr/>
          <p:nvPr/>
        </p:nvSpPr>
        <p:spPr>
          <a:xfrm>
            <a:off x="10239186" y="2143773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E9021CB5-3B4D-D0DB-C0CE-68C9F79D8A35}"/>
              </a:ext>
            </a:extLst>
          </p:cNvPr>
          <p:cNvSpPr/>
          <p:nvPr/>
        </p:nvSpPr>
        <p:spPr>
          <a:xfrm>
            <a:off x="9209338" y="280804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C263645-12FD-4A2C-A93F-3F947ED724D7}"/>
              </a:ext>
            </a:extLst>
          </p:cNvPr>
          <p:cNvSpPr/>
          <p:nvPr/>
        </p:nvSpPr>
        <p:spPr>
          <a:xfrm>
            <a:off x="8525656" y="282791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96AB85D-3F84-BCC6-E953-5CC2D4B2928A}"/>
              </a:ext>
            </a:extLst>
          </p:cNvPr>
          <p:cNvSpPr/>
          <p:nvPr/>
        </p:nvSpPr>
        <p:spPr>
          <a:xfrm>
            <a:off x="9928493" y="282791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BF5CB159-EB62-22A1-D841-55109B6B4BB4}"/>
              </a:ext>
            </a:extLst>
          </p:cNvPr>
          <p:cNvSpPr/>
          <p:nvPr/>
        </p:nvSpPr>
        <p:spPr>
          <a:xfrm>
            <a:off x="9559745" y="2183529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292C710E-2072-2BA2-8F15-051D9ADFA4F0}"/>
              </a:ext>
            </a:extLst>
          </p:cNvPr>
          <p:cNvSpPr/>
          <p:nvPr/>
        </p:nvSpPr>
        <p:spPr>
          <a:xfrm>
            <a:off x="8884173" y="2215773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618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A1289BA-E92B-C110-1CBA-1805E0888DA7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743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X-rays detection: sensitivities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A1A9011-A670-6B2B-F6A1-433F931C5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" t="7743" r="28707" b="21146"/>
          <a:stretch/>
        </p:blipFill>
        <p:spPr>
          <a:xfrm>
            <a:off x="0" y="716026"/>
            <a:ext cx="5948517" cy="423309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F86231F-D589-666F-3827-7A8F46624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1" t="4301" r="27186" b="23011"/>
          <a:stretch/>
        </p:blipFill>
        <p:spPr>
          <a:xfrm>
            <a:off x="6243485" y="716026"/>
            <a:ext cx="5694217" cy="423309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1155F88-5DFC-FF8A-D16F-6FB513306ACE}"/>
              </a:ext>
            </a:extLst>
          </p:cNvPr>
          <p:cNvSpPr txBox="1"/>
          <p:nvPr/>
        </p:nvSpPr>
        <p:spPr>
          <a:xfrm>
            <a:off x="422184" y="5033066"/>
            <a:ext cx="11337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Statistic</a:t>
            </a:r>
            <a:r>
              <a:rPr lang="it-IT" dirty="0"/>
              <a:t> plot (</a:t>
            </a:r>
            <a:r>
              <a:rPr lang="it-IT" dirty="0" err="1"/>
              <a:t>left</a:t>
            </a:r>
            <a:r>
              <a:rPr lang="it-IT" dirty="0"/>
              <a:t>): boxes </a:t>
            </a:r>
            <a:r>
              <a:rPr lang="it-IT" dirty="0" err="1"/>
              <a:t>represent</a:t>
            </a:r>
            <a:r>
              <a:rPr lang="it-IT" dirty="0"/>
              <a:t> 25%-75% </a:t>
            </a:r>
            <a:r>
              <a:rPr lang="it-IT" dirty="0" err="1"/>
              <a:t>values</a:t>
            </a:r>
            <a:r>
              <a:rPr lang="it-IT" dirty="0"/>
              <a:t>, the </a:t>
            </a:r>
            <a:r>
              <a:rPr lang="it-IT" dirty="0" err="1"/>
              <a:t>vertical</a:t>
            </a:r>
            <a:r>
              <a:rPr lang="it-IT" dirty="0"/>
              <a:t> line </a:t>
            </a:r>
            <a:r>
              <a:rPr lang="it-IT" dirty="0" err="1"/>
              <a:t>connects</a:t>
            </a:r>
            <a:r>
              <a:rPr lang="it-IT" dirty="0"/>
              <a:t> minimum and maximum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composition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Graph</a:t>
            </a:r>
            <a:r>
              <a:rPr lang="it-IT" dirty="0"/>
              <a:t> on the </a:t>
            </a:r>
            <a:r>
              <a:rPr lang="it-IT" dirty="0" err="1"/>
              <a:t>right</a:t>
            </a:r>
            <a:r>
              <a:rPr lang="it-IT" dirty="0"/>
              <a:t>: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sensitivity</a:t>
            </a:r>
            <a:r>
              <a:rPr lang="it-IT" dirty="0"/>
              <a:t> and standard </a:t>
            </a:r>
            <a:r>
              <a:rPr lang="it-IT" dirty="0" err="1"/>
              <a:t>deviation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composition</a:t>
            </a:r>
            <a:endParaRPr lang="it-IT" dirty="0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261FED63-1F75-5999-8B5A-B92B9C011310}"/>
              </a:ext>
            </a:extLst>
          </p:cNvPr>
          <p:cNvSpPr/>
          <p:nvPr/>
        </p:nvSpPr>
        <p:spPr>
          <a:xfrm>
            <a:off x="556590" y="6141974"/>
            <a:ext cx="864705" cy="34786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851B2D1-046A-6A01-111D-96B45766AF6A}"/>
              </a:ext>
            </a:extLst>
          </p:cNvPr>
          <p:cNvSpPr txBox="1"/>
          <p:nvPr/>
        </p:nvSpPr>
        <p:spPr>
          <a:xfrm>
            <a:off x="1421295" y="5992742"/>
            <a:ext cx="1077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No clear </a:t>
            </a:r>
            <a:r>
              <a:rPr lang="it-IT" sz="3600" dirty="0" err="1"/>
              <a:t>effect</a:t>
            </a:r>
            <a:r>
              <a:rPr lang="it-IT" sz="3600" dirty="0"/>
              <a:t> of PS </a:t>
            </a:r>
            <a:r>
              <a:rPr lang="it-IT" sz="3600" dirty="0" err="1"/>
              <a:t>molecular</a:t>
            </a:r>
            <a:r>
              <a:rPr lang="it-IT" sz="3600" dirty="0"/>
              <a:t> weight on performances!</a:t>
            </a:r>
          </a:p>
        </p:txBody>
      </p:sp>
    </p:spTree>
    <p:extLst>
      <p:ext uri="{BB962C8B-B14F-4D97-AF65-F5344CB8AC3E}">
        <p14:creationId xmlns:p14="http://schemas.microsoft.com/office/powerpoint/2010/main" val="2668597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F0D52E-ABB8-3D37-18E5-81E573FE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5000" b="1" dirty="0" err="1"/>
              <a:t>Resume</a:t>
            </a:r>
            <a:r>
              <a:rPr lang="it-IT" sz="5000" b="1" dirty="0"/>
              <a:t> on </a:t>
            </a:r>
            <a:r>
              <a:rPr lang="it-IT" sz="5000" b="1" dirty="0" err="1"/>
              <a:t>electical</a:t>
            </a:r>
            <a:r>
              <a:rPr lang="it-IT" sz="5000" b="1" dirty="0"/>
              <a:t> </a:t>
            </a:r>
            <a:r>
              <a:rPr lang="it-IT" sz="5000" b="1" dirty="0" err="1"/>
              <a:t>parameters</a:t>
            </a:r>
            <a:r>
              <a:rPr lang="it-IT" sz="5000" b="1" dirty="0"/>
              <a:t> </a:t>
            </a:r>
            <a:r>
              <a:rPr lang="it-IT" sz="5000" b="1" dirty="0" err="1"/>
              <a:t>variation</a:t>
            </a:r>
            <a:r>
              <a:rPr lang="it-IT" sz="5000" b="1" dirty="0"/>
              <a:t> after X-rays </a:t>
            </a:r>
            <a:r>
              <a:rPr lang="it-IT" sz="5000" b="1" dirty="0" err="1"/>
              <a:t>irradiation</a:t>
            </a:r>
            <a:endParaRPr lang="it-IT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CC27EC0-3B61-06B1-11C4-FA897524AB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7880130"/>
                  </p:ext>
                </p:extLst>
              </p:nvPr>
            </p:nvGraphicFramePr>
            <p:xfrm>
              <a:off x="3392556" y="2292281"/>
              <a:ext cx="5406887" cy="306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6836">
                      <a:extLst>
                        <a:ext uri="{9D8B030D-6E8A-4147-A177-3AD203B41FA5}">
                          <a16:colId xmlns:a16="http://schemas.microsoft.com/office/drawing/2014/main" val="1811020631"/>
                        </a:ext>
                      </a:extLst>
                    </a:gridCol>
                    <a:gridCol w="1313450">
                      <a:extLst>
                        <a:ext uri="{9D8B030D-6E8A-4147-A177-3AD203B41FA5}">
                          <a16:colId xmlns:a16="http://schemas.microsoft.com/office/drawing/2014/main" val="961809710"/>
                        </a:ext>
                      </a:extLst>
                    </a:gridCol>
                    <a:gridCol w="1346601">
                      <a:extLst>
                        <a:ext uri="{9D8B030D-6E8A-4147-A177-3AD203B41FA5}">
                          <a16:colId xmlns:a16="http://schemas.microsoft.com/office/drawing/2014/main" val="725081161"/>
                        </a:ext>
                      </a:extLst>
                    </a:gridCol>
                  </a:tblGrid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 err="1">
                              <a:latin typeface="+mj-lt"/>
                            </a:rPr>
                            <a:t>Composition</a:t>
                          </a:r>
                          <a:endParaRPr lang="it-IT" sz="28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it-IT" sz="2800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800" i="1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it-IT" sz="2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sz="2800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57587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Pristine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+49%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-31%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43840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+13%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+38%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119813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+20%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+28%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251896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-0.2%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+37%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98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CC27EC0-3B61-06B1-11C4-FA897524AB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7880130"/>
                  </p:ext>
                </p:extLst>
              </p:nvPr>
            </p:nvGraphicFramePr>
            <p:xfrm>
              <a:off x="3392556" y="2292281"/>
              <a:ext cx="5406887" cy="306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6836">
                      <a:extLst>
                        <a:ext uri="{9D8B030D-6E8A-4147-A177-3AD203B41FA5}">
                          <a16:colId xmlns:a16="http://schemas.microsoft.com/office/drawing/2014/main" val="1811020631"/>
                        </a:ext>
                      </a:extLst>
                    </a:gridCol>
                    <a:gridCol w="1313450">
                      <a:extLst>
                        <a:ext uri="{9D8B030D-6E8A-4147-A177-3AD203B41FA5}">
                          <a16:colId xmlns:a16="http://schemas.microsoft.com/office/drawing/2014/main" val="961809710"/>
                        </a:ext>
                      </a:extLst>
                    </a:gridCol>
                    <a:gridCol w="1346601">
                      <a:extLst>
                        <a:ext uri="{9D8B030D-6E8A-4147-A177-3AD203B41FA5}">
                          <a16:colId xmlns:a16="http://schemas.microsoft.com/office/drawing/2014/main" val="725081161"/>
                        </a:ext>
                      </a:extLst>
                    </a:gridCol>
                  </a:tblGrid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 err="1">
                              <a:latin typeface="+mj-lt"/>
                            </a:rPr>
                            <a:t>Composition</a:t>
                          </a:r>
                          <a:endParaRPr lang="it-IT" sz="28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9259" t="-8911" r="-104167" b="-4108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02262" t="-8911" r="-1810" b="-4108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57587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Pristine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+49%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-31%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43840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280K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+13%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+38%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119813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+20%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+28%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251896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10K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-0.2%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+37%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980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0939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9CCFC-1F1D-51FE-D2F4-30B5E17B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245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6000" b="1" dirty="0" err="1"/>
              <a:t>Conclusions</a:t>
            </a:r>
            <a:endParaRPr lang="it-IT" sz="6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0248FDC-258E-5EC0-267E-3F6772CDB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1" y="1756051"/>
                <a:ext cx="1112101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The </a:t>
                </a:r>
                <a:r>
                  <a:rPr lang="it-IT" dirty="0" err="1"/>
                  <a:t>presence</a:t>
                </a:r>
                <a:r>
                  <a:rPr lang="it-IT" dirty="0"/>
                  <a:t> of PS and </a:t>
                </a:r>
                <a:r>
                  <a:rPr lang="it-IT" dirty="0" err="1"/>
                  <a:t>its</a:t>
                </a:r>
                <a:r>
                  <a:rPr lang="it-IT" dirty="0"/>
                  <a:t> MW </a:t>
                </a:r>
                <a:r>
                  <a:rPr lang="it-IT" dirty="0" err="1"/>
                  <a:t>change</a:t>
                </a:r>
                <a:r>
                  <a:rPr lang="it-IT" dirty="0"/>
                  <a:t> the </a:t>
                </a:r>
                <a:r>
                  <a:rPr lang="it-IT" dirty="0" err="1"/>
                  <a:t>mobility</a:t>
                </a:r>
                <a:r>
                  <a:rPr lang="it-IT" dirty="0"/>
                  <a:t> of the devices, </a:t>
                </a:r>
                <a:r>
                  <a:rPr lang="it-IT" dirty="0" err="1"/>
                  <a:t>but</a:t>
                </a:r>
                <a:r>
                  <a:rPr lang="it-IT" dirty="0"/>
                  <a:t> no </a:t>
                </a:r>
                <a:r>
                  <a:rPr lang="it-IT" dirty="0" err="1"/>
                  <a:t>such</a:t>
                </a:r>
                <a:r>
                  <a:rPr lang="it-IT" dirty="0"/>
                  <a:t> trend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seen</a:t>
                </a:r>
                <a:r>
                  <a:rPr lang="it-IT" dirty="0"/>
                  <a:t> for </a:t>
                </a:r>
                <a:r>
                  <a:rPr lang="it-IT" dirty="0" err="1"/>
                  <a:t>sensitivity</a:t>
                </a:r>
                <a:r>
                  <a:rPr lang="it-IT" dirty="0"/>
                  <a:t> -&gt; in </a:t>
                </a:r>
                <a:r>
                  <a:rPr lang="it-IT" dirty="0" err="1"/>
                  <a:t>contrast</a:t>
                </a:r>
                <a:r>
                  <a:rPr lang="it-IT" dirty="0"/>
                  <a:t> with </a:t>
                </a:r>
                <a:r>
                  <a:rPr lang="it-IT" dirty="0" err="1"/>
                  <a:t>previous</a:t>
                </a:r>
                <a:r>
                  <a:rPr lang="it-IT" dirty="0"/>
                  <a:t> works</a:t>
                </a:r>
              </a:p>
              <a:p>
                <a:r>
                  <a:rPr lang="it-IT" dirty="0"/>
                  <a:t>The impact of PS on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active</a:t>
                </a:r>
                <a:r>
                  <a:rPr lang="it-IT" dirty="0"/>
                  <a:t> </a:t>
                </a:r>
                <a:r>
                  <a:rPr lang="it-IT" dirty="0" err="1"/>
                  <a:t>molecule</a:t>
                </a:r>
                <a:r>
                  <a:rPr lang="it-IT" dirty="0"/>
                  <a:t> (TMTES) </a:t>
                </a:r>
                <a:r>
                  <a:rPr lang="it-IT" dirty="0" err="1"/>
                  <a:t>differs</a:t>
                </a:r>
                <a:r>
                  <a:rPr lang="it-IT" dirty="0"/>
                  <a:t> from the one on </a:t>
                </a:r>
                <a:r>
                  <a:rPr lang="it-IT" dirty="0" err="1"/>
                  <a:t>other</a:t>
                </a:r>
                <a:r>
                  <a:rPr lang="it-IT" dirty="0"/>
                  <a:t> </a:t>
                </a:r>
                <a:r>
                  <a:rPr lang="it-IT" dirty="0" err="1"/>
                  <a:t>molecules</a:t>
                </a:r>
                <a:r>
                  <a:rPr lang="it-IT" dirty="0"/>
                  <a:t> -&gt; </a:t>
                </a:r>
                <a:r>
                  <a:rPr lang="it-IT" dirty="0" err="1"/>
                  <a:t>different</a:t>
                </a:r>
                <a:r>
                  <a:rPr lang="it-IT" dirty="0"/>
                  <a:t> working points </a:t>
                </a:r>
                <a:r>
                  <a:rPr lang="it-IT" dirty="0" err="1"/>
                  <a:t>may</a:t>
                </a:r>
                <a:r>
                  <a:rPr lang="it-IT" dirty="0"/>
                  <a:t> play a major </a:t>
                </a:r>
                <a:r>
                  <a:rPr lang="it-IT" dirty="0" err="1"/>
                  <a:t>role</a:t>
                </a:r>
                <a:r>
                  <a:rPr lang="it-IT" dirty="0"/>
                  <a:t> </a:t>
                </a:r>
              </a:p>
              <a:p>
                <a:r>
                  <a:rPr lang="it-IT" dirty="0" err="1"/>
                  <a:t>Different</a:t>
                </a:r>
                <a:r>
                  <a:rPr lang="it-IT" dirty="0"/>
                  <a:t> transfer </a:t>
                </a:r>
                <a:r>
                  <a:rPr lang="it-IT" dirty="0" err="1"/>
                  <a:t>characteristics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TMTES:PS and pristine (</a:t>
                </a:r>
                <a:r>
                  <a:rPr lang="it-IT" dirty="0" err="1"/>
                  <a:t>Mobility</a:t>
                </a:r>
                <a:r>
                  <a:rPr lang="it-IT" dirty="0"/>
                  <a:t>, </a:t>
                </a:r>
                <a:r>
                  <a:rPr lang="it-IT" dirty="0" err="1"/>
                  <a:t>Vth</a:t>
                </a:r>
                <a:r>
                  <a:rPr lang="it-IT" dirty="0"/>
                  <a:t>, </a:t>
                </a:r>
                <a:r>
                  <a:rPr lang="it-IT" dirty="0" err="1"/>
                  <a:t>Hysteresis</a:t>
                </a:r>
                <a:r>
                  <a:rPr lang="it-IT" dirty="0"/>
                  <a:t>)</a:t>
                </a:r>
              </a:p>
              <a:p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compositions</a:t>
                </a:r>
                <a:r>
                  <a:rPr lang="it-IT" dirty="0"/>
                  <a:t> -&gt;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current</a:t>
                </a:r>
                <a:r>
                  <a:rPr lang="it-IT" dirty="0"/>
                  <a:t> trends in time</a:t>
                </a:r>
              </a:p>
              <a:p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changes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pre</a:t>
                </a:r>
                <a:r>
                  <a:rPr lang="it-IT" dirty="0"/>
                  <a:t> and post X-rays </a:t>
                </a:r>
                <a:r>
                  <a:rPr lang="it-IT" dirty="0" err="1"/>
                  <a:t>electric</a:t>
                </a:r>
                <a:r>
                  <a:rPr lang="it-IT" dirty="0"/>
                  <a:t> </a:t>
                </a:r>
                <a:r>
                  <a:rPr lang="it-IT" dirty="0" err="1"/>
                  <a:t>parameters</a:t>
                </a:r>
                <a:r>
                  <a:rPr lang="it-IT" dirty="0"/>
                  <a:t>: in pristine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𝑇h</m:t>
                        </m:r>
                      </m:sub>
                    </m:sSub>
                  </m:oMath>
                </a14:m>
                <a:r>
                  <a:rPr lang="it-IT" dirty="0" err="1"/>
                  <a:t>decreases</a:t>
                </a:r>
                <a:r>
                  <a:rPr lang="it-IT" dirty="0"/>
                  <a:t>, </a:t>
                </a:r>
                <a:r>
                  <a:rPr lang="it-IT" dirty="0" err="1"/>
                  <a:t>while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becomes</a:t>
                </a:r>
                <a:r>
                  <a:rPr lang="it-IT" dirty="0"/>
                  <a:t> </a:t>
                </a:r>
                <a:r>
                  <a:rPr lang="it-IT" dirty="0" err="1"/>
                  <a:t>bigger</a:t>
                </a:r>
                <a:r>
                  <a:rPr lang="it-IT" dirty="0"/>
                  <a:t> in samples with PS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0248FDC-258E-5EC0-267E-3F6772CDB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1" y="1756051"/>
                <a:ext cx="11121016" cy="4351338"/>
              </a:xfrm>
              <a:blipFill>
                <a:blip r:embed="rId3"/>
                <a:stretch>
                  <a:fillRect l="-987" t="-3081" r="-1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36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24241-6D5E-4FB8-E8D8-D0D69504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X-rays </a:t>
            </a:r>
            <a:r>
              <a:rPr lang="it-IT" dirty="0" err="1"/>
              <a:t>measurements</a:t>
            </a:r>
            <a:r>
              <a:rPr lang="it-IT" dirty="0"/>
              <a:t>: </a:t>
            </a:r>
            <a:r>
              <a:rPr lang="it-IT" dirty="0" err="1"/>
              <a:t>sensitivity</a:t>
            </a:r>
            <a:r>
              <a:rPr lang="it-IT" dirty="0"/>
              <a:t> </a:t>
            </a:r>
            <a:r>
              <a:rPr lang="it-IT" dirty="0" err="1"/>
              <a:t>calculation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A10739D-FE31-6869-8BB0-F426B0C32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" t="2618" r="28864" b="20040"/>
          <a:stretch/>
        </p:blipFill>
        <p:spPr>
          <a:xfrm>
            <a:off x="5516217" y="1669757"/>
            <a:ext cx="6152323" cy="4823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EA560FB-732B-C8A4-9ADB-6ED13D30809B}"/>
                  </a:ext>
                </a:extLst>
              </p:cNvPr>
              <p:cNvSpPr txBox="1"/>
              <p:nvPr/>
            </p:nvSpPr>
            <p:spPr>
              <a:xfrm>
                <a:off x="258417" y="1690688"/>
                <a:ext cx="5257800" cy="3189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After the </a:t>
                </a:r>
                <a:r>
                  <a:rPr lang="it-IT" sz="2000" dirty="0" err="1"/>
                  <a:t>normalization</a:t>
                </a:r>
                <a:r>
                  <a:rPr lang="it-IT" sz="2000" dirty="0"/>
                  <a:t>, the </a:t>
                </a:r>
                <a:r>
                  <a:rPr lang="it-IT" sz="2000" dirty="0" err="1"/>
                  <a:t>photocurrent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calculated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𝑃𝐶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𝑂𝐹𝐹</m:t>
                        </m:r>
                      </m:sub>
                    </m:sSub>
                  </m:oMath>
                </a14:m>
                <a:r>
                  <a:rPr lang="it-IT" sz="2000" dirty="0"/>
                  <a:t> ( </a:t>
                </a:r>
                <a:r>
                  <a:rPr lang="it-IT" sz="2000" dirty="0" err="1"/>
                  <a:t>indicated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before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</a:t>
                </a:r>
                <a:r>
                  <a:rPr lang="it-IT" sz="2000" dirty="0"/>
                  <a:t> green and red dots, </a:t>
                </a:r>
                <a:r>
                  <a:rPr lang="it-IT" sz="2000" dirty="0" err="1"/>
                  <a:t>respectively</a:t>
                </a:r>
                <a:r>
                  <a:rPr lang="it-IT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For </a:t>
                </a:r>
                <a:r>
                  <a:rPr lang="it-IT" sz="2000" dirty="0" err="1"/>
                  <a:t>every</a:t>
                </a:r>
                <a:r>
                  <a:rPr lang="it-IT" sz="2000" dirty="0"/>
                  <a:t> dose rate, 3 </a:t>
                </a:r>
                <a:r>
                  <a:rPr lang="it-IT" sz="2000" dirty="0" err="1"/>
                  <a:t>photocurrent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values</a:t>
                </a:r>
                <a:r>
                  <a:rPr lang="it-IT" sz="2000" dirty="0"/>
                  <a:t> are </a:t>
                </a:r>
                <a:r>
                  <a:rPr lang="it-IT" sz="2000" dirty="0" err="1"/>
                  <a:t>calculated</a:t>
                </a:r>
                <a:r>
                  <a:rPr lang="it-IT" sz="2000" dirty="0"/>
                  <a:t> and </a:t>
                </a:r>
                <a:r>
                  <a:rPr lang="it-IT" sz="2000" dirty="0" err="1"/>
                  <a:t>averaged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The plot of the </a:t>
                </a:r>
                <a:r>
                  <a:rPr lang="it-IT" sz="2000" dirty="0" err="1"/>
                  <a:t>photocurrents</a:t>
                </a:r>
                <a:r>
                  <a:rPr lang="it-IT" sz="2000" dirty="0"/>
                  <a:t> vs dose rate </a:t>
                </a:r>
                <a:r>
                  <a:rPr lang="it-IT" sz="2000" dirty="0" err="1"/>
                  <a:t>provides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sensitivity</a:t>
                </a:r>
                <a:r>
                  <a:rPr lang="it-IT" sz="2000" dirty="0"/>
                  <a:t> of the device, </a:t>
                </a:r>
                <a:r>
                  <a:rPr lang="it-IT" sz="2000" dirty="0" err="1"/>
                  <a:t>defined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slope</a:t>
                </a:r>
                <a:r>
                  <a:rPr lang="it-IT" sz="2000" dirty="0"/>
                  <a:t> of the linear </a:t>
                </a:r>
                <a:r>
                  <a:rPr lang="it-IT" sz="2000" dirty="0" err="1"/>
                  <a:t>fit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EA560FB-732B-C8A4-9ADB-6ED13D308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7" y="1690688"/>
                <a:ext cx="5257800" cy="3189425"/>
              </a:xfrm>
              <a:prstGeom prst="rect">
                <a:avLst/>
              </a:prstGeom>
              <a:blipFill>
                <a:blip r:embed="rId3"/>
                <a:stretch>
                  <a:fillRect l="-1043" t="-954" r="-18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46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0DDB375-10FA-D24C-8B68-2AF8CF9F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87" y="390440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Pristine samples</a:t>
            </a:r>
          </a:p>
        </p:txBody>
      </p:sp>
    </p:spTree>
    <p:extLst>
      <p:ext uri="{BB962C8B-B14F-4D97-AF65-F5344CB8AC3E}">
        <p14:creationId xmlns:p14="http://schemas.microsoft.com/office/powerpoint/2010/main" val="177156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721E7-68B2-CAF6-37B5-BD494FF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70" y="269762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Pristine samples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460B773-43E8-3C87-1D36-D7ECBE85D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6" t="5073" r="30658" b="22319"/>
          <a:stretch/>
        </p:blipFill>
        <p:spPr>
          <a:xfrm>
            <a:off x="262434" y="1868159"/>
            <a:ext cx="5634740" cy="440406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1F4164E-6F24-A756-846D-09693EA93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8" t="6087" r="29022" b="20352"/>
          <a:stretch/>
        </p:blipFill>
        <p:spPr>
          <a:xfrm>
            <a:off x="6096000" y="1639938"/>
            <a:ext cx="5748130" cy="4589066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FCBEFA1A-08E3-3B40-E7D4-133663207215}"/>
              </a:ext>
            </a:extLst>
          </p:cNvPr>
          <p:cNvSpPr/>
          <p:nvPr/>
        </p:nvSpPr>
        <p:spPr>
          <a:xfrm>
            <a:off x="9232808" y="3717004"/>
            <a:ext cx="144000" cy="144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98610DA-19D8-66A5-F2DD-4B0E45C1F339}"/>
                  </a:ext>
                </a:extLst>
              </p:cNvPr>
              <p:cNvSpPr txBox="1"/>
              <p:nvPr/>
            </p:nvSpPr>
            <p:spPr>
              <a:xfrm>
                <a:off x="4619025" y="6166437"/>
                <a:ext cx="4208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:Working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=−10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98610DA-19D8-66A5-F2DD-4B0E45C1F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025" y="6166437"/>
                <a:ext cx="4208909" cy="369332"/>
              </a:xfrm>
              <a:prstGeom prst="rect">
                <a:avLst/>
              </a:prstGeom>
              <a:blipFill>
                <a:blip r:embed="rId4"/>
                <a:stretch>
                  <a:fillRect l="-1304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000556-CE88-6417-A94C-32F54999F19F}"/>
              </a:ext>
            </a:extLst>
          </p:cNvPr>
          <p:cNvSpPr txBox="1"/>
          <p:nvPr/>
        </p:nvSpPr>
        <p:spPr>
          <a:xfrm>
            <a:off x="1689510" y="1178273"/>
            <a:ext cx="336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Transfer </a:t>
            </a:r>
            <a:r>
              <a:rPr lang="it-IT" sz="2400" dirty="0" err="1"/>
              <a:t>characteristics</a:t>
            </a:r>
            <a:endParaRPr lang="it-IT" sz="2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D30994-2CAD-3814-DBE4-74196739F7CB}"/>
              </a:ext>
            </a:extLst>
          </p:cNvPr>
          <p:cNvSpPr txBox="1"/>
          <p:nvPr/>
        </p:nvSpPr>
        <p:spPr>
          <a:xfrm>
            <a:off x="7145051" y="1178273"/>
            <a:ext cx="421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Output </a:t>
            </a:r>
            <a:r>
              <a:rPr lang="it-IT" sz="2400" dirty="0" err="1"/>
              <a:t>characteristic</a:t>
            </a:r>
            <a:r>
              <a:rPr lang="it-IT" sz="2400" dirty="0"/>
              <a:t> (</a:t>
            </a:r>
            <a:r>
              <a:rPr lang="it-IT" sz="2400" dirty="0" err="1"/>
              <a:t>example</a:t>
            </a:r>
            <a:r>
              <a:rPr lang="it-IT" sz="2400" dirty="0"/>
              <a:t>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C377417-108A-D2F3-5FD0-7AC35CD73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515" y="6294950"/>
            <a:ext cx="158510" cy="1585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394197B-00BA-E406-FEC8-4C59873A53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778" t="5217" r="78845" b="29421"/>
          <a:stretch/>
        </p:blipFill>
        <p:spPr>
          <a:xfrm>
            <a:off x="2834124" y="1604612"/>
            <a:ext cx="644571" cy="26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5A17C-76FB-7471-733B-2851AA3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Pristine: </a:t>
            </a:r>
            <a:r>
              <a:rPr lang="it-IT" sz="4800" dirty="0" err="1"/>
              <a:t>Current</a:t>
            </a:r>
            <a:r>
              <a:rPr lang="it-IT" sz="4800" dirty="0"/>
              <a:t> </a:t>
            </a:r>
            <a:r>
              <a:rPr lang="it-IT" sz="4800" dirty="0" err="1"/>
              <a:t>curves</a:t>
            </a:r>
            <a:endParaRPr lang="it-IT" sz="4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50290F6-CE48-F427-1887-6113C74C0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8" t="5324" r="29735" b="20724"/>
          <a:stretch/>
        </p:blipFill>
        <p:spPr>
          <a:xfrm>
            <a:off x="79514" y="1405858"/>
            <a:ext cx="5892252" cy="469048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3E65AD2-FB88-0DCF-FB2F-44DA179F4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0" t="4927" r="28710" b="21896"/>
          <a:stretch/>
        </p:blipFill>
        <p:spPr>
          <a:xfrm>
            <a:off x="6096000" y="1304329"/>
            <a:ext cx="5892252" cy="46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3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89DD-FFBB-0C4F-D46A-C56387C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Pristine: </a:t>
            </a:r>
            <a:r>
              <a:rPr lang="it-IT" sz="4800" dirty="0" err="1"/>
              <a:t>Photocurrent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E412A0-FA0E-7878-32D7-DBBE19AE7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" t="3769" r="28915" b="20435"/>
          <a:stretch/>
        </p:blipFill>
        <p:spPr>
          <a:xfrm>
            <a:off x="2236305" y="1325563"/>
            <a:ext cx="6967331" cy="53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62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1402</Words>
  <Application>Microsoft Office PowerPoint</Application>
  <PresentationFormat>Widescreen</PresentationFormat>
  <Paragraphs>378</Paragraphs>
  <Slides>42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Tema di Office</vt:lpstr>
      <vt:lpstr>Report batch 20230315_MW</vt:lpstr>
      <vt:lpstr>General features</vt:lpstr>
      <vt:lpstr>Compositions</vt:lpstr>
      <vt:lpstr>X-rays measurements: Current normalization</vt:lpstr>
      <vt:lpstr>X-rays measurements: sensitivity calculation</vt:lpstr>
      <vt:lpstr>Pristine samples</vt:lpstr>
      <vt:lpstr>Pristine samples</vt:lpstr>
      <vt:lpstr>Pristine: Current curves</vt:lpstr>
      <vt:lpstr>Pristine: Photocurrent</vt:lpstr>
      <vt:lpstr>Pristine: Transfer characteristic</vt:lpstr>
      <vt:lpstr>Pristine: Transfer before and after X-rays</vt:lpstr>
      <vt:lpstr>Summary table: pristine</vt:lpstr>
      <vt:lpstr>280K samples</vt:lpstr>
      <vt:lpstr>280K samples</vt:lpstr>
      <vt:lpstr>280K: Current curves</vt:lpstr>
      <vt:lpstr>280K: Photocurrent</vt:lpstr>
      <vt:lpstr>280K: Transfer characteristic</vt:lpstr>
      <vt:lpstr>280K: Transfer before and after X-rays</vt:lpstr>
      <vt:lpstr>Summary table: 280K</vt:lpstr>
      <vt:lpstr>100K samples</vt:lpstr>
      <vt:lpstr>100K samples</vt:lpstr>
      <vt:lpstr>100K: Current curves</vt:lpstr>
      <vt:lpstr>100K: Photocurrent</vt:lpstr>
      <vt:lpstr>100K: Transfer characteristic</vt:lpstr>
      <vt:lpstr>100K: Transfer before and after X-rays</vt:lpstr>
      <vt:lpstr>Summary table: 100K</vt:lpstr>
      <vt:lpstr>10K samples</vt:lpstr>
      <vt:lpstr>10K samples</vt:lpstr>
      <vt:lpstr>10K: Current curves</vt:lpstr>
      <vt:lpstr>10K: Photocurrent</vt:lpstr>
      <vt:lpstr>10K: Transfer characteristic</vt:lpstr>
      <vt:lpstr>10K: Transfer before and after X-rays</vt:lpstr>
      <vt:lpstr>Summary table: 10K</vt:lpstr>
      <vt:lpstr>Composition comparisons</vt:lpstr>
      <vt:lpstr>Transfer characteristic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Resume on electical parameters variation after X-rays irradiation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batch 20230315_MW</dc:title>
  <dc:creator>Alessandro Galeazzi - alessandro.galeazzi3@studio.unibo.it</dc:creator>
  <cp:lastModifiedBy>Alessandro Galeazzi - alessandro.galeazzi3@studio.unibo.it</cp:lastModifiedBy>
  <cp:revision>43</cp:revision>
  <dcterms:created xsi:type="dcterms:W3CDTF">2023-03-25T20:00:40Z</dcterms:created>
  <dcterms:modified xsi:type="dcterms:W3CDTF">2023-05-16T23:13:24Z</dcterms:modified>
</cp:coreProperties>
</file>