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6" r:id="rId5"/>
    <p:sldId id="268" r:id="rId6"/>
    <p:sldId id="276" r:id="rId7"/>
    <p:sldId id="277" r:id="rId8"/>
    <p:sldId id="278" r:id="rId9"/>
    <p:sldId id="279" r:id="rId10"/>
    <p:sldId id="280" r:id="rId11"/>
    <p:sldId id="281" r:id="rId12"/>
    <p:sldId id="260" r:id="rId13"/>
    <p:sldId id="282" r:id="rId14"/>
    <p:sldId id="284" r:id="rId15"/>
    <p:sldId id="290" r:id="rId16"/>
    <p:sldId id="263" r:id="rId17"/>
    <p:sldId id="286" r:id="rId18"/>
    <p:sldId id="288" r:id="rId19"/>
    <p:sldId id="292" r:id="rId20"/>
    <p:sldId id="301" r:id="rId21"/>
    <p:sldId id="302" r:id="rId22"/>
    <p:sldId id="303" r:id="rId23"/>
    <p:sldId id="304" r:id="rId24"/>
    <p:sldId id="306" r:id="rId25"/>
    <p:sldId id="308" r:id="rId26"/>
    <p:sldId id="305" r:id="rId27"/>
    <p:sldId id="307" r:id="rId28"/>
    <p:sldId id="309" r:id="rId29"/>
    <p:sldId id="271" r:id="rId30"/>
    <p:sldId id="294" r:id="rId31"/>
    <p:sldId id="312" r:id="rId32"/>
    <p:sldId id="313" r:id="rId33"/>
    <p:sldId id="295" r:id="rId34"/>
    <p:sldId id="297" r:id="rId35"/>
    <p:sldId id="310" r:id="rId36"/>
    <p:sldId id="298" r:id="rId37"/>
    <p:sldId id="311" r:id="rId38"/>
    <p:sldId id="314" r:id="rId39"/>
    <p:sldId id="300" r:id="rId40"/>
    <p:sldId id="269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666941-AC3D-459B-A56D-6D796C531526}" name="Alessandro Galeazzi - alessandro.galeazzi3@studio.unibo.it" initials="AG-a" userId="S::alessandro.galeazzi3@studio.unibo.it::47055ec7-78ad-47c0-8b64-0a66597277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A0E52-0FF3-4960-85A3-936ABD8C6516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E4ECC-99F2-46F3-8E66-E077F143D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78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E4ECC-99F2-46F3-8E66-E077F143D29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07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E4ECC-99F2-46F3-8E66-E077F143D29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8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E4ECC-99F2-46F3-8E66-E077F143D29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95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E4ECC-99F2-46F3-8E66-E077F143D29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56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A08A0-45DB-C211-BC34-66128A999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FA673B-70C6-B980-0131-6F9E593E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325140-F9F1-BDBE-011F-694C4BCE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851EFB-9F64-E317-5C46-0A58B114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A9FFF5-CB39-9442-71FE-6E34B3DF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8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B7B09-ABBB-6F7A-0E55-C13EAA9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596778-9AC6-7EFA-5DC0-9C7AB67F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7D06C-63DD-8B4A-3353-CCDB6B08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83636-04BF-7E8D-7E80-D973B55B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8652B0-5B52-0EC0-04B5-E1181E23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9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1F6DED-8F40-2B65-FC11-963957E8C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50BE8F-6F9D-261C-2346-A0BE6CFF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01E3F8-5E44-DB9D-7449-652752E9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0620B7-A6BE-8F05-CCB3-4769829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E32AA-93B8-DBCC-38E3-80917D6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D8422-6E3B-22C2-BD8C-679FB1AF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6C0F8-60AF-5A84-5EFE-CFF1DB52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E2F28-B883-0A0B-4E93-473C13F3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21A31-62F0-4A69-F0A9-944273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D0F9C1-AE56-B3DD-F7F8-4FD04C4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D5CDD-D8C5-E89E-BCE8-7B3A8C2E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2F4D8-4DC8-0902-C224-E84571FD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16AA-B3FD-872B-51C4-D125BCB4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9D8BF-332A-7150-2E27-7060ED7C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EFD14F-E8FC-6EB3-FC63-37055BD1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57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DF581-7B65-7075-8A26-D68A0F5C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F6B06-B0B2-A37E-F781-F2832AFC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AAC5C1-4F7A-E850-22E8-C725CC52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C78365-7477-A220-CA89-9EA03FD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A5AC79-8F88-7DE7-7B8D-6A4CF8F5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AC28B0-1139-F2F9-57F7-D5EFF44A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5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0538EA-9AC3-44D6-D550-305D2C25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BBCD3C-746D-0618-F186-74C90247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334D84-744F-EF62-F5A1-75DE5BED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1BAFAF-F0E9-CE3E-DB27-4A160785E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BC69D7-D9E1-C781-8CC2-4B0F6C435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FEC05C-A4A0-231F-1D94-43E19584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C00108-5FE1-EC70-C05C-EAE75BC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0FDE8E-9AE6-3C9C-A26A-66CAFC10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0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3DF53-7468-D9D2-6D0F-822F6921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83B2AB-52BF-B709-E576-C13D1451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AC2337-4E7D-2015-60B3-443B0E23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7A8102-71F1-EE66-0B4D-DDF568A2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1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37B526-8E80-4C56-DA2D-953F733A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0ABB6F-95F9-A893-6B77-D3D4A71D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F2A814-71C0-3E9C-C4CD-921E1D1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47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09B7A-F083-52DC-8BF9-B3948660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AEAF0-B0B0-1E13-E944-61D0E69A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279B49-1285-F3F2-D4D4-DAC23886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FA5EFF-CD90-F76E-DAD0-143C800F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B1A2F6-F1CF-49C4-130F-3EF35A77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B208F8-996B-5371-49D7-16084FF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6F453-9D48-F593-D090-D1E9DDCD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7E4721-9334-7082-862E-3AAB522A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A4438-F8C3-2F7E-89AD-E5C569E0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556DD9-8DB5-D6D3-493A-BAEAA2EA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9F3DA9-C3AB-23C2-678F-11B61BDE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842F22-D0EA-15EB-7018-75BC80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3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34BC91-627E-514F-9AD3-63D48F72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6D698-787A-6454-6F28-84DE0399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37A571-84FF-160D-7DF6-D48B29520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6AD6-7430-405D-A75A-866275547B42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930993-A676-96CE-123E-87EB5BE4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7BC58-7F96-92E6-802C-983D776E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7321-1F76-4C89-A4CE-91F865256F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617BDB-73B0-BBA7-E5A4-30F92835DAED}"/>
              </a:ext>
            </a:extLst>
          </p:cNvPr>
          <p:cNvSpPr txBox="1"/>
          <p:nvPr/>
        </p:nvSpPr>
        <p:spPr>
          <a:xfrm>
            <a:off x="609600" y="491613"/>
            <a:ext cx="10992465" cy="583052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6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1099-5D0A-244E-43BE-CE2B962E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43" y="2465955"/>
            <a:ext cx="9604513" cy="1926089"/>
          </a:xfrm>
        </p:spPr>
        <p:txBody>
          <a:bodyPr>
            <a:normAutofit/>
          </a:bodyPr>
          <a:lstStyle/>
          <a:p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batch</a:t>
            </a:r>
            <a:b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20230412_Parylene</a:t>
            </a:r>
          </a:p>
        </p:txBody>
      </p:sp>
    </p:spTree>
    <p:extLst>
      <p:ext uri="{BB962C8B-B14F-4D97-AF65-F5344CB8AC3E}">
        <p14:creationId xmlns:p14="http://schemas.microsoft.com/office/powerpoint/2010/main" val="407378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 err="1"/>
              <a:t>Parylene</a:t>
            </a:r>
            <a:r>
              <a:rPr lang="it-IT" sz="4800" dirty="0"/>
              <a:t>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836091-77D8-15B5-75B9-694408D38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" t="2846" r="19790" b="20290"/>
          <a:stretch/>
        </p:blipFill>
        <p:spPr>
          <a:xfrm>
            <a:off x="2274404" y="1217679"/>
            <a:ext cx="7643191" cy="52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 err="1"/>
              <a:t>Parylene</a:t>
            </a:r>
            <a:r>
              <a:rPr lang="it-IT" sz="4800" dirty="0"/>
              <a:t>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475586"/>
                  </p:ext>
                </p:extLst>
              </p:nvPr>
            </p:nvGraphicFramePr>
            <p:xfrm>
              <a:off x="7766363" y="2825173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024380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2.5±0.5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+85%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B9B16D8C-30E1-027C-F2C5-9C364ECC19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475586"/>
                  </p:ext>
                </p:extLst>
              </p:nvPr>
            </p:nvGraphicFramePr>
            <p:xfrm>
              <a:off x="7766363" y="2825173"/>
              <a:ext cx="42169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2300">
                      <a:extLst>
                        <a:ext uri="{9D8B030D-6E8A-4147-A177-3AD203B41FA5}">
                          <a16:colId xmlns:a16="http://schemas.microsoft.com/office/drawing/2014/main" val="3027521491"/>
                        </a:ext>
                      </a:extLst>
                    </a:gridCol>
                    <a:gridCol w="1024380">
                      <a:extLst>
                        <a:ext uri="{9D8B030D-6E8A-4147-A177-3AD203B41FA5}">
                          <a16:colId xmlns:a16="http://schemas.microsoft.com/office/drawing/2014/main" val="2672021794"/>
                        </a:ext>
                      </a:extLst>
                    </a:gridCol>
                    <a:gridCol w="1050235">
                      <a:extLst>
                        <a:ext uri="{9D8B030D-6E8A-4147-A177-3AD203B41FA5}">
                          <a16:colId xmlns:a16="http://schemas.microsoft.com/office/drawing/2014/main" val="2897635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0714" t="-8197" r="-10476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3488" t="-8197" r="-232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39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2.5±0.5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1.0±0.1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857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7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+85%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23552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CC08DDE-A2F5-909B-58D9-C7165FC20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" t="6231" r="28093" b="20579"/>
          <a:stretch/>
        </p:blipFill>
        <p:spPr>
          <a:xfrm>
            <a:off x="208722" y="1057223"/>
            <a:ext cx="6917636" cy="50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239" y="1"/>
            <a:ext cx="7371522" cy="835742"/>
          </a:xfrm>
        </p:spPr>
        <p:txBody>
          <a:bodyPr/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Parylene</a:t>
            </a:r>
            <a:endParaRPr lang="it-I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719576"/>
                  </p:ext>
                </p:extLst>
              </p:nvPr>
            </p:nvGraphicFramePr>
            <p:xfrm>
              <a:off x="213813" y="770863"/>
              <a:ext cx="11764374" cy="4252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630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Sensitivity</a:t>
                          </a:r>
                          <a:r>
                            <a:rPr lang="it-IT" dirty="0"/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𝑮𝒚</m:t>
                                      </m:r>
                                    </m:e>
                                    <m:sup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2.58±0.08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1.94±0.06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2.07±0.06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14±1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2465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2.37±0.07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2.67±0.08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14.7±0.6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2.46±0.07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1.54±0.05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1.57±0.05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455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2.54±0.08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1.57±0.05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2.39±0.07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1.18±0.04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S3_OFET1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2.34±0.07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16.3±0.4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S3_OFET2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S4_OFET1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1.81±0.05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1.77±0.05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9.9±0.3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642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S4_OFET2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1.74±0.08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1.63±0.05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1.59±0.05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303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8348078-820A-BDA2-3FA4-02666B86FF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719576"/>
                  </p:ext>
                </p:extLst>
              </p:nvPr>
            </p:nvGraphicFramePr>
            <p:xfrm>
              <a:off x="213813" y="770863"/>
              <a:ext cx="11764374" cy="4252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544">
                      <a:extLst>
                        <a:ext uri="{9D8B030D-6E8A-4147-A177-3AD203B41FA5}">
                          <a16:colId xmlns:a16="http://schemas.microsoft.com/office/drawing/2014/main" val="1800018160"/>
                        </a:ext>
                      </a:extLst>
                    </a:gridCol>
                    <a:gridCol w="1929157">
                      <a:extLst>
                        <a:ext uri="{9D8B030D-6E8A-4147-A177-3AD203B41FA5}">
                          <a16:colId xmlns:a16="http://schemas.microsoft.com/office/drawing/2014/main" val="858607967"/>
                        </a:ext>
                      </a:extLst>
                    </a:gridCol>
                    <a:gridCol w="1722054">
                      <a:extLst>
                        <a:ext uri="{9D8B030D-6E8A-4147-A177-3AD203B41FA5}">
                          <a16:colId xmlns:a16="http://schemas.microsoft.com/office/drawing/2014/main" val="1597857498"/>
                        </a:ext>
                      </a:extLst>
                    </a:gridCol>
                    <a:gridCol w="1465006">
                      <a:extLst>
                        <a:ext uri="{9D8B030D-6E8A-4147-A177-3AD203B41FA5}">
                          <a16:colId xmlns:a16="http://schemas.microsoft.com/office/drawing/2014/main" val="3180145111"/>
                        </a:ext>
                      </a:extLst>
                    </a:gridCol>
                    <a:gridCol w="1731997">
                      <a:extLst>
                        <a:ext uri="{9D8B030D-6E8A-4147-A177-3AD203B41FA5}">
                          <a16:colId xmlns:a16="http://schemas.microsoft.com/office/drawing/2014/main" val="1377021370"/>
                        </a:ext>
                      </a:extLst>
                    </a:gridCol>
                    <a:gridCol w="3304616">
                      <a:extLst>
                        <a:ext uri="{9D8B030D-6E8A-4147-A177-3AD203B41FA5}">
                          <a16:colId xmlns:a16="http://schemas.microsoft.com/office/drawing/2014/main" val="134024482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6383" t="-8197" r="-380142" b="-10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58506" t="-8197" r="-344813" b="-10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56273" t="-8197" r="-923" b="-10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741547"/>
                      </a:ext>
                    </a:extLst>
                  </a:tr>
                  <a:tr h="46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S1_OFET1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2.58±0.08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1.94±0.06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2.07±0.06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14±1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8222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S1_OFET2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2.37±0.07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2.04±0.06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9168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2.67±0.08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14.7±0.6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6411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2.46±0.07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1.54±0.05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1.57±0.05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200914"/>
                      </a:ext>
                    </a:extLst>
                  </a:tr>
                  <a:tr h="455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2.54±0.08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1.57±0.05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77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S2_OFET4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2.39±0.07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1.18±0.04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1.29±0.04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642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S3_OFET1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2.34±0.07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1.80±0.05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16.3±0.4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S3_OFET2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2.40±0.07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02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S4_OFET1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1.88±0.05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1.81±0.05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1.77±0.05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9.9±0.3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642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S4_OFET2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1.74±0.08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1.63±0.05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1.59±0.05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303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/>
              <p:nvPr/>
            </p:nvSpPr>
            <p:spPr>
              <a:xfrm>
                <a:off x="621929" y="5609225"/>
                <a:ext cx="1135625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2.3</m:t>
                    </m:r>
                    <m:r>
                      <m:rPr>
                        <m:nor/>
                      </m:rPr>
                      <a:rPr lang="it-IT" dirty="0" smtClean="0"/>
                      <m:t>±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0.3)</m:t>
                    </m:r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1.7</m:t>
                        </m:r>
                        <m:r>
                          <m:rPr>
                            <m:nor/>
                          </m:rPr>
                          <a:rPr lang="it-IT" dirty="0"/>
                          <m:t>±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𝑑𝑒𝑐𝑎𝑑𝑒</m:t>
                    </m:r>
                  </m:oMath>
                </a14:m>
                <a:r>
                  <a:rPr lang="it-IT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13.7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1.8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)µ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𝐺𝑦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•10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D7F7CBB-AD49-BBA5-0149-A2C2AE0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9" y="5609225"/>
                <a:ext cx="11356258" cy="369909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96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648857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it-IT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parylene</a:t>
            </a:r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samples</a:t>
            </a:r>
            <a:b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(common features)</a:t>
            </a:r>
          </a:p>
        </p:txBody>
      </p:sp>
    </p:spTree>
    <p:extLst>
      <p:ext uri="{BB962C8B-B14F-4D97-AF65-F5344CB8AC3E}">
        <p14:creationId xmlns:p14="http://schemas.microsoft.com/office/powerpoint/2010/main" val="317317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it-IT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parylene</a:t>
            </a:r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69631" y="117019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r>
              <a:rPr lang="it-IT" sz="2400" dirty="0"/>
              <a:t>*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53004" y="1170193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70" y="6301791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/>
              <p:nvPr/>
            </p:nvSpPr>
            <p:spPr>
              <a:xfrm>
                <a:off x="7035146" y="6176502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96F2CBE-1407-F372-204C-84186403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146" y="6176502"/>
                <a:ext cx="4333943" cy="369332"/>
              </a:xfrm>
              <a:prstGeom prst="rect">
                <a:avLst/>
              </a:prstGeom>
              <a:blipFill>
                <a:blip r:embed="rId3"/>
                <a:stretch>
                  <a:fillRect l="-1125" t="-8197" r="-422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B156FD1C-0640-777D-462E-CC3D96AD3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42" t="3933" r="30555" b="22174"/>
          <a:stretch/>
        </p:blipFill>
        <p:spPr>
          <a:xfrm>
            <a:off x="5902701" y="1513204"/>
            <a:ext cx="5808005" cy="46632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876570F-692F-8F51-B75B-FF705AB191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42" t="6282" r="30555" b="22609"/>
          <a:stretch/>
        </p:blipFill>
        <p:spPr>
          <a:xfrm>
            <a:off x="68452" y="1663301"/>
            <a:ext cx="5808006" cy="448765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093" y="3740319"/>
            <a:ext cx="158510" cy="15851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844FCD-C8CD-22E0-F3B7-3CBC684328E8}"/>
              </a:ext>
            </a:extLst>
          </p:cNvPr>
          <p:cNvSpPr txBox="1"/>
          <p:nvPr/>
        </p:nvSpPr>
        <p:spPr>
          <a:xfrm>
            <a:off x="319749" y="6268835"/>
            <a:ext cx="627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*OFET3 and 4 of </a:t>
            </a:r>
            <a:r>
              <a:rPr lang="it-IT" sz="1200" dirty="0" err="1"/>
              <a:t>every</a:t>
            </a:r>
            <a:r>
              <a:rPr lang="it-IT" sz="1200" dirty="0"/>
              <a:t> sample are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shown</a:t>
            </a:r>
            <a:r>
              <a:rPr lang="it-IT" sz="1200" dirty="0"/>
              <a:t> to </a:t>
            </a:r>
            <a:r>
              <a:rPr lang="it-IT" sz="1200" dirty="0" err="1"/>
              <a:t>improve</a:t>
            </a:r>
            <a:r>
              <a:rPr lang="it-IT" sz="1200" dirty="0"/>
              <a:t> </a:t>
            </a:r>
            <a:r>
              <a:rPr lang="it-IT" sz="1200" dirty="0" err="1"/>
              <a:t>clarity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25868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5B284-EBC5-628D-6572-8FC5864C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24"/>
            <a:ext cx="10515600" cy="1022555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No </a:t>
            </a:r>
            <a:r>
              <a:rPr lang="it-IT" sz="4800" dirty="0" err="1"/>
              <a:t>parylene</a:t>
            </a:r>
            <a:r>
              <a:rPr lang="it-IT" sz="4800" dirty="0"/>
              <a:t>: Transfer </a:t>
            </a:r>
            <a:r>
              <a:rPr lang="it-IT" sz="4800" dirty="0" err="1"/>
              <a:t>characteristic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8302B5D-8856-8AC1-1862-0825CCFE3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" t="2845" r="20200" b="20435"/>
          <a:stretch/>
        </p:blipFill>
        <p:spPr>
          <a:xfrm>
            <a:off x="2239617" y="1079707"/>
            <a:ext cx="7712765" cy="52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9A6F7-CF07-80C9-3B17-B5BC7C7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08" y="-179530"/>
            <a:ext cx="6904383" cy="87568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</a:t>
            </a:r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parylene</a:t>
            </a:r>
            <a:endParaRPr lang="it-I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50669"/>
                  </p:ext>
                </p:extLst>
              </p:nvPr>
            </p:nvGraphicFramePr>
            <p:xfrm>
              <a:off x="9939" y="503260"/>
              <a:ext cx="9670773" cy="6229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878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780855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3718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548765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2647229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42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µ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𝑽𝒔</m:t>
                              </m:r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Sensitivity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𝑮𝒚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333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2.71±0.08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(11.0±0.6)·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15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3.16±0.09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1.28±0.04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(11.0±1)·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17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2.70±0.08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0.73±0.02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269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2.66±0.08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291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S6_OFET1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2.54±0.08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0.96±0.03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0.60±0.02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(2.4±0.3)·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it-IT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23367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2.22±0.08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1.26±0.04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0.94±0.03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2555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2.52±0.07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0.86±0.03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0.50±0.02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1776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2.46±0.08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0.93±0.03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0.54±0.02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  <a:tr h="249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S7_OFET1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2.34±0.07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0.80±0.02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0.56±0.02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Meaningless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11958"/>
                      </a:ext>
                    </a:extLst>
                  </a:tr>
                  <a:tr h="2615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S7_OFET2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2.39±0.07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1.04±0.03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0.79±0.02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-(6±2)·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it-IT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977103"/>
                      </a:ext>
                    </a:extLst>
                  </a:tr>
                  <a:tr h="2436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S7_OFET3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2.04±0.06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1.29±0.04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0.99±0.03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44342"/>
                      </a:ext>
                    </a:extLst>
                  </a:tr>
                  <a:tr h="2853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S7_OFET4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2.38±0.07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1.29±0.04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0.99±0.03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Meaningless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4416204"/>
                      </a:ext>
                    </a:extLst>
                  </a:tr>
                  <a:tr h="187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S8_OFET1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2.69±0.08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0.89±0.03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0.44±0.01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(1.6±0.1)·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it-IT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310931"/>
                      </a:ext>
                    </a:extLst>
                  </a:tr>
                  <a:tr h="2297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S8_OFET2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2.83±0.08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1.21±0.04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0.89±0.03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Meaningless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4156881"/>
                      </a:ext>
                    </a:extLst>
                  </a:tr>
                  <a:tr h="2118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S8_OFET3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2.91±0.09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0.92±0.03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0.55±0.02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73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S8_OFET4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2.62±0.08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2.40±0.07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2.34±0.07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(8±2)·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it-IT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103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220B1E11-F850-D5C7-78CC-5A23411282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50669"/>
                  </p:ext>
                </p:extLst>
              </p:nvPr>
            </p:nvGraphicFramePr>
            <p:xfrm>
              <a:off x="9939" y="503260"/>
              <a:ext cx="9670773" cy="6229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878">
                      <a:extLst>
                        <a:ext uri="{9D8B030D-6E8A-4147-A177-3AD203B41FA5}">
                          <a16:colId xmlns:a16="http://schemas.microsoft.com/office/drawing/2014/main" val="4073080588"/>
                        </a:ext>
                      </a:extLst>
                    </a:gridCol>
                    <a:gridCol w="1780855">
                      <a:extLst>
                        <a:ext uri="{9D8B030D-6E8A-4147-A177-3AD203B41FA5}">
                          <a16:colId xmlns:a16="http://schemas.microsoft.com/office/drawing/2014/main" val="1323838247"/>
                        </a:ext>
                      </a:extLst>
                    </a:gridCol>
                    <a:gridCol w="1371854">
                      <a:extLst>
                        <a:ext uri="{9D8B030D-6E8A-4147-A177-3AD203B41FA5}">
                          <a16:colId xmlns:a16="http://schemas.microsoft.com/office/drawing/2014/main" val="891477799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2655544382"/>
                        </a:ext>
                      </a:extLst>
                    </a:gridCol>
                    <a:gridCol w="1548765">
                      <a:extLst>
                        <a:ext uri="{9D8B030D-6E8A-4147-A177-3AD203B41FA5}">
                          <a16:colId xmlns:a16="http://schemas.microsoft.com/office/drawing/2014/main" val="2723842155"/>
                        </a:ext>
                      </a:extLst>
                    </a:gridCol>
                    <a:gridCol w="2647229">
                      <a:extLst>
                        <a:ext uri="{9D8B030D-6E8A-4147-A177-3AD203B41FA5}">
                          <a16:colId xmlns:a16="http://schemas.microsoft.com/office/drawing/2014/main" val="4041291482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OFET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noProof="0" dirty="0"/>
                            <a:t>Characterization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4159" t="-8197" r="-390708" b="-1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73684" t="-8197" r="-364737" b="-1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65287" t="-8197" r="-920" b="-1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97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S5_OFET1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2.71±0.08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1.46±0.04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1.21±0.04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65287" t="-110000" r="-920" b="-1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4695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3.16±0.09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1.28±0.04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0.99±0.03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65287" t="-210000" r="-920" b="-1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29547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2.70±0.08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0.73±0.02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0.45±0.01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1838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S5_OFET4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2.66±0.08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0.79±0.02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0.49±0.01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5273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S6_OFET1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2.54±0.08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0.96±0.03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0.60±0.02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65287" t="-510000" r="-920" b="-1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2998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2.22±0.08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1.26±0.04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0.94±0.03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9981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2.52±0.07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0.86±0.03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0.50±0.02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6607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S6_OFET4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2.46±0.08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0.93±0.03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0.54±0.02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0849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S7_OFET1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2.34±0.07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0.80±0.02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0.56±0.02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Meaningless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119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S7_OFET2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2.39±0.07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1.04±0.03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0.79±0.02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65287" t="-1011667" r="-92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977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S7_OFET3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2.04±0.06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1.29±0.04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0.99±0.03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443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S7_OFET4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2.38±0.07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1.29±0.04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0.99±0.03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Meaningless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44162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S8_OFET1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2.69±0.08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0.89±0.03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0.44±0.01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65287" t="-1311667" r="-9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3109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S8_OFET2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2.83±0.08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1.21±0.04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0.89±0.03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Meaningless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41568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S8_OFET3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endParaRPr lang="it-IT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2.91±0.09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0.92±0.03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0.55±0.02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No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73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S8_OFET4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Electrical</a:t>
                          </a:r>
                          <a:r>
                            <a:rPr lang="it-IT" dirty="0"/>
                            <a:t>, X-rays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2.62±0.08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2.40±0.07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2.34±0.07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65287" t="-1585246" r="-9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1039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/>
              <p:nvPr/>
            </p:nvSpPr>
            <p:spPr>
              <a:xfrm>
                <a:off x="9399104" y="2341945"/>
                <a:ext cx="2977818" cy="255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(2.6</m:t>
                      </m:r>
                      <m:r>
                        <m:rPr>
                          <m:nor/>
                        </m:rPr>
                        <a:rPr lang="it-IT" dirty="0" smtClean="0"/>
                        <m:t>±</m:t>
                      </m:r>
                      <m:r>
                        <m:rPr>
                          <m:nor/>
                        </m:rPr>
                        <a:rPr lang="it-IT" b="0" i="0" dirty="0" smtClean="0"/>
                        <m:t>0.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±0.4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FE3152-3658-FEE8-8D6A-C4A24CEAC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104" y="2341945"/>
                <a:ext cx="2977818" cy="2551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5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Sample5: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E2B8B5-EBC2-F064-9A4A-34BF506AD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1" t="3913" r="26254" b="23333"/>
          <a:stretch/>
        </p:blipFill>
        <p:spPr>
          <a:xfrm>
            <a:off x="-1" y="1394135"/>
            <a:ext cx="5945989" cy="42519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D92C498-587B-066E-1DE0-CFCD8C302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2" t="4059" r="27479" b="23187"/>
          <a:stretch/>
        </p:blipFill>
        <p:spPr>
          <a:xfrm>
            <a:off x="5921973" y="1211888"/>
            <a:ext cx="6050683" cy="44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Sample5: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C3FEF9-AF05-D9F7-6C3E-E87FB4E00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" t="4348" r="24403" b="21159"/>
          <a:stretch/>
        </p:blipFill>
        <p:spPr>
          <a:xfrm>
            <a:off x="2348827" y="973395"/>
            <a:ext cx="7494346" cy="54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Sample5: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92239"/>
                  </p:ext>
                </p:extLst>
              </p:nvPr>
            </p:nvGraphicFramePr>
            <p:xfrm>
              <a:off x="7315200" y="2687320"/>
              <a:ext cx="464916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8503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5530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45353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2.88±0.09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0.68±0.02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2.93±0.09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1.06±0.03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+56%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92239"/>
                  </p:ext>
                </p:extLst>
              </p:nvPr>
            </p:nvGraphicFramePr>
            <p:xfrm>
              <a:off x="7315200" y="2687320"/>
              <a:ext cx="464916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8503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5530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45353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80097" t="-8197" r="-932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6915" t="-8197" r="-212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2.88±0.09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0.68±0.02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2.93±0.09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1.06±0.03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+56%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E7CD35C-598B-EA30-62D8-8436C95BB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" t="5942" r="27990" b="20144"/>
          <a:stretch/>
        </p:blipFill>
        <p:spPr>
          <a:xfrm>
            <a:off x="227636" y="894521"/>
            <a:ext cx="6877878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Batch made up of 8 </a:t>
                </a:r>
                <a:r>
                  <a:rPr lang="it-IT" dirty="0" err="1"/>
                  <a:t>substrates</a:t>
                </a:r>
                <a:r>
                  <a:rPr lang="it-IT" dirty="0"/>
                  <a:t>, </a:t>
                </a:r>
                <a:r>
                  <a:rPr lang="it-IT" dirty="0" err="1"/>
                  <a:t>each</a:t>
                </a:r>
                <a:r>
                  <a:rPr lang="it-IT" dirty="0"/>
                  <a:t> one of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4 </a:t>
                </a:r>
                <a:r>
                  <a:rPr lang="it-IT" dirty="0" err="1"/>
                  <a:t>OFETs</a:t>
                </a:r>
                <a:r>
                  <a:rPr lang="it-IT" dirty="0"/>
                  <a:t> with common gate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The first 4 </a:t>
                </a:r>
                <a:r>
                  <a:rPr lang="it-IT" dirty="0" err="1"/>
                  <a:t>substrates</a:t>
                </a:r>
                <a:r>
                  <a:rPr lang="it-IT" dirty="0"/>
                  <a:t> are </a:t>
                </a:r>
                <a:r>
                  <a:rPr lang="it-IT" dirty="0" err="1"/>
                  <a:t>coated</a:t>
                </a:r>
                <a:r>
                  <a:rPr lang="it-IT" dirty="0"/>
                  <a:t> by </a:t>
                </a:r>
                <a:r>
                  <a:rPr lang="it-IT" b="1" dirty="0" err="1">
                    <a:solidFill>
                      <a:srgbClr val="00B0F0"/>
                    </a:solidFill>
                  </a:rPr>
                  <a:t>Parylene</a:t>
                </a:r>
                <a:r>
                  <a:rPr lang="it-IT" b="1" dirty="0">
                    <a:solidFill>
                      <a:srgbClr val="00B0F0"/>
                    </a:solidFill>
                  </a:rPr>
                  <a:t>-C</a:t>
                </a:r>
                <a:r>
                  <a:rPr lang="it-IT" dirty="0"/>
                  <a:t>, an </a:t>
                </a:r>
                <a:r>
                  <a:rPr lang="it-IT" dirty="0" err="1"/>
                  <a:t>electrically</a:t>
                </a:r>
                <a:r>
                  <a:rPr lang="it-IT" dirty="0"/>
                  <a:t> </a:t>
                </a:r>
                <a:r>
                  <a:rPr lang="it-IT" dirty="0" err="1"/>
                  <a:t>insulating</a:t>
                </a:r>
                <a:r>
                  <a:rPr lang="it-IT" dirty="0"/>
                  <a:t> </a:t>
                </a:r>
                <a:r>
                  <a:rPr lang="it-IT" dirty="0" err="1"/>
                  <a:t>polymer</a:t>
                </a:r>
                <a:endParaRPr lang="it-IT" dirty="0"/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TMTES:PS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active</a:t>
                </a:r>
                <a:r>
                  <a:rPr lang="it-IT" dirty="0"/>
                  <a:t> </a:t>
                </a:r>
                <a:r>
                  <a:rPr lang="it-IT" dirty="0" err="1"/>
                  <a:t>material</a:t>
                </a:r>
                <a:r>
                  <a:rPr lang="it-IT" dirty="0"/>
                  <a:t>, with </a:t>
                </a:r>
                <a:r>
                  <a:rPr lang="it-IT" dirty="0" err="1"/>
                  <a:t>fixed</a:t>
                </a:r>
                <a:r>
                  <a:rPr lang="it-IT" dirty="0"/>
                  <a:t> 2:1 ratio and 280K </a:t>
                </a:r>
                <a:r>
                  <a:rPr lang="it-IT" dirty="0" err="1"/>
                  <a:t>molecular</a:t>
                </a:r>
                <a:r>
                  <a:rPr lang="it-IT" dirty="0"/>
                  <a:t> weight</a:t>
                </a: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:r>
                  <a:rPr lang="it-IT" dirty="0"/>
                  <a:t>Channel features: L=25µm, W=2500µm, C=17.3·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it-IT" dirty="0"/>
                  <a:t>F/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>
                  <a:buClr>
                    <a:srgbClr val="00B0F0"/>
                  </a:buClr>
                  <a:buSzPct val="104000"/>
                  <a:buFont typeface="Calibri" panose="020F050202020403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4.25·10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52CB28-72D1-3A6A-8A1C-F9E991DCF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76" y="929437"/>
                <a:ext cx="5633698" cy="5699963"/>
              </a:xfrm>
              <a:blipFill>
                <a:blip r:embed="rId2"/>
                <a:stretch>
                  <a:fillRect l="-2489" t="-2244" r="-4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olo 1">
            <a:extLst>
              <a:ext uri="{FF2B5EF4-FFF2-40B4-BE49-F238E27FC236}">
                <a16:creationId xmlns:a16="http://schemas.microsoft.com/office/drawing/2014/main" id="{0A2C2566-4F86-1402-773F-B6C8F86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916" y="74313"/>
            <a:ext cx="6913120" cy="1083724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features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D5263F4-D052-317D-4BCC-26DDD0C4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18" y="929437"/>
            <a:ext cx="2560542" cy="204843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EBDE9D1-0C25-B889-F855-EDA0E1F73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6" y="3471675"/>
            <a:ext cx="5346655" cy="11949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96D08AE-8AB5-8EBE-BD11-ED95A0A31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26" y="5473662"/>
            <a:ext cx="5346655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Sample6: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1237D5-0481-15CA-3D68-F4D003BD2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t="6087" r="26453" b="22609"/>
          <a:stretch/>
        </p:blipFill>
        <p:spPr>
          <a:xfrm>
            <a:off x="0" y="1372186"/>
            <a:ext cx="6096000" cy="43030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9855897-2F2E-600D-A3A3-14A7A7EC4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" t="5217" r="27683" b="23478"/>
          <a:stretch/>
        </p:blipFill>
        <p:spPr>
          <a:xfrm>
            <a:off x="6095356" y="1372185"/>
            <a:ext cx="6096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Sample6: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102497-899E-9EF8-4407-8803ED91E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" t="6232" r="24511" b="21449"/>
          <a:stretch/>
        </p:blipFill>
        <p:spPr>
          <a:xfrm>
            <a:off x="2592456" y="973395"/>
            <a:ext cx="7007087" cy="49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5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Sample6: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10981"/>
                  </p:ext>
                </p:extLst>
              </p:nvPr>
            </p:nvGraphicFramePr>
            <p:xfrm>
              <a:off x="7363326" y="2687320"/>
              <a:ext cx="46010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185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36060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27792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2.16±0.06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0.14±0.01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0.41±0.01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+192%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10981"/>
                  </p:ext>
                </p:extLst>
              </p:nvPr>
            </p:nvGraphicFramePr>
            <p:xfrm>
              <a:off x="7363326" y="2687320"/>
              <a:ext cx="46010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185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36060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27792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81773" t="-8197" r="-9310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9189" t="-8197" r="-216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2.16±0.06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0.14±0.01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0.41±0.01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+192%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76BD76C-F4CB-E691-E09C-578368B25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" t="4493" r="27889" b="21159"/>
          <a:stretch/>
        </p:blipFill>
        <p:spPr>
          <a:xfrm>
            <a:off x="227636" y="1621293"/>
            <a:ext cx="6897757" cy="50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Sample7: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F5B9B4-2B27-A473-31CC-30F7E531C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8" t="6376" r="27171" b="22610"/>
          <a:stretch/>
        </p:blipFill>
        <p:spPr>
          <a:xfrm>
            <a:off x="0" y="1280509"/>
            <a:ext cx="6098307" cy="43306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C582472-71AB-22B2-432C-D39192A754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7" t="4927" r="26864" b="22900"/>
          <a:stretch/>
        </p:blipFill>
        <p:spPr>
          <a:xfrm>
            <a:off x="6096000" y="1245172"/>
            <a:ext cx="6095999" cy="43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Sample7: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C2A672-AC72-4E7D-AEF9-4C37894F5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1" t="6666" r="24302" b="20580"/>
          <a:stretch/>
        </p:blipFill>
        <p:spPr>
          <a:xfrm>
            <a:off x="2537790" y="973395"/>
            <a:ext cx="7116419" cy="49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Sample7: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811861"/>
                  </p:ext>
                </p:extLst>
              </p:nvPr>
            </p:nvGraphicFramePr>
            <p:xfrm>
              <a:off x="7411452" y="2687320"/>
              <a:ext cx="455291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1890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07669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13353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0.88±0.02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0.89±0.02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811861"/>
                  </p:ext>
                </p:extLst>
              </p:nvPr>
            </p:nvGraphicFramePr>
            <p:xfrm>
              <a:off x="7411452" y="2687320"/>
              <a:ext cx="455291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1890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07669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13353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j-lt"/>
                            </a:rPr>
                            <a:t>Quantity</a:t>
                          </a:r>
                          <a:endParaRPr lang="it-IT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85859" t="-8197" r="-9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9290" t="-8197" r="-218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0.88±0.02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2.03±0.06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0.89±0.02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E3CC971-9CD6-B903-4F56-1FD0D362E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" t="5652" r="27786" b="20435"/>
          <a:stretch/>
        </p:blipFill>
        <p:spPr>
          <a:xfrm>
            <a:off x="227636" y="936314"/>
            <a:ext cx="6917634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1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Sample8: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EA82B1-778D-FD37-5696-C9C2D435C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t="6087" r="27171" b="22609"/>
          <a:stretch/>
        </p:blipFill>
        <p:spPr>
          <a:xfrm>
            <a:off x="1" y="1182756"/>
            <a:ext cx="6096000" cy="43216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CA917BB-791C-AD43-7227-7E3CAC26CE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7" t="5797" r="26761" b="22609"/>
          <a:stretch/>
        </p:blipFill>
        <p:spPr>
          <a:xfrm>
            <a:off x="6096000" y="1182757"/>
            <a:ext cx="6141306" cy="43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4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Sample8: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BAFA348-8DBE-9BE6-327D-3A9AFF27D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" t="5942" r="24506" b="20725"/>
          <a:stretch/>
        </p:blipFill>
        <p:spPr>
          <a:xfrm>
            <a:off x="2617304" y="973395"/>
            <a:ext cx="695739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8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07B6-926E-A4BE-8F51-C374B029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6314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Sample8: Transfer </a:t>
            </a:r>
            <a:r>
              <a:rPr lang="it-IT" sz="4800" dirty="0" err="1"/>
              <a:t>before</a:t>
            </a:r>
            <a:r>
              <a:rPr lang="it-IT" sz="4800" dirty="0"/>
              <a:t> and after X-rays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310980"/>
                  </p:ext>
                </p:extLst>
              </p:nvPr>
            </p:nvGraphicFramePr>
            <p:xfrm>
              <a:off x="7247986" y="2689355"/>
              <a:ext cx="4716378" cy="1485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9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3634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28053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2.05±0.06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1.94±0.06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2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0FBB1089-09B0-9BBB-4F94-37DCFAD57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310980"/>
                  </p:ext>
                </p:extLst>
              </p:nvPr>
            </p:nvGraphicFramePr>
            <p:xfrm>
              <a:off x="7247986" y="2689355"/>
              <a:ext cx="4716378" cy="1485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1978">
                      <a:extLst>
                        <a:ext uri="{9D8B030D-6E8A-4147-A177-3AD203B41FA5}">
                          <a16:colId xmlns:a16="http://schemas.microsoft.com/office/drawing/2014/main" val="2301537125"/>
                        </a:ext>
                      </a:extLst>
                    </a:gridCol>
                    <a:gridCol w="1236347">
                      <a:extLst>
                        <a:ext uri="{9D8B030D-6E8A-4147-A177-3AD203B41FA5}">
                          <a16:colId xmlns:a16="http://schemas.microsoft.com/office/drawing/2014/main" val="3316457974"/>
                        </a:ext>
                      </a:extLst>
                    </a:gridCol>
                    <a:gridCol w="1128053">
                      <a:extLst>
                        <a:ext uri="{9D8B030D-6E8A-4147-A177-3AD203B41FA5}">
                          <a16:colId xmlns:a16="http://schemas.microsoft.com/office/drawing/2014/main" val="204745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latin typeface="+mj-lt"/>
                            </a:rPr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89706" t="-8197" r="-9264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19459" t="-8197" r="-216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17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</a:t>
                          </a:r>
                          <a:r>
                            <a:rPr lang="it-IT" dirty="0" err="1"/>
                            <a:t>before</a:t>
                          </a:r>
                          <a:r>
                            <a:rPr lang="it-IT" dirty="0"/>
                            <a:t>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2.05±0.06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1.94±0.06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1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Value after X-rays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2.12±0.06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1.78±0.06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652797"/>
                      </a:ext>
                    </a:extLst>
                  </a:tr>
                  <a:tr h="3725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Percentage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variation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-8%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4769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6A5AC14-F4FA-4F82-058F-76E094318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521" r="27888" b="20726"/>
          <a:stretch/>
        </p:blipFill>
        <p:spPr>
          <a:xfrm>
            <a:off x="227636" y="936314"/>
            <a:ext cx="6927575" cy="49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BB105-650A-F5E7-67C1-0B2EFE89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6000" b="1" dirty="0" err="1"/>
              <a:t>Composition</a:t>
            </a:r>
            <a:r>
              <a:rPr lang="it-IT" sz="6000" b="1" dirty="0"/>
              <a:t> </a:t>
            </a:r>
            <a:r>
              <a:rPr lang="it-IT" sz="6000" b="1" dirty="0" err="1"/>
              <a:t>comparisons</a:t>
            </a:r>
            <a:endParaRPr lang="it-IT" sz="6000" b="1" dirty="0"/>
          </a:p>
        </p:txBody>
      </p:sp>
    </p:spTree>
    <p:extLst>
      <p:ext uri="{BB962C8B-B14F-4D97-AF65-F5344CB8AC3E}">
        <p14:creationId xmlns:p14="http://schemas.microsoft.com/office/powerpoint/2010/main" val="169436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3ADF2-8A70-DE78-8BA1-AB2B19FC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669" y="198544"/>
            <a:ext cx="555266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Parylene</a:t>
            </a:r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samples: working devices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625FB3-1EBD-2D84-110A-FC496366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69" y="2179211"/>
            <a:ext cx="56270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5BB964-9560-C40D-7ECD-92E4017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24" y="54376"/>
            <a:ext cx="10178934" cy="743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characteristic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60A1B5-7143-C5CA-8C03-8A27B0A7996F}"/>
              </a:ext>
            </a:extLst>
          </p:cNvPr>
          <p:cNvSpPr txBox="1"/>
          <p:nvPr/>
        </p:nvSpPr>
        <p:spPr>
          <a:xfrm>
            <a:off x="152401" y="5148813"/>
            <a:ext cx="1218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The leakage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remarkably</a:t>
            </a:r>
            <a:r>
              <a:rPr lang="it-IT" sz="2400" dirty="0"/>
              <a:t> high in samples </a:t>
            </a:r>
            <a:r>
              <a:rPr lang="it-IT" sz="2400" dirty="0" err="1"/>
              <a:t>coated</a:t>
            </a:r>
            <a:r>
              <a:rPr lang="it-IT" sz="2400" dirty="0"/>
              <a:t> with </a:t>
            </a:r>
            <a:r>
              <a:rPr lang="it-IT" sz="2400" dirty="0" err="1"/>
              <a:t>parylene</a:t>
            </a:r>
            <a:endParaRPr lang="it-IT" sz="240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400" dirty="0" err="1"/>
              <a:t>Parylene</a:t>
            </a:r>
            <a:r>
              <a:rPr lang="it-IT" sz="2400" dirty="0"/>
              <a:t> samples </a:t>
            </a:r>
            <a:r>
              <a:rPr lang="it-IT" sz="2400" dirty="0" err="1"/>
              <a:t>have</a:t>
            </a:r>
            <a:r>
              <a:rPr lang="it-IT" sz="2400" dirty="0"/>
              <a:t> a </a:t>
            </a:r>
            <a:r>
              <a:rPr lang="it-IT" sz="2400" dirty="0" err="1"/>
              <a:t>slightly</a:t>
            </a:r>
            <a:r>
              <a:rPr lang="it-IT" sz="2400" dirty="0"/>
              <a:t> </a:t>
            </a:r>
            <a:r>
              <a:rPr lang="it-IT" sz="2400" dirty="0" err="1"/>
              <a:t>worse</a:t>
            </a:r>
            <a:r>
              <a:rPr lang="it-IT" sz="2400" dirty="0"/>
              <a:t> </a:t>
            </a:r>
            <a:r>
              <a:rPr lang="it-IT" sz="2400" dirty="0" err="1"/>
              <a:t>shape</a:t>
            </a:r>
            <a:r>
              <a:rPr lang="it-IT" sz="2400" dirty="0"/>
              <a:t> of the transfer </a:t>
            </a:r>
            <a:r>
              <a:rPr lang="it-IT" sz="2400" dirty="0" err="1"/>
              <a:t>characteristic</a:t>
            </a:r>
            <a:r>
              <a:rPr lang="it-IT" sz="2400" dirty="0"/>
              <a:t>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it-IT" sz="2400" dirty="0" err="1"/>
              <a:t>Parylene</a:t>
            </a:r>
            <a:r>
              <a:rPr lang="it-IT" sz="2400" dirty="0"/>
              <a:t> samples </a:t>
            </a:r>
            <a:r>
              <a:rPr lang="it-IT" sz="2400" dirty="0" err="1"/>
              <a:t>electrical</a:t>
            </a:r>
            <a:r>
              <a:rPr lang="it-IT" sz="2400" dirty="0"/>
              <a:t> </a:t>
            </a:r>
            <a:r>
              <a:rPr lang="it-IT" sz="2400" dirty="0" err="1"/>
              <a:t>parameters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fluctuations</a:t>
            </a:r>
            <a:r>
              <a:rPr lang="it-IT" sz="2400" dirty="0"/>
              <a:t> (</a:t>
            </a:r>
            <a:r>
              <a:rPr lang="it-IT" sz="2400" dirty="0" err="1"/>
              <a:t>see</a:t>
            </a:r>
            <a:r>
              <a:rPr lang="it-IT" sz="2400" dirty="0"/>
              <a:t> </a:t>
            </a:r>
            <a:r>
              <a:rPr lang="it-IT" sz="2400" dirty="0" err="1"/>
              <a:t>next</a:t>
            </a:r>
            <a:r>
              <a:rPr lang="it-IT" sz="2400" dirty="0"/>
              <a:t> slides)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297857-621E-BAA7-EAF7-F9665DEB2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" t="3623" r="19995" b="20579"/>
          <a:stretch/>
        </p:blipFill>
        <p:spPr>
          <a:xfrm>
            <a:off x="6144691" y="738406"/>
            <a:ext cx="5823988" cy="395577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9A2D5DA-4258-7275-F4FE-F620F6A8C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" t="4202" r="20405" b="21304"/>
          <a:stretch/>
        </p:blipFill>
        <p:spPr>
          <a:xfrm>
            <a:off x="152401" y="776911"/>
            <a:ext cx="5772019" cy="3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7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25993CA8-2FBC-EECA-6A9A-1AD3523D839C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14230" y="0"/>
                <a:ext cx="9763539" cy="82598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5200" b="1" dirty="0"/>
                  <a:t>Electric parameters: 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5200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endParaRPr lang="en-US" sz="5200" b="1" dirty="0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25993CA8-2FBC-EECA-6A9A-1AD3523D839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4230" y="0"/>
                <a:ext cx="9763539" cy="825984"/>
              </a:xfrm>
              <a:prstGeom prst="rect">
                <a:avLst/>
              </a:prstGeom>
              <a:blipFill>
                <a:blip r:embed="rId2"/>
                <a:stretch>
                  <a:fillRect t="-22963" b="-4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F5A0648-BD2E-ECA6-EB90-C2BBE56EA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7" t="6957" r="30351" b="21449"/>
          <a:stretch/>
        </p:blipFill>
        <p:spPr>
          <a:xfrm>
            <a:off x="135835" y="1263453"/>
            <a:ext cx="5960165" cy="46367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605ABC-4DE7-895D-4225-EAA162DFB9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8" t="8095" r="30350" b="22754"/>
          <a:stretch/>
        </p:blipFill>
        <p:spPr>
          <a:xfrm>
            <a:off x="6096001" y="1261150"/>
            <a:ext cx="6096000" cy="46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A2C8F77-D9F1-7C07-DC29-C5814740B3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230" y="0"/>
            <a:ext cx="9763539" cy="745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Electric parameters: Mobility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4EEB93-47F8-BA4F-06C6-23BE09003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3" t="7392" r="30452" b="21884"/>
          <a:stretch/>
        </p:blipFill>
        <p:spPr>
          <a:xfrm>
            <a:off x="2507972" y="745435"/>
            <a:ext cx="7176054" cy="54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71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A176AF3-0E86-DCF4-AFA1-B5BBCD97D30A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Electric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331BE754-B157-C107-BF97-6D7FBCF8B3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830464"/>
                  </p:ext>
                </p:extLst>
              </p:nvPr>
            </p:nvGraphicFramePr>
            <p:xfrm>
              <a:off x="2685961" y="1186512"/>
              <a:ext cx="6810380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2015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714627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  <a:gridCol w="1821869">
                      <a:extLst>
                        <a:ext uri="{9D8B030D-6E8A-4147-A177-3AD203B41FA5}">
                          <a16:colId xmlns:a16="http://schemas.microsoft.com/office/drawing/2014/main" val="703584718"/>
                        </a:ext>
                      </a:extLst>
                    </a:gridCol>
                    <a:gridCol w="1821869">
                      <a:extLst>
                        <a:ext uri="{9D8B030D-6E8A-4147-A177-3AD203B41FA5}">
                          <a16:colId xmlns:a16="http://schemas.microsoft.com/office/drawing/2014/main" val="20228953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</m:acc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𝒄𝒎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>
                              <a:latin typeface="+mn-lt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Parylene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17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 </a:t>
                          </a:r>
                          <a:r>
                            <a:rPr lang="it-IT" dirty="0" err="1"/>
                            <a:t>parylene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0.7±0.5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642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Sample5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2.8±0.2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05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Sample6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2.4±0.1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024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Sample7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0773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Sample8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2.8±0.1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1.4±0.7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703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331BE754-B157-C107-BF97-6D7FBCF8B3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830464"/>
                  </p:ext>
                </p:extLst>
              </p:nvPr>
            </p:nvGraphicFramePr>
            <p:xfrm>
              <a:off x="2685961" y="1186512"/>
              <a:ext cx="6810380" cy="259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2015">
                      <a:extLst>
                        <a:ext uri="{9D8B030D-6E8A-4147-A177-3AD203B41FA5}">
                          <a16:colId xmlns:a16="http://schemas.microsoft.com/office/drawing/2014/main" val="3036953203"/>
                        </a:ext>
                      </a:extLst>
                    </a:gridCol>
                    <a:gridCol w="1714627">
                      <a:extLst>
                        <a:ext uri="{9D8B030D-6E8A-4147-A177-3AD203B41FA5}">
                          <a16:colId xmlns:a16="http://schemas.microsoft.com/office/drawing/2014/main" val="2070427929"/>
                        </a:ext>
                      </a:extLst>
                    </a:gridCol>
                    <a:gridCol w="1821869">
                      <a:extLst>
                        <a:ext uri="{9D8B030D-6E8A-4147-A177-3AD203B41FA5}">
                          <a16:colId xmlns:a16="http://schemas.microsoft.com/office/drawing/2014/main" val="703584718"/>
                        </a:ext>
                      </a:extLst>
                    </a:gridCol>
                    <a:gridCol w="1821869">
                      <a:extLst>
                        <a:ext uri="{9D8B030D-6E8A-4147-A177-3AD203B41FA5}">
                          <a16:colId xmlns:a16="http://schemas.microsoft.com/office/drawing/2014/main" val="202289535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>
                              <a:latin typeface="+mn-lt"/>
                            </a:rPr>
                            <a:t>Composition</a:t>
                          </a:r>
                          <a:endParaRPr lang="it-IT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84752" t="-8197" r="-213475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74247" t="-8197" r="-10133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SS (V/decade)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0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Parylene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1.7±0.2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1736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 </a:t>
                          </a:r>
                          <a:r>
                            <a:rPr lang="it-IT" dirty="0" err="1"/>
                            <a:t>parylene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2.6±0.3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0.7±0.5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7642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Sample5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2.8±0.2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005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Sample6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2.4±0.1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1.0±0.2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0.6±0.2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024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Sample7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2.3±0.2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0.8±0.2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0773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Sample8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2.8±0.1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1.4±0.7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1.1±0.9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703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BB7960-3B14-1851-1CEC-50E4AB890CB1}"/>
              </a:ext>
            </a:extLst>
          </p:cNvPr>
          <p:cNvSpPr txBox="1"/>
          <p:nvPr/>
        </p:nvSpPr>
        <p:spPr>
          <a:xfrm>
            <a:off x="2283716" y="4378826"/>
            <a:ext cx="76148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 err="1"/>
              <a:t>Parylene</a:t>
            </a:r>
            <a:r>
              <a:rPr lang="it-IT" sz="2600" dirty="0"/>
              <a:t> samples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worse</a:t>
            </a:r>
            <a:r>
              <a:rPr lang="it-IT" sz="2600" dirty="0"/>
              <a:t> </a:t>
            </a:r>
            <a:r>
              <a:rPr lang="it-IT" sz="2600" dirty="0" err="1"/>
              <a:t>electrical</a:t>
            </a:r>
            <a:r>
              <a:rPr lang="it-IT" sz="2600" dirty="0"/>
              <a:t> </a:t>
            </a:r>
            <a:r>
              <a:rPr lang="it-IT" sz="2600" dirty="0" err="1"/>
              <a:t>parameters</a:t>
            </a:r>
            <a:endParaRPr lang="it-IT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/>
              <a:t>On the </a:t>
            </a:r>
            <a:r>
              <a:rPr lang="it-IT" sz="2600" dirty="0" err="1"/>
              <a:t>other</a:t>
            </a:r>
            <a:r>
              <a:rPr lang="it-IT" sz="2600" dirty="0"/>
              <a:t> hand, </a:t>
            </a:r>
            <a:r>
              <a:rPr lang="it-IT" sz="2600" dirty="0" err="1"/>
              <a:t>their</a:t>
            </a:r>
            <a:r>
              <a:rPr lang="it-IT" sz="2600" dirty="0"/>
              <a:t> </a:t>
            </a:r>
            <a:r>
              <a:rPr lang="it-IT" sz="2600" dirty="0" err="1"/>
              <a:t>electrical</a:t>
            </a:r>
            <a:r>
              <a:rPr lang="it-IT" sz="2600" dirty="0"/>
              <a:t> </a:t>
            </a:r>
            <a:r>
              <a:rPr lang="it-IT" sz="2600" dirty="0" err="1"/>
              <a:t>parameters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smaller</a:t>
            </a:r>
            <a:r>
              <a:rPr lang="it-IT" sz="2600" dirty="0"/>
              <a:t> standard </a:t>
            </a:r>
            <a:r>
              <a:rPr lang="it-IT" sz="2600" dirty="0" err="1"/>
              <a:t>deviations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79301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3EE1DB8-357D-DADA-7D09-A19197948E2E}"/>
              </a:ext>
            </a:extLst>
          </p:cNvPr>
          <p:cNvSpPr txBox="1">
            <a:spLocks/>
          </p:cNvSpPr>
          <p:nvPr/>
        </p:nvSpPr>
        <p:spPr>
          <a:xfrm>
            <a:off x="1006533" y="71021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currents in time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569CD16-7570-0F89-523D-A43A75C77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" t="4783" r="26660" b="22754"/>
          <a:stretch/>
        </p:blipFill>
        <p:spPr>
          <a:xfrm>
            <a:off x="71676" y="1268195"/>
            <a:ext cx="6024324" cy="4321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B7E8404-DBB0-F6A6-02D1-2650B7051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" t="4347" r="26459" b="23044"/>
          <a:stretch/>
        </p:blipFill>
        <p:spPr>
          <a:xfrm>
            <a:off x="6095999" y="1268196"/>
            <a:ext cx="6020925" cy="43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9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3EE1DB8-357D-DADA-7D09-A19197948E2E}"/>
              </a:ext>
            </a:extLst>
          </p:cNvPr>
          <p:cNvSpPr txBox="1">
            <a:spLocks/>
          </p:cNvSpPr>
          <p:nvPr/>
        </p:nvSpPr>
        <p:spPr>
          <a:xfrm>
            <a:off x="1006533" y="0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currents in time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DAAC22-A99C-9491-F506-91922125D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" t="6377" r="26351" b="22319"/>
          <a:stretch/>
        </p:blipFill>
        <p:spPr>
          <a:xfrm>
            <a:off x="0" y="601280"/>
            <a:ext cx="4457277" cy="31283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7C40EA3-3998-92A3-6A85-EB1B6638A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" t="6811" r="27376" b="22899"/>
          <a:stretch/>
        </p:blipFill>
        <p:spPr>
          <a:xfrm>
            <a:off x="0" y="3729640"/>
            <a:ext cx="4450657" cy="31283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355B96-A538-5436-5966-5379F6117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5" t="5797" r="26967" b="23333"/>
          <a:stretch/>
        </p:blipFill>
        <p:spPr>
          <a:xfrm>
            <a:off x="4457276" y="601279"/>
            <a:ext cx="4433441" cy="312835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9849B0-2CCF-FCC5-BCE0-3F4C06A71DAE}"/>
              </a:ext>
            </a:extLst>
          </p:cNvPr>
          <p:cNvSpPr txBox="1"/>
          <p:nvPr/>
        </p:nvSpPr>
        <p:spPr>
          <a:xfrm>
            <a:off x="4457276" y="4330917"/>
            <a:ext cx="7413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Parylene</a:t>
            </a:r>
            <a:r>
              <a:rPr lang="it-IT" dirty="0"/>
              <a:t> samples and Sample5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Sample6 and Sample7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drop, </a:t>
            </a:r>
            <a:r>
              <a:rPr lang="it-IT" dirty="0" err="1"/>
              <a:t>followed</a:t>
            </a:r>
            <a:r>
              <a:rPr lang="it-IT" dirty="0"/>
              <a:t> by a </a:t>
            </a:r>
            <a:r>
              <a:rPr lang="it-IT" dirty="0" err="1"/>
              <a:t>recover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Sample8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from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,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>
                <a:solidFill>
                  <a:srgbClr val="00B0F0"/>
                </a:solidFill>
              </a:rPr>
              <a:t>batch0315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This</a:t>
            </a:r>
            <a:r>
              <a:rPr lang="it-IT" dirty="0"/>
              <a:t> last sample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one following the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expect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sample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parylene</a:t>
            </a:r>
            <a:r>
              <a:rPr lang="it-IT" dirty="0"/>
              <a:t> are </a:t>
            </a:r>
            <a:r>
              <a:rPr lang="it-IT" dirty="0" err="1">
                <a:solidFill>
                  <a:srgbClr val="00B0F0"/>
                </a:solidFill>
              </a:rPr>
              <a:t>identical</a:t>
            </a:r>
            <a:r>
              <a:rPr lang="it-IT" dirty="0"/>
              <a:t> (in </a:t>
            </a:r>
            <a:r>
              <a:rPr lang="it-IT" dirty="0" err="1"/>
              <a:t>composition</a:t>
            </a:r>
            <a:r>
              <a:rPr lang="it-IT" dirty="0"/>
              <a:t>) to </a:t>
            </a:r>
            <a:r>
              <a:rPr lang="it-IT" dirty="0">
                <a:solidFill>
                  <a:srgbClr val="00B0F0"/>
                </a:solidFill>
              </a:rPr>
              <a:t>batch0315 </a:t>
            </a:r>
          </a:p>
        </p:txBody>
      </p:sp>
    </p:spTree>
    <p:extLst>
      <p:ext uri="{BB962C8B-B14F-4D97-AF65-F5344CB8AC3E}">
        <p14:creationId xmlns:p14="http://schemas.microsoft.com/office/powerpoint/2010/main" val="412194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D84FE4-5393-E97B-AC21-1F5E41BED914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normalized currents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FE123A8-7E0E-70E6-1D6D-3A125209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t="4638" r="26967" b="23188"/>
          <a:stretch/>
        </p:blipFill>
        <p:spPr>
          <a:xfrm>
            <a:off x="0" y="1433716"/>
            <a:ext cx="6096000" cy="43806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163A0E5-4FEE-8D0B-92DB-5708E9D45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4" t="5217" r="27685" b="22899"/>
          <a:stretch/>
        </p:blipFill>
        <p:spPr>
          <a:xfrm>
            <a:off x="6091150" y="1380938"/>
            <a:ext cx="6095999" cy="44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7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FD84FE4-5393-E97B-AC21-1F5E41BED914}"/>
              </a:ext>
            </a:extLst>
          </p:cNvPr>
          <p:cNvSpPr txBox="1">
            <a:spLocks/>
          </p:cNvSpPr>
          <p:nvPr/>
        </p:nvSpPr>
        <p:spPr>
          <a:xfrm>
            <a:off x="1006533" y="0"/>
            <a:ext cx="10178934" cy="743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/>
              <a:t>X-rays detection: normalized currents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E46AF2-62C9-8F2F-6339-9B84B9789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" t="5362" r="27991" b="22319"/>
          <a:stretch/>
        </p:blipFill>
        <p:spPr>
          <a:xfrm>
            <a:off x="-1" y="637247"/>
            <a:ext cx="4344057" cy="31507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922F4C-F5E6-C13D-E021-7C709FE08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" t="5507" r="27070" b="22899"/>
          <a:stretch/>
        </p:blipFill>
        <p:spPr>
          <a:xfrm>
            <a:off x="0" y="3787951"/>
            <a:ext cx="4344057" cy="30700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2FACF7-92D4-DB39-43AC-24BED38AD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0" t="5652" r="27069" b="23333"/>
          <a:stretch/>
        </p:blipFill>
        <p:spPr>
          <a:xfrm>
            <a:off x="4344056" y="637245"/>
            <a:ext cx="4488147" cy="31507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E29021-2B93-80FB-A051-72AE3B937B9B}"/>
              </a:ext>
            </a:extLst>
          </p:cNvPr>
          <p:cNvSpPr txBox="1"/>
          <p:nvPr/>
        </p:nvSpPr>
        <p:spPr>
          <a:xfrm>
            <a:off x="4344056" y="4271282"/>
            <a:ext cx="7413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Parylene</a:t>
            </a:r>
            <a:r>
              <a:rPr lang="it-IT" dirty="0"/>
              <a:t> samples and Sample5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photocurrent</a:t>
            </a:r>
            <a:r>
              <a:rPr lang="it-IT" dirty="0"/>
              <a:t> trends, with a </a:t>
            </a:r>
            <a:r>
              <a:rPr lang="it-IT" dirty="0" err="1"/>
              <a:t>triangular</a:t>
            </a:r>
            <a:r>
              <a:rPr lang="it-IT" dirty="0"/>
              <a:t> </a:t>
            </a:r>
            <a:r>
              <a:rPr lang="it-IT" dirty="0" err="1"/>
              <a:t>shape</a:t>
            </a:r>
            <a:r>
              <a:rPr lang="it-IT" dirty="0"/>
              <a:t> and a </a:t>
            </a:r>
            <a:r>
              <a:rPr lang="it-IT" dirty="0" err="1"/>
              <a:t>very</a:t>
            </a:r>
            <a:r>
              <a:rPr lang="it-IT" dirty="0"/>
              <a:t> good </a:t>
            </a:r>
            <a:r>
              <a:rPr lang="it-IT" dirty="0" err="1"/>
              <a:t>homogeneity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Sample6 </a:t>
            </a:r>
            <a:r>
              <a:rPr lang="it-IT" dirty="0" err="1"/>
              <a:t>photocurrent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influenced</a:t>
            </a:r>
            <a:r>
              <a:rPr lang="it-IT" dirty="0"/>
              <a:t> by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Sample7 </a:t>
            </a:r>
            <a:r>
              <a:rPr lang="it-IT" dirty="0" err="1"/>
              <a:t>photocurrents</a:t>
            </a:r>
            <a:r>
              <a:rPr lang="it-IT" dirty="0"/>
              <a:t> are </a:t>
            </a:r>
            <a:r>
              <a:rPr lang="it-IT" dirty="0" err="1"/>
              <a:t>always</a:t>
            </a:r>
            <a:r>
              <a:rPr lang="it-IT" dirty="0"/>
              <a:t>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Sample8 </a:t>
            </a:r>
            <a:r>
              <a:rPr lang="it-IT" dirty="0" err="1"/>
              <a:t>photocurrent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from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from the </a:t>
            </a:r>
            <a:r>
              <a:rPr lang="it-IT" dirty="0">
                <a:solidFill>
                  <a:srgbClr val="00B0F0"/>
                </a:solidFill>
              </a:rPr>
              <a:t>batch0315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, due to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smooth</a:t>
            </a:r>
            <a:r>
              <a:rPr lang="it-IT" dirty="0"/>
              <a:t> </a:t>
            </a:r>
            <a:r>
              <a:rPr lang="it-IT" dirty="0" err="1"/>
              <a:t>peaks</a:t>
            </a:r>
            <a:endParaRPr lang="it-I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92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B623B-78E1-66CC-508C-FA62F96B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865" y="238539"/>
            <a:ext cx="5072270" cy="617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Sensitivity comparison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A23421-71B7-F983-B392-28EC2B075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3478" r="28504" b="23044"/>
          <a:stretch/>
        </p:blipFill>
        <p:spPr>
          <a:xfrm>
            <a:off x="2107096" y="855801"/>
            <a:ext cx="7846678" cy="58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3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0D52E-ABB8-3D37-18E5-81E573FE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5000" b="1" dirty="0" err="1"/>
              <a:t>Resume</a:t>
            </a:r>
            <a:r>
              <a:rPr lang="it-IT" sz="5000" b="1" dirty="0"/>
              <a:t> on </a:t>
            </a:r>
            <a:r>
              <a:rPr lang="it-IT" sz="5000" b="1" dirty="0" err="1"/>
              <a:t>electical</a:t>
            </a:r>
            <a:r>
              <a:rPr lang="it-IT" sz="5000" b="1" dirty="0"/>
              <a:t> </a:t>
            </a:r>
            <a:r>
              <a:rPr lang="it-IT" sz="5000" b="1" dirty="0" err="1"/>
              <a:t>parameters</a:t>
            </a:r>
            <a:r>
              <a:rPr lang="it-IT" sz="5000" b="1" dirty="0"/>
              <a:t> </a:t>
            </a:r>
            <a:r>
              <a:rPr lang="it-IT" sz="5000" b="1" dirty="0" err="1"/>
              <a:t>variation</a:t>
            </a:r>
            <a:r>
              <a:rPr lang="it-IT" sz="5000" b="1" dirty="0"/>
              <a:t> after X-rays </a:t>
            </a:r>
            <a:r>
              <a:rPr lang="it-IT" sz="5000" b="1" dirty="0" err="1"/>
              <a:t>irradiation</a:t>
            </a:r>
            <a:endParaRPr lang="it-IT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256229"/>
                  </p:ext>
                </p:extLst>
              </p:nvPr>
            </p:nvGraphicFramePr>
            <p:xfrm>
              <a:off x="838200" y="1854960"/>
              <a:ext cx="5406887" cy="42857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it-IT" sz="2800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it-IT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No </a:t>
                          </a:r>
                          <a:r>
                            <a:rPr lang="it-IT" sz="2800" dirty="0" err="1"/>
                            <a:t>parylene</a:t>
                          </a:r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43840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/>
                            <a:t>Parylene</a:t>
                          </a:r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+85%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+56%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894936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5064368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841507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947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CC27EC0-3B61-06B1-11C4-FA897524A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256229"/>
                  </p:ext>
                </p:extLst>
              </p:nvPr>
            </p:nvGraphicFramePr>
            <p:xfrm>
              <a:off x="838200" y="1854960"/>
              <a:ext cx="5406887" cy="42857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6836">
                      <a:extLst>
                        <a:ext uri="{9D8B030D-6E8A-4147-A177-3AD203B41FA5}">
                          <a16:colId xmlns:a16="http://schemas.microsoft.com/office/drawing/2014/main" val="1811020631"/>
                        </a:ext>
                      </a:extLst>
                    </a:gridCol>
                    <a:gridCol w="1313450">
                      <a:extLst>
                        <a:ext uri="{9D8B030D-6E8A-4147-A177-3AD203B41FA5}">
                          <a16:colId xmlns:a16="http://schemas.microsoft.com/office/drawing/2014/main" val="961809710"/>
                        </a:ext>
                      </a:extLst>
                    </a:gridCol>
                    <a:gridCol w="1346601">
                      <a:extLst>
                        <a:ext uri="{9D8B030D-6E8A-4147-A177-3AD203B41FA5}">
                          <a16:colId xmlns:a16="http://schemas.microsoft.com/office/drawing/2014/main" val="725081161"/>
                        </a:ext>
                      </a:extLst>
                    </a:gridCol>
                  </a:tblGrid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>
                              <a:latin typeface="+mj-lt"/>
                            </a:rPr>
                            <a:t>Composition</a:t>
                          </a:r>
                          <a:endParaRPr lang="it-IT" sz="28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9259" t="-8911" r="-104167" b="-60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02262" t="-8911" r="-1810" b="-609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57587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No </a:t>
                          </a:r>
                          <a:r>
                            <a:rPr lang="it-IT" sz="2800" dirty="0" err="1"/>
                            <a:t>parylene</a:t>
                          </a:r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+121%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438404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 err="1"/>
                            <a:t>Parylene</a:t>
                          </a:r>
                          <a:endParaRPr lang="it-IT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+85%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119813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+56%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894936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5064368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841507"/>
                      </a:ext>
                    </a:extLst>
                  </a:tr>
                  <a:tr h="612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/>
                            <a:t>Sample8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+3%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/>
                            <a:t>-8%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947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A12024-BE70-89AB-B035-D3A4F85AE540}"/>
              </a:ext>
            </a:extLst>
          </p:cNvPr>
          <p:cNvSpPr txBox="1"/>
          <p:nvPr/>
        </p:nvSpPr>
        <p:spPr>
          <a:xfrm>
            <a:off x="6460328" y="1854960"/>
            <a:ext cx="5406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Mobilities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</a:t>
            </a:r>
            <a:r>
              <a:rPr lang="it-IT" dirty="0" err="1"/>
              <a:t>remain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after </a:t>
            </a:r>
            <a:r>
              <a:rPr lang="it-IT" dirty="0" err="1"/>
              <a:t>irradiation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Samples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parylene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no common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to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voltage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Sample5 and Sample6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 in the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voltage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Sample7 and Sample8 </a:t>
            </a:r>
            <a:r>
              <a:rPr lang="it-IT" dirty="0" err="1"/>
              <a:t>retain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transfer </a:t>
            </a:r>
            <a:r>
              <a:rPr lang="it-IT" dirty="0" err="1"/>
              <a:t>curves</a:t>
            </a:r>
            <a:r>
              <a:rPr lang="it-IT" dirty="0"/>
              <a:t> after the </a:t>
            </a:r>
            <a:r>
              <a:rPr lang="it-IT" dirty="0" err="1"/>
              <a:t>irradiation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093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E0C7F-DE71-8E08-2655-0357A119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0626"/>
          </a:xfrm>
        </p:spPr>
        <p:txBody>
          <a:bodyPr>
            <a:normAutofit fontScale="90000"/>
          </a:bodyPr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normalization</a:t>
            </a:r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74998E1E-12AF-1E30-D03B-4896DEC295D4}"/>
              </a:ext>
            </a:extLst>
          </p:cNvPr>
          <p:cNvSpPr/>
          <p:nvPr/>
        </p:nvSpPr>
        <p:spPr>
          <a:xfrm>
            <a:off x="4858578" y="4939748"/>
            <a:ext cx="2474843" cy="1679713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2835DE-F8CC-52C0-4B3E-71ABF2E35673}"/>
              </a:ext>
            </a:extLst>
          </p:cNvPr>
          <p:cNvSpPr txBox="1"/>
          <p:nvPr/>
        </p:nvSpPr>
        <p:spPr>
          <a:xfrm>
            <a:off x="4944130" y="5456438"/>
            <a:ext cx="18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Polynomial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fit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before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irradiation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733FD05-8093-553A-2530-D0840BDE0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7" r="27821" b="21956"/>
          <a:stretch/>
        </p:blipFill>
        <p:spPr>
          <a:xfrm>
            <a:off x="-200092" y="1539278"/>
            <a:ext cx="5790871" cy="4067443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4AF8D8B8-5022-A7B9-759E-33A3A33B5B00}"/>
              </a:ext>
            </a:extLst>
          </p:cNvPr>
          <p:cNvSpPr/>
          <p:nvPr/>
        </p:nvSpPr>
        <p:spPr>
          <a:xfrm>
            <a:off x="3273721" y="3163187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10FF821-DA77-89F4-872D-2C01D40CC28A}"/>
              </a:ext>
            </a:extLst>
          </p:cNvPr>
          <p:cNvSpPr/>
          <p:nvPr/>
        </p:nvSpPr>
        <p:spPr>
          <a:xfrm>
            <a:off x="3987024" y="2798102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FEF77F4-CCBF-1E1B-8F3A-8A88525C5C0C}"/>
              </a:ext>
            </a:extLst>
          </p:cNvPr>
          <p:cNvSpPr/>
          <p:nvPr/>
        </p:nvSpPr>
        <p:spPr>
          <a:xfrm>
            <a:off x="4638857" y="2287773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808AEC7-F257-8171-251F-9576AC2C91DB}"/>
              </a:ext>
            </a:extLst>
          </p:cNvPr>
          <p:cNvSpPr/>
          <p:nvPr/>
        </p:nvSpPr>
        <p:spPr>
          <a:xfrm>
            <a:off x="2564751" y="3429000"/>
            <a:ext cx="144000" cy="14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CC34E10-E084-FFA8-3CAC-B7D7FC934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 t="5528" r="28462" b="22442"/>
          <a:stretch/>
        </p:blipFill>
        <p:spPr>
          <a:xfrm>
            <a:off x="5980609" y="1523350"/>
            <a:ext cx="5459330" cy="4017018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E97557BC-07A9-8B28-340B-905CE3DC2A9F}"/>
              </a:ext>
            </a:extLst>
          </p:cNvPr>
          <p:cNvSpPr/>
          <p:nvPr/>
        </p:nvSpPr>
        <p:spPr>
          <a:xfrm>
            <a:off x="10239186" y="2143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9021CB5-3B4D-D0DB-C0CE-68C9F79D8A35}"/>
              </a:ext>
            </a:extLst>
          </p:cNvPr>
          <p:cNvSpPr/>
          <p:nvPr/>
        </p:nvSpPr>
        <p:spPr>
          <a:xfrm>
            <a:off x="9209338" y="280804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C263645-12FD-4A2C-A93F-3F947ED724D7}"/>
              </a:ext>
            </a:extLst>
          </p:cNvPr>
          <p:cNvSpPr/>
          <p:nvPr/>
        </p:nvSpPr>
        <p:spPr>
          <a:xfrm>
            <a:off x="8525656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96AB85D-3F84-BCC6-E953-5CC2D4B2928A}"/>
              </a:ext>
            </a:extLst>
          </p:cNvPr>
          <p:cNvSpPr/>
          <p:nvPr/>
        </p:nvSpPr>
        <p:spPr>
          <a:xfrm>
            <a:off x="9928493" y="282791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F5CB159-EB62-22A1-D841-55109B6B4BB4}"/>
              </a:ext>
            </a:extLst>
          </p:cNvPr>
          <p:cNvSpPr/>
          <p:nvPr/>
        </p:nvSpPr>
        <p:spPr>
          <a:xfrm>
            <a:off x="9559745" y="2183529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92C710E-2072-2BA2-8F15-051D9ADFA4F0}"/>
              </a:ext>
            </a:extLst>
          </p:cNvPr>
          <p:cNvSpPr/>
          <p:nvPr/>
        </p:nvSpPr>
        <p:spPr>
          <a:xfrm>
            <a:off x="8884173" y="2215773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618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9CCFC-1F1D-51FE-D2F4-30B5E17B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245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 err="1"/>
              <a:t>Conclusions</a:t>
            </a:r>
            <a:endParaRPr lang="it-IT" sz="60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E95263F-54FA-2FFB-A78E-F20AFCFE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1825625"/>
            <a:ext cx="11118575" cy="4351338"/>
          </a:xfrm>
        </p:spPr>
        <p:txBody>
          <a:bodyPr/>
          <a:lstStyle/>
          <a:p>
            <a:r>
              <a:rPr lang="it-IT" dirty="0"/>
              <a:t>Samples with </a:t>
            </a:r>
            <a:r>
              <a:rPr lang="it-IT" dirty="0" err="1"/>
              <a:t>parylene</a:t>
            </a:r>
            <a:r>
              <a:rPr lang="it-IT" dirty="0"/>
              <a:t> show a «</a:t>
            </a:r>
            <a:r>
              <a:rPr lang="it-IT" dirty="0" err="1"/>
              <a:t>triangle</a:t>
            </a:r>
            <a:r>
              <a:rPr lang="it-IT" dirty="0"/>
              <a:t>-like» </a:t>
            </a:r>
            <a:r>
              <a:rPr lang="it-IT" dirty="0" err="1"/>
              <a:t>photocurrent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with </a:t>
            </a:r>
            <a:r>
              <a:rPr lang="it-IT" dirty="0" err="1"/>
              <a:t>very</a:t>
            </a:r>
            <a:r>
              <a:rPr lang="it-IT" dirty="0"/>
              <a:t> small </a:t>
            </a:r>
            <a:r>
              <a:rPr lang="it-IT" dirty="0" err="1"/>
              <a:t>deviations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the samples</a:t>
            </a:r>
          </a:p>
          <a:p>
            <a:r>
              <a:rPr lang="it-IT" dirty="0"/>
              <a:t>Sample5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parylene</a:t>
            </a:r>
            <a:r>
              <a:rPr lang="it-IT" dirty="0"/>
              <a:t> samples under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aspect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no clear </a:t>
            </a:r>
            <a:r>
              <a:rPr lang="it-IT" dirty="0" err="1"/>
              <a:t>reason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endParaRPr lang="it-IT" dirty="0"/>
          </a:p>
          <a:p>
            <a:r>
              <a:rPr lang="it-IT" dirty="0"/>
              <a:t>Samples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parylene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to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endParaRPr lang="it-IT" dirty="0"/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composition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of batch0315, </a:t>
            </a:r>
            <a:r>
              <a:rPr lang="it-IT" dirty="0" err="1"/>
              <a:t>they</a:t>
            </a:r>
            <a:r>
              <a:rPr lang="it-IT" dirty="0"/>
              <a:t> look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in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shapes</a:t>
            </a:r>
            <a:r>
              <a:rPr lang="it-IT" dirty="0"/>
              <a:t> (Sample8 </a:t>
            </a:r>
            <a:r>
              <a:rPr lang="it-IT" dirty="0" err="1"/>
              <a:t>is</a:t>
            </a:r>
            <a:r>
              <a:rPr lang="it-IT" dirty="0"/>
              <a:t> the more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/>
              <a:t>to batch0315)</a:t>
            </a:r>
            <a:endParaRPr lang="it-IT" dirty="0"/>
          </a:p>
          <a:p>
            <a:r>
              <a:rPr lang="it-IT" dirty="0"/>
              <a:t>Sample7 show negative </a:t>
            </a:r>
            <a:r>
              <a:rPr lang="it-IT" dirty="0" err="1"/>
              <a:t>photocurrents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3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24241-6D5E-4FB8-E8D8-D0D69504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X-rays </a:t>
            </a:r>
            <a:r>
              <a:rPr lang="it-IT" dirty="0" err="1"/>
              <a:t>measurements</a:t>
            </a:r>
            <a:r>
              <a:rPr lang="it-IT" dirty="0"/>
              <a:t>: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calculation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10739D-FE31-6869-8BB0-F426B0C32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t="2618" r="28864" b="20040"/>
          <a:stretch/>
        </p:blipFill>
        <p:spPr>
          <a:xfrm>
            <a:off x="5516217" y="1669757"/>
            <a:ext cx="6152323" cy="4823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/>
              <p:nvPr/>
            </p:nvSpPr>
            <p:spPr>
              <a:xfrm>
                <a:off x="69573" y="2373156"/>
                <a:ext cx="54466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After the </a:t>
                </a:r>
                <a:r>
                  <a:rPr lang="it-IT" sz="2000" dirty="0" err="1"/>
                  <a:t>normalization</a:t>
                </a:r>
                <a:r>
                  <a:rPr lang="it-IT" sz="2000" dirty="0"/>
                  <a:t>, the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𝑃𝐶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𝑂𝐹𝐹</m:t>
                        </m:r>
                      </m:sub>
                    </m:sSub>
                  </m:oMath>
                </a14:m>
                <a:r>
                  <a:rPr lang="it-IT" sz="2000" dirty="0"/>
                  <a:t> ( </a:t>
                </a:r>
                <a:r>
                  <a:rPr lang="it-IT" sz="2000" dirty="0" err="1"/>
                  <a:t>indicated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before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green and red dots, </a:t>
                </a:r>
                <a:r>
                  <a:rPr lang="it-IT" sz="2000" dirty="0" err="1"/>
                  <a:t>respectively</a:t>
                </a:r>
                <a:r>
                  <a:rPr lang="it-IT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For </a:t>
                </a:r>
                <a:r>
                  <a:rPr lang="it-IT" sz="2000" dirty="0" err="1"/>
                  <a:t>every</a:t>
                </a:r>
                <a:r>
                  <a:rPr lang="it-IT" sz="2000" dirty="0"/>
                  <a:t> dose rate, 3 </a:t>
                </a:r>
                <a:r>
                  <a:rPr lang="it-IT" sz="2000" dirty="0" err="1"/>
                  <a:t>photocurrent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values</a:t>
                </a:r>
                <a:r>
                  <a:rPr lang="it-IT" sz="2000" dirty="0"/>
                  <a:t> are </a:t>
                </a:r>
                <a:r>
                  <a:rPr lang="it-IT" sz="2000" dirty="0" err="1"/>
                  <a:t>calculated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averaged</a:t>
                </a:r>
                <a:r>
                  <a:rPr lang="it-IT" sz="2000" dirty="0"/>
                  <a:t> (</a:t>
                </a:r>
                <a:r>
                  <a:rPr lang="it-IT" sz="2000" dirty="0" err="1"/>
                  <a:t>given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their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compatibility</a:t>
                </a:r>
                <a:r>
                  <a:rPr lang="it-IT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plot of the </a:t>
                </a:r>
                <a:r>
                  <a:rPr lang="it-IT" sz="2000" dirty="0" err="1"/>
                  <a:t>photocurrents</a:t>
                </a:r>
                <a:r>
                  <a:rPr lang="it-IT" sz="2000" dirty="0"/>
                  <a:t> vs dose rate </a:t>
                </a:r>
                <a:r>
                  <a:rPr lang="it-IT" sz="2000" dirty="0" err="1"/>
                  <a:t>provides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sensitivity</a:t>
                </a:r>
                <a:r>
                  <a:rPr lang="it-IT" sz="2000" dirty="0"/>
                  <a:t> of the device, </a:t>
                </a:r>
                <a:r>
                  <a:rPr lang="it-IT" sz="2000" dirty="0" err="1"/>
                  <a:t>defined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slope</a:t>
                </a:r>
                <a:r>
                  <a:rPr lang="it-IT" sz="2000" dirty="0"/>
                  <a:t> of the linear </a:t>
                </a:r>
                <a:r>
                  <a:rPr lang="it-IT" sz="2000" dirty="0" err="1"/>
                  <a:t>fit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EA560FB-732B-C8A4-9ADB-6ED13D30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" y="2373156"/>
                <a:ext cx="5446643" cy="3416320"/>
              </a:xfrm>
              <a:prstGeom prst="rect">
                <a:avLst/>
              </a:prstGeom>
              <a:blipFill>
                <a:blip r:embed="rId3"/>
                <a:stretch>
                  <a:fillRect l="-1007" t="-891" r="-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4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0DDB375-10FA-D24C-8B68-2AF8CF9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390440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Parylene</a:t>
            </a:r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samples</a:t>
            </a:r>
          </a:p>
        </p:txBody>
      </p:sp>
    </p:spTree>
    <p:extLst>
      <p:ext uri="{BB962C8B-B14F-4D97-AF65-F5344CB8AC3E}">
        <p14:creationId xmlns:p14="http://schemas.microsoft.com/office/powerpoint/2010/main" val="163849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721E7-68B2-CAF6-37B5-BD494FF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70" y="269762"/>
            <a:ext cx="7779026" cy="805070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Parylene</a:t>
            </a:r>
            <a:r>
              <a:rPr lang="it-IT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samples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000556-CE88-6417-A94C-32F54999F19F}"/>
              </a:ext>
            </a:extLst>
          </p:cNvPr>
          <p:cNvSpPr txBox="1"/>
          <p:nvPr/>
        </p:nvSpPr>
        <p:spPr>
          <a:xfrm>
            <a:off x="1689510" y="1074832"/>
            <a:ext cx="336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Transfer </a:t>
            </a:r>
            <a:r>
              <a:rPr lang="it-IT" sz="2400" dirty="0" err="1"/>
              <a:t>characteristics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D30994-2CAD-3814-DBE4-74196739F7CB}"/>
              </a:ext>
            </a:extLst>
          </p:cNvPr>
          <p:cNvSpPr txBox="1"/>
          <p:nvPr/>
        </p:nvSpPr>
        <p:spPr>
          <a:xfrm>
            <a:off x="7133126" y="1074832"/>
            <a:ext cx="421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Output </a:t>
            </a:r>
            <a:r>
              <a:rPr lang="it-IT" sz="2400" dirty="0" err="1"/>
              <a:t>characteristic</a:t>
            </a:r>
            <a:r>
              <a:rPr lang="it-IT" sz="2400" dirty="0"/>
              <a:t> (</a:t>
            </a:r>
            <a:r>
              <a:rPr lang="it-IT" sz="2400" dirty="0" err="1"/>
              <a:t>example</a:t>
            </a:r>
            <a:r>
              <a:rPr lang="it-IT" sz="24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94B07-833D-BFDB-0A55-1950444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91" y="6142898"/>
            <a:ext cx="158510" cy="1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/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:Working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05B469-FB6D-E678-7399-7621D874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06" y="6018093"/>
                <a:ext cx="4333943" cy="369332"/>
              </a:xfrm>
              <a:prstGeom prst="rect">
                <a:avLst/>
              </a:prstGeom>
              <a:blipFill>
                <a:blip r:embed="rId5"/>
                <a:stretch>
                  <a:fillRect l="-1266" t="-8197" r="-281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08E2ACF1-D475-8782-FBD7-5F779A3757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47" t="6862" r="30144" b="22464"/>
          <a:stretch/>
        </p:blipFill>
        <p:spPr>
          <a:xfrm>
            <a:off x="0" y="1460034"/>
            <a:ext cx="6102911" cy="467196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FD70F2-0552-A901-7092-75BC7C09A1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07" t="3934" r="31068" b="21290"/>
          <a:stretch/>
        </p:blipFill>
        <p:spPr>
          <a:xfrm>
            <a:off x="5971762" y="1592985"/>
            <a:ext cx="5546569" cy="44438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AA78A61-C840-2037-FE7D-89266872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37" y="3349745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A17C-76FB-7471-733B-2851AA3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6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 err="1"/>
              <a:t>Parylene</a:t>
            </a:r>
            <a:r>
              <a:rPr lang="it-IT" sz="4800" dirty="0"/>
              <a:t>: </a:t>
            </a:r>
            <a:r>
              <a:rPr lang="it-IT" sz="4800" dirty="0" err="1"/>
              <a:t>Current</a:t>
            </a:r>
            <a:r>
              <a:rPr lang="it-IT" sz="4800" dirty="0"/>
              <a:t> </a:t>
            </a:r>
            <a:r>
              <a:rPr lang="it-IT" sz="4800" dirty="0" err="1"/>
              <a:t>curves</a:t>
            </a:r>
            <a:endParaRPr lang="it-IT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F74613-BDE3-EA19-0011-CC15F2931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" t="3783" r="26621" b="23029"/>
          <a:stretch/>
        </p:blipFill>
        <p:spPr>
          <a:xfrm>
            <a:off x="115956" y="1630017"/>
            <a:ext cx="5811633" cy="42046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C248F09-8202-23EA-4B9A-3AAFC1560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" t="5363" r="26865" b="22463"/>
          <a:stretch/>
        </p:blipFill>
        <p:spPr>
          <a:xfrm>
            <a:off x="5927589" y="1484119"/>
            <a:ext cx="6062869" cy="435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6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89DD-FFBB-0C4F-D46A-C56387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117989"/>
            <a:ext cx="10515600" cy="855406"/>
          </a:xfrm>
        </p:spPr>
        <p:txBody>
          <a:bodyPr>
            <a:normAutofit/>
          </a:bodyPr>
          <a:lstStyle/>
          <a:p>
            <a:pPr algn="ctr"/>
            <a:r>
              <a:rPr lang="it-IT" sz="4800" dirty="0" err="1"/>
              <a:t>Parylene</a:t>
            </a:r>
            <a:r>
              <a:rPr lang="it-IT" sz="4800" dirty="0"/>
              <a:t>: </a:t>
            </a:r>
            <a:r>
              <a:rPr lang="it-IT" sz="4800" dirty="0" err="1"/>
              <a:t>Photocurrent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4E4819-CA0F-CE8C-F173-F86871C4D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 t="4348" r="23788" b="21015"/>
          <a:stretch/>
        </p:blipFill>
        <p:spPr>
          <a:xfrm>
            <a:off x="2339523" y="973395"/>
            <a:ext cx="7512953" cy="5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4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1207</Words>
  <Application>Microsoft Office PowerPoint</Application>
  <PresentationFormat>Widescreen</PresentationFormat>
  <Paragraphs>366</Paragraphs>
  <Slides>40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Tema di Office</vt:lpstr>
      <vt:lpstr>Report batch 20230412_Parylene</vt:lpstr>
      <vt:lpstr>General features</vt:lpstr>
      <vt:lpstr>Parylene samples: working devices</vt:lpstr>
      <vt:lpstr>X-rays measurements: Current normalization</vt:lpstr>
      <vt:lpstr>X-rays measurements: sensitivity calculation</vt:lpstr>
      <vt:lpstr>Parylene samples</vt:lpstr>
      <vt:lpstr>Parylene samples</vt:lpstr>
      <vt:lpstr>Parylene: Current curves</vt:lpstr>
      <vt:lpstr>Parylene: Photocurrent</vt:lpstr>
      <vt:lpstr>Parylene: Transfer characteristic</vt:lpstr>
      <vt:lpstr>Parylene: Transfer before and after X-rays</vt:lpstr>
      <vt:lpstr>Summary table: Parylene</vt:lpstr>
      <vt:lpstr>No parylene samples (common features)</vt:lpstr>
      <vt:lpstr>No parylene samples</vt:lpstr>
      <vt:lpstr>No parylene: Transfer characteristic</vt:lpstr>
      <vt:lpstr>Summary table: No parylene</vt:lpstr>
      <vt:lpstr>Sample5: Current curves</vt:lpstr>
      <vt:lpstr>Sample5: Photocurrent</vt:lpstr>
      <vt:lpstr>Sample5: Transfer before and after X-rays</vt:lpstr>
      <vt:lpstr>Sample6: Current curves</vt:lpstr>
      <vt:lpstr>Sample6: Photocurrent</vt:lpstr>
      <vt:lpstr>Sample6: Transfer before and after X-rays</vt:lpstr>
      <vt:lpstr>Sample7: Current curves</vt:lpstr>
      <vt:lpstr>Sample7: Photocurrent</vt:lpstr>
      <vt:lpstr>Sample7: Transfer before and after X-rays</vt:lpstr>
      <vt:lpstr>Sample8: Current curves</vt:lpstr>
      <vt:lpstr>Sample8: Photocurrent</vt:lpstr>
      <vt:lpstr>Sample8: Transfer before and after X-rays</vt:lpstr>
      <vt:lpstr>Composition comparisons</vt:lpstr>
      <vt:lpstr>Transfer characteristic</vt:lpstr>
      <vt:lpstr>Electric parameters: SS and V_Th</vt:lpstr>
      <vt:lpstr>Electric parameters: Mobility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Sensitivity comparison</vt:lpstr>
      <vt:lpstr>Resume on electical parameters variation after X-rays irradiation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batch 20230315_MW</dc:title>
  <dc:creator>Alessandro Galeazzi - alessandro.galeazzi3@studio.unibo.it</dc:creator>
  <cp:lastModifiedBy>Alessandro Galeazzi - alessandro.galeazzi3@studio.unibo.it</cp:lastModifiedBy>
  <cp:revision>86</cp:revision>
  <dcterms:created xsi:type="dcterms:W3CDTF">2023-03-25T20:00:40Z</dcterms:created>
  <dcterms:modified xsi:type="dcterms:W3CDTF">2023-05-30T11:23:05Z</dcterms:modified>
</cp:coreProperties>
</file>