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6" r:id="rId5"/>
    <p:sldId id="268" r:id="rId6"/>
    <p:sldId id="276" r:id="rId7"/>
    <p:sldId id="277" r:id="rId8"/>
    <p:sldId id="278" r:id="rId9"/>
    <p:sldId id="279" r:id="rId10"/>
    <p:sldId id="280" r:id="rId11"/>
    <p:sldId id="281" r:id="rId12"/>
    <p:sldId id="260" r:id="rId13"/>
    <p:sldId id="282" r:id="rId14"/>
    <p:sldId id="284" r:id="rId15"/>
    <p:sldId id="286" r:id="rId16"/>
    <p:sldId id="288" r:id="rId17"/>
    <p:sldId id="290" r:id="rId18"/>
    <p:sldId id="292" r:id="rId19"/>
    <p:sldId id="263" r:id="rId20"/>
    <p:sldId id="283" r:id="rId21"/>
    <p:sldId id="285" r:id="rId22"/>
    <p:sldId id="287" r:id="rId23"/>
    <p:sldId id="289" r:id="rId24"/>
    <p:sldId id="291" r:id="rId25"/>
    <p:sldId id="293" r:id="rId26"/>
    <p:sldId id="264" r:id="rId27"/>
    <p:sldId id="27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69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666941-AC3D-459B-A56D-6D796C531526}" name="Alessandro Galeazzi - alessandro.galeazzi3@studio.unibo.it" initials="AG-a" userId="S::alessandro.galeazzi3@studio.unibo.it::47055ec7-78ad-47c0-8b64-0a665972777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A0E52-0FF3-4960-85A3-936ABD8C6516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E4ECC-99F2-46F3-8E66-E077F143D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78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E4ECC-99F2-46F3-8E66-E077F143D29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07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A08A0-45DB-C211-BC34-66128A999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FA673B-70C6-B980-0131-6F9E593E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325140-F9F1-BDBE-011F-694C4BC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851EFB-9F64-E317-5C46-0A58B114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A9FFF5-CB39-9442-71FE-6E34B3DF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8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B7B09-ABBB-6F7A-0E55-C13EAA9F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596778-9AC6-7EFA-5DC0-9C7AB67F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7D06C-63DD-8B4A-3353-CCDB6B08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83636-04BF-7E8D-7E80-D973B55B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8652B0-5B52-0EC0-04B5-E1181E23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97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1F6DED-8F40-2B65-FC11-963957E8C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50BE8F-6F9D-261C-2346-A0BE6CFF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01E3F8-5E44-DB9D-7449-652752E9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0620B7-A6BE-8F05-CCB3-4769829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E32AA-93B8-DBCC-38E3-80917D69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D8422-6E3B-22C2-BD8C-679FB1AF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6C0F8-60AF-5A84-5EFE-CFF1DB52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9E2F28-B883-0A0B-4E93-473C13F3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21A31-62F0-4A69-F0A9-944273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D0F9C1-AE56-B3DD-F7F8-4FD04C4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5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D5CDD-D8C5-E89E-BCE8-7B3A8C2E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2F4D8-4DC8-0902-C224-E84571FD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216AA-B3FD-872B-51C4-D125BCB4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39D8BF-332A-7150-2E27-7060ED7C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EFD14F-E8FC-6EB3-FC63-37055BD1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57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DF581-7B65-7075-8A26-D68A0F5C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F6B06-B0B2-A37E-F781-F2832AFC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AAC5C1-4F7A-E850-22E8-C725CC524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C78365-7477-A220-CA89-9EA03FD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A5AC79-8F88-7DE7-7B8D-6A4CF8F5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AC28B0-1139-F2F9-57F7-D5EFF44A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5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0538EA-9AC3-44D6-D550-305D2C25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BBCD3C-746D-0618-F186-74C90247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334D84-744F-EF62-F5A1-75DE5BED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1BAFAF-F0E9-CE3E-DB27-4A160785E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BC69D7-D9E1-C781-8CC2-4B0F6C43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FEC05C-A4A0-231F-1D94-43E19584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C00108-5FE1-EC70-C05C-EAE75BC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0FDE8E-9AE6-3C9C-A26A-66CAFC10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0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3DF53-7468-D9D2-6D0F-822F6921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83B2AB-52BF-B709-E576-C13D1451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AC2337-4E7D-2015-60B3-443B0E23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7A8102-71F1-EE66-0B4D-DDF568A2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1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37B526-8E80-4C56-DA2D-953F733A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0ABB6F-95F9-A893-6B77-D3D4A71D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F2A814-71C0-3E9C-C4CD-921E1D1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4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09B7A-F083-52DC-8BF9-B3948660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AEAF0-B0B0-1E13-E944-61D0E69A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279B49-1285-F3F2-D4D4-DAC23886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FA5EFF-CD90-F76E-DAD0-143C800F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B1A2F6-F1CF-49C4-130F-3EF35A77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B208F8-996B-5371-49D7-16084FF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6F453-9D48-F593-D090-D1E9DDCD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7E4721-9334-7082-862E-3AAB522A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2A4438-F8C3-2F7E-89AD-E5C569E0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556DD9-8DB5-D6D3-493A-BAEAA2EA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9F3DA9-C3AB-23C2-678F-11B61BDE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842F22-D0EA-15EB-7018-75BC80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3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34BC91-627E-514F-9AD3-63D48F72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86D698-787A-6454-6F28-84DE0399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37A571-84FF-160D-7DF6-D48B29520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6AD6-7430-405D-A75A-866275547B42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930993-A676-96CE-123E-87EB5BE4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7BC58-7F96-92E6-802C-983D776E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617BDB-73B0-BBA7-E5A4-30F92835DAED}"/>
              </a:ext>
            </a:extLst>
          </p:cNvPr>
          <p:cNvSpPr txBox="1"/>
          <p:nvPr/>
        </p:nvSpPr>
        <p:spPr>
          <a:xfrm>
            <a:off x="609600" y="491613"/>
            <a:ext cx="10992465" cy="583052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6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1099-5D0A-244E-43BE-CE2B962E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743" y="2465955"/>
            <a:ext cx="9604513" cy="1926089"/>
          </a:xfrm>
        </p:spPr>
        <p:txBody>
          <a:bodyPr>
            <a:normAutofit/>
          </a:bodyPr>
          <a:lstStyle/>
          <a:p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batch</a:t>
            </a:r>
            <a:b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20230427_MW41</a:t>
            </a:r>
          </a:p>
        </p:txBody>
      </p:sp>
    </p:spTree>
    <p:extLst>
      <p:ext uri="{BB962C8B-B14F-4D97-AF65-F5344CB8AC3E}">
        <p14:creationId xmlns:p14="http://schemas.microsoft.com/office/powerpoint/2010/main" val="40737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9E3720-0F66-3F57-70D9-10C3101F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1" t="3913" r="20713" b="21160"/>
          <a:stretch/>
        </p:blipFill>
        <p:spPr>
          <a:xfrm>
            <a:off x="2239617" y="1217679"/>
            <a:ext cx="7712765" cy="51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54"/>
                  </p:ext>
                </p:extLst>
              </p:nvPr>
            </p:nvGraphicFramePr>
            <p:xfrm>
              <a:off x="7766363" y="2825173"/>
              <a:ext cx="42169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024380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1050235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2.7±0.3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2.4±0.4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-11%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235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54"/>
                  </p:ext>
                </p:extLst>
              </p:nvPr>
            </p:nvGraphicFramePr>
            <p:xfrm>
              <a:off x="7766363" y="2825173"/>
              <a:ext cx="42169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024380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1050235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0714" t="-8197" r="-10476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3488" t="-8197" r="-232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2.7±0.3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2.4±0.4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-11%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2355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5FA8C4E6-57F5-2116-1997-0E08B3BE2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t="4058" r="27991" b="21159"/>
          <a:stretch/>
        </p:blipFill>
        <p:spPr>
          <a:xfrm>
            <a:off x="105286" y="936314"/>
            <a:ext cx="7219854" cy="53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239" y="1"/>
            <a:ext cx="7371522" cy="835742"/>
          </a:xfrm>
        </p:spPr>
        <p:txBody>
          <a:bodyPr/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280K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8348078-820A-BDA2-3FA4-02666B86F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656968"/>
                  </p:ext>
                </p:extLst>
              </p:nvPr>
            </p:nvGraphicFramePr>
            <p:xfrm>
              <a:off x="213813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800018160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85860796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1597857498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3180145111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1377021370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340244824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74154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S5_OFET00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2.09±0.06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0.51±0.02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0.41±0.01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82220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0.39±0.01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4.1±0.2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2.28±0.06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0.77±0.02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411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2.12±0.04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0.55±0.01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0.42±0.01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200914"/>
                      </a:ext>
                    </a:extLst>
                  </a:tr>
                  <a:tr h="455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2.63±0.05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0.64±0.02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7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0.58±0.02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6.64±0.03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42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2.36±0.07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0.86±0.02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0.68±0.02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11.62±0.08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2.30±0.05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0.47±0.01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02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8348078-820A-BDA2-3FA4-02666B86F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656968"/>
                  </p:ext>
                </p:extLst>
              </p:nvPr>
            </p:nvGraphicFramePr>
            <p:xfrm>
              <a:off x="213813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800018160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85860796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1597857498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3180145111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1377021370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34024482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6383" t="-8197" r="-380142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58506" t="-8197" r="-344813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273" t="-8197" r="-923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74154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S5_OFET00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2.09±0.06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0.51±0.02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0.41±0.01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8222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0.39±0.01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4.1±0.2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8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2.28±0.06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0.77±0.02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4118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2.12±0.04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0.55±0.01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0.42±0.01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2009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2.63±0.05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0.64±0.02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7745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0.58±0.02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6.64±0.03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420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2.36±0.07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0.86±0.02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0.68±0.02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11.62±0.08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10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2.30±0.05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0.47±0.01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021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D7F7CBB-AD49-BBA5-0149-A2C2AE0F2187}"/>
                  </a:ext>
                </a:extLst>
              </p:cNvPr>
              <p:cNvSpPr txBox="1"/>
              <p:nvPr/>
            </p:nvSpPr>
            <p:spPr>
              <a:xfrm>
                <a:off x="417871" y="6259811"/>
                <a:ext cx="1135625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2.4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0.3)</m:t>
                    </m:r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7.4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D7F7CBB-AD49-BBA5-0149-A2C2AE0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1" y="6259811"/>
                <a:ext cx="11356258" cy="369909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96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100K samples</a:t>
            </a:r>
          </a:p>
        </p:txBody>
      </p:sp>
    </p:spTree>
    <p:extLst>
      <p:ext uri="{BB962C8B-B14F-4D97-AF65-F5344CB8AC3E}">
        <p14:creationId xmlns:p14="http://schemas.microsoft.com/office/powerpoint/2010/main" val="317317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69631" y="1170192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53004" y="1170193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70" y="6182397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6F2CBE-1407-F372-204C-841864037DCF}"/>
                  </a:ext>
                </a:extLst>
              </p:cNvPr>
              <p:cNvSpPr txBox="1"/>
              <p:nvPr/>
            </p:nvSpPr>
            <p:spPr>
              <a:xfrm>
                <a:off x="4491365" y="6057849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6F2CBE-1407-F372-204C-84186403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65" y="6057849"/>
                <a:ext cx="4333943" cy="369332"/>
              </a:xfrm>
              <a:prstGeom prst="rect">
                <a:avLst/>
              </a:prstGeom>
              <a:blipFill>
                <a:blip r:embed="rId5"/>
                <a:stretch>
                  <a:fillRect l="-1266" t="-10000" r="-281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E0594C3E-9F67-6FB0-1578-0AA86B5966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42" t="3934" r="30658" b="22319"/>
          <a:stretch/>
        </p:blipFill>
        <p:spPr>
          <a:xfrm>
            <a:off x="0" y="1540566"/>
            <a:ext cx="5628329" cy="451728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D6C292-5B31-C695-E240-D5967FF45B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15" t="3934" r="30555" b="23348"/>
          <a:stretch/>
        </p:blipFill>
        <p:spPr>
          <a:xfrm>
            <a:off x="6122992" y="1612167"/>
            <a:ext cx="5552805" cy="43129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093" y="3750258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8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8B9A81-A310-FA9B-4EA7-525CF3216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5" t="6376" r="26864" b="21594"/>
          <a:stretch/>
        </p:blipFill>
        <p:spPr>
          <a:xfrm>
            <a:off x="0" y="1435883"/>
            <a:ext cx="5866859" cy="43261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50C09D7-E42C-ED49-7D76-11C3BEAD3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3" t="4058" r="26967" b="21739"/>
          <a:stretch/>
        </p:blipFill>
        <p:spPr>
          <a:xfrm>
            <a:off x="5866859" y="1182757"/>
            <a:ext cx="6099747" cy="45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9AC8EA-C78D-7EF6-594C-D46E61F44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" t="3768" r="26556" b="21884"/>
          <a:stretch/>
        </p:blipFill>
        <p:spPr>
          <a:xfrm>
            <a:off x="2284343" y="899490"/>
            <a:ext cx="7623314" cy="55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5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0C85B7-EFCA-AB0E-C078-D9CD14D00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2846" r="19995" b="20290"/>
          <a:stretch/>
        </p:blipFill>
        <p:spPr>
          <a:xfrm>
            <a:off x="2249556" y="1217679"/>
            <a:ext cx="7692887" cy="52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017711"/>
                  </p:ext>
                </p:extLst>
              </p:nvPr>
            </p:nvGraphicFramePr>
            <p:xfrm>
              <a:off x="7586871" y="2687320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017711"/>
                  </p:ext>
                </p:extLst>
              </p:nvPr>
            </p:nvGraphicFramePr>
            <p:xfrm>
              <a:off x="7586871" y="2687320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97838" t="-8197" r="-935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26036" t="-8197" r="-23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1D4D9A2-62B7-9D71-2A71-EB247CA9B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" t="5273" r="27737" b="20725"/>
          <a:stretch/>
        </p:blipFill>
        <p:spPr>
          <a:xfrm>
            <a:off x="0" y="936314"/>
            <a:ext cx="7586871" cy="5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08" y="0"/>
            <a:ext cx="6904383" cy="875680"/>
          </a:xfrm>
        </p:spPr>
        <p:txBody>
          <a:bodyPr/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220B1E11-F850-D5C7-78CC-5A2341128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998181"/>
                  </p:ext>
                </p:extLst>
              </p:nvPr>
            </p:nvGraphicFramePr>
            <p:xfrm>
              <a:off x="291548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S11_OFET00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1.28±0.04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1.56±0.05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0.89±0.05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0.78±0.03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1.33±0.04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1.06±0.04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1.14±0.03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0.1.40±0.03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1.27±0.04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0.64±0.06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0.43±0.01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2.68±0.08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0.49±0.08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0.279±0.008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3.0±0.3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2.07±0.06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0.66±0.06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0.38±0.01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2.28±0.07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0.70±0.07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0.39±0.01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220B1E11-F850-D5C7-78CC-5A2341128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998181"/>
                  </p:ext>
                </p:extLst>
              </p:nvPr>
            </p:nvGraphicFramePr>
            <p:xfrm>
              <a:off x="291548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5654" t="-8197" r="-378445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60417" t="-8197" r="-346250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458" t="-8197" r="-738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S11_OFET00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1.28±0.04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1.56±0.05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0.89±0.05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0.78±0.03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1.33±0.04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1.06±0.04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1.14±0.03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0.1.40±0.03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1.27±0.04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0.64±0.06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0.43±0.01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2.68±0.08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0.49±0.08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0.279±0.008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3.0±0.3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2.07±0.06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0.66±0.06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0.38±0.01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2.28±0.07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0.70±0.07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0.39±0.01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FE3152-3658-FEE8-8D6A-C4A24CEACC18}"/>
                  </a:ext>
                </a:extLst>
              </p:cNvPr>
              <p:cNvSpPr txBox="1"/>
              <p:nvPr/>
            </p:nvSpPr>
            <p:spPr>
              <a:xfrm>
                <a:off x="391580" y="6279476"/>
                <a:ext cx="11564309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(1.8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m:rPr>
                        <m:nor/>
                      </m:rPr>
                      <a:rPr lang="it-IT" b="0" i="0" dirty="0" smtClean="0"/>
                      <m:t>0.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±0.3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0.7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FE3152-3658-FEE8-8D6A-C4A24CEAC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80" y="6279476"/>
                <a:ext cx="11564309" cy="369909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5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52CB28-72D1-3A6A-8A1C-F9E991DCF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76" y="929437"/>
                <a:ext cx="5633698" cy="56999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Batch made up of 3 </a:t>
                </a:r>
                <a:r>
                  <a:rPr lang="it-IT" dirty="0" err="1"/>
                  <a:t>different</a:t>
                </a:r>
                <a:r>
                  <a:rPr lang="it-IT" dirty="0"/>
                  <a:t> PS </a:t>
                </a:r>
                <a:r>
                  <a:rPr lang="it-IT" dirty="0" err="1"/>
                  <a:t>molecular</a:t>
                </a:r>
                <a:r>
                  <a:rPr lang="it-IT" dirty="0"/>
                  <a:t> weights (MW)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 err="1"/>
                  <a:t>Every</a:t>
                </a:r>
                <a:r>
                  <a:rPr lang="it-IT" dirty="0"/>
                  <a:t> MW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in 2 </a:t>
                </a:r>
                <a:r>
                  <a:rPr lang="it-IT" b="1" dirty="0" err="1">
                    <a:solidFill>
                      <a:srgbClr val="00B0F0"/>
                    </a:solidFill>
                  </a:rPr>
                  <a:t>substrates</a:t>
                </a:r>
                <a:r>
                  <a:rPr lang="it-IT" dirty="0"/>
                  <a:t>, </a:t>
                </a:r>
                <a:r>
                  <a:rPr lang="it-IT" dirty="0" err="1"/>
                  <a:t>each</a:t>
                </a:r>
                <a:r>
                  <a:rPr lang="it-IT" dirty="0"/>
                  <a:t> one with 4 OFET with common gate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24 </a:t>
                </a:r>
                <a:r>
                  <a:rPr lang="it-IT" u="sng" dirty="0" err="1"/>
                  <a:t>transistors</a:t>
                </a:r>
                <a:r>
                  <a:rPr lang="it-IT" dirty="0"/>
                  <a:t> in </a:t>
                </a:r>
                <a:r>
                  <a:rPr lang="it-IT" dirty="0" err="1"/>
                  <a:t>total</a:t>
                </a:r>
                <a:r>
                  <a:rPr lang="it-IT" dirty="0"/>
                  <a:t>, 8 for </a:t>
                </a:r>
                <a:r>
                  <a:rPr lang="it-IT" dirty="0" err="1"/>
                  <a:t>every</a:t>
                </a:r>
                <a:r>
                  <a:rPr lang="it-IT" dirty="0"/>
                  <a:t> MW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TMTES:PS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active</a:t>
                </a:r>
                <a:r>
                  <a:rPr lang="it-IT" dirty="0"/>
                  <a:t> </a:t>
                </a:r>
                <a:r>
                  <a:rPr lang="it-IT" dirty="0" err="1"/>
                  <a:t>material</a:t>
                </a:r>
                <a:r>
                  <a:rPr lang="it-IT" dirty="0"/>
                  <a:t>, with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00B0F0"/>
                    </a:solidFill>
                  </a:rPr>
                  <a:t>4:1</a:t>
                </a:r>
                <a:r>
                  <a:rPr lang="it-IT" dirty="0"/>
                  <a:t> ratio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Channel features: L=25µm, W=2500µm, C=17.3·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it-IT" dirty="0"/>
                  <a:t>F/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4.25·10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52CB28-72D1-3A6A-8A1C-F9E991DCF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76" y="929437"/>
                <a:ext cx="5633698" cy="5699963"/>
              </a:xfrm>
              <a:blipFill>
                <a:blip r:embed="rId2"/>
                <a:stretch>
                  <a:fillRect l="-2489" t="-2244" r="-3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1FD85B9-0AD7-2D4E-CA0F-0952D3DE6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t="16000" r="62433" b="39197"/>
          <a:stretch/>
        </p:blipFill>
        <p:spPr>
          <a:xfrm>
            <a:off x="1554795" y="1521046"/>
            <a:ext cx="2984887" cy="381590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A2C2566-4F86-1402-773F-B6C8F867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916" y="74313"/>
            <a:ext cx="6913120" cy="1083724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features</a:t>
            </a:r>
          </a:p>
        </p:txBody>
      </p:sp>
    </p:spTree>
    <p:extLst>
      <p:ext uri="{BB962C8B-B14F-4D97-AF65-F5344CB8AC3E}">
        <p14:creationId xmlns:p14="http://schemas.microsoft.com/office/powerpoint/2010/main" val="73245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10K samples</a:t>
            </a:r>
          </a:p>
        </p:txBody>
      </p:sp>
    </p:spTree>
    <p:extLst>
      <p:ext uri="{BB962C8B-B14F-4D97-AF65-F5344CB8AC3E}">
        <p14:creationId xmlns:p14="http://schemas.microsoft.com/office/powerpoint/2010/main" val="3147976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89510" y="1080953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65793" y="1080953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74" y="6231378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B555D69-5E1A-148F-F2D5-D88FDFF386A7}"/>
                  </a:ext>
                </a:extLst>
              </p:cNvPr>
              <p:cNvSpPr txBox="1"/>
              <p:nvPr/>
            </p:nvSpPr>
            <p:spPr>
              <a:xfrm>
                <a:off x="4654829" y="6115771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B555D69-5E1A-148F-F2D5-D88FDFF3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829" y="6115771"/>
                <a:ext cx="4333943" cy="369332"/>
              </a:xfrm>
              <a:prstGeom prst="rect">
                <a:avLst/>
              </a:prstGeom>
              <a:blipFill>
                <a:blip r:embed="rId3"/>
                <a:stretch>
                  <a:fillRect l="-1266" t="-8197" r="-281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C2ABD68C-D438-583F-5166-50C5CF7385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5072" r="30554" b="22319"/>
          <a:stretch/>
        </p:blipFill>
        <p:spPr>
          <a:xfrm>
            <a:off x="67829" y="1637905"/>
            <a:ext cx="5667049" cy="44851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26A922-88E2-CBFE-FCEC-6C87A2BE6B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2" t="4421" r="30965" b="22609"/>
          <a:stretch/>
        </p:blipFill>
        <p:spPr>
          <a:xfrm>
            <a:off x="5536214" y="1528637"/>
            <a:ext cx="5913782" cy="459446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555" y="3611890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05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4FFA3E-8A19-F07E-9D97-1178774C5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" t="3913" r="26761" b="21594"/>
          <a:stretch/>
        </p:blipFill>
        <p:spPr>
          <a:xfrm>
            <a:off x="0" y="1474254"/>
            <a:ext cx="5813783" cy="43434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0CA0209-88A3-1B16-783B-C58287CFB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" t="4492" r="26556" b="21739"/>
          <a:stretch/>
        </p:blipFill>
        <p:spPr>
          <a:xfrm>
            <a:off x="5813783" y="1385980"/>
            <a:ext cx="5964087" cy="44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E39601-C8B1-4B3B-F948-0A956BEBB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" t="3913" r="26146" b="21739"/>
          <a:stretch/>
        </p:blipFill>
        <p:spPr>
          <a:xfrm>
            <a:off x="2362234" y="973395"/>
            <a:ext cx="7467531" cy="54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905618-5869-EEEE-8CE3-2CE6EE8A9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" t="2845" r="20201" b="20435"/>
          <a:stretch/>
        </p:blipFill>
        <p:spPr>
          <a:xfrm>
            <a:off x="2269434" y="1217679"/>
            <a:ext cx="7653131" cy="52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A35D8DF4-A53B-152F-22FC-913665A236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545748"/>
                  </p:ext>
                </p:extLst>
              </p:nvPr>
            </p:nvGraphicFramePr>
            <p:xfrm>
              <a:off x="7602324" y="2941785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29983951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680068128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3508646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942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924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53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+37%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794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A35D8DF4-A53B-152F-22FC-913665A236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545748"/>
                  </p:ext>
                </p:extLst>
              </p:nvPr>
            </p:nvGraphicFramePr>
            <p:xfrm>
              <a:off x="7602324" y="2941785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29983951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680068128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3508646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97838" t="-8197" r="-935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26036" t="-8197" r="-23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942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924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53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+37%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7945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32983ACA-7436-8A6A-A4D5-221FF084C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t="3479" r="28299" b="21738"/>
          <a:stretch/>
        </p:blipFill>
        <p:spPr>
          <a:xfrm>
            <a:off x="0" y="1044717"/>
            <a:ext cx="7602324" cy="56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78" y="0"/>
            <a:ext cx="7351643" cy="875679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AAA2150-2AAC-3A5B-A0E2-713854C0A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7106"/>
                  </p:ext>
                </p:extLst>
              </p:nvPr>
            </p:nvGraphicFramePr>
            <p:xfrm>
              <a:off x="213812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S17_OFET00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2.30±0.07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2.59±0.07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0.75±0.02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0.64±0.02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-4±1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1.42±0.08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1.06±0.03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1.87±0.06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0.65±0.02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1.01±0.03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1.70±0.05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0.78±0.02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3.0±0.1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1.40±0.04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1.57±0.04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1.14±0.03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AAA2150-2AAC-3A5B-A0E2-713854C0A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7106"/>
                  </p:ext>
                </p:extLst>
              </p:nvPr>
            </p:nvGraphicFramePr>
            <p:xfrm>
              <a:off x="213812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6383" t="-8197" r="-380142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58506" t="-8197" r="-344813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273" t="-8197" r="-923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S17_OFET00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2.30±0.07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2.59±0.07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0.75±0.02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0.64±0.02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-4±1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1.42±0.08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1.06±0.03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1.87±0.06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0.65±0.02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1.01±0.03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1.70±0.05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0.78±0.02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3.0±0.1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1.40±0.04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1.57±0.04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0.90±0.03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1.14±0.03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A3F71F9-015B-C11F-3DD9-593834DFC0A1}"/>
                  </a:ext>
                </a:extLst>
              </p:cNvPr>
              <p:cNvSpPr txBox="1"/>
              <p:nvPr/>
            </p:nvSpPr>
            <p:spPr>
              <a:xfrm>
                <a:off x="308467" y="6259812"/>
                <a:ext cx="1157506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(1.8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m:rPr>
                        <m:nor/>
                      </m:rPr>
                      <a:rPr lang="it-IT" b="0" i="0" dirty="0" smtClean="0"/>
                      <m:t>0.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1.0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3.0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A3F71F9-015B-C11F-3DD9-593834DF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7" y="6259812"/>
                <a:ext cx="11575063" cy="369909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9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BB105-650A-F5E7-67C1-0B2EFE89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6000" b="1" dirty="0" err="1"/>
              <a:t>Composition</a:t>
            </a:r>
            <a:r>
              <a:rPr lang="it-IT" sz="6000" b="1" dirty="0"/>
              <a:t> </a:t>
            </a:r>
            <a:r>
              <a:rPr lang="it-IT" sz="6000" b="1" dirty="0" err="1"/>
              <a:t>comparisons</a:t>
            </a:r>
            <a:endParaRPr lang="it-IT" sz="6000" b="1" dirty="0"/>
          </a:p>
        </p:txBody>
      </p:sp>
    </p:spTree>
    <p:extLst>
      <p:ext uri="{BB962C8B-B14F-4D97-AF65-F5344CB8AC3E}">
        <p14:creationId xmlns:p14="http://schemas.microsoft.com/office/powerpoint/2010/main" val="1694367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5BB964-9560-C40D-7ECD-92E4017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7439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characteristic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60A1B5-7143-C5CA-8C03-8A27B0A7996F}"/>
              </a:ext>
            </a:extLst>
          </p:cNvPr>
          <p:cNvSpPr txBox="1"/>
          <p:nvPr/>
        </p:nvSpPr>
        <p:spPr>
          <a:xfrm>
            <a:off x="-1" y="4919265"/>
            <a:ext cx="1218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2400" dirty="0"/>
              <a:t>Samples with 280K </a:t>
            </a:r>
            <a:r>
              <a:rPr lang="it-IT" sz="2400" dirty="0" err="1"/>
              <a:t>molecular</a:t>
            </a:r>
            <a:r>
              <a:rPr lang="it-IT" sz="2400" dirty="0"/>
              <a:t> weight show a </a:t>
            </a:r>
            <a:r>
              <a:rPr lang="it-IT" sz="2400" dirty="0" err="1"/>
              <a:t>better</a:t>
            </a:r>
            <a:r>
              <a:rPr lang="it-IT" sz="2400" dirty="0"/>
              <a:t> transfer </a:t>
            </a:r>
            <a:r>
              <a:rPr lang="it-IT" sz="2400" dirty="0" err="1"/>
              <a:t>characteristic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100K and 10K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2400" dirty="0" err="1"/>
              <a:t>This</a:t>
            </a:r>
            <a:r>
              <a:rPr lang="it-IT" sz="2400" dirty="0"/>
              <a:t> leads to </a:t>
            </a:r>
            <a:r>
              <a:rPr lang="it-IT" sz="2400" dirty="0" err="1"/>
              <a:t>values</a:t>
            </a:r>
            <a:r>
              <a:rPr lang="it-IT" sz="2400" dirty="0"/>
              <a:t> of </a:t>
            </a:r>
            <a:r>
              <a:rPr lang="it-IT" sz="2400" dirty="0" err="1"/>
              <a:t>mobility</a:t>
            </a:r>
            <a:r>
              <a:rPr lang="it-IT" sz="2400" dirty="0"/>
              <a:t>, </a:t>
            </a:r>
            <a:r>
              <a:rPr lang="it-IT" sz="2400" dirty="0" err="1"/>
              <a:t>threshold</a:t>
            </a:r>
            <a:r>
              <a:rPr lang="it-IT" sz="2400" dirty="0"/>
              <a:t> </a:t>
            </a:r>
            <a:r>
              <a:rPr lang="it-IT" sz="2400" dirty="0" err="1"/>
              <a:t>voltage</a:t>
            </a:r>
            <a:r>
              <a:rPr lang="it-IT" sz="2400" dirty="0"/>
              <a:t> and SS </a:t>
            </a:r>
            <a:r>
              <a:rPr lang="it-IT" sz="2400" dirty="0" err="1"/>
              <a:t>closer</a:t>
            </a:r>
            <a:r>
              <a:rPr lang="it-IT" sz="2400" dirty="0"/>
              <a:t> to </a:t>
            </a:r>
            <a:r>
              <a:rPr lang="it-IT" sz="2400" dirty="0" err="1"/>
              <a:t>ideality</a:t>
            </a:r>
            <a:r>
              <a:rPr lang="it-IT" sz="2400" dirty="0"/>
              <a:t> for 280K samples (</a:t>
            </a:r>
            <a:r>
              <a:rPr lang="it-IT" sz="2400" dirty="0" err="1"/>
              <a:t>next</a:t>
            </a:r>
            <a:r>
              <a:rPr lang="it-IT" sz="2400" dirty="0"/>
              <a:t> </a:t>
            </a:r>
            <a:r>
              <a:rPr lang="it-IT" sz="2400" dirty="0" err="1"/>
              <a:t>graphs</a:t>
            </a:r>
            <a:r>
              <a:rPr lang="it-IT" sz="2400" dirty="0"/>
              <a:t>)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it-IT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D9B535-7B82-51F2-E49A-2DA8661F6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" t="3623" r="20302" b="19567"/>
          <a:stretch/>
        </p:blipFill>
        <p:spPr>
          <a:xfrm>
            <a:off x="154743" y="824645"/>
            <a:ext cx="5941257" cy="409461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5BB394-53F2-1B47-95F8-B2641F5E2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" t="3913" r="20457" b="21015"/>
          <a:stretch/>
        </p:blipFill>
        <p:spPr>
          <a:xfrm>
            <a:off x="5944746" y="914400"/>
            <a:ext cx="5594585" cy="37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FA176AF3-0E86-DCF4-AFA1-B5BBCD97D3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1684" y="0"/>
                <a:ext cx="10178934" cy="7439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200" b="1" dirty="0"/>
                  <a:t>Electric parameters: 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5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5200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endParaRPr lang="en-US" sz="5200" b="1" dirty="0"/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FA176AF3-0E86-DCF4-AFA1-B5BBCD97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84" y="0"/>
                <a:ext cx="10178934" cy="743988"/>
              </a:xfrm>
              <a:prstGeom prst="rect">
                <a:avLst/>
              </a:prstGeom>
              <a:blipFill>
                <a:blip r:embed="rId2"/>
                <a:stretch>
                  <a:fillRect t="-36066" b="-467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8403A0C8-8DBC-7ED8-A11A-147A6BB04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" t="6667" r="30555" b="22029"/>
          <a:stretch/>
        </p:blipFill>
        <p:spPr>
          <a:xfrm>
            <a:off x="5902308" y="648246"/>
            <a:ext cx="5857462" cy="455271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1C4573E-C93D-55D8-FD87-807C32B167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1" t="5797" r="29632" b="21304"/>
          <a:stretch/>
        </p:blipFill>
        <p:spPr>
          <a:xfrm>
            <a:off x="0" y="743988"/>
            <a:ext cx="5728150" cy="4456977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A1FA821-AD55-5B55-7C8E-1AF4FCFC9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51479"/>
              </p:ext>
            </p:extLst>
          </p:nvPr>
        </p:nvGraphicFramePr>
        <p:xfrm>
          <a:off x="1828800" y="5202733"/>
          <a:ext cx="33378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333">
                  <a:extLst>
                    <a:ext uri="{9D8B030D-6E8A-4147-A177-3AD203B41FA5}">
                      <a16:colId xmlns:a16="http://schemas.microsoft.com/office/drawing/2014/main" val="377799589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2435508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+mn-lt"/>
                        </a:rPr>
                        <a:t>Composition</a:t>
                      </a:r>
                      <a:endParaRPr lang="it-IT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SS (V/decade)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9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0.5±0.1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0.7±0.4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1.0±0.2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418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7E1F75E9-1C98-2084-580D-7D8212E08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3290792"/>
                  </p:ext>
                </p:extLst>
              </p:nvPr>
            </p:nvGraphicFramePr>
            <p:xfrm>
              <a:off x="7290876" y="5202733"/>
              <a:ext cx="333789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6333">
                      <a:extLst>
                        <a:ext uri="{9D8B030D-6E8A-4147-A177-3AD203B41FA5}">
                          <a16:colId xmlns:a16="http://schemas.microsoft.com/office/drawing/2014/main" val="377799589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435508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49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43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041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7E1F75E9-1C98-2084-580D-7D8212E08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3290792"/>
                  </p:ext>
                </p:extLst>
              </p:nvPr>
            </p:nvGraphicFramePr>
            <p:xfrm>
              <a:off x="7290876" y="5202733"/>
              <a:ext cx="333789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6333">
                      <a:extLst>
                        <a:ext uri="{9D8B030D-6E8A-4147-A177-3AD203B41FA5}">
                          <a16:colId xmlns:a16="http://schemas.microsoft.com/office/drawing/2014/main" val="377799589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435508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74603" t="-8197" r="-127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49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43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041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30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3ADF2-8A70-DE78-8BA1-AB2B19FC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669" y="198544"/>
            <a:ext cx="5552661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Compositions</a:t>
            </a:r>
            <a:endParaRPr lang="it-I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616F5-8FF2-378B-6458-9B8D8A21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11" y="1852267"/>
            <a:ext cx="5110316" cy="3267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TMTES:PS ratio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4:1,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molecular</a:t>
            </a:r>
            <a:r>
              <a:rPr lang="it-IT" dirty="0"/>
              <a:t> weight of PS (a </a:t>
            </a:r>
            <a:r>
              <a:rPr lang="it-IT" dirty="0" err="1"/>
              <a:t>polymer</a:t>
            </a:r>
            <a:r>
              <a:rPr lang="it-IT" dirty="0"/>
              <a:t> with </a:t>
            </a:r>
            <a:r>
              <a:rPr lang="it-IT" dirty="0" err="1"/>
              <a:t>variable</a:t>
            </a:r>
            <a:r>
              <a:rPr lang="it-IT" dirty="0"/>
              <a:t> chain </a:t>
            </a:r>
            <a:r>
              <a:rPr lang="it-IT" dirty="0" err="1"/>
              <a:t>length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varied</a:t>
            </a:r>
            <a:endParaRPr lang="it-IT" dirty="0"/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280K: Sample5 and Sample6</a:t>
            </a:r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100K: Sample11 and Sample12</a:t>
            </a:r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10K: Sample17 and Sample18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D621B0-AC6A-131B-4D0D-BB3D568A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42" y="1825625"/>
            <a:ext cx="3817582" cy="296554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051424-19ED-1040-0B3A-1393BF3DD3F9}"/>
              </a:ext>
            </a:extLst>
          </p:cNvPr>
          <p:cNvSpPr txBox="1"/>
          <p:nvPr/>
        </p:nvSpPr>
        <p:spPr>
          <a:xfrm>
            <a:off x="7117699" y="5092685"/>
            <a:ext cx="38739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Tamayo A., Fratelli I., Ciavatti A., Martínez-Domingo C., Branchini P., Colantoni E., de Rosa S., Tortora L.,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Contillo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A., Santiago R., Bromley S. T., Fraboni B., Mas-Torrent M., Basiricò L., 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X-ray Detectors With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Ultrahigh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Employing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High Performance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Transistors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a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Fully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Organic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Small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Molecule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Semiconductor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Polymer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Blend Active, 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92509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507C08E-A48C-6374-EF73-CBE636DF2227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Electric parameters: mobility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2DA9E77-304C-D034-1B9F-F4B37A3FE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485156"/>
                  </p:ext>
                </p:extLst>
              </p:nvPr>
            </p:nvGraphicFramePr>
            <p:xfrm>
              <a:off x="8128515" y="2687320"/>
              <a:ext cx="3350005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8440">
                      <a:extLst>
                        <a:ext uri="{9D8B030D-6E8A-4147-A177-3AD203B41FA5}">
                          <a16:colId xmlns:a16="http://schemas.microsoft.com/office/drawing/2014/main" val="3036953203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70427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</m:acc>
                            </m:oMath>
                          </a14:m>
                          <a:r>
                            <a:rPr lang="it-IT" dirty="0"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>
                              <a:latin typeface="+mn-lt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0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2.4±0.3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461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1.8±0.6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55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1.8±0.5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186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2DA9E77-304C-D034-1B9F-F4B37A3FE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485156"/>
                  </p:ext>
                </p:extLst>
              </p:nvPr>
            </p:nvGraphicFramePr>
            <p:xfrm>
              <a:off x="8128515" y="2687320"/>
              <a:ext cx="3350005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8440">
                      <a:extLst>
                        <a:ext uri="{9D8B030D-6E8A-4147-A177-3AD203B41FA5}">
                          <a16:colId xmlns:a16="http://schemas.microsoft.com/office/drawing/2014/main" val="3036953203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7042792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4921" t="-8197" r="-1587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850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2.4±0.3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461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1.8±0.6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55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1.8±0.5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1864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CD340734-363A-B967-E1AB-249942FCD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8" t="6376" r="30253" b="21594"/>
          <a:stretch/>
        </p:blipFill>
        <p:spPr>
          <a:xfrm>
            <a:off x="626165" y="914400"/>
            <a:ext cx="6629400" cy="51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35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3EE1DB8-357D-DADA-7D09-A19197948E2E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currents in time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0B0B66-6C42-FCD5-9903-53CA9633F525}"/>
              </a:ext>
            </a:extLst>
          </p:cNvPr>
          <p:cNvSpPr txBox="1"/>
          <p:nvPr/>
        </p:nvSpPr>
        <p:spPr>
          <a:xfrm>
            <a:off x="1066920" y="5361685"/>
            <a:ext cx="1004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compositions</a:t>
            </a:r>
            <a:r>
              <a:rPr lang="it-IT" sz="2400" dirty="0"/>
              <a:t>, the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initially</a:t>
            </a:r>
            <a:r>
              <a:rPr lang="it-IT" sz="2400" dirty="0"/>
              <a:t> drops (more </a:t>
            </a:r>
            <a:r>
              <a:rPr lang="it-IT" sz="2400" dirty="0" err="1"/>
              <a:t>quickly</a:t>
            </a:r>
            <a:r>
              <a:rPr lang="it-IT" sz="2400" dirty="0"/>
              <a:t> in 10K)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irradiation</a:t>
            </a:r>
            <a:r>
              <a:rPr lang="it-IT" sz="2400" dirty="0"/>
              <a:t> takes place, the </a:t>
            </a:r>
            <a:r>
              <a:rPr lang="it-IT" sz="2400" dirty="0" err="1"/>
              <a:t>current</a:t>
            </a:r>
            <a:r>
              <a:rPr lang="it-IT" sz="2400" dirty="0"/>
              <a:t> starts to rise </a:t>
            </a:r>
            <a:r>
              <a:rPr lang="it-IT" sz="2400" dirty="0" err="1"/>
              <a:t>again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Sensitivity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higher</a:t>
            </a:r>
            <a:r>
              <a:rPr lang="it-IT" sz="2400" dirty="0"/>
              <a:t> in samples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increase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slower</a:t>
            </a:r>
            <a:r>
              <a:rPr lang="it-IT" sz="2400" dirty="0"/>
              <a:t> (</a:t>
            </a:r>
            <a:r>
              <a:rPr lang="it-IT" sz="2400" dirty="0" err="1"/>
              <a:t>right</a:t>
            </a:r>
            <a:r>
              <a:rPr lang="it-IT" sz="2400" dirty="0"/>
              <a:t> image)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A368BA-BF15-35C0-8D57-7CCC4EF25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" t="3622" r="26761" b="21594"/>
          <a:stretch/>
        </p:blipFill>
        <p:spPr>
          <a:xfrm>
            <a:off x="0" y="888124"/>
            <a:ext cx="5973417" cy="44735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C8C0109-AFD4-33EE-DE48-95E71363D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3" t="4079" r="26335" b="22054"/>
          <a:stretch/>
        </p:blipFill>
        <p:spPr>
          <a:xfrm>
            <a:off x="5973417" y="868366"/>
            <a:ext cx="6110547" cy="44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9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FD84FE4-5393-E97B-AC21-1F5E41BED914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normalized currents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E5DB9F-B2CE-C681-E88E-0E24358A4836}"/>
              </a:ext>
            </a:extLst>
          </p:cNvPr>
          <p:cNvSpPr txBox="1"/>
          <p:nvPr/>
        </p:nvSpPr>
        <p:spPr>
          <a:xfrm>
            <a:off x="550713" y="5635599"/>
            <a:ext cx="1034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stability</a:t>
            </a:r>
            <a:r>
              <a:rPr lang="it-IT" sz="2400" dirty="0"/>
              <a:t> in </a:t>
            </a:r>
            <a:r>
              <a:rPr lang="it-IT" sz="2400" dirty="0" err="1"/>
              <a:t>response</a:t>
            </a:r>
            <a:r>
              <a:rPr lang="it-IT" sz="2400" dirty="0"/>
              <a:t> for 280K samples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sensitivities</a:t>
            </a:r>
            <a:r>
              <a:rPr lang="it-IT" sz="2400" dirty="0"/>
              <a:t> in samples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normalized</a:t>
            </a:r>
            <a:r>
              <a:rPr lang="it-IT" sz="2400" dirty="0"/>
              <a:t> </a:t>
            </a:r>
            <a:r>
              <a:rPr lang="it-IT" sz="2400" dirty="0" err="1"/>
              <a:t>currents</a:t>
            </a:r>
            <a:r>
              <a:rPr lang="it-IT" sz="2400" dirty="0"/>
              <a:t> are </a:t>
            </a:r>
            <a:r>
              <a:rPr lang="it-IT" sz="2400" dirty="0" err="1"/>
              <a:t>never</a:t>
            </a:r>
            <a:r>
              <a:rPr lang="it-IT" sz="2400" dirty="0"/>
              <a:t> negative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6DCF13B-1FED-74BF-20C0-81E22E359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1" t="4872" r="26869" b="21740"/>
          <a:stretch/>
        </p:blipFill>
        <p:spPr>
          <a:xfrm>
            <a:off x="6091151" y="804684"/>
            <a:ext cx="6010552" cy="450242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8D8F4E4-12D4-0DCC-EA57-31ADCC45F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" t="4348" r="26453" b="21015"/>
          <a:stretch/>
        </p:blipFill>
        <p:spPr>
          <a:xfrm>
            <a:off x="0" y="804684"/>
            <a:ext cx="6041120" cy="45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7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A1289BA-E92B-C110-1CBA-1805E0888DA7}"/>
              </a:ext>
            </a:extLst>
          </p:cNvPr>
          <p:cNvSpPr txBox="1">
            <a:spLocks/>
          </p:cNvSpPr>
          <p:nvPr/>
        </p:nvSpPr>
        <p:spPr>
          <a:xfrm>
            <a:off x="902292" y="41324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sensitivities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155F88-5DFC-FF8A-D16F-6FB513306ACE}"/>
              </a:ext>
            </a:extLst>
          </p:cNvPr>
          <p:cNvSpPr txBox="1"/>
          <p:nvPr/>
        </p:nvSpPr>
        <p:spPr>
          <a:xfrm>
            <a:off x="418231" y="5056662"/>
            <a:ext cx="852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280K and 100K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evaluated</a:t>
            </a:r>
            <a:r>
              <a:rPr lang="it-IT" dirty="0"/>
              <a:t> from </a:t>
            </a:r>
            <a:r>
              <a:rPr lang="it-IT" dirty="0" err="1"/>
              <a:t>three</a:t>
            </a:r>
            <a:r>
              <a:rPr lang="it-IT" dirty="0"/>
              <a:t> samples, </a:t>
            </a:r>
            <a:r>
              <a:rPr lang="it-IT" dirty="0" err="1"/>
              <a:t>whereas</a:t>
            </a:r>
            <a:r>
              <a:rPr lang="it-IT" dirty="0"/>
              <a:t> just one sample </a:t>
            </a:r>
            <a:r>
              <a:rPr lang="it-IT" dirty="0" err="1"/>
              <a:t>provided</a:t>
            </a:r>
            <a:r>
              <a:rPr lang="it-IT" dirty="0"/>
              <a:t> a </a:t>
            </a:r>
            <a:r>
              <a:rPr lang="it-IT" dirty="0" err="1"/>
              <a:t>reliable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for 10K (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Graph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: «negative» </a:t>
            </a:r>
            <a:r>
              <a:rPr lang="it-IT" dirty="0" err="1"/>
              <a:t>sensitivity</a:t>
            </a:r>
            <a:r>
              <a:rPr lang="it-IT" dirty="0"/>
              <a:t> from 10K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280K samples </a:t>
            </a:r>
            <a:r>
              <a:rPr lang="it-IT" dirty="0" err="1"/>
              <a:t>sensitivity</a:t>
            </a:r>
            <a:r>
              <a:rPr lang="it-IT" dirty="0"/>
              <a:t> are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times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100K and 10K </a:t>
            </a:r>
            <a:r>
              <a:rPr lang="it-IT" dirty="0" err="1"/>
              <a:t>ones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89CCCB2-9197-EA2C-AFCC-5D8A57C1E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8986" r="28817" b="22028"/>
          <a:stretch/>
        </p:blipFill>
        <p:spPr>
          <a:xfrm>
            <a:off x="0" y="857957"/>
            <a:ext cx="5806157" cy="40823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3C5EBC-76D5-4F72-ABE0-CE235570A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" t="5078" r="26248" b="21449"/>
          <a:stretch/>
        </p:blipFill>
        <p:spPr>
          <a:xfrm>
            <a:off x="6096000" y="814217"/>
            <a:ext cx="5700011" cy="41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7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0D52E-ABB8-3D37-18E5-81E573FE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5000" b="1" dirty="0" err="1"/>
              <a:t>Resume</a:t>
            </a:r>
            <a:r>
              <a:rPr lang="it-IT" sz="5000" b="1" dirty="0"/>
              <a:t> on </a:t>
            </a:r>
            <a:r>
              <a:rPr lang="it-IT" sz="5000" b="1" dirty="0" err="1"/>
              <a:t>electical</a:t>
            </a:r>
            <a:r>
              <a:rPr lang="it-IT" sz="5000" b="1" dirty="0"/>
              <a:t> </a:t>
            </a:r>
            <a:r>
              <a:rPr lang="it-IT" sz="5000" b="1" dirty="0" err="1"/>
              <a:t>parameters</a:t>
            </a:r>
            <a:r>
              <a:rPr lang="it-IT" sz="5000" b="1" dirty="0"/>
              <a:t> </a:t>
            </a:r>
            <a:r>
              <a:rPr lang="it-IT" sz="5000" b="1" dirty="0" err="1"/>
              <a:t>variation</a:t>
            </a:r>
            <a:r>
              <a:rPr lang="it-IT" sz="5000" b="1" dirty="0"/>
              <a:t> after X-rays </a:t>
            </a:r>
            <a:r>
              <a:rPr lang="it-IT" sz="5000" b="1" dirty="0" err="1"/>
              <a:t>irradiation</a:t>
            </a:r>
            <a:endParaRPr lang="it-IT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CC27EC0-3B61-06B1-11C4-FA897524A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643154"/>
                  </p:ext>
                </p:extLst>
              </p:nvPr>
            </p:nvGraphicFramePr>
            <p:xfrm>
              <a:off x="3392556" y="2292281"/>
              <a:ext cx="5406887" cy="2449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836">
                      <a:extLst>
                        <a:ext uri="{9D8B030D-6E8A-4147-A177-3AD203B41FA5}">
                          <a16:colId xmlns:a16="http://schemas.microsoft.com/office/drawing/2014/main" val="1811020631"/>
                        </a:ext>
                      </a:extLst>
                    </a:gridCol>
                    <a:gridCol w="1313450">
                      <a:extLst>
                        <a:ext uri="{9D8B030D-6E8A-4147-A177-3AD203B41FA5}">
                          <a16:colId xmlns:a16="http://schemas.microsoft.com/office/drawing/2014/main" val="961809710"/>
                        </a:ext>
                      </a:extLst>
                    </a:gridCol>
                    <a:gridCol w="1346601">
                      <a:extLst>
                        <a:ext uri="{9D8B030D-6E8A-4147-A177-3AD203B41FA5}">
                          <a16:colId xmlns:a16="http://schemas.microsoft.com/office/drawing/2014/main" val="725081161"/>
                        </a:ext>
                      </a:extLst>
                    </a:gridCol>
                  </a:tblGrid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>
                              <a:latin typeface="+mj-lt"/>
                            </a:rPr>
                            <a:t>Composition</a:t>
                          </a:r>
                          <a:endParaRPr lang="it-IT" sz="28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57587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-11%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119813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51896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-8%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+37%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8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CC27EC0-3B61-06B1-11C4-FA897524A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643154"/>
                  </p:ext>
                </p:extLst>
              </p:nvPr>
            </p:nvGraphicFramePr>
            <p:xfrm>
              <a:off x="3392556" y="2292281"/>
              <a:ext cx="5406887" cy="2449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836">
                      <a:extLst>
                        <a:ext uri="{9D8B030D-6E8A-4147-A177-3AD203B41FA5}">
                          <a16:colId xmlns:a16="http://schemas.microsoft.com/office/drawing/2014/main" val="1811020631"/>
                        </a:ext>
                      </a:extLst>
                    </a:gridCol>
                    <a:gridCol w="1313450">
                      <a:extLst>
                        <a:ext uri="{9D8B030D-6E8A-4147-A177-3AD203B41FA5}">
                          <a16:colId xmlns:a16="http://schemas.microsoft.com/office/drawing/2014/main" val="961809710"/>
                        </a:ext>
                      </a:extLst>
                    </a:gridCol>
                    <a:gridCol w="1346601">
                      <a:extLst>
                        <a:ext uri="{9D8B030D-6E8A-4147-A177-3AD203B41FA5}">
                          <a16:colId xmlns:a16="http://schemas.microsoft.com/office/drawing/2014/main" val="725081161"/>
                        </a:ext>
                      </a:extLst>
                    </a:gridCol>
                  </a:tblGrid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>
                              <a:latin typeface="+mj-lt"/>
                            </a:rPr>
                            <a:t>Composition</a:t>
                          </a:r>
                          <a:endParaRPr lang="it-IT" sz="28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9259" t="-8911" r="-104167" b="-3108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2262" t="-8911" r="-1810" b="-3108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57587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-11%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119813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51896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-8%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+37%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80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0939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9CCFC-1F1D-51FE-D2F4-30B5E17B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45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 err="1"/>
              <a:t>Conclusions</a:t>
            </a:r>
            <a:endParaRPr lang="it-IT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248FDC-258E-5EC0-267E-3F6772CDB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051"/>
                <a:ext cx="11360425" cy="4351338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electric</a:t>
                </a:r>
                <a:r>
                  <a:rPr lang="it-IT" dirty="0"/>
                  <a:t> </a:t>
                </a:r>
                <a:r>
                  <a:rPr lang="it-IT" dirty="0" err="1"/>
                  <a:t>parameters</a:t>
                </a:r>
                <a:r>
                  <a:rPr lang="it-IT" dirty="0"/>
                  <a:t> of the devices are </a:t>
                </a:r>
                <a:r>
                  <a:rPr lang="it-IT" dirty="0" err="1"/>
                  <a:t>generally</a:t>
                </a:r>
                <a:r>
                  <a:rPr lang="it-IT" dirty="0"/>
                  <a:t> </a:t>
                </a:r>
                <a:r>
                  <a:rPr lang="it-IT" dirty="0" err="1"/>
                  <a:t>better</a:t>
                </a:r>
                <a:r>
                  <a:rPr lang="it-IT" dirty="0"/>
                  <a:t> in 280K samples</a:t>
                </a:r>
              </a:p>
              <a:p>
                <a:r>
                  <a:rPr lang="it-IT" dirty="0"/>
                  <a:t>The </a:t>
                </a:r>
                <a:r>
                  <a:rPr lang="it-IT" dirty="0" err="1"/>
                  <a:t>same</a:t>
                </a:r>
                <a:r>
                  <a:rPr lang="it-IT" dirty="0"/>
                  <a:t> trend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present</a:t>
                </a:r>
                <a:r>
                  <a:rPr lang="it-IT" dirty="0"/>
                  <a:t> in the </a:t>
                </a:r>
                <a:r>
                  <a:rPr lang="it-IT" dirty="0" err="1"/>
                  <a:t>values</a:t>
                </a:r>
                <a:r>
                  <a:rPr lang="it-IT" dirty="0"/>
                  <a:t> of </a:t>
                </a:r>
                <a:r>
                  <a:rPr lang="it-IT" dirty="0" err="1"/>
                  <a:t>sensitivity</a:t>
                </a:r>
                <a:endParaRPr lang="it-IT" dirty="0"/>
              </a:p>
              <a:p>
                <a:r>
                  <a:rPr lang="it-IT" dirty="0" err="1"/>
                  <a:t>Currents</a:t>
                </a:r>
                <a:r>
                  <a:rPr lang="it-IT" dirty="0"/>
                  <a:t> trends in time show </a:t>
                </a:r>
                <a:r>
                  <a:rPr lang="it-IT" dirty="0" err="1"/>
                  <a:t>correlation</a:t>
                </a:r>
                <a:r>
                  <a:rPr lang="it-IT" dirty="0"/>
                  <a:t> with </a:t>
                </a:r>
                <a:r>
                  <a:rPr lang="it-IT" dirty="0" err="1"/>
                  <a:t>sensitivity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endParaRPr lang="it-IT" dirty="0"/>
              </a:p>
              <a:p>
                <a:r>
                  <a:rPr lang="it-IT" dirty="0"/>
                  <a:t>After </a:t>
                </a:r>
                <a:r>
                  <a:rPr lang="it-IT" dirty="0" err="1"/>
                  <a:t>irradiation</a:t>
                </a:r>
                <a:r>
                  <a:rPr lang="it-IT" dirty="0"/>
                  <a:t>, </a:t>
                </a:r>
                <a:r>
                  <a:rPr lang="it-IT" dirty="0" err="1"/>
                  <a:t>threshold</a:t>
                </a:r>
                <a:r>
                  <a:rPr lang="it-IT" dirty="0"/>
                  <a:t> </a:t>
                </a:r>
                <a:r>
                  <a:rPr lang="it-IT" dirty="0" err="1"/>
                  <a:t>voltages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rather</a:t>
                </a:r>
                <a:r>
                  <a:rPr lang="it-IT" dirty="0"/>
                  <a:t> </a:t>
                </a:r>
                <a:r>
                  <a:rPr lang="it-IT" dirty="0" err="1"/>
                  <a:t>stable</a:t>
                </a:r>
                <a:r>
                  <a:rPr lang="it-IT" dirty="0"/>
                  <a:t> </a:t>
                </a:r>
                <a:r>
                  <a:rPr lang="it-IT" dirty="0" err="1"/>
                  <a:t>increasement</a:t>
                </a:r>
                <a:r>
                  <a:rPr lang="it-IT" dirty="0"/>
                  <a:t> in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composition</a:t>
                </a:r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dirty="0"/>
                  <a:t>30%)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mobility</a:t>
                </a:r>
                <a:r>
                  <a:rPr lang="it-IT" dirty="0"/>
                  <a:t> are </a:t>
                </a:r>
                <a:r>
                  <a:rPr lang="it-IT" dirty="0" err="1"/>
                  <a:t>stable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248FDC-258E-5EC0-267E-3F6772CDB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051"/>
                <a:ext cx="11360425" cy="4351338"/>
              </a:xfrm>
              <a:blipFill>
                <a:blip r:embed="rId3"/>
                <a:stretch>
                  <a:fillRect l="-966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6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E0C7F-DE71-8E08-2655-0357A119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30626"/>
          </a:xfrm>
        </p:spPr>
        <p:txBody>
          <a:bodyPr>
            <a:normAutofit fontScale="90000"/>
          </a:bodyPr>
          <a:lstStyle/>
          <a:p>
            <a:r>
              <a:rPr lang="it-IT" dirty="0"/>
              <a:t>X-rays </a:t>
            </a:r>
            <a:r>
              <a:rPr lang="it-IT" dirty="0" err="1"/>
              <a:t>measurements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normalization</a:t>
            </a:r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74998E1E-12AF-1E30-D03B-4896DEC295D4}"/>
              </a:ext>
            </a:extLst>
          </p:cNvPr>
          <p:cNvSpPr/>
          <p:nvPr/>
        </p:nvSpPr>
        <p:spPr>
          <a:xfrm>
            <a:off x="4858578" y="4939748"/>
            <a:ext cx="2474843" cy="1679713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2835DE-F8CC-52C0-4B3E-71ABF2E35673}"/>
              </a:ext>
            </a:extLst>
          </p:cNvPr>
          <p:cNvSpPr txBox="1"/>
          <p:nvPr/>
        </p:nvSpPr>
        <p:spPr>
          <a:xfrm>
            <a:off x="4944130" y="5456438"/>
            <a:ext cx="182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irradiation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733FD05-8093-553A-2530-D0840BDE0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7" r="27821" b="21956"/>
          <a:stretch/>
        </p:blipFill>
        <p:spPr>
          <a:xfrm>
            <a:off x="-200092" y="1539278"/>
            <a:ext cx="5790871" cy="4067443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4AF8D8B8-5022-A7B9-759E-33A3A33B5B00}"/>
              </a:ext>
            </a:extLst>
          </p:cNvPr>
          <p:cNvSpPr/>
          <p:nvPr/>
        </p:nvSpPr>
        <p:spPr>
          <a:xfrm>
            <a:off x="3273721" y="3163187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10FF821-DA77-89F4-872D-2C01D40CC28A}"/>
              </a:ext>
            </a:extLst>
          </p:cNvPr>
          <p:cNvSpPr/>
          <p:nvPr/>
        </p:nvSpPr>
        <p:spPr>
          <a:xfrm>
            <a:off x="3987024" y="2798102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FEF77F4-CCBF-1E1B-8F3A-8A88525C5C0C}"/>
              </a:ext>
            </a:extLst>
          </p:cNvPr>
          <p:cNvSpPr/>
          <p:nvPr/>
        </p:nvSpPr>
        <p:spPr>
          <a:xfrm>
            <a:off x="4638857" y="2287773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808AEC7-F257-8171-251F-9576AC2C91DB}"/>
              </a:ext>
            </a:extLst>
          </p:cNvPr>
          <p:cNvSpPr/>
          <p:nvPr/>
        </p:nvSpPr>
        <p:spPr>
          <a:xfrm>
            <a:off x="2564751" y="3429000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CC34E10-E084-FFA8-3CAC-B7D7FC934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 t="5528" r="28462" b="22442"/>
          <a:stretch/>
        </p:blipFill>
        <p:spPr>
          <a:xfrm>
            <a:off x="5980609" y="1523350"/>
            <a:ext cx="5459330" cy="4017018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E97557BC-07A9-8B28-340B-905CE3DC2A9F}"/>
              </a:ext>
            </a:extLst>
          </p:cNvPr>
          <p:cNvSpPr/>
          <p:nvPr/>
        </p:nvSpPr>
        <p:spPr>
          <a:xfrm>
            <a:off x="10239186" y="2143773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9021CB5-3B4D-D0DB-C0CE-68C9F79D8A35}"/>
              </a:ext>
            </a:extLst>
          </p:cNvPr>
          <p:cNvSpPr/>
          <p:nvPr/>
        </p:nvSpPr>
        <p:spPr>
          <a:xfrm>
            <a:off x="9209338" y="280804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C263645-12FD-4A2C-A93F-3F947ED724D7}"/>
              </a:ext>
            </a:extLst>
          </p:cNvPr>
          <p:cNvSpPr/>
          <p:nvPr/>
        </p:nvSpPr>
        <p:spPr>
          <a:xfrm>
            <a:off x="8525656" y="282791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96AB85D-3F84-BCC6-E953-5CC2D4B2928A}"/>
              </a:ext>
            </a:extLst>
          </p:cNvPr>
          <p:cNvSpPr/>
          <p:nvPr/>
        </p:nvSpPr>
        <p:spPr>
          <a:xfrm>
            <a:off x="9928493" y="282791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F5CB159-EB62-22A1-D841-55109B6B4BB4}"/>
              </a:ext>
            </a:extLst>
          </p:cNvPr>
          <p:cNvSpPr/>
          <p:nvPr/>
        </p:nvSpPr>
        <p:spPr>
          <a:xfrm>
            <a:off x="9559745" y="2183529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92C710E-2072-2BA2-8F15-051D9ADFA4F0}"/>
              </a:ext>
            </a:extLst>
          </p:cNvPr>
          <p:cNvSpPr/>
          <p:nvPr/>
        </p:nvSpPr>
        <p:spPr>
          <a:xfrm>
            <a:off x="8884173" y="2215773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61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24241-6D5E-4FB8-E8D8-D0D69504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X-rays </a:t>
            </a:r>
            <a:r>
              <a:rPr lang="it-IT" dirty="0" err="1"/>
              <a:t>measurements</a:t>
            </a:r>
            <a:r>
              <a:rPr lang="it-IT" dirty="0"/>
              <a:t>: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calculation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10739D-FE31-6869-8BB0-F426B0C32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t="2618" r="28864" b="20040"/>
          <a:stretch/>
        </p:blipFill>
        <p:spPr>
          <a:xfrm>
            <a:off x="5516217" y="1669757"/>
            <a:ext cx="6152323" cy="4823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EA560FB-732B-C8A4-9ADB-6ED13D30809B}"/>
                  </a:ext>
                </a:extLst>
              </p:cNvPr>
              <p:cNvSpPr txBox="1"/>
              <p:nvPr/>
            </p:nvSpPr>
            <p:spPr>
              <a:xfrm>
                <a:off x="258417" y="1690688"/>
                <a:ext cx="5257800" cy="3189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After the </a:t>
                </a:r>
                <a:r>
                  <a:rPr lang="it-IT" sz="2000" dirty="0" err="1"/>
                  <a:t>normalization</a:t>
                </a:r>
                <a:r>
                  <a:rPr lang="it-IT" sz="2000" dirty="0"/>
                  <a:t>, the </a:t>
                </a:r>
                <a:r>
                  <a:rPr lang="it-IT" sz="2000" dirty="0" err="1"/>
                  <a:t>photocurrent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calculated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𝑃𝐶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𝑂𝐹𝐹</m:t>
                        </m:r>
                      </m:sub>
                    </m:sSub>
                  </m:oMath>
                </a14:m>
                <a:r>
                  <a:rPr lang="it-IT" sz="2000" dirty="0"/>
                  <a:t> ( </a:t>
                </a:r>
                <a:r>
                  <a:rPr lang="it-IT" sz="2000" dirty="0" err="1"/>
                  <a:t>indicated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before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green and red dots, </a:t>
                </a:r>
                <a:r>
                  <a:rPr lang="it-IT" sz="2000" dirty="0" err="1"/>
                  <a:t>respectively</a:t>
                </a:r>
                <a:r>
                  <a:rPr lang="it-IT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For </a:t>
                </a:r>
                <a:r>
                  <a:rPr lang="it-IT" sz="2000" dirty="0" err="1"/>
                  <a:t>every</a:t>
                </a:r>
                <a:r>
                  <a:rPr lang="it-IT" sz="2000" dirty="0"/>
                  <a:t> dose rate, 3 </a:t>
                </a:r>
                <a:r>
                  <a:rPr lang="it-IT" sz="2000" dirty="0" err="1"/>
                  <a:t>photocurrent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values</a:t>
                </a:r>
                <a:r>
                  <a:rPr lang="it-IT" sz="2000" dirty="0"/>
                  <a:t> are </a:t>
                </a:r>
                <a:r>
                  <a:rPr lang="it-IT" sz="2000" dirty="0" err="1"/>
                  <a:t>calculated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averaged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The plot of the </a:t>
                </a:r>
                <a:r>
                  <a:rPr lang="it-IT" sz="2000" dirty="0" err="1"/>
                  <a:t>photocurrents</a:t>
                </a:r>
                <a:r>
                  <a:rPr lang="it-IT" sz="2000" dirty="0"/>
                  <a:t> vs dose rate </a:t>
                </a:r>
                <a:r>
                  <a:rPr lang="it-IT" sz="2000" dirty="0" err="1"/>
                  <a:t>provides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sensitivity</a:t>
                </a:r>
                <a:r>
                  <a:rPr lang="it-IT" sz="2000" dirty="0"/>
                  <a:t> of the device, </a:t>
                </a:r>
                <a:r>
                  <a:rPr lang="it-IT" sz="2000" dirty="0" err="1"/>
                  <a:t>defined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slope</a:t>
                </a:r>
                <a:r>
                  <a:rPr lang="it-IT" sz="2000" dirty="0"/>
                  <a:t> of the linear </a:t>
                </a:r>
                <a:r>
                  <a:rPr lang="it-IT" sz="2000" dirty="0" err="1"/>
                  <a:t>fit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EA560FB-732B-C8A4-9ADB-6ED13D30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" y="1690688"/>
                <a:ext cx="5257800" cy="3189425"/>
              </a:xfrm>
              <a:prstGeom prst="rect">
                <a:avLst/>
              </a:prstGeom>
              <a:blipFill>
                <a:blip r:embed="rId3"/>
                <a:stretch>
                  <a:fillRect l="-1043" t="-954" r="-18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4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280K samples</a:t>
            </a:r>
          </a:p>
        </p:txBody>
      </p:sp>
    </p:spTree>
    <p:extLst>
      <p:ext uri="{BB962C8B-B14F-4D97-AF65-F5344CB8AC3E}">
        <p14:creationId xmlns:p14="http://schemas.microsoft.com/office/powerpoint/2010/main" val="163849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89510" y="1074832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33126" y="1074832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91" y="6142898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05B469-FB6D-E678-7399-7621D874BDF8}"/>
                  </a:ext>
                </a:extLst>
              </p:cNvPr>
              <p:cNvSpPr txBox="1"/>
              <p:nvPr/>
            </p:nvSpPr>
            <p:spPr>
              <a:xfrm>
                <a:off x="4680206" y="6018093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05B469-FB6D-E678-7399-7621D874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06" y="6018093"/>
                <a:ext cx="4333943" cy="369332"/>
              </a:xfrm>
              <a:prstGeom prst="rect">
                <a:avLst/>
              </a:prstGeom>
              <a:blipFill>
                <a:blip r:embed="rId5"/>
                <a:stretch>
                  <a:fillRect l="-1266" t="-8197" r="-281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A9A3668-B66D-4592-C1CF-D18F26756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82" t="4834" r="30253" b="21594"/>
          <a:stretch/>
        </p:blipFill>
        <p:spPr>
          <a:xfrm>
            <a:off x="158307" y="1508279"/>
            <a:ext cx="5936974" cy="47636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00CBAA8-7455-F2E8-C01E-DF7AB2B1F3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0" t="3933" r="30965" b="23333"/>
          <a:stretch/>
        </p:blipFill>
        <p:spPr>
          <a:xfrm>
            <a:off x="6255026" y="1487396"/>
            <a:ext cx="5936974" cy="465550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438" y="3815147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B1CD46-24CC-A11C-F337-DA51F641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t="6377" r="26248" b="23044"/>
          <a:stretch/>
        </p:blipFill>
        <p:spPr>
          <a:xfrm>
            <a:off x="-8235" y="1394134"/>
            <a:ext cx="6163228" cy="43063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D9ADEA-8FFB-47F9-693E-8A9B51D15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3" t="4067" r="26313" b="21981"/>
          <a:stretch/>
        </p:blipFill>
        <p:spPr>
          <a:xfrm>
            <a:off x="6096000" y="1157567"/>
            <a:ext cx="6184009" cy="46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6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2CDE89-83A6-B747-FC9C-F2B773CDA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" t="4203" r="26357" b="21159"/>
          <a:stretch/>
        </p:blipFill>
        <p:spPr>
          <a:xfrm>
            <a:off x="2374172" y="869673"/>
            <a:ext cx="7628380" cy="55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4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1133</Words>
  <Application>Microsoft Office PowerPoint</Application>
  <PresentationFormat>Widescreen</PresentationFormat>
  <Paragraphs>311</Paragraphs>
  <Slides>35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Tema di Office</vt:lpstr>
      <vt:lpstr>Report batch 20230427_MW41</vt:lpstr>
      <vt:lpstr>General features</vt:lpstr>
      <vt:lpstr>Compositions</vt:lpstr>
      <vt:lpstr>X-rays measurements: Current normalization</vt:lpstr>
      <vt:lpstr>X-rays measurements: sensitivity calculation</vt:lpstr>
      <vt:lpstr>280K samples</vt:lpstr>
      <vt:lpstr>280K samples</vt:lpstr>
      <vt:lpstr>280K: Current curves</vt:lpstr>
      <vt:lpstr>280K: Photocurrent</vt:lpstr>
      <vt:lpstr>280K: Transfer characteristic</vt:lpstr>
      <vt:lpstr>280K: Transfer before and after X-rays</vt:lpstr>
      <vt:lpstr>Summary table: 280K</vt:lpstr>
      <vt:lpstr>100K samples</vt:lpstr>
      <vt:lpstr>100K samples</vt:lpstr>
      <vt:lpstr>100K: Current curves</vt:lpstr>
      <vt:lpstr>100K: Photocurrent</vt:lpstr>
      <vt:lpstr>100K: Transfer characteristic</vt:lpstr>
      <vt:lpstr>100K: Transfer before and after X-rays</vt:lpstr>
      <vt:lpstr>Summary table: 100K</vt:lpstr>
      <vt:lpstr>10K samples</vt:lpstr>
      <vt:lpstr>10K samples</vt:lpstr>
      <vt:lpstr>10K: Current curves</vt:lpstr>
      <vt:lpstr>10K: Photocurrent</vt:lpstr>
      <vt:lpstr>10K: Transfer characteristic</vt:lpstr>
      <vt:lpstr>10K: Transfer before and after X-rays</vt:lpstr>
      <vt:lpstr>Summary table: 10K</vt:lpstr>
      <vt:lpstr>Composition comparisons</vt:lpstr>
      <vt:lpstr>Transfer characteristic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Resume on electical parameters variation after X-rays irradiation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batch 20230315_MW</dc:title>
  <dc:creator>Alessandro Galeazzi - alessandro.galeazzi3@studio.unibo.it</dc:creator>
  <cp:lastModifiedBy>Alessandro Galeazzi - alessandro.galeazzi3@studio.unibo.it</cp:lastModifiedBy>
  <cp:revision>59</cp:revision>
  <dcterms:created xsi:type="dcterms:W3CDTF">2023-03-25T20:00:40Z</dcterms:created>
  <dcterms:modified xsi:type="dcterms:W3CDTF">2023-05-08T18:16:45Z</dcterms:modified>
</cp:coreProperties>
</file>