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66" r:id="rId5"/>
    <p:sldId id="268" r:id="rId6"/>
    <p:sldId id="276" r:id="rId7"/>
    <p:sldId id="277" r:id="rId8"/>
    <p:sldId id="278" r:id="rId9"/>
    <p:sldId id="279" r:id="rId10"/>
    <p:sldId id="280" r:id="rId11"/>
    <p:sldId id="281" r:id="rId12"/>
    <p:sldId id="260" r:id="rId13"/>
    <p:sldId id="282" r:id="rId14"/>
    <p:sldId id="284" r:id="rId15"/>
    <p:sldId id="286" r:id="rId16"/>
    <p:sldId id="288" r:id="rId17"/>
    <p:sldId id="290" r:id="rId18"/>
    <p:sldId id="292" r:id="rId19"/>
    <p:sldId id="263" r:id="rId20"/>
    <p:sldId id="283" r:id="rId21"/>
    <p:sldId id="285" r:id="rId22"/>
    <p:sldId id="287" r:id="rId23"/>
    <p:sldId id="289" r:id="rId24"/>
    <p:sldId id="291" r:id="rId25"/>
    <p:sldId id="293" r:id="rId26"/>
    <p:sldId id="264" r:id="rId27"/>
    <p:sldId id="271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269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B666941-AC3D-459B-A56D-6D796C531526}" name="Alessandro Galeazzi - alessandro.galeazzi3@studio.unibo.it" initials="AG-a" userId="S::alessandro.galeazzi3@studio.unibo.it::47055ec7-78ad-47c0-8b64-0a665972777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8" autoAdjust="0"/>
  </p:normalViewPr>
  <p:slideViewPr>
    <p:cSldViewPr snapToGrid="0">
      <p:cViewPr varScale="1">
        <p:scale>
          <a:sx n="77" d="100"/>
          <a:sy n="77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A0E52-0FF3-4960-85A3-936ABD8C6516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E4ECC-99F2-46F3-8E66-E077F143D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78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E4ECC-99F2-46F3-8E66-E077F143D294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807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0A08A0-45DB-C211-BC34-66128A999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FA673B-70C6-B980-0131-6F9E593ED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325140-F9F1-BDBE-011F-694C4BCE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851EFB-9F64-E317-5C46-0A58B114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A9FFF5-CB39-9442-71FE-6E34B3DF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80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5B7B09-ABBB-6F7A-0E55-C13EAA9F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596778-9AC6-7EFA-5DC0-9C7AB67F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17D06C-63DD-8B4A-3353-CCDB6B08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F83636-04BF-7E8D-7E80-D973B55B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8652B0-5B52-0EC0-04B5-E1181E23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97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B1F6DED-8F40-2B65-FC11-963957E8C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50BE8F-6F9D-261C-2346-A0BE6CFF0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01E3F8-5E44-DB9D-7449-652752E9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0620B7-A6BE-8F05-CCB3-4769829B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E32AA-93B8-DBCC-38E3-80917D69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6D8422-6E3B-22C2-BD8C-679FB1AF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F6C0F8-60AF-5A84-5EFE-CFF1DB52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9E2F28-B883-0A0B-4E93-473C13F3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A21A31-62F0-4A69-F0A9-94427375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D0F9C1-AE56-B3DD-F7F8-4FD04C41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5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D5CDD-D8C5-E89E-BCE8-7B3A8C2E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2F4D8-4DC8-0902-C224-E84571FD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B216AA-B3FD-872B-51C4-D125BCB4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39D8BF-332A-7150-2E27-7060ED7C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EFD14F-E8FC-6EB3-FC63-37055BD1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57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DF581-7B65-7075-8A26-D68A0F5C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FF6B06-B0B2-A37E-F781-F2832AFCE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AAC5C1-4F7A-E850-22E8-C725CC524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C78365-7477-A220-CA89-9EA03FDE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A5AC79-8F88-7DE7-7B8D-6A4CF8F5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AC28B0-1139-F2F9-57F7-D5EFF44A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5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0538EA-9AC3-44D6-D550-305D2C25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BBCD3C-746D-0618-F186-74C90247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334D84-744F-EF62-F5A1-75DE5BED0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D1BAFAF-F0E9-CE3E-DB27-4A160785E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3BC69D7-D9E1-C781-8CC2-4B0F6C435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FEC05C-A4A0-231F-1D94-43E19584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4C00108-5FE1-EC70-C05C-EAE75BC2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B0FDE8E-9AE6-3C9C-A26A-66CAFC10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00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3DF53-7468-D9D2-6D0F-822F6921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83B2AB-52BF-B709-E576-C13D1451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6AC2337-4E7D-2015-60B3-443B0E23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7A8102-71F1-EE66-0B4D-DDF568A2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12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837B526-8E80-4C56-DA2D-953F733A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D0ABB6F-95F9-A893-6B77-D3D4A71D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F2A814-71C0-3E9C-C4CD-921E1D11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47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09B7A-F083-52DC-8BF9-B3948660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4AEAF0-B0B0-1E13-E944-61D0E69A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279B49-1285-F3F2-D4D4-DAC23886B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FA5EFF-CD90-F76E-DAD0-143C800F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B1A2F6-F1CF-49C4-130F-3EF35A77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B208F8-996B-5371-49D7-16084FF7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2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6F453-9D48-F593-D090-D1E9DDCD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E7E4721-9334-7082-862E-3AAB522A4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2A4438-F8C3-2F7E-89AD-E5C569E04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556DD9-8DB5-D6D3-493A-BAEAA2EA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9F3DA9-C3AB-23C2-678F-11B61BDE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842F22-D0EA-15EB-7018-75BC8025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35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F34BC91-627E-514F-9AD3-63D48F72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86D698-787A-6454-6F28-84DE03998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37A571-84FF-160D-7DF6-D48B29520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E6AD6-7430-405D-A75A-866275547B42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930993-A676-96CE-123E-87EB5BE46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47BC58-7F96-92E6-802C-983D776E3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617BDB-73B0-BBA7-E5A4-30F92835DAED}"/>
              </a:ext>
            </a:extLst>
          </p:cNvPr>
          <p:cNvSpPr txBox="1"/>
          <p:nvPr/>
        </p:nvSpPr>
        <p:spPr>
          <a:xfrm>
            <a:off x="609600" y="491613"/>
            <a:ext cx="10992465" cy="5830529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6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6A1099-5D0A-244E-43BE-CE2B962EC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743" y="2465955"/>
            <a:ext cx="9604513" cy="1926089"/>
          </a:xfrm>
        </p:spPr>
        <p:txBody>
          <a:bodyPr>
            <a:normAutofit/>
          </a:bodyPr>
          <a:lstStyle/>
          <a:p>
            <a:r>
              <a:rPr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batch</a:t>
            </a:r>
            <a:br>
              <a:rPr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20230508_MW12</a:t>
            </a:r>
          </a:p>
        </p:txBody>
      </p:sp>
    </p:spTree>
    <p:extLst>
      <p:ext uri="{BB962C8B-B14F-4D97-AF65-F5344CB8AC3E}">
        <p14:creationId xmlns:p14="http://schemas.microsoft.com/office/powerpoint/2010/main" val="407378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5B284-EBC5-628D-6572-8FC5864C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124"/>
            <a:ext cx="10515600" cy="1022555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280K: Transfer </a:t>
            </a:r>
            <a:r>
              <a:rPr lang="it-IT" sz="4800" dirty="0" err="1"/>
              <a:t>characteristic</a:t>
            </a:r>
            <a:endParaRPr lang="it-IT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18FA2CB-6070-0A21-44FC-85852FE1C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" t="2846" r="19995" b="19710"/>
          <a:stretch/>
        </p:blipFill>
        <p:spPr>
          <a:xfrm>
            <a:off x="2229678" y="1217679"/>
            <a:ext cx="7732643" cy="53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4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907B6-926E-A4BE-8F51-C374B029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6314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280K: Transfer </a:t>
            </a:r>
            <a:r>
              <a:rPr lang="it-IT" sz="4800" dirty="0" err="1"/>
              <a:t>before</a:t>
            </a:r>
            <a:r>
              <a:rPr lang="it-IT" sz="4800" dirty="0"/>
              <a:t> and after X-rays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B9B16D8C-30E1-027C-F2C5-9C364ECC19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2185749"/>
                  </p:ext>
                </p:extLst>
              </p:nvPr>
            </p:nvGraphicFramePr>
            <p:xfrm>
              <a:off x="7766363" y="2825173"/>
              <a:ext cx="435172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2300">
                      <a:extLst>
                        <a:ext uri="{9D8B030D-6E8A-4147-A177-3AD203B41FA5}">
                          <a16:colId xmlns:a16="http://schemas.microsoft.com/office/drawing/2014/main" val="3027521491"/>
                        </a:ext>
                      </a:extLst>
                    </a:gridCol>
                    <a:gridCol w="1159192">
                      <a:extLst>
                        <a:ext uri="{9D8B030D-6E8A-4147-A177-3AD203B41FA5}">
                          <a16:colId xmlns:a16="http://schemas.microsoft.com/office/drawing/2014/main" val="2672021794"/>
                        </a:ext>
                      </a:extLst>
                    </a:gridCol>
                    <a:gridCol w="1050235">
                      <a:extLst>
                        <a:ext uri="{9D8B030D-6E8A-4147-A177-3AD203B41FA5}">
                          <a16:colId xmlns:a16="http://schemas.microsoft.com/office/drawing/2014/main" val="28976356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4439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1.0±0.1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85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0.97±0.02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479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+21%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1235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B9B16D8C-30E1-027C-F2C5-9C364ECC19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2185749"/>
                  </p:ext>
                </p:extLst>
              </p:nvPr>
            </p:nvGraphicFramePr>
            <p:xfrm>
              <a:off x="7766363" y="2825173"/>
              <a:ext cx="435172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2300">
                      <a:extLst>
                        <a:ext uri="{9D8B030D-6E8A-4147-A177-3AD203B41FA5}">
                          <a16:colId xmlns:a16="http://schemas.microsoft.com/office/drawing/2014/main" val="3027521491"/>
                        </a:ext>
                      </a:extLst>
                    </a:gridCol>
                    <a:gridCol w="1159192">
                      <a:extLst>
                        <a:ext uri="{9D8B030D-6E8A-4147-A177-3AD203B41FA5}">
                          <a16:colId xmlns:a16="http://schemas.microsoft.com/office/drawing/2014/main" val="2672021794"/>
                        </a:ext>
                      </a:extLst>
                    </a:gridCol>
                    <a:gridCol w="1050235">
                      <a:extLst>
                        <a:ext uri="{9D8B030D-6E8A-4147-A177-3AD203B41FA5}">
                          <a16:colId xmlns:a16="http://schemas.microsoft.com/office/drawing/2014/main" val="28976356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84817" t="-8197" r="-9267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16279" t="-8197" r="-290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439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1.0±0.1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85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0.97±0.02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479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+21%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123552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7D9CC410-A8B1-4B78-6DCA-DACD749CD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9" t="5942" r="27889" b="20870"/>
          <a:stretch/>
        </p:blipFill>
        <p:spPr>
          <a:xfrm>
            <a:off x="238538" y="936314"/>
            <a:ext cx="6897757" cy="50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9A6F7-CF07-80C9-3B17-B5BC7C71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239" y="1"/>
            <a:ext cx="7371522" cy="835742"/>
          </a:xfrm>
        </p:spPr>
        <p:txBody>
          <a:bodyPr/>
          <a:lstStyle/>
          <a:p>
            <a:pPr algn="ctr"/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280K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98348078-820A-BDA2-3FA4-02666B86FF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0040851"/>
                  </p:ext>
                </p:extLst>
              </p:nvPr>
            </p:nvGraphicFramePr>
            <p:xfrm>
              <a:off x="213813" y="770863"/>
              <a:ext cx="11764374" cy="5316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1800018160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85860796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1597857498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3180145111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1377021370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1340244824"/>
                        </a:ext>
                      </a:extLst>
                    </a:gridCol>
                  </a:tblGrid>
                  <a:tr h="3630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µ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Sensitivity</a:t>
                          </a:r>
                          <a:r>
                            <a:rPr lang="it-IT" dirty="0"/>
                            <a:t>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𝑪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𝑮𝒚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·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741547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S5_OFET00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1.08±0.03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0.212±0.004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0.197±0.006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1.74±0.02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822203"/>
                      </a:ext>
                    </a:extLst>
                  </a:tr>
                  <a:tr h="2465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1.02±0.03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0.317±0.006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0.239±0.007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1.46±0.02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168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0.81±0.02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0.261±0.009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0.189±0.007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6411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0.99±0.03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0.062±0.007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0.214±0.006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200914"/>
                      </a:ext>
                    </a:extLst>
                  </a:tr>
                  <a:tr h="4551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0.85±0.03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0.009±0.001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0.234±0.007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77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0.92±0.03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0.036±0.001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0.267±0.008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1.8±0.3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46420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0.77±0.02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0.017±0.001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0.255±0.009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51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0.77±0.02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0.148±0.001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0.283±0.007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02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98348078-820A-BDA2-3FA4-02666B86FF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0040851"/>
                  </p:ext>
                </p:extLst>
              </p:nvPr>
            </p:nvGraphicFramePr>
            <p:xfrm>
              <a:off x="213813" y="770863"/>
              <a:ext cx="11764374" cy="5316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1800018160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85860796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1597857498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3180145111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1377021370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134024482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6383" t="-8197" r="-380142" b="-1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58506" t="-8197" r="-344813" b="-1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56273" t="-8197" r="-923" b="-1334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741547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S5_OFET00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1.08±0.03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0.212±0.004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0.197±0.006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1.74±0.02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8222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1.02±0.03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0.317±0.006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0.239±0.007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1.46±0.02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1688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0.81±0.02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0.261±0.009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0.189±0.007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641180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0.99±0.03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0.062±0.007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0.214±0.006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2009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0.85±0.03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0.009±0.001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0.234±0.007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7745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0.92±0.03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0.036±0.001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0.267±0.008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1.8±0.3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46420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0.77±0.02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0.017±0.001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0.255±0.009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5109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0.77±0.02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0.148±0.001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0.283±0.007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021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D7F7CBB-AD49-BBA5-0149-A2C2AE0F2187}"/>
                  </a:ext>
                </a:extLst>
              </p:cNvPr>
              <p:cNvSpPr txBox="1"/>
              <p:nvPr/>
            </p:nvSpPr>
            <p:spPr>
              <a:xfrm>
                <a:off x="417871" y="6259811"/>
                <a:ext cx="1135625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0.9</m:t>
                    </m:r>
                    <m:r>
                      <m:rPr>
                        <m:nor/>
                      </m:rPr>
                      <a:rPr lang="it-IT" dirty="0" smtClean="0"/>
                      <m:t>±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0.1)</m:t>
                    </m:r>
                    <m:sSup>
                      <m:s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m:rPr>
                            <m:nor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it-IT" dirty="0"/>
                          <m:t>±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m:rPr>
                            <m:nor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23</m:t>
                        </m:r>
                        <m:r>
                          <m:rPr>
                            <m:nor/>
                          </m:rPr>
                          <a:rPr lang="it-IT" dirty="0"/>
                          <m:t>±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0.03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𝑑𝑒𝑐𝑎𝑑𝑒</m:t>
                    </m:r>
                  </m:oMath>
                </a14:m>
                <a:r>
                  <a:rPr lang="it-IT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1.7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0.2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)µ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𝐺𝑦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•10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D7F7CBB-AD49-BBA5-0149-A2C2AE0F2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1" y="6259811"/>
                <a:ext cx="11356258" cy="369909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96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0DDB375-10FA-D24C-8B68-2AF8CF9F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487" y="390440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100K samples</a:t>
            </a:r>
          </a:p>
        </p:txBody>
      </p:sp>
    </p:spTree>
    <p:extLst>
      <p:ext uri="{BB962C8B-B14F-4D97-AF65-F5344CB8AC3E}">
        <p14:creationId xmlns:p14="http://schemas.microsoft.com/office/powerpoint/2010/main" val="317317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721E7-68B2-CAF6-37B5-BD494FF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70" y="269762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100K samples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000556-CE88-6417-A94C-32F54999F19F}"/>
              </a:ext>
            </a:extLst>
          </p:cNvPr>
          <p:cNvSpPr txBox="1"/>
          <p:nvPr/>
        </p:nvSpPr>
        <p:spPr>
          <a:xfrm>
            <a:off x="1669631" y="1170192"/>
            <a:ext cx="336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Transfer </a:t>
            </a:r>
            <a:r>
              <a:rPr lang="it-IT" sz="2400" dirty="0" err="1"/>
              <a:t>characteristics</a:t>
            </a:r>
            <a:endParaRPr lang="it-IT" sz="2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D30994-2CAD-3814-DBE4-74196739F7CB}"/>
              </a:ext>
            </a:extLst>
          </p:cNvPr>
          <p:cNvSpPr txBox="1"/>
          <p:nvPr/>
        </p:nvSpPr>
        <p:spPr>
          <a:xfrm>
            <a:off x="7153004" y="1170193"/>
            <a:ext cx="421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Output </a:t>
            </a:r>
            <a:r>
              <a:rPr lang="it-IT" sz="2400" dirty="0" err="1"/>
              <a:t>characteristic</a:t>
            </a:r>
            <a:r>
              <a:rPr lang="it-IT" sz="2400" dirty="0"/>
              <a:t> (</a:t>
            </a:r>
            <a:r>
              <a:rPr lang="it-IT" sz="2400" dirty="0" err="1"/>
              <a:t>example</a:t>
            </a:r>
            <a:r>
              <a:rPr lang="it-IT" sz="2400" dirty="0"/>
              <a:t>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9494B07-833D-BFDB-0A55-19504444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70" y="6182397"/>
            <a:ext cx="158510" cy="15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96F2CBE-1407-F372-204C-841864037DCF}"/>
                  </a:ext>
                </a:extLst>
              </p:cNvPr>
              <p:cNvSpPr txBox="1"/>
              <p:nvPr/>
            </p:nvSpPr>
            <p:spPr>
              <a:xfrm>
                <a:off x="4491365" y="6057849"/>
                <a:ext cx="4333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:Working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𝑆𝐺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=−2.5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=−10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96F2CBE-1407-F372-204C-84186403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365" y="6057849"/>
                <a:ext cx="4333943" cy="369332"/>
              </a:xfrm>
              <a:prstGeom prst="rect">
                <a:avLst/>
              </a:prstGeom>
              <a:blipFill>
                <a:blip r:embed="rId5"/>
                <a:stretch>
                  <a:fillRect l="-1266" t="-10000" r="-281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CCB75365-67FA-F295-E74F-B70C28ED7B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18" t="5073" r="30760" b="21594"/>
          <a:stretch/>
        </p:blipFill>
        <p:spPr>
          <a:xfrm>
            <a:off x="5842000" y="1617028"/>
            <a:ext cx="5751603" cy="452614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66628D4-60D9-73E6-EBD5-0C22073411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396" t="5218" r="30555" b="22028"/>
          <a:stretch/>
        </p:blipFill>
        <p:spPr>
          <a:xfrm>
            <a:off x="68560" y="1579998"/>
            <a:ext cx="5678745" cy="456317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AA78A61-C840-2037-FE7D-89266872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581" y="4167696"/>
            <a:ext cx="158510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8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5A17C-76FB-7471-733B-2851AA30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93" y="68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100K: </a:t>
            </a:r>
            <a:r>
              <a:rPr lang="it-IT" sz="4800" dirty="0" err="1"/>
              <a:t>Current</a:t>
            </a:r>
            <a:r>
              <a:rPr lang="it-IT" sz="4800" dirty="0"/>
              <a:t> </a:t>
            </a:r>
            <a:r>
              <a:rPr lang="it-IT" sz="4800" dirty="0" err="1"/>
              <a:t>curves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33207C-5C38-3ECB-6217-2CA3E9834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4" t="6087" r="25735" b="21449"/>
          <a:stretch/>
        </p:blipFill>
        <p:spPr>
          <a:xfrm>
            <a:off x="1" y="1394135"/>
            <a:ext cx="5923722" cy="429255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BC9400D-6EDB-B075-664B-AD30ECF53B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5" t="5652" r="25326" b="21884"/>
          <a:stretch/>
        </p:blipFill>
        <p:spPr>
          <a:xfrm>
            <a:off x="5925136" y="1394135"/>
            <a:ext cx="6127526" cy="43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0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89DD-FFBB-0C4F-D46A-C56387C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117989"/>
            <a:ext cx="10515600" cy="855406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100K: </a:t>
            </a:r>
            <a:r>
              <a:rPr lang="it-IT" sz="4800" dirty="0" err="1"/>
              <a:t>Photocurrent</a:t>
            </a:r>
            <a:endParaRPr lang="it-IT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E540FA-4A5C-B173-0E2A-F70F0D99A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" t="4076" r="26659" b="21286"/>
          <a:stretch/>
        </p:blipFill>
        <p:spPr>
          <a:xfrm>
            <a:off x="2599082" y="973395"/>
            <a:ext cx="6993835" cy="511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51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5B284-EBC5-628D-6572-8FC5864C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611"/>
            <a:ext cx="10515600" cy="1022555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100K: Transfer </a:t>
            </a:r>
            <a:r>
              <a:rPr lang="it-IT" sz="4800" dirty="0" err="1"/>
              <a:t>characteristic</a:t>
            </a:r>
            <a:endParaRPr lang="it-IT" sz="4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4BC6FCE-63AA-0132-7100-1E9618A8F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" t="3913" r="20097" b="20870"/>
          <a:stretch/>
        </p:blipFill>
        <p:spPr>
          <a:xfrm>
            <a:off x="2234647" y="1138166"/>
            <a:ext cx="7722705" cy="51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2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907B6-926E-A4BE-8F51-C374B029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6314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100K: Transfer </a:t>
            </a:r>
            <a:r>
              <a:rPr lang="it-IT" sz="4800" dirty="0" err="1"/>
              <a:t>before</a:t>
            </a:r>
            <a:r>
              <a:rPr lang="it-IT" sz="4800" dirty="0"/>
              <a:t> and after X-rays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0FBB1089-09B0-9BBB-4F94-37DCFAD57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5182298"/>
                  </p:ext>
                </p:extLst>
              </p:nvPr>
            </p:nvGraphicFramePr>
            <p:xfrm>
              <a:off x="7586871" y="2687320"/>
              <a:ext cx="437749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3878">
                      <a:extLst>
                        <a:ext uri="{9D8B030D-6E8A-4147-A177-3AD203B41FA5}">
                          <a16:colId xmlns:a16="http://schemas.microsoft.com/office/drawing/2014/main" val="2301537125"/>
                        </a:ext>
                      </a:extLst>
                    </a:gridCol>
                    <a:gridCol w="1126127">
                      <a:extLst>
                        <a:ext uri="{9D8B030D-6E8A-4147-A177-3AD203B41FA5}">
                          <a16:colId xmlns:a16="http://schemas.microsoft.com/office/drawing/2014/main" val="3316457974"/>
                        </a:ext>
                      </a:extLst>
                    </a:gridCol>
                    <a:gridCol w="1027488">
                      <a:extLst>
                        <a:ext uri="{9D8B030D-6E8A-4147-A177-3AD203B41FA5}">
                          <a16:colId xmlns:a16="http://schemas.microsoft.com/office/drawing/2014/main" val="204745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8717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1.4±0.1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313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1.34±0.09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652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-33%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4769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0FBB1089-09B0-9BBB-4F94-37DCFAD57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5182298"/>
                  </p:ext>
                </p:extLst>
              </p:nvPr>
            </p:nvGraphicFramePr>
            <p:xfrm>
              <a:off x="7586871" y="2687320"/>
              <a:ext cx="437749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3878">
                      <a:extLst>
                        <a:ext uri="{9D8B030D-6E8A-4147-A177-3AD203B41FA5}">
                          <a16:colId xmlns:a16="http://schemas.microsoft.com/office/drawing/2014/main" val="2301537125"/>
                        </a:ext>
                      </a:extLst>
                    </a:gridCol>
                    <a:gridCol w="1126127">
                      <a:extLst>
                        <a:ext uri="{9D8B030D-6E8A-4147-A177-3AD203B41FA5}">
                          <a16:colId xmlns:a16="http://schemas.microsoft.com/office/drawing/2014/main" val="3316457974"/>
                        </a:ext>
                      </a:extLst>
                    </a:gridCol>
                    <a:gridCol w="1027488">
                      <a:extLst>
                        <a:ext uri="{9D8B030D-6E8A-4147-A177-3AD203B41FA5}">
                          <a16:colId xmlns:a16="http://schemas.microsoft.com/office/drawing/2014/main" val="204745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97838" t="-8197" r="-9351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26036" t="-8197" r="-236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8717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1.4±0.1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313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1.34±0.09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652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-33%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4769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4FC24C1C-9BF2-F603-7AA4-029795BC6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" t="6233" r="28197" b="20144"/>
          <a:stretch/>
        </p:blipFill>
        <p:spPr>
          <a:xfrm>
            <a:off x="227636" y="936314"/>
            <a:ext cx="6927574" cy="50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47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9A6F7-CF07-80C9-3B17-B5BC7C71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808" y="0"/>
            <a:ext cx="6904383" cy="875680"/>
          </a:xfrm>
        </p:spPr>
        <p:txBody>
          <a:bodyPr/>
          <a:lstStyle/>
          <a:p>
            <a:pPr algn="ctr"/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100K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220B1E11-F850-D5C7-78CC-5A23411282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7201744"/>
                  </p:ext>
                </p:extLst>
              </p:nvPr>
            </p:nvGraphicFramePr>
            <p:xfrm>
              <a:off x="291548" y="770863"/>
              <a:ext cx="11764374" cy="549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4073080588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132383824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891477799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2655544382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2723842155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4041291482"/>
                        </a:ext>
                      </a:extLst>
                    </a:gridCol>
                  </a:tblGrid>
                  <a:tr h="3630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µ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Sensitivity</a:t>
                          </a:r>
                          <a:r>
                            <a:rPr lang="it-IT" dirty="0"/>
                            <a:t>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𝑪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𝑮𝒚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·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8970164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S11_OFET00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1.35±0.05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0.021±0.001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0.222±0.007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-3.1±0.3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469513"/>
                      </a:ext>
                    </a:extLst>
                  </a:tr>
                  <a:tr h="2465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S11_OFET01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1.13±0.03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-0.146±0.00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0.252±0.008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954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S11_OFET10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1.26±0.04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-0.372±0.01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0.314±0.009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183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S11_OFET11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0.99±0.03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-0.211±0.006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0.274±0.008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527304"/>
                      </a:ext>
                    </a:extLst>
                  </a:tr>
                  <a:tr h="5399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1.52±0.05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0.059±0.003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0.232±0.007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-2.3±0.3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299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1.19±0.04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-0.081±0.003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0.246±0.007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-1.8±0.2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998156"/>
                      </a:ext>
                    </a:extLst>
                  </a:tr>
                  <a:tr h="3954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1.12±0.03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0.091±0.003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0.284±0.009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660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1.31±0.04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-0.073±0.002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0.258±0.008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0849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220B1E11-F850-D5C7-78CC-5A23411282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7201744"/>
                  </p:ext>
                </p:extLst>
              </p:nvPr>
            </p:nvGraphicFramePr>
            <p:xfrm>
              <a:off x="291548" y="770863"/>
              <a:ext cx="11764374" cy="549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4073080588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132383824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891477799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2655544382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2723842155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4041291482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5654" t="-8197" r="-378445" b="-13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60417" t="-8197" r="-346250" b="-13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56458" t="-8197" r="-738" b="-13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9701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S11_OFET00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1.35±0.05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0.021±0.001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0.222±0.007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-3.1±0.3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46951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S11_OFET01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1.13±0.03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-0.146±0.00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0.252±0.008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9547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S11_OFET10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1.26±0.04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-0.372±0.01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0.314±0.009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1838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S11_OFET11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0.99±0.03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-0.211±0.006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0.274±0.008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5273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1.52±0.05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0.059±0.003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0.232±0.007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-2.3±0.3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29980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1.19±0.04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-0.081±0.003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0.246±0.007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-1.8±0.2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99815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1.12±0.03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0.091±0.003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0.284±0.009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66078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1.31±0.04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-0.073±0.002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0.258±0.008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0849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0FE3152-3658-FEE8-8D6A-C4A24CEACC18}"/>
                  </a:ext>
                </a:extLst>
              </p:cNvPr>
              <p:cNvSpPr txBox="1"/>
              <p:nvPr/>
            </p:nvSpPr>
            <p:spPr>
              <a:xfrm>
                <a:off x="391580" y="6279476"/>
                <a:ext cx="11564309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(1.3</m:t>
                    </m:r>
                    <m:r>
                      <m:rPr>
                        <m:nor/>
                      </m:rPr>
                      <a:rPr lang="it-IT" dirty="0" smtClean="0"/>
                      <m:t>±</m:t>
                    </m:r>
                    <m:r>
                      <m:rPr>
                        <m:nor/>
                      </m:rPr>
                      <a:rPr lang="it-IT" b="0" i="0" dirty="0" smtClean="0"/>
                      <m:t>0.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 </m:t>
                    </m:r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−0.1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±0.2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0.26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0.03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𝑑𝑒𝑐𝑎𝑑𝑒</m:t>
                    </m:r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−2.5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0.7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)µ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𝐺𝑦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•10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0FE3152-3658-FEE8-8D6A-C4A24CEAC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80" y="6279476"/>
                <a:ext cx="11564309" cy="369909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95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52CB28-72D1-3A6A-8A1C-F9E991DCF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4476" y="929437"/>
                <a:ext cx="5633698" cy="56999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:r>
                  <a:rPr lang="it-IT" dirty="0"/>
                  <a:t>Batch made up of 3 </a:t>
                </a:r>
                <a:r>
                  <a:rPr lang="it-IT" dirty="0" err="1"/>
                  <a:t>different</a:t>
                </a:r>
                <a:r>
                  <a:rPr lang="it-IT" dirty="0"/>
                  <a:t> PS </a:t>
                </a:r>
                <a:r>
                  <a:rPr lang="it-IT" dirty="0" err="1"/>
                  <a:t>molecular</a:t>
                </a:r>
                <a:r>
                  <a:rPr lang="it-IT" dirty="0"/>
                  <a:t> weights (MW)</a:t>
                </a:r>
              </a:p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:r>
                  <a:rPr lang="it-IT" dirty="0" err="1"/>
                  <a:t>Every</a:t>
                </a:r>
                <a:r>
                  <a:rPr lang="it-IT" dirty="0"/>
                  <a:t> MW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used</a:t>
                </a:r>
                <a:r>
                  <a:rPr lang="it-IT" dirty="0"/>
                  <a:t> in 2 </a:t>
                </a:r>
                <a:r>
                  <a:rPr lang="it-IT" b="1" dirty="0" err="1">
                    <a:solidFill>
                      <a:srgbClr val="00B0F0"/>
                    </a:solidFill>
                  </a:rPr>
                  <a:t>substrates</a:t>
                </a:r>
                <a:r>
                  <a:rPr lang="it-IT" dirty="0"/>
                  <a:t>, </a:t>
                </a:r>
                <a:r>
                  <a:rPr lang="it-IT" dirty="0" err="1"/>
                  <a:t>each</a:t>
                </a:r>
                <a:r>
                  <a:rPr lang="it-IT" dirty="0"/>
                  <a:t> one with 4 OFET with common gate</a:t>
                </a:r>
              </a:p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:r>
                  <a:rPr lang="it-IT" dirty="0"/>
                  <a:t>24 </a:t>
                </a:r>
                <a:r>
                  <a:rPr lang="it-IT" u="sng" dirty="0" err="1"/>
                  <a:t>transistors</a:t>
                </a:r>
                <a:r>
                  <a:rPr lang="it-IT" dirty="0"/>
                  <a:t> in </a:t>
                </a:r>
                <a:r>
                  <a:rPr lang="it-IT" dirty="0" err="1"/>
                  <a:t>total</a:t>
                </a:r>
                <a:r>
                  <a:rPr lang="it-IT" dirty="0"/>
                  <a:t>, 8 for </a:t>
                </a:r>
                <a:r>
                  <a:rPr lang="it-IT" dirty="0" err="1"/>
                  <a:t>every</a:t>
                </a:r>
                <a:r>
                  <a:rPr lang="it-IT" dirty="0"/>
                  <a:t> MW</a:t>
                </a:r>
              </a:p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:r>
                  <a:rPr lang="it-IT" dirty="0"/>
                  <a:t>TMTES:PS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active</a:t>
                </a:r>
                <a:r>
                  <a:rPr lang="it-IT" dirty="0"/>
                  <a:t> </a:t>
                </a:r>
                <a:r>
                  <a:rPr lang="it-IT" dirty="0" err="1"/>
                  <a:t>material</a:t>
                </a:r>
                <a:r>
                  <a:rPr lang="it-IT" dirty="0"/>
                  <a:t>, with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b="1" dirty="0">
                    <a:solidFill>
                      <a:srgbClr val="00B0F0"/>
                    </a:solidFill>
                  </a:rPr>
                  <a:t>1:2</a:t>
                </a:r>
                <a:r>
                  <a:rPr lang="it-IT" dirty="0"/>
                  <a:t> ratio</a:t>
                </a:r>
              </a:p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:r>
                  <a:rPr lang="it-IT" dirty="0"/>
                  <a:t>Channel features: L=25µm, W=2500µm, C=17.3·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it-IT" dirty="0"/>
                  <a:t>F/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𝑝𝑖𝑥𝑒𝑙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4.25·10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52CB28-72D1-3A6A-8A1C-F9E991DCF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76" y="929437"/>
                <a:ext cx="5633698" cy="5699963"/>
              </a:xfrm>
              <a:blipFill>
                <a:blip r:embed="rId2"/>
                <a:stretch>
                  <a:fillRect l="-2489" t="-2244" r="-33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1FD85B9-0AD7-2D4E-CA0F-0952D3DE64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4" t="16000" r="62433" b="39197"/>
          <a:stretch/>
        </p:blipFill>
        <p:spPr>
          <a:xfrm>
            <a:off x="1554795" y="1521046"/>
            <a:ext cx="2984887" cy="381590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0A2C2566-4F86-1402-773F-B6C8F867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916" y="74313"/>
            <a:ext cx="6913120" cy="1083724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features</a:t>
            </a:r>
          </a:p>
        </p:txBody>
      </p:sp>
    </p:spTree>
    <p:extLst>
      <p:ext uri="{BB962C8B-B14F-4D97-AF65-F5344CB8AC3E}">
        <p14:creationId xmlns:p14="http://schemas.microsoft.com/office/powerpoint/2010/main" val="73245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0DDB375-10FA-D24C-8B68-2AF8CF9F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487" y="390440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10K samples</a:t>
            </a:r>
          </a:p>
        </p:txBody>
      </p:sp>
    </p:spTree>
    <p:extLst>
      <p:ext uri="{BB962C8B-B14F-4D97-AF65-F5344CB8AC3E}">
        <p14:creationId xmlns:p14="http://schemas.microsoft.com/office/powerpoint/2010/main" val="3147976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721E7-68B2-CAF6-37B5-BD494FF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70" y="269762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10K samples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000556-CE88-6417-A94C-32F54999F19F}"/>
              </a:ext>
            </a:extLst>
          </p:cNvPr>
          <p:cNvSpPr txBox="1"/>
          <p:nvPr/>
        </p:nvSpPr>
        <p:spPr>
          <a:xfrm>
            <a:off x="1689510" y="1080953"/>
            <a:ext cx="336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Transfer </a:t>
            </a:r>
            <a:r>
              <a:rPr lang="it-IT" sz="2400" dirty="0" err="1"/>
              <a:t>characteristics</a:t>
            </a:r>
            <a:endParaRPr lang="it-IT" sz="2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D30994-2CAD-3814-DBE4-74196739F7CB}"/>
              </a:ext>
            </a:extLst>
          </p:cNvPr>
          <p:cNvSpPr txBox="1"/>
          <p:nvPr/>
        </p:nvSpPr>
        <p:spPr>
          <a:xfrm>
            <a:off x="7165793" y="1080953"/>
            <a:ext cx="421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Output </a:t>
            </a:r>
            <a:r>
              <a:rPr lang="it-IT" sz="2400" dirty="0" err="1"/>
              <a:t>characteristic</a:t>
            </a:r>
            <a:r>
              <a:rPr lang="it-IT" sz="2400" dirty="0"/>
              <a:t> (</a:t>
            </a:r>
            <a:r>
              <a:rPr lang="it-IT" sz="2400" dirty="0" err="1"/>
              <a:t>example</a:t>
            </a:r>
            <a:r>
              <a:rPr lang="it-IT" sz="2400" dirty="0"/>
              <a:t>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9494B07-833D-BFDB-0A55-19504444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574" y="6231378"/>
            <a:ext cx="158510" cy="15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B555D69-5E1A-148F-F2D5-D88FDFF386A7}"/>
                  </a:ext>
                </a:extLst>
              </p:cNvPr>
              <p:cNvSpPr txBox="1"/>
              <p:nvPr/>
            </p:nvSpPr>
            <p:spPr>
              <a:xfrm>
                <a:off x="4654829" y="6115771"/>
                <a:ext cx="4333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:Working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𝑆𝐺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=−2.5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=−10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B555D69-5E1A-148F-F2D5-D88FDFF3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829" y="6115771"/>
                <a:ext cx="4333943" cy="369332"/>
              </a:xfrm>
              <a:prstGeom prst="rect">
                <a:avLst/>
              </a:prstGeom>
              <a:blipFill>
                <a:blip r:embed="rId3"/>
                <a:stretch>
                  <a:fillRect l="-1266" t="-8197" r="-281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6FB42230-0F26-50C7-D844-1B743975D7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7" t="3934" r="31170" b="21883"/>
          <a:stretch/>
        </p:blipFill>
        <p:spPr>
          <a:xfrm>
            <a:off x="5951883" y="1469491"/>
            <a:ext cx="5744871" cy="460181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5EB101F-686A-57F9-87C3-0D581CEC8E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7" t="5437" r="29119" b="23044"/>
          <a:stretch/>
        </p:blipFill>
        <p:spPr>
          <a:xfrm>
            <a:off x="165909" y="1542618"/>
            <a:ext cx="5784534" cy="44119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AA78A61-C840-2037-FE7D-89266872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793" y="4128725"/>
            <a:ext cx="158510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05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5A17C-76FB-7471-733B-2851AA30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93" y="68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10K: </a:t>
            </a:r>
            <a:r>
              <a:rPr lang="it-IT" sz="4800" dirty="0" err="1"/>
              <a:t>Current</a:t>
            </a:r>
            <a:r>
              <a:rPr lang="it-IT" sz="4800" dirty="0"/>
              <a:t> </a:t>
            </a:r>
            <a:r>
              <a:rPr lang="it-IT" sz="4800" dirty="0" err="1"/>
              <a:t>curves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5C5D30F-EDDE-EB9A-9BFB-0DD23F48A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" t="4637" r="25224" b="21304"/>
          <a:stretch/>
        </p:blipFill>
        <p:spPr>
          <a:xfrm>
            <a:off x="0" y="1394135"/>
            <a:ext cx="6093622" cy="449976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38C8DE-2A1D-D4DE-4BB9-02405BC986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8" t="5652" r="25736" b="21884"/>
          <a:stretch/>
        </p:blipFill>
        <p:spPr>
          <a:xfrm>
            <a:off x="5957010" y="1388854"/>
            <a:ext cx="6234990" cy="45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8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89DD-FFBB-0C4F-D46A-C56387C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117989"/>
            <a:ext cx="10515600" cy="855406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10K: </a:t>
            </a:r>
            <a:r>
              <a:rPr lang="it-IT" sz="4800" dirty="0" err="1"/>
              <a:t>Photocurrent</a:t>
            </a:r>
            <a:endParaRPr lang="it-IT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5AD5C0-07BB-E846-B540-A18647A6B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" t="3768" r="26453" b="21159"/>
          <a:stretch/>
        </p:blipFill>
        <p:spPr>
          <a:xfrm>
            <a:off x="2577547" y="973395"/>
            <a:ext cx="7036905" cy="514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9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5B284-EBC5-628D-6572-8FC5864C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124"/>
            <a:ext cx="10515600" cy="1022555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10K: Transfer </a:t>
            </a:r>
            <a:r>
              <a:rPr lang="it-IT" sz="4800" dirty="0" err="1"/>
              <a:t>characteristic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D8C7930-2904-8021-C6F8-1ED9D9437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" t="2845" r="20096" b="20725"/>
          <a:stretch/>
        </p:blipFill>
        <p:spPr>
          <a:xfrm>
            <a:off x="2259495" y="1217679"/>
            <a:ext cx="7673009" cy="524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92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907B6-926E-A4BE-8F51-C374B029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6314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10K: Transfer </a:t>
            </a:r>
            <a:r>
              <a:rPr lang="it-IT" sz="4800" dirty="0" err="1"/>
              <a:t>before</a:t>
            </a:r>
            <a:r>
              <a:rPr lang="it-IT" sz="4800" dirty="0"/>
              <a:t> and after X-rays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A35D8DF4-A53B-152F-22FC-913665A236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7759902"/>
                  </p:ext>
                </p:extLst>
              </p:nvPr>
            </p:nvGraphicFramePr>
            <p:xfrm>
              <a:off x="7602324" y="2941785"/>
              <a:ext cx="437749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3878">
                      <a:extLst>
                        <a:ext uri="{9D8B030D-6E8A-4147-A177-3AD203B41FA5}">
                          <a16:colId xmlns:a16="http://schemas.microsoft.com/office/drawing/2014/main" val="2329983951"/>
                        </a:ext>
                      </a:extLst>
                    </a:gridCol>
                    <a:gridCol w="888181">
                      <a:extLst>
                        <a:ext uri="{9D8B030D-6E8A-4147-A177-3AD203B41FA5}">
                          <a16:colId xmlns:a16="http://schemas.microsoft.com/office/drawing/2014/main" val="3680068128"/>
                        </a:ext>
                      </a:extLst>
                    </a:gridCol>
                    <a:gridCol w="1265434">
                      <a:extLst>
                        <a:ext uri="{9D8B030D-6E8A-4147-A177-3AD203B41FA5}">
                          <a16:colId xmlns:a16="http://schemas.microsoft.com/office/drawing/2014/main" val="35086461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942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1.7±0.3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-0.01±0.03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3924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1.8±0.2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953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+1%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5794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A35D8DF4-A53B-152F-22FC-913665A236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7759902"/>
                  </p:ext>
                </p:extLst>
              </p:nvPr>
            </p:nvGraphicFramePr>
            <p:xfrm>
              <a:off x="7602324" y="2941785"/>
              <a:ext cx="437749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3878">
                      <a:extLst>
                        <a:ext uri="{9D8B030D-6E8A-4147-A177-3AD203B41FA5}">
                          <a16:colId xmlns:a16="http://schemas.microsoft.com/office/drawing/2014/main" val="2329983951"/>
                        </a:ext>
                      </a:extLst>
                    </a:gridCol>
                    <a:gridCol w="888181">
                      <a:extLst>
                        <a:ext uri="{9D8B030D-6E8A-4147-A177-3AD203B41FA5}">
                          <a16:colId xmlns:a16="http://schemas.microsoft.com/office/drawing/2014/main" val="3680068128"/>
                        </a:ext>
                      </a:extLst>
                    </a:gridCol>
                    <a:gridCol w="1265434">
                      <a:extLst>
                        <a:ext uri="{9D8B030D-6E8A-4147-A177-3AD203B41FA5}">
                          <a16:colId xmlns:a16="http://schemas.microsoft.com/office/drawing/2014/main" val="35086461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50685" t="-8197" r="-14520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8197" r="-192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942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1.7±0.3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-0.01±0.03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3924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1.8±0.2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953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+1%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579457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C99FF63C-FFA4-4072-4329-9877F55673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" t="6522" r="28197" b="20435"/>
          <a:stretch/>
        </p:blipFill>
        <p:spPr>
          <a:xfrm>
            <a:off x="212183" y="936314"/>
            <a:ext cx="6877879" cy="50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11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9A6F7-CF07-80C9-3B17-B5BC7C71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178" y="0"/>
            <a:ext cx="7351643" cy="875679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10K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CAAA2150-2AAC-3A5B-A0E2-713854C0A0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126195"/>
                  </p:ext>
                </p:extLst>
              </p:nvPr>
            </p:nvGraphicFramePr>
            <p:xfrm>
              <a:off x="213812" y="770863"/>
              <a:ext cx="11764374" cy="5316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4073080588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132383824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891477799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2655544382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2723842155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4041291482"/>
                        </a:ext>
                      </a:extLst>
                    </a:gridCol>
                  </a:tblGrid>
                  <a:tr h="3630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µ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Sensitivity</a:t>
                          </a:r>
                          <a:r>
                            <a:rPr lang="it-IT" dirty="0"/>
                            <a:t>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𝑪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𝑮𝒚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·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8970164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S17_OFET00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2.17±0.07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0.033±0.001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0.202±0.006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-2.9±0.1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469513"/>
                      </a:ext>
                    </a:extLst>
                  </a:tr>
                  <a:tr h="2465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S17_OFET01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1.81±0.05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-0.116±0.003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0.227±0.007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-2.4±0.1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954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S17_OFET10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1.31±0.04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0.020±0.001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0.237±0.007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183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S17_OFET11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527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1.84±0.06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0.121±0.004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0.743±0.02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299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1.40±0.04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-0.097±0.003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0.240±0.007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-2.4±0.1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998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660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1.31±0.04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0.056±0.001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0.240±0.007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0849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CAAA2150-2AAC-3A5B-A0E2-713854C0A0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126195"/>
                  </p:ext>
                </p:extLst>
              </p:nvPr>
            </p:nvGraphicFramePr>
            <p:xfrm>
              <a:off x="213812" y="770863"/>
              <a:ext cx="11764374" cy="5316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4073080588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132383824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891477799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2655544382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2723842155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4041291482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6383" t="-8197" r="-380142" b="-1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58506" t="-8197" r="-344813" b="-1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56273" t="-8197" r="-923" b="-1334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970164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S17_OFET00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2.17±0.07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0.033±0.001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0.202±0.006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-2.9±0.1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46951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S17_OFET01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1.81±0.05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-0.116±0.003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0.227±0.007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-2.4±0.1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9547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S17_OFET10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1.31±0.04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0.020±0.001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0.237±0.007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1838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S17_OFET11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5273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1.84±0.06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0.121±0.004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0.743±0.02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29980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1.40±0.04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-0.097±0.003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0.240±0.007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-2.4±0.1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99815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66078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1.31±0.04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0.056±0.001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0.240±0.007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0849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A3F71F9-015B-C11F-3DD9-593834DFC0A1}"/>
                  </a:ext>
                </a:extLst>
              </p:cNvPr>
              <p:cNvSpPr txBox="1"/>
              <p:nvPr/>
            </p:nvSpPr>
            <p:spPr>
              <a:xfrm>
                <a:off x="308467" y="6259812"/>
                <a:ext cx="1157506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(1.6</m:t>
                    </m:r>
                    <m:r>
                      <m:rPr>
                        <m:nor/>
                      </m:rPr>
                      <a:rPr lang="it-IT" dirty="0" smtClean="0"/>
                      <m:t>±</m:t>
                    </m:r>
                    <m:r>
                      <m:rPr>
                        <m:nor/>
                      </m:rPr>
                      <a:rPr lang="it-IT" b="0" i="0" dirty="0" smtClean="0"/>
                      <m:t>0.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−0.02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±0.09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0.3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𝑑𝑒𝑐𝑎𝑑𝑒</m:t>
                    </m:r>
                  </m:oMath>
                </a14:m>
                <a:r>
                  <a:rPr lang="it-IT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−2.5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0.3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)µ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𝐺𝑦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•10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A3F71F9-015B-C11F-3DD9-593834DF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67" y="6259812"/>
                <a:ext cx="11575063" cy="369909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290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9BB105-650A-F5E7-67C1-0B2EFE89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6000" b="1" dirty="0" err="1"/>
              <a:t>Composition</a:t>
            </a:r>
            <a:r>
              <a:rPr lang="it-IT" sz="6000" b="1" dirty="0"/>
              <a:t> </a:t>
            </a:r>
            <a:r>
              <a:rPr lang="it-IT" sz="6000" b="1" dirty="0" err="1"/>
              <a:t>comparisons</a:t>
            </a:r>
            <a:endParaRPr lang="it-IT" sz="6000" b="1" dirty="0"/>
          </a:p>
        </p:txBody>
      </p:sp>
    </p:spTree>
    <p:extLst>
      <p:ext uri="{BB962C8B-B14F-4D97-AF65-F5344CB8AC3E}">
        <p14:creationId xmlns:p14="http://schemas.microsoft.com/office/powerpoint/2010/main" val="1694367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5BB964-9560-C40D-7ECD-92E40172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7439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 characteristic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60A1B5-7143-C5CA-8C03-8A27B0A7996F}"/>
              </a:ext>
            </a:extLst>
          </p:cNvPr>
          <p:cNvSpPr txBox="1"/>
          <p:nvPr/>
        </p:nvSpPr>
        <p:spPr>
          <a:xfrm>
            <a:off x="-1" y="4919265"/>
            <a:ext cx="1218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Samples with 280K </a:t>
            </a:r>
            <a:r>
              <a:rPr lang="it-IT" sz="2400" dirty="0" err="1"/>
              <a:t>molecular</a:t>
            </a:r>
            <a:r>
              <a:rPr lang="it-IT" sz="2400" dirty="0"/>
              <a:t> weight produce </a:t>
            </a:r>
            <a:r>
              <a:rPr lang="it-IT" sz="2400" dirty="0" err="1"/>
              <a:t>less</a:t>
            </a:r>
            <a:r>
              <a:rPr lang="it-IT" sz="2400" dirty="0"/>
              <a:t> </a:t>
            </a:r>
            <a:r>
              <a:rPr lang="it-IT" sz="2400" dirty="0" err="1"/>
              <a:t>current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100K and 10K </a:t>
            </a:r>
            <a:r>
              <a:rPr lang="it-IT" sz="2400" dirty="0" err="1"/>
              <a:t>at</a:t>
            </a:r>
            <a:r>
              <a:rPr lang="it-IT" sz="2400" dirty="0"/>
              <a:t>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bias</a:t>
            </a:r>
            <a:endParaRPr lang="it-IT" sz="24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400" dirty="0" err="1"/>
              <a:t>This</a:t>
            </a:r>
            <a:r>
              <a:rPr lang="it-IT" sz="2400" dirty="0"/>
              <a:t> leads to </a:t>
            </a:r>
            <a:r>
              <a:rPr lang="it-IT" sz="2400" dirty="0" err="1"/>
              <a:t>worse</a:t>
            </a:r>
            <a:r>
              <a:rPr lang="it-IT" sz="2400" dirty="0"/>
              <a:t> </a:t>
            </a:r>
            <a:r>
              <a:rPr lang="it-IT" sz="2400" dirty="0" err="1"/>
              <a:t>values</a:t>
            </a:r>
            <a:r>
              <a:rPr lang="it-IT" sz="2400" dirty="0"/>
              <a:t> of </a:t>
            </a:r>
            <a:r>
              <a:rPr lang="it-IT" sz="2400" dirty="0" err="1"/>
              <a:t>mobility</a:t>
            </a:r>
            <a:r>
              <a:rPr lang="it-IT" sz="2400" dirty="0"/>
              <a:t> and SS for 280K </a:t>
            </a:r>
            <a:r>
              <a:rPr lang="it-IT" sz="2400" dirty="0" err="1"/>
              <a:t>compared</a:t>
            </a:r>
            <a:r>
              <a:rPr lang="it-IT" sz="2400" dirty="0"/>
              <a:t> to 10K and 100K samples (</a:t>
            </a:r>
            <a:r>
              <a:rPr lang="it-IT" sz="2400" dirty="0" err="1"/>
              <a:t>next</a:t>
            </a:r>
            <a:r>
              <a:rPr lang="it-IT" sz="2400" dirty="0"/>
              <a:t> </a:t>
            </a:r>
            <a:r>
              <a:rPr lang="it-IT" sz="2400" dirty="0" err="1"/>
              <a:t>graphs</a:t>
            </a:r>
            <a:r>
              <a:rPr lang="it-IT" sz="2400" dirty="0"/>
              <a:t>)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it-IT" sz="2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6E5D512-01EA-7342-3242-08032C666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" t="3768" r="19995" b="21159"/>
          <a:stretch/>
        </p:blipFill>
        <p:spPr>
          <a:xfrm>
            <a:off x="6058717" y="845129"/>
            <a:ext cx="6065366" cy="407504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FC7FBDE-DF5E-4212-8040-3A173DE01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" t="3622" r="20405" b="21016"/>
          <a:stretch/>
        </p:blipFill>
        <p:spPr>
          <a:xfrm>
            <a:off x="0" y="914400"/>
            <a:ext cx="5945684" cy="400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77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FA176AF3-0E86-DCF4-AFA1-B5BBCD97D3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1684" y="0"/>
                <a:ext cx="10178934" cy="7439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5200" b="1" dirty="0"/>
                  <a:t>Electric parameters: 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52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5200" b="1" i="1" smtClean="0">
                            <a:latin typeface="Cambria Math" panose="02040503050406030204" pitchFamily="18" charset="0"/>
                          </a:rPr>
                          <m:t>𝑻𝒉</m:t>
                        </m:r>
                      </m:sub>
                    </m:sSub>
                  </m:oMath>
                </a14:m>
                <a:endParaRPr lang="en-US" sz="5200" b="1" dirty="0"/>
              </a:p>
            </p:txBody>
          </p:sp>
        </mc:Choice>
        <mc:Fallback xmlns="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FA176AF3-0E86-DCF4-AFA1-B5BBCD97D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84" y="0"/>
                <a:ext cx="10178934" cy="743988"/>
              </a:xfrm>
              <a:prstGeom prst="rect">
                <a:avLst/>
              </a:prstGeom>
              <a:blipFill>
                <a:blip r:embed="rId2"/>
                <a:stretch>
                  <a:fillRect t="-36066" b="-467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5A1FA821-AD55-5B55-7C8E-1AF4FCFC9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73442"/>
              </p:ext>
            </p:extLst>
          </p:nvPr>
        </p:nvGraphicFramePr>
        <p:xfrm>
          <a:off x="1828800" y="5202733"/>
          <a:ext cx="33378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333">
                  <a:extLst>
                    <a:ext uri="{9D8B030D-6E8A-4147-A177-3AD203B41FA5}">
                      <a16:colId xmlns:a16="http://schemas.microsoft.com/office/drawing/2014/main" val="377799589"/>
                    </a:ext>
                  </a:extLst>
                </a:gridCol>
                <a:gridCol w="1921565">
                  <a:extLst>
                    <a:ext uri="{9D8B030D-6E8A-4147-A177-3AD203B41FA5}">
                      <a16:colId xmlns:a16="http://schemas.microsoft.com/office/drawing/2014/main" val="2435508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+mn-lt"/>
                        </a:rPr>
                        <a:t>Composition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SS (V/decade)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9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0.23±0.03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0.26±0.03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4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0.23±0.02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418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a 6">
                <a:extLst>
                  <a:ext uri="{FF2B5EF4-FFF2-40B4-BE49-F238E27FC236}">
                    <a16:creationId xmlns:a16="http://schemas.microsoft.com/office/drawing/2014/main" id="{7E1F75E9-1C98-2084-580D-7D8212E08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1279801"/>
                  </p:ext>
                </p:extLst>
              </p:nvPr>
            </p:nvGraphicFramePr>
            <p:xfrm>
              <a:off x="7290876" y="5202733"/>
              <a:ext cx="333789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6333">
                      <a:extLst>
                        <a:ext uri="{9D8B030D-6E8A-4147-A177-3AD203B41FA5}">
                          <a16:colId xmlns:a16="http://schemas.microsoft.com/office/drawing/2014/main" val="377799589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4355081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n-lt"/>
                            </a:rPr>
                            <a:t>Composition</a:t>
                          </a:r>
                          <a:endParaRPr lang="it-IT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349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0.1±0.1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90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022±0.08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43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0.36±0.02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40418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a 6">
                <a:extLst>
                  <a:ext uri="{FF2B5EF4-FFF2-40B4-BE49-F238E27FC236}">
                    <a16:creationId xmlns:a16="http://schemas.microsoft.com/office/drawing/2014/main" id="{7E1F75E9-1C98-2084-580D-7D8212E08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1279801"/>
                  </p:ext>
                </p:extLst>
              </p:nvPr>
            </p:nvGraphicFramePr>
            <p:xfrm>
              <a:off x="7290876" y="5202733"/>
              <a:ext cx="333789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6333">
                      <a:extLst>
                        <a:ext uri="{9D8B030D-6E8A-4147-A177-3AD203B41FA5}">
                          <a16:colId xmlns:a16="http://schemas.microsoft.com/office/drawing/2014/main" val="377799589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4355081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n-lt"/>
                            </a:rPr>
                            <a:t>Composition</a:t>
                          </a:r>
                          <a:endParaRPr lang="it-IT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74603" t="-8197" r="-1270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349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0.1±0.1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90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022±0.08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43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0.36±0.02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404183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4D2B3617-C48A-1CA5-D32C-E27FA05792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0" t="6667" r="30144" b="22464"/>
          <a:stretch/>
        </p:blipFill>
        <p:spPr>
          <a:xfrm>
            <a:off x="6059781" y="707418"/>
            <a:ext cx="5800087" cy="429733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93BB4BB-BACA-CAF9-EBCE-7EE4641AFE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58" t="7101" r="30247" b="21884"/>
          <a:stretch/>
        </p:blipFill>
        <p:spPr>
          <a:xfrm>
            <a:off x="231945" y="707418"/>
            <a:ext cx="5542690" cy="42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1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3ADF2-8A70-DE78-8BA1-AB2B19FC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669" y="198544"/>
            <a:ext cx="5552661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Compositions</a:t>
            </a:r>
            <a:endParaRPr lang="it-IT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C616F5-8FF2-378B-6458-9B8D8A21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11" y="1852267"/>
            <a:ext cx="5110316" cy="3267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TMTES:PS ratio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1:2, </a:t>
            </a:r>
            <a:r>
              <a:rPr lang="it-IT" dirty="0" err="1"/>
              <a:t>but</a:t>
            </a:r>
            <a:r>
              <a:rPr lang="it-IT" dirty="0"/>
              <a:t> the </a:t>
            </a:r>
            <a:r>
              <a:rPr lang="it-IT" dirty="0" err="1"/>
              <a:t>molecular</a:t>
            </a:r>
            <a:r>
              <a:rPr lang="it-IT" dirty="0"/>
              <a:t> weight of PS (a </a:t>
            </a:r>
            <a:r>
              <a:rPr lang="it-IT" dirty="0" err="1"/>
              <a:t>polymer</a:t>
            </a:r>
            <a:r>
              <a:rPr lang="it-IT" dirty="0"/>
              <a:t> with </a:t>
            </a:r>
            <a:r>
              <a:rPr lang="it-IT" dirty="0" err="1"/>
              <a:t>variable</a:t>
            </a:r>
            <a:r>
              <a:rPr lang="it-IT" dirty="0"/>
              <a:t> chain </a:t>
            </a:r>
            <a:r>
              <a:rPr lang="it-IT" dirty="0" err="1"/>
              <a:t>length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varied</a:t>
            </a:r>
            <a:endParaRPr lang="it-IT" dirty="0"/>
          </a:p>
          <a:p>
            <a:pPr>
              <a:buClr>
                <a:srgbClr val="00B0F0"/>
              </a:buClr>
              <a:buSzPct val="104000"/>
            </a:pPr>
            <a:r>
              <a:rPr lang="it-IT" dirty="0"/>
              <a:t>280K: Sample5 and Sample6</a:t>
            </a:r>
          </a:p>
          <a:p>
            <a:pPr>
              <a:buClr>
                <a:srgbClr val="00B0F0"/>
              </a:buClr>
              <a:buSzPct val="104000"/>
            </a:pPr>
            <a:r>
              <a:rPr lang="it-IT" dirty="0"/>
              <a:t>100K: Sample11 and Sample12</a:t>
            </a:r>
          </a:p>
          <a:p>
            <a:pPr>
              <a:buClr>
                <a:srgbClr val="00B0F0"/>
              </a:buClr>
              <a:buSzPct val="104000"/>
            </a:pPr>
            <a:r>
              <a:rPr lang="it-IT" dirty="0"/>
              <a:t>10K: Sample17 and Sample18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7D621B0-AC6A-131B-4D0D-BB3D568A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42" y="1825625"/>
            <a:ext cx="3817582" cy="296554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8051424-19ED-1040-0B3A-1393BF3DD3F9}"/>
              </a:ext>
            </a:extLst>
          </p:cNvPr>
          <p:cNvSpPr txBox="1"/>
          <p:nvPr/>
        </p:nvSpPr>
        <p:spPr>
          <a:xfrm>
            <a:off x="7117699" y="5092685"/>
            <a:ext cx="38739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Tamayo A., Fratelli I., Ciavatti A., Martínez-Domingo C., Branchini P., Colantoni E., de Rosa S., Tortora L.,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Contillo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A., Santiago R., Bromley S. T., Fraboni B., Mas-Torrent M., Basiricò L., 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X-ray Detectors With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Ultrahigh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Sensitivity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Employing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High Performance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Transistors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a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Fully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Organic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Small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Molecule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Semiconductor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Polymer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Blend Active, 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925095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507C08E-A48C-6374-EF73-CBE636DF2227}"/>
              </a:ext>
            </a:extLst>
          </p:cNvPr>
          <p:cNvSpPr txBox="1">
            <a:spLocks/>
          </p:cNvSpPr>
          <p:nvPr/>
        </p:nvSpPr>
        <p:spPr>
          <a:xfrm>
            <a:off x="1001684" y="170412"/>
            <a:ext cx="10178934" cy="743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/>
              <a:t>Electric parameters: mobility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42DA9E77-304C-D034-1B9F-F4B37A3FED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939963"/>
                  </p:ext>
                </p:extLst>
              </p:nvPr>
            </p:nvGraphicFramePr>
            <p:xfrm>
              <a:off x="8128515" y="2687320"/>
              <a:ext cx="3350005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8440">
                      <a:extLst>
                        <a:ext uri="{9D8B030D-6E8A-4147-A177-3AD203B41FA5}">
                          <a16:colId xmlns:a16="http://schemas.microsoft.com/office/drawing/2014/main" val="3036953203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0704279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n-lt"/>
                            </a:rPr>
                            <a:t>Composition</a:t>
                          </a:r>
                          <a:endParaRPr lang="it-IT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</m:acc>
                            </m:oMath>
                          </a14:m>
                          <a:r>
                            <a:rPr lang="it-IT" dirty="0">
                              <a:latin typeface="+mn-lt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>
                              <a:latin typeface="+mn-lt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0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0.9±0.1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6461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1.3±0.2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553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1.6±0.4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1864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42DA9E77-304C-D034-1B9F-F4B37A3FED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939963"/>
                  </p:ext>
                </p:extLst>
              </p:nvPr>
            </p:nvGraphicFramePr>
            <p:xfrm>
              <a:off x="8128515" y="2687320"/>
              <a:ext cx="3350005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8440">
                      <a:extLst>
                        <a:ext uri="{9D8B030D-6E8A-4147-A177-3AD203B41FA5}">
                          <a16:colId xmlns:a16="http://schemas.microsoft.com/office/drawing/2014/main" val="3036953203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070427929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n-lt"/>
                            </a:rPr>
                            <a:t>Composition</a:t>
                          </a:r>
                          <a:endParaRPr lang="it-IT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4921" t="-8197" r="-1587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850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0.9±0.1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6461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1.3±0.2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553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1.6±0.4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1864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F73D607E-71FE-39C2-8757-6F0388CBD4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5" t="7102" r="30253" b="21449"/>
          <a:stretch/>
        </p:blipFill>
        <p:spPr>
          <a:xfrm>
            <a:off x="477079" y="979004"/>
            <a:ext cx="6370982" cy="489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35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A3EE1DB8-357D-DADA-7D09-A19197948E2E}"/>
              </a:ext>
            </a:extLst>
          </p:cNvPr>
          <p:cNvSpPr txBox="1">
            <a:spLocks/>
          </p:cNvSpPr>
          <p:nvPr/>
        </p:nvSpPr>
        <p:spPr>
          <a:xfrm>
            <a:off x="1001684" y="170412"/>
            <a:ext cx="10178934" cy="743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/>
              <a:t>X-rays detection: currents in time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A0B0B66-6C42-FCD5-9903-53CA9633F525}"/>
              </a:ext>
            </a:extLst>
          </p:cNvPr>
          <p:cNvSpPr txBox="1"/>
          <p:nvPr/>
        </p:nvSpPr>
        <p:spPr>
          <a:xfrm>
            <a:off x="221345" y="5163251"/>
            <a:ext cx="10790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compositions</a:t>
            </a:r>
            <a:r>
              <a:rPr lang="it-IT" sz="2400" dirty="0"/>
              <a:t>, the </a:t>
            </a:r>
            <a:r>
              <a:rPr lang="it-IT" sz="2400" dirty="0" err="1"/>
              <a:t>current</a:t>
            </a:r>
            <a:r>
              <a:rPr lang="it-IT" sz="2400" dirty="0"/>
              <a:t> drops </a:t>
            </a:r>
            <a:r>
              <a:rPr lang="it-IT" sz="2400" dirty="0" err="1"/>
              <a:t>continuously</a:t>
            </a:r>
            <a:r>
              <a:rPr lang="it-IT" sz="2400" dirty="0"/>
              <a:t> </a:t>
            </a:r>
            <a:r>
              <a:rPr lang="it-IT" sz="2400" dirty="0" err="1"/>
              <a:t>during</a:t>
            </a:r>
            <a:r>
              <a:rPr lang="it-IT" sz="2400" dirty="0"/>
              <a:t> the first DR </a:t>
            </a:r>
            <a:r>
              <a:rPr lang="it-IT" sz="2400" dirty="0" err="1"/>
              <a:t>irradiation</a:t>
            </a:r>
            <a:r>
              <a:rPr lang="it-IT" sz="2400" dirty="0"/>
              <a:t> (</a:t>
            </a:r>
            <a:r>
              <a:rPr lang="it-IT" sz="2400" dirty="0" err="1"/>
              <a:t>much</a:t>
            </a:r>
            <a:r>
              <a:rPr lang="it-IT" sz="2400" dirty="0"/>
              <a:t> more </a:t>
            </a:r>
            <a:r>
              <a:rPr lang="it-IT" sz="2400" dirty="0" err="1"/>
              <a:t>than</a:t>
            </a:r>
            <a:r>
              <a:rPr lang="it-IT" sz="2400" dirty="0"/>
              <a:t> in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batches</a:t>
            </a:r>
            <a:r>
              <a:rPr lang="it-IT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irradiation</a:t>
            </a:r>
            <a:r>
              <a:rPr lang="it-IT" sz="2400" dirty="0"/>
              <a:t> takes place, the </a:t>
            </a:r>
            <a:r>
              <a:rPr lang="it-IT" sz="2400" dirty="0" err="1"/>
              <a:t>current</a:t>
            </a:r>
            <a:r>
              <a:rPr lang="it-IT" sz="2400" dirty="0"/>
              <a:t> starts to rise </a:t>
            </a:r>
            <a:r>
              <a:rPr lang="it-IT" sz="2400" dirty="0" err="1"/>
              <a:t>again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No major </a:t>
            </a:r>
            <a:r>
              <a:rPr lang="it-IT" sz="2400" dirty="0" err="1"/>
              <a:t>difference</a:t>
            </a:r>
            <a:r>
              <a:rPr lang="it-IT" sz="2400" dirty="0"/>
              <a:t> </a:t>
            </a:r>
            <a:r>
              <a:rPr lang="it-IT" sz="2400" dirty="0" err="1"/>
              <a:t>among</a:t>
            </a:r>
            <a:r>
              <a:rPr lang="it-IT" sz="2400" dirty="0"/>
              <a:t> </a:t>
            </a:r>
            <a:r>
              <a:rPr lang="it-IT" sz="2400" dirty="0" err="1"/>
              <a:t>compositions</a:t>
            </a:r>
            <a:r>
              <a:rPr lang="it-IT" sz="2400" dirty="0"/>
              <a:t> in </a:t>
            </a:r>
            <a:r>
              <a:rPr lang="it-IT" sz="2400" dirty="0" err="1"/>
              <a:t>current</a:t>
            </a:r>
            <a:r>
              <a:rPr lang="it-IT" sz="2400" dirty="0"/>
              <a:t> trends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A66A3EA-4112-5B10-1FCA-33C82D2BF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4" t="6667" r="25735" b="21819"/>
          <a:stretch/>
        </p:blipFill>
        <p:spPr>
          <a:xfrm>
            <a:off x="0" y="909919"/>
            <a:ext cx="5923723" cy="423633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50EB56E-4EF6-1C3F-3655-44BA722FB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2" t="4316" r="25019" b="21819"/>
          <a:stretch/>
        </p:blipFill>
        <p:spPr>
          <a:xfrm>
            <a:off x="6091151" y="909919"/>
            <a:ext cx="5766232" cy="424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49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FD84FE4-5393-E97B-AC21-1F5E41BED914}"/>
              </a:ext>
            </a:extLst>
          </p:cNvPr>
          <p:cNvSpPr txBox="1">
            <a:spLocks/>
          </p:cNvSpPr>
          <p:nvPr/>
        </p:nvSpPr>
        <p:spPr>
          <a:xfrm>
            <a:off x="1001684" y="170412"/>
            <a:ext cx="10178934" cy="743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/>
              <a:t>X-rays detection: normalized currents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E5DB9F-B2CE-C681-E88E-0E24358A4836}"/>
              </a:ext>
            </a:extLst>
          </p:cNvPr>
          <p:cNvSpPr txBox="1"/>
          <p:nvPr/>
        </p:nvSpPr>
        <p:spPr>
          <a:xfrm>
            <a:off x="550712" y="5635599"/>
            <a:ext cx="10928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«</a:t>
            </a:r>
            <a:r>
              <a:rPr lang="it-IT" sz="2400" dirty="0" err="1"/>
              <a:t>Triangle</a:t>
            </a:r>
            <a:r>
              <a:rPr lang="it-IT" sz="2400" dirty="0"/>
              <a:t>-like» </a:t>
            </a:r>
            <a:r>
              <a:rPr lang="it-IT" sz="2400" dirty="0" err="1"/>
              <a:t>shapes</a:t>
            </a:r>
            <a:r>
              <a:rPr lang="it-IT" sz="2400" dirty="0"/>
              <a:t> for 100K and 10K samples </a:t>
            </a:r>
            <a:r>
              <a:rPr lang="it-IT" sz="2400" dirty="0" err="1"/>
              <a:t>photocurrents</a:t>
            </a:r>
            <a:r>
              <a:rPr lang="it-IT" sz="2400" dirty="0"/>
              <a:t>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6.640mGy/s DR </a:t>
            </a:r>
            <a:r>
              <a:rPr lang="it-IT" sz="2400" dirty="0" err="1"/>
              <a:t>problematic</a:t>
            </a:r>
            <a:r>
              <a:rPr lang="it-IT" sz="2400" dirty="0"/>
              <a:t> to </a:t>
            </a:r>
            <a:r>
              <a:rPr lang="it-IT" sz="2400" dirty="0" err="1"/>
              <a:t>evaluate</a:t>
            </a:r>
            <a:r>
              <a:rPr lang="it-IT" sz="2400" dirty="0"/>
              <a:t> due to I(t) curve </a:t>
            </a:r>
            <a:r>
              <a:rPr lang="it-IT" sz="2400" dirty="0" err="1"/>
              <a:t>shape</a:t>
            </a:r>
            <a:r>
              <a:rPr lang="it-IT" sz="2400" dirty="0"/>
              <a:t> (</a:t>
            </a:r>
            <a:r>
              <a:rPr lang="it-IT" sz="2400" dirty="0" err="1"/>
              <a:t>see</a:t>
            </a:r>
            <a:r>
              <a:rPr lang="it-IT" sz="2400" dirty="0"/>
              <a:t> </a:t>
            </a:r>
            <a:r>
              <a:rPr lang="it-IT" sz="2400" dirty="0" err="1"/>
              <a:t>previous</a:t>
            </a:r>
            <a:r>
              <a:rPr lang="it-IT" sz="2400" dirty="0"/>
              <a:t> slide)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C2A05CC-3737-2E9C-6B5F-624C5C10F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5" t="3912" r="25326" b="20870"/>
          <a:stretch/>
        </p:blipFill>
        <p:spPr>
          <a:xfrm>
            <a:off x="0" y="808049"/>
            <a:ext cx="6096000" cy="45392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464ED52-3860-C0C8-205F-5F16047C0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1" t="5707" r="25633" b="21015"/>
          <a:stretch/>
        </p:blipFill>
        <p:spPr>
          <a:xfrm>
            <a:off x="6091151" y="914401"/>
            <a:ext cx="6101946" cy="44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7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A1289BA-E92B-C110-1CBA-1805E0888DA7}"/>
              </a:ext>
            </a:extLst>
          </p:cNvPr>
          <p:cNvSpPr txBox="1">
            <a:spLocks/>
          </p:cNvSpPr>
          <p:nvPr/>
        </p:nvSpPr>
        <p:spPr>
          <a:xfrm>
            <a:off x="902292" y="41324"/>
            <a:ext cx="10178934" cy="743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/>
              <a:t>X-rays detection: sensitivities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1155F88-5DFC-FF8A-D16F-6FB513306ACE}"/>
              </a:ext>
            </a:extLst>
          </p:cNvPr>
          <p:cNvSpPr txBox="1"/>
          <p:nvPr/>
        </p:nvSpPr>
        <p:spPr>
          <a:xfrm>
            <a:off x="2061838" y="5611023"/>
            <a:ext cx="8615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sensitivity</a:t>
            </a:r>
            <a:r>
              <a:rPr lang="it-IT" dirty="0"/>
              <a:t>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molecular</a:t>
            </a:r>
            <a:r>
              <a:rPr lang="it-IT" dirty="0"/>
              <a:t> weight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evaluated</a:t>
            </a:r>
            <a:r>
              <a:rPr lang="it-IT" dirty="0"/>
              <a:t> from </a:t>
            </a:r>
            <a:r>
              <a:rPr lang="it-IT" dirty="0" err="1"/>
              <a:t>three</a:t>
            </a:r>
            <a:r>
              <a:rPr lang="it-IT" dirty="0"/>
              <a:t>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100K and 10K samples show (comparable) negative </a:t>
            </a:r>
            <a:r>
              <a:rPr lang="it-IT" dirty="0" err="1"/>
              <a:t>sensitivities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280K samples </a:t>
            </a:r>
            <a:r>
              <a:rPr lang="it-IT" dirty="0" err="1"/>
              <a:t>sensitivity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lower</a:t>
            </a:r>
            <a:r>
              <a:rPr lang="it-IT" dirty="0"/>
              <a:t> in </a:t>
            </a:r>
            <a:r>
              <a:rPr lang="it-IT" dirty="0" err="1"/>
              <a:t>module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100K and 10K samples </a:t>
            </a:r>
            <a:r>
              <a:rPr lang="it-IT" dirty="0" err="1"/>
              <a:t>ones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with </a:t>
            </a:r>
            <a:r>
              <a:rPr lang="it-IT" dirty="0" err="1"/>
              <a:t>mobility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3553FF5-54F9-AC05-A5F1-803EE280B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9" t="6737" r="28098" b="22295"/>
          <a:stretch/>
        </p:blipFill>
        <p:spPr>
          <a:xfrm>
            <a:off x="2695205" y="785312"/>
            <a:ext cx="6593107" cy="473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97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F0D52E-ABB8-3D37-18E5-81E573FE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3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5000" b="1" dirty="0" err="1"/>
              <a:t>Resume</a:t>
            </a:r>
            <a:r>
              <a:rPr lang="it-IT" sz="5000" b="1" dirty="0"/>
              <a:t> on </a:t>
            </a:r>
            <a:r>
              <a:rPr lang="it-IT" sz="5000" b="1" dirty="0" err="1"/>
              <a:t>electical</a:t>
            </a:r>
            <a:r>
              <a:rPr lang="it-IT" sz="5000" b="1" dirty="0"/>
              <a:t> </a:t>
            </a:r>
            <a:r>
              <a:rPr lang="it-IT" sz="5000" b="1" dirty="0" err="1"/>
              <a:t>parameters</a:t>
            </a:r>
            <a:r>
              <a:rPr lang="it-IT" sz="5000" b="1" dirty="0"/>
              <a:t> </a:t>
            </a:r>
            <a:r>
              <a:rPr lang="it-IT" sz="5000" b="1" dirty="0" err="1"/>
              <a:t>variation</a:t>
            </a:r>
            <a:r>
              <a:rPr lang="it-IT" sz="5000" b="1" dirty="0"/>
              <a:t> after X-rays </a:t>
            </a:r>
            <a:r>
              <a:rPr lang="it-IT" sz="5000" b="1" dirty="0" err="1"/>
              <a:t>irradiation</a:t>
            </a:r>
            <a:endParaRPr lang="it-IT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CC27EC0-3B61-06B1-11C4-FA897524AB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247565"/>
                  </p:ext>
                </p:extLst>
              </p:nvPr>
            </p:nvGraphicFramePr>
            <p:xfrm>
              <a:off x="3392556" y="2292281"/>
              <a:ext cx="5406887" cy="2449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6836">
                      <a:extLst>
                        <a:ext uri="{9D8B030D-6E8A-4147-A177-3AD203B41FA5}">
                          <a16:colId xmlns:a16="http://schemas.microsoft.com/office/drawing/2014/main" val="1811020631"/>
                        </a:ext>
                      </a:extLst>
                    </a:gridCol>
                    <a:gridCol w="1313450">
                      <a:extLst>
                        <a:ext uri="{9D8B030D-6E8A-4147-A177-3AD203B41FA5}">
                          <a16:colId xmlns:a16="http://schemas.microsoft.com/office/drawing/2014/main" val="961809710"/>
                        </a:ext>
                      </a:extLst>
                    </a:gridCol>
                    <a:gridCol w="1346601">
                      <a:extLst>
                        <a:ext uri="{9D8B030D-6E8A-4147-A177-3AD203B41FA5}">
                          <a16:colId xmlns:a16="http://schemas.microsoft.com/office/drawing/2014/main" val="725081161"/>
                        </a:ext>
                      </a:extLst>
                    </a:gridCol>
                  </a:tblGrid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 err="1">
                              <a:latin typeface="+mj-lt"/>
                            </a:rPr>
                            <a:t>Composition</a:t>
                          </a:r>
                          <a:endParaRPr lang="it-IT" sz="28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it-IT" sz="2800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800" i="1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it-IT" sz="2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it-IT" sz="2800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it-IT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575874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-3%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+21%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119813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-3%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-33%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2518964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+1%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980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CC27EC0-3B61-06B1-11C4-FA897524AB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247565"/>
                  </p:ext>
                </p:extLst>
              </p:nvPr>
            </p:nvGraphicFramePr>
            <p:xfrm>
              <a:off x="3392556" y="2292281"/>
              <a:ext cx="5406887" cy="2449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6836">
                      <a:extLst>
                        <a:ext uri="{9D8B030D-6E8A-4147-A177-3AD203B41FA5}">
                          <a16:colId xmlns:a16="http://schemas.microsoft.com/office/drawing/2014/main" val="1811020631"/>
                        </a:ext>
                      </a:extLst>
                    </a:gridCol>
                    <a:gridCol w="1313450">
                      <a:extLst>
                        <a:ext uri="{9D8B030D-6E8A-4147-A177-3AD203B41FA5}">
                          <a16:colId xmlns:a16="http://schemas.microsoft.com/office/drawing/2014/main" val="961809710"/>
                        </a:ext>
                      </a:extLst>
                    </a:gridCol>
                    <a:gridCol w="1346601">
                      <a:extLst>
                        <a:ext uri="{9D8B030D-6E8A-4147-A177-3AD203B41FA5}">
                          <a16:colId xmlns:a16="http://schemas.microsoft.com/office/drawing/2014/main" val="725081161"/>
                        </a:ext>
                      </a:extLst>
                    </a:gridCol>
                  </a:tblGrid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 err="1">
                              <a:latin typeface="+mj-lt"/>
                            </a:rPr>
                            <a:t>Composition</a:t>
                          </a:r>
                          <a:endParaRPr lang="it-IT" sz="28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9259" t="-8911" r="-104167" b="-3108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02262" t="-8911" r="-1810" b="-3108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575874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-3%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+21%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119813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-3%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-33%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2518964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+1%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980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0939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9CCFC-1F1D-51FE-D2F4-30B5E17B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245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6000" b="1" dirty="0" err="1"/>
              <a:t>Conclusions</a:t>
            </a:r>
            <a:endParaRPr lang="it-IT" sz="60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248FDC-258E-5EC0-267E-3F6772CD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6051"/>
            <a:ext cx="11360425" cy="4351338"/>
          </a:xfrm>
        </p:spPr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electric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are </a:t>
            </a:r>
            <a:r>
              <a:rPr lang="it-IT" dirty="0" err="1"/>
              <a:t>better</a:t>
            </a:r>
            <a:r>
              <a:rPr lang="it-IT" dirty="0"/>
              <a:t> in samples with </a:t>
            </a:r>
            <a:r>
              <a:rPr lang="it-IT" dirty="0" err="1"/>
              <a:t>lower</a:t>
            </a:r>
            <a:r>
              <a:rPr lang="it-IT" dirty="0"/>
              <a:t> MW</a:t>
            </a:r>
          </a:p>
          <a:p>
            <a:r>
              <a:rPr lang="it-IT" dirty="0" err="1"/>
              <a:t>Sensitivities</a:t>
            </a:r>
            <a:r>
              <a:rPr lang="it-IT" dirty="0"/>
              <a:t> are negative in 100K and 10K samples and are </a:t>
            </a:r>
            <a:r>
              <a:rPr lang="it-IT" dirty="0" err="1"/>
              <a:t>calculated</a:t>
            </a:r>
            <a:r>
              <a:rPr lang="it-IT" dirty="0"/>
              <a:t> from «</a:t>
            </a:r>
            <a:r>
              <a:rPr lang="it-IT" dirty="0" err="1"/>
              <a:t>triangle</a:t>
            </a:r>
            <a:r>
              <a:rPr lang="it-IT" dirty="0"/>
              <a:t>-like» </a:t>
            </a:r>
            <a:r>
              <a:rPr lang="it-IT" dirty="0" err="1"/>
              <a:t>photocurrents</a:t>
            </a:r>
            <a:endParaRPr lang="it-IT" dirty="0"/>
          </a:p>
          <a:p>
            <a:r>
              <a:rPr lang="it-IT" dirty="0"/>
              <a:t>After </a:t>
            </a:r>
            <a:r>
              <a:rPr lang="it-IT" dirty="0" err="1"/>
              <a:t>irradiation</a:t>
            </a:r>
            <a:r>
              <a:rPr lang="it-IT" dirty="0"/>
              <a:t>, </a:t>
            </a:r>
            <a:r>
              <a:rPr lang="it-IT" dirty="0" err="1"/>
              <a:t>mobilities</a:t>
            </a:r>
            <a:r>
              <a:rPr lang="it-IT" dirty="0"/>
              <a:t> show </a:t>
            </a:r>
            <a:r>
              <a:rPr lang="it-IT" dirty="0" err="1"/>
              <a:t>values</a:t>
            </a:r>
            <a:r>
              <a:rPr lang="it-IT" dirty="0"/>
              <a:t> comparable to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ones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336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E0C7F-DE71-8E08-2655-0357A1190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530626"/>
          </a:xfrm>
        </p:spPr>
        <p:txBody>
          <a:bodyPr>
            <a:normAutofit fontScale="90000"/>
          </a:bodyPr>
          <a:lstStyle/>
          <a:p>
            <a:r>
              <a:rPr lang="it-IT" dirty="0"/>
              <a:t>X-rays </a:t>
            </a:r>
            <a:r>
              <a:rPr lang="it-IT" dirty="0" err="1"/>
              <a:t>measurements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normalization</a:t>
            </a:r>
            <a:endParaRPr lang="it-IT" dirty="0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74998E1E-12AF-1E30-D03B-4896DEC295D4}"/>
              </a:ext>
            </a:extLst>
          </p:cNvPr>
          <p:cNvSpPr/>
          <p:nvPr/>
        </p:nvSpPr>
        <p:spPr>
          <a:xfrm>
            <a:off x="4858578" y="4939748"/>
            <a:ext cx="2474843" cy="1679713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2835DE-F8CC-52C0-4B3E-71ABF2E35673}"/>
              </a:ext>
            </a:extLst>
          </p:cNvPr>
          <p:cNvSpPr txBox="1"/>
          <p:nvPr/>
        </p:nvSpPr>
        <p:spPr>
          <a:xfrm>
            <a:off x="4944130" y="5456438"/>
            <a:ext cx="182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Polynomial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fit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before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irradiation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733FD05-8093-553A-2530-D0840BDE0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7" r="27821" b="21956"/>
          <a:stretch/>
        </p:blipFill>
        <p:spPr>
          <a:xfrm>
            <a:off x="-200092" y="1539278"/>
            <a:ext cx="5790871" cy="4067443"/>
          </a:xfrm>
          <a:prstGeom prst="rect">
            <a:avLst/>
          </a:prstGeo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4AF8D8B8-5022-A7B9-759E-33A3A33B5B00}"/>
              </a:ext>
            </a:extLst>
          </p:cNvPr>
          <p:cNvSpPr/>
          <p:nvPr/>
        </p:nvSpPr>
        <p:spPr>
          <a:xfrm>
            <a:off x="3273721" y="3163187"/>
            <a:ext cx="144000" cy="14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10FF821-DA77-89F4-872D-2C01D40CC28A}"/>
              </a:ext>
            </a:extLst>
          </p:cNvPr>
          <p:cNvSpPr/>
          <p:nvPr/>
        </p:nvSpPr>
        <p:spPr>
          <a:xfrm>
            <a:off x="3987024" y="2798102"/>
            <a:ext cx="144000" cy="14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FEF77F4-CCBF-1E1B-8F3A-8A88525C5C0C}"/>
              </a:ext>
            </a:extLst>
          </p:cNvPr>
          <p:cNvSpPr/>
          <p:nvPr/>
        </p:nvSpPr>
        <p:spPr>
          <a:xfrm>
            <a:off x="4638857" y="2287773"/>
            <a:ext cx="144000" cy="14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808AEC7-F257-8171-251F-9576AC2C91DB}"/>
              </a:ext>
            </a:extLst>
          </p:cNvPr>
          <p:cNvSpPr/>
          <p:nvPr/>
        </p:nvSpPr>
        <p:spPr>
          <a:xfrm>
            <a:off x="2564751" y="3429000"/>
            <a:ext cx="144000" cy="14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CC34E10-E084-FFA8-3CAC-B7D7FC934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" t="5528" r="28462" b="22442"/>
          <a:stretch/>
        </p:blipFill>
        <p:spPr>
          <a:xfrm>
            <a:off x="5980609" y="1523350"/>
            <a:ext cx="5459330" cy="4017018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E97557BC-07A9-8B28-340B-905CE3DC2A9F}"/>
              </a:ext>
            </a:extLst>
          </p:cNvPr>
          <p:cNvSpPr/>
          <p:nvPr/>
        </p:nvSpPr>
        <p:spPr>
          <a:xfrm>
            <a:off x="10239186" y="2143773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E9021CB5-3B4D-D0DB-C0CE-68C9F79D8A35}"/>
              </a:ext>
            </a:extLst>
          </p:cNvPr>
          <p:cNvSpPr/>
          <p:nvPr/>
        </p:nvSpPr>
        <p:spPr>
          <a:xfrm>
            <a:off x="9209338" y="2808041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3C263645-12FD-4A2C-A93F-3F947ED724D7}"/>
              </a:ext>
            </a:extLst>
          </p:cNvPr>
          <p:cNvSpPr/>
          <p:nvPr/>
        </p:nvSpPr>
        <p:spPr>
          <a:xfrm>
            <a:off x="8525656" y="282791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296AB85D-3F84-BCC6-E953-5CC2D4B2928A}"/>
              </a:ext>
            </a:extLst>
          </p:cNvPr>
          <p:cNvSpPr/>
          <p:nvPr/>
        </p:nvSpPr>
        <p:spPr>
          <a:xfrm>
            <a:off x="9928493" y="282791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BF5CB159-EB62-22A1-D841-55109B6B4BB4}"/>
              </a:ext>
            </a:extLst>
          </p:cNvPr>
          <p:cNvSpPr/>
          <p:nvPr/>
        </p:nvSpPr>
        <p:spPr>
          <a:xfrm>
            <a:off x="9559745" y="2183529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292C710E-2072-2BA2-8F15-051D9ADFA4F0}"/>
              </a:ext>
            </a:extLst>
          </p:cNvPr>
          <p:cNvSpPr/>
          <p:nvPr/>
        </p:nvSpPr>
        <p:spPr>
          <a:xfrm>
            <a:off x="8884173" y="2215773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61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24241-6D5E-4FB8-E8D8-D0D69504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X-rays </a:t>
            </a:r>
            <a:r>
              <a:rPr lang="it-IT" dirty="0" err="1"/>
              <a:t>measurements</a:t>
            </a:r>
            <a:r>
              <a:rPr lang="it-IT" dirty="0"/>
              <a:t>: </a:t>
            </a:r>
            <a:r>
              <a:rPr lang="it-IT" dirty="0" err="1"/>
              <a:t>sensitivity</a:t>
            </a:r>
            <a:r>
              <a:rPr lang="it-IT" dirty="0"/>
              <a:t> </a:t>
            </a:r>
            <a:r>
              <a:rPr lang="it-IT" dirty="0" err="1"/>
              <a:t>calculation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A10739D-FE31-6869-8BB0-F426B0C32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" t="2618" r="28864" b="20040"/>
          <a:stretch/>
        </p:blipFill>
        <p:spPr>
          <a:xfrm>
            <a:off x="5516217" y="1669757"/>
            <a:ext cx="6152323" cy="4823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EA560FB-732B-C8A4-9ADB-6ED13D30809B}"/>
                  </a:ext>
                </a:extLst>
              </p:cNvPr>
              <p:cNvSpPr txBox="1"/>
              <p:nvPr/>
            </p:nvSpPr>
            <p:spPr>
              <a:xfrm>
                <a:off x="258417" y="1690688"/>
                <a:ext cx="5257800" cy="3189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After the </a:t>
                </a:r>
                <a:r>
                  <a:rPr lang="it-IT" sz="2000" dirty="0" err="1"/>
                  <a:t>normalization</a:t>
                </a:r>
                <a:r>
                  <a:rPr lang="it-IT" sz="2000" dirty="0"/>
                  <a:t>, the </a:t>
                </a:r>
                <a:r>
                  <a:rPr lang="it-IT" sz="2000" dirty="0" err="1"/>
                  <a:t>photocurrent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calculated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as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𝑃𝐶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𝑂𝑁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𝑂𝐹𝐹</m:t>
                        </m:r>
                      </m:sub>
                    </m:sSub>
                  </m:oMath>
                </a14:m>
                <a:r>
                  <a:rPr lang="it-IT" sz="2000" dirty="0"/>
                  <a:t> ( </a:t>
                </a:r>
                <a:r>
                  <a:rPr lang="it-IT" sz="2000" dirty="0" err="1"/>
                  <a:t>indicated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before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as</a:t>
                </a:r>
                <a:r>
                  <a:rPr lang="it-IT" sz="2000" dirty="0"/>
                  <a:t> green and red dots, </a:t>
                </a:r>
                <a:r>
                  <a:rPr lang="it-IT" sz="2000" dirty="0" err="1"/>
                  <a:t>respectively</a:t>
                </a:r>
                <a:r>
                  <a:rPr lang="it-IT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For </a:t>
                </a:r>
                <a:r>
                  <a:rPr lang="it-IT" sz="2000" dirty="0" err="1"/>
                  <a:t>every</a:t>
                </a:r>
                <a:r>
                  <a:rPr lang="it-IT" sz="2000" dirty="0"/>
                  <a:t> dose rate, 3 </a:t>
                </a:r>
                <a:r>
                  <a:rPr lang="it-IT" sz="2000" dirty="0" err="1"/>
                  <a:t>photocurrent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values</a:t>
                </a:r>
                <a:r>
                  <a:rPr lang="it-IT" sz="2000" dirty="0"/>
                  <a:t> are </a:t>
                </a:r>
                <a:r>
                  <a:rPr lang="it-IT" sz="2000" dirty="0" err="1"/>
                  <a:t>calculated</a:t>
                </a:r>
                <a:r>
                  <a:rPr lang="it-IT" sz="2000" dirty="0"/>
                  <a:t> and </a:t>
                </a:r>
                <a:r>
                  <a:rPr lang="it-IT" sz="2000" dirty="0" err="1"/>
                  <a:t>averaged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The plot of the </a:t>
                </a:r>
                <a:r>
                  <a:rPr lang="it-IT" sz="2000" dirty="0" err="1"/>
                  <a:t>photocurrents</a:t>
                </a:r>
                <a:r>
                  <a:rPr lang="it-IT" sz="2000" dirty="0"/>
                  <a:t> vs dose rate </a:t>
                </a:r>
                <a:r>
                  <a:rPr lang="it-IT" sz="2000" dirty="0" err="1"/>
                  <a:t>provides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sensitivity</a:t>
                </a:r>
                <a:r>
                  <a:rPr lang="it-IT" sz="2000" dirty="0"/>
                  <a:t> of the device, </a:t>
                </a:r>
                <a:r>
                  <a:rPr lang="it-IT" sz="2000" dirty="0" err="1"/>
                  <a:t>defined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as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slope</a:t>
                </a:r>
                <a:r>
                  <a:rPr lang="it-IT" sz="2000" dirty="0"/>
                  <a:t> of the linear </a:t>
                </a:r>
                <a:r>
                  <a:rPr lang="it-IT" sz="2000" dirty="0" err="1"/>
                  <a:t>fit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EA560FB-732B-C8A4-9ADB-6ED13D308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7" y="1690688"/>
                <a:ext cx="5257800" cy="3189425"/>
              </a:xfrm>
              <a:prstGeom prst="rect">
                <a:avLst/>
              </a:prstGeom>
              <a:blipFill>
                <a:blip r:embed="rId3"/>
                <a:stretch>
                  <a:fillRect l="-1043" t="-954" r="-18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46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0DDB375-10FA-D24C-8B68-2AF8CF9F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487" y="390440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280K samples</a:t>
            </a:r>
          </a:p>
        </p:txBody>
      </p:sp>
    </p:spTree>
    <p:extLst>
      <p:ext uri="{BB962C8B-B14F-4D97-AF65-F5344CB8AC3E}">
        <p14:creationId xmlns:p14="http://schemas.microsoft.com/office/powerpoint/2010/main" val="163849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721E7-68B2-CAF6-37B5-BD494FF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70" y="269762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280K samples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000556-CE88-6417-A94C-32F54999F19F}"/>
              </a:ext>
            </a:extLst>
          </p:cNvPr>
          <p:cNvSpPr txBox="1"/>
          <p:nvPr/>
        </p:nvSpPr>
        <p:spPr>
          <a:xfrm>
            <a:off x="1689510" y="1074832"/>
            <a:ext cx="336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Transfer </a:t>
            </a:r>
            <a:r>
              <a:rPr lang="it-IT" sz="2400" dirty="0" err="1"/>
              <a:t>characteristics</a:t>
            </a:r>
            <a:endParaRPr lang="it-IT" sz="2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D30994-2CAD-3814-DBE4-74196739F7CB}"/>
              </a:ext>
            </a:extLst>
          </p:cNvPr>
          <p:cNvSpPr txBox="1"/>
          <p:nvPr/>
        </p:nvSpPr>
        <p:spPr>
          <a:xfrm>
            <a:off x="7133126" y="1074832"/>
            <a:ext cx="421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Output </a:t>
            </a:r>
            <a:r>
              <a:rPr lang="it-IT" sz="2400" dirty="0" err="1"/>
              <a:t>characteristic</a:t>
            </a:r>
            <a:r>
              <a:rPr lang="it-IT" sz="2400" dirty="0"/>
              <a:t> (</a:t>
            </a:r>
            <a:r>
              <a:rPr lang="it-IT" sz="2400" dirty="0" err="1"/>
              <a:t>example</a:t>
            </a:r>
            <a:r>
              <a:rPr lang="it-IT" sz="2400" dirty="0"/>
              <a:t>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9494B07-833D-BFDB-0A55-19504444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47" y="6232349"/>
            <a:ext cx="158510" cy="15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05B469-FB6D-E678-7399-7621D874BDF8}"/>
                  </a:ext>
                </a:extLst>
              </p:cNvPr>
              <p:cNvSpPr txBox="1"/>
              <p:nvPr/>
            </p:nvSpPr>
            <p:spPr>
              <a:xfrm>
                <a:off x="4680206" y="6107544"/>
                <a:ext cx="4333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:Working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𝑆𝐺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=−2.5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=−10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05B469-FB6D-E678-7399-7621D874B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06" y="6107544"/>
                <a:ext cx="4333943" cy="369332"/>
              </a:xfrm>
              <a:prstGeom prst="rect">
                <a:avLst/>
              </a:prstGeom>
              <a:blipFill>
                <a:blip r:embed="rId3"/>
                <a:stretch>
                  <a:fillRect l="-1266" t="-10000" r="-281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475AB026-DADB-53B5-60A7-91B2E88189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5" t="2319" r="31068" b="23333"/>
          <a:stretch/>
        </p:blipFill>
        <p:spPr>
          <a:xfrm>
            <a:off x="6198565" y="1444390"/>
            <a:ext cx="5629000" cy="453324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F04C636-BE3A-4C06-8CF2-4382B60C26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68" t="5073" r="29837" b="22754"/>
          <a:stretch/>
        </p:blipFill>
        <p:spPr>
          <a:xfrm>
            <a:off x="79052" y="1447102"/>
            <a:ext cx="5914385" cy="466038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AA78A61-C840-2037-FE7D-89266872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450" y="4222653"/>
            <a:ext cx="158510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5A17C-76FB-7471-733B-2851AA30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93" y="68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280K: </a:t>
            </a:r>
            <a:r>
              <a:rPr lang="it-IT" sz="4800" dirty="0" err="1"/>
              <a:t>Current</a:t>
            </a:r>
            <a:r>
              <a:rPr lang="it-IT" sz="4800" dirty="0"/>
              <a:t> </a:t>
            </a:r>
            <a:r>
              <a:rPr lang="it-IT" sz="4800" dirty="0" err="1"/>
              <a:t>curves</a:t>
            </a:r>
            <a:endParaRPr lang="it-IT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215B707-C8BA-2FB8-07EC-F3D6956A4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5" t="5507" r="25326" b="21740"/>
          <a:stretch/>
        </p:blipFill>
        <p:spPr>
          <a:xfrm>
            <a:off x="-1" y="1342043"/>
            <a:ext cx="6096001" cy="441586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1B7664B-F3F8-03CE-7905-A17356E61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5" t="3623" r="25122" b="21304"/>
          <a:stretch/>
        </p:blipFill>
        <p:spPr>
          <a:xfrm>
            <a:off x="6096000" y="1394135"/>
            <a:ext cx="5922260" cy="43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6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89DD-FFBB-0C4F-D46A-C56387C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117989"/>
            <a:ext cx="10515600" cy="855406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280K: </a:t>
            </a:r>
            <a:r>
              <a:rPr lang="it-IT" sz="4800" dirty="0" err="1"/>
              <a:t>Photocurrent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756444-6B63-7757-A2DD-95B27A6C1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" t="4057" r="26248" b="21594"/>
          <a:stretch/>
        </p:blipFill>
        <p:spPr>
          <a:xfrm>
            <a:off x="2592456" y="973395"/>
            <a:ext cx="7007088" cy="509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84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1137</Words>
  <Application>Microsoft Office PowerPoint</Application>
  <PresentationFormat>Widescreen</PresentationFormat>
  <Paragraphs>311</Paragraphs>
  <Slides>35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Wingdings</vt:lpstr>
      <vt:lpstr>Tema di Office</vt:lpstr>
      <vt:lpstr>Report batch 20230508_MW12</vt:lpstr>
      <vt:lpstr>General features</vt:lpstr>
      <vt:lpstr>Compositions</vt:lpstr>
      <vt:lpstr>X-rays measurements: Current normalization</vt:lpstr>
      <vt:lpstr>X-rays measurements: sensitivity calculation</vt:lpstr>
      <vt:lpstr>280K samples</vt:lpstr>
      <vt:lpstr>280K samples</vt:lpstr>
      <vt:lpstr>280K: Current curves</vt:lpstr>
      <vt:lpstr>280K: Photocurrent</vt:lpstr>
      <vt:lpstr>280K: Transfer characteristic</vt:lpstr>
      <vt:lpstr>280K: Transfer before and after X-rays</vt:lpstr>
      <vt:lpstr>Summary table: 280K</vt:lpstr>
      <vt:lpstr>100K samples</vt:lpstr>
      <vt:lpstr>100K samples</vt:lpstr>
      <vt:lpstr>100K: Current curves</vt:lpstr>
      <vt:lpstr>100K: Photocurrent</vt:lpstr>
      <vt:lpstr>100K: Transfer characteristic</vt:lpstr>
      <vt:lpstr>100K: Transfer before and after X-rays</vt:lpstr>
      <vt:lpstr>Summary table: 100K</vt:lpstr>
      <vt:lpstr>10K samples</vt:lpstr>
      <vt:lpstr>10K samples</vt:lpstr>
      <vt:lpstr>10K: Current curves</vt:lpstr>
      <vt:lpstr>10K: Photocurrent</vt:lpstr>
      <vt:lpstr>10K: Transfer characteristic</vt:lpstr>
      <vt:lpstr>10K: Transfer before and after X-rays</vt:lpstr>
      <vt:lpstr>Summary table: 10K</vt:lpstr>
      <vt:lpstr>Composition comparisons</vt:lpstr>
      <vt:lpstr>Transfer characteristic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Resume on electical parameters variation after X-rays irradiation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batch 20230315_MW</dc:title>
  <dc:creator>Alessandro Galeazzi - alessandro.galeazzi3@studio.unibo.it</dc:creator>
  <cp:lastModifiedBy>Alessandro Galeazzi - alessandro.galeazzi3@studio.unibo.it</cp:lastModifiedBy>
  <cp:revision>66</cp:revision>
  <dcterms:created xsi:type="dcterms:W3CDTF">2023-03-25T20:00:40Z</dcterms:created>
  <dcterms:modified xsi:type="dcterms:W3CDTF">2023-05-15T19:38:30Z</dcterms:modified>
</cp:coreProperties>
</file>