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8"/>
  </p:notesMasterIdLst>
  <p:sldIdLst>
    <p:sldId id="256" r:id="rId2"/>
    <p:sldId id="257" r:id="rId3"/>
    <p:sldId id="258" r:id="rId4"/>
    <p:sldId id="260" r:id="rId5"/>
    <p:sldId id="261" r:id="rId6"/>
    <p:sldId id="259" r:id="rId7"/>
  </p:sldIdLst>
  <p:sldSz cx="12192000" cy="6858000"/>
  <p:notesSz cx="6858000" cy="9144000"/>
  <p:embeddedFontLst>
    <p:embeddedFont>
      <p:font typeface="Roboto" panose="02000000000000000000" pitchFamily="2" charset="0"/>
      <p:regular r:id="rId9"/>
      <p:bold r:id="rId10"/>
      <p:italic r:id="rId11"/>
      <p:boldItalic r:id="rId1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5" roundtripDataSignature="AMtx7mhht3ikA+uPmNTnErOc6hmrKZaN0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customschemas.google.com/relationships/presentationmetadata" Target="metadata"/><Relationship Id="rId10" Type="http://schemas.openxmlformats.org/officeDocument/2006/relationships/font" Target="fonts/font2.fntdata"/><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font" Target="fonts/font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193807851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0" name="Google Shape;8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004176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6" name="Google Shape;8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637260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1" name="Google Shape;9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653179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6" name="Google Shape;9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7734781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1"/>
        <p:cNvGrpSpPr/>
        <p:nvPr/>
      </p:nvGrpSpPr>
      <p:grpSpPr>
        <a:xfrm>
          <a:off x="0" y="0"/>
          <a:ext cx="0" cy="0"/>
          <a:chOff x="0" y="0"/>
          <a:chExt cx="0" cy="0"/>
        </a:xfrm>
      </p:grpSpPr>
      <p:sp>
        <p:nvSpPr>
          <p:cNvPr id="12" name="Google Shape;12;p9"/>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3" name="Google Shape;13;p9"/>
          <p:cNvSpPr txBox="1">
            <a:spLocks noGrp="1"/>
          </p:cNvSpPr>
          <p:nvPr>
            <p:ph type="title"/>
          </p:nvPr>
        </p:nvSpPr>
        <p:spPr>
          <a:xfrm>
            <a:off x="930797" y="3777143"/>
            <a:ext cx="10515600" cy="777196"/>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0"/>
              </a:spcBef>
              <a:spcAft>
                <a:spcPts val="0"/>
              </a:spcAft>
              <a:buClr>
                <a:schemeClr val="lt1"/>
              </a:buClr>
              <a:buSzPts val="4400"/>
              <a:buFont typeface="Roboto"/>
              <a:buNone/>
              <a:defRPr>
                <a:solidFill>
                  <a:schemeClr val="lt1"/>
                </a:solidFill>
                <a:latin typeface="Roboto"/>
                <a:ea typeface="Roboto"/>
                <a:cs typeface="Roboto"/>
                <a:sym typeface="Robo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6"/>
        <p:cNvGrpSpPr/>
        <p:nvPr/>
      </p:nvGrpSpPr>
      <p:grpSpPr>
        <a:xfrm>
          <a:off x="0" y="0"/>
          <a:ext cx="0" cy="0"/>
          <a:chOff x="0" y="0"/>
          <a:chExt cx="0" cy="0"/>
        </a:xfrm>
      </p:grpSpPr>
      <p:sp>
        <p:nvSpPr>
          <p:cNvPr id="67" name="Google Shape;67;g10ee59723ee_0_56"/>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g10ee59723ee_0_56"/>
          <p:cNvSpPr txBox="1">
            <a:spLocks noGrp="1"/>
          </p:cNvSpPr>
          <p:nvPr>
            <p:ph type="body" idx="1"/>
          </p:nvPr>
        </p:nvSpPr>
        <p:spPr>
          <a:xfrm rot="5400000">
            <a:off x="3920400" y="-1256575"/>
            <a:ext cx="4351200" cy="105156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9" name="Google Shape;69;g10ee59723ee_0_56"/>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g10ee59723ee_0_56"/>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g10ee59723ee_0_56"/>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2"/>
        <p:cNvGrpSpPr/>
        <p:nvPr/>
      </p:nvGrpSpPr>
      <p:grpSpPr>
        <a:xfrm>
          <a:off x="0" y="0"/>
          <a:ext cx="0" cy="0"/>
          <a:chOff x="0" y="0"/>
          <a:chExt cx="0" cy="0"/>
        </a:xfrm>
      </p:grpSpPr>
      <p:sp>
        <p:nvSpPr>
          <p:cNvPr id="73" name="Google Shape;73;g10ee59723ee_0_62"/>
          <p:cNvSpPr txBox="1">
            <a:spLocks noGrp="1"/>
          </p:cNvSpPr>
          <p:nvPr>
            <p:ph type="title"/>
          </p:nvPr>
        </p:nvSpPr>
        <p:spPr>
          <a:xfrm rot="5400000">
            <a:off x="7133400" y="1956625"/>
            <a:ext cx="5811900" cy="26289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g10ee59723ee_0_62"/>
          <p:cNvSpPr txBox="1">
            <a:spLocks noGrp="1"/>
          </p:cNvSpPr>
          <p:nvPr>
            <p:ph type="body" idx="1"/>
          </p:nvPr>
        </p:nvSpPr>
        <p:spPr>
          <a:xfrm rot="5400000">
            <a:off x="1799400" y="-596075"/>
            <a:ext cx="5811900" cy="77343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g10ee59723ee_0_62"/>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g10ee59723ee_0_62"/>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g10ee59723ee_0_62"/>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bg>
      <p:bgPr>
        <a:blipFill>
          <a:blip r:embed="rId2">
            <a:alphaModFix/>
          </a:blip>
          <a:stretch>
            <a:fillRect/>
          </a:stretch>
        </a:blipFill>
        <a:effectLst/>
      </p:bgPr>
    </p:bg>
    <p:spTree>
      <p:nvGrpSpPr>
        <p:cNvPr id="1" name="Shape 14"/>
        <p:cNvGrpSpPr/>
        <p:nvPr/>
      </p:nvGrpSpPr>
      <p:grpSpPr>
        <a:xfrm>
          <a:off x="0" y="0"/>
          <a:ext cx="0" cy="0"/>
          <a:chOff x="0" y="0"/>
          <a:chExt cx="0" cy="0"/>
        </a:xfrm>
      </p:grpSpPr>
      <p:sp>
        <p:nvSpPr>
          <p:cNvPr id="15" name="Google Shape;15;g10ee59723ee_0_4"/>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g10ee59723ee_0_4"/>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 name="Google Shape;17;g10ee59723ee_0_4"/>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g10ee59723ee_0_4"/>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g10ee59723ee_0_4"/>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20" name="Google Shape;20;g10ee59723ee_0_4"/>
          <p:cNvPicPr preferRelativeResize="0"/>
          <p:nvPr/>
        </p:nvPicPr>
        <p:blipFill rotWithShape="1">
          <a:blip r:embed="rId3">
            <a:alphaModFix/>
          </a:blip>
          <a:srcRect/>
          <a:stretch/>
        </p:blipFill>
        <p:spPr>
          <a:xfrm>
            <a:off x="11296551" y="6390016"/>
            <a:ext cx="803574" cy="297799"/>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g10ee59723ee_0_11"/>
          <p:cNvSpPr txBox="1">
            <a:spLocks noGrp="1"/>
          </p:cNvSpPr>
          <p:nvPr>
            <p:ph type="title"/>
          </p:nvPr>
        </p:nvSpPr>
        <p:spPr>
          <a:xfrm>
            <a:off x="831850" y="1709738"/>
            <a:ext cx="10515600" cy="28527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g10ee59723ee_0_11"/>
          <p:cNvSpPr txBox="1">
            <a:spLocks noGrp="1"/>
          </p:cNvSpPr>
          <p:nvPr>
            <p:ph type="body" idx="1"/>
          </p:nvPr>
        </p:nvSpPr>
        <p:spPr>
          <a:xfrm>
            <a:off x="831850" y="4589463"/>
            <a:ext cx="10515600" cy="150030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4" name="Google Shape;24;g10ee59723ee_0_11"/>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g10ee59723ee_0_11"/>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g10ee59723ee_0_11"/>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7"/>
        <p:cNvGrpSpPr/>
        <p:nvPr/>
      </p:nvGrpSpPr>
      <p:grpSpPr>
        <a:xfrm>
          <a:off x="0" y="0"/>
          <a:ext cx="0" cy="0"/>
          <a:chOff x="0" y="0"/>
          <a:chExt cx="0" cy="0"/>
        </a:xfrm>
      </p:grpSpPr>
      <p:sp>
        <p:nvSpPr>
          <p:cNvPr id="28" name="Google Shape;28;g10ee59723ee_0_17"/>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g10ee59723ee_0_17"/>
          <p:cNvSpPr txBox="1">
            <a:spLocks noGrp="1"/>
          </p:cNvSpPr>
          <p:nvPr>
            <p:ph type="body" idx="1"/>
          </p:nvPr>
        </p:nvSpPr>
        <p:spPr>
          <a:xfrm>
            <a:off x="838200" y="1825625"/>
            <a:ext cx="5181600" cy="43512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0" name="Google Shape;30;g10ee59723ee_0_17"/>
          <p:cNvSpPr txBox="1">
            <a:spLocks noGrp="1"/>
          </p:cNvSpPr>
          <p:nvPr>
            <p:ph type="body" idx="2"/>
          </p:nvPr>
        </p:nvSpPr>
        <p:spPr>
          <a:xfrm>
            <a:off x="6172200" y="1825625"/>
            <a:ext cx="5181600" cy="43512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1" name="Google Shape;31;g10ee59723ee_0_17"/>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g10ee59723ee_0_17"/>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g10ee59723ee_0_17"/>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4"/>
        <p:cNvGrpSpPr/>
        <p:nvPr/>
      </p:nvGrpSpPr>
      <p:grpSpPr>
        <a:xfrm>
          <a:off x="0" y="0"/>
          <a:ext cx="0" cy="0"/>
          <a:chOff x="0" y="0"/>
          <a:chExt cx="0" cy="0"/>
        </a:xfrm>
      </p:grpSpPr>
      <p:sp>
        <p:nvSpPr>
          <p:cNvPr id="35" name="Google Shape;35;g10ee59723ee_0_24"/>
          <p:cNvSpPr txBox="1">
            <a:spLocks noGrp="1"/>
          </p:cNvSpPr>
          <p:nvPr>
            <p:ph type="title"/>
          </p:nvPr>
        </p:nvSpPr>
        <p:spPr>
          <a:xfrm>
            <a:off x="839788" y="365125"/>
            <a:ext cx="10515600" cy="13257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g10ee59723ee_0_24"/>
          <p:cNvSpPr txBox="1">
            <a:spLocks noGrp="1"/>
          </p:cNvSpPr>
          <p:nvPr>
            <p:ph type="body" idx="1"/>
          </p:nvPr>
        </p:nvSpPr>
        <p:spPr>
          <a:xfrm>
            <a:off x="839788" y="1681163"/>
            <a:ext cx="5157900" cy="82380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7" name="Google Shape;37;g10ee59723ee_0_24"/>
          <p:cNvSpPr txBox="1">
            <a:spLocks noGrp="1"/>
          </p:cNvSpPr>
          <p:nvPr>
            <p:ph type="body" idx="2"/>
          </p:nvPr>
        </p:nvSpPr>
        <p:spPr>
          <a:xfrm>
            <a:off x="839788" y="2505075"/>
            <a:ext cx="5157900" cy="36846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g10ee59723ee_0_24"/>
          <p:cNvSpPr txBox="1">
            <a:spLocks noGrp="1"/>
          </p:cNvSpPr>
          <p:nvPr>
            <p:ph type="body" idx="3"/>
          </p:nvPr>
        </p:nvSpPr>
        <p:spPr>
          <a:xfrm>
            <a:off x="6172200" y="1681163"/>
            <a:ext cx="5183100" cy="82380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g10ee59723ee_0_24"/>
          <p:cNvSpPr txBox="1">
            <a:spLocks noGrp="1"/>
          </p:cNvSpPr>
          <p:nvPr>
            <p:ph type="body" idx="4"/>
          </p:nvPr>
        </p:nvSpPr>
        <p:spPr>
          <a:xfrm>
            <a:off x="6172200" y="2505075"/>
            <a:ext cx="5183100" cy="36846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g10ee59723ee_0_24"/>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g10ee59723ee_0_24"/>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g10ee59723ee_0_24"/>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g10ee59723ee_0_33"/>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g10ee59723ee_0_33"/>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g10ee59723ee_0_33"/>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g10ee59723ee_0_33"/>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g10ee59723ee_0_38"/>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g10ee59723ee_0_38"/>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g10ee59723ee_0_38"/>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2"/>
        <p:cNvGrpSpPr/>
        <p:nvPr/>
      </p:nvGrpSpPr>
      <p:grpSpPr>
        <a:xfrm>
          <a:off x="0" y="0"/>
          <a:ext cx="0" cy="0"/>
          <a:chOff x="0" y="0"/>
          <a:chExt cx="0" cy="0"/>
        </a:xfrm>
      </p:grpSpPr>
      <p:sp>
        <p:nvSpPr>
          <p:cNvPr id="53" name="Google Shape;53;g10ee59723ee_0_42"/>
          <p:cNvSpPr txBox="1">
            <a:spLocks noGrp="1"/>
          </p:cNvSpPr>
          <p:nvPr>
            <p:ph type="title"/>
          </p:nvPr>
        </p:nvSpPr>
        <p:spPr>
          <a:xfrm>
            <a:off x="839788" y="457200"/>
            <a:ext cx="3932100"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g10ee59723ee_0_42"/>
          <p:cNvSpPr txBox="1">
            <a:spLocks noGrp="1"/>
          </p:cNvSpPr>
          <p:nvPr>
            <p:ph type="body" idx="1"/>
          </p:nvPr>
        </p:nvSpPr>
        <p:spPr>
          <a:xfrm>
            <a:off x="5183188" y="987425"/>
            <a:ext cx="6172200" cy="4873500"/>
          </a:xfrm>
          <a:prstGeom prst="rect">
            <a:avLst/>
          </a:prstGeom>
          <a:noFill/>
          <a:ln>
            <a:noFill/>
          </a:ln>
        </p:spPr>
        <p:txBody>
          <a:bodyPr spcFirstLastPara="1" wrap="square" lIns="91425" tIns="45700" rIns="91425" bIns="45700" anchor="t" anchorCtr="0">
            <a:no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5" name="Google Shape;55;g10ee59723ee_0_42"/>
          <p:cNvSpPr txBox="1">
            <a:spLocks noGrp="1"/>
          </p:cNvSpPr>
          <p:nvPr>
            <p:ph type="body" idx="2"/>
          </p:nvPr>
        </p:nvSpPr>
        <p:spPr>
          <a:xfrm>
            <a:off x="839788" y="2057400"/>
            <a:ext cx="3932100" cy="381150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6" name="Google Shape;56;g10ee59723ee_0_42"/>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g10ee59723ee_0_42"/>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g10ee59723ee_0_42"/>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59"/>
        <p:cNvGrpSpPr/>
        <p:nvPr/>
      </p:nvGrpSpPr>
      <p:grpSpPr>
        <a:xfrm>
          <a:off x="0" y="0"/>
          <a:ext cx="0" cy="0"/>
          <a:chOff x="0" y="0"/>
          <a:chExt cx="0" cy="0"/>
        </a:xfrm>
      </p:grpSpPr>
      <p:sp>
        <p:nvSpPr>
          <p:cNvPr id="60" name="Google Shape;60;g10ee59723ee_0_49"/>
          <p:cNvSpPr txBox="1">
            <a:spLocks noGrp="1"/>
          </p:cNvSpPr>
          <p:nvPr>
            <p:ph type="title"/>
          </p:nvPr>
        </p:nvSpPr>
        <p:spPr>
          <a:xfrm>
            <a:off x="839788" y="457200"/>
            <a:ext cx="3932100"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g10ee59723ee_0_49"/>
          <p:cNvSpPr>
            <a:spLocks noGrp="1"/>
          </p:cNvSpPr>
          <p:nvPr>
            <p:ph type="pic" idx="2"/>
          </p:nvPr>
        </p:nvSpPr>
        <p:spPr>
          <a:xfrm>
            <a:off x="5183188" y="987425"/>
            <a:ext cx="6172200" cy="4873500"/>
          </a:xfrm>
          <a:prstGeom prst="rect">
            <a:avLst/>
          </a:prstGeom>
          <a:noFill/>
          <a:ln>
            <a:noFill/>
          </a:ln>
        </p:spPr>
      </p:sp>
      <p:sp>
        <p:nvSpPr>
          <p:cNvPr id="62" name="Google Shape;62;g10ee59723ee_0_49"/>
          <p:cNvSpPr txBox="1">
            <a:spLocks noGrp="1"/>
          </p:cNvSpPr>
          <p:nvPr>
            <p:ph type="body" idx="1"/>
          </p:nvPr>
        </p:nvSpPr>
        <p:spPr>
          <a:xfrm>
            <a:off x="839788" y="2057400"/>
            <a:ext cx="3932100" cy="381150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3" name="Google Shape;63;g10ee59723ee_0_49"/>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g10ee59723ee_0_49"/>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g10ee59723ee_0_49"/>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7" Type="http://schemas.openxmlformats.org/officeDocument/2006/relationships/hyperlink" Target="https://www.kaggle.com/datasets/nguyngiabol/colorful-fashion-dataset-for-object-detection"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s://colab.research.google.com/drive/1mxbTz-bgfuP8EjBuyHe71lIHuTW6MCNq?usp=sharing" TargetMode="External"/><Relationship Id="rId5" Type="http://schemas.openxmlformats.org/officeDocument/2006/relationships/image" Target="../media/image12.jpeg"/><Relationship Id="rId4"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414141"/>
        </a:solidFill>
        <a:effectLst/>
      </p:bgPr>
    </p:bg>
    <p:spTree>
      <p:nvGrpSpPr>
        <p:cNvPr id="1" name="Shape 81"/>
        <p:cNvGrpSpPr/>
        <p:nvPr/>
      </p:nvGrpSpPr>
      <p:grpSpPr>
        <a:xfrm>
          <a:off x="0" y="0"/>
          <a:ext cx="0" cy="0"/>
          <a:chOff x="0" y="0"/>
          <a:chExt cx="0" cy="0"/>
        </a:xfrm>
      </p:grpSpPr>
      <p:pic>
        <p:nvPicPr>
          <p:cNvPr id="82" name="Google Shape;82;p1"/>
          <p:cNvPicPr preferRelativeResize="0"/>
          <p:nvPr/>
        </p:nvPicPr>
        <p:blipFill>
          <a:blip r:embed="rId3">
            <a:alphaModFix/>
          </a:blip>
          <a:stretch>
            <a:fillRect/>
          </a:stretch>
        </p:blipFill>
        <p:spPr>
          <a:xfrm>
            <a:off x="0" y="9525"/>
            <a:ext cx="12192000" cy="6858000"/>
          </a:xfrm>
          <a:prstGeom prst="rect">
            <a:avLst/>
          </a:prstGeom>
          <a:noFill/>
          <a:ln>
            <a:noFill/>
          </a:ln>
        </p:spPr>
      </p:pic>
      <p:sp>
        <p:nvSpPr>
          <p:cNvPr id="83" name="Google Shape;83;p1"/>
          <p:cNvSpPr txBox="1">
            <a:spLocks noGrp="1"/>
          </p:cNvSpPr>
          <p:nvPr>
            <p:ph type="title"/>
          </p:nvPr>
        </p:nvSpPr>
        <p:spPr>
          <a:xfrm>
            <a:off x="6787300" y="5172975"/>
            <a:ext cx="5067000" cy="877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sz="1900" dirty="0">
                <a:solidFill>
                  <a:schemeClr val="dk1"/>
                </a:solidFill>
                <a:latin typeface="Roboto"/>
                <a:ea typeface="Roboto"/>
                <a:cs typeface="Roboto"/>
                <a:sym typeface="Roboto"/>
              </a:rPr>
              <a:t>Team Name : </a:t>
            </a:r>
            <a:r>
              <a:rPr lang="en-US" sz="1900" dirty="0" err="1">
                <a:solidFill>
                  <a:schemeClr val="dk1"/>
                </a:solidFill>
                <a:latin typeface="Roboto"/>
                <a:ea typeface="Roboto"/>
                <a:cs typeface="Roboto"/>
                <a:sym typeface="Roboto"/>
              </a:rPr>
              <a:t>BlackGriffin</a:t>
            </a:r>
            <a:r>
              <a:rPr lang="en-US" sz="1900" dirty="0">
                <a:solidFill>
                  <a:schemeClr val="dk1"/>
                </a:solidFill>
                <a:latin typeface="Roboto"/>
                <a:ea typeface="Roboto"/>
                <a:cs typeface="Roboto"/>
                <a:sym typeface="Roboto"/>
              </a:rPr>
              <a:t>(</a:t>
            </a:r>
            <a:r>
              <a:rPr lang="en-US" sz="1900">
                <a:solidFill>
                  <a:schemeClr val="dk1"/>
                </a:solidFill>
                <a:latin typeface="Roboto"/>
                <a:ea typeface="Roboto"/>
                <a:cs typeface="Roboto"/>
                <a:sym typeface="Roboto"/>
              </a:rPr>
              <a:t>NIT Rourkela)</a:t>
            </a:r>
            <a:endParaRPr sz="1900" dirty="0">
              <a:solidFill>
                <a:schemeClr val="dk1"/>
              </a:solidFill>
              <a:latin typeface="Roboto"/>
              <a:ea typeface="Roboto"/>
              <a:cs typeface="Roboto"/>
              <a:sym typeface="Roboto"/>
            </a:endParaRPr>
          </a:p>
          <a:p>
            <a:pPr marL="0" lvl="0" indent="0" algn="l" rtl="0">
              <a:lnSpc>
                <a:spcPct val="90000"/>
              </a:lnSpc>
              <a:spcBef>
                <a:spcPts val="0"/>
              </a:spcBef>
              <a:spcAft>
                <a:spcPts val="0"/>
              </a:spcAft>
              <a:buClr>
                <a:schemeClr val="dk1"/>
              </a:buClr>
              <a:buSzPts val="4400"/>
              <a:buFont typeface="Calibri"/>
              <a:buNone/>
            </a:pPr>
            <a:endParaRPr sz="1900" dirty="0">
              <a:solidFill>
                <a:schemeClr val="dk1"/>
              </a:solidFill>
            </a:endParaRPr>
          </a:p>
          <a:p>
            <a:pPr marL="0" lvl="0" indent="0" algn="l" rtl="0">
              <a:lnSpc>
                <a:spcPct val="90000"/>
              </a:lnSpc>
              <a:spcBef>
                <a:spcPts val="0"/>
              </a:spcBef>
              <a:spcAft>
                <a:spcPts val="0"/>
              </a:spcAft>
              <a:buClr>
                <a:schemeClr val="dk1"/>
              </a:buClr>
              <a:buSzPts val="4400"/>
              <a:buFont typeface="Calibri"/>
              <a:buNone/>
            </a:pPr>
            <a:r>
              <a:rPr lang="en-US" sz="1900" dirty="0">
                <a:solidFill>
                  <a:schemeClr val="dk1"/>
                </a:solidFill>
              </a:rPr>
              <a:t>Team </a:t>
            </a:r>
            <a:r>
              <a:rPr lang="en-US" sz="1900" dirty="0">
                <a:solidFill>
                  <a:schemeClr val="dk1"/>
                </a:solidFill>
                <a:latin typeface="Roboto"/>
                <a:ea typeface="Roboto"/>
                <a:cs typeface="Roboto"/>
                <a:sym typeface="Roboto"/>
              </a:rPr>
              <a:t>Details:</a:t>
            </a:r>
            <a:br>
              <a:rPr lang="en-US" sz="1900" dirty="0">
                <a:solidFill>
                  <a:schemeClr val="dk1"/>
                </a:solidFill>
                <a:latin typeface="Roboto"/>
                <a:ea typeface="Roboto"/>
                <a:cs typeface="Roboto"/>
                <a:sym typeface="Roboto"/>
              </a:rPr>
            </a:br>
            <a:r>
              <a:rPr lang="en-US" sz="1900" dirty="0">
                <a:solidFill>
                  <a:schemeClr val="dk1"/>
                </a:solidFill>
                <a:latin typeface="Roboto"/>
                <a:ea typeface="Roboto"/>
                <a:cs typeface="Roboto"/>
                <a:sym typeface="Roboto"/>
              </a:rPr>
              <a:t>Mokshyada Mishra</a:t>
            </a:r>
            <a:br>
              <a:rPr lang="en-US" sz="1900" dirty="0">
                <a:solidFill>
                  <a:schemeClr val="dk1"/>
                </a:solidFill>
                <a:latin typeface="Roboto"/>
                <a:ea typeface="Roboto"/>
                <a:cs typeface="Roboto"/>
                <a:sym typeface="Roboto"/>
              </a:rPr>
            </a:br>
            <a:r>
              <a:rPr lang="en-US" sz="1900" dirty="0" err="1">
                <a:solidFill>
                  <a:schemeClr val="dk1"/>
                </a:solidFill>
                <a:latin typeface="Roboto"/>
                <a:ea typeface="Roboto"/>
                <a:cs typeface="Roboto"/>
                <a:sym typeface="Roboto"/>
              </a:rPr>
              <a:t>Sharmistha</a:t>
            </a:r>
            <a:r>
              <a:rPr lang="en-US" sz="1900" dirty="0">
                <a:solidFill>
                  <a:schemeClr val="dk1"/>
                </a:solidFill>
                <a:latin typeface="Roboto"/>
                <a:ea typeface="Roboto"/>
                <a:cs typeface="Roboto"/>
                <a:sym typeface="Roboto"/>
              </a:rPr>
              <a:t> </a:t>
            </a:r>
            <a:r>
              <a:rPr lang="en-US" sz="1900" dirty="0" err="1">
                <a:solidFill>
                  <a:schemeClr val="dk1"/>
                </a:solidFill>
                <a:latin typeface="Roboto"/>
                <a:ea typeface="Roboto"/>
                <a:cs typeface="Roboto"/>
                <a:sym typeface="Roboto"/>
              </a:rPr>
              <a:t>Pattnaik</a:t>
            </a:r>
            <a:endParaRPr sz="1900" dirty="0">
              <a:solidFill>
                <a:schemeClr val="dk1"/>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2"/>
          <p:cNvSpPr txBox="1">
            <a:spLocks noGrp="1"/>
          </p:cNvSpPr>
          <p:nvPr>
            <p:ph type="title"/>
          </p:nvPr>
        </p:nvSpPr>
        <p:spPr>
          <a:xfrm>
            <a:off x="131200" y="94271"/>
            <a:ext cx="10515600" cy="877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sz="3800" dirty="0">
                <a:latin typeface="Roboto"/>
                <a:ea typeface="Roboto"/>
                <a:cs typeface="Roboto"/>
                <a:sym typeface="Roboto"/>
              </a:rPr>
              <a:t>Problem Statement and Solution</a:t>
            </a:r>
            <a:endParaRPr sz="3800" dirty="0">
              <a:latin typeface="Roboto"/>
              <a:ea typeface="Roboto"/>
              <a:cs typeface="Roboto"/>
              <a:sym typeface="Roboto"/>
            </a:endParaRPr>
          </a:p>
        </p:txBody>
      </p:sp>
      <p:sp>
        <p:nvSpPr>
          <p:cNvPr id="2" name="TextBox 1">
            <a:extLst>
              <a:ext uri="{FF2B5EF4-FFF2-40B4-BE49-F238E27FC236}">
                <a16:creationId xmlns:a16="http://schemas.microsoft.com/office/drawing/2014/main" id="{9701F64A-8857-5B19-C2F3-7AC78EC5F1AE}"/>
              </a:ext>
            </a:extLst>
          </p:cNvPr>
          <p:cNvSpPr txBox="1"/>
          <p:nvPr/>
        </p:nvSpPr>
        <p:spPr>
          <a:xfrm>
            <a:off x="226142" y="971771"/>
            <a:ext cx="10314039" cy="400110"/>
          </a:xfrm>
          <a:prstGeom prst="rect">
            <a:avLst/>
          </a:prstGeom>
          <a:noFill/>
        </p:spPr>
        <p:txBody>
          <a:bodyPr wrap="square" rtlCol="0">
            <a:spAutoFit/>
          </a:bodyPr>
          <a:lstStyle/>
          <a:p>
            <a:r>
              <a:rPr lang="en-US" sz="2000" dirty="0"/>
              <a:t>Enhancing Fashion Choices Through Personalized Color Theory Recommendations</a:t>
            </a:r>
            <a:endParaRPr lang="en-IN" sz="2000" dirty="0"/>
          </a:p>
        </p:txBody>
      </p:sp>
      <p:sp>
        <p:nvSpPr>
          <p:cNvPr id="3" name="TextBox 2">
            <a:extLst>
              <a:ext uri="{FF2B5EF4-FFF2-40B4-BE49-F238E27FC236}">
                <a16:creationId xmlns:a16="http://schemas.microsoft.com/office/drawing/2014/main" id="{9A10E6D6-226E-4239-F0C8-4210C8B3BFDE}"/>
              </a:ext>
            </a:extLst>
          </p:cNvPr>
          <p:cNvSpPr txBox="1"/>
          <p:nvPr/>
        </p:nvSpPr>
        <p:spPr>
          <a:xfrm>
            <a:off x="226142" y="3429000"/>
            <a:ext cx="7836310" cy="954107"/>
          </a:xfrm>
          <a:prstGeom prst="rect">
            <a:avLst/>
          </a:prstGeom>
          <a:noFill/>
        </p:spPr>
        <p:txBody>
          <a:bodyPr wrap="square" rtlCol="0">
            <a:spAutoFit/>
          </a:bodyPr>
          <a:lstStyle/>
          <a:p>
            <a:r>
              <a:rPr lang="en-US" dirty="0"/>
              <a:t>Despite the availability of a wide range of clothing options, customers struggle to identify and choose colors that enhance their natural appearance based on their skin tones. This lack of personalized guidance results in less satisfactory shopping experiences and can contribute to increased return rates and reduced customer loyalty.</a:t>
            </a:r>
            <a:endParaRPr lang="en-IN" dirty="0"/>
          </a:p>
        </p:txBody>
      </p:sp>
      <p:sp>
        <p:nvSpPr>
          <p:cNvPr id="4" name="TextBox 3">
            <a:extLst>
              <a:ext uri="{FF2B5EF4-FFF2-40B4-BE49-F238E27FC236}">
                <a16:creationId xmlns:a16="http://schemas.microsoft.com/office/drawing/2014/main" id="{52DD1CDC-26E4-CDC2-BF5A-5C970029694E}"/>
              </a:ext>
            </a:extLst>
          </p:cNvPr>
          <p:cNvSpPr txBox="1"/>
          <p:nvPr/>
        </p:nvSpPr>
        <p:spPr>
          <a:xfrm>
            <a:off x="226142" y="1923387"/>
            <a:ext cx="7836310" cy="954107"/>
          </a:xfrm>
          <a:prstGeom prst="rect">
            <a:avLst/>
          </a:prstGeom>
          <a:noFill/>
        </p:spPr>
        <p:txBody>
          <a:bodyPr wrap="square" rtlCol="0">
            <a:spAutoFit/>
          </a:bodyPr>
          <a:lstStyle/>
          <a:p>
            <a:r>
              <a:rPr lang="en-US" dirty="0"/>
              <a:t>In the fashion retail industry, especially within the fast fashion segment, customers often face challenges in selecting clothing colors that complement their unique skin tones. This difficulty can lead to dissatisfaction, reduced confidence in their fashion choices, and ultimately, lower engagement and conversion rates on retail platforms.</a:t>
            </a:r>
            <a:endParaRPr lang="en-IN" dirty="0"/>
          </a:p>
        </p:txBody>
      </p:sp>
      <p:sp>
        <p:nvSpPr>
          <p:cNvPr id="5" name="TextBox 4">
            <a:extLst>
              <a:ext uri="{FF2B5EF4-FFF2-40B4-BE49-F238E27FC236}">
                <a16:creationId xmlns:a16="http://schemas.microsoft.com/office/drawing/2014/main" id="{A4031AD2-BBB8-635D-835D-5A2E2A1005F7}"/>
              </a:ext>
            </a:extLst>
          </p:cNvPr>
          <p:cNvSpPr txBox="1"/>
          <p:nvPr/>
        </p:nvSpPr>
        <p:spPr>
          <a:xfrm>
            <a:off x="294968" y="1641987"/>
            <a:ext cx="1868129" cy="307777"/>
          </a:xfrm>
          <a:prstGeom prst="rect">
            <a:avLst/>
          </a:prstGeom>
          <a:noFill/>
        </p:spPr>
        <p:txBody>
          <a:bodyPr wrap="square" rtlCol="0">
            <a:spAutoFit/>
          </a:bodyPr>
          <a:lstStyle/>
          <a:p>
            <a:r>
              <a:rPr lang="en-IN" b="1" dirty="0"/>
              <a:t>CONTEXT:</a:t>
            </a:r>
          </a:p>
        </p:txBody>
      </p:sp>
      <p:sp>
        <p:nvSpPr>
          <p:cNvPr id="6" name="TextBox 5">
            <a:extLst>
              <a:ext uri="{FF2B5EF4-FFF2-40B4-BE49-F238E27FC236}">
                <a16:creationId xmlns:a16="http://schemas.microsoft.com/office/drawing/2014/main" id="{3A2C19D8-9F8E-86EB-DD9F-696FE155A2A1}"/>
              </a:ext>
            </a:extLst>
          </p:cNvPr>
          <p:cNvSpPr txBox="1"/>
          <p:nvPr/>
        </p:nvSpPr>
        <p:spPr>
          <a:xfrm>
            <a:off x="226142" y="3121223"/>
            <a:ext cx="1868129" cy="307777"/>
          </a:xfrm>
          <a:prstGeom prst="rect">
            <a:avLst/>
          </a:prstGeom>
          <a:noFill/>
        </p:spPr>
        <p:txBody>
          <a:bodyPr wrap="square" rtlCol="0">
            <a:spAutoFit/>
          </a:bodyPr>
          <a:lstStyle/>
          <a:p>
            <a:r>
              <a:rPr lang="en-IN" b="1" dirty="0"/>
              <a:t>STATEMENT:</a:t>
            </a:r>
          </a:p>
        </p:txBody>
      </p:sp>
      <p:pic>
        <p:nvPicPr>
          <p:cNvPr id="1026" name="Picture 2" descr="colour-theory-colour-wheel">
            <a:extLst>
              <a:ext uri="{FF2B5EF4-FFF2-40B4-BE49-F238E27FC236}">
                <a16:creationId xmlns:a16="http://schemas.microsoft.com/office/drawing/2014/main" id="{0FC61F9D-FD76-52DF-A835-40CA591F1B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75113" y="2210052"/>
            <a:ext cx="2938462" cy="290036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6E7B6534-146A-472C-9FC9-80B62E6FF2EC}"/>
              </a:ext>
            </a:extLst>
          </p:cNvPr>
          <p:cNvSpPr txBox="1"/>
          <p:nvPr/>
        </p:nvSpPr>
        <p:spPr>
          <a:xfrm>
            <a:off x="226142" y="4626836"/>
            <a:ext cx="1868129" cy="307777"/>
          </a:xfrm>
          <a:prstGeom prst="rect">
            <a:avLst/>
          </a:prstGeom>
          <a:noFill/>
        </p:spPr>
        <p:txBody>
          <a:bodyPr wrap="square" rtlCol="0">
            <a:spAutoFit/>
          </a:bodyPr>
          <a:lstStyle/>
          <a:p>
            <a:r>
              <a:rPr lang="en-IN" b="1" dirty="0"/>
              <a:t>SOLUTION:</a:t>
            </a:r>
          </a:p>
        </p:txBody>
      </p:sp>
      <p:sp>
        <p:nvSpPr>
          <p:cNvPr id="10" name="TextBox 9">
            <a:extLst>
              <a:ext uri="{FF2B5EF4-FFF2-40B4-BE49-F238E27FC236}">
                <a16:creationId xmlns:a16="http://schemas.microsoft.com/office/drawing/2014/main" id="{C2905919-F8C0-DE2D-1469-A7804452CA95}"/>
              </a:ext>
            </a:extLst>
          </p:cNvPr>
          <p:cNvSpPr txBox="1"/>
          <p:nvPr/>
        </p:nvSpPr>
        <p:spPr>
          <a:xfrm>
            <a:off x="226142" y="4934613"/>
            <a:ext cx="7836310" cy="1384995"/>
          </a:xfrm>
          <a:prstGeom prst="rect">
            <a:avLst/>
          </a:prstGeom>
          <a:noFill/>
        </p:spPr>
        <p:txBody>
          <a:bodyPr wrap="square" rtlCol="0">
            <a:spAutoFit/>
          </a:bodyPr>
          <a:lstStyle/>
          <a:p>
            <a:r>
              <a:rPr lang="en-US" dirty="0"/>
              <a:t>We propose an integrated shopping platform feature that enhances user experience through personalized color guidance:</a:t>
            </a:r>
          </a:p>
          <a:p>
            <a:r>
              <a:rPr lang="en-US" dirty="0"/>
              <a:t>Skin Tone </a:t>
            </a:r>
            <a:r>
              <a:rPr lang="en-US" dirty="0" err="1"/>
              <a:t>Detection,Personalized</a:t>
            </a:r>
            <a:r>
              <a:rPr lang="en-US" dirty="0"/>
              <a:t> Color Palette that generates tailored clothing color recommendations based on detected skin </a:t>
            </a:r>
            <a:r>
              <a:rPr lang="en-US" dirty="0" err="1"/>
              <a:t>tone,Influencer</a:t>
            </a:r>
            <a:r>
              <a:rPr lang="en-US" dirty="0"/>
              <a:t> Collaboration that showcases style recommendations from influencers with similar skin tones for inspiration &amp; Seasonal Color Analysis that provides seasonal color recommendations to keep wardrobes current and trendy.</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3"/>
          <p:cNvSpPr txBox="1">
            <a:spLocks noGrp="1"/>
          </p:cNvSpPr>
          <p:nvPr>
            <p:ph type="title"/>
          </p:nvPr>
        </p:nvSpPr>
        <p:spPr>
          <a:xfrm>
            <a:off x="119425" y="-59100"/>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IN" sz="3800" dirty="0">
                <a:latin typeface="Roboto"/>
                <a:ea typeface="Roboto"/>
                <a:cs typeface="Roboto"/>
                <a:sym typeface="Roboto"/>
              </a:rPr>
              <a:t>Key Aspects and Uniqueness</a:t>
            </a:r>
            <a:endParaRPr sz="3800" dirty="0">
              <a:latin typeface="Roboto"/>
              <a:ea typeface="Roboto"/>
              <a:cs typeface="Roboto"/>
              <a:sym typeface="Roboto"/>
            </a:endParaRPr>
          </a:p>
        </p:txBody>
      </p:sp>
      <p:pic>
        <p:nvPicPr>
          <p:cNvPr id="2052" name="Picture 4" descr="Detecting Melanoma Fairly: Skin Tone Detection and Debiasing for Skin  Lesion Classification: Paper and Code">
            <a:extLst>
              <a:ext uri="{FF2B5EF4-FFF2-40B4-BE49-F238E27FC236}">
                <a16:creationId xmlns:a16="http://schemas.microsoft.com/office/drawing/2014/main" id="{AB05C33D-401A-9108-A927-BD5A83328E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78313" y="1610915"/>
            <a:ext cx="2968114" cy="1069902"/>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Discover Your Personalized Color Analysis">
            <a:extLst>
              <a:ext uri="{FF2B5EF4-FFF2-40B4-BE49-F238E27FC236}">
                <a16:creationId xmlns:a16="http://schemas.microsoft.com/office/drawing/2014/main" id="{0D5D1FDA-7C49-4F22-4CD5-824F6CCBCD6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78313" y="2680817"/>
            <a:ext cx="2806494" cy="1902773"/>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Seasonal Color Analysis | A Comprehensive Guide">
            <a:extLst>
              <a:ext uri="{FF2B5EF4-FFF2-40B4-BE49-F238E27FC236}">
                <a16:creationId xmlns:a16="http://schemas.microsoft.com/office/drawing/2014/main" id="{BB336547-01A4-8F67-C594-136E5F6345F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92397" y="4583590"/>
            <a:ext cx="3088558" cy="205903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E723B828-A15E-17E3-4A42-570BE1E32936}"/>
              </a:ext>
            </a:extLst>
          </p:cNvPr>
          <p:cNvSpPr txBox="1"/>
          <p:nvPr/>
        </p:nvSpPr>
        <p:spPr>
          <a:xfrm>
            <a:off x="119425" y="1160206"/>
            <a:ext cx="7711352" cy="5016758"/>
          </a:xfrm>
          <a:prstGeom prst="rect">
            <a:avLst/>
          </a:prstGeom>
          <a:noFill/>
        </p:spPr>
        <p:txBody>
          <a:bodyPr wrap="square" rtlCol="0">
            <a:spAutoFit/>
          </a:bodyPr>
          <a:lstStyle/>
          <a:p>
            <a:r>
              <a:rPr lang="en-US" sz="2000" b="1" u="sng" dirty="0"/>
              <a:t>1.Combining Detection and Recommendation</a:t>
            </a:r>
            <a:r>
              <a:rPr lang="en-US" sz="2000" dirty="0"/>
              <a:t>: The integration of YOLO for object detection and </a:t>
            </a:r>
            <a:r>
              <a:rPr lang="en-US" sz="2000" dirty="0" err="1"/>
              <a:t>KMeans</a:t>
            </a:r>
            <a:r>
              <a:rPr lang="en-US" sz="2000" dirty="0"/>
              <a:t> for color extraction creates a robust pipeline that not only detects clothing items but also provides personalized color recommendations.</a:t>
            </a:r>
          </a:p>
          <a:p>
            <a:r>
              <a:rPr lang="en-US" sz="2000" b="1" u="sng" dirty="0"/>
              <a:t>2.Skin Tone-Based Customization:</a:t>
            </a:r>
            <a:r>
              <a:rPr lang="en-US" sz="2000" dirty="0"/>
              <a:t> By analyzing skin tones and combining this with clothing color extraction, the system offers highly personalized and relevant color recommendations, enhancing user satisfaction.</a:t>
            </a:r>
          </a:p>
          <a:p>
            <a:r>
              <a:rPr lang="en-US" sz="2000" b="1" u="sng" dirty="0"/>
              <a:t>3.Dynamic and Adaptive</a:t>
            </a:r>
            <a:r>
              <a:rPr lang="en-US" sz="2000" dirty="0"/>
              <a:t>: The solution can dynamically update its color recommendations based on real-time analysis of uploaded images, making it highly adaptive to users' changing wardrobes and preferences.</a:t>
            </a:r>
          </a:p>
          <a:p>
            <a:r>
              <a:rPr lang="en-US" sz="2000" b="1" u="sng" dirty="0"/>
              <a:t>4.Potential for Expansion: </a:t>
            </a:r>
            <a:r>
              <a:rPr lang="en-US" sz="2000" dirty="0"/>
              <a:t>The modular structure allows for easy expansion to include educational content, influencer collaborations, and seasonal color analysis, making it a versatile tool for enhancing the shopping experience.</a:t>
            </a:r>
            <a:endParaRPr lang="en-IN"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64AE4-F622-4604-0661-55C00E0960B7}"/>
              </a:ext>
            </a:extLst>
          </p:cNvPr>
          <p:cNvSpPr>
            <a:spLocks noGrp="1"/>
          </p:cNvSpPr>
          <p:nvPr>
            <p:ph type="title"/>
          </p:nvPr>
        </p:nvSpPr>
        <p:spPr/>
        <p:txBody>
          <a:bodyPr/>
          <a:lstStyle/>
          <a:p>
            <a:r>
              <a:rPr lang="en-IN" dirty="0"/>
              <a:t>System at a Glance</a:t>
            </a:r>
          </a:p>
        </p:txBody>
      </p:sp>
      <p:sp>
        <p:nvSpPr>
          <p:cNvPr id="3" name="Text Placeholder 2">
            <a:extLst>
              <a:ext uri="{FF2B5EF4-FFF2-40B4-BE49-F238E27FC236}">
                <a16:creationId xmlns:a16="http://schemas.microsoft.com/office/drawing/2014/main" id="{E7878375-60C9-598D-5894-8490C7C5EA0D}"/>
              </a:ext>
            </a:extLst>
          </p:cNvPr>
          <p:cNvSpPr>
            <a:spLocks noGrp="1"/>
          </p:cNvSpPr>
          <p:nvPr>
            <p:ph type="body" idx="1"/>
          </p:nvPr>
        </p:nvSpPr>
        <p:spPr/>
        <p:txBody>
          <a:bodyPr/>
          <a:lstStyle/>
          <a:p>
            <a:pPr marL="114300" indent="0">
              <a:buNone/>
            </a:pPr>
            <a:endParaRPr lang="en-IN" dirty="0"/>
          </a:p>
        </p:txBody>
      </p:sp>
      <p:pic>
        <p:nvPicPr>
          <p:cNvPr id="5" name="Picture 4">
            <a:extLst>
              <a:ext uri="{FF2B5EF4-FFF2-40B4-BE49-F238E27FC236}">
                <a16:creationId xmlns:a16="http://schemas.microsoft.com/office/drawing/2014/main" id="{122706EF-0D76-E7EE-5F9D-0C467D3B4B48}"/>
              </a:ext>
            </a:extLst>
          </p:cNvPr>
          <p:cNvPicPr>
            <a:picLocks noChangeAspect="1"/>
          </p:cNvPicPr>
          <p:nvPr/>
        </p:nvPicPr>
        <p:blipFill>
          <a:blip r:embed="rId2"/>
          <a:stretch>
            <a:fillRect/>
          </a:stretch>
        </p:blipFill>
        <p:spPr>
          <a:xfrm>
            <a:off x="4538204" y="1825625"/>
            <a:ext cx="6815596" cy="4351200"/>
          </a:xfrm>
          <a:prstGeom prst="rect">
            <a:avLst/>
          </a:prstGeom>
        </p:spPr>
      </p:pic>
      <p:sp>
        <p:nvSpPr>
          <p:cNvPr id="8" name="TextBox 7">
            <a:extLst>
              <a:ext uri="{FF2B5EF4-FFF2-40B4-BE49-F238E27FC236}">
                <a16:creationId xmlns:a16="http://schemas.microsoft.com/office/drawing/2014/main" id="{F06E8EF8-D5F1-8CB1-5F71-24AFDBEA1059}"/>
              </a:ext>
            </a:extLst>
          </p:cNvPr>
          <p:cNvSpPr txBox="1"/>
          <p:nvPr/>
        </p:nvSpPr>
        <p:spPr>
          <a:xfrm>
            <a:off x="838200" y="1898731"/>
            <a:ext cx="3717516" cy="4278094"/>
          </a:xfrm>
          <a:prstGeom prst="rect">
            <a:avLst/>
          </a:prstGeom>
          <a:noFill/>
        </p:spPr>
        <p:txBody>
          <a:bodyPr wrap="square" rtlCol="0">
            <a:spAutoFit/>
          </a:bodyPr>
          <a:lstStyle/>
          <a:p>
            <a:pPr marL="285750" indent="-285750">
              <a:buFont typeface="Arial" panose="020B0604020202020204" pitchFamily="34" charset="0"/>
              <a:buChar char="•"/>
            </a:pPr>
            <a:r>
              <a:rPr lang="en-US" sz="1600" dirty="0"/>
              <a:t>The integrated shopping platform enhances user experience through personalized color guidance by detecting the user's skin tone and generating tailored clothing color recommendations.</a:t>
            </a:r>
          </a:p>
          <a:p>
            <a:pPr marL="285750" indent="-285750">
              <a:buFont typeface="Arial" panose="020B0604020202020204" pitchFamily="34" charset="0"/>
              <a:buChar char="•"/>
            </a:pPr>
            <a:r>
              <a:rPr lang="en-US" sz="1600" dirty="0"/>
              <a:t> It utilizes YOLO for precise clothing detection and face detection for accurate skin tone analysis. </a:t>
            </a:r>
          </a:p>
          <a:p>
            <a:pPr marL="285750" indent="-285750">
              <a:buFont typeface="Arial" panose="020B0604020202020204" pitchFamily="34" charset="0"/>
              <a:buChar char="•"/>
            </a:pPr>
            <a:r>
              <a:rPr lang="en-US" sz="1600" dirty="0"/>
              <a:t>The flow involves initializing the YOLO model, defining key functions, verifying image existence, executing color recommendations, and displaying the results, ensuring a cohesive and personalized shopping experience.</a:t>
            </a:r>
            <a:endParaRPr lang="en-IN" sz="1600" dirty="0"/>
          </a:p>
        </p:txBody>
      </p:sp>
    </p:spTree>
    <p:extLst>
      <p:ext uri="{BB962C8B-B14F-4D97-AF65-F5344CB8AC3E}">
        <p14:creationId xmlns:p14="http://schemas.microsoft.com/office/powerpoint/2010/main" val="2431418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D325A-2908-E61B-DB22-EE77D3ABD230}"/>
              </a:ext>
            </a:extLst>
          </p:cNvPr>
          <p:cNvSpPr>
            <a:spLocks noGrp="1"/>
          </p:cNvSpPr>
          <p:nvPr>
            <p:ph type="title"/>
          </p:nvPr>
        </p:nvSpPr>
        <p:spPr/>
        <p:txBody>
          <a:bodyPr/>
          <a:lstStyle/>
          <a:p>
            <a:r>
              <a:rPr lang="en-US" dirty="0"/>
              <a:t>Integrated Shopping Platform: Technology Components</a:t>
            </a:r>
            <a:endParaRPr lang="en-IN" dirty="0"/>
          </a:p>
        </p:txBody>
      </p:sp>
      <p:sp>
        <p:nvSpPr>
          <p:cNvPr id="3" name="Text Placeholder 2">
            <a:extLst>
              <a:ext uri="{FF2B5EF4-FFF2-40B4-BE49-F238E27FC236}">
                <a16:creationId xmlns:a16="http://schemas.microsoft.com/office/drawing/2014/main" id="{EBB30446-4DE4-528B-C511-15C304943E3D}"/>
              </a:ext>
            </a:extLst>
          </p:cNvPr>
          <p:cNvSpPr>
            <a:spLocks noGrp="1"/>
          </p:cNvSpPr>
          <p:nvPr>
            <p:ph type="body" idx="1"/>
          </p:nvPr>
        </p:nvSpPr>
        <p:spPr>
          <a:xfrm>
            <a:off x="966019" y="1690825"/>
            <a:ext cx="10515600" cy="4351200"/>
          </a:xfrm>
        </p:spPr>
        <p:txBody>
          <a:bodyPr/>
          <a:lstStyle/>
          <a:p>
            <a:pPr marL="114300" indent="0">
              <a:buNone/>
            </a:pPr>
            <a:endParaRPr lang="en-IN" sz="1550" dirty="0"/>
          </a:p>
        </p:txBody>
      </p:sp>
      <p:pic>
        <p:nvPicPr>
          <p:cNvPr id="5" name="Picture 4">
            <a:extLst>
              <a:ext uri="{FF2B5EF4-FFF2-40B4-BE49-F238E27FC236}">
                <a16:creationId xmlns:a16="http://schemas.microsoft.com/office/drawing/2014/main" id="{1AA163AC-3360-6A2B-BB15-A7AA222F560F}"/>
              </a:ext>
            </a:extLst>
          </p:cNvPr>
          <p:cNvPicPr>
            <a:picLocks noChangeAspect="1"/>
          </p:cNvPicPr>
          <p:nvPr/>
        </p:nvPicPr>
        <p:blipFill>
          <a:blip r:embed="rId2"/>
          <a:stretch>
            <a:fillRect/>
          </a:stretch>
        </p:blipFill>
        <p:spPr>
          <a:xfrm>
            <a:off x="933928" y="1690825"/>
            <a:ext cx="10547691" cy="4351200"/>
          </a:xfrm>
          <a:prstGeom prst="rect">
            <a:avLst/>
          </a:prstGeom>
        </p:spPr>
      </p:pic>
    </p:spTree>
    <p:extLst>
      <p:ext uri="{BB962C8B-B14F-4D97-AF65-F5344CB8AC3E}">
        <p14:creationId xmlns:p14="http://schemas.microsoft.com/office/powerpoint/2010/main" val="18798343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4"/>
          <p:cNvSpPr txBox="1">
            <a:spLocks noGrp="1"/>
          </p:cNvSpPr>
          <p:nvPr>
            <p:ph type="title"/>
          </p:nvPr>
        </p:nvSpPr>
        <p:spPr>
          <a:xfrm>
            <a:off x="107625" y="0"/>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sz="3800">
                <a:latin typeface="Roboto"/>
                <a:ea typeface="Roboto"/>
                <a:cs typeface="Roboto"/>
                <a:sym typeface="Roboto"/>
              </a:rPr>
              <a:t>Benefits </a:t>
            </a:r>
            <a:endParaRPr sz="3800">
              <a:latin typeface="Roboto"/>
              <a:ea typeface="Roboto"/>
              <a:cs typeface="Roboto"/>
              <a:sym typeface="Roboto"/>
            </a:endParaRPr>
          </a:p>
        </p:txBody>
      </p:sp>
      <p:sp>
        <p:nvSpPr>
          <p:cNvPr id="2" name="TextBox 1">
            <a:extLst>
              <a:ext uri="{FF2B5EF4-FFF2-40B4-BE49-F238E27FC236}">
                <a16:creationId xmlns:a16="http://schemas.microsoft.com/office/drawing/2014/main" id="{68543415-731B-E7C7-237D-01B6BDF264C0}"/>
              </a:ext>
            </a:extLst>
          </p:cNvPr>
          <p:cNvSpPr txBox="1"/>
          <p:nvPr/>
        </p:nvSpPr>
        <p:spPr>
          <a:xfrm>
            <a:off x="245806" y="1325700"/>
            <a:ext cx="8888362" cy="3477875"/>
          </a:xfrm>
          <a:prstGeom prst="rect">
            <a:avLst/>
          </a:prstGeom>
          <a:noFill/>
        </p:spPr>
        <p:txBody>
          <a:bodyPr wrap="square" rtlCol="0">
            <a:spAutoFit/>
          </a:bodyPr>
          <a:lstStyle/>
          <a:p>
            <a:pPr marL="342900" indent="-342900">
              <a:buAutoNum type="arabicPeriod"/>
            </a:pPr>
            <a:r>
              <a:rPr lang="en-US" sz="2000" dirty="0"/>
              <a:t>Enhanced Customer Satisfaction: By receiving personalized color recommendations, customers will feel more confident and satisfied with their fashion choices.</a:t>
            </a:r>
          </a:p>
          <a:p>
            <a:pPr marL="342900" indent="-342900">
              <a:buAutoNum type="arabicPeriod"/>
            </a:pPr>
            <a:r>
              <a:rPr lang="en-US" sz="2000" dirty="0"/>
              <a:t>Increased Engagement: Interactive and personalized features will lead to higher user engagement and app usage.</a:t>
            </a:r>
          </a:p>
          <a:p>
            <a:pPr marL="342900" indent="-342900">
              <a:buAutoNum type="arabicPeriod"/>
            </a:pPr>
            <a:r>
              <a:rPr lang="en-US" sz="2000" dirty="0"/>
              <a:t>Higher Conversion Rates: Tailored recommendations will drive higher conversion rates and sales.</a:t>
            </a:r>
          </a:p>
          <a:p>
            <a:pPr marL="342900" indent="-342900">
              <a:buAutoNum type="arabicPeriod"/>
            </a:pPr>
            <a:r>
              <a:rPr lang="en-US" sz="2000" dirty="0"/>
              <a:t>Reduced Return Rates: Customers are less likely to return items that complement their appearance, reducing return rates and associated costs.</a:t>
            </a:r>
          </a:p>
          <a:p>
            <a:pPr marL="342900" indent="-342900">
              <a:buAutoNum type="arabicPeriod"/>
            </a:pPr>
            <a:r>
              <a:rPr lang="en-US" sz="2000" dirty="0"/>
              <a:t>Brand Loyalty: A unique and personalized shopping experience will foster greater customer loyalty and repeat business.</a:t>
            </a:r>
            <a:endParaRPr lang="en-IN" sz="2000" dirty="0"/>
          </a:p>
        </p:txBody>
      </p:sp>
      <p:pic>
        <p:nvPicPr>
          <p:cNvPr id="3076" name="Picture 4" descr="How to Improve Customer Satisfaction ...">
            <a:extLst>
              <a:ext uri="{FF2B5EF4-FFF2-40B4-BE49-F238E27FC236}">
                <a16:creationId xmlns:a16="http://schemas.microsoft.com/office/drawing/2014/main" id="{BFFB6D2A-F180-0B87-4A3F-59BA8E2B63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34169" y="1098826"/>
            <a:ext cx="2684206" cy="141594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Mobile App Engagement">
            <a:extLst>
              <a:ext uri="{FF2B5EF4-FFF2-40B4-BE49-F238E27FC236}">
                <a16:creationId xmlns:a16="http://schemas.microsoft.com/office/drawing/2014/main" id="{5ABA0A4B-1C0A-CE4A-C02B-CD73F225027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26654" y="2758114"/>
            <a:ext cx="2591721" cy="1093616"/>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Myntra adopts 'SuperCoins' as its ...">
            <a:extLst>
              <a:ext uri="{FF2B5EF4-FFF2-40B4-BE49-F238E27FC236}">
                <a16:creationId xmlns:a16="http://schemas.microsoft.com/office/drawing/2014/main" id="{A3C4DCA2-D598-63DE-AD72-CEC7DE1D4A5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03650" y="4463774"/>
            <a:ext cx="3514725" cy="12954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B9D84B5-D2C2-43CC-DB2F-3E2C61DC288B}"/>
              </a:ext>
            </a:extLst>
          </p:cNvPr>
          <p:cNvSpPr txBox="1"/>
          <p:nvPr/>
        </p:nvSpPr>
        <p:spPr>
          <a:xfrm>
            <a:off x="386070" y="5030449"/>
            <a:ext cx="7777316" cy="1169551"/>
          </a:xfrm>
          <a:prstGeom prst="rect">
            <a:avLst/>
          </a:prstGeom>
          <a:noFill/>
        </p:spPr>
        <p:txBody>
          <a:bodyPr wrap="square" rtlCol="0">
            <a:spAutoFit/>
          </a:bodyPr>
          <a:lstStyle/>
          <a:p>
            <a:r>
              <a:rPr lang="en-IN" dirty="0"/>
              <a:t>PROJECT CODE LINKS:1.Github: https://github.com/Mishra-0709/Myntra-BlackGriffin</a:t>
            </a:r>
          </a:p>
          <a:p>
            <a:r>
              <a:rPr lang="en-IN" dirty="0"/>
              <a:t>2.Collaboratory: </a:t>
            </a:r>
            <a:r>
              <a:rPr lang="en-IN" dirty="0">
                <a:hlinkClick r:id="rId6"/>
              </a:rPr>
              <a:t>https://colab.research.google.com/drive/1mxbTz-bgfuP8EjBuyHe71lIHuTW6MCNq?usp=sharing</a:t>
            </a:r>
            <a:endParaRPr lang="en-IN" dirty="0"/>
          </a:p>
          <a:p>
            <a:r>
              <a:rPr lang="en-IN" dirty="0"/>
              <a:t>3.Dataset:</a:t>
            </a:r>
            <a:r>
              <a:rPr lang="en-US" dirty="0">
                <a:hlinkClick r:id="rId7"/>
              </a:rPr>
              <a:t>Colorful Fashion Dataset For Object Detection (kaggle.com)</a:t>
            </a:r>
            <a:endParaRPr lang="en-IN" dirty="0"/>
          </a:p>
          <a:p>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TotalTime>
  <Words>581</Words>
  <Application>Microsoft Office PowerPoint</Application>
  <PresentationFormat>Widescreen</PresentationFormat>
  <Paragraphs>31</Paragraphs>
  <Slides>6</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Calibri</vt:lpstr>
      <vt:lpstr>Arial</vt:lpstr>
      <vt:lpstr>Roboto</vt:lpstr>
      <vt:lpstr>Office Theme</vt:lpstr>
      <vt:lpstr>Team Name : BlackGriffin(NIT Rourkela)  Team Details: Mokshyada Mishra Sharmistha Pattnaik</vt:lpstr>
      <vt:lpstr>Problem Statement and Solution</vt:lpstr>
      <vt:lpstr>Key Aspects and Uniqueness</vt:lpstr>
      <vt:lpstr>System at a Glance</vt:lpstr>
      <vt:lpstr>Integrated Shopping Platform: Technology Components</vt:lpstr>
      <vt:lpstr>Benefits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Name : BlackGriffin(NIT Rourkela)  Team Details: Mokshyada Mishra Sharmistha Pattnaik</dc:title>
  <dc:creator>user</dc:creator>
  <cp:lastModifiedBy>Mokshyada Mishra</cp:lastModifiedBy>
  <cp:revision>4</cp:revision>
  <dcterms:modified xsi:type="dcterms:W3CDTF">2024-07-13T18:59:06Z</dcterms:modified>
</cp:coreProperties>
</file>