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1D95BD-08C1-42FD-8D1F-893A961E7D6C}" v="3" dt="2023-04-15T04:23:04.353"/>
    <p1510:client id="{D622A79D-5818-4DC1-9174-8F52F52287B7}" v="986" dt="2023-04-16T05:00:52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907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55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2649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255551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5735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9478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1559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6805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0691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6697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11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665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3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2883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6709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96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55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59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74" y="1337187"/>
            <a:ext cx="5343838" cy="3280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>
                <a:ea typeface="+mj-lt"/>
                <a:cs typeface="+mj-lt"/>
              </a:rPr>
              <a:t>The Use of Scanning Electron Microscopy with Energy Dispersive Spectroscopy in Forensic Sciences</a:t>
            </a:r>
            <a:endParaRPr lang="en-US" sz="3400"/>
          </a:p>
          <a:p>
            <a:pPr>
              <a:lnSpc>
                <a:spcPct val="90000"/>
              </a:lnSpc>
            </a:pPr>
            <a:endParaRPr lang="en-US" sz="3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75" y="4617606"/>
            <a:ext cx="5343837" cy="1230129"/>
          </a:xfrm>
        </p:spPr>
        <p:txBody>
          <a:bodyPr>
            <a:normAutofit/>
          </a:bodyPr>
          <a:lstStyle/>
          <a:p>
            <a:r>
              <a:rPr lang="en-US" dirty="0"/>
              <a:t>ANIKET SHANKER MISHRA </a:t>
            </a:r>
            <a:br>
              <a:rPr lang="en-US" dirty="0"/>
            </a:br>
            <a:r>
              <a:rPr lang="en-US" dirty="0"/>
              <a:t>MSE 550 </a:t>
            </a:r>
          </a:p>
          <a:p>
            <a:r>
              <a:rPr lang="en-US" dirty="0"/>
              <a:t>DUE DATE: 04/15/23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35855-8A47-67A2-1B10-DE698E88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10" name="Picture 11" descr="A picture containing grass, outdoor&#10;&#10;Description automatically generated">
            <a:extLst>
              <a:ext uri="{FF2B5EF4-FFF2-40B4-BE49-F238E27FC236}">
                <a16:creationId xmlns:a16="http://schemas.microsoft.com/office/drawing/2014/main" id="{C2B04750-B1BD-CC96-710A-E5006F039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142" y="1852328"/>
            <a:ext cx="5201264" cy="269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33A6-2C4B-A497-9256-06664EC6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54" y="300318"/>
            <a:ext cx="6244298" cy="613547"/>
          </a:xfrm>
        </p:spPr>
        <p:txBody>
          <a:bodyPr/>
          <a:lstStyle/>
          <a:p>
            <a:r>
              <a:rPr lang="en-US" sz="2400" b="1" u="sng" dirty="0">
                <a:solidFill>
                  <a:schemeClr val="tx1"/>
                </a:solidFill>
              </a:rPr>
              <a:t>Case study 1: </a:t>
            </a:r>
            <a:r>
              <a:rPr lang="en-US" sz="2400" b="1" u="sng" dirty="0">
                <a:solidFill>
                  <a:schemeClr val="tx1"/>
                </a:solidFill>
                <a:ea typeface="+mj-lt"/>
                <a:cs typeface="+mj-lt"/>
              </a:rPr>
              <a:t>Gunshot Residue Analysis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77319-64A0-9AFF-8E50-7A6AFAA4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55" y="1171175"/>
            <a:ext cx="6497256" cy="39559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600" dirty="0">
                <a:ea typeface="+mj-lt"/>
                <a:cs typeface="+mj-lt"/>
              </a:rPr>
              <a:t>SEM-EDS was able to identify and differentiate between gunshot residue particles and other environmental particles that may have been present on the suspect's hands.</a:t>
            </a:r>
            <a:endParaRPr lang="en-US" sz="1600" dirty="0"/>
          </a:p>
          <a:p>
            <a:pPr algn="just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The SEM-EDS analysis provided quantitative results, which could be used to estimate the number of shots fired and the distance between the gun and the victim.</a:t>
            </a:r>
            <a:endParaRPr lang="en-US" sz="1600" dirty="0"/>
          </a:p>
          <a:p>
            <a:pPr algn="just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The information provided by the SEM-EDS analysis was critical in refuting the defense's claims that the residue could have been transferred from other sources, such as a car battery or fireworks.</a:t>
            </a:r>
            <a:endParaRPr lang="en-US" sz="1600" dirty="0"/>
          </a:p>
          <a:p>
            <a:pPr algn="just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SEM-EDS is commonly used in gunshot residue analysis and is a powerful tool in criminal investigations.</a:t>
            </a:r>
            <a:endParaRPr lang="en-US" sz="1600" dirty="0"/>
          </a:p>
          <a:p>
            <a:pPr marL="0" indent="0" algn="just">
              <a:buClr>
                <a:srgbClr val="8AD0D6"/>
              </a:buClr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0F564-E11B-0220-34D5-04F21646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10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D73352-404A-2DCF-AE17-45E95FBABBA0}"/>
              </a:ext>
            </a:extLst>
          </p:cNvPr>
          <p:cNvCxnSpPr/>
          <p:nvPr/>
        </p:nvCxnSpPr>
        <p:spPr>
          <a:xfrm flipH="1">
            <a:off x="6954094" y="1166273"/>
            <a:ext cx="18394" cy="342975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8C87E0-0DD6-13A2-A774-70EDCA4F5F0B}"/>
              </a:ext>
            </a:extLst>
          </p:cNvPr>
          <p:cNvSpPr txBox="1"/>
          <p:nvPr/>
        </p:nvSpPr>
        <p:spPr>
          <a:xfrm>
            <a:off x="310242" y="6155871"/>
            <a:ext cx="599258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A. S. A. Mohamad, M. A. Abd Rahman, M. Y. A. Rahman, M. S. Othman, &amp; M. Z. Abidin. (2015). Analysis of gunshot residue on hands by scanning electron microscopy–energy dispersive X-ray spectrometry (SEM-EDX). Journal of Forensic and Legal Medicine, 29, 8-13.</a:t>
            </a:r>
            <a:endParaRPr lang="en-US" sz="1000"/>
          </a:p>
        </p:txBody>
      </p:sp>
      <p:pic>
        <p:nvPicPr>
          <p:cNvPr id="5" name="Picture 7" descr="Diagram&#10;&#10;Description automatically generated">
            <a:extLst>
              <a:ext uri="{FF2B5EF4-FFF2-40B4-BE49-F238E27FC236}">
                <a16:creationId xmlns:a16="http://schemas.microsoft.com/office/drawing/2014/main" id="{9AA2F6D0-0837-71F9-F7C6-D868DE957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14" y="1941594"/>
            <a:ext cx="4931228" cy="187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0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C7E00-EE2F-10B6-7A76-5E8C8BD5B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98" y="1073204"/>
            <a:ext cx="6660541" cy="419548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600" dirty="0">
                <a:ea typeface="+mj-lt"/>
                <a:cs typeface="+mj-lt"/>
              </a:rPr>
              <a:t>SEM-EDS was able to identify the elemental composition of the fibers, which provided valuable information for comparison to other fibers found at the crime scene or in the suspect's home.</a:t>
            </a:r>
            <a:endParaRPr lang="en-US" sz="1600" dirty="0"/>
          </a:p>
          <a:p>
            <a:pPr algn="just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The SEM-EDS analysis was able to differentiate between different types of fibers, such as natural fibers like wool or cotton and synthetic fibers like polyester or nylon.</a:t>
            </a:r>
            <a:endParaRPr lang="en-US" sz="1600" dirty="0"/>
          </a:p>
          <a:p>
            <a:pPr algn="just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The fiber analysis using SEM-EDS was able to exclude other potential sources of the fibers, such as common clothing or carpet fibers, and helped focus the investigation on the suspect's home.</a:t>
            </a:r>
            <a:endParaRPr lang="en-US" sz="1600" dirty="0"/>
          </a:p>
          <a:p>
            <a:pPr algn="just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SEM-EDS is a valuable tool in fiber analysis and can provide critical information in criminal investigations involving fibers as evidence.</a:t>
            </a:r>
            <a:endParaRPr lang="en-US" sz="1600" dirty="0"/>
          </a:p>
          <a:p>
            <a:pPr marL="0" indent="0">
              <a:buClr>
                <a:srgbClr val="8AD0D6"/>
              </a:buClr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EB73A-91D3-A072-8EAC-3DEAA0FE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11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6D37E3-2CC1-CC0A-A945-027209B90CE8}"/>
              </a:ext>
            </a:extLst>
          </p:cNvPr>
          <p:cNvCxnSpPr/>
          <p:nvPr/>
        </p:nvCxnSpPr>
        <p:spPr>
          <a:xfrm flipH="1">
            <a:off x="7214975" y="1067927"/>
            <a:ext cx="18394" cy="402846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CFA5C02D-4C73-7D7F-C281-9627D8B2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54" y="300318"/>
            <a:ext cx="4375524" cy="616759"/>
          </a:xfrm>
        </p:spPr>
        <p:txBody>
          <a:bodyPr/>
          <a:lstStyle/>
          <a:p>
            <a:r>
              <a:rPr lang="en-US" sz="2400" b="1" u="sng" dirty="0">
                <a:solidFill>
                  <a:schemeClr val="tx1"/>
                </a:solidFill>
              </a:rPr>
              <a:t>Case 2 study: </a:t>
            </a:r>
            <a:r>
              <a:rPr lang="en-US" sz="2400" b="1" u="sng" dirty="0">
                <a:solidFill>
                  <a:schemeClr val="tx1"/>
                </a:solidFill>
                <a:ea typeface="+mj-lt"/>
                <a:cs typeface="+mj-lt"/>
              </a:rPr>
              <a:t>Fiber Analysis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1CB53C-4E39-3AF8-7CB9-1C10173635E3}"/>
              </a:ext>
            </a:extLst>
          </p:cNvPr>
          <p:cNvSpPr txBox="1"/>
          <p:nvPr/>
        </p:nvSpPr>
        <p:spPr>
          <a:xfrm>
            <a:off x="348342" y="6237514"/>
            <a:ext cx="679268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P. M. Kohlmeier, M. A. Verhoff, M. R. Graw, A. Reiter, &amp; C. A. Wiegand. (2015). Comparative analysis of textile fibers using SEM-EDX and LA-ICP-MS: A contribution to the validation of the methods for the forensic comparison of fibers. Analytical and Bioanalytical Chemistry, 407(25), 7729-7742.</a:t>
            </a:r>
            <a:endParaRPr lang="en-US" sz="1000"/>
          </a:p>
        </p:txBody>
      </p:sp>
      <p:pic>
        <p:nvPicPr>
          <p:cNvPr id="2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1210683-0989-18E3-A3E0-F6F078808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568" y="1298802"/>
            <a:ext cx="4476750" cy="373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5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758E-45F4-908E-B176-DB4F3CCE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11" y="300318"/>
            <a:ext cx="6356723" cy="486131"/>
          </a:xfrm>
        </p:spPr>
        <p:txBody>
          <a:bodyPr/>
          <a:lstStyle/>
          <a:p>
            <a:r>
              <a:rPr lang="en-US" sz="2400" b="1" u="sng" dirty="0"/>
              <a:t>Limitations of SEM EDS in forensic sciences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FD24-1232-3167-747B-E352AC351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112" y="1073204"/>
            <a:ext cx="7183055" cy="470711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600" dirty="0">
                <a:ea typeface="+mj-lt"/>
                <a:cs typeface="+mj-lt"/>
              </a:rPr>
              <a:t>Detection of elements depends on their atomic number and concentration, which can affect the sensitivity of the analysis. The lower the atomic number, the harder it is to detect.</a:t>
            </a:r>
            <a:endParaRPr lang="en-US" sz="1600" dirty="0"/>
          </a:p>
          <a:p>
            <a:pPr algn="just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The presence of interfering elements in the sample can cause errors in the detection and quantification of elements.</a:t>
            </a:r>
            <a:endParaRPr lang="en-US" sz="1600" dirty="0"/>
          </a:p>
          <a:p>
            <a:pPr algn="just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Analysis of samples that are not homogeneous or contain mixtures of elements can lead to inaccurate results.</a:t>
            </a:r>
            <a:endParaRPr lang="en-US" sz="1600" dirty="0"/>
          </a:p>
          <a:p>
            <a:pPr algn="just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Preparation of samples for SEM-EDS analysis can be time-consuming and labor-intensive, which can limit the number of samples that can be analyzed.</a:t>
            </a:r>
            <a:endParaRPr lang="en-US" sz="1600" dirty="0"/>
          </a:p>
          <a:p>
            <a:pPr algn="just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SEM-EDS analysis is a destructive technique that can damage or alter the sample, which can be a limitation when analyzing evidence that needs to be preserved.</a:t>
            </a:r>
            <a:endParaRPr lang="en-US" sz="1600" dirty="0"/>
          </a:p>
          <a:p>
            <a:pPr algn="just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The high cost of SEM-EDS equipment and the specialized training required for its operation can limit access to the technique in some forensic laboratories.</a:t>
            </a:r>
            <a:endParaRPr lang="en-US" sz="1600" dirty="0"/>
          </a:p>
          <a:p>
            <a:pPr marL="0" indent="0" algn="just">
              <a:buClr>
                <a:srgbClr val="8AD0D6"/>
              </a:buClr>
              <a:buNone/>
            </a:pPr>
            <a:endParaRPr lang="en-US" sz="1600" dirty="0"/>
          </a:p>
          <a:p>
            <a:pPr marL="0" indent="0" algn="just">
              <a:buClr>
                <a:srgbClr val="8AD0D6"/>
              </a:buClr>
              <a:buNone/>
            </a:pPr>
            <a:endParaRPr lang="en-US" sz="1600" dirty="0"/>
          </a:p>
          <a:p>
            <a:pPr algn="just">
              <a:buClr>
                <a:srgbClr val="8AD0D6"/>
              </a:buClr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A6FA6-98F9-66F2-C257-E2A1E687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12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33FA67-BC1C-25CD-B962-49ADADD01035}"/>
              </a:ext>
            </a:extLst>
          </p:cNvPr>
          <p:cNvCxnSpPr/>
          <p:nvPr/>
        </p:nvCxnSpPr>
        <p:spPr>
          <a:xfrm>
            <a:off x="7498756" y="1144502"/>
            <a:ext cx="3377" cy="456186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060F0A-15A9-8841-2B55-0E9ED4A27C99}"/>
              </a:ext>
            </a:extLst>
          </p:cNvPr>
          <p:cNvSpPr txBox="1"/>
          <p:nvPr/>
        </p:nvSpPr>
        <p:spPr>
          <a:xfrm>
            <a:off x="244928" y="6395356"/>
            <a:ext cx="637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J. Yin, M. J. McCarthy, M. J. Simpson, "Applications and Limitations of Scanning Electron Microscopy (SEM) in the Forensic Earth Sciences," Minerals, vol. 7, no. 10, p. 197, 2017. </a:t>
            </a:r>
            <a:r>
              <a:rPr lang="en-US" sz="1000" dirty="0" err="1">
                <a:ea typeface="+mn-lt"/>
                <a:cs typeface="+mn-lt"/>
              </a:rPr>
              <a:t>doi</a:t>
            </a:r>
            <a:r>
              <a:rPr lang="en-US" sz="1000" dirty="0">
                <a:ea typeface="+mn-lt"/>
                <a:cs typeface="+mn-lt"/>
              </a:rPr>
              <a:t>: 10.3390/min7100197.</a:t>
            </a:r>
            <a:endParaRPr lang="en-US" sz="1000"/>
          </a:p>
        </p:txBody>
      </p:sp>
      <p:pic>
        <p:nvPicPr>
          <p:cNvPr id="5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F27524FB-A64E-A5F9-54B4-8C592B312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918" y="2021341"/>
            <a:ext cx="4438650" cy="281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79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2467-5BF4-2C3B-3CC7-1B09D3696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82" y="354747"/>
            <a:ext cx="1980666" cy="660300"/>
          </a:xfrm>
        </p:spPr>
        <p:txBody>
          <a:bodyPr/>
          <a:lstStyle/>
          <a:p>
            <a:r>
              <a:rPr lang="en-US" sz="2400" b="1" u="sng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47A17-4910-4EEB-0CD6-1AC5CCA25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83" y="1073204"/>
            <a:ext cx="6758513" cy="47179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600" dirty="0">
                <a:ea typeface="+mj-lt"/>
                <a:cs typeface="+mj-lt"/>
              </a:rPr>
              <a:t>SEM-EDS is a powerful analytical tool used in forensic sciences for the identification of chemical elements in a sample.</a:t>
            </a:r>
            <a:endParaRPr lang="en-US" sz="1600" dirty="0"/>
          </a:p>
          <a:p>
            <a:pPr algn="just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The SEM-EDS system consists of an electron gun, a sample chamber, detectors, and a computer system.</a:t>
            </a:r>
            <a:endParaRPr lang="en-US" sz="1600" dirty="0"/>
          </a:p>
          <a:p>
            <a:pPr algn="just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The electron gun produces a beam of electrons that is focused on the sample in the chamber.</a:t>
            </a:r>
            <a:endParaRPr lang="en-US" sz="1600" dirty="0"/>
          </a:p>
          <a:p>
            <a:pPr algn="just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The detectors collect the signals produced by the interaction of the electrons with the sample, which are then analyzed by the computer system.</a:t>
            </a:r>
            <a:endParaRPr lang="en-US" sz="1600" dirty="0"/>
          </a:p>
          <a:p>
            <a:pPr algn="just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SEM-EDS has several applications in forensic sciences, including the analysis of trace evidence, gunshot residue, and tool marks.</a:t>
            </a:r>
            <a:endParaRPr lang="en-US" sz="1600" dirty="0"/>
          </a:p>
          <a:p>
            <a:pPr algn="just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However, there are also limitations to the use of SEM-EDS, including the cost and expertise required for sample preparation, potential sample damage, and the inability to differentiate between different chemical states of an element.</a:t>
            </a:r>
            <a:endParaRPr lang="en-US" sz="1600" dirty="0"/>
          </a:p>
          <a:p>
            <a:pPr algn="just">
              <a:buClr>
                <a:srgbClr val="8AD0D6"/>
              </a:buClr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DE080-8BAC-56E7-133A-BB40CE30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13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F3FAE0-0C23-A382-DD4F-1F4E39734EFC}"/>
              </a:ext>
            </a:extLst>
          </p:cNvPr>
          <p:cNvCxnSpPr/>
          <p:nvPr/>
        </p:nvCxnSpPr>
        <p:spPr>
          <a:xfrm>
            <a:off x="7254390" y="1158766"/>
            <a:ext cx="3377" cy="449654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5EFCFFE-419C-8F5C-E329-82694A63F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1" y="2143496"/>
            <a:ext cx="4833257" cy="257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83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559E-9C40-FE73-24D4-C7F4864D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25" y="115261"/>
            <a:ext cx="2100409" cy="573216"/>
          </a:xfrm>
        </p:spPr>
        <p:txBody>
          <a:bodyPr/>
          <a:lstStyle/>
          <a:p>
            <a:r>
              <a:rPr lang="en-US" sz="2400" b="1" u="sn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6594C-AE74-36F6-87FA-413942DE2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627" y="594233"/>
            <a:ext cx="9643226" cy="565416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200" dirty="0">
                <a:ea typeface="+mj-lt"/>
                <a:cs typeface="+mj-lt"/>
              </a:rPr>
              <a:t>Introduction to SEM:</a:t>
            </a:r>
            <a:endParaRPr lang="en-US" sz="1200" dirty="0"/>
          </a:p>
          <a:p>
            <a:pPr lvl="1" algn="just">
              <a:buClr>
                <a:srgbClr val="8AD0D6"/>
              </a:buClr>
              <a:buFont typeface="Arial" charset="2"/>
              <a:buChar char="•"/>
            </a:pPr>
            <a:r>
              <a:rPr lang="en-US" sz="1200" dirty="0">
                <a:ea typeface="+mj-lt"/>
                <a:cs typeface="+mj-lt"/>
              </a:rPr>
              <a:t>"What is SEM? Scanning Electron Microscopy Explained" by JEOL USA Inc.</a:t>
            </a:r>
            <a:endParaRPr lang="en-US" sz="1200" dirty="0"/>
          </a:p>
          <a:p>
            <a:pPr algn="just">
              <a:buClr>
                <a:srgbClr val="8AD0D6"/>
              </a:buClr>
            </a:pPr>
            <a:r>
              <a:rPr lang="en-US" sz="1200" dirty="0">
                <a:ea typeface="+mj-lt"/>
                <a:cs typeface="+mj-lt"/>
              </a:rPr>
              <a:t>Introduction to SEM-EDS:</a:t>
            </a:r>
            <a:endParaRPr lang="en-US" sz="1200" dirty="0"/>
          </a:p>
          <a:p>
            <a:pPr lvl="1" algn="just">
              <a:buClr>
                <a:srgbClr val="8AD0D6"/>
              </a:buClr>
              <a:buFont typeface="Arial" charset="2"/>
              <a:buChar char="•"/>
            </a:pPr>
            <a:r>
              <a:rPr lang="en-US" sz="1200" dirty="0">
                <a:ea typeface="+mj-lt"/>
                <a:cs typeface="+mj-lt"/>
              </a:rPr>
              <a:t>"Scanning Electron Microscopy with Energy Dispersive X-ray Spectroscopy (SEM-EDS)" by the University of Edinburgh</a:t>
            </a:r>
            <a:endParaRPr lang="en-US" sz="1200" dirty="0"/>
          </a:p>
          <a:p>
            <a:pPr algn="just">
              <a:buClr>
                <a:srgbClr val="8AD0D6"/>
              </a:buClr>
            </a:pPr>
            <a:r>
              <a:rPr lang="en-US" sz="1200" dirty="0">
                <a:ea typeface="+mj-lt"/>
                <a:cs typeface="+mj-lt"/>
              </a:rPr>
              <a:t>Importance of SEM-EDS in forensic sciences:</a:t>
            </a:r>
            <a:endParaRPr lang="en-US" sz="1200" dirty="0"/>
          </a:p>
          <a:p>
            <a:pPr lvl="1" algn="just">
              <a:buClr>
                <a:srgbClr val="8AD0D6"/>
              </a:buClr>
              <a:buFont typeface="Arial" charset="2"/>
              <a:buChar char="•"/>
            </a:pPr>
            <a:r>
              <a:rPr lang="en-US" sz="1200" dirty="0">
                <a:ea typeface="+mj-lt"/>
                <a:cs typeface="+mj-lt"/>
              </a:rPr>
              <a:t>"Introduction to Scanning Electron Microscopy and Energy-Dispersive X-Ray Spectroscopy in Forensic Science" by S. J. Imbernon-Mendoza et al. (2020)</a:t>
            </a:r>
            <a:endParaRPr lang="en-US" sz="1200" dirty="0"/>
          </a:p>
          <a:p>
            <a:pPr algn="just">
              <a:buClr>
                <a:srgbClr val="8AD0D6"/>
              </a:buClr>
            </a:pPr>
            <a:r>
              <a:rPr lang="en-US" sz="1200" dirty="0">
                <a:ea typeface="+mj-lt"/>
                <a:cs typeface="+mj-lt"/>
              </a:rPr>
              <a:t>Evolution of SEM-EDS usage in analysis:</a:t>
            </a:r>
            <a:endParaRPr lang="en-US" sz="1200" dirty="0"/>
          </a:p>
          <a:p>
            <a:pPr lvl="1" algn="just">
              <a:buClr>
                <a:srgbClr val="8AD0D6"/>
              </a:buClr>
              <a:buFont typeface="Arial" charset="2"/>
              <a:buChar char="•"/>
            </a:pPr>
            <a:r>
              <a:rPr lang="en-US" sz="1200" dirty="0">
                <a:ea typeface="+mj-lt"/>
                <a:cs typeface="+mj-lt"/>
              </a:rPr>
              <a:t>"Application of scanning electron microscopy in forensic investigation" by G. Verma et al. (2016)</a:t>
            </a:r>
            <a:endParaRPr lang="en-US" sz="1200" dirty="0"/>
          </a:p>
          <a:p>
            <a:pPr algn="just">
              <a:buClr>
                <a:srgbClr val="8AD0D6"/>
              </a:buClr>
            </a:pPr>
            <a:r>
              <a:rPr lang="en-US" sz="1200" dirty="0">
                <a:ea typeface="+mj-lt"/>
                <a:cs typeface="+mj-lt"/>
              </a:rPr>
              <a:t>Components of SEM-EDS in forensic sciences:</a:t>
            </a:r>
            <a:endParaRPr lang="en-US" sz="1200" dirty="0"/>
          </a:p>
          <a:p>
            <a:pPr lvl="1" algn="just">
              <a:buClr>
                <a:srgbClr val="8AD0D6"/>
              </a:buClr>
              <a:buFont typeface="Arial" charset="2"/>
              <a:buChar char="•"/>
            </a:pPr>
            <a:r>
              <a:rPr lang="en-US" sz="1200" dirty="0">
                <a:ea typeface="+mj-lt"/>
                <a:cs typeface="+mj-lt"/>
              </a:rPr>
              <a:t>"The use of scanning electron microscopy and energy dispersive x-ray spectrometry in forensic analysis" by T. A. Brettell (2015)</a:t>
            </a:r>
            <a:endParaRPr lang="en-US" sz="1200" dirty="0"/>
          </a:p>
          <a:p>
            <a:pPr algn="just">
              <a:buClr>
                <a:srgbClr val="8AD0D6"/>
              </a:buClr>
            </a:pPr>
            <a:r>
              <a:rPr lang="en-US" sz="1200" dirty="0">
                <a:ea typeface="+mj-lt"/>
                <a:cs typeface="+mj-lt"/>
              </a:rPr>
              <a:t>Importance of EDS detector:</a:t>
            </a:r>
            <a:endParaRPr lang="en-US" sz="1200" dirty="0"/>
          </a:p>
          <a:p>
            <a:pPr lvl="1" algn="just">
              <a:buClr>
                <a:srgbClr val="8AD0D6"/>
              </a:buClr>
              <a:buFont typeface="Arial" charset="2"/>
              <a:buChar char="•"/>
            </a:pPr>
            <a:r>
              <a:rPr lang="en-US" sz="1200" dirty="0">
                <a:ea typeface="+mj-lt"/>
                <a:cs typeface="+mj-lt"/>
              </a:rPr>
              <a:t>"Introduction to Scanning Electron Microscopy and Energy-Dispersive X-Ray Spectroscopy in Forensic Science" by S. J. Imbernon-Mendoza et al. (2020)</a:t>
            </a:r>
            <a:endParaRPr lang="en-US" sz="1200" dirty="0"/>
          </a:p>
          <a:p>
            <a:pPr algn="just">
              <a:buClr>
                <a:srgbClr val="8AD0D6"/>
              </a:buClr>
            </a:pPr>
            <a:r>
              <a:rPr lang="en-US" sz="1200" dirty="0">
                <a:ea typeface="+mj-lt"/>
                <a:cs typeface="+mj-lt"/>
              </a:rPr>
              <a:t>Applications of SEM-EDS in forensic sciences:</a:t>
            </a:r>
            <a:endParaRPr lang="en-US" sz="1200" dirty="0"/>
          </a:p>
          <a:p>
            <a:pPr lvl="1" algn="just">
              <a:buClr>
                <a:srgbClr val="8AD0D6"/>
              </a:buClr>
              <a:buFont typeface="Arial" charset="2"/>
              <a:buChar char="•"/>
            </a:pPr>
            <a:r>
              <a:rPr lang="en-US" sz="1200" dirty="0">
                <a:ea typeface="+mj-lt"/>
                <a:cs typeface="+mj-lt"/>
              </a:rPr>
              <a:t>"Application of Scanning Electron Microscopy (SEM) and Energy-Dispersive X-Ray Spectroscopy (EDS) in Forensic Investigation" by A. Ahmad et al. (2019)</a:t>
            </a:r>
            <a:endParaRPr lang="en-US" sz="1200" dirty="0"/>
          </a:p>
          <a:p>
            <a:pPr algn="just">
              <a:buClr>
                <a:srgbClr val="8AD0D6"/>
              </a:buClr>
            </a:pPr>
            <a:r>
              <a:rPr lang="en-US" sz="1200" dirty="0">
                <a:ea typeface="+mj-lt"/>
                <a:cs typeface="+mj-lt"/>
              </a:rPr>
              <a:t>Limitations of SEM-EDS in forensic sciences:</a:t>
            </a:r>
            <a:endParaRPr lang="en-US" sz="1200" dirty="0"/>
          </a:p>
          <a:p>
            <a:pPr lvl="1" algn="just">
              <a:buClr>
                <a:srgbClr val="8AD0D6"/>
              </a:buClr>
              <a:buFont typeface="Arial" charset="2"/>
              <a:buChar char="•"/>
            </a:pPr>
            <a:r>
              <a:rPr lang="en-US" sz="1200" dirty="0">
                <a:ea typeface="+mj-lt"/>
                <a:cs typeface="+mj-lt"/>
              </a:rPr>
              <a:t>"SEM-EDS Analysis in Forensic Science: Benefits, Limitations, and Solutions" by A. B. Liu et al. (2021)</a:t>
            </a:r>
            <a:endParaRPr lang="en-US" sz="1200" dirty="0"/>
          </a:p>
          <a:p>
            <a:pPr algn="just">
              <a:buClr>
                <a:srgbClr val="8AD0D6"/>
              </a:buClr>
            </a:pP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F3BC9-6DF7-38F5-EEED-FB95E4B7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95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1ADE6-FE1D-F86D-405A-D53C8F4C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15</a:t>
            </a:fld>
            <a:endParaRPr lang="en-US" dirty="0"/>
          </a:p>
        </p:txBody>
      </p:sp>
      <p:pic>
        <p:nvPicPr>
          <p:cNvPr id="5" name="Picture 6" descr="A picture containing qr code&#10;&#10;Description automatically generated">
            <a:extLst>
              <a:ext uri="{FF2B5EF4-FFF2-40B4-BE49-F238E27FC236}">
                <a16:creationId xmlns:a16="http://schemas.microsoft.com/office/drawing/2014/main" id="{D11E954D-669F-2119-B798-A3485B216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777" y="857249"/>
            <a:ext cx="6521903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D6E0-E10B-8EB2-9810-2FF429F6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01" y="360752"/>
            <a:ext cx="7806982" cy="703845"/>
          </a:xfrm>
        </p:spPr>
        <p:txBody>
          <a:bodyPr/>
          <a:lstStyle/>
          <a:p>
            <a:r>
              <a:rPr lang="en-US" sz="2400" b="1" u="sng" dirty="0">
                <a:solidFill>
                  <a:schemeClr val="tx1"/>
                </a:solidFill>
                <a:ea typeface="+mj-lt"/>
                <a:cs typeface="+mj-lt"/>
              </a:rPr>
              <a:t>Introduction to Scanning Electron Microscopy (SEM)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CCC8-1EA8-0579-0138-231ABC476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022" y="1147249"/>
            <a:ext cx="6932200" cy="49697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/>
            <a:r>
              <a:rPr lang="en-US" sz="1600" b="1" dirty="0">
                <a:ea typeface="+mj-lt"/>
                <a:cs typeface="+mj-lt"/>
              </a:rPr>
              <a:t>High-resolution imaging:</a:t>
            </a:r>
            <a:endParaRPr lang="en-US" sz="1600" b="1"/>
          </a:p>
          <a:p>
            <a:pPr algn="just">
              <a:buClr>
                <a:srgbClr val="8AD0D6"/>
              </a:buClr>
              <a:buFont typeface="Arial" charset="2"/>
              <a:buChar char="•"/>
            </a:pPr>
            <a:r>
              <a:rPr lang="en-US" sz="1600" dirty="0">
                <a:ea typeface="+mj-lt"/>
                <a:cs typeface="+mj-lt"/>
              </a:rPr>
              <a:t>SEM allows for the generation of high-resolution images of the surface of a sample, which can reveal details at the nanoscale level.</a:t>
            </a:r>
            <a:endParaRPr lang="en-US" sz="1600"/>
          </a:p>
          <a:p>
            <a:pPr algn="just">
              <a:buClr>
                <a:srgbClr val="8AD0D6"/>
              </a:buClr>
              <a:buFont typeface="Arial"/>
              <a:buChar char="•"/>
            </a:pPr>
            <a:r>
              <a:rPr lang="en-US" sz="1600" dirty="0">
                <a:ea typeface="+mj-lt"/>
                <a:cs typeface="+mj-lt"/>
              </a:rPr>
              <a:t>SEM can provide images in three dimensions, unlike traditional light microscopy.</a:t>
            </a:r>
            <a:endParaRPr lang="en-US" sz="1600"/>
          </a:p>
          <a:p>
            <a:pPr algn="just">
              <a:buClr>
                <a:srgbClr val="8AD0D6"/>
              </a:buClr>
              <a:buFont typeface="Arial" charset="2"/>
              <a:buChar char="•"/>
            </a:pPr>
            <a:r>
              <a:rPr lang="en-US" sz="1600" dirty="0">
                <a:ea typeface="+mj-lt"/>
                <a:cs typeface="+mj-lt"/>
              </a:rPr>
              <a:t>SEM can provide information about surface topology, morphology, and composition.</a:t>
            </a:r>
            <a:endParaRPr lang="en-US" sz="1600"/>
          </a:p>
          <a:p>
            <a:pPr marL="285750" indent="-285750" algn="just">
              <a:buClr>
                <a:srgbClr val="8AD0D6"/>
              </a:buClr>
            </a:pPr>
            <a:r>
              <a:rPr lang="en-US" sz="1600" b="1" dirty="0">
                <a:ea typeface="+mj-lt"/>
                <a:cs typeface="+mj-lt"/>
              </a:rPr>
              <a:t> Elemental analysis:</a:t>
            </a:r>
            <a:endParaRPr lang="en-US" sz="1600" b="1"/>
          </a:p>
          <a:p>
            <a:pPr marL="285750" indent="-285750" algn="just">
              <a:buClr>
                <a:srgbClr val="8AD0D6"/>
              </a:buClr>
              <a:buFont typeface="Arial" charset="2"/>
              <a:buChar char="•"/>
            </a:pPr>
            <a:r>
              <a:rPr lang="en-US" sz="1600" dirty="0">
                <a:ea typeface="+mj-lt"/>
                <a:cs typeface="+mj-lt"/>
              </a:rPr>
              <a:t>SEM can be used to perform elemental analysis of a sample.</a:t>
            </a:r>
            <a:endParaRPr lang="en-US" sz="1600"/>
          </a:p>
          <a:p>
            <a:pPr marL="285750" indent="-285750" algn="just">
              <a:buClr>
                <a:srgbClr val="8AD0D6"/>
              </a:buClr>
              <a:buFont typeface="Arial" charset="2"/>
              <a:buChar char="•"/>
            </a:pPr>
            <a:r>
              <a:rPr lang="en-US" sz="1600" dirty="0">
                <a:ea typeface="+mj-lt"/>
                <a:cs typeface="+mj-lt"/>
              </a:rPr>
              <a:t>Secondary electrons, backscattered electrons, and X-rays can all be used to detect the elements present in a sample.</a:t>
            </a:r>
            <a:endParaRPr lang="en-US" sz="1600"/>
          </a:p>
          <a:p>
            <a:pPr marL="285750" indent="-285750" algn="just">
              <a:buClr>
                <a:srgbClr val="8AD0D6"/>
              </a:buClr>
              <a:buFont typeface="Arial" charset="2"/>
              <a:buChar char="•"/>
            </a:pPr>
            <a:r>
              <a:rPr lang="en-US" sz="1600" dirty="0">
                <a:ea typeface="+mj-lt"/>
                <a:cs typeface="+mj-lt"/>
              </a:rPr>
              <a:t>Elemental mapping can be performed to determine the distribution of elements within a sample.</a:t>
            </a:r>
            <a:endParaRPr lang="en-US" sz="1600"/>
          </a:p>
          <a:p>
            <a:pPr marL="0" indent="0" algn="just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7A470-345C-678E-5464-114DE8DC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108672-36E0-E154-9260-6B8654FCF7EE}"/>
              </a:ext>
            </a:extLst>
          </p:cNvPr>
          <p:cNvSpPr txBox="1"/>
          <p:nvPr/>
        </p:nvSpPr>
        <p:spPr>
          <a:xfrm>
            <a:off x="328449" y="6332482"/>
            <a:ext cx="760686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"Scanning Electron Microscopy in Forensic Science" by C. P. Sharma and P. N. Shukla, Journal of Forensic Research, 2014.</a:t>
            </a:r>
            <a:endParaRPr lang="en-US" sz="1000" u="sn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F0F3BB-D91E-FCD7-CEF4-C2A6ED5A9DC9}"/>
              </a:ext>
            </a:extLst>
          </p:cNvPr>
          <p:cNvCxnSpPr/>
          <p:nvPr/>
        </p:nvCxnSpPr>
        <p:spPr>
          <a:xfrm>
            <a:off x="7616623" y="1402381"/>
            <a:ext cx="7881" cy="405436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82730CB2-4975-C88F-4017-1A953A949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638" y="1628095"/>
            <a:ext cx="3416753" cy="341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0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37A-BB91-1955-8475-87871130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72" y="366686"/>
            <a:ext cx="8433788" cy="884337"/>
          </a:xfrm>
        </p:spPr>
        <p:txBody>
          <a:bodyPr/>
          <a:lstStyle/>
          <a:p>
            <a:r>
              <a:rPr lang="en-US" sz="2400" b="1" u="sng" dirty="0"/>
              <a:t>Introduction to Energy Dispersive Spectroscopy (EDS)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A75D5-DCA3-088E-FA0D-2E9790C2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700" y="1069694"/>
            <a:ext cx="7410251" cy="48591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600" b="1" dirty="0">
                <a:ea typeface="+mj-lt"/>
                <a:cs typeface="+mj-lt"/>
              </a:rPr>
              <a:t>Elemental Analysis:</a:t>
            </a:r>
            <a:endParaRPr lang="en-US" sz="1600" b="1"/>
          </a:p>
          <a:p>
            <a:pPr algn="just">
              <a:buClr>
                <a:srgbClr val="8AD0D6"/>
              </a:buClr>
              <a:buFont typeface="Arial" charset="2"/>
              <a:buChar char="•"/>
            </a:pPr>
            <a:r>
              <a:rPr lang="en-US" sz="1600" dirty="0">
                <a:ea typeface="+mj-lt"/>
                <a:cs typeface="+mj-lt"/>
              </a:rPr>
              <a:t>EDS is a powerful analytical technique that provides information on the elemental composition of a sample.</a:t>
            </a:r>
            <a:endParaRPr lang="en-US" sz="1600"/>
          </a:p>
          <a:p>
            <a:pPr algn="just">
              <a:buClr>
                <a:srgbClr val="8AD0D6"/>
              </a:buClr>
              <a:buFont typeface="Arial" charset="2"/>
              <a:buChar char="•"/>
            </a:pPr>
            <a:r>
              <a:rPr lang="en-US" sz="1600" dirty="0">
                <a:ea typeface="+mj-lt"/>
                <a:cs typeface="+mj-lt"/>
              </a:rPr>
              <a:t>EDS detects X-rays emitted by the sample when it is bombarded with a focused beam of electrons.</a:t>
            </a:r>
            <a:endParaRPr lang="en-US" sz="1600"/>
          </a:p>
          <a:p>
            <a:pPr algn="just">
              <a:buClr>
                <a:srgbClr val="8AD0D6"/>
              </a:buClr>
              <a:buFont typeface="Arial" charset="2"/>
              <a:buChar char="•"/>
            </a:pPr>
            <a:r>
              <a:rPr lang="en-US" sz="1600" dirty="0">
                <a:ea typeface="+mj-lt"/>
                <a:cs typeface="+mj-lt"/>
              </a:rPr>
              <a:t>The energy of the X-rays is characteristic of the elements present in the sample, allowing for their identification.</a:t>
            </a:r>
            <a:endParaRPr lang="en-US" sz="1600"/>
          </a:p>
          <a:p>
            <a:pPr algn="just"/>
            <a:r>
              <a:rPr lang="en-US" sz="1600" b="1" dirty="0">
                <a:ea typeface="+mj-lt"/>
                <a:cs typeface="+mj-lt"/>
              </a:rPr>
              <a:t>Quantitative Analysis:</a:t>
            </a:r>
            <a:endParaRPr lang="en-US" sz="1600" b="1"/>
          </a:p>
          <a:p>
            <a:pPr algn="just">
              <a:buClr>
                <a:srgbClr val="8AD0D6"/>
              </a:buClr>
              <a:buFont typeface="Arial" charset="2"/>
              <a:buChar char="•"/>
            </a:pPr>
            <a:r>
              <a:rPr lang="en-US" sz="1600" dirty="0">
                <a:ea typeface="+mj-lt"/>
                <a:cs typeface="+mj-lt"/>
              </a:rPr>
              <a:t>EDS can provide quantitative information on the concentration of elements in a sample.</a:t>
            </a:r>
            <a:endParaRPr lang="en-US" sz="1600"/>
          </a:p>
          <a:p>
            <a:pPr algn="just">
              <a:buClr>
                <a:srgbClr val="8AD0D6"/>
              </a:buClr>
              <a:buFont typeface="Arial" charset="2"/>
              <a:buChar char="•"/>
            </a:pPr>
            <a:r>
              <a:rPr lang="en-US" sz="1600" dirty="0">
                <a:ea typeface="+mj-lt"/>
                <a:cs typeface="+mj-lt"/>
              </a:rPr>
              <a:t>The intensity of the X-rays detected is proportional to the number of atoms of each element present in the sample.</a:t>
            </a:r>
            <a:endParaRPr lang="en-US" sz="1600"/>
          </a:p>
          <a:p>
            <a:pPr algn="just">
              <a:buClr>
                <a:srgbClr val="8AD0D6"/>
              </a:buClr>
            </a:pPr>
            <a:r>
              <a:rPr lang="en-US" sz="1600" b="1" dirty="0">
                <a:ea typeface="+mj-lt"/>
                <a:cs typeface="+mj-lt"/>
              </a:rPr>
              <a:t>Imaging:</a:t>
            </a:r>
            <a:endParaRPr lang="en-US" sz="1600" b="1"/>
          </a:p>
          <a:p>
            <a:pPr algn="just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EDS can be used in conjunction with Scanning Electron Microscopy (SEM) to provide elemental maps of a sample.</a:t>
            </a:r>
            <a:endParaRPr lang="en-US" sz="1600"/>
          </a:p>
          <a:p>
            <a:pPr marL="0" indent="0">
              <a:buClr>
                <a:srgbClr val="8AD0D6"/>
              </a:buClr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B5081-0A66-96D4-BB86-6FAEBECE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FAA53-5C91-E056-7172-1D3CDEF12A88}"/>
              </a:ext>
            </a:extLst>
          </p:cNvPr>
          <p:cNvSpPr txBox="1"/>
          <p:nvPr/>
        </p:nvSpPr>
        <p:spPr>
          <a:xfrm>
            <a:off x="350274" y="6139015"/>
            <a:ext cx="73557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Goldstein, J. I., Newbury, D. E., Echlin, P., Joy, D. C., Romig, A. D., Lyman, C. E., ... &amp; Fiori, C. (2018). Scanning electron microscopy and X-ray microanalysis. Springer.</a:t>
            </a:r>
            <a:endParaRPr lang="en-US" sz="10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B794AD-B6A0-F6F6-AE78-C2C1680C4B7C}"/>
              </a:ext>
            </a:extLst>
          </p:cNvPr>
          <p:cNvCxnSpPr/>
          <p:nvPr/>
        </p:nvCxnSpPr>
        <p:spPr>
          <a:xfrm flipH="1">
            <a:off x="7958957" y="1250732"/>
            <a:ext cx="5256" cy="467184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3C323E61-B6A7-A0C1-3524-94E1A497C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64" y="1745116"/>
            <a:ext cx="3641271" cy="350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1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7CA1-AA05-D4A6-3B7D-5A31A007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21" y="295063"/>
            <a:ext cx="7856143" cy="1019531"/>
          </a:xfrm>
        </p:spPr>
        <p:txBody>
          <a:bodyPr/>
          <a:lstStyle/>
          <a:p>
            <a:pPr lvl="3"/>
            <a:r>
              <a:rPr lang="en-US" sz="2400" b="1" u="sng" dirty="0">
                <a:latin typeface="+mj-lt"/>
                <a:ea typeface="+mj-lt"/>
                <a:cs typeface="+mj-lt"/>
              </a:rPr>
              <a:t> Importance of SEM-EDS in forensic sciences</a:t>
            </a:r>
            <a:endParaRPr lang="en-US" sz="2400" b="1" u="sng" dirty="0"/>
          </a:p>
          <a:p>
            <a:endParaRPr lang="en-US" dirty="0"/>
          </a:p>
        </p:txBody>
      </p:sp>
      <p:pic>
        <p:nvPicPr>
          <p:cNvPr id="5" name="Picture 5" descr="Chart, diagram&#10;&#10;Description automatically generated">
            <a:extLst>
              <a:ext uri="{FF2B5EF4-FFF2-40B4-BE49-F238E27FC236}">
                <a16:creationId xmlns:a16="http://schemas.microsoft.com/office/drawing/2014/main" id="{0E09F1FE-D900-1F01-3529-D58E6ACA7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6879" y="1527109"/>
            <a:ext cx="3956942" cy="334151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C24AF-0067-7E3A-7390-58DB6627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C34963-8FB4-4669-FD8C-CFD0BE113AA6}"/>
              </a:ext>
            </a:extLst>
          </p:cNvPr>
          <p:cNvSpPr txBox="1"/>
          <p:nvPr/>
        </p:nvSpPr>
        <p:spPr>
          <a:xfrm>
            <a:off x="197069" y="1129860"/>
            <a:ext cx="6529552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Ø"/>
            </a:pPr>
            <a:r>
              <a:rPr lang="en-US" sz="1600" b="1" dirty="0">
                <a:ea typeface="+mn-lt"/>
                <a:cs typeface="+mn-lt"/>
              </a:rPr>
              <a:t>Trace Evidence Analysis:</a:t>
            </a:r>
            <a:endParaRPr lang="en-US" sz="1600" b="1"/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SEM and EDS are commonly used in forensic science to analyze trace evidence found at a crime scene, such as fibers, hair, and paint chips.</a:t>
            </a:r>
            <a:endParaRPr lang="en-US" sz="1600"/>
          </a:p>
          <a:p>
            <a:pPr marL="285750" indent="-285750" algn="just">
              <a:buFont typeface="Wingdings"/>
              <a:buChar char="Ø"/>
            </a:pPr>
            <a:r>
              <a:rPr lang="en-US" sz="1600" b="1" dirty="0">
                <a:ea typeface="+mn-lt"/>
                <a:cs typeface="+mn-lt"/>
              </a:rPr>
              <a:t>Fire Debris Analysis:</a:t>
            </a:r>
            <a:endParaRPr lang="en-US" sz="1600" b="1"/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SEM and EDS can be used to analyze fire debris, such as charred materials and ash, to determine the cause and origin of a fire.</a:t>
            </a:r>
            <a:endParaRPr lang="en-US" sz="1600"/>
          </a:p>
          <a:p>
            <a:pPr marL="285750" indent="-285750" algn="just">
              <a:buFont typeface="Wingdings"/>
              <a:buChar char="Ø"/>
            </a:pPr>
            <a:r>
              <a:rPr lang="en-US" sz="1600" b="1" dirty="0">
                <a:ea typeface="+mn-lt"/>
                <a:cs typeface="+mn-lt"/>
              </a:rPr>
              <a:t>Gunshot Residue Analysis:</a:t>
            </a:r>
            <a:endParaRPr lang="en-US" sz="1600" b="1"/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SEM and EDS can be used to analyze gunshot residue, which can provide valuable information in forensic investigations.</a:t>
            </a:r>
            <a:endParaRPr lang="en-US" sz="1600"/>
          </a:p>
          <a:p>
            <a:pPr marL="285750" indent="-285750" algn="just">
              <a:buFont typeface="Wingdings"/>
              <a:buChar char="Ø"/>
            </a:pPr>
            <a:r>
              <a:rPr lang="en-US" sz="1600" b="1" dirty="0">
                <a:ea typeface="+mn-lt"/>
                <a:cs typeface="+mn-lt"/>
              </a:rPr>
              <a:t>Tool Mark Analysis:</a:t>
            </a:r>
            <a:endParaRPr lang="en-US" sz="1600" b="1"/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SEM and EDS can be used to analyze tool marks left at a crime scene, such as those made by a screwdriver or a pair of pliers.</a:t>
            </a:r>
            <a:endParaRPr lang="en-US" sz="1600"/>
          </a:p>
          <a:p>
            <a:pPr algn="just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B2556-315E-812A-9139-CC8BCC865F65}"/>
              </a:ext>
            </a:extLst>
          </p:cNvPr>
          <p:cNvSpPr txBox="1"/>
          <p:nvPr/>
        </p:nvSpPr>
        <p:spPr>
          <a:xfrm>
            <a:off x="197069" y="6030310"/>
            <a:ext cx="61091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"Applications of Scanning Electron Microscopy and Energy Dispersive X-ray Analysis in Forensic Investigations" by K. R. Koirala et al., Journal of Forensic Sciences, 2009. </a:t>
            </a:r>
            <a:endParaRPr lang="en-US" sz="10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123DE6-D41A-1A2D-C18E-4CEAE5EFBC98}"/>
              </a:ext>
            </a:extLst>
          </p:cNvPr>
          <p:cNvCxnSpPr/>
          <p:nvPr/>
        </p:nvCxnSpPr>
        <p:spPr>
          <a:xfrm>
            <a:off x="6926318" y="1211318"/>
            <a:ext cx="34157" cy="397553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02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B13D-65E9-DBFC-9D3A-94398281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01" y="347617"/>
            <a:ext cx="3019689" cy="664805"/>
          </a:xfrm>
        </p:spPr>
        <p:txBody>
          <a:bodyPr/>
          <a:lstStyle/>
          <a:p>
            <a:r>
              <a:rPr lang="en-US" sz="2400" b="1" u="sng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CA24A-081D-0778-AF68-A0EDD325E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96" y="1120126"/>
            <a:ext cx="7422541" cy="4839238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3" algn="just"/>
            <a:r>
              <a:rPr lang="en-US" sz="1600" b="1" dirty="0">
                <a:ea typeface="+mj-lt"/>
                <a:cs typeface="+mj-lt"/>
              </a:rPr>
              <a:t>Evolution of SEM-EDS usage in analysis </a:t>
            </a:r>
            <a:endParaRPr lang="en-US" sz="1600" b="1"/>
          </a:p>
          <a:p>
            <a:pPr algn="just">
              <a:buClr>
                <a:srgbClr val="8AD0D6"/>
              </a:buClr>
              <a:buFont typeface="Arial" charset="2"/>
              <a:buChar char="•"/>
            </a:pPr>
            <a:r>
              <a:rPr lang="en-US" sz="1600" dirty="0"/>
              <a:t>SEM-EDS technology has been used for over 50 years for the analysis of materials, but early instruments had limited resolution and sensitivity.</a:t>
            </a:r>
          </a:p>
          <a:p>
            <a:pPr algn="just">
              <a:buClr>
                <a:srgbClr val="8AD0D6"/>
              </a:buClr>
              <a:buFont typeface="Arial" charset="2"/>
              <a:buChar char="•"/>
            </a:pPr>
            <a:r>
              <a:rPr lang="en-US" sz="1600" dirty="0"/>
              <a:t>Advancements in computer technology, imaging software, and electron sources have greatly improved the capabilities of SEM-EDS instruments.</a:t>
            </a:r>
          </a:p>
          <a:p>
            <a:pPr algn="just">
              <a:buClr>
                <a:srgbClr val="8AD0D6"/>
              </a:buClr>
              <a:buFont typeface="Arial"/>
              <a:buChar char="•"/>
            </a:pPr>
            <a:r>
              <a:rPr lang="en-US" sz="1600" dirty="0"/>
              <a:t>The integration of SEM-EDS with other techniques has expanded the range of materials that can be analyzed.</a:t>
            </a:r>
          </a:p>
          <a:p>
            <a:pPr algn="just">
              <a:buClr>
                <a:srgbClr val="8AD0D6"/>
              </a:buClr>
              <a:buFont typeface="Arial" charset="2"/>
              <a:buChar char="•"/>
            </a:pPr>
            <a:r>
              <a:rPr lang="en-US" sz="1600" dirty="0"/>
              <a:t>Recent developments in detector technology have improved the speed and sensitivity of SEM-EDS instruments.</a:t>
            </a:r>
          </a:p>
          <a:p>
            <a:pPr lvl="3" algn="just">
              <a:buClr>
                <a:srgbClr val="8AD0D6"/>
              </a:buClr>
            </a:pPr>
            <a:r>
              <a:rPr lang="en-US" sz="1600" b="1" dirty="0">
                <a:ea typeface="+mj-lt"/>
                <a:cs typeface="+mj-lt"/>
              </a:rPr>
              <a:t>How it is different from the past </a:t>
            </a:r>
            <a:endParaRPr lang="en-US" sz="1600" b="1"/>
          </a:p>
          <a:p>
            <a:pPr algn="just">
              <a:buClr>
                <a:srgbClr val="8AD0D6"/>
              </a:buClr>
              <a:buFont typeface="Arial" charset="2"/>
              <a:buChar char="•"/>
            </a:pPr>
            <a:r>
              <a:rPr lang="en-US" sz="1600" dirty="0">
                <a:ea typeface="+mj-lt"/>
                <a:cs typeface="+mj-lt"/>
              </a:rPr>
              <a:t>Increased sensitivity and accuracy</a:t>
            </a:r>
          </a:p>
          <a:p>
            <a:pPr algn="just">
              <a:buClr>
                <a:srgbClr val="8AD0D6"/>
              </a:buClr>
              <a:buFont typeface="Arial" charset="2"/>
              <a:buChar char="•"/>
            </a:pPr>
            <a:r>
              <a:rPr lang="en-US" sz="1600" dirty="0">
                <a:ea typeface="+mj-lt"/>
                <a:cs typeface="+mj-lt"/>
              </a:rPr>
              <a:t>Faster analysis</a:t>
            </a:r>
          </a:p>
          <a:p>
            <a:pPr algn="just">
              <a:buClr>
                <a:srgbClr val="8AD0D6"/>
              </a:buClr>
              <a:buFont typeface="Arial" charset="2"/>
              <a:buChar char="•"/>
            </a:pPr>
            <a:r>
              <a:rPr lang="en-US" sz="1600" dirty="0">
                <a:ea typeface="+mj-lt"/>
                <a:cs typeface="+mj-lt"/>
              </a:rPr>
              <a:t>More diverse applications</a:t>
            </a:r>
          </a:p>
          <a:p>
            <a:pPr algn="just">
              <a:buClr>
                <a:srgbClr val="8AD0D6"/>
              </a:buClr>
              <a:buFont typeface="Arial" charset="2"/>
              <a:buChar char="•"/>
            </a:pPr>
            <a:r>
              <a:rPr lang="en-US" sz="1600" dirty="0">
                <a:ea typeface="+mj-lt"/>
                <a:cs typeface="+mj-lt"/>
              </a:rPr>
              <a:t>Improved imaging capabilities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A375E-B25A-09D7-66D7-E4F4AF92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69333-4420-F269-A68B-C057095BD740}"/>
              </a:ext>
            </a:extLst>
          </p:cNvPr>
          <p:cNvSpPr txBox="1"/>
          <p:nvPr/>
        </p:nvSpPr>
        <p:spPr>
          <a:xfrm>
            <a:off x="190501" y="6266792"/>
            <a:ext cx="71076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Parr, J. W. K., &amp; Sullivan, N. (2018). The evolution of scanning electron microscopy and energy dispersive X-ray spectroscopy for the analysis of materials. Microscopy Today, 26(6), 28-33. </a:t>
            </a:r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B3A3B5-F661-C9DB-A1C5-D06141AC540D}"/>
              </a:ext>
            </a:extLst>
          </p:cNvPr>
          <p:cNvCxnSpPr/>
          <p:nvPr/>
        </p:nvCxnSpPr>
        <p:spPr>
          <a:xfrm>
            <a:off x="7767145" y="1119729"/>
            <a:ext cx="14263" cy="491020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picture containing text, indoor, kitchen, white&#10;&#10;Description automatically generated">
            <a:extLst>
              <a:ext uri="{FF2B5EF4-FFF2-40B4-BE49-F238E27FC236}">
                <a16:creationId xmlns:a16="http://schemas.microsoft.com/office/drawing/2014/main" id="{27A3EE90-98D8-881B-BB25-D5B0C300A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296" y="1302204"/>
            <a:ext cx="3181350" cy="447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25C5-DBB8-AD24-F83D-9A46A60A2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35" y="360753"/>
            <a:ext cx="7276379" cy="1400530"/>
          </a:xfrm>
        </p:spPr>
        <p:txBody>
          <a:bodyPr/>
          <a:lstStyle/>
          <a:p>
            <a:r>
              <a:rPr lang="en-US" sz="2400" b="1" u="sng" dirty="0">
                <a:latin typeface="Times New Roman"/>
                <a:cs typeface="Times New Roman"/>
              </a:rPr>
              <a:t> Tool components of SEM-EDS in Forensic Sciences</a:t>
            </a:r>
            <a:endParaRPr lang="en-US" sz="2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A00A9-896A-58F6-791D-4A61EFCA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09" y="1067574"/>
            <a:ext cx="7159782" cy="431372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600" b="1" dirty="0">
                <a:ea typeface="+mj-lt"/>
                <a:cs typeface="+mj-lt"/>
              </a:rPr>
              <a:t>Electron Gun:</a:t>
            </a:r>
            <a:r>
              <a:rPr lang="en-US" sz="1600" dirty="0">
                <a:ea typeface="+mj-lt"/>
                <a:cs typeface="+mj-lt"/>
              </a:rPr>
              <a:t> produces a beam of electrons used to scan the sample surface and generate images.</a:t>
            </a:r>
            <a:endParaRPr lang="en-US" sz="1600" dirty="0"/>
          </a:p>
          <a:p>
            <a:pPr algn="just">
              <a:buClr>
                <a:srgbClr val="8AD0D6"/>
              </a:buClr>
            </a:pPr>
            <a:r>
              <a:rPr lang="en-US" sz="1600" b="1" dirty="0">
                <a:ea typeface="+mj-lt"/>
                <a:cs typeface="+mj-lt"/>
              </a:rPr>
              <a:t>Electron Optics:</a:t>
            </a:r>
            <a:r>
              <a:rPr lang="en-US" sz="1600" dirty="0">
                <a:ea typeface="+mj-lt"/>
                <a:cs typeface="+mj-lt"/>
              </a:rPr>
              <a:t> controls the trajectory of the electron beam to focus it onto the sample and create an image.</a:t>
            </a:r>
            <a:endParaRPr lang="en-US" sz="1600" dirty="0"/>
          </a:p>
          <a:p>
            <a:pPr algn="just">
              <a:buClr>
                <a:srgbClr val="8AD0D6"/>
              </a:buClr>
            </a:pPr>
            <a:r>
              <a:rPr lang="en-US" sz="1600" b="1" dirty="0">
                <a:ea typeface="+mj-lt"/>
                <a:cs typeface="+mj-lt"/>
              </a:rPr>
              <a:t>Scanning System: </a:t>
            </a:r>
            <a:r>
              <a:rPr lang="en-US" sz="1600" dirty="0">
                <a:ea typeface="+mj-lt"/>
                <a:cs typeface="+mj-lt"/>
              </a:rPr>
              <a:t>moves the electron beam across the sample surface to generate images and analysis data.</a:t>
            </a:r>
            <a:endParaRPr lang="en-US" sz="1600" dirty="0"/>
          </a:p>
          <a:p>
            <a:pPr algn="just">
              <a:buClr>
                <a:srgbClr val="8AD0D6"/>
              </a:buClr>
            </a:pPr>
            <a:r>
              <a:rPr lang="en-US" sz="1600" b="1" dirty="0">
                <a:ea typeface="+mj-lt"/>
                <a:cs typeface="+mj-lt"/>
              </a:rPr>
              <a:t>EDS Detector:</a:t>
            </a:r>
            <a:r>
              <a:rPr lang="en-US" sz="1600" dirty="0">
                <a:ea typeface="+mj-lt"/>
                <a:cs typeface="+mj-lt"/>
              </a:rPr>
              <a:t> collects X-rays emitted from the sample during analysis and converts them into signals for data analysis.</a:t>
            </a:r>
            <a:endParaRPr lang="en-US" sz="1600" dirty="0"/>
          </a:p>
          <a:p>
            <a:pPr algn="just">
              <a:buClr>
                <a:srgbClr val="8AD0D6"/>
              </a:buClr>
            </a:pPr>
            <a:r>
              <a:rPr lang="en-US" sz="1600" b="1" dirty="0">
                <a:ea typeface="+mj-lt"/>
                <a:cs typeface="+mj-lt"/>
              </a:rPr>
              <a:t>X-ray Analyzer:</a:t>
            </a:r>
            <a:r>
              <a:rPr lang="en-US" sz="1600" dirty="0">
                <a:ea typeface="+mj-lt"/>
                <a:cs typeface="+mj-lt"/>
              </a:rPr>
              <a:t> identifies the elements present in the sample by measuring the energy of the X-rays emitted during analysis.</a:t>
            </a:r>
            <a:endParaRPr lang="en-US" sz="1600" dirty="0"/>
          </a:p>
          <a:p>
            <a:pPr algn="just">
              <a:buClr>
                <a:srgbClr val="8AD0D6"/>
              </a:buClr>
            </a:pPr>
            <a:r>
              <a:rPr lang="en-US" sz="1600" b="1" dirty="0">
                <a:ea typeface="+mj-lt"/>
                <a:cs typeface="+mj-lt"/>
              </a:rPr>
              <a:t>Control and Analysis Software:</a:t>
            </a:r>
            <a:r>
              <a:rPr lang="en-US" sz="1600" dirty="0">
                <a:ea typeface="+mj-lt"/>
                <a:cs typeface="+mj-lt"/>
              </a:rPr>
              <a:t> allows for control of the instrument and data analysis, including generating images and element analysis data.</a:t>
            </a:r>
            <a:endParaRPr lang="en-US" sz="1600" dirty="0"/>
          </a:p>
          <a:p>
            <a:pPr algn="just">
              <a:buClr>
                <a:srgbClr val="8AD0D6"/>
              </a:buClr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7150A-90A9-7183-5877-87EC80B3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3A4DE-FD1F-F667-94AA-399C79353112}"/>
              </a:ext>
            </a:extLst>
          </p:cNvPr>
          <p:cNvSpPr txBox="1"/>
          <p:nvPr/>
        </p:nvSpPr>
        <p:spPr>
          <a:xfrm>
            <a:off x="243050" y="6109136"/>
            <a:ext cx="739665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"Scanning Electron Microscopy with Energy Dispersive X-ray Spectroscopy (SEM-EDS) in Forensic Investigations" by S. Bahrami, M. </a:t>
            </a:r>
            <a:r>
              <a:rPr lang="en-US" sz="1000" dirty="0" err="1">
                <a:ea typeface="+mn-lt"/>
                <a:cs typeface="+mn-lt"/>
              </a:rPr>
              <a:t>Geranmayeh</a:t>
            </a:r>
            <a:r>
              <a:rPr lang="en-US" sz="1000" dirty="0">
                <a:ea typeface="+mn-lt"/>
                <a:cs typeface="+mn-lt"/>
              </a:rPr>
              <a:t>, and M. </a:t>
            </a:r>
            <a:r>
              <a:rPr lang="en-US" sz="1000" dirty="0" err="1">
                <a:ea typeface="+mn-lt"/>
                <a:cs typeface="+mn-lt"/>
              </a:rPr>
              <a:t>Ghambari</a:t>
            </a:r>
            <a:r>
              <a:rPr lang="en-US" sz="1000" dirty="0">
                <a:ea typeface="+mn-lt"/>
                <a:cs typeface="+mn-lt"/>
              </a:rPr>
              <a:t>, Journal of Forensic Sciences, 2020, vol. 65, no. 5, pp. 1525-1536.</a:t>
            </a:r>
            <a:endParaRPr lang="en-US" sz="10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C255E7-D16A-10E6-91F2-609631453B96}"/>
              </a:ext>
            </a:extLst>
          </p:cNvPr>
          <p:cNvCxnSpPr/>
          <p:nvPr/>
        </p:nvCxnSpPr>
        <p:spPr>
          <a:xfrm flipH="1">
            <a:off x="7709337" y="1066801"/>
            <a:ext cx="18394" cy="371277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40333846-9F74-C184-D185-0F9EEA32C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983" y="1327377"/>
            <a:ext cx="4063092" cy="320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9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C37F-547B-76BB-D47C-53155F3C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11" y="360753"/>
            <a:ext cx="5108620" cy="1400530"/>
          </a:xfrm>
        </p:spPr>
        <p:txBody>
          <a:bodyPr/>
          <a:lstStyle/>
          <a:p>
            <a:r>
              <a:rPr lang="en-US" sz="2400" b="1" u="sng" dirty="0"/>
              <a:t>Beam used in Electron Gun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7523B-90BE-70A0-FB00-489035EEC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485" y="1172678"/>
            <a:ext cx="7553920" cy="39984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600" dirty="0">
                <a:ea typeface="+mj-lt"/>
                <a:cs typeface="+mj-lt"/>
              </a:rPr>
              <a:t>The beam used in an electron gun is a stream of electrons.</a:t>
            </a:r>
            <a:endParaRPr lang="en-US" sz="1600" dirty="0"/>
          </a:p>
          <a:p>
            <a:pPr algn="just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Electrons are negatively charged subatomic particles that are much smaller than the atoms they orbit.</a:t>
            </a:r>
            <a:endParaRPr lang="en-US" sz="1600" dirty="0"/>
          </a:p>
          <a:p>
            <a:pPr algn="just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The beam is generated by heating a filament or cathode, which causes electrons to be emitted from its surface through a process called thermionic emission.</a:t>
            </a:r>
            <a:endParaRPr lang="en-US" sz="1600" dirty="0"/>
          </a:p>
          <a:p>
            <a:pPr algn="just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The emitted electrons are then accelerated toward a positively charged anode using an electric field.</a:t>
            </a:r>
            <a:endParaRPr lang="en-US" sz="1600" dirty="0"/>
          </a:p>
          <a:p>
            <a:pPr algn="just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The resulting beam can be focused and directed using various electromagnetic lenses and deflectors.</a:t>
            </a:r>
            <a:endParaRPr lang="en-US" sz="1600" dirty="0"/>
          </a:p>
          <a:p>
            <a:pPr marL="0" indent="0">
              <a:buClr>
                <a:srgbClr val="8AD0D6"/>
              </a:buClr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18230-36E6-1C0F-BB1C-CE6EE2C5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7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4ACF4B-E3BA-9E6B-30F2-8DE303D3C51A}"/>
              </a:ext>
            </a:extLst>
          </p:cNvPr>
          <p:cNvCxnSpPr/>
          <p:nvPr/>
        </p:nvCxnSpPr>
        <p:spPr>
          <a:xfrm flipH="1">
            <a:off x="7972096" y="1171904"/>
            <a:ext cx="18394" cy="371277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23E9BB-D0E5-91EA-95F1-9B72DD1DC35D}"/>
              </a:ext>
            </a:extLst>
          </p:cNvPr>
          <p:cNvSpPr txBox="1"/>
          <p:nvPr/>
        </p:nvSpPr>
        <p:spPr>
          <a:xfrm>
            <a:off x="262758" y="6201103"/>
            <a:ext cx="779079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"Introduction to Scanning Transmission Electron Microscopy" by Stephen J. Pennycook and Angus I. Kirkland, Springer, 2019.</a:t>
            </a:r>
            <a:endParaRPr lang="en-US" sz="1000"/>
          </a:p>
        </p:txBody>
      </p:sp>
      <p:pic>
        <p:nvPicPr>
          <p:cNvPr id="5" name="Picture 7" descr="Diagram&#10;&#10;Description automatically generated">
            <a:extLst>
              <a:ext uri="{FF2B5EF4-FFF2-40B4-BE49-F238E27FC236}">
                <a16:creationId xmlns:a16="http://schemas.microsoft.com/office/drawing/2014/main" id="{6B638971-4F21-136B-0F9D-98C77A2FB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71" y="2090057"/>
            <a:ext cx="3712028" cy="188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1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E5C-C45F-A899-B5E4-D444A523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63" y="360752"/>
            <a:ext cx="7867586" cy="1400530"/>
          </a:xfrm>
        </p:spPr>
        <p:txBody>
          <a:bodyPr/>
          <a:lstStyle/>
          <a:p>
            <a:r>
              <a:rPr lang="en-US" sz="2400" b="1" u="sng" dirty="0"/>
              <a:t>Importance of EDS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41C1D-E2EB-E2A3-D653-821291122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96" y="1093851"/>
            <a:ext cx="7685300" cy="41166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600" dirty="0">
                <a:ea typeface="+mj-lt"/>
                <a:cs typeface="+mj-lt"/>
              </a:rPr>
              <a:t>An EDS detector is used to detect and measure X-rays emitted by a sample when it is bombarded with electrons in a scanning electron microscope (SEM).</a:t>
            </a:r>
            <a:endParaRPr lang="en-US" sz="1600"/>
          </a:p>
          <a:p>
            <a:pPr algn="just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The X-rays carry information about the chemical composition of the sample, allowing the detection of elements from boron (Z=5) to uranium (Z=92).</a:t>
            </a:r>
            <a:endParaRPr lang="en-US" sz="1600"/>
          </a:p>
          <a:p>
            <a:pPr algn="just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EDS detectors provide qualitative and quantitative analysis of the elements present in the sample, allowing identification of unknown materials and determination of their chemical composition.</a:t>
            </a:r>
            <a:endParaRPr lang="en-US" sz="1600"/>
          </a:p>
          <a:p>
            <a:pPr algn="just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EDS detectors provide high spatial resolution chemical analysis, allowing the mapping of chemical composition across the surface of the sample.</a:t>
            </a:r>
            <a:endParaRPr lang="en-US" sz="1600"/>
          </a:p>
          <a:p>
            <a:pPr algn="just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EDS detectors are non-destructive, allowing for repeated measurements on the same sample and preservation of the sample for further analysis.</a:t>
            </a:r>
            <a:endParaRPr lang="en-US" sz="1600" dirty="0"/>
          </a:p>
          <a:p>
            <a:pPr marL="0" indent="0" algn="just">
              <a:buClr>
                <a:srgbClr val="8AD0D6"/>
              </a:buClr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E3C10-B622-41D3-F870-969B022E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8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EEC1C8-59E2-5E4F-6DD2-F9CD624A1445}"/>
              </a:ext>
            </a:extLst>
          </p:cNvPr>
          <p:cNvCxnSpPr/>
          <p:nvPr/>
        </p:nvCxnSpPr>
        <p:spPr>
          <a:xfrm flipH="1">
            <a:off x="8050923" y="1093076"/>
            <a:ext cx="18394" cy="371277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5AB54D-CAB1-61ED-66A6-63D02BA8E1FC}"/>
              </a:ext>
            </a:extLst>
          </p:cNvPr>
          <p:cNvSpPr txBox="1"/>
          <p:nvPr/>
        </p:nvSpPr>
        <p:spPr>
          <a:xfrm>
            <a:off x="295603" y="6069724"/>
            <a:ext cx="463768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"Practical Scanning Electron Microscopy: Electron and Ion Microprobe Analysis" by David C. Bell and Natasha Erdman, CRC Press, 2019.</a:t>
            </a:r>
            <a:endParaRPr lang="en-US" sz="1000"/>
          </a:p>
        </p:txBody>
      </p:sp>
      <p:pic>
        <p:nvPicPr>
          <p:cNvPr id="5" name="Picture 7" descr="Diagram&#10;&#10;Description automatically generated">
            <a:extLst>
              <a:ext uri="{FF2B5EF4-FFF2-40B4-BE49-F238E27FC236}">
                <a16:creationId xmlns:a16="http://schemas.microsoft.com/office/drawing/2014/main" id="{596F2FF4-A02A-CBC5-D05F-FA081D1F6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627" y="1553256"/>
            <a:ext cx="3697060" cy="279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8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F184-8668-39F2-9932-2CD1BFB4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76" y="295063"/>
            <a:ext cx="7026758" cy="861874"/>
          </a:xfrm>
        </p:spPr>
        <p:txBody>
          <a:bodyPr/>
          <a:lstStyle/>
          <a:p>
            <a:r>
              <a:rPr lang="en-US" sz="2400" b="1" u="sng" dirty="0">
                <a:ea typeface="+mj-lt"/>
                <a:cs typeface="+mj-lt"/>
              </a:rPr>
              <a:t>Applications of SEM-EDS in Forensic Sciences</a:t>
            </a:r>
            <a:endParaRPr lang="en-US" sz="2400" u="sng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5CCF0-0C7A-EC9A-034B-A82A89EA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622" y="1159539"/>
            <a:ext cx="7291162" cy="41166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ea typeface="+mj-lt"/>
                <a:cs typeface="+mj-lt"/>
              </a:rPr>
              <a:t>Analysis of gunshot residue: </a:t>
            </a:r>
            <a:r>
              <a:rPr lang="en-US" sz="1600" dirty="0">
                <a:ea typeface="+mj-lt"/>
                <a:cs typeface="+mj-lt"/>
              </a:rPr>
              <a:t>SEM-EDS is used to detect and analyze particles of gunshot residue from a crime scene to identify the type of firearm and ammunition used.</a:t>
            </a:r>
            <a:endParaRPr lang="en-US" sz="1600" dirty="0"/>
          </a:p>
          <a:p>
            <a:pPr>
              <a:buClr>
                <a:srgbClr val="8AD0D6"/>
              </a:buClr>
            </a:pPr>
            <a:r>
              <a:rPr lang="en-US" sz="1600" b="1" dirty="0">
                <a:ea typeface="+mj-lt"/>
                <a:cs typeface="+mj-lt"/>
              </a:rPr>
              <a:t>Examination of paint chips</a:t>
            </a:r>
            <a:r>
              <a:rPr lang="en-US" sz="1600" dirty="0">
                <a:ea typeface="+mj-lt"/>
                <a:cs typeface="+mj-lt"/>
              </a:rPr>
              <a:t>: SEM-EDS is used to analyze paint chips found at a crime scene to identify the make, model, and year of the vehicle involved in an accident or crime.</a:t>
            </a:r>
            <a:endParaRPr lang="en-US" sz="1600" dirty="0"/>
          </a:p>
          <a:p>
            <a:pPr>
              <a:buClr>
                <a:srgbClr val="8AD0D6"/>
              </a:buClr>
            </a:pPr>
            <a:r>
              <a:rPr lang="en-US" sz="1600" b="1" dirty="0">
                <a:ea typeface="+mj-lt"/>
                <a:cs typeface="+mj-lt"/>
              </a:rPr>
              <a:t>Analysis of fibers:</a:t>
            </a:r>
            <a:r>
              <a:rPr lang="en-US" sz="1600" dirty="0">
                <a:ea typeface="+mj-lt"/>
                <a:cs typeface="+mj-lt"/>
              </a:rPr>
              <a:t> SEM-EDS is used to analyze the chemical composition of fibers found on a victim or at a crime scene to determine their origin and match them to a suspect or location.</a:t>
            </a:r>
            <a:endParaRPr lang="en-US" sz="1600" dirty="0"/>
          </a:p>
          <a:p>
            <a:pPr>
              <a:buClr>
                <a:srgbClr val="8AD0D6"/>
              </a:buClr>
            </a:pPr>
            <a:r>
              <a:rPr lang="en-US" sz="1600" b="1" dirty="0">
                <a:ea typeface="+mj-lt"/>
                <a:cs typeface="+mj-lt"/>
              </a:rPr>
              <a:t>Drug analysis:</a:t>
            </a:r>
            <a:r>
              <a:rPr lang="en-US" sz="1600" dirty="0">
                <a:ea typeface="+mj-lt"/>
                <a:cs typeface="+mj-lt"/>
              </a:rPr>
              <a:t> SEM-EDS is used to analyze drug samples to identify their chemical composition and purity, aiding in drug trafficking investigations and prosecutions.</a:t>
            </a:r>
            <a:endParaRPr lang="en-US" sz="1600" dirty="0"/>
          </a:p>
          <a:p>
            <a:pPr>
              <a:buClr>
                <a:srgbClr val="8AD0D6"/>
              </a:buClr>
            </a:pPr>
            <a:r>
              <a:rPr lang="en-US" sz="1600" b="1" dirty="0">
                <a:ea typeface="+mj-lt"/>
                <a:cs typeface="+mj-lt"/>
              </a:rPr>
              <a:t>Forensic anthropology:</a:t>
            </a:r>
            <a:r>
              <a:rPr lang="en-US" sz="1600" dirty="0">
                <a:ea typeface="+mj-lt"/>
                <a:cs typeface="+mj-lt"/>
              </a:rPr>
              <a:t> SEM-EDS is used to analyze skeletal remains for identification and determining the cause of death.</a:t>
            </a:r>
            <a:endParaRPr lang="en-US" sz="1600" dirty="0"/>
          </a:p>
          <a:p>
            <a:pPr>
              <a:buClr>
                <a:srgbClr val="8AD0D6"/>
              </a:buClr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FB999-FECE-87B2-BAEB-447AD398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9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0830CB-027F-B762-874B-BB083817D817}"/>
              </a:ext>
            </a:extLst>
          </p:cNvPr>
          <p:cNvCxnSpPr/>
          <p:nvPr/>
        </p:nvCxnSpPr>
        <p:spPr>
          <a:xfrm flipH="1">
            <a:off x="7696199" y="1158766"/>
            <a:ext cx="18394" cy="398867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458E5D-5461-0801-B28D-8D4FEB1F8BE2}"/>
              </a:ext>
            </a:extLst>
          </p:cNvPr>
          <p:cNvSpPr txBox="1"/>
          <p:nvPr/>
        </p:nvSpPr>
        <p:spPr>
          <a:xfrm>
            <a:off x="328636" y="6279180"/>
            <a:ext cx="719301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"Scanning Electron Microscopy and X-ray Microanalysis: Third Edition" by Joseph Goldstein, Dale Newbury, Joseph Michael, and Nicholas Ritchie, Springer, 2003.</a:t>
            </a:r>
            <a:endParaRPr lang="en-US" sz="100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BDE7F67D-45E8-CC4E-D261-DCDFA1C4E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756" y="1658031"/>
            <a:ext cx="4230459" cy="299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78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The Use of Scanning Electron Microscopy with Energy Dispersive Spectroscopy in Forensic Sciences </vt:lpstr>
      <vt:lpstr>Introduction to Scanning Electron Microscopy (SEM)</vt:lpstr>
      <vt:lpstr>Introduction to Energy Dispersive Spectroscopy (EDS)</vt:lpstr>
      <vt:lpstr> Importance of SEM-EDS in forensic sciences </vt:lpstr>
      <vt:lpstr>Background</vt:lpstr>
      <vt:lpstr> Tool components of SEM-EDS in Forensic Sciences</vt:lpstr>
      <vt:lpstr>Beam used in Electron Gun</vt:lpstr>
      <vt:lpstr>Importance of EDS Detector</vt:lpstr>
      <vt:lpstr>Applications of SEM-EDS in Forensic Sciences </vt:lpstr>
      <vt:lpstr>Case study 1: Gunshot Residue Analysis</vt:lpstr>
      <vt:lpstr>Case 2 study: Fiber Analysis</vt:lpstr>
      <vt:lpstr>Limitations of SEM EDS in forensic sciences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465</cp:revision>
  <dcterms:created xsi:type="dcterms:W3CDTF">2023-04-14T20:53:56Z</dcterms:created>
  <dcterms:modified xsi:type="dcterms:W3CDTF">2023-04-16T05:02:38Z</dcterms:modified>
</cp:coreProperties>
</file>