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B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71" d="100"/>
          <a:sy n="71"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DF9B-4216-DE74-C9B2-6B576B6257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577A61-BAB7-07A0-7199-59476DFEC54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6AD3F9-380D-CFAF-09CD-4AE6B987D33C}"/>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3E30EB95-9532-7534-73D7-A8C580DF4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FA4FD-CCEF-217F-4844-A9E785D50FBA}"/>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163207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8E73-C752-D9D1-285F-5111D7610E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FF9C6-AB2E-EE32-E891-88961690A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90606C-700F-293E-EDCF-4DBD356C19B8}"/>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E3FD5729-6C2C-1235-E049-4680666E0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C52AF-CC18-B644-EAEF-948CD04B5791}"/>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92729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7D1A1A-A0B9-CF4C-B5DB-236C1BCD085F}"/>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4816C9-B930-0A3B-9836-56F6A8D930C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106ED-C62B-A965-A945-C9978A12E8C0}"/>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412AB596-5493-6076-7386-FEB543790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1B258-4FD1-C49D-EB82-F854274C38A0}"/>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78872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767-6459-F4FB-90B0-CAA224668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A2886-09C3-BBB3-C0CD-0792D06E1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4866D-F2F3-EA71-191D-4EAF22260BA4}"/>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223D7E5C-8EF9-269E-207D-4223DDF3E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5C323-BC59-E3B7-8052-282931B5A51F}"/>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404590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5BD7-5C7E-333F-5147-13806E9677D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0BED6B-8A6F-B372-29CC-3201EE67702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CBFE6-C72E-ED61-28BA-2464F7BA879E}"/>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8FE9A37B-0F89-6118-B18A-C8B541137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2A668-E2AD-BBB1-6F33-52E84BD6BB2C}"/>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304664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8938-F455-9826-6A5D-3B72363BD2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0B9C16-D7F2-805D-4EE6-FABFB63E5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FF10F3-2BB4-B6CF-F543-5755BE187E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F78C89-C7B7-149E-D9D1-13E7025B54ED}"/>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6" name="Footer Placeholder 5">
            <a:extLst>
              <a:ext uri="{FF2B5EF4-FFF2-40B4-BE49-F238E27FC236}">
                <a16:creationId xmlns:a16="http://schemas.microsoft.com/office/drawing/2014/main" id="{8DDB7642-2C5F-4991-1C7F-EEE9A6121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14175D-AE8E-BFF6-C042-B2210300638E}"/>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329402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6B7C-F927-A782-9157-59A38AE10081}"/>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0F161C-F72D-805A-97A1-5025ED51B60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C73D4-2668-EBFA-8D32-2DADB6944B1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D736ED-F779-8BBC-051C-099E4A9CE709}"/>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2B061D-F142-5D6A-D058-1C0EC3E2D2D0}"/>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67A54F-124A-E0A7-3080-468D7525BC6D}"/>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8" name="Footer Placeholder 7">
            <a:extLst>
              <a:ext uri="{FF2B5EF4-FFF2-40B4-BE49-F238E27FC236}">
                <a16:creationId xmlns:a16="http://schemas.microsoft.com/office/drawing/2014/main" id="{548A6C3D-DE14-964A-393A-20EFF00AFF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0126F0-9177-FC03-0B5C-9F04A67F8BD4}"/>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401652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8266-52AF-A80E-AC1D-FB8A51FC3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F770F0-E23B-B97F-6FFE-EBB9799B4EAD}"/>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4" name="Footer Placeholder 3">
            <a:extLst>
              <a:ext uri="{FF2B5EF4-FFF2-40B4-BE49-F238E27FC236}">
                <a16:creationId xmlns:a16="http://schemas.microsoft.com/office/drawing/2014/main" id="{6AE04074-A673-C802-6766-8356EB10F8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5CECFC-4A91-0439-0104-E5820C2A79E5}"/>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41807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78EC3-1AEE-B0CB-3006-D3A636C8FE9E}"/>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3" name="Footer Placeholder 2">
            <a:extLst>
              <a:ext uri="{FF2B5EF4-FFF2-40B4-BE49-F238E27FC236}">
                <a16:creationId xmlns:a16="http://schemas.microsoft.com/office/drawing/2014/main" id="{950E940C-8304-AAE6-371A-228296D41B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A8EFB3-C155-F7C8-EE33-2B314D9BE49B}"/>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328882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36D-ADCD-1B66-B020-8637D2146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749A98-5BE2-A875-6D02-826E7FCACA74}"/>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13BDE3-F5D1-733B-F867-EE0A291494A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7B1CB-07EA-CEB9-B626-13B7DCA46AC2}"/>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6" name="Footer Placeholder 5">
            <a:extLst>
              <a:ext uri="{FF2B5EF4-FFF2-40B4-BE49-F238E27FC236}">
                <a16:creationId xmlns:a16="http://schemas.microsoft.com/office/drawing/2014/main" id="{1CB93708-EDF2-1812-E562-69BFE98B9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030065-4AE7-7017-E533-343DACBF7ED5}"/>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44906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4FC3-9809-EFA6-78BA-46765AF8F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0A5F73-C909-AD0A-146D-0C399374463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1FF94A05-C256-1333-E11C-31857DD5CEB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85790-49DE-F2F3-4DE1-7D76536B0C27}"/>
              </a:ext>
            </a:extLst>
          </p:cNvPr>
          <p:cNvSpPr>
            <a:spLocks noGrp="1"/>
          </p:cNvSpPr>
          <p:nvPr>
            <p:ph type="dt" sz="half" idx="10"/>
          </p:nvPr>
        </p:nvSpPr>
        <p:spPr/>
        <p:txBody>
          <a:bodyPr/>
          <a:lstStyle/>
          <a:p>
            <a:fld id="{29122B56-5A3A-438A-B023-3FACA2EB0D6B}" type="datetimeFigureOut">
              <a:rPr lang="en-IN" smtClean="0"/>
              <a:t>29-08-2022</a:t>
            </a:fld>
            <a:endParaRPr lang="en-IN"/>
          </a:p>
        </p:txBody>
      </p:sp>
      <p:sp>
        <p:nvSpPr>
          <p:cNvPr id="6" name="Footer Placeholder 5">
            <a:extLst>
              <a:ext uri="{FF2B5EF4-FFF2-40B4-BE49-F238E27FC236}">
                <a16:creationId xmlns:a16="http://schemas.microsoft.com/office/drawing/2014/main" id="{C851698C-A092-9609-42B7-9D39644B1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BB952-C3D3-FAC2-4615-507593BEE04B}"/>
              </a:ext>
            </a:extLst>
          </p:cNvPr>
          <p:cNvSpPr>
            <a:spLocks noGrp="1"/>
          </p:cNvSpPr>
          <p:nvPr>
            <p:ph type="sldNum" sz="quarter" idx="12"/>
          </p:nvPr>
        </p:nvSpPr>
        <p:spPr/>
        <p:txBody>
          <a:bodyPr/>
          <a:lstStyle/>
          <a:p>
            <a:fld id="{38491FAD-457C-4BCC-B085-352A39D6FACA}" type="slidenum">
              <a:rPr lang="en-IN" smtClean="0"/>
              <a:t>‹#›</a:t>
            </a:fld>
            <a:endParaRPr lang="en-IN"/>
          </a:p>
        </p:txBody>
      </p:sp>
    </p:spTree>
    <p:extLst>
      <p:ext uri="{BB962C8B-B14F-4D97-AF65-F5344CB8AC3E}">
        <p14:creationId xmlns:p14="http://schemas.microsoft.com/office/powerpoint/2010/main" val="215590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677DC-DBD6-20E8-D244-65EF81D191D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BC690E-520F-CEB2-7920-B61D3F6F53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42DE91-C679-034A-1EB3-85AE91A9D9A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22B56-5A3A-438A-B023-3FACA2EB0D6B}" type="datetimeFigureOut">
              <a:rPr lang="en-IN" smtClean="0"/>
              <a:t>29-08-2022</a:t>
            </a:fld>
            <a:endParaRPr lang="en-IN"/>
          </a:p>
        </p:txBody>
      </p:sp>
      <p:sp>
        <p:nvSpPr>
          <p:cNvPr id="5" name="Footer Placeholder 4">
            <a:extLst>
              <a:ext uri="{FF2B5EF4-FFF2-40B4-BE49-F238E27FC236}">
                <a16:creationId xmlns:a16="http://schemas.microsoft.com/office/drawing/2014/main" id="{CFF7ACDB-2C45-5D0A-EE36-27873E80CED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7C02C2-E7BE-7F7C-BD33-85BAE8B3680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91FAD-457C-4BCC-B085-352A39D6FACA}" type="slidenum">
              <a:rPr lang="en-IN" smtClean="0"/>
              <a:t>‹#›</a:t>
            </a:fld>
            <a:endParaRPr lang="en-IN"/>
          </a:p>
        </p:txBody>
      </p:sp>
    </p:spTree>
    <p:extLst>
      <p:ext uri="{BB962C8B-B14F-4D97-AF65-F5344CB8AC3E}">
        <p14:creationId xmlns:p14="http://schemas.microsoft.com/office/powerpoint/2010/main" val="167077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gif"/><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gif"/><Relationship Id="rId19" Type="http://schemas.openxmlformats.org/officeDocument/2006/relationships/image" Target="../media/image21.jpeg"/><Relationship Id="rId4" Type="http://schemas.openxmlformats.org/officeDocument/2006/relationships/image" Target="../media/image6.jpeg"/><Relationship Id="rId9" Type="http://schemas.openxmlformats.org/officeDocument/2006/relationships/image" Target="../media/image11.png"/><Relationship Id="rId1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pic>
        <p:nvPicPr>
          <p:cNvPr id="4" name="Google Shape;212;p1">
            <a:extLst>
              <a:ext uri="{FF2B5EF4-FFF2-40B4-BE49-F238E27FC236}">
                <a16:creationId xmlns:a16="http://schemas.microsoft.com/office/drawing/2014/main" id="{A10BDFA0-64A5-21DB-4F03-D73753079DA9}"/>
              </a:ext>
            </a:extLst>
          </p:cNvPr>
          <p:cNvPicPr preferRelativeResize="0"/>
          <p:nvPr/>
        </p:nvPicPr>
        <p:blipFill rotWithShape="1">
          <a:blip r:embed="rId3">
            <a:alphaModFix/>
          </a:blip>
          <a:srcRect/>
          <a:stretch/>
        </p:blipFill>
        <p:spPr>
          <a:xfrm>
            <a:off x="443754" y="376519"/>
            <a:ext cx="3751729" cy="1775011"/>
          </a:xfrm>
          <a:prstGeom prst="rect">
            <a:avLst/>
          </a:prstGeom>
          <a:noFill/>
          <a:ln>
            <a:noFill/>
          </a:ln>
        </p:spPr>
      </p:pic>
      <p:sp>
        <p:nvSpPr>
          <p:cNvPr id="5" name="Title 4">
            <a:extLst>
              <a:ext uri="{FF2B5EF4-FFF2-40B4-BE49-F238E27FC236}">
                <a16:creationId xmlns:a16="http://schemas.microsoft.com/office/drawing/2014/main" id="{D02F8DDC-7068-4B18-1E57-6144ACF6901E}"/>
              </a:ext>
            </a:extLst>
          </p:cNvPr>
          <p:cNvSpPr>
            <a:spLocks noGrp="1"/>
          </p:cNvSpPr>
          <p:nvPr>
            <p:ph type="title"/>
          </p:nvPr>
        </p:nvSpPr>
        <p:spPr>
          <a:xfrm>
            <a:off x="632291" y="725161"/>
            <a:ext cx="10515600" cy="2852737"/>
          </a:xfrm>
        </p:spPr>
        <p:txBody>
          <a:bodyPr/>
          <a:lstStyle/>
          <a:p>
            <a:pPr algn="ctr"/>
            <a:r>
              <a:rPr lang="en-IN" b="1" dirty="0">
                <a:solidFill>
                  <a:schemeClr val="tx2">
                    <a:lumMod val="75000"/>
                  </a:schemeClr>
                </a:solidFill>
                <a:effectLst>
                  <a:outerShdw blurRad="38100" dist="38100" dir="2700000" algn="tl">
                    <a:srgbClr val="000000">
                      <a:alpha val="43137"/>
                    </a:srgbClr>
                  </a:outerShdw>
                </a:effectLst>
                <a:latin typeface="+mn-lt"/>
                <a:cs typeface="Arial" panose="020B0604020202020204" pitchFamily="34" charset="0"/>
              </a:rPr>
              <a:t>SIH </a:t>
            </a:r>
            <a:r>
              <a:rPr lang="en-IN" b="1" dirty="0">
                <a:solidFill>
                  <a:schemeClr val="accent3">
                    <a:lumMod val="50000"/>
                  </a:schemeClr>
                </a:solidFill>
                <a:effectLst>
                  <a:outerShdw blurRad="38100" dist="38100" dir="2700000" algn="tl">
                    <a:srgbClr val="000000">
                      <a:alpha val="43137"/>
                    </a:srgbClr>
                  </a:outerShdw>
                </a:effectLst>
                <a:latin typeface="+mn-lt"/>
                <a:cs typeface="Arial" panose="020B0604020202020204" pitchFamily="34" charset="0"/>
              </a:rPr>
              <a:t>Senior</a:t>
            </a:r>
            <a:r>
              <a:rPr lang="en-IN" b="1" dirty="0">
                <a:solidFill>
                  <a:schemeClr val="tx2">
                    <a:lumMod val="75000"/>
                  </a:schemeClr>
                </a:solidFill>
                <a:effectLst>
                  <a:outerShdw blurRad="38100" dist="38100" dir="2700000" algn="tl">
                    <a:srgbClr val="000000">
                      <a:alpha val="43137"/>
                    </a:srgbClr>
                  </a:outerShdw>
                </a:effectLst>
                <a:latin typeface="+mn-lt"/>
                <a:cs typeface="Arial" panose="020B0604020202020204" pitchFamily="34" charset="0"/>
              </a:rPr>
              <a:t> Hardware Edition</a:t>
            </a:r>
          </a:p>
        </p:txBody>
      </p:sp>
      <p:sp>
        <p:nvSpPr>
          <p:cNvPr id="6" name="Text Placeholder 5">
            <a:extLst>
              <a:ext uri="{FF2B5EF4-FFF2-40B4-BE49-F238E27FC236}">
                <a16:creationId xmlns:a16="http://schemas.microsoft.com/office/drawing/2014/main" id="{A78B85D8-5441-9C1B-4379-0352A5F4B1F6}"/>
              </a:ext>
            </a:extLst>
          </p:cNvPr>
          <p:cNvSpPr>
            <a:spLocks noGrp="1"/>
          </p:cNvSpPr>
          <p:nvPr>
            <p:ph type="body" idx="1"/>
          </p:nvPr>
        </p:nvSpPr>
        <p:spPr>
          <a:xfrm>
            <a:off x="831851" y="3781901"/>
            <a:ext cx="10515600" cy="2699583"/>
          </a:xfrm>
        </p:spPr>
        <p:txBody>
          <a:bodyPr>
            <a:normAutofit fontScale="77500" lnSpcReduction="20000"/>
          </a:bodyPr>
          <a:lstStyle/>
          <a:p>
            <a:r>
              <a:rPr lang="en-IN" sz="3200" dirty="0">
                <a:solidFill>
                  <a:schemeClr val="tx1"/>
                </a:solidFill>
              </a:rPr>
              <a:t>Team Name : </a:t>
            </a:r>
            <a:r>
              <a:rPr lang="en-IN" sz="3200" b="1" dirty="0">
                <a:solidFill>
                  <a:schemeClr val="tx1"/>
                </a:solidFill>
              </a:rPr>
              <a:t>Sustainable Daily</a:t>
            </a:r>
          </a:p>
          <a:p>
            <a:r>
              <a:rPr lang="en-IN" sz="3200" dirty="0">
                <a:solidFill>
                  <a:schemeClr val="tx1"/>
                </a:solidFill>
              </a:rPr>
              <a:t>Team ID : </a:t>
            </a:r>
            <a:r>
              <a:rPr lang="en-IN" sz="3200" b="1" dirty="0">
                <a:solidFill>
                  <a:srgbClr val="000000"/>
                </a:solidFill>
              </a:rPr>
              <a:t>22620</a:t>
            </a:r>
          </a:p>
          <a:p>
            <a:r>
              <a:rPr lang="en-IN" sz="3200" dirty="0">
                <a:solidFill>
                  <a:schemeClr val="tx1"/>
                </a:solidFill>
              </a:rPr>
              <a:t>Institute : </a:t>
            </a:r>
            <a:r>
              <a:rPr lang="en-IN" sz="3600" b="1" dirty="0" err="1">
                <a:solidFill>
                  <a:schemeClr val="tx1"/>
                </a:solidFill>
              </a:rPr>
              <a:t>Deen</a:t>
            </a:r>
            <a:r>
              <a:rPr lang="en-IN" sz="3600" b="1" dirty="0">
                <a:solidFill>
                  <a:schemeClr val="tx1"/>
                </a:solidFill>
              </a:rPr>
              <a:t> </a:t>
            </a:r>
            <a:r>
              <a:rPr lang="en-IN" sz="3600" b="1" dirty="0" err="1">
                <a:solidFill>
                  <a:schemeClr val="tx1"/>
                </a:solidFill>
              </a:rPr>
              <a:t>Dayal</a:t>
            </a:r>
            <a:r>
              <a:rPr lang="en-IN" sz="3600" b="1" dirty="0">
                <a:solidFill>
                  <a:schemeClr val="tx1"/>
                </a:solidFill>
              </a:rPr>
              <a:t> Upadhyaya College, University Of Delhi</a:t>
            </a:r>
          </a:p>
          <a:p>
            <a:r>
              <a:rPr lang="en-IN" sz="3100" dirty="0">
                <a:solidFill>
                  <a:schemeClr val="tx1"/>
                </a:solidFill>
              </a:rPr>
              <a:t>PSID :  </a:t>
            </a:r>
            <a:r>
              <a:rPr lang="en-IN" sz="3100" b="1" dirty="0">
                <a:solidFill>
                  <a:schemeClr val="tx1"/>
                </a:solidFill>
              </a:rPr>
              <a:t>SM962</a:t>
            </a:r>
          </a:p>
          <a:p>
            <a:r>
              <a:rPr lang="en-IN" sz="3200" dirty="0">
                <a:solidFill>
                  <a:schemeClr val="tx1"/>
                </a:solidFill>
              </a:rPr>
              <a:t>Team Members </a:t>
            </a:r>
            <a:r>
              <a:rPr lang="en-IN" dirty="0">
                <a:solidFill>
                  <a:schemeClr val="tx1"/>
                </a:solidFill>
              </a:rPr>
              <a:t>:     </a:t>
            </a:r>
            <a:r>
              <a:rPr lang="en-IN" sz="2800" dirty="0">
                <a:solidFill>
                  <a:schemeClr val="accent5">
                    <a:lumMod val="50000"/>
                  </a:schemeClr>
                </a:solidFill>
              </a:rPr>
              <a:t>Sourav Patel                     Rohan Singh</a:t>
            </a:r>
          </a:p>
          <a:p>
            <a:r>
              <a:rPr lang="en-IN" sz="2800" dirty="0">
                <a:solidFill>
                  <a:schemeClr val="accent5">
                    <a:lumMod val="50000"/>
                  </a:schemeClr>
                </a:solidFill>
              </a:rPr>
              <a:t>                                      Milan Singh                      Amber Mishra</a:t>
            </a:r>
          </a:p>
          <a:p>
            <a:r>
              <a:rPr lang="en-IN" sz="2800" dirty="0">
                <a:solidFill>
                  <a:schemeClr val="accent5">
                    <a:lumMod val="50000"/>
                  </a:schemeClr>
                </a:solidFill>
              </a:rPr>
              <a:t>                                      Ayushi Dixit                      Rohan Joshi</a:t>
            </a:r>
          </a:p>
        </p:txBody>
      </p:sp>
      <p:pic>
        <p:nvPicPr>
          <p:cNvPr id="1028" name="Picture 4" descr="Deen Dayal Upadhyaya College Delhi Recruitment 2021 Apply Online Job  Vacancies 19 April 2021">
            <a:extLst>
              <a:ext uri="{FF2B5EF4-FFF2-40B4-BE49-F238E27FC236}">
                <a16:creationId xmlns:a16="http://schemas.microsoft.com/office/drawing/2014/main" id="{540337DA-626C-46F1-16F6-5512625AA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142" y="168650"/>
            <a:ext cx="2190751" cy="2190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9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CAED-F209-AA6B-E480-A47E5A1C5786}"/>
              </a:ext>
            </a:extLst>
          </p:cNvPr>
          <p:cNvSpPr>
            <a:spLocks noGrp="1"/>
          </p:cNvSpPr>
          <p:nvPr>
            <p:ph type="title"/>
          </p:nvPr>
        </p:nvSpPr>
        <p:spPr/>
        <p:txBody>
          <a:bodyPr>
            <a:normAutofit/>
          </a:bodyPr>
          <a:lstStyle/>
          <a:p>
            <a:pPr algn="ctr"/>
            <a:r>
              <a:rPr lang="en-US" sz="8800" u="sng" dirty="0">
                <a:solidFill>
                  <a:schemeClr val="accent3">
                    <a:lumMod val="50000"/>
                  </a:schemeClr>
                </a:solidFill>
              </a:rPr>
              <a:t>Targeted Sector</a:t>
            </a:r>
            <a:endParaRPr lang="en-IN" sz="88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C1897C02-6631-BAED-A02D-2A786B64924E}"/>
              </a:ext>
            </a:extLst>
          </p:cNvPr>
          <p:cNvSpPr>
            <a:spLocks noGrp="1"/>
          </p:cNvSpPr>
          <p:nvPr>
            <p:ph idx="1"/>
          </p:nvPr>
        </p:nvSpPr>
        <p:spPr/>
        <p:txBody>
          <a:bodyPr/>
          <a:lstStyle/>
          <a:p>
            <a:pPr marL="0" indent="0" algn="ctr">
              <a:buNone/>
            </a:pPr>
            <a:endParaRPr lang="en-IN" sz="8000" b="1" dirty="0"/>
          </a:p>
          <a:p>
            <a:pPr marL="0" indent="0" algn="ctr">
              <a:buNone/>
            </a:pPr>
            <a:r>
              <a:rPr lang="en-IN" sz="8000" b="1" dirty="0"/>
              <a:t>Manufacturers of commercial vehicle</a:t>
            </a:r>
          </a:p>
          <a:p>
            <a:pPr marL="0" indent="0">
              <a:buNone/>
            </a:pPr>
            <a:endParaRPr lang="en-IN" dirty="0"/>
          </a:p>
          <a:p>
            <a:endParaRPr lang="en-IN" dirty="0"/>
          </a:p>
        </p:txBody>
      </p:sp>
    </p:spTree>
    <p:extLst>
      <p:ext uri="{BB962C8B-B14F-4D97-AF65-F5344CB8AC3E}">
        <p14:creationId xmlns:p14="http://schemas.microsoft.com/office/powerpoint/2010/main" val="29338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1F438-8564-21A3-D275-4C7150D1C28C}"/>
              </a:ext>
            </a:extLst>
          </p:cNvPr>
          <p:cNvSpPr>
            <a:spLocks noGrp="1"/>
          </p:cNvSpPr>
          <p:nvPr>
            <p:ph idx="1"/>
          </p:nvPr>
        </p:nvSpPr>
        <p:spPr>
          <a:xfrm>
            <a:off x="838200" y="467129"/>
            <a:ext cx="10515600" cy="5923745"/>
          </a:xfrm>
        </p:spPr>
        <p:txBody>
          <a:bodyPr>
            <a:normAutofit/>
          </a:bodyPr>
          <a:lstStyle/>
          <a:p>
            <a:pPr marL="0" indent="0" algn="ctr">
              <a:buNone/>
            </a:pPr>
            <a:r>
              <a:rPr lang="en-IN" sz="4800" b="1" u="sng" spc="300" dirty="0">
                <a:solidFill>
                  <a:schemeClr val="tx2">
                    <a:lumMod val="75000"/>
                  </a:schemeClr>
                </a:solidFill>
                <a:effectLst>
                  <a:outerShdw blurRad="38100" dist="38100" dir="2700000" algn="tl">
                    <a:srgbClr val="000000">
                      <a:alpha val="43137"/>
                    </a:srgbClr>
                  </a:outerShdw>
                </a:effectLst>
              </a:rPr>
              <a:t>PROBLEM  STATEMENT </a:t>
            </a:r>
            <a:r>
              <a:rPr lang="en-IN"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ctr">
              <a:buNone/>
            </a:pPr>
            <a:endParaRPr lang="en-IN" b="1" dirty="0">
              <a:latin typeface="Times New Roman" panose="02020603050405020304" pitchFamily="18" charset="0"/>
              <a:cs typeface="Times New Roman" panose="02020603050405020304" pitchFamily="18" charset="0"/>
            </a:endParaRPr>
          </a:p>
          <a:p>
            <a:pPr marL="0" indent="0" algn="ctr">
              <a:buNone/>
            </a:pPr>
            <a:endParaRPr lang="en-IN" sz="6000" b="1" dirty="0">
              <a:cs typeface="Times New Roman" panose="02020603050405020304" pitchFamily="18" charset="0"/>
            </a:endParaRPr>
          </a:p>
          <a:p>
            <a:pPr marL="0" indent="0" algn="ctr">
              <a:buNone/>
            </a:pPr>
            <a:r>
              <a:rPr lang="en-IN" sz="6000" b="1" dirty="0">
                <a:cs typeface="Times New Roman" panose="02020603050405020304" pitchFamily="18" charset="0"/>
              </a:rPr>
              <a:t>Road Accidents due to Commercial Vehicles</a:t>
            </a:r>
            <a:endParaRPr lang="en-IN" sz="6000" b="1" dirty="0">
              <a:effectLst>
                <a:outerShdw blurRad="38100" dist="38100" dir="2700000" algn="tl">
                  <a:srgbClr val="000000">
                    <a:alpha val="43137"/>
                  </a:srgbClr>
                </a:outerShdw>
              </a:effectLst>
              <a:cs typeface="Times New Roman" panose="02020603050405020304" pitchFamily="18" charset="0"/>
            </a:endParaRPr>
          </a:p>
          <a:p>
            <a:pPr marL="0" indent="0" algn="ctr">
              <a:buNone/>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a:p>
            <a:endParaRPr lang="en-IN" b="1" dirty="0">
              <a:solidFill>
                <a:srgbClr val="0070C0"/>
              </a:solidFill>
              <a:effectLst>
                <a:outerShdw blurRad="38100" dist="38100" dir="2700000" algn="tl">
                  <a:srgbClr val="000000">
                    <a:alpha val="43137"/>
                  </a:srgbClr>
                </a:outerShdw>
              </a:effectLst>
              <a:cs typeface="Times New Roman" panose="02020603050405020304" pitchFamily="18" charset="0"/>
            </a:endParaRPr>
          </a:p>
          <a:p>
            <a:pPr marL="0" indent="0">
              <a:buNone/>
            </a:pPr>
            <a:endParaRPr lang="en-IN" b="1" dirty="0">
              <a:effectLst>
                <a:outerShdw blurRad="38100" dist="38100" dir="2700000" algn="tl">
                  <a:srgbClr val="000000">
                    <a:alpha val="43137"/>
                  </a:srgbClr>
                </a:outerShdw>
              </a:effectLst>
              <a:cs typeface="Times New Roman" panose="02020603050405020304" pitchFamily="18" charset="0"/>
            </a:endParaRPr>
          </a:p>
          <a:p>
            <a:endParaRPr lang="en-IN" dirty="0"/>
          </a:p>
        </p:txBody>
      </p:sp>
    </p:spTree>
    <p:extLst>
      <p:ext uri="{BB962C8B-B14F-4D97-AF65-F5344CB8AC3E}">
        <p14:creationId xmlns:p14="http://schemas.microsoft.com/office/powerpoint/2010/main" val="1488347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D9AA18-9F3D-904F-14AF-1EA733BAA3D0}"/>
              </a:ext>
            </a:extLst>
          </p:cNvPr>
          <p:cNvSpPr>
            <a:spLocks noGrp="1"/>
          </p:cNvSpPr>
          <p:nvPr>
            <p:ph type="subTitle" idx="1"/>
          </p:nvPr>
        </p:nvSpPr>
        <p:spPr>
          <a:xfrm>
            <a:off x="1371599" y="954742"/>
            <a:ext cx="9188824" cy="5177117"/>
          </a:xfrm>
        </p:spPr>
        <p:txBody>
          <a:bodyPr>
            <a:normAutofit fontScale="92500" lnSpcReduction="10000"/>
          </a:bodyPr>
          <a:lstStyle/>
          <a:p>
            <a:pPr marL="342891" indent="-342891" algn="l">
              <a:buFont typeface="Arial" panose="020B0604020202020204" pitchFamily="34" charset="0"/>
              <a:buChar char="•"/>
            </a:pPr>
            <a:r>
              <a:rPr lang="en-IN" sz="580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Facts Supporting The Problem</a:t>
            </a:r>
          </a:p>
          <a:p>
            <a:pPr marL="342891" indent="-342891" algn="l">
              <a:buFont typeface="Arial" panose="020B0604020202020204" pitchFamily="34" charset="0"/>
              <a:buChar char="•"/>
            </a:pPr>
            <a:r>
              <a:rPr lang="en-IN" sz="3200" dirty="0">
                <a:solidFill>
                  <a:schemeClr val="accent2">
                    <a:lumMod val="50000"/>
                  </a:schemeClr>
                </a:solidFill>
                <a:latin typeface="Times New Roman" panose="02020603050405020304" pitchFamily="18" charset="0"/>
                <a:cs typeface="Times New Roman" panose="02020603050405020304" pitchFamily="18" charset="0"/>
              </a:rPr>
              <a:t>India contributed to 11% of global road accidents and was ranked First among road deaths (WHO report 2018) and continues till date </a:t>
            </a:r>
          </a:p>
          <a:p>
            <a:pPr marL="342891" indent="-342891" algn="l">
              <a:buFont typeface="Arial" panose="020B0604020202020204" pitchFamily="34" charset="0"/>
              <a:buChar char="•"/>
            </a:pPr>
            <a:r>
              <a:rPr lang="en-IN" sz="3200" dirty="0">
                <a:solidFill>
                  <a:schemeClr val="accent2">
                    <a:lumMod val="50000"/>
                  </a:schemeClr>
                </a:solidFill>
                <a:latin typeface="Times New Roman" panose="02020603050405020304" pitchFamily="18" charset="0"/>
                <a:cs typeface="Times New Roman" panose="02020603050405020304" pitchFamily="18" charset="0"/>
              </a:rPr>
              <a:t>Indian National Highways (NH) is meagre 5% of country’s Road Network but accounts for 55% of road accidents and 61% of road deaths. Majority of traffic is ferried by commercial vehicles and this in turn increases the probability of them being involved in road accidents.</a:t>
            </a:r>
          </a:p>
          <a:p>
            <a:pPr marL="342891" indent="-342891" algn="l">
              <a:buFont typeface="Arial" panose="020B0604020202020204" pitchFamily="34" charset="0"/>
              <a:buChar char="•"/>
            </a:pPr>
            <a:r>
              <a:rPr lang="en-IN" sz="3200" dirty="0">
                <a:solidFill>
                  <a:schemeClr val="accent2">
                    <a:lumMod val="50000"/>
                  </a:schemeClr>
                </a:solidFill>
                <a:latin typeface="Times New Roman" panose="02020603050405020304" pitchFamily="18" charset="0"/>
                <a:cs typeface="Times New Roman" panose="02020603050405020304" pitchFamily="18" charset="0"/>
              </a:rPr>
              <a:t>In 2018 ,1.5 Lakh death due to accidents occurred in India in which 10% deaths were accounted to truck drivers </a:t>
            </a:r>
          </a:p>
          <a:p>
            <a:pPr algn="l"/>
            <a:endParaRPr lang="en-IN" dirty="0"/>
          </a:p>
        </p:txBody>
      </p:sp>
    </p:spTree>
    <p:extLst>
      <p:ext uri="{BB962C8B-B14F-4D97-AF65-F5344CB8AC3E}">
        <p14:creationId xmlns:p14="http://schemas.microsoft.com/office/powerpoint/2010/main" val="67238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4D0B89-074A-E3FC-9502-8E490D8D4A1B}"/>
              </a:ext>
            </a:extLst>
          </p:cNvPr>
          <p:cNvSpPr>
            <a:spLocks noGrp="1"/>
          </p:cNvSpPr>
          <p:nvPr>
            <p:ph type="title"/>
          </p:nvPr>
        </p:nvSpPr>
        <p:spPr/>
        <p:txBody>
          <a:bodyPr>
            <a:normAutofit/>
          </a:bodyPr>
          <a:lstStyle/>
          <a:p>
            <a:pPr algn="ctr"/>
            <a:r>
              <a:rPr lang="en-US" sz="8800" spc="300" dirty="0">
                <a:solidFill>
                  <a:schemeClr val="tx2">
                    <a:lumMod val="75000"/>
                  </a:schemeClr>
                </a:solidFill>
                <a:effectLst>
                  <a:outerShdw blurRad="38100" dist="38100" dir="2700000" algn="tl">
                    <a:srgbClr val="000000">
                      <a:alpha val="43137"/>
                    </a:srgbClr>
                  </a:outerShdw>
                </a:effectLst>
                <a:latin typeface="+mn-lt"/>
              </a:rPr>
              <a:t>Target</a:t>
            </a:r>
            <a:endParaRPr lang="en-IN" sz="8800" spc="300"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9432FE9F-B6F4-9373-285D-4DCDB2037529}"/>
              </a:ext>
            </a:extLst>
          </p:cNvPr>
          <p:cNvSpPr>
            <a:spLocks noGrp="1"/>
          </p:cNvSpPr>
          <p:nvPr>
            <p:ph idx="1"/>
          </p:nvPr>
        </p:nvSpPr>
        <p:spPr>
          <a:xfrm>
            <a:off x="838200" y="1815353"/>
            <a:ext cx="10515600" cy="4361611"/>
          </a:xfrm>
        </p:spPr>
        <p:txBody>
          <a:bodyPr>
            <a:normAutofit lnSpcReduction="10000"/>
          </a:bodyPr>
          <a:lstStyle/>
          <a:p>
            <a:r>
              <a:rPr lang="en-US" sz="4800" dirty="0">
                <a:solidFill>
                  <a:schemeClr val="accent2">
                    <a:lumMod val="50000"/>
                  </a:schemeClr>
                </a:solidFill>
              </a:rPr>
              <a:t>Making a device which is pocket friendly and user friendly</a:t>
            </a:r>
          </a:p>
          <a:p>
            <a:r>
              <a:rPr lang="en-US" sz="4800" dirty="0">
                <a:solidFill>
                  <a:schemeClr val="accent2">
                    <a:lumMod val="50000"/>
                  </a:schemeClr>
                </a:solidFill>
              </a:rPr>
              <a:t>Ensuring that a healthy driver drives the vehicle</a:t>
            </a:r>
          </a:p>
          <a:p>
            <a:r>
              <a:rPr lang="en-US" sz="4800" dirty="0">
                <a:solidFill>
                  <a:schemeClr val="accent2">
                    <a:lumMod val="50000"/>
                  </a:schemeClr>
                </a:solidFill>
              </a:rPr>
              <a:t>Tracking and Monitoring Vehicle</a:t>
            </a:r>
          </a:p>
          <a:p>
            <a:r>
              <a:rPr lang="en-US" sz="4800" dirty="0">
                <a:solidFill>
                  <a:schemeClr val="accent2">
                    <a:lumMod val="50000"/>
                  </a:schemeClr>
                </a:solidFill>
              </a:rPr>
              <a:t>Accident alert</a:t>
            </a:r>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pPr marL="0" indent="0">
              <a:buNone/>
            </a:pPr>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US" dirty="0">
              <a:solidFill>
                <a:schemeClr val="accent2">
                  <a:lumMod val="50000"/>
                </a:schemeClr>
              </a:solidFill>
            </a:endParaRPr>
          </a:p>
          <a:p>
            <a:endParaRPr lang="en-IN" dirty="0">
              <a:solidFill>
                <a:schemeClr val="accent2">
                  <a:lumMod val="50000"/>
                </a:schemeClr>
              </a:solidFill>
            </a:endParaRPr>
          </a:p>
        </p:txBody>
      </p:sp>
    </p:spTree>
    <p:extLst>
      <p:ext uri="{BB962C8B-B14F-4D97-AF65-F5344CB8AC3E}">
        <p14:creationId xmlns:p14="http://schemas.microsoft.com/office/powerpoint/2010/main" val="39727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9EA-34FC-6846-7F61-5FAC3A5B89DF}"/>
              </a:ext>
            </a:extLst>
          </p:cNvPr>
          <p:cNvSpPr>
            <a:spLocks noGrp="1"/>
          </p:cNvSpPr>
          <p:nvPr>
            <p:ph type="title"/>
          </p:nvPr>
        </p:nvSpPr>
        <p:spPr>
          <a:xfrm>
            <a:off x="838200" y="136527"/>
            <a:ext cx="10515600" cy="1325563"/>
          </a:xfrm>
        </p:spPr>
        <p:txBody>
          <a:bodyPr>
            <a:normAutofit/>
          </a:bodyPr>
          <a:lstStyle/>
          <a:p>
            <a:pPr algn="ctr"/>
            <a:r>
              <a:rPr lang="en-IN" sz="8800" dirty="0">
                <a:solidFill>
                  <a:schemeClr val="accent3">
                    <a:lumMod val="50000"/>
                  </a:schemeClr>
                </a:solidFill>
                <a:effectLst>
                  <a:outerShdw blurRad="38100" dist="38100" dir="2700000" algn="tl">
                    <a:srgbClr val="000000">
                      <a:alpha val="43137"/>
                    </a:srgbClr>
                  </a:outerShdw>
                </a:effectLst>
                <a:latin typeface="+mn-lt"/>
              </a:rPr>
              <a:t>Approach</a:t>
            </a:r>
          </a:p>
        </p:txBody>
      </p:sp>
      <p:sp>
        <p:nvSpPr>
          <p:cNvPr id="3" name="Content Placeholder 2">
            <a:extLst>
              <a:ext uri="{FF2B5EF4-FFF2-40B4-BE49-F238E27FC236}">
                <a16:creationId xmlns:a16="http://schemas.microsoft.com/office/drawing/2014/main" id="{FE58271B-FD30-DEA9-F7B2-E268DFC9555B}"/>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3200" dirty="0">
                <a:solidFill>
                  <a:schemeClr val="accent2">
                    <a:lumMod val="50000"/>
                  </a:schemeClr>
                </a:solidFill>
              </a:rPr>
              <a:t>Our device main work is to ensure that when the truck is to begin its journey, the driver is in perfect state to drive .If this condition is not met the truck cannot start</a:t>
            </a:r>
          </a:p>
          <a:p>
            <a:pPr>
              <a:buFont typeface="Wingdings" panose="05000000000000000000" pitchFamily="2" charset="2"/>
              <a:buChar char="§"/>
            </a:pPr>
            <a:endParaRPr lang="en-US" sz="3200" dirty="0">
              <a:solidFill>
                <a:schemeClr val="accent2">
                  <a:lumMod val="50000"/>
                </a:schemeClr>
              </a:solidFill>
            </a:endParaRPr>
          </a:p>
          <a:p>
            <a:pPr>
              <a:buFont typeface="Wingdings" panose="05000000000000000000" pitchFamily="2" charset="2"/>
              <a:buChar char="§"/>
            </a:pPr>
            <a:r>
              <a:rPr lang="en-US" sz="3200" dirty="0">
                <a:solidFill>
                  <a:schemeClr val="accent2">
                    <a:lumMod val="50000"/>
                  </a:schemeClr>
                </a:solidFill>
              </a:rPr>
              <a:t>The GPS in the device monitors the location and speed of the vehicle and performs Geo-fencing. The ESP-32 cam does live time monitoring and records the data on the server</a:t>
            </a:r>
          </a:p>
          <a:p>
            <a:pPr>
              <a:buFont typeface="Wingdings" panose="05000000000000000000" pitchFamily="2" charset="2"/>
              <a:buChar char="§"/>
            </a:pPr>
            <a:endParaRPr lang="en-US" sz="3200" dirty="0">
              <a:solidFill>
                <a:schemeClr val="accent2">
                  <a:lumMod val="50000"/>
                </a:schemeClr>
              </a:solidFill>
            </a:endParaRPr>
          </a:p>
          <a:p>
            <a:pPr>
              <a:buFont typeface="Wingdings" panose="05000000000000000000" pitchFamily="2" charset="2"/>
              <a:buChar char="§"/>
            </a:pPr>
            <a:r>
              <a:rPr lang="en-US" sz="3200" dirty="0">
                <a:solidFill>
                  <a:schemeClr val="accent2">
                    <a:lumMod val="50000"/>
                  </a:schemeClr>
                </a:solidFill>
              </a:rPr>
              <a:t>Incase of a mishappening, alert is sent to the fleet owner so that necessary steps could be taken.</a:t>
            </a:r>
          </a:p>
          <a:p>
            <a:endParaRPr lang="en-US" dirty="0">
              <a:solidFill>
                <a:schemeClr val="accent2">
                  <a:lumMod val="50000"/>
                </a:schemeClr>
              </a:solidFill>
            </a:endParaRPr>
          </a:p>
          <a:p>
            <a:endParaRPr lang="en-US" dirty="0"/>
          </a:p>
          <a:p>
            <a:endParaRPr lang="en-IN" dirty="0"/>
          </a:p>
        </p:txBody>
      </p:sp>
    </p:spTree>
    <p:extLst>
      <p:ext uri="{BB962C8B-B14F-4D97-AF65-F5344CB8AC3E}">
        <p14:creationId xmlns:p14="http://schemas.microsoft.com/office/powerpoint/2010/main" val="39920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02C1-43F0-BCFC-F9B8-86FAB6877607}"/>
              </a:ext>
            </a:extLst>
          </p:cNvPr>
          <p:cNvSpPr>
            <a:spLocks noGrp="1"/>
          </p:cNvSpPr>
          <p:nvPr>
            <p:ph type="title" idx="4294967295"/>
          </p:nvPr>
        </p:nvSpPr>
        <p:spPr>
          <a:xfrm>
            <a:off x="508000" y="2751744"/>
            <a:ext cx="10515600" cy="1354512"/>
          </a:xfrm>
        </p:spPr>
        <p:txBody>
          <a:bodyPr>
            <a:noAutofit/>
          </a:bodyPr>
          <a:lstStyle/>
          <a:p>
            <a:pPr algn="ctr"/>
            <a:r>
              <a:rPr lang="en-US" sz="12000" dirty="0">
                <a:solidFill>
                  <a:schemeClr val="accent3">
                    <a:lumMod val="50000"/>
                  </a:schemeClr>
                </a:solidFill>
                <a:effectLst>
                  <a:outerShdw blurRad="38100" dist="38100" dir="2700000" algn="tl">
                    <a:srgbClr val="000000">
                      <a:alpha val="43137"/>
                    </a:srgbClr>
                  </a:outerShdw>
                </a:effectLst>
                <a:latin typeface="+mn-lt"/>
              </a:rPr>
              <a:t>Working</a:t>
            </a:r>
            <a:endParaRPr lang="en-IN" sz="12000" dirty="0">
              <a:solidFill>
                <a:schemeClr val="accent3">
                  <a:lumMod val="50000"/>
                </a:schemeClr>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19249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alpha val="65000"/>
          </a:srgb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D207F65-A86C-B688-E486-D8A82421B01B}"/>
              </a:ext>
            </a:extLst>
          </p:cNvPr>
          <p:cNvSpPr/>
          <p:nvPr/>
        </p:nvSpPr>
        <p:spPr>
          <a:xfrm>
            <a:off x="5806505" y="264556"/>
            <a:ext cx="2616591" cy="317578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14" descr="Interfacing DS18B20 Waterproof Digital Temperature Sensor with evive -  STEMpedia">
            <a:extLst>
              <a:ext uri="{FF2B5EF4-FFF2-40B4-BE49-F238E27FC236}">
                <a16:creationId xmlns:a16="http://schemas.microsoft.com/office/drawing/2014/main" id="{CF4CBE9D-06E5-E419-61E4-AAB4E22692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054"/>
          <a:stretch/>
        </p:blipFill>
        <p:spPr bwMode="auto">
          <a:xfrm rot="5737156">
            <a:off x="7251422" y="215379"/>
            <a:ext cx="817207" cy="1854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Hand Holding Objekt 01 Person Kupplung Faust Grab Mps ks2 Illustration -">
            <a:extLst>
              <a:ext uri="{FF2B5EF4-FFF2-40B4-BE49-F238E27FC236}">
                <a16:creationId xmlns:a16="http://schemas.microsoft.com/office/drawing/2014/main" id="{F1915996-EC29-BC81-C492-916B44384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30371">
            <a:off x="6021808" y="575115"/>
            <a:ext cx="1350952" cy="6754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rduino Alcohol Detector | MQ-3 Sensor - YouTube">
            <a:extLst>
              <a:ext uri="{FF2B5EF4-FFF2-40B4-BE49-F238E27FC236}">
                <a16:creationId xmlns:a16="http://schemas.microsoft.com/office/drawing/2014/main" id="{9CB0B8BF-8340-F3D7-0163-C8461CD89B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195" t="16888" r="21091" b="23214"/>
          <a:stretch/>
        </p:blipFill>
        <p:spPr bwMode="auto">
          <a:xfrm>
            <a:off x="7158530" y="2492282"/>
            <a:ext cx="1155071" cy="8475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rt Beat Monitor Images | Free Vectors, Stock Photos &amp; PSD">
            <a:extLst>
              <a:ext uri="{FF2B5EF4-FFF2-40B4-BE49-F238E27FC236}">
                <a16:creationId xmlns:a16="http://schemas.microsoft.com/office/drawing/2014/main" id="{D7EECD0F-AA4A-707A-1F4B-D587F5F191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7003" y="1287013"/>
            <a:ext cx="1495972" cy="149597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and Pressing Electronic Switch Stock Illustration - Download Image Now -  Activity, Blue, Business - iStock">
            <a:extLst>
              <a:ext uri="{FF2B5EF4-FFF2-40B4-BE49-F238E27FC236}">
                <a16:creationId xmlns:a16="http://schemas.microsoft.com/office/drawing/2014/main" id="{AEF8AD31-93DF-BF9E-ADC4-6ADE97D7F3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59" y="1289229"/>
            <a:ext cx="1724077" cy="17240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8" descr="Ignition Key Icon - Download in Colored Outline Style">
            <a:extLst>
              <a:ext uri="{FF2B5EF4-FFF2-40B4-BE49-F238E27FC236}">
                <a16:creationId xmlns:a16="http://schemas.microsoft.com/office/drawing/2014/main" id="{CF92EF26-BC13-7E4D-0105-E369101E6A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3679" y="290143"/>
            <a:ext cx="1944935" cy="1839963"/>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Right 15">
            <a:extLst>
              <a:ext uri="{FF2B5EF4-FFF2-40B4-BE49-F238E27FC236}">
                <a16:creationId xmlns:a16="http://schemas.microsoft.com/office/drawing/2014/main" id="{F2BEB875-EFD8-94EC-E5D9-EDE363607F9B}"/>
              </a:ext>
            </a:extLst>
          </p:cNvPr>
          <p:cNvSpPr/>
          <p:nvPr/>
        </p:nvSpPr>
        <p:spPr>
          <a:xfrm>
            <a:off x="1840445" y="1951159"/>
            <a:ext cx="1379996" cy="158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19" name="Rectangle: Rounded Corners 18">
            <a:extLst>
              <a:ext uri="{FF2B5EF4-FFF2-40B4-BE49-F238E27FC236}">
                <a16:creationId xmlns:a16="http://schemas.microsoft.com/office/drawing/2014/main" id="{3F7BED01-E646-615A-30FD-12BDCA866705}"/>
              </a:ext>
            </a:extLst>
          </p:cNvPr>
          <p:cNvSpPr/>
          <p:nvPr/>
        </p:nvSpPr>
        <p:spPr>
          <a:xfrm>
            <a:off x="156174" y="3824027"/>
            <a:ext cx="4250735" cy="28722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34" descr="Cartoon Flat Red Truck With Man Character Car Animation Driving Gps  Navigation Location Pin Stock Video - Download Video Clip Now - iStock">
            <a:extLst>
              <a:ext uri="{FF2B5EF4-FFF2-40B4-BE49-F238E27FC236}">
                <a16:creationId xmlns:a16="http://schemas.microsoft.com/office/drawing/2014/main" id="{3F00A6F9-9BF4-15EB-3830-058DDC30FA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4822" y="3911781"/>
            <a:ext cx="1921977" cy="10763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6" descr="tool, speed, speedometer, Work Tools, Measuring, Speeds, Tools And  Utensils, tools, transport icon">
            <a:extLst>
              <a:ext uri="{FF2B5EF4-FFF2-40B4-BE49-F238E27FC236}">
                <a16:creationId xmlns:a16="http://schemas.microsoft.com/office/drawing/2014/main" id="{19EAEBE0-82A1-EA5B-0C86-14BA4701FF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681" y="4424154"/>
            <a:ext cx="1481423" cy="14814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2" descr="What is Geo-fencing and How is It Useful?">
            <a:extLst>
              <a:ext uri="{FF2B5EF4-FFF2-40B4-BE49-F238E27FC236}">
                <a16:creationId xmlns:a16="http://schemas.microsoft.com/office/drawing/2014/main" id="{340D639D-66AE-1345-EEEA-9EF2F5896E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0852" y="5612956"/>
            <a:ext cx="1803415" cy="10491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IoT platform | Internet of Things | Ubidots">
            <a:extLst>
              <a:ext uri="{FF2B5EF4-FFF2-40B4-BE49-F238E27FC236}">
                <a16:creationId xmlns:a16="http://schemas.microsoft.com/office/drawing/2014/main" id="{5D266321-446E-46B2-9CFE-55408FCB7D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8330" y="4081481"/>
            <a:ext cx="3417217" cy="79773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Rounded Corners 27">
            <a:extLst>
              <a:ext uri="{FF2B5EF4-FFF2-40B4-BE49-F238E27FC236}">
                <a16:creationId xmlns:a16="http://schemas.microsoft.com/office/drawing/2014/main" id="{055DEE60-0540-59CD-D33B-EE3ED819DE5E}"/>
              </a:ext>
            </a:extLst>
          </p:cNvPr>
          <p:cNvSpPr/>
          <p:nvPr/>
        </p:nvSpPr>
        <p:spPr>
          <a:xfrm>
            <a:off x="9228012" y="2505365"/>
            <a:ext cx="2819475" cy="36984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29" name="Picture 2" descr="India Air Quality Index (AQI) : Real-Time Air Pollution Level">
            <a:extLst>
              <a:ext uri="{FF2B5EF4-FFF2-40B4-BE49-F238E27FC236}">
                <a16:creationId xmlns:a16="http://schemas.microsoft.com/office/drawing/2014/main" id="{F7838792-0270-1886-14EE-3FE1F7927E6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4128" t="24362" r="26732" b="27996"/>
          <a:stretch/>
        </p:blipFill>
        <p:spPr bwMode="auto">
          <a:xfrm>
            <a:off x="10181569" y="2951729"/>
            <a:ext cx="1697963" cy="97050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SNZB-02 - SONOFF Official">
            <a:extLst>
              <a:ext uri="{FF2B5EF4-FFF2-40B4-BE49-F238E27FC236}">
                <a16:creationId xmlns:a16="http://schemas.microsoft.com/office/drawing/2014/main" id="{5B542614-CB93-1871-B53F-A4B7B161E3F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23617" y="4716235"/>
            <a:ext cx="1697963" cy="1233214"/>
          </a:xfrm>
          <a:prstGeom prst="rect">
            <a:avLst/>
          </a:prstGeom>
          <a:noFill/>
          <a:extLst>
            <a:ext uri="{909E8E84-426E-40DD-AFC4-6F175D3DCCD1}">
              <a14:hiddenFill xmlns:a14="http://schemas.microsoft.com/office/drawing/2010/main">
                <a:solidFill>
                  <a:srgbClr val="FFFFFF"/>
                </a:solidFill>
              </a14:hiddenFill>
            </a:ext>
          </a:extLst>
        </p:spPr>
      </p:pic>
      <p:sp>
        <p:nvSpPr>
          <p:cNvPr id="35" name="Arrow: Right 34">
            <a:extLst>
              <a:ext uri="{FF2B5EF4-FFF2-40B4-BE49-F238E27FC236}">
                <a16:creationId xmlns:a16="http://schemas.microsoft.com/office/drawing/2014/main" id="{EBF4BB2D-ED25-3F65-ACB5-F0A285C7DD6F}"/>
              </a:ext>
            </a:extLst>
          </p:cNvPr>
          <p:cNvSpPr/>
          <p:nvPr/>
        </p:nvSpPr>
        <p:spPr>
          <a:xfrm flipV="1">
            <a:off x="8425234" y="1038382"/>
            <a:ext cx="1286405" cy="399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FCC2A045-FF39-4A58-83D9-E0A01924736B}"/>
              </a:ext>
            </a:extLst>
          </p:cNvPr>
          <p:cNvSpPr/>
          <p:nvPr/>
        </p:nvSpPr>
        <p:spPr>
          <a:xfrm>
            <a:off x="8423826" y="2707769"/>
            <a:ext cx="843332" cy="316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E738F24C-7B2F-EA6D-3DAE-0FFE7BA192EF}"/>
              </a:ext>
            </a:extLst>
          </p:cNvPr>
          <p:cNvSpPr/>
          <p:nvPr/>
        </p:nvSpPr>
        <p:spPr>
          <a:xfrm>
            <a:off x="6946575" y="3420940"/>
            <a:ext cx="393895" cy="6961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8" name="Arrow: Left 37">
            <a:extLst>
              <a:ext uri="{FF2B5EF4-FFF2-40B4-BE49-F238E27FC236}">
                <a16:creationId xmlns:a16="http://schemas.microsoft.com/office/drawing/2014/main" id="{259FF736-5F41-0E45-D1D9-59A3AEF2A937}"/>
              </a:ext>
            </a:extLst>
          </p:cNvPr>
          <p:cNvSpPr/>
          <p:nvPr/>
        </p:nvSpPr>
        <p:spPr>
          <a:xfrm>
            <a:off x="4447052" y="4405413"/>
            <a:ext cx="932281" cy="2506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9A5D0717-3707-AA43-0377-9F4D452B8EE3}"/>
              </a:ext>
            </a:extLst>
          </p:cNvPr>
          <p:cNvSpPr/>
          <p:nvPr/>
        </p:nvSpPr>
        <p:spPr>
          <a:xfrm>
            <a:off x="4608142" y="5187249"/>
            <a:ext cx="4127333" cy="15677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Picture 44" descr="2,558 Truck Crash Illustrations &amp; Clip Art - iStock">
            <a:extLst>
              <a:ext uri="{FF2B5EF4-FFF2-40B4-BE49-F238E27FC236}">
                <a16:creationId xmlns:a16="http://schemas.microsoft.com/office/drawing/2014/main" id="{BB447A0E-F6AB-0E9F-C976-1ED90EF25E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1538" y="5232299"/>
            <a:ext cx="2097563" cy="117463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6" descr="Download Owner Icon Image - Souleymane Wane PNG Image with No Background -  PNGkey.com">
            <a:extLst>
              <a:ext uri="{FF2B5EF4-FFF2-40B4-BE49-F238E27FC236}">
                <a16:creationId xmlns:a16="http://schemas.microsoft.com/office/drawing/2014/main" id="{01332734-4112-5E3D-62FF-639C662AA6D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74531" y="5190962"/>
            <a:ext cx="1136743" cy="1257307"/>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8695238B-EB91-DAAB-4DF4-FB75FB5430D2}"/>
              </a:ext>
            </a:extLst>
          </p:cNvPr>
          <p:cNvSpPr/>
          <p:nvPr/>
        </p:nvSpPr>
        <p:spPr>
          <a:xfrm>
            <a:off x="3329191" y="186945"/>
            <a:ext cx="1486524" cy="302582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A</a:t>
            </a:r>
          </a:p>
        </p:txBody>
      </p:sp>
      <p:pic>
        <p:nvPicPr>
          <p:cNvPr id="43" name="Picture 10" descr="Equal-sign Icons - Free SVG &amp; PNG Equal-sign Images - Noun Project">
            <a:extLst>
              <a:ext uri="{FF2B5EF4-FFF2-40B4-BE49-F238E27FC236}">
                <a16:creationId xmlns:a16="http://schemas.microsoft.com/office/drawing/2014/main" id="{19C89429-9318-AB52-6DCC-156C63507E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5400000">
            <a:off x="3588976" y="1061631"/>
            <a:ext cx="994440" cy="99444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4" descr="Cctv camera - Free technology icons">
            <a:extLst>
              <a:ext uri="{FF2B5EF4-FFF2-40B4-BE49-F238E27FC236}">
                <a16:creationId xmlns:a16="http://schemas.microsoft.com/office/drawing/2014/main" id="{D1BBBB39-43FC-45C4-EFC7-28F147D7F2E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85271" y="311481"/>
            <a:ext cx="1201853" cy="95012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2" descr="ekey uno fingerprint scanner – Very easy operation with your finger">
            <a:extLst>
              <a:ext uri="{FF2B5EF4-FFF2-40B4-BE49-F238E27FC236}">
                <a16:creationId xmlns:a16="http://schemas.microsoft.com/office/drawing/2014/main" id="{8BBBF5F0-DB82-B2B2-A2FA-3FF28F2AB287}"/>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r="52196"/>
          <a:stretch/>
        </p:blipFill>
        <p:spPr bwMode="auto">
          <a:xfrm>
            <a:off x="3653668" y="2013840"/>
            <a:ext cx="900953" cy="1193633"/>
          </a:xfrm>
          <a:prstGeom prst="rect">
            <a:avLst/>
          </a:prstGeom>
          <a:noFill/>
          <a:extLst>
            <a:ext uri="{909E8E84-426E-40DD-AFC4-6F175D3DCCD1}">
              <a14:hiddenFill xmlns:a14="http://schemas.microsoft.com/office/drawing/2010/main">
                <a:solidFill>
                  <a:srgbClr val="FFFFFF"/>
                </a:solidFill>
              </a14:hiddenFill>
            </a:ext>
          </a:extLst>
        </p:spPr>
      </p:pic>
      <p:sp>
        <p:nvSpPr>
          <p:cNvPr id="46" name="Arrow: Down 45">
            <a:extLst>
              <a:ext uri="{FF2B5EF4-FFF2-40B4-BE49-F238E27FC236}">
                <a16:creationId xmlns:a16="http://schemas.microsoft.com/office/drawing/2014/main" id="{EDC6AA81-F91D-2A3B-7A65-FE5DEEAE6CA3}"/>
              </a:ext>
            </a:extLst>
          </p:cNvPr>
          <p:cNvSpPr/>
          <p:nvPr/>
        </p:nvSpPr>
        <p:spPr>
          <a:xfrm>
            <a:off x="6808765" y="4716235"/>
            <a:ext cx="349765" cy="468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47" name="Arrow: Right 46">
            <a:extLst>
              <a:ext uri="{FF2B5EF4-FFF2-40B4-BE49-F238E27FC236}">
                <a16:creationId xmlns:a16="http://schemas.microsoft.com/office/drawing/2014/main" id="{4D936C75-7B7C-C432-8920-337C7183FCB5}"/>
              </a:ext>
            </a:extLst>
          </p:cNvPr>
          <p:cNvSpPr/>
          <p:nvPr/>
        </p:nvSpPr>
        <p:spPr>
          <a:xfrm>
            <a:off x="4802339" y="1510589"/>
            <a:ext cx="883943" cy="19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47F76C50-17FD-56BE-C499-2EA022CE35A1}"/>
              </a:ext>
            </a:extLst>
          </p:cNvPr>
          <p:cNvSpPr/>
          <p:nvPr/>
        </p:nvSpPr>
        <p:spPr>
          <a:xfrm>
            <a:off x="3329191" y="3352897"/>
            <a:ext cx="1357932"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0EE5B3A6-CF9D-FA98-053E-0612B6F97DB4}"/>
              </a:ext>
            </a:extLst>
          </p:cNvPr>
          <p:cNvSpPr txBox="1"/>
          <p:nvPr/>
        </p:nvSpPr>
        <p:spPr>
          <a:xfrm>
            <a:off x="454656" y="2492282"/>
            <a:ext cx="876451" cy="369332"/>
          </a:xfrm>
          <a:prstGeom prst="rect">
            <a:avLst/>
          </a:prstGeom>
          <a:solidFill>
            <a:srgbClr val="E2FB65"/>
          </a:solidFill>
        </p:spPr>
        <p:txBody>
          <a:bodyPr wrap="square" rtlCol="0">
            <a:spAutoFit/>
          </a:bodyPr>
          <a:lstStyle/>
          <a:p>
            <a:pPr algn="ctr"/>
            <a:r>
              <a:rPr lang="en-IN" dirty="0">
                <a:solidFill>
                  <a:schemeClr val="bg2">
                    <a:lumMod val="25000"/>
                  </a:schemeClr>
                </a:solidFill>
              </a:rPr>
              <a:t>Switch</a:t>
            </a:r>
          </a:p>
        </p:txBody>
      </p:sp>
      <p:sp>
        <p:nvSpPr>
          <p:cNvPr id="54" name="TextBox 53">
            <a:extLst>
              <a:ext uri="{FF2B5EF4-FFF2-40B4-BE49-F238E27FC236}">
                <a16:creationId xmlns:a16="http://schemas.microsoft.com/office/drawing/2014/main" id="{136825A4-A644-A4E6-DAEF-6828AD886198}"/>
              </a:ext>
            </a:extLst>
          </p:cNvPr>
          <p:cNvSpPr txBox="1"/>
          <p:nvPr/>
        </p:nvSpPr>
        <p:spPr>
          <a:xfrm>
            <a:off x="3519856" y="-25360"/>
            <a:ext cx="1219592" cy="369332"/>
          </a:xfrm>
          <a:prstGeom prst="rect">
            <a:avLst/>
          </a:prstGeom>
          <a:solidFill>
            <a:srgbClr val="E2FB65"/>
          </a:solidFill>
        </p:spPr>
        <p:txBody>
          <a:bodyPr wrap="square" rtlCol="0">
            <a:spAutoFit/>
          </a:bodyPr>
          <a:lstStyle/>
          <a:p>
            <a:pPr algn="ctr"/>
            <a:r>
              <a:rPr lang="en-IN" dirty="0" err="1"/>
              <a:t>ESPcam</a:t>
            </a:r>
            <a:endParaRPr lang="en-IN" dirty="0"/>
          </a:p>
        </p:txBody>
      </p:sp>
      <p:sp>
        <p:nvSpPr>
          <p:cNvPr id="55" name="TextBox 54">
            <a:extLst>
              <a:ext uri="{FF2B5EF4-FFF2-40B4-BE49-F238E27FC236}">
                <a16:creationId xmlns:a16="http://schemas.microsoft.com/office/drawing/2014/main" id="{2FAE0F12-A54C-6E98-5D24-B10999C72D24}"/>
              </a:ext>
            </a:extLst>
          </p:cNvPr>
          <p:cNvSpPr txBox="1"/>
          <p:nvPr/>
        </p:nvSpPr>
        <p:spPr>
          <a:xfrm>
            <a:off x="3303889" y="3164250"/>
            <a:ext cx="1511826" cy="369332"/>
          </a:xfrm>
          <a:prstGeom prst="rect">
            <a:avLst/>
          </a:prstGeom>
          <a:solidFill>
            <a:srgbClr val="E2FB65"/>
          </a:solidFill>
        </p:spPr>
        <p:txBody>
          <a:bodyPr wrap="square" rtlCol="0">
            <a:spAutoFit/>
          </a:bodyPr>
          <a:lstStyle/>
          <a:p>
            <a:pPr algn="ctr"/>
            <a:r>
              <a:rPr lang="en-IN" dirty="0"/>
              <a:t>Fingerprint</a:t>
            </a:r>
          </a:p>
        </p:txBody>
      </p:sp>
      <p:sp>
        <p:nvSpPr>
          <p:cNvPr id="56" name="TextBox 55">
            <a:extLst>
              <a:ext uri="{FF2B5EF4-FFF2-40B4-BE49-F238E27FC236}">
                <a16:creationId xmlns:a16="http://schemas.microsoft.com/office/drawing/2014/main" id="{F2FC0E4C-5A4E-3739-CD93-1833130F6EE5}"/>
              </a:ext>
            </a:extLst>
          </p:cNvPr>
          <p:cNvSpPr txBox="1"/>
          <p:nvPr/>
        </p:nvSpPr>
        <p:spPr>
          <a:xfrm>
            <a:off x="6167543" y="359524"/>
            <a:ext cx="2066365" cy="369332"/>
          </a:xfrm>
          <a:prstGeom prst="rect">
            <a:avLst/>
          </a:prstGeom>
          <a:solidFill>
            <a:srgbClr val="E2FB65"/>
          </a:solidFill>
        </p:spPr>
        <p:txBody>
          <a:bodyPr wrap="square" rtlCol="0">
            <a:spAutoFit/>
          </a:bodyPr>
          <a:lstStyle/>
          <a:p>
            <a:r>
              <a:rPr lang="en-IN" dirty="0"/>
              <a:t>Temperature sensor</a:t>
            </a:r>
          </a:p>
        </p:txBody>
      </p:sp>
      <p:sp>
        <p:nvSpPr>
          <p:cNvPr id="57" name="TextBox 56">
            <a:extLst>
              <a:ext uri="{FF2B5EF4-FFF2-40B4-BE49-F238E27FC236}">
                <a16:creationId xmlns:a16="http://schemas.microsoft.com/office/drawing/2014/main" id="{09BA3F40-CF41-A6C1-47AE-C73D80D9117F}"/>
              </a:ext>
            </a:extLst>
          </p:cNvPr>
          <p:cNvSpPr txBox="1"/>
          <p:nvPr/>
        </p:nvSpPr>
        <p:spPr>
          <a:xfrm>
            <a:off x="5857280" y="1230492"/>
            <a:ext cx="2513960" cy="369332"/>
          </a:xfrm>
          <a:prstGeom prst="rect">
            <a:avLst/>
          </a:prstGeom>
          <a:solidFill>
            <a:srgbClr val="E2FB65"/>
          </a:solidFill>
        </p:spPr>
        <p:txBody>
          <a:bodyPr wrap="square" rtlCol="0">
            <a:spAutoFit/>
          </a:bodyPr>
          <a:lstStyle/>
          <a:p>
            <a:r>
              <a:rPr lang="en-IN" dirty="0"/>
              <a:t>Heart rate/SPO2 sensor</a:t>
            </a:r>
          </a:p>
        </p:txBody>
      </p:sp>
      <p:sp>
        <p:nvSpPr>
          <p:cNvPr id="58" name="TextBox 57">
            <a:extLst>
              <a:ext uri="{FF2B5EF4-FFF2-40B4-BE49-F238E27FC236}">
                <a16:creationId xmlns:a16="http://schemas.microsoft.com/office/drawing/2014/main" id="{3E6BEA9E-BCA2-2299-F179-E93C53DE4DBE}"/>
              </a:ext>
            </a:extLst>
          </p:cNvPr>
          <p:cNvSpPr txBox="1"/>
          <p:nvPr/>
        </p:nvSpPr>
        <p:spPr>
          <a:xfrm>
            <a:off x="5995375" y="2583995"/>
            <a:ext cx="1008405" cy="646331"/>
          </a:xfrm>
          <a:prstGeom prst="rect">
            <a:avLst/>
          </a:prstGeom>
          <a:solidFill>
            <a:srgbClr val="E2FB65"/>
          </a:solidFill>
        </p:spPr>
        <p:txBody>
          <a:bodyPr wrap="square" rtlCol="0">
            <a:spAutoFit/>
          </a:bodyPr>
          <a:lstStyle/>
          <a:p>
            <a:pPr algn="ctr"/>
            <a:r>
              <a:rPr lang="en-IN" dirty="0"/>
              <a:t>Alcohol sensor</a:t>
            </a:r>
          </a:p>
        </p:txBody>
      </p:sp>
      <p:sp>
        <p:nvSpPr>
          <p:cNvPr id="59" name="TextBox 58">
            <a:extLst>
              <a:ext uri="{FF2B5EF4-FFF2-40B4-BE49-F238E27FC236}">
                <a16:creationId xmlns:a16="http://schemas.microsoft.com/office/drawing/2014/main" id="{B253F188-4422-BBDF-2D01-A68FF5ADA641}"/>
              </a:ext>
            </a:extLst>
          </p:cNvPr>
          <p:cNvSpPr txBox="1"/>
          <p:nvPr/>
        </p:nvSpPr>
        <p:spPr>
          <a:xfrm>
            <a:off x="9759796" y="1897435"/>
            <a:ext cx="1920857" cy="369332"/>
          </a:xfrm>
          <a:prstGeom prst="rect">
            <a:avLst/>
          </a:prstGeom>
          <a:solidFill>
            <a:srgbClr val="E2FB65"/>
          </a:solidFill>
        </p:spPr>
        <p:txBody>
          <a:bodyPr wrap="square" rtlCol="0">
            <a:spAutoFit/>
          </a:bodyPr>
          <a:lstStyle/>
          <a:p>
            <a:pPr algn="ctr"/>
            <a:r>
              <a:rPr lang="en-IN" dirty="0"/>
              <a:t>Ignition key</a:t>
            </a:r>
          </a:p>
        </p:txBody>
      </p:sp>
      <p:sp>
        <p:nvSpPr>
          <p:cNvPr id="60" name="TextBox 59">
            <a:extLst>
              <a:ext uri="{FF2B5EF4-FFF2-40B4-BE49-F238E27FC236}">
                <a16:creationId xmlns:a16="http://schemas.microsoft.com/office/drawing/2014/main" id="{27787F25-0462-6D53-E932-FCCFFB268EA2}"/>
              </a:ext>
            </a:extLst>
          </p:cNvPr>
          <p:cNvSpPr txBox="1"/>
          <p:nvPr/>
        </p:nvSpPr>
        <p:spPr>
          <a:xfrm>
            <a:off x="9462771" y="2568632"/>
            <a:ext cx="2373772" cy="369332"/>
          </a:xfrm>
          <a:prstGeom prst="rect">
            <a:avLst/>
          </a:prstGeom>
          <a:solidFill>
            <a:srgbClr val="E2FB65"/>
          </a:solidFill>
        </p:spPr>
        <p:txBody>
          <a:bodyPr wrap="square" rtlCol="0">
            <a:spAutoFit/>
          </a:bodyPr>
          <a:lstStyle/>
          <a:p>
            <a:pPr algn="ctr"/>
            <a:r>
              <a:rPr lang="en-IN" dirty="0"/>
              <a:t>Air Quality</a:t>
            </a:r>
          </a:p>
        </p:txBody>
      </p:sp>
      <p:sp>
        <p:nvSpPr>
          <p:cNvPr id="61" name="TextBox 60">
            <a:extLst>
              <a:ext uri="{FF2B5EF4-FFF2-40B4-BE49-F238E27FC236}">
                <a16:creationId xmlns:a16="http://schemas.microsoft.com/office/drawing/2014/main" id="{63E829C0-74C9-D03D-393C-61A47F5041C6}"/>
              </a:ext>
            </a:extLst>
          </p:cNvPr>
          <p:cNvSpPr txBox="1"/>
          <p:nvPr/>
        </p:nvSpPr>
        <p:spPr>
          <a:xfrm>
            <a:off x="9426010" y="3996070"/>
            <a:ext cx="2532467" cy="646331"/>
          </a:xfrm>
          <a:prstGeom prst="rect">
            <a:avLst/>
          </a:prstGeom>
          <a:solidFill>
            <a:srgbClr val="E2FB65"/>
          </a:solidFill>
        </p:spPr>
        <p:txBody>
          <a:bodyPr wrap="square" rtlCol="0">
            <a:spAutoFit/>
          </a:bodyPr>
          <a:lstStyle/>
          <a:p>
            <a:pPr algn="ctr"/>
            <a:r>
              <a:rPr lang="en-IN" dirty="0"/>
              <a:t>Temperature and humidity sensor</a:t>
            </a:r>
          </a:p>
        </p:txBody>
      </p:sp>
      <p:sp>
        <p:nvSpPr>
          <p:cNvPr id="62" name="TextBox 61">
            <a:extLst>
              <a:ext uri="{FF2B5EF4-FFF2-40B4-BE49-F238E27FC236}">
                <a16:creationId xmlns:a16="http://schemas.microsoft.com/office/drawing/2014/main" id="{4C5F73DF-1614-FBA1-1CB0-5058D31D7507}"/>
              </a:ext>
            </a:extLst>
          </p:cNvPr>
          <p:cNvSpPr txBox="1"/>
          <p:nvPr/>
        </p:nvSpPr>
        <p:spPr>
          <a:xfrm flipH="1">
            <a:off x="4991469" y="6448269"/>
            <a:ext cx="3617632" cy="369332"/>
          </a:xfrm>
          <a:prstGeom prst="rect">
            <a:avLst/>
          </a:prstGeom>
          <a:solidFill>
            <a:srgbClr val="E2FB65"/>
          </a:solidFill>
        </p:spPr>
        <p:txBody>
          <a:bodyPr wrap="square" rtlCol="0">
            <a:spAutoFit/>
          </a:bodyPr>
          <a:lstStyle/>
          <a:p>
            <a:pPr algn="ctr"/>
            <a:r>
              <a:rPr lang="en-IN" dirty="0"/>
              <a:t>Accident alert to fleet owner</a:t>
            </a:r>
          </a:p>
        </p:txBody>
      </p:sp>
      <p:sp>
        <p:nvSpPr>
          <p:cNvPr id="63" name="TextBox 62">
            <a:extLst>
              <a:ext uri="{FF2B5EF4-FFF2-40B4-BE49-F238E27FC236}">
                <a16:creationId xmlns:a16="http://schemas.microsoft.com/office/drawing/2014/main" id="{69F703A4-C4DF-B182-859B-6D9AC7F1E98E}"/>
              </a:ext>
            </a:extLst>
          </p:cNvPr>
          <p:cNvSpPr txBox="1"/>
          <p:nvPr/>
        </p:nvSpPr>
        <p:spPr>
          <a:xfrm>
            <a:off x="365347" y="4042269"/>
            <a:ext cx="1853344" cy="369332"/>
          </a:xfrm>
          <a:prstGeom prst="rect">
            <a:avLst/>
          </a:prstGeom>
          <a:solidFill>
            <a:srgbClr val="E2FB65"/>
          </a:solidFill>
        </p:spPr>
        <p:txBody>
          <a:bodyPr wrap="square" rtlCol="0">
            <a:spAutoFit/>
          </a:bodyPr>
          <a:lstStyle/>
          <a:p>
            <a:pPr algn="ctr"/>
            <a:r>
              <a:rPr lang="en-IN" dirty="0"/>
              <a:t>GPS location</a:t>
            </a:r>
          </a:p>
        </p:txBody>
      </p:sp>
      <p:sp>
        <p:nvSpPr>
          <p:cNvPr id="1024" name="TextBox 1023">
            <a:extLst>
              <a:ext uri="{FF2B5EF4-FFF2-40B4-BE49-F238E27FC236}">
                <a16:creationId xmlns:a16="http://schemas.microsoft.com/office/drawing/2014/main" id="{F307CA3D-850D-C876-4CE3-2CDABB13EF5F}"/>
              </a:ext>
            </a:extLst>
          </p:cNvPr>
          <p:cNvSpPr txBox="1"/>
          <p:nvPr/>
        </p:nvSpPr>
        <p:spPr>
          <a:xfrm>
            <a:off x="2096493" y="5033376"/>
            <a:ext cx="2019112" cy="369332"/>
          </a:xfrm>
          <a:prstGeom prst="rect">
            <a:avLst/>
          </a:prstGeom>
          <a:solidFill>
            <a:srgbClr val="E2FB65"/>
          </a:solidFill>
        </p:spPr>
        <p:txBody>
          <a:bodyPr wrap="square" rtlCol="0">
            <a:spAutoFit/>
          </a:bodyPr>
          <a:lstStyle/>
          <a:p>
            <a:pPr algn="ctr"/>
            <a:r>
              <a:rPr lang="en-IN" dirty="0"/>
              <a:t>Speed monitoring</a:t>
            </a:r>
          </a:p>
        </p:txBody>
      </p:sp>
      <p:sp>
        <p:nvSpPr>
          <p:cNvPr id="1025" name="TextBox 1024">
            <a:extLst>
              <a:ext uri="{FF2B5EF4-FFF2-40B4-BE49-F238E27FC236}">
                <a16:creationId xmlns:a16="http://schemas.microsoft.com/office/drawing/2014/main" id="{F7425624-3095-A64B-12E3-75F9BEADD76C}"/>
              </a:ext>
            </a:extLst>
          </p:cNvPr>
          <p:cNvSpPr txBox="1"/>
          <p:nvPr/>
        </p:nvSpPr>
        <p:spPr>
          <a:xfrm>
            <a:off x="422185" y="5795771"/>
            <a:ext cx="1832637" cy="369332"/>
          </a:xfrm>
          <a:prstGeom prst="rect">
            <a:avLst/>
          </a:prstGeom>
          <a:solidFill>
            <a:srgbClr val="E2FB65"/>
          </a:solidFill>
        </p:spPr>
        <p:txBody>
          <a:bodyPr wrap="square" rtlCol="0">
            <a:spAutoFit/>
          </a:bodyPr>
          <a:lstStyle/>
          <a:p>
            <a:pPr algn="ctr"/>
            <a:r>
              <a:rPr lang="en-IN" dirty="0"/>
              <a:t>Geo fencing</a:t>
            </a:r>
          </a:p>
        </p:txBody>
      </p:sp>
      <p:sp>
        <p:nvSpPr>
          <p:cNvPr id="1027" name="TextBox 1026">
            <a:extLst>
              <a:ext uri="{FF2B5EF4-FFF2-40B4-BE49-F238E27FC236}">
                <a16:creationId xmlns:a16="http://schemas.microsoft.com/office/drawing/2014/main" id="{1083FF96-0D81-0B82-33BE-42C038C3C92F}"/>
              </a:ext>
            </a:extLst>
          </p:cNvPr>
          <p:cNvSpPr txBox="1"/>
          <p:nvPr/>
        </p:nvSpPr>
        <p:spPr>
          <a:xfrm>
            <a:off x="1954086" y="1154464"/>
            <a:ext cx="1290102" cy="646331"/>
          </a:xfrm>
          <a:prstGeom prst="rect">
            <a:avLst/>
          </a:prstGeom>
          <a:noFill/>
        </p:spPr>
        <p:txBody>
          <a:bodyPr wrap="square" rtlCol="0">
            <a:spAutoFit/>
          </a:bodyPr>
          <a:lstStyle/>
          <a:p>
            <a:pPr algn="ctr"/>
            <a:r>
              <a:rPr lang="en-IN" dirty="0"/>
              <a:t>Turn on the switch</a:t>
            </a:r>
          </a:p>
        </p:txBody>
      </p:sp>
      <p:sp>
        <p:nvSpPr>
          <p:cNvPr id="1029" name="TextBox 1028">
            <a:extLst>
              <a:ext uri="{FF2B5EF4-FFF2-40B4-BE49-F238E27FC236}">
                <a16:creationId xmlns:a16="http://schemas.microsoft.com/office/drawing/2014/main" id="{4F584674-8699-D7A3-048B-3FD78582E4D2}"/>
              </a:ext>
            </a:extLst>
          </p:cNvPr>
          <p:cNvSpPr txBox="1"/>
          <p:nvPr/>
        </p:nvSpPr>
        <p:spPr>
          <a:xfrm>
            <a:off x="4857484" y="999660"/>
            <a:ext cx="932281" cy="1200329"/>
          </a:xfrm>
          <a:prstGeom prst="rect">
            <a:avLst/>
          </a:prstGeom>
          <a:noFill/>
        </p:spPr>
        <p:txBody>
          <a:bodyPr wrap="square" rtlCol="0">
            <a:spAutoFit/>
          </a:bodyPr>
          <a:lstStyle/>
          <a:p>
            <a:r>
              <a:rPr lang="en-IN" dirty="0"/>
              <a:t>If data of both device </a:t>
            </a:r>
            <a:r>
              <a:rPr lang="en-IN" dirty="0">
                <a:solidFill>
                  <a:schemeClr val="tx1">
                    <a:lumMod val="95000"/>
                    <a:lumOff val="5000"/>
                  </a:schemeClr>
                </a:solidFill>
              </a:rPr>
              <a:t>match</a:t>
            </a:r>
          </a:p>
        </p:txBody>
      </p:sp>
      <p:sp>
        <p:nvSpPr>
          <p:cNvPr id="1031" name="TextBox 1030">
            <a:extLst>
              <a:ext uri="{FF2B5EF4-FFF2-40B4-BE49-F238E27FC236}">
                <a16:creationId xmlns:a16="http://schemas.microsoft.com/office/drawing/2014/main" id="{F9F23A23-AEBD-A250-2574-12C7C682A0C1}"/>
              </a:ext>
            </a:extLst>
          </p:cNvPr>
          <p:cNvSpPr txBox="1"/>
          <p:nvPr/>
        </p:nvSpPr>
        <p:spPr>
          <a:xfrm>
            <a:off x="8388420" y="343972"/>
            <a:ext cx="1319520" cy="1754326"/>
          </a:xfrm>
          <a:prstGeom prst="rect">
            <a:avLst/>
          </a:prstGeom>
          <a:noFill/>
        </p:spPr>
        <p:txBody>
          <a:bodyPr wrap="square" rtlCol="0">
            <a:spAutoFit/>
          </a:bodyPr>
          <a:lstStyle/>
          <a:p>
            <a:r>
              <a:rPr lang="en-IN" dirty="0"/>
              <a:t>If the conditions are met only then will the truck start</a:t>
            </a:r>
          </a:p>
        </p:txBody>
      </p:sp>
      <p:sp>
        <p:nvSpPr>
          <p:cNvPr id="1033" name="TextBox 1032">
            <a:extLst>
              <a:ext uri="{FF2B5EF4-FFF2-40B4-BE49-F238E27FC236}">
                <a16:creationId xmlns:a16="http://schemas.microsoft.com/office/drawing/2014/main" id="{EAF56096-AD49-51AD-3003-975D2FA1F60D}"/>
              </a:ext>
            </a:extLst>
          </p:cNvPr>
          <p:cNvSpPr txBox="1"/>
          <p:nvPr/>
        </p:nvSpPr>
        <p:spPr>
          <a:xfrm>
            <a:off x="8338097" y="2352138"/>
            <a:ext cx="1155071" cy="923330"/>
          </a:xfrm>
          <a:prstGeom prst="rect">
            <a:avLst/>
          </a:prstGeom>
          <a:noFill/>
        </p:spPr>
        <p:txBody>
          <a:bodyPr wrap="square" rtlCol="0">
            <a:spAutoFit/>
          </a:bodyPr>
          <a:lstStyle/>
          <a:p>
            <a:r>
              <a:rPr lang="en-IN" dirty="0"/>
              <a:t>Display on</a:t>
            </a:r>
          </a:p>
          <a:p>
            <a:endParaRPr lang="en-IN" dirty="0"/>
          </a:p>
          <a:p>
            <a:r>
              <a:rPr lang="en-IN" dirty="0"/>
              <a:t> TFT</a:t>
            </a:r>
          </a:p>
        </p:txBody>
      </p:sp>
      <p:sp>
        <p:nvSpPr>
          <p:cNvPr id="1035" name="TextBox 1034">
            <a:extLst>
              <a:ext uri="{FF2B5EF4-FFF2-40B4-BE49-F238E27FC236}">
                <a16:creationId xmlns:a16="http://schemas.microsoft.com/office/drawing/2014/main" id="{A7D5A912-3FCA-FE15-AAB7-667FC37E9E43}"/>
              </a:ext>
            </a:extLst>
          </p:cNvPr>
          <p:cNvSpPr txBox="1"/>
          <p:nvPr/>
        </p:nvSpPr>
        <p:spPr>
          <a:xfrm>
            <a:off x="7148851" y="4725855"/>
            <a:ext cx="1044419" cy="369332"/>
          </a:xfrm>
          <a:prstGeom prst="rect">
            <a:avLst/>
          </a:prstGeom>
          <a:noFill/>
        </p:spPr>
        <p:txBody>
          <a:bodyPr wrap="square" rtlCol="0">
            <a:spAutoFit/>
          </a:bodyPr>
          <a:lstStyle/>
          <a:p>
            <a:r>
              <a:rPr lang="en-IN" dirty="0"/>
              <a:t>Sending</a:t>
            </a:r>
          </a:p>
        </p:txBody>
      </p:sp>
      <p:sp>
        <p:nvSpPr>
          <p:cNvPr id="1036" name="TextBox 1035">
            <a:extLst>
              <a:ext uri="{FF2B5EF4-FFF2-40B4-BE49-F238E27FC236}">
                <a16:creationId xmlns:a16="http://schemas.microsoft.com/office/drawing/2014/main" id="{BD64EF33-82C9-B3F3-96A8-88645CC1DA76}"/>
              </a:ext>
            </a:extLst>
          </p:cNvPr>
          <p:cNvSpPr txBox="1"/>
          <p:nvPr/>
        </p:nvSpPr>
        <p:spPr>
          <a:xfrm>
            <a:off x="4359605" y="4725855"/>
            <a:ext cx="1263728" cy="369332"/>
          </a:xfrm>
          <a:prstGeom prst="rect">
            <a:avLst/>
          </a:prstGeom>
          <a:noFill/>
        </p:spPr>
        <p:txBody>
          <a:bodyPr wrap="square" rtlCol="0">
            <a:spAutoFit/>
          </a:bodyPr>
          <a:lstStyle/>
          <a:p>
            <a:r>
              <a:rPr lang="en-IN" dirty="0"/>
              <a:t>Monitoring</a:t>
            </a:r>
          </a:p>
        </p:txBody>
      </p:sp>
      <p:pic>
        <p:nvPicPr>
          <p:cNvPr id="1026" name="Picture 2" descr="215,828 Memory card Images, Stock Photos &amp; Vectors | Shutterstock">
            <a:extLst>
              <a:ext uri="{FF2B5EF4-FFF2-40B4-BE49-F238E27FC236}">
                <a16:creationId xmlns:a16="http://schemas.microsoft.com/office/drawing/2014/main" id="{1381878E-E193-B69C-F664-1E002878F59E}"/>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6099" t="20535" r="24173" b="24049"/>
          <a:stretch/>
        </p:blipFill>
        <p:spPr bwMode="auto">
          <a:xfrm rot="5400000">
            <a:off x="959095" y="147059"/>
            <a:ext cx="661833" cy="79426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Down 1">
            <a:extLst>
              <a:ext uri="{FF2B5EF4-FFF2-40B4-BE49-F238E27FC236}">
                <a16:creationId xmlns:a16="http://schemas.microsoft.com/office/drawing/2014/main" id="{4E1CB95A-9057-F518-9CAB-8E0E0B4FE4E9}"/>
              </a:ext>
            </a:extLst>
          </p:cNvPr>
          <p:cNvSpPr/>
          <p:nvPr/>
        </p:nvSpPr>
        <p:spPr>
          <a:xfrm rot="5400000">
            <a:off x="2378273" y="-331605"/>
            <a:ext cx="207465" cy="158972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10C9E00-6F5E-8CA4-7652-251DB4DE4104}"/>
              </a:ext>
            </a:extLst>
          </p:cNvPr>
          <p:cNvSpPr txBox="1"/>
          <p:nvPr/>
        </p:nvSpPr>
        <p:spPr>
          <a:xfrm>
            <a:off x="1902391" y="118117"/>
            <a:ext cx="1289077" cy="369332"/>
          </a:xfrm>
          <a:prstGeom prst="rect">
            <a:avLst/>
          </a:prstGeom>
          <a:noFill/>
        </p:spPr>
        <p:txBody>
          <a:bodyPr wrap="square" rtlCol="0">
            <a:spAutoFit/>
          </a:bodyPr>
          <a:lstStyle/>
          <a:p>
            <a:r>
              <a:rPr lang="en-IN" dirty="0"/>
              <a:t>Recording</a:t>
            </a:r>
          </a:p>
        </p:txBody>
      </p:sp>
    </p:spTree>
    <p:extLst>
      <p:ext uri="{BB962C8B-B14F-4D97-AF65-F5344CB8AC3E}">
        <p14:creationId xmlns:p14="http://schemas.microsoft.com/office/powerpoint/2010/main" val="381620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BC596E6-0D3C-9950-6CAE-6E981FA9CF99}"/>
              </a:ext>
            </a:extLst>
          </p:cNvPr>
          <p:cNvSpPr>
            <a:spLocks noGrp="1"/>
          </p:cNvSpPr>
          <p:nvPr>
            <p:ph type="body" idx="1"/>
          </p:nvPr>
        </p:nvSpPr>
        <p:spPr>
          <a:xfrm>
            <a:off x="836610" y="-183496"/>
            <a:ext cx="5157787" cy="1227604"/>
          </a:xfrm>
        </p:spPr>
        <p:txBody>
          <a:bodyPr>
            <a:normAutofit/>
          </a:bodyPr>
          <a:lstStyle/>
          <a:p>
            <a:r>
              <a:rPr lang="en-IN" sz="6000" dirty="0">
                <a:solidFill>
                  <a:schemeClr val="accent3">
                    <a:lumMod val="50000"/>
                  </a:schemeClr>
                </a:solidFill>
              </a:rPr>
              <a:t>Features</a:t>
            </a:r>
          </a:p>
        </p:txBody>
      </p:sp>
      <p:sp>
        <p:nvSpPr>
          <p:cNvPr id="3" name="Content Placeholder 2">
            <a:extLst>
              <a:ext uri="{FF2B5EF4-FFF2-40B4-BE49-F238E27FC236}">
                <a16:creationId xmlns:a16="http://schemas.microsoft.com/office/drawing/2014/main" id="{0E0FB348-6A83-74E1-71C9-C2A294C62D84}"/>
              </a:ext>
            </a:extLst>
          </p:cNvPr>
          <p:cNvSpPr>
            <a:spLocks noGrp="1"/>
          </p:cNvSpPr>
          <p:nvPr>
            <p:ph sz="half" idx="2"/>
          </p:nvPr>
        </p:nvSpPr>
        <p:spPr>
          <a:xfrm>
            <a:off x="739588" y="904874"/>
            <a:ext cx="5254809" cy="5770245"/>
          </a:xfrm>
        </p:spPr>
        <p:txBody>
          <a:bodyPr>
            <a:noAutofit/>
          </a:bodyPr>
          <a:lstStyle/>
          <a:p>
            <a:pPr marL="0" indent="0">
              <a:buNone/>
            </a:pPr>
            <a:endParaRPr lang="en-IN" sz="1600" dirty="0">
              <a:latin typeface="Bell MT" panose="02020503060305020303" pitchFamily="18" charset="0"/>
            </a:endParaRPr>
          </a:p>
          <a:p>
            <a:pPr marL="571500" indent="-571500">
              <a:buFont typeface="Wingdings" panose="05000000000000000000" pitchFamily="2" charset="2"/>
              <a:buChar char="q"/>
            </a:pPr>
            <a:r>
              <a:rPr lang="en-IN" sz="1600" dirty="0"/>
              <a:t>Measurement of </a:t>
            </a:r>
            <a:r>
              <a:rPr lang="en-IN" sz="1600" b="1" dirty="0"/>
              <a:t>Heartrate</a:t>
            </a:r>
            <a:r>
              <a:rPr lang="en-IN" sz="1600" dirty="0"/>
              <a:t> and </a:t>
            </a:r>
            <a:r>
              <a:rPr lang="en-IN" sz="1600" b="1" dirty="0"/>
              <a:t>SpO2</a:t>
            </a:r>
            <a:r>
              <a:rPr lang="en-IN" sz="1600" dirty="0"/>
              <a:t>.</a:t>
            </a:r>
          </a:p>
          <a:p>
            <a:pPr marL="571500" indent="-571500">
              <a:buFont typeface="Wingdings" panose="05000000000000000000" pitchFamily="2" charset="2"/>
              <a:buChar char="q"/>
            </a:pPr>
            <a:r>
              <a:rPr lang="en-IN" sz="1600" dirty="0"/>
              <a:t>Measurement of body temperature.</a:t>
            </a:r>
          </a:p>
          <a:p>
            <a:pPr marL="571500" indent="-571500">
              <a:buFont typeface="Wingdings" panose="05000000000000000000" pitchFamily="2" charset="2"/>
              <a:buChar char="q"/>
            </a:pPr>
            <a:r>
              <a:rPr lang="en-IN" sz="1600" dirty="0"/>
              <a:t>Tracking of vehicle using </a:t>
            </a:r>
            <a:r>
              <a:rPr lang="en-IN" sz="1600" b="1" dirty="0"/>
              <a:t>GPS</a:t>
            </a:r>
            <a:r>
              <a:rPr lang="en-IN" sz="1600" dirty="0"/>
              <a:t>.</a:t>
            </a:r>
          </a:p>
          <a:p>
            <a:pPr marL="571500" indent="-571500">
              <a:buFont typeface="Wingdings" panose="05000000000000000000" pitchFamily="2" charset="2"/>
              <a:buChar char="q"/>
            </a:pPr>
            <a:r>
              <a:rPr lang="en-IN" sz="1600" dirty="0"/>
              <a:t>Uploading data to website.</a:t>
            </a:r>
          </a:p>
          <a:p>
            <a:pPr marL="571500" indent="-571500">
              <a:buFont typeface="Wingdings" panose="05000000000000000000" pitchFamily="2" charset="2"/>
              <a:buChar char="q"/>
            </a:pPr>
            <a:r>
              <a:rPr lang="en-IN" sz="1600" dirty="0"/>
              <a:t>Sending alert on detection of accident</a:t>
            </a:r>
          </a:p>
          <a:p>
            <a:pPr>
              <a:buFont typeface="Wingdings" panose="05000000000000000000" pitchFamily="2" charset="2"/>
              <a:buChar char="q"/>
            </a:pPr>
            <a:r>
              <a:rPr lang="en-US" sz="1600" dirty="0"/>
              <a:t>       In our model we are using </a:t>
            </a:r>
            <a:r>
              <a:rPr lang="en-US" sz="1600" b="1" dirty="0"/>
              <a:t>fingerprint sensor </a:t>
            </a:r>
            <a:r>
              <a:rPr lang="en-US" sz="1600" dirty="0"/>
              <a:t>for</a:t>
            </a:r>
          </a:p>
          <a:p>
            <a:pPr marL="0" indent="0">
              <a:buNone/>
            </a:pPr>
            <a:r>
              <a:rPr lang="en-US" sz="1600" dirty="0"/>
              <a:t>            identity verification     of the truck driver.</a:t>
            </a:r>
          </a:p>
          <a:p>
            <a:pPr>
              <a:buFont typeface="Wingdings" panose="05000000000000000000" pitchFamily="2" charset="2"/>
              <a:buChar char="q"/>
            </a:pPr>
            <a:r>
              <a:rPr lang="en-US" sz="1600" dirty="0"/>
              <a:t>      To check intoxication we are taking help of </a:t>
            </a:r>
            <a:r>
              <a:rPr lang="en-US" sz="1600" b="1" dirty="0"/>
              <a:t>MQ3 sensor</a:t>
            </a:r>
          </a:p>
          <a:p>
            <a:pPr marL="0" indent="0">
              <a:buNone/>
            </a:pPr>
            <a:r>
              <a:rPr lang="en-US" sz="1600" b="1" dirty="0"/>
              <a:t>           </a:t>
            </a:r>
            <a:r>
              <a:rPr lang="en-US" sz="1600" dirty="0"/>
              <a:t>which will measure alcohol concentration.</a:t>
            </a:r>
          </a:p>
          <a:p>
            <a:pPr>
              <a:buFont typeface="Wingdings" panose="05000000000000000000" pitchFamily="2" charset="2"/>
              <a:buChar char="q"/>
            </a:pPr>
            <a:r>
              <a:rPr lang="en-US" sz="1600" dirty="0"/>
              <a:t>      In order to check the cabin’s </a:t>
            </a:r>
            <a:r>
              <a:rPr lang="en-US" sz="1600" b="1" dirty="0"/>
              <a:t>Air Quality </a:t>
            </a:r>
            <a:r>
              <a:rPr lang="en-US" sz="1600" dirty="0"/>
              <a:t>we are using :</a:t>
            </a:r>
          </a:p>
          <a:p>
            <a:pPr marL="514350" indent="-514350">
              <a:buFont typeface="+mj-lt"/>
              <a:buAutoNum type="arabicPeriod"/>
            </a:pPr>
            <a:r>
              <a:rPr lang="en-US" sz="1600" b="1" dirty="0"/>
              <a:t>DHT22 sensor </a:t>
            </a:r>
            <a:r>
              <a:rPr lang="en-US" sz="1600" dirty="0"/>
              <a:t>for temperature and humidity.</a:t>
            </a:r>
          </a:p>
          <a:p>
            <a:pPr marL="514350" indent="-514350">
              <a:buFont typeface="+mj-lt"/>
              <a:buAutoNum type="arabicPeriod"/>
            </a:pPr>
            <a:r>
              <a:rPr lang="en-US" sz="1600" b="1" dirty="0"/>
              <a:t>ZP07-MP503</a:t>
            </a:r>
            <a:r>
              <a:rPr lang="en-US" sz="1600" dirty="0"/>
              <a:t> (VOC sensor) for detection of volatile organic compounds .</a:t>
            </a:r>
          </a:p>
          <a:p>
            <a:pPr marL="514350" indent="-514350">
              <a:buFont typeface="+mj-lt"/>
              <a:buAutoNum type="arabicPeriod"/>
            </a:pPr>
            <a:r>
              <a:rPr lang="en-US" sz="1600" b="1" dirty="0"/>
              <a:t>MHZ-19 CO2 </a:t>
            </a:r>
            <a:r>
              <a:rPr lang="en-US" sz="1600" dirty="0"/>
              <a:t>sensor to measure concentration of CO2 in atmosphere.   </a:t>
            </a:r>
          </a:p>
          <a:p>
            <a:pPr marL="571500" indent="-571500">
              <a:buFont typeface="Wingdings" panose="05000000000000000000" pitchFamily="2" charset="2"/>
              <a:buChar char="q"/>
            </a:pPr>
            <a:endParaRPr lang="en-IN" sz="1600" dirty="0"/>
          </a:p>
        </p:txBody>
      </p:sp>
      <p:graphicFrame>
        <p:nvGraphicFramePr>
          <p:cNvPr id="10" name="Table 10">
            <a:extLst>
              <a:ext uri="{FF2B5EF4-FFF2-40B4-BE49-F238E27FC236}">
                <a16:creationId xmlns:a16="http://schemas.microsoft.com/office/drawing/2014/main" id="{2B715827-5805-C867-F949-66CFABF8C6E1}"/>
              </a:ext>
            </a:extLst>
          </p:cNvPr>
          <p:cNvGraphicFramePr>
            <a:graphicFrameLocks noGrp="1"/>
          </p:cNvGraphicFramePr>
          <p:nvPr>
            <p:ph sz="quarter" idx="4"/>
            <p:extLst>
              <p:ext uri="{D42A27DB-BD31-4B8C-83A1-F6EECF244321}">
                <p14:modId xmlns:p14="http://schemas.microsoft.com/office/powerpoint/2010/main" val="763653779"/>
              </p:ext>
            </p:extLst>
          </p:nvPr>
        </p:nvGraphicFramePr>
        <p:xfrm>
          <a:off x="6819058" y="182880"/>
          <a:ext cx="5157788" cy="6492240"/>
        </p:xfrm>
        <a:graphic>
          <a:graphicData uri="http://schemas.openxmlformats.org/drawingml/2006/table">
            <a:tbl>
              <a:tblPr firstRow="1" bandRow="1">
                <a:tableStyleId>{5C22544A-7EE6-4342-B048-85BDC9FD1C3A}</a:tableStyleId>
              </a:tblPr>
              <a:tblGrid>
                <a:gridCol w="2578894">
                  <a:extLst>
                    <a:ext uri="{9D8B030D-6E8A-4147-A177-3AD203B41FA5}">
                      <a16:colId xmlns:a16="http://schemas.microsoft.com/office/drawing/2014/main" val="91751880"/>
                    </a:ext>
                  </a:extLst>
                </a:gridCol>
                <a:gridCol w="2578894">
                  <a:extLst>
                    <a:ext uri="{9D8B030D-6E8A-4147-A177-3AD203B41FA5}">
                      <a16:colId xmlns:a16="http://schemas.microsoft.com/office/drawing/2014/main" val="4169076033"/>
                    </a:ext>
                  </a:extLst>
                </a:gridCol>
              </a:tblGrid>
              <a:tr h="3650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COMPONENTS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(in </a:t>
                      </a:r>
                      <a:r>
                        <a:rPr lang="en-IN" sz="1800" b="0" i="0" kern="1200" dirty="0">
                          <a:solidFill>
                            <a:schemeClr val="lt1"/>
                          </a:solidFill>
                          <a:effectLst/>
                          <a:latin typeface="+mn-lt"/>
                          <a:ea typeface="+mn-ea"/>
                          <a:cs typeface="+mn-cs"/>
                        </a:rPr>
                        <a:t>₹)</a:t>
                      </a:r>
                      <a:endParaRPr lang="en-IN" dirty="0"/>
                    </a:p>
                  </a:txBody>
                  <a:tcPr/>
                </a:tc>
                <a:extLst>
                  <a:ext uri="{0D108BD9-81ED-4DB2-BD59-A6C34878D82A}">
                    <a16:rowId xmlns:a16="http://schemas.microsoft.com/office/drawing/2014/main" val="2122980730"/>
                  </a:ext>
                </a:extLst>
              </a:tr>
              <a:tr h="365070">
                <a:tc>
                  <a:txBody>
                    <a:bodyPr/>
                    <a:lstStyle/>
                    <a:p>
                      <a:r>
                        <a:rPr lang="en-US" dirty="0"/>
                        <a:t>Fingerprint Sensor</a:t>
                      </a:r>
                      <a:endParaRPr lang="en-IN" dirty="0"/>
                    </a:p>
                  </a:txBody>
                  <a:tcPr/>
                </a:tc>
                <a:tc>
                  <a:txBody>
                    <a:bodyPr/>
                    <a:lstStyle/>
                    <a:p>
                      <a:r>
                        <a:rPr lang="en-US" dirty="0"/>
                        <a:t>865</a:t>
                      </a:r>
                      <a:endParaRPr lang="en-IN" dirty="0"/>
                    </a:p>
                  </a:txBody>
                  <a:tcPr/>
                </a:tc>
                <a:extLst>
                  <a:ext uri="{0D108BD9-81ED-4DB2-BD59-A6C34878D82A}">
                    <a16:rowId xmlns:a16="http://schemas.microsoft.com/office/drawing/2014/main" val="3564165063"/>
                  </a:ext>
                </a:extLst>
              </a:tr>
              <a:tr h="638873">
                <a:tc>
                  <a:txBody>
                    <a:bodyPr/>
                    <a:lstStyle/>
                    <a:p>
                      <a:r>
                        <a:rPr lang="en-US" dirty="0"/>
                        <a:t>Max 30102 (Heartrate and SpO2 sensor)</a:t>
                      </a:r>
                      <a:endParaRPr lang="en-IN" dirty="0"/>
                    </a:p>
                  </a:txBody>
                  <a:tcPr/>
                </a:tc>
                <a:tc>
                  <a:txBody>
                    <a:bodyPr/>
                    <a:lstStyle/>
                    <a:p>
                      <a:r>
                        <a:rPr lang="en-US" dirty="0"/>
                        <a:t>350</a:t>
                      </a:r>
                      <a:endParaRPr lang="en-IN" dirty="0"/>
                    </a:p>
                  </a:txBody>
                  <a:tcPr/>
                </a:tc>
                <a:extLst>
                  <a:ext uri="{0D108BD9-81ED-4DB2-BD59-A6C34878D82A}">
                    <a16:rowId xmlns:a16="http://schemas.microsoft.com/office/drawing/2014/main" val="3182522888"/>
                  </a:ext>
                </a:extLst>
              </a:tr>
              <a:tr h="638873">
                <a:tc>
                  <a:txBody>
                    <a:bodyPr/>
                    <a:lstStyle/>
                    <a:p>
                      <a:r>
                        <a:rPr lang="en-US" dirty="0"/>
                        <a:t>DS18B20 (Body Temperature Sensor)</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743944608"/>
                  </a:ext>
                </a:extLst>
              </a:tr>
              <a:tr h="638873">
                <a:tc>
                  <a:txBody>
                    <a:bodyPr/>
                    <a:lstStyle/>
                    <a:p>
                      <a:r>
                        <a:rPr lang="en-US" dirty="0"/>
                        <a:t>MQ3 Sensor (Alcohol Sensor)</a:t>
                      </a:r>
                      <a:endParaRPr lang="en-IN" dirty="0"/>
                    </a:p>
                  </a:txBody>
                  <a:tcPr/>
                </a:tc>
                <a:tc>
                  <a:txBody>
                    <a:bodyPr/>
                    <a:lstStyle/>
                    <a:p>
                      <a:r>
                        <a:rPr lang="en-US" dirty="0"/>
                        <a:t>150</a:t>
                      </a:r>
                      <a:endParaRPr lang="en-IN" dirty="0"/>
                    </a:p>
                  </a:txBody>
                  <a:tcPr/>
                </a:tc>
                <a:extLst>
                  <a:ext uri="{0D108BD9-81ED-4DB2-BD59-A6C34878D82A}">
                    <a16:rowId xmlns:a16="http://schemas.microsoft.com/office/drawing/2014/main" val="2577102306"/>
                  </a:ext>
                </a:extLst>
              </a:tr>
              <a:tr h="638873">
                <a:tc>
                  <a:txBody>
                    <a:bodyPr/>
                    <a:lstStyle/>
                    <a:p>
                      <a:r>
                        <a:rPr lang="en-US" dirty="0"/>
                        <a:t>DHT22 (Temperature and Humidity)</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2961502738"/>
                  </a:ext>
                </a:extLst>
              </a:tr>
              <a:tr h="638873">
                <a:tc>
                  <a:txBody>
                    <a:bodyPr/>
                    <a:lstStyle/>
                    <a:p>
                      <a:r>
                        <a:rPr lang="en-US" dirty="0"/>
                        <a:t>ZP07-MP503 (VOC Sensor)</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935827646"/>
                  </a:ext>
                </a:extLst>
              </a:tr>
              <a:tr h="365070">
                <a:tc>
                  <a:txBody>
                    <a:bodyPr/>
                    <a:lstStyle/>
                    <a:p>
                      <a:r>
                        <a:rPr lang="en-US" dirty="0"/>
                        <a:t>MHZ 19 CO2 Sensor</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335436255"/>
                  </a:ext>
                </a:extLst>
              </a:tr>
              <a:tr h="365070">
                <a:tc>
                  <a:txBody>
                    <a:bodyPr/>
                    <a:lstStyle/>
                    <a:p>
                      <a:r>
                        <a:rPr lang="en-US" dirty="0">
                          <a:solidFill>
                            <a:schemeClr val="tx1"/>
                          </a:solidFill>
                        </a:rPr>
                        <a:t>GPS SIM28ML</a:t>
                      </a:r>
                      <a:endParaRPr lang="en-IN" dirty="0">
                        <a:solidFill>
                          <a:schemeClr val="tx1"/>
                        </a:solidFill>
                      </a:endParaRPr>
                    </a:p>
                  </a:txBody>
                  <a:tcPr/>
                </a:tc>
                <a:tc>
                  <a:txBody>
                    <a:bodyPr/>
                    <a:lstStyle/>
                    <a:p>
                      <a:r>
                        <a:rPr lang="en-US" dirty="0">
                          <a:solidFill>
                            <a:schemeClr val="tx1"/>
                          </a:solidFill>
                        </a:rPr>
                        <a:t>700</a:t>
                      </a:r>
                      <a:endParaRPr lang="en-IN" dirty="0">
                        <a:solidFill>
                          <a:schemeClr val="tx1"/>
                        </a:solidFill>
                      </a:endParaRPr>
                    </a:p>
                  </a:txBody>
                  <a:tcPr/>
                </a:tc>
                <a:extLst>
                  <a:ext uri="{0D108BD9-81ED-4DB2-BD59-A6C34878D82A}">
                    <a16:rowId xmlns:a16="http://schemas.microsoft.com/office/drawing/2014/main" val="1016263941"/>
                  </a:ext>
                </a:extLst>
              </a:tr>
              <a:tr h="365070">
                <a:tc>
                  <a:txBody>
                    <a:bodyPr/>
                    <a:lstStyle/>
                    <a:p>
                      <a:r>
                        <a:rPr lang="en-US" dirty="0"/>
                        <a:t>ADXL335 Accelerometer</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2377811910"/>
                  </a:ext>
                </a:extLst>
              </a:tr>
              <a:tr h="365070">
                <a:tc>
                  <a:txBody>
                    <a:bodyPr/>
                    <a:lstStyle/>
                    <a:p>
                      <a:r>
                        <a:rPr lang="en-IN" dirty="0"/>
                        <a:t>ESP32 ( X 2)</a:t>
                      </a:r>
                    </a:p>
                  </a:txBody>
                  <a:tcPr/>
                </a:tc>
                <a:tc>
                  <a:txBody>
                    <a:bodyPr/>
                    <a:lstStyle/>
                    <a:p>
                      <a:r>
                        <a:rPr lang="en-IN" dirty="0"/>
                        <a:t>900</a:t>
                      </a:r>
                    </a:p>
                  </a:txBody>
                  <a:tcPr/>
                </a:tc>
                <a:extLst>
                  <a:ext uri="{0D108BD9-81ED-4DB2-BD59-A6C34878D82A}">
                    <a16:rowId xmlns:a16="http://schemas.microsoft.com/office/drawing/2014/main" val="1580978171"/>
                  </a:ext>
                </a:extLst>
              </a:tr>
              <a:tr h="365070">
                <a:tc>
                  <a:txBody>
                    <a:bodyPr/>
                    <a:lstStyle/>
                    <a:p>
                      <a:r>
                        <a:rPr lang="en-IN" dirty="0"/>
                        <a:t>RELAY MODULE</a:t>
                      </a:r>
                    </a:p>
                  </a:txBody>
                  <a:tcPr/>
                </a:tc>
                <a:tc>
                  <a:txBody>
                    <a:bodyPr/>
                    <a:lstStyle/>
                    <a:p>
                      <a:r>
                        <a:rPr lang="en-IN" dirty="0"/>
                        <a:t>50</a:t>
                      </a:r>
                    </a:p>
                  </a:txBody>
                  <a:tcPr/>
                </a:tc>
                <a:extLst>
                  <a:ext uri="{0D108BD9-81ED-4DB2-BD59-A6C34878D82A}">
                    <a16:rowId xmlns:a16="http://schemas.microsoft.com/office/drawing/2014/main" val="3090259322"/>
                  </a:ext>
                </a:extLst>
              </a:tr>
              <a:tr h="365070">
                <a:tc>
                  <a:txBody>
                    <a:bodyPr/>
                    <a:lstStyle/>
                    <a:p>
                      <a:r>
                        <a:rPr lang="en-IN" dirty="0"/>
                        <a:t>ZERO PCB (X 2)</a:t>
                      </a:r>
                    </a:p>
                  </a:txBody>
                  <a:tcPr/>
                </a:tc>
                <a:tc>
                  <a:txBody>
                    <a:bodyPr/>
                    <a:lstStyle/>
                    <a:p>
                      <a:r>
                        <a:rPr lang="en-IN" dirty="0"/>
                        <a:t>100</a:t>
                      </a:r>
                    </a:p>
                  </a:txBody>
                  <a:tcPr/>
                </a:tc>
                <a:extLst>
                  <a:ext uri="{0D108BD9-81ED-4DB2-BD59-A6C34878D82A}">
                    <a16:rowId xmlns:a16="http://schemas.microsoft.com/office/drawing/2014/main" val="1750336502"/>
                  </a:ext>
                </a:extLst>
              </a:tr>
              <a:tr h="365070">
                <a:tc>
                  <a:txBody>
                    <a:bodyPr/>
                    <a:lstStyle/>
                    <a:p>
                      <a:endParaRPr lang="en-IN" dirty="0"/>
                    </a:p>
                  </a:txBody>
                  <a:tcPr/>
                </a:tc>
                <a:tc>
                  <a:txBody>
                    <a:bodyPr/>
                    <a:lstStyle/>
                    <a:p>
                      <a:r>
                        <a:rPr lang="en-IN" dirty="0"/>
                        <a:t>TOTAL COST = 7,215</a:t>
                      </a:r>
                    </a:p>
                  </a:txBody>
                  <a:tcPr/>
                </a:tc>
                <a:extLst>
                  <a:ext uri="{0D108BD9-81ED-4DB2-BD59-A6C34878D82A}">
                    <a16:rowId xmlns:a16="http://schemas.microsoft.com/office/drawing/2014/main" val="3070047135"/>
                  </a:ext>
                </a:extLst>
              </a:tr>
            </a:tbl>
          </a:graphicData>
        </a:graphic>
      </p:graphicFrame>
    </p:spTree>
    <p:extLst>
      <p:ext uri="{BB962C8B-B14F-4D97-AF65-F5344CB8AC3E}">
        <p14:creationId xmlns:p14="http://schemas.microsoft.com/office/powerpoint/2010/main" val="41474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B711-0825-90CA-86F8-BC862C2E09F6}"/>
              </a:ext>
            </a:extLst>
          </p:cNvPr>
          <p:cNvSpPr>
            <a:spLocks noGrp="1"/>
          </p:cNvSpPr>
          <p:nvPr>
            <p:ph type="title"/>
          </p:nvPr>
        </p:nvSpPr>
        <p:spPr/>
        <p:txBody>
          <a:bodyPr>
            <a:normAutofit/>
          </a:bodyPr>
          <a:lstStyle/>
          <a:p>
            <a:pPr algn="ctr"/>
            <a:r>
              <a:rPr lang="en-US" sz="8800" dirty="0">
                <a:solidFill>
                  <a:schemeClr val="accent3">
                    <a:lumMod val="50000"/>
                  </a:schemeClr>
                </a:solidFill>
                <a:effectLst>
                  <a:outerShdw blurRad="38100" dist="38100" dir="2700000" algn="tl">
                    <a:srgbClr val="000000">
                      <a:alpha val="43137"/>
                    </a:srgbClr>
                  </a:outerShdw>
                </a:effectLst>
                <a:latin typeface="+mn-lt"/>
              </a:rPr>
              <a:t>Future plan</a:t>
            </a:r>
            <a:endParaRPr lang="en-IN" sz="8800" dirty="0">
              <a:solidFill>
                <a:schemeClr val="accent3">
                  <a:lumMod val="50000"/>
                </a:schemeClr>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B14CEED7-7C4F-52D9-8EF0-6D398ECA9022}"/>
              </a:ext>
            </a:extLst>
          </p:cNvPr>
          <p:cNvSpPr>
            <a:spLocks noGrp="1"/>
          </p:cNvSpPr>
          <p:nvPr>
            <p:ph idx="1"/>
          </p:nvPr>
        </p:nvSpPr>
        <p:spPr/>
        <p:txBody>
          <a:bodyPr/>
          <a:lstStyle/>
          <a:p>
            <a:pPr>
              <a:buFont typeface="Wingdings" panose="05000000000000000000" pitchFamily="2" charset="2"/>
              <a:buChar char="q"/>
            </a:pPr>
            <a:r>
              <a:rPr lang="en-IN" dirty="0"/>
              <a:t> Software</a:t>
            </a:r>
          </a:p>
          <a:p>
            <a:pPr marL="0" indent="0">
              <a:buNone/>
            </a:pPr>
            <a:r>
              <a:rPr lang="en-IN" dirty="0"/>
              <a:t>     Better fail safe </a:t>
            </a:r>
          </a:p>
          <a:p>
            <a:pPr marL="0" indent="0">
              <a:buNone/>
            </a:pPr>
            <a:r>
              <a:rPr lang="en-IN" dirty="0"/>
              <a:t>     Developing a website which serves our devices </a:t>
            </a:r>
          </a:p>
          <a:p>
            <a:pPr marL="0" indent="0">
              <a:buNone/>
            </a:pPr>
            <a:r>
              <a:rPr lang="en-IN" dirty="0"/>
              <a:t>     Making a program for interaction of fingerprint and face detection</a:t>
            </a:r>
          </a:p>
          <a:p>
            <a:pPr>
              <a:buFont typeface="Wingdings" panose="05000000000000000000" pitchFamily="2" charset="2"/>
              <a:buChar char="q"/>
            </a:pPr>
            <a:r>
              <a:rPr lang="en-IN" dirty="0"/>
              <a:t> Hardware</a:t>
            </a:r>
          </a:p>
          <a:p>
            <a:pPr marL="0" indent="0">
              <a:buNone/>
            </a:pPr>
            <a:r>
              <a:rPr lang="en-IN" dirty="0"/>
              <a:t>     Dealing with the sensitivity of the finger print sensor</a:t>
            </a:r>
          </a:p>
          <a:p>
            <a:pPr marL="0" indent="0">
              <a:buNone/>
            </a:pPr>
            <a:r>
              <a:rPr lang="en-IN" dirty="0"/>
              <a:t>   </a:t>
            </a:r>
          </a:p>
        </p:txBody>
      </p:sp>
    </p:spTree>
    <p:extLst>
      <p:ext uri="{BB962C8B-B14F-4D97-AF65-F5344CB8AC3E}">
        <p14:creationId xmlns:p14="http://schemas.microsoft.com/office/powerpoint/2010/main" val="325408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1492</TotalTime>
  <Words>559</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Bell MT</vt:lpstr>
      <vt:lpstr>Calibri</vt:lpstr>
      <vt:lpstr>Calibri Light</vt:lpstr>
      <vt:lpstr>Times New Roman</vt:lpstr>
      <vt:lpstr>Wingdings</vt:lpstr>
      <vt:lpstr>Office Theme</vt:lpstr>
      <vt:lpstr>SIH Senior Hardware Edition</vt:lpstr>
      <vt:lpstr>PowerPoint Presentation</vt:lpstr>
      <vt:lpstr>PowerPoint Presentation</vt:lpstr>
      <vt:lpstr>Target</vt:lpstr>
      <vt:lpstr>Approach</vt:lpstr>
      <vt:lpstr>Working</vt:lpstr>
      <vt:lpstr>PowerPoint Presentation</vt:lpstr>
      <vt:lpstr>PowerPoint Presentation</vt:lpstr>
      <vt:lpstr>Future plan</vt:lpstr>
      <vt:lpstr>Targeted Sector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SIH Senior Hardware Edition</dc:title>
  <dc:creator>Milan Singh</dc:creator>
  <cp:lastModifiedBy>Milan Singh</cp:lastModifiedBy>
  <cp:revision>12</cp:revision>
  <dcterms:created xsi:type="dcterms:W3CDTF">2022-08-26T20:39:04Z</dcterms:created>
  <dcterms:modified xsi:type="dcterms:W3CDTF">2022-08-29T09:01:14Z</dcterms:modified>
</cp:coreProperties>
</file>