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1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15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00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0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5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1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4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8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2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68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98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93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6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DB197F-BB70-4BF9-80D1-5376148E0AC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49FAD5-0E37-48B8-B06B-ADAE676A4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9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691788" y="2058165"/>
            <a:ext cx="7420709" cy="24874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Sitka Subheading" panose="02000505000000020004" pitchFamily="2" charset="0"/>
                <a:ea typeface="Segoe UI Black" panose="020B0A02040204020203" pitchFamily="34" charset="0"/>
              </a:rPr>
              <a:t>LMS </a:t>
            </a:r>
            <a:r>
              <a:rPr lang="en-US" sz="5400" b="1" dirty="0">
                <a:solidFill>
                  <a:schemeClr val="accent6">
                    <a:lumMod val="50000"/>
                  </a:schemeClr>
                </a:solidFill>
                <a:latin typeface="Sitka Subheading" panose="02000505000000020004" pitchFamily="2" charset="0"/>
                <a:ea typeface="Segoe UI Black" panose="020B0A02040204020203" pitchFamily="34" charset="0"/>
              </a:rPr>
              <a:t>- Grievances 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Sitka Subheading" panose="02000505000000020004" pitchFamily="2" charset="0"/>
                <a:ea typeface="Segoe UI Black" panose="020B0A02040204020203" pitchFamily="34" charset="0"/>
              </a:rPr>
              <a:t> Module (ADMIN &amp; Student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Sitka Subheading" panose="02000505000000020004" pitchFamily="2" charset="0"/>
                <a:ea typeface="Segoe UI Black" panose="020B0A02040204020203" pitchFamily="34" charset="0"/>
              </a:rPr>
              <a:t>)</a:t>
            </a:r>
            <a:endParaRPr lang="en-IN" sz="5400" b="1" dirty="0">
              <a:solidFill>
                <a:schemeClr val="accent6">
                  <a:lumMod val="50000"/>
                </a:schemeClr>
              </a:solidFill>
              <a:latin typeface="Sitka Subheading" panose="02000505000000020004" pitchFamily="2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8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09" y="184639"/>
            <a:ext cx="10018713" cy="111662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Sitka Subheading" panose="02000505000000020004" pitchFamily="2" charset="0"/>
              </a:rPr>
              <a:t>Login </a:t>
            </a:r>
            <a:r>
              <a:rPr lang="en-US" b="1" dirty="0" smtClean="0">
                <a:latin typeface="Sitka Subheading" panose="02000505000000020004" pitchFamily="2" charset="0"/>
              </a:rPr>
              <a:t>Page</a:t>
            </a:r>
            <a:endParaRPr lang="en-IN" b="1" dirty="0">
              <a:latin typeface="Sitka Subheading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09" y="460129"/>
            <a:ext cx="10018713" cy="3124201"/>
          </a:xfrm>
        </p:spPr>
        <p:txBody>
          <a:bodyPr/>
          <a:lstStyle/>
          <a:p>
            <a:r>
              <a:rPr lang="en-US" dirty="0"/>
              <a:t>URL : </a:t>
            </a:r>
            <a:r>
              <a:rPr lang="en-US" u="sng" dirty="0"/>
              <a:t>https://portal.svkm.ac.in/usermgmt/login</a:t>
            </a:r>
          </a:p>
          <a:p>
            <a:r>
              <a:rPr lang="en-US" dirty="0"/>
              <a:t>Enter valid credentials and click on the "Login" button.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701" t="18320" r="11593" b="11539"/>
          <a:stretch/>
        </p:blipFill>
        <p:spPr>
          <a:xfrm>
            <a:off x="1668948" y="2307426"/>
            <a:ext cx="8494960" cy="4313183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841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4062"/>
          </a:xfrm>
        </p:spPr>
        <p:txBody>
          <a:bodyPr/>
          <a:lstStyle/>
          <a:p>
            <a:pPr algn="l"/>
            <a:r>
              <a:rPr lang="en-US" dirty="0" smtClean="0"/>
              <a:t>Student Dashboard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1" y="1529863"/>
            <a:ext cx="10018713" cy="3124201"/>
          </a:xfrm>
        </p:spPr>
        <p:txBody>
          <a:bodyPr/>
          <a:lstStyle/>
          <a:p>
            <a:r>
              <a:rPr lang="en-US" dirty="0" smtClean="0"/>
              <a:t>From the Dashboard, For </a:t>
            </a:r>
            <a:r>
              <a:rPr lang="en-US" dirty="0"/>
              <a:t>filling </a:t>
            </a:r>
            <a:r>
              <a:rPr lang="en-US" dirty="0" smtClean="0"/>
              <a:t>Grievances, Student have to go to Support Tab/Icon and select Raise a Ticket.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61" t="14670" r="5863" b="44900"/>
          <a:stretch/>
        </p:blipFill>
        <p:spPr>
          <a:xfrm>
            <a:off x="1877705" y="3247295"/>
            <a:ext cx="9231923" cy="2250831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246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40678"/>
            <a:ext cx="10018713" cy="844062"/>
          </a:xfrm>
        </p:spPr>
        <p:txBody>
          <a:bodyPr/>
          <a:lstStyle/>
          <a:p>
            <a:pPr algn="l"/>
            <a:r>
              <a:rPr lang="en-US" dirty="0" smtClean="0"/>
              <a:t>Raise a Ticket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07" y="562709"/>
            <a:ext cx="10018713" cy="3124201"/>
          </a:xfrm>
        </p:spPr>
        <p:txBody>
          <a:bodyPr/>
          <a:lstStyle/>
          <a:p>
            <a:r>
              <a:rPr lang="en-US" sz="2000" dirty="0"/>
              <a:t>Once the "Raise a Ticket" option is selected, a new comment box will appear. Students can then enter their respective queries in the comment box and click on the "Create Query" </a:t>
            </a:r>
            <a:r>
              <a:rPr lang="en-US" sz="2000" dirty="0" smtClean="0"/>
              <a:t>button for submitting.</a:t>
            </a:r>
          </a:p>
          <a:p>
            <a:r>
              <a:rPr lang="en-US" sz="2000" dirty="0" smtClean="0"/>
              <a:t>Whenever any Student raise a query or file a grievances, Respective Course coordinator will get System Generated Email regarding same along with AR and DR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055" r="5075" b="26726"/>
          <a:stretch/>
        </p:blipFill>
        <p:spPr>
          <a:xfrm>
            <a:off x="1219498" y="2961544"/>
            <a:ext cx="10548333" cy="3701562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8249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9810"/>
            <a:ext cx="10018713" cy="844062"/>
          </a:xfrm>
        </p:spPr>
        <p:txBody>
          <a:bodyPr/>
          <a:lstStyle/>
          <a:p>
            <a:pPr algn="l"/>
            <a:r>
              <a:rPr lang="en-US" dirty="0" smtClean="0"/>
              <a:t>Track Ticket Response.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09" y="436684"/>
            <a:ext cx="10018713" cy="3124201"/>
          </a:xfrm>
        </p:spPr>
        <p:txBody>
          <a:bodyPr/>
          <a:lstStyle/>
          <a:p>
            <a:r>
              <a:rPr lang="en-US" sz="2000" dirty="0" smtClean="0"/>
              <a:t>From the Dashboard, Student have to go to Support Tab/Icon and select Track your ticket status.</a:t>
            </a:r>
          </a:p>
          <a:p>
            <a:r>
              <a:rPr lang="en-US" sz="2000" dirty="0" smtClean="0"/>
              <a:t>New Window will open where list of queries will reflect along with their Response status.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3462" r="10394" b="57574"/>
          <a:stretch/>
        </p:blipFill>
        <p:spPr>
          <a:xfrm>
            <a:off x="2206082" y="2242040"/>
            <a:ext cx="8081701" cy="1469424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89" t="11913" r="5821" b="36807"/>
          <a:stretch/>
        </p:blipFill>
        <p:spPr>
          <a:xfrm>
            <a:off x="2206082" y="3934795"/>
            <a:ext cx="8097170" cy="2592582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6358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4062"/>
          </a:xfrm>
        </p:spPr>
        <p:txBody>
          <a:bodyPr/>
          <a:lstStyle/>
          <a:p>
            <a:pPr algn="l"/>
            <a:r>
              <a:rPr lang="en-US" dirty="0" smtClean="0"/>
              <a:t>ADMIN Dashboard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1" y="1230924"/>
            <a:ext cx="10018713" cy="3124201"/>
          </a:xfrm>
        </p:spPr>
        <p:txBody>
          <a:bodyPr/>
          <a:lstStyle/>
          <a:p>
            <a:r>
              <a:rPr lang="en-US" dirty="0" smtClean="0"/>
              <a:t>From the Dashboard, Admin have to go to “Preview Grievances List” Tab to See and provide Response.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47" t="11851" r="4935" b="41329"/>
          <a:stretch/>
        </p:blipFill>
        <p:spPr>
          <a:xfrm>
            <a:off x="1778146" y="3091963"/>
            <a:ext cx="9431042" cy="2699240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6831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7" y="0"/>
            <a:ext cx="10018713" cy="844062"/>
          </a:xfrm>
        </p:spPr>
        <p:txBody>
          <a:bodyPr/>
          <a:lstStyle/>
          <a:p>
            <a:pPr algn="l"/>
            <a:r>
              <a:rPr lang="en-US" dirty="0"/>
              <a:t>Preview Grievances</a:t>
            </a:r>
            <a:r>
              <a:rPr lang="en-US" dirty="0" smtClean="0"/>
              <a:t> </a:t>
            </a:r>
            <a:r>
              <a:rPr lang="en-US" dirty="0"/>
              <a:t>List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07" y="276520"/>
            <a:ext cx="10018713" cy="3124201"/>
          </a:xfrm>
        </p:spPr>
        <p:txBody>
          <a:bodyPr/>
          <a:lstStyle/>
          <a:p>
            <a:r>
              <a:rPr lang="en-US" sz="2000" dirty="0" smtClean="0"/>
              <a:t>List of all the Grievances will reflect here along with their status.</a:t>
            </a:r>
          </a:p>
          <a:p>
            <a:r>
              <a:rPr lang="en-US" sz="2000" dirty="0"/>
              <a:t>In the Action Column, unresolved queries will be highlighted in 'Red Color,' indicating a need for a response. To record or address grievances, the Admin must click on this button</a:t>
            </a:r>
            <a:r>
              <a:rPr lang="en-US" sz="2000" dirty="0" smtClean="0"/>
              <a:t>.</a:t>
            </a:r>
            <a:endParaRPr lang="en-IN" dirty="0" smtClean="0"/>
          </a:p>
          <a:p>
            <a:r>
              <a:rPr lang="en-US" sz="2000" dirty="0"/>
              <a:t>In the Action Column, </a:t>
            </a:r>
            <a:r>
              <a:rPr lang="en-US" sz="2000" dirty="0" smtClean="0"/>
              <a:t>resolved </a:t>
            </a:r>
            <a:r>
              <a:rPr lang="en-US" sz="2000" dirty="0"/>
              <a:t>queries will be highlighted in </a:t>
            </a:r>
            <a:r>
              <a:rPr lang="en-US" sz="2000" dirty="0" smtClean="0"/>
              <a:t>‘Green </a:t>
            </a:r>
            <a:r>
              <a:rPr lang="en-US" sz="2000" dirty="0"/>
              <a:t>Color,' </a:t>
            </a:r>
            <a:r>
              <a:rPr lang="en-US" sz="2000" dirty="0" smtClean="0"/>
              <a:t>indicating as Responded. </a:t>
            </a:r>
            <a:r>
              <a:rPr lang="en-US" sz="2000" dirty="0"/>
              <a:t>To </a:t>
            </a:r>
            <a:r>
              <a:rPr lang="en-US" sz="2000" dirty="0" smtClean="0"/>
              <a:t>view the grievances response, </a:t>
            </a:r>
            <a:r>
              <a:rPr lang="en-US" sz="2000" dirty="0"/>
              <a:t>the Admin must click on this button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Note: Response to the grievances will be recorded only once.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96" t="11705" r="4313" b="24415"/>
          <a:stretch/>
        </p:blipFill>
        <p:spPr>
          <a:xfrm>
            <a:off x="1963698" y="3107955"/>
            <a:ext cx="9053063" cy="3547822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5903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40678"/>
            <a:ext cx="10018713" cy="844062"/>
          </a:xfrm>
        </p:spPr>
        <p:txBody>
          <a:bodyPr/>
          <a:lstStyle/>
          <a:p>
            <a:pPr algn="l"/>
            <a:r>
              <a:rPr lang="en-US" dirty="0" smtClean="0"/>
              <a:t>Response to </a:t>
            </a:r>
            <a:r>
              <a:rPr lang="en-US" dirty="0"/>
              <a:t>Grievances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08" y="281356"/>
            <a:ext cx="10018713" cy="3124201"/>
          </a:xfrm>
        </p:spPr>
        <p:txBody>
          <a:bodyPr/>
          <a:lstStyle/>
          <a:p>
            <a:r>
              <a:rPr lang="en-US" sz="2000" dirty="0" smtClean="0"/>
              <a:t>After selecting ‘Response’ button, New Page along with raised Grievances and Comment box will appear, Admin </a:t>
            </a:r>
            <a:r>
              <a:rPr lang="en-US" sz="2000" dirty="0"/>
              <a:t>can then enter their respective </a:t>
            </a:r>
            <a:r>
              <a:rPr lang="en-US" sz="2000" dirty="0" smtClean="0"/>
              <a:t>response </a:t>
            </a:r>
            <a:r>
              <a:rPr lang="en-US" sz="2000" dirty="0"/>
              <a:t>in the comment box and click on the </a:t>
            </a:r>
            <a:r>
              <a:rPr lang="en-US" sz="2000" dirty="0" smtClean="0"/>
              <a:t>“Submit" button.</a:t>
            </a:r>
          </a:p>
          <a:p>
            <a:r>
              <a:rPr lang="en-US" sz="2000" dirty="0" smtClean="0"/>
              <a:t>Whenever Admin addresses and submit the grievance/query, respective student will get System Generated Email regarding same.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86" t="11902" r="5362" b="24978"/>
          <a:stretch/>
        </p:blipFill>
        <p:spPr>
          <a:xfrm>
            <a:off x="1484307" y="2813538"/>
            <a:ext cx="9829800" cy="3824654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2068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049" y="2672861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Sitka Subheading" panose="02000505000000020004" pitchFamily="2" charset="0"/>
                <a:ea typeface="Segoe UI Black" panose="020B0A02040204020203" pitchFamily="34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002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80</TotalTime>
  <Words>341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Segoe UI Black</vt:lpstr>
      <vt:lpstr>Sitka Subheading</vt:lpstr>
      <vt:lpstr>Parallax</vt:lpstr>
      <vt:lpstr>PowerPoint Presentation</vt:lpstr>
      <vt:lpstr>Login Page</vt:lpstr>
      <vt:lpstr>Student Dashboard</vt:lpstr>
      <vt:lpstr>Raise a Ticket</vt:lpstr>
      <vt:lpstr>Track Ticket Response.</vt:lpstr>
      <vt:lpstr>ADMIN Dashboard</vt:lpstr>
      <vt:lpstr>Preview Grievances List</vt:lpstr>
      <vt:lpstr>Response to Grievances</vt:lpstr>
      <vt:lpstr>THANK YOU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 Singh</dc:creator>
  <cp:lastModifiedBy>Niharika Singh</cp:lastModifiedBy>
  <cp:revision>8</cp:revision>
  <dcterms:created xsi:type="dcterms:W3CDTF">2024-02-08T11:36:31Z</dcterms:created>
  <dcterms:modified xsi:type="dcterms:W3CDTF">2024-02-08T12:57:11Z</dcterms:modified>
</cp:coreProperties>
</file>