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sldIdLst>
    <p:sldId id="256" r:id="rId2"/>
    <p:sldId id="287" r:id="rId3"/>
    <p:sldId id="257" r:id="rId4"/>
    <p:sldId id="258" r:id="rId5"/>
    <p:sldId id="259" r:id="rId6"/>
    <p:sldId id="300" r:id="rId7"/>
    <p:sldId id="314" r:id="rId8"/>
    <p:sldId id="313" r:id="rId9"/>
    <p:sldId id="288" r:id="rId10"/>
    <p:sldId id="303" r:id="rId11"/>
    <p:sldId id="289" r:id="rId12"/>
    <p:sldId id="290" r:id="rId13"/>
    <p:sldId id="291" r:id="rId14"/>
    <p:sldId id="292" r:id="rId15"/>
    <p:sldId id="293" r:id="rId16"/>
    <p:sldId id="294" r:id="rId17"/>
    <p:sldId id="295" r:id="rId18"/>
    <p:sldId id="296" r:id="rId19"/>
    <p:sldId id="297" r:id="rId20"/>
    <p:sldId id="262" r:id="rId21"/>
    <p:sldId id="305" r:id="rId22"/>
    <p:sldId id="306" r:id="rId23"/>
    <p:sldId id="308" r:id="rId24"/>
    <p:sldId id="309" r:id="rId25"/>
    <p:sldId id="310" r:id="rId26"/>
    <p:sldId id="311" r:id="rId27"/>
    <p:sldId id="312" r:id="rId28"/>
    <p:sldId id="299" r:id="rId29"/>
    <p:sldId id="284" r:id="rId30"/>
    <p:sldId id="286" r:id="rId31"/>
    <p:sldId id="285" r:id="rId32"/>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p15:clr>
            <a:srgbClr val="A4A3A4"/>
          </p15:clr>
        </p15:guide>
        <p15:guide id="2" pos="626">
          <p15:clr>
            <a:srgbClr val="A4A3A4"/>
          </p15:clr>
        </p15:guide>
        <p15:guide id="3" pos="4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900" y="72"/>
      </p:cViewPr>
      <p:guideLst>
        <p:guide orient="horz" pos="344"/>
        <p:guide pos="626"/>
        <p:guide pos="4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10.10.2023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0"/>
            </a:lvl1pPr>
            <a:lvl2pPr marL="713105" indent="0" algn="ctr">
              <a:buNone/>
              <a:defRPr sz="3120"/>
            </a:lvl2pPr>
            <a:lvl3pPr marL="1425575" indent="0" algn="ctr">
              <a:buNone/>
              <a:defRPr sz="2805"/>
            </a:lvl3pPr>
            <a:lvl4pPr marL="2138680" indent="0" algn="ctr">
              <a:buNone/>
              <a:defRPr sz="2495"/>
            </a:lvl4pPr>
            <a:lvl5pPr marL="2851150" indent="0" algn="ctr">
              <a:buNone/>
              <a:defRPr sz="2495"/>
            </a:lvl5pPr>
            <a:lvl6pPr marL="3564255" indent="0" algn="ctr">
              <a:buNone/>
              <a:defRPr sz="2495"/>
            </a:lvl6pPr>
            <a:lvl7pPr marL="4277360" indent="0" algn="ctr">
              <a:buNone/>
              <a:defRPr sz="2495"/>
            </a:lvl7pPr>
            <a:lvl8pPr marL="4989830" indent="0" algn="ctr">
              <a:buNone/>
              <a:defRPr sz="2495"/>
            </a:lvl8pPr>
            <a:lvl9pPr marL="5702935"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0">
                <a:solidFill>
                  <a:schemeClr val="tx1">
                    <a:tint val="75000"/>
                  </a:schemeClr>
                </a:solidFill>
              </a:defRPr>
            </a:lvl1pPr>
            <a:lvl2pPr marL="713105" indent="0">
              <a:buNone/>
              <a:defRPr sz="3120">
                <a:solidFill>
                  <a:schemeClr val="tx1">
                    <a:tint val="75000"/>
                  </a:schemeClr>
                </a:solidFill>
              </a:defRPr>
            </a:lvl2pPr>
            <a:lvl3pPr marL="1425575" indent="0">
              <a:buNone/>
              <a:defRPr sz="2805">
                <a:solidFill>
                  <a:schemeClr val="tx1">
                    <a:tint val="75000"/>
                  </a:schemeClr>
                </a:solidFill>
              </a:defRPr>
            </a:lvl3pPr>
            <a:lvl4pPr marL="2138680" indent="0">
              <a:buNone/>
              <a:defRPr sz="2495">
                <a:solidFill>
                  <a:schemeClr val="tx1">
                    <a:tint val="75000"/>
                  </a:schemeClr>
                </a:solidFill>
              </a:defRPr>
            </a:lvl4pPr>
            <a:lvl5pPr marL="2851150" indent="0">
              <a:buNone/>
              <a:defRPr sz="2495">
                <a:solidFill>
                  <a:schemeClr val="tx1">
                    <a:tint val="75000"/>
                  </a:schemeClr>
                </a:solidFill>
              </a:defRPr>
            </a:lvl5pPr>
            <a:lvl6pPr marL="3564255" indent="0">
              <a:buNone/>
              <a:defRPr sz="2495">
                <a:solidFill>
                  <a:schemeClr val="tx1">
                    <a:tint val="75000"/>
                  </a:schemeClr>
                </a:solidFill>
              </a:defRPr>
            </a:lvl6pPr>
            <a:lvl7pPr marL="4277360" indent="0">
              <a:buNone/>
              <a:defRPr sz="2495">
                <a:solidFill>
                  <a:schemeClr val="tx1">
                    <a:tint val="75000"/>
                  </a:schemeClr>
                </a:solidFill>
              </a:defRPr>
            </a:lvl7pPr>
            <a:lvl8pPr marL="4989830" indent="0">
              <a:buNone/>
              <a:defRPr sz="2495">
                <a:solidFill>
                  <a:schemeClr val="tx1">
                    <a:tint val="75000"/>
                  </a:schemeClr>
                </a:solidFill>
              </a:defRPr>
            </a:lvl8pPr>
            <a:lvl9pPr marL="5702935"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0" b="1"/>
            </a:lvl1pPr>
            <a:lvl2pPr marL="713105" indent="0">
              <a:buNone/>
              <a:defRPr sz="3120" b="1"/>
            </a:lvl2pPr>
            <a:lvl3pPr marL="1425575" indent="0">
              <a:buNone/>
              <a:defRPr sz="2805" b="1"/>
            </a:lvl3pPr>
            <a:lvl4pPr marL="2138680" indent="0">
              <a:buNone/>
              <a:defRPr sz="2495" b="1"/>
            </a:lvl4pPr>
            <a:lvl5pPr marL="2851150" indent="0">
              <a:buNone/>
              <a:defRPr sz="2495" b="1"/>
            </a:lvl5pPr>
            <a:lvl6pPr marL="3564255" indent="0">
              <a:buNone/>
              <a:defRPr sz="2495" b="1"/>
            </a:lvl6pPr>
            <a:lvl7pPr marL="4277360" indent="0">
              <a:buNone/>
              <a:defRPr sz="2495" b="1"/>
            </a:lvl7pPr>
            <a:lvl8pPr marL="4989830" indent="0">
              <a:buNone/>
              <a:defRPr sz="2495" b="1"/>
            </a:lvl8pPr>
            <a:lvl9pPr marL="5702935"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0" b="1"/>
            </a:lvl1pPr>
            <a:lvl2pPr marL="713105" indent="0">
              <a:buNone/>
              <a:defRPr sz="3120" b="1"/>
            </a:lvl2pPr>
            <a:lvl3pPr marL="1425575" indent="0">
              <a:buNone/>
              <a:defRPr sz="2805" b="1"/>
            </a:lvl3pPr>
            <a:lvl4pPr marL="2138680" indent="0">
              <a:buNone/>
              <a:defRPr sz="2495" b="1"/>
            </a:lvl4pPr>
            <a:lvl5pPr marL="2851150" indent="0">
              <a:buNone/>
              <a:defRPr sz="2495" b="1"/>
            </a:lvl5pPr>
            <a:lvl6pPr marL="3564255" indent="0">
              <a:buNone/>
              <a:defRPr sz="2495" b="1"/>
            </a:lvl6pPr>
            <a:lvl7pPr marL="4277360" indent="0">
              <a:buNone/>
              <a:defRPr sz="2495" b="1"/>
            </a:lvl7pPr>
            <a:lvl8pPr marL="4989830" indent="0">
              <a:buNone/>
              <a:defRPr sz="2495" b="1"/>
            </a:lvl8pPr>
            <a:lvl9pPr marL="5702935"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90"/>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90"/>
            </a:lvl1pPr>
            <a:lvl2pPr>
              <a:defRPr sz="4365"/>
            </a:lvl2pPr>
            <a:lvl3pPr>
              <a:defRPr sz="3740"/>
            </a:lvl3pPr>
            <a:lvl4pPr>
              <a:defRPr sz="3120"/>
            </a:lvl4pPr>
            <a:lvl5pPr>
              <a:defRPr sz="3120"/>
            </a:lvl5pPr>
            <a:lvl6pPr>
              <a:defRPr sz="3120"/>
            </a:lvl6pPr>
            <a:lvl7pPr>
              <a:defRPr sz="3120"/>
            </a:lvl7pPr>
            <a:lvl8pPr>
              <a:defRPr sz="3120"/>
            </a:lvl8pPr>
            <a:lvl9pPr>
              <a:defRPr sz="3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3105" indent="0">
              <a:buNone/>
              <a:defRPr sz="2185"/>
            </a:lvl2pPr>
            <a:lvl3pPr marL="1425575" indent="0">
              <a:buNone/>
              <a:defRPr sz="1870"/>
            </a:lvl3pPr>
            <a:lvl4pPr marL="2138680" indent="0">
              <a:buNone/>
              <a:defRPr sz="1560"/>
            </a:lvl4pPr>
            <a:lvl5pPr marL="2851150" indent="0">
              <a:buNone/>
              <a:defRPr sz="1560"/>
            </a:lvl5pPr>
            <a:lvl6pPr marL="3564255" indent="0">
              <a:buNone/>
              <a:defRPr sz="1560"/>
            </a:lvl6pPr>
            <a:lvl7pPr marL="4277360" indent="0">
              <a:buNone/>
              <a:defRPr sz="1560"/>
            </a:lvl7pPr>
            <a:lvl8pPr marL="4989830" indent="0">
              <a:buNone/>
              <a:defRPr sz="1560"/>
            </a:lvl8pPr>
            <a:lvl9pPr marL="5702935"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90"/>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90"/>
            </a:lvl1pPr>
            <a:lvl2pPr marL="713105" indent="0">
              <a:buNone/>
              <a:defRPr sz="4365"/>
            </a:lvl2pPr>
            <a:lvl3pPr marL="1425575" indent="0">
              <a:buNone/>
              <a:defRPr sz="3740"/>
            </a:lvl3pPr>
            <a:lvl4pPr marL="2138680" indent="0">
              <a:buNone/>
              <a:defRPr sz="3120"/>
            </a:lvl4pPr>
            <a:lvl5pPr marL="2851150" indent="0">
              <a:buNone/>
              <a:defRPr sz="3120"/>
            </a:lvl5pPr>
            <a:lvl6pPr marL="3564255" indent="0">
              <a:buNone/>
              <a:defRPr sz="3120"/>
            </a:lvl6pPr>
            <a:lvl7pPr marL="4277360" indent="0">
              <a:buNone/>
              <a:defRPr sz="3120"/>
            </a:lvl7pPr>
            <a:lvl8pPr marL="4989830" indent="0">
              <a:buNone/>
              <a:defRPr sz="3120"/>
            </a:lvl8pPr>
            <a:lvl9pPr marL="5702935" indent="0">
              <a:buNone/>
              <a:defRPr sz="3120"/>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3105" indent="0">
              <a:buNone/>
              <a:defRPr sz="2185"/>
            </a:lvl2pPr>
            <a:lvl3pPr marL="1425575" indent="0">
              <a:buNone/>
              <a:defRPr sz="1870"/>
            </a:lvl3pPr>
            <a:lvl4pPr marL="2138680" indent="0">
              <a:buNone/>
              <a:defRPr sz="1560"/>
            </a:lvl4pPr>
            <a:lvl5pPr marL="2851150" indent="0">
              <a:buNone/>
              <a:defRPr sz="1560"/>
            </a:lvl5pPr>
            <a:lvl6pPr marL="3564255" indent="0">
              <a:buNone/>
              <a:defRPr sz="1560"/>
            </a:lvl6pPr>
            <a:lvl7pPr marL="4277360" indent="0">
              <a:buNone/>
              <a:defRPr sz="1560"/>
            </a:lvl7pPr>
            <a:lvl8pPr marL="4989830" indent="0">
              <a:buNone/>
              <a:defRPr sz="1560"/>
            </a:lvl8pPr>
            <a:lvl9pPr marL="5702935"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0">
                <a:solidFill>
                  <a:schemeClr val="tx1">
                    <a:tint val="75000"/>
                  </a:schemeClr>
                </a:solidFill>
              </a:defRPr>
            </a:lvl1pPr>
          </a:lstStyle>
          <a:p>
            <a:fld id="{1D8BD707-D9CF-40AE-B4C6-C98DA3205C09}" type="datetimeFigureOut">
              <a:rPr lang="en-US" smtClean="0"/>
              <a:t>10/10/2023</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0">
                <a:solidFill>
                  <a:schemeClr val="tx1">
                    <a:tint val="75000"/>
                  </a:schemeClr>
                </a:solidFill>
              </a:defRPr>
            </a:lvl1pPr>
          </a:lstStyle>
          <a:p>
            <a:fld id="{B6F15528-21DE-4FAA-801E-634DDDAF4B2B}" type="slidenum">
              <a:rPr lang="cs-CZ" smtClean="0"/>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25575"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235" indent="-356235" algn="l" defTabSz="1425575" rtl="0" eaLnBrk="1" latinLnBrk="0" hangingPunct="1">
        <a:lnSpc>
          <a:spcPct val="90000"/>
        </a:lnSpc>
        <a:spcBef>
          <a:spcPts val="1560"/>
        </a:spcBef>
        <a:buFont typeface="Arial" panose="020B0604020202020204" pitchFamily="34" charset="0"/>
        <a:buChar char="•"/>
        <a:defRPr sz="4365" kern="1200">
          <a:solidFill>
            <a:schemeClr val="tx1"/>
          </a:solidFill>
          <a:latin typeface="+mn-lt"/>
          <a:ea typeface="+mn-ea"/>
          <a:cs typeface="+mn-cs"/>
        </a:defRPr>
      </a:lvl1pPr>
      <a:lvl2pPr marL="1069340" indent="-356235" algn="l" defTabSz="1425575" rtl="0" eaLnBrk="1" latinLnBrk="0" hangingPunct="1">
        <a:lnSpc>
          <a:spcPct val="90000"/>
        </a:lnSpc>
        <a:spcBef>
          <a:spcPts val="780"/>
        </a:spcBef>
        <a:buFont typeface="Arial" panose="020B0604020202020204" pitchFamily="34" charset="0"/>
        <a:buChar char="•"/>
        <a:defRPr sz="3740" kern="1200">
          <a:solidFill>
            <a:schemeClr val="tx1"/>
          </a:solidFill>
          <a:latin typeface="+mn-lt"/>
          <a:ea typeface="+mn-ea"/>
          <a:cs typeface="+mn-cs"/>
        </a:defRPr>
      </a:lvl2pPr>
      <a:lvl3pPr marL="1782445" indent="-356235" algn="l" defTabSz="1425575" rtl="0" eaLnBrk="1" latinLnBrk="0" hangingPunct="1">
        <a:lnSpc>
          <a:spcPct val="90000"/>
        </a:lnSpc>
        <a:spcBef>
          <a:spcPts val="780"/>
        </a:spcBef>
        <a:buFont typeface="Arial" panose="020B0604020202020204" pitchFamily="34" charset="0"/>
        <a:buChar char="•"/>
        <a:defRPr sz="3120" kern="1200">
          <a:solidFill>
            <a:schemeClr val="tx1"/>
          </a:solidFill>
          <a:latin typeface="+mn-lt"/>
          <a:ea typeface="+mn-ea"/>
          <a:cs typeface="+mn-cs"/>
        </a:defRPr>
      </a:lvl3pPr>
      <a:lvl4pPr marL="249491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4pPr>
      <a:lvl5pPr marL="320802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5pPr>
      <a:lvl6pPr marL="392049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6pPr>
      <a:lvl7pPr marL="463359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7pPr>
      <a:lvl8pPr marL="534670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8pPr>
      <a:lvl9pPr marL="605917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9pPr>
    </p:bodyStyle>
    <p:otherStyle>
      <a:defPPr>
        <a:defRPr lang="en-US"/>
      </a:defPPr>
      <a:lvl1pPr marL="0" algn="l" defTabSz="1425575" rtl="0" eaLnBrk="1" latinLnBrk="0" hangingPunct="1">
        <a:defRPr sz="2805" kern="1200">
          <a:solidFill>
            <a:schemeClr val="tx1"/>
          </a:solidFill>
          <a:latin typeface="+mn-lt"/>
          <a:ea typeface="+mn-ea"/>
          <a:cs typeface="+mn-cs"/>
        </a:defRPr>
      </a:lvl1pPr>
      <a:lvl2pPr marL="713105" algn="l" defTabSz="1425575" rtl="0" eaLnBrk="1" latinLnBrk="0" hangingPunct="1">
        <a:defRPr sz="2805" kern="1200">
          <a:solidFill>
            <a:schemeClr val="tx1"/>
          </a:solidFill>
          <a:latin typeface="+mn-lt"/>
          <a:ea typeface="+mn-ea"/>
          <a:cs typeface="+mn-cs"/>
        </a:defRPr>
      </a:lvl2pPr>
      <a:lvl3pPr marL="1425575" algn="l" defTabSz="1425575" rtl="0" eaLnBrk="1" latinLnBrk="0" hangingPunct="1">
        <a:defRPr sz="2805" kern="1200">
          <a:solidFill>
            <a:schemeClr val="tx1"/>
          </a:solidFill>
          <a:latin typeface="+mn-lt"/>
          <a:ea typeface="+mn-ea"/>
          <a:cs typeface="+mn-cs"/>
        </a:defRPr>
      </a:lvl3pPr>
      <a:lvl4pPr marL="2138680" algn="l" defTabSz="1425575" rtl="0" eaLnBrk="1" latinLnBrk="0" hangingPunct="1">
        <a:defRPr sz="2805" kern="1200">
          <a:solidFill>
            <a:schemeClr val="tx1"/>
          </a:solidFill>
          <a:latin typeface="+mn-lt"/>
          <a:ea typeface="+mn-ea"/>
          <a:cs typeface="+mn-cs"/>
        </a:defRPr>
      </a:lvl4pPr>
      <a:lvl5pPr marL="2851150" algn="l" defTabSz="1425575" rtl="0" eaLnBrk="1" latinLnBrk="0" hangingPunct="1">
        <a:defRPr sz="2805" kern="1200">
          <a:solidFill>
            <a:schemeClr val="tx1"/>
          </a:solidFill>
          <a:latin typeface="+mn-lt"/>
          <a:ea typeface="+mn-ea"/>
          <a:cs typeface="+mn-cs"/>
        </a:defRPr>
      </a:lvl5pPr>
      <a:lvl6pPr marL="3564255" algn="l" defTabSz="1425575" rtl="0" eaLnBrk="1" latinLnBrk="0" hangingPunct="1">
        <a:defRPr sz="2805" kern="1200">
          <a:solidFill>
            <a:schemeClr val="tx1"/>
          </a:solidFill>
          <a:latin typeface="+mn-lt"/>
          <a:ea typeface="+mn-ea"/>
          <a:cs typeface="+mn-cs"/>
        </a:defRPr>
      </a:lvl6pPr>
      <a:lvl7pPr marL="4277360" algn="l" defTabSz="1425575" rtl="0" eaLnBrk="1" latinLnBrk="0" hangingPunct="1">
        <a:defRPr sz="2805" kern="1200">
          <a:solidFill>
            <a:schemeClr val="tx1"/>
          </a:solidFill>
          <a:latin typeface="+mn-lt"/>
          <a:ea typeface="+mn-ea"/>
          <a:cs typeface="+mn-cs"/>
        </a:defRPr>
      </a:lvl7pPr>
      <a:lvl8pPr marL="4989830" algn="l" defTabSz="1425575" rtl="0" eaLnBrk="1" latinLnBrk="0" hangingPunct="1">
        <a:defRPr sz="2805" kern="1200">
          <a:solidFill>
            <a:schemeClr val="tx1"/>
          </a:solidFill>
          <a:latin typeface="+mn-lt"/>
          <a:ea typeface="+mn-ea"/>
          <a:cs typeface="+mn-cs"/>
        </a:defRPr>
      </a:lvl8pPr>
      <a:lvl9pPr marL="5702935" algn="l" defTabSz="1425575" rtl="0" eaLnBrk="1" latinLnBrk="0" hangingPunct="1">
        <a:defRPr sz="2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4253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a:p>
          </p:txBody>
        </p:sp>
        <p:sp>
          <p:nvSpPr>
            <p:cNvPr id="22" name="object 2"/>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18" name="object 18"/>
          <p:cNvSpPr txBox="1"/>
          <p:nvPr/>
        </p:nvSpPr>
        <p:spPr>
          <a:xfrm>
            <a:off x="-17100" y="3762524"/>
            <a:ext cx="9438178" cy="1120820"/>
          </a:xfrm>
          <a:prstGeom prst="rect">
            <a:avLst/>
          </a:prstGeom>
        </p:spPr>
        <p:txBody>
          <a:bodyPr vert="horz" wrap="square" lIns="0" tIns="12700" rIns="0" bIns="0" rtlCol="0">
            <a:spAutoFit/>
          </a:bodyPr>
          <a:lstStyle/>
          <a:p>
            <a:pPr marL="12065" marR="5080" algn="ctr">
              <a:lnSpc>
                <a:spcPct val="100000"/>
              </a:lnSpc>
              <a:spcBef>
                <a:spcPts val="100"/>
              </a:spcBef>
            </a:pPr>
            <a:r>
              <a:rPr lang="en-US" sz="3600" b="1">
                <a:solidFill>
                  <a:schemeClr val="tx1"/>
                </a:solidFill>
                <a:latin typeface="Times New Roman" panose="02020603050405020304" pitchFamily="18" charset="0"/>
                <a:cs typeface="Times New Roman" panose="02020603050405020304" pitchFamily="18" charset="0"/>
              </a:rPr>
              <a:t> Prediction of Lung  Cancer Using  </a:t>
            </a:r>
            <a:r>
              <a:rPr lang="en-US" sz="3600" b="1">
                <a:solidFill>
                  <a:schemeClr val="tx1"/>
                </a:solidFill>
                <a:latin typeface="Times New Roman" panose="02020603050405020304" pitchFamily="18" charset="0"/>
                <a:cs typeface="Times New Roman" panose="02020603050405020304" pitchFamily="18" charset="0"/>
                <a:sym typeface="+mn-ea"/>
              </a:rPr>
              <a:t>Machine Learning</a:t>
            </a:r>
            <a:r>
              <a:rPr lang="en-US" sz="3600" b="1">
                <a:solidFill>
                  <a:schemeClr val="tx1"/>
                </a:solidFill>
                <a:latin typeface="Times New Roman" panose="02020603050405020304" pitchFamily="18" charset="0"/>
                <a:cs typeface="Times New Roman" panose="02020603050405020304" pitchFamily="18" charset="0"/>
              </a:rPr>
              <a:t> Algorithms</a:t>
            </a:r>
            <a:endParaRPr lang="cs-CZ" sz="3600" b="1" dirty="0">
              <a:latin typeface="Times New Roman" panose="02020603050405020304" pitchFamily="18" charset="0"/>
              <a:cs typeface="Times New Roman" panose="02020603050405020304" pitchFamily="18" charset="0"/>
            </a:endParaRPr>
          </a:p>
        </p:txBody>
      </p:sp>
      <p:sp>
        <p:nvSpPr>
          <p:cNvPr id="19" name="object 19"/>
          <p:cNvSpPr/>
          <p:nvPr/>
        </p:nvSpPr>
        <p:spPr>
          <a:xfrm flipV="1">
            <a:off x="432530" y="820422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a:p>
        </p:txBody>
      </p:sp>
      <p:sp>
        <p:nvSpPr>
          <p:cNvPr id="20" name="object 20"/>
          <p:cNvSpPr txBox="1"/>
          <p:nvPr/>
        </p:nvSpPr>
        <p:spPr>
          <a:xfrm>
            <a:off x="1789852" y="8775724"/>
            <a:ext cx="5433190" cy="1331134"/>
          </a:xfrm>
          <a:prstGeom prst="rect">
            <a:avLst/>
          </a:prstGeom>
        </p:spPr>
        <p:txBody>
          <a:bodyPr vert="horz" wrap="square" lIns="0" tIns="12700" rIns="0" bIns="0" rtlCol="0">
            <a:spAutoFit/>
          </a:bodyPr>
          <a:lstStyle/>
          <a:p>
            <a:pPr marL="12700">
              <a:lnSpc>
                <a:spcPct val="100000"/>
              </a:lnSpc>
              <a:spcBef>
                <a:spcPts val="100"/>
              </a:spcBef>
            </a:pPr>
            <a:r>
              <a:rPr lang="en-US" sz="2800" b="1" spc="-5" dirty="0">
                <a:latin typeface="Times New Roman" panose="02020603050405020304" pitchFamily="18" charset="0"/>
                <a:cs typeface="Times New Roman" panose="02020603050405020304" pitchFamily="18" charset="0"/>
              </a:rPr>
              <a:t>Student Name - Ayush Mishra</a:t>
            </a:r>
          </a:p>
          <a:p>
            <a:pPr marL="12700">
              <a:lnSpc>
                <a:spcPct val="100000"/>
              </a:lnSpc>
              <a:spcBef>
                <a:spcPts val="100"/>
              </a:spcBef>
            </a:pPr>
            <a:r>
              <a:rPr lang="en-IN" sz="2800" b="1" spc="-5" dirty="0">
                <a:latin typeface="Times New Roman" panose="02020603050405020304" pitchFamily="18" charset="0"/>
                <a:cs typeface="Times New Roman" panose="02020603050405020304" pitchFamily="18" charset="0"/>
              </a:rPr>
              <a:t>Registration number - 22MCA1028</a:t>
            </a:r>
          </a:p>
          <a:p>
            <a:pPr marL="12700">
              <a:lnSpc>
                <a:spcPct val="100000"/>
              </a:lnSpc>
              <a:spcBef>
                <a:spcPts val="100"/>
              </a:spcBef>
            </a:pPr>
            <a:r>
              <a:rPr lang="en-IN" sz="2800" b="1" spc="-5" dirty="0">
                <a:latin typeface="Times New Roman" panose="02020603050405020304" pitchFamily="18" charset="0"/>
                <a:cs typeface="Times New Roman" panose="02020603050405020304" pitchFamily="18" charset="0"/>
              </a:rPr>
              <a:t>Guide Name – </a:t>
            </a:r>
            <a:r>
              <a:rPr lang="en-IN" sz="2800" b="1" spc="-5" dirty="0" err="1">
                <a:latin typeface="Times New Roman" panose="02020603050405020304" pitchFamily="18" charset="0"/>
                <a:cs typeface="Times New Roman" panose="02020603050405020304" pitchFamily="18" charset="0"/>
              </a:rPr>
              <a:t>Dr.</a:t>
            </a:r>
            <a:r>
              <a:rPr lang="en-IN" sz="2800" b="1" spc="-5" dirty="0">
                <a:latin typeface="Times New Roman" panose="02020603050405020304" pitchFamily="18" charset="0"/>
                <a:cs typeface="Times New Roman" panose="02020603050405020304" pitchFamily="18" charset="0"/>
              </a:rPr>
              <a:t>  Monica KM </a:t>
            </a:r>
            <a:endParaRPr lang="cs-CZ" sz="2800" b="1" dirty="0">
              <a:latin typeface="Times New Roman" panose="02020603050405020304" pitchFamily="18" charset="0"/>
              <a:cs typeface="Times New Roman" panose="02020603050405020304" pitchFamily="18" charset="0"/>
            </a:endParaRPr>
          </a:p>
        </p:txBody>
      </p:sp>
      <p:pic>
        <p:nvPicPr>
          <p:cNvPr id="4" name="Picture 3" descr="Background pattern&#10;&#10;Description automatically generated">
            <a:extLst>
              <a:ext uri="{FF2B5EF4-FFF2-40B4-BE49-F238E27FC236}">
                <a16:creationId xmlns:a16="http://schemas.microsoft.com/office/drawing/2014/main" id="{71B7548E-5755-AD55-71F7-91F8997EAE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7204" y="3285574"/>
            <a:ext cx="8256101" cy="5394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78771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a:solidFill>
                  <a:schemeClr val="bg1"/>
                </a:solidFill>
                <a:latin typeface="Times New Roman" panose="02020603050405020304" pitchFamily="18" charset="0"/>
                <a:cs typeface="Times New Roman" panose="02020603050405020304" pitchFamily="18" charset="0"/>
              </a:rPr>
              <a:t>About the Implementation</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80220" y="2970436"/>
            <a:ext cx="16201800" cy="5631093"/>
          </a:xfrm>
          <a:prstGeom prst="rect">
            <a:avLst/>
          </a:prstGeom>
        </p:spPr>
        <p:txBody>
          <a:bodyPr wrap="square">
            <a:spAutoFit/>
          </a:bodyPr>
          <a:lstStyle/>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 objective of this project is to classify whether someone has Lung Cancer or not.</a:t>
            </a:r>
          </a:p>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Dataset consists of several Medical Variables(Independent) and one Lung Cancer Variable(Dependent).</a:t>
            </a:r>
          </a:p>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 independent variables in this data set are :-’Gender', ‘Age', ‘Smoking', ‘</a:t>
            </a:r>
            <a:r>
              <a:rPr lang="en-US" sz="3600" dirty="0" err="1">
                <a:latin typeface="Times New Roman" panose="02020603050405020304" pitchFamily="18" charset="0"/>
                <a:cs typeface="Times New Roman" panose="02020603050405020304" pitchFamily="18" charset="0"/>
              </a:rPr>
              <a:t>Yellow_Fingers</a:t>
            </a:r>
            <a:r>
              <a:rPr lang="en-US" sz="3600" dirty="0">
                <a:latin typeface="Times New Roman" panose="02020603050405020304" pitchFamily="18" charset="0"/>
                <a:cs typeface="Times New Roman" panose="02020603050405020304" pitchFamily="18" charset="0"/>
              </a:rPr>
              <a:t>', ‘Anxiety‘ ,‘</a:t>
            </a:r>
            <a:r>
              <a:rPr lang="en-US" sz="3600" dirty="0" err="1">
                <a:latin typeface="Times New Roman" panose="02020603050405020304" pitchFamily="18" charset="0"/>
                <a:cs typeface="Times New Roman" panose="02020603050405020304" pitchFamily="18" charset="0"/>
              </a:rPr>
              <a:t>Peer_Pressure</a:t>
            </a:r>
            <a:r>
              <a:rPr lang="en-US" sz="3600" dirty="0">
                <a:latin typeface="Times New Roman" panose="02020603050405020304" pitchFamily="18" charset="0"/>
                <a:cs typeface="Times New Roman" panose="02020603050405020304" pitchFamily="18" charset="0"/>
              </a:rPr>
              <a:t>', ‘Chronic disease', 'Fatigue’,’ Allergy ’,’ Wheezing’,’ Alcohol Consuming’,’ Coughing’,’ Shortness Of Breath’,’ Swallowing Difficulty’,’ Chest Pain’,’ </a:t>
            </a:r>
            <a:r>
              <a:rPr lang="en-US" sz="3600" dirty="0" err="1">
                <a:latin typeface="Times New Roman" panose="02020603050405020304" pitchFamily="18" charset="0"/>
                <a:cs typeface="Times New Roman" panose="02020603050405020304" pitchFamily="18" charset="0"/>
              </a:rPr>
              <a:t>Lung_cancer</a:t>
            </a:r>
            <a:r>
              <a:rPr lang="en-US" sz="3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 </a:t>
            </a:r>
            <a:r>
              <a:rPr lang="en-US" sz="3600" dirty="0" err="1">
                <a:latin typeface="Times New Roman" panose="02020603050405020304" pitchFamily="18" charset="0"/>
                <a:cs typeface="Times New Roman" panose="02020603050405020304" pitchFamily="18" charset="0"/>
              </a:rPr>
              <a:t>Lung_Cancer</a:t>
            </a:r>
            <a:r>
              <a:rPr lang="en-US" sz="3600" dirty="0">
                <a:latin typeface="Times New Roman" panose="02020603050405020304" pitchFamily="18" charset="0"/>
                <a:cs typeface="Times New Roman" panose="02020603050405020304" pitchFamily="18" charset="0"/>
              </a:rPr>
              <a:t> variable value is either Yes or No indicating whether a person has Lung Cancer(Yes) or not(NO).</a:t>
            </a:r>
          </a:p>
          <a:p>
            <a:pPr marR="0" lvl="0">
              <a:lnSpc>
                <a:spcPct val="107000"/>
              </a:lnSpc>
              <a:spcBef>
                <a:spcPts val="0"/>
              </a:spcBef>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24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Attribute Information </a:t>
            </a:r>
            <a:endParaRPr lang="en-IN" sz="5400" dirty="0">
              <a:latin typeface="Times New Roman" panose="02020603050405020304" pitchFamily="18" charset="0"/>
              <a:cs typeface="Times New Roman" panose="02020603050405020304" pitchFamily="18" charset="0"/>
            </a:endParaRPr>
          </a:p>
        </p:txBody>
      </p:sp>
      <p:sp>
        <p:nvSpPr>
          <p:cNvPr id="4" name="Rectangle 3"/>
          <p:cNvSpPr/>
          <p:nvPr/>
        </p:nvSpPr>
        <p:spPr>
          <a:xfrm>
            <a:off x="3082317" y="2034332"/>
            <a:ext cx="9502775" cy="9603078"/>
          </a:xfrm>
          <a:prstGeom prst="rect">
            <a:avLst/>
          </a:prstGeom>
        </p:spPr>
        <p:txBody>
          <a:bodyPr>
            <a:spAutoFit/>
          </a:bodyPr>
          <a:lstStyle/>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GENDER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M [Male] , F [Female].</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AGE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Age of patients.</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SMOKING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YELLOW_FINGERS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ANXIETY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 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PEER_PRESSURE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CHRONIC DISEASE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FATIGUE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ALLERGY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WHEEZING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ALCOHOL CONSUMING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latin typeface="Times New Roman" panose="02020603050405020304" pitchFamily="18" charset="0"/>
                <a:ea typeface="Calibri" panose="020F0502020204030204" pitchFamily="34" charset="0"/>
                <a:cs typeface="Times New Roman" panose="02020603050405020304" pitchFamily="18" charset="0"/>
              </a:rPr>
              <a:t>COUGHING : </a:t>
            </a:r>
            <a:r>
              <a:rPr lang="en-US" sz="3200" kern="100">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SHORTNESS OF BREATH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SWALLOWING DIFFICULTY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CHEST PAIN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2 [Yes] , 1 [No].</a:t>
            </a:r>
          </a:p>
          <a:p>
            <a:pPr marL="571500" marR="0" lvl="0" indent="-571500">
              <a:lnSpc>
                <a:spcPct val="107000"/>
              </a:lnSpc>
              <a:spcBef>
                <a:spcPts val="0"/>
              </a:spcBef>
              <a:spcAft>
                <a:spcPts val="0"/>
              </a:spcAft>
              <a:buFont typeface="Wingdings" panose="05000000000000000000" pitchFamily="2" charset="2"/>
              <a:buChar char="q"/>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LUNG_CANCER : </a:t>
            </a: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YES [Positive] , NO [Negative].</a:t>
            </a:r>
          </a:p>
          <a:p>
            <a:pPr marL="571500" marR="0" lvl="0" indent="-571500">
              <a:lnSpc>
                <a:spcPct val="107000"/>
              </a:lnSpc>
              <a:spcBef>
                <a:spcPts val="0"/>
              </a:spcBef>
              <a:spcAft>
                <a:spcPts val="0"/>
              </a:spcAft>
              <a:buFont typeface="Wingdings" panose="05000000000000000000" pitchFamily="2" charset="2"/>
              <a:buChar char="q"/>
            </a:pPr>
            <a:endParaRPr lang="en-US" sz="3200" kern="10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lvl="0" indent="-571500">
              <a:lnSpc>
                <a:spcPct val="107000"/>
              </a:lnSpc>
              <a:spcBef>
                <a:spcPts val="0"/>
              </a:spcBef>
              <a:spcAft>
                <a:spcPts val="0"/>
              </a:spcAft>
              <a:buFont typeface="Wingdings" panose="05000000000000000000" pitchFamily="2" charset="2"/>
              <a:buChar char="q"/>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006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36605" y="5162034"/>
            <a:ext cx="6085372" cy="369332"/>
          </a:xfrm>
          <a:prstGeom prst="rect">
            <a:avLst/>
          </a:prstGeom>
        </p:spPr>
        <p:txBody>
          <a:bodyPr wrap="square">
            <a:spAutoFit/>
          </a:bodyPr>
          <a:lstStyle/>
          <a:p>
            <a:pPr marL="12700">
              <a:spcBef>
                <a:spcPts val="100"/>
              </a:spcBef>
            </a:pPr>
            <a:r>
              <a:rPr lang="en-IN" spc="-5" dirty="0">
                <a:solidFill>
                  <a:srgbClr val="FFFFFF"/>
                </a:solidFill>
                <a:latin typeface="Times New Roman" panose="02020603050405020304" pitchFamily="18" charset="0"/>
                <a:cs typeface="Times New Roman" panose="02020603050405020304" pitchFamily="18" charset="0"/>
              </a:rPr>
              <a:t>Attribute Information </a:t>
            </a:r>
            <a:endParaRPr lang="en-IN" dirty="0">
              <a:latin typeface="Times New Roman" panose="02020603050405020304" pitchFamily="18" charset="0"/>
              <a:cs typeface="Times New Roman" panose="02020603050405020304" pitchFamily="18" charset="0"/>
            </a:endParaRPr>
          </a:p>
        </p:txBody>
      </p:sp>
      <p:sp>
        <p:nvSpPr>
          <p:cNvPr id="4" name="object 25"/>
          <p:cNvSpPr/>
          <p:nvPr/>
        </p:nvSpPr>
        <p:spPr>
          <a:xfrm>
            <a:off x="43853" y="147011"/>
            <a:ext cx="10973471" cy="1095233"/>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Data Visualization </a:t>
            </a:r>
            <a:r>
              <a:rPr lang="en-IN" sz="5400" spc="-5" dirty="0">
                <a:solidFill>
                  <a:srgbClr val="FFFFFF"/>
                </a:solidFill>
                <a:latin typeface="Times New Roman" panose="02020603050405020304" pitchFamily="18" charset="0"/>
                <a:cs typeface="Times New Roman" panose="02020603050405020304" pitchFamily="18" charset="0"/>
              </a:rPr>
              <a:t>by Custom Palette </a:t>
            </a:r>
          </a:p>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 </a:t>
            </a:r>
            <a:endParaRPr lang="en-IN" sz="5400" dirty="0">
              <a:latin typeface="Times New Roman" panose="02020603050405020304" pitchFamily="18" charset="0"/>
              <a:cs typeface="Times New Roman" panose="02020603050405020304" pitchFamily="18" charset="0"/>
            </a:endParaRPr>
          </a:p>
        </p:txBody>
      </p:sp>
      <p:pic>
        <p:nvPicPr>
          <p:cNvPr id="6" name="Picture 5" descr="A screen shot of a computer&#10;&#10;Description automatically generated with low confidence">
            <a:extLst>
              <a:ext uri="{FF2B5EF4-FFF2-40B4-BE49-F238E27FC236}">
                <a16:creationId xmlns:a16="http://schemas.microsoft.com/office/drawing/2014/main" id="{2A3A7367-0E57-6685-15D9-E1FF3AED2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12" y="3258468"/>
            <a:ext cx="16273808" cy="5976664"/>
          </a:xfrm>
          <a:prstGeom prst="rect">
            <a:avLst/>
          </a:prstGeom>
        </p:spPr>
      </p:pic>
    </p:spTree>
    <p:extLst>
      <p:ext uri="{BB962C8B-B14F-4D97-AF65-F5344CB8AC3E}">
        <p14:creationId xmlns:p14="http://schemas.microsoft.com/office/powerpoint/2010/main" val="226466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0" y="306140"/>
            <a:ext cx="8137004"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Positive Lung Cancer Cases</a:t>
            </a:r>
            <a:endParaRPr lang="en-IN" sz="5400" dirty="0">
              <a:latin typeface="Times New Roman" panose="02020603050405020304" pitchFamily="18" charset="0"/>
              <a:cs typeface="Times New Roman" panose="02020603050405020304" pitchFamily="18" charset="0"/>
            </a:endParaRPr>
          </a:p>
        </p:txBody>
      </p:sp>
      <p:pic>
        <p:nvPicPr>
          <p:cNvPr id="5" name="Picture 4" descr="A screen shot of a computer&#10;&#10;Description automatically generated with low confidence">
            <a:extLst>
              <a:ext uri="{FF2B5EF4-FFF2-40B4-BE49-F238E27FC236}">
                <a16:creationId xmlns:a16="http://schemas.microsoft.com/office/drawing/2014/main" id="{2E6A970A-FE58-77E1-0278-4A0E5414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228" y="2754412"/>
            <a:ext cx="16345816" cy="6264695"/>
          </a:xfrm>
          <a:prstGeom prst="rect">
            <a:avLst/>
          </a:prstGeom>
        </p:spPr>
      </p:pic>
    </p:spTree>
    <p:extLst>
      <p:ext uri="{BB962C8B-B14F-4D97-AF65-F5344CB8AC3E}">
        <p14:creationId xmlns:p14="http://schemas.microsoft.com/office/powerpoint/2010/main" val="26127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1399780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Positive Male and Female Cases Age Distribution  </a:t>
            </a:r>
            <a:endParaRPr lang="en-IN" sz="5400" dirty="0">
              <a:latin typeface="Times New Roman" panose="02020603050405020304" pitchFamily="18" charset="0"/>
              <a:cs typeface="Times New Roman" panose="02020603050405020304" pitchFamily="18" charset="0"/>
            </a:endParaRPr>
          </a:p>
        </p:txBody>
      </p:sp>
      <p:pic>
        <p:nvPicPr>
          <p:cNvPr id="5" name="Picture 4" descr="A picture containing line, diagram, plot, screenshot&#10;&#10;Description automatically generated">
            <a:extLst>
              <a:ext uri="{FF2B5EF4-FFF2-40B4-BE49-F238E27FC236}">
                <a16:creationId xmlns:a16="http://schemas.microsoft.com/office/drawing/2014/main" id="{359B6CF9-72DB-9843-62C6-FA94EAEB1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360" y="2610396"/>
            <a:ext cx="14329592" cy="7704856"/>
          </a:xfrm>
          <a:prstGeom prst="rect">
            <a:avLst/>
          </a:prstGeom>
        </p:spPr>
      </p:pic>
    </p:spTree>
    <p:extLst>
      <p:ext uri="{BB962C8B-B14F-4D97-AF65-F5344CB8AC3E}">
        <p14:creationId xmlns:p14="http://schemas.microsoft.com/office/powerpoint/2010/main" val="127476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5"/>
          <p:cNvSpPr/>
          <p:nvPr/>
        </p:nvSpPr>
        <p:spPr>
          <a:xfrm>
            <a:off x="0" y="191602"/>
            <a:ext cx="9073108"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Positive Cases Age Distribution</a:t>
            </a:r>
            <a:endParaRPr lang="en-IN" sz="5400" dirty="0">
              <a:latin typeface="Times New Roman" panose="02020603050405020304" pitchFamily="18" charset="0"/>
              <a:cs typeface="Times New Roman" panose="02020603050405020304" pitchFamily="18" charset="0"/>
            </a:endParaRPr>
          </a:p>
        </p:txBody>
      </p:sp>
      <p:pic>
        <p:nvPicPr>
          <p:cNvPr id="5" name="Picture 4" descr="A picture containing diagram, line, plot, screenshot&#10;&#10;Description automatically generated">
            <a:extLst>
              <a:ext uri="{FF2B5EF4-FFF2-40B4-BE49-F238E27FC236}">
                <a16:creationId xmlns:a16="http://schemas.microsoft.com/office/drawing/2014/main" id="{43FFBD43-B396-BF92-2BB8-9334433B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364" y="2754412"/>
            <a:ext cx="13897543" cy="7560840"/>
          </a:xfrm>
          <a:prstGeom prst="rect">
            <a:avLst/>
          </a:prstGeom>
        </p:spPr>
      </p:pic>
    </p:spTree>
    <p:extLst>
      <p:ext uri="{BB962C8B-B14F-4D97-AF65-F5344CB8AC3E}">
        <p14:creationId xmlns:p14="http://schemas.microsoft.com/office/powerpoint/2010/main" val="99875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5"/>
          <p:cNvSpPr/>
          <p:nvPr/>
        </p:nvSpPr>
        <p:spPr>
          <a:xfrm>
            <a:off x="0" y="191602"/>
            <a:ext cx="986519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Positive Cases Gender Distribution</a:t>
            </a:r>
            <a:endParaRPr lang="en-IN" sz="5400" dirty="0">
              <a:latin typeface="Times New Roman" panose="02020603050405020304" pitchFamily="18" charset="0"/>
              <a:cs typeface="Times New Roman" panose="02020603050405020304" pitchFamily="18" charset="0"/>
            </a:endParaRPr>
          </a:p>
        </p:txBody>
      </p:sp>
      <p:pic>
        <p:nvPicPr>
          <p:cNvPr id="3" name="Picture 2" descr="A picture containing text, circle, compact disk, screenshot&#10;&#10;Description automatically generated">
            <a:extLst>
              <a:ext uri="{FF2B5EF4-FFF2-40B4-BE49-F238E27FC236}">
                <a16:creationId xmlns:a16="http://schemas.microsoft.com/office/drawing/2014/main" id="{8C7DCAA5-F7EC-DD4C-484C-5250A3BF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388" y="2466380"/>
            <a:ext cx="13033448" cy="7704856"/>
          </a:xfrm>
          <a:prstGeom prst="rect">
            <a:avLst/>
          </a:prstGeom>
        </p:spPr>
      </p:pic>
    </p:spTree>
    <p:extLst>
      <p:ext uri="{BB962C8B-B14F-4D97-AF65-F5344CB8AC3E}">
        <p14:creationId xmlns:p14="http://schemas.microsoft.com/office/powerpoint/2010/main" val="2180543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12413630"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Gender-wise Positive cases reasons</a:t>
            </a:r>
            <a:endParaRPr lang="en-IN" sz="5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1B4E37-382F-6533-0B27-2B19D981A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92" y="2538388"/>
            <a:ext cx="14718499" cy="6696744"/>
          </a:xfrm>
          <a:prstGeom prst="rect">
            <a:avLst/>
          </a:prstGeom>
        </p:spPr>
      </p:pic>
    </p:spTree>
    <p:extLst>
      <p:ext uri="{BB962C8B-B14F-4D97-AF65-F5344CB8AC3E}">
        <p14:creationId xmlns:p14="http://schemas.microsoft.com/office/powerpoint/2010/main" val="42531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5"/>
          <p:cNvSpPr/>
          <p:nvPr/>
        </p:nvSpPr>
        <p:spPr>
          <a:xfrm>
            <a:off x="43854" y="147011"/>
            <a:ext cx="11549534"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Gender-wise Positive Cases Symptoms</a:t>
            </a:r>
            <a:endParaRPr lang="en-IN" sz="5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21774" y="2308934"/>
            <a:ext cx="10835910" cy="6926197"/>
          </a:xfrm>
          <a:prstGeom prst="rect">
            <a:avLst/>
          </a:prstGeom>
        </p:spPr>
      </p:pic>
    </p:spTree>
    <p:extLst>
      <p:ext uri="{BB962C8B-B14F-4D97-AF65-F5344CB8AC3E}">
        <p14:creationId xmlns:p14="http://schemas.microsoft.com/office/powerpoint/2010/main" val="39354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04481"/>
            <a:ext cx="7661102"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 Correlation of Heat Map</a:t>
            </a:r>
            <a:endParaRPr lang="en-IN" sz="5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72508" y="2034332"/>
            <a:ext cx="11724830" cy="7578523"/>
          </a:xfrm>
          <a:prstGeom prst="rect">
            <a:avLst/>
          </a:prstGeom>
        </p:spPr>
      </p:pic>
    </p:spTree>
    <p:extLst>
      <p:ext uri="{BB962C8B-B14F-4D97-AF65-F5344CB8AC3E}">
        <p14:creationId xmlns:p14="http://schemas.microsoft.com/office/powerpoint/2010/main" val="244439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Problem Statement</a:t>
            </a:r>
            <a:endParaRPr lang="en-IN" sz="5400" dirty="0">
              <a:latin typeface="Times New Roman" panose="02020603050405020304" pitchFamily="18" charset="0"/>
              <a:cs typeface="Times New Roman" panose="02020603050405020304" pitchFamily="18" charset="0"/>
            </a:endParaRPr>
          </a:p>
        </p:txBody>
      </p:sp>
      <p:sp>
        <p:nvSpPr>
          <p:cNvPr id="3" name="Rectangle 2"/>
          <p:cNvSpPr/>
          <p:nvPr/>
        </p:nvSpPr>
        <p:spPr>
          <a:xfrm>
            <a:off x="1332248" y="3402484"/>
            <a:ext cx="16345815" cy="4897238"/>
          </a:xfrm>
          <a:prstGeom prst="rect">
            <a:avLst/>
          </a:prstGeom>
        </p:spPr>
        <p:txBody>
          <a:bodyPr wrap="square">
            <a:spAutoFit/>
          </a:bodyPr>
          <a:lstStyle/>
          <a:p>
            <a:pPr>
              <a:lnSpc>
                <a:spcPct val="107000"/>
              </a:lnSpc>
              <a:spcAft>
                <a:spcPts val="800"/>
              </a:spcAft>
            </a:pPr>
            <a:r>
              <a:rPr lang="en-US" sz="3600" kern="100">
                <a:latin typeface="Times New Roman" panose="02020603050405020304" pitchFamily="18" charset="0"/>
                <a:ea typeface="Calibri" panose="020F0502020204030204" pitchFamily="34" charset="0"/>
                <a:cs typeface="Times New Roman" panose="02020603050405020304" pitchFamily="18" charset="0"/>
              </a:rPr>
              <a:t>Lung cancer can cause complications, such as: Shortness of breath. People with lung cancer can experience shortness of breath if cancer grows to block the major airways. Lung cancer can also cause fluid to accumulate around the lungs, making it harder for the affected lung to expand fully when you inhale. The effectiveness of cancer prediction system helps the people to know their cancer risk with low cost and it also helps the people to take the appropriate decision based on their cancer risk status. The data is collected from the website online lung cancer prediction system.</a:t>
            </a:r>
            <a:endParaRPr lang="en-US" sz="3600"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171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648929" y="2466380"/>
            <a:ext cx="17955260" cy="3757439"/>
          </a:xfrm>
          <a:prstGeom prst="rect">
            <a:avLst/>
          </a:prstGeom>
        </p:spPr>
        <p:txBody>
          <a:bodyPr vert="horz" wrap="square" lIns="0" tIns="12700" rIns="0" bIns="0" rtlCol="0">
            <a:spAutoFit/>
          </a:bodyPr>
          <a:lstStyle/>
          <a:p>
            <a:pPr marL="584200" marR="5080" indent="-571500" algn="just">
              <a:spcBef>
                <a:spcPts val="100"/>
              </a:spcBef>
              <a:buFont typeface="Wingdings" panose="05000000000000000000" pitchFamily="2" charset="2"/>
              <a:buChar char="q"/>
            </a:pPr>
            <a:r>
              <a:rPr lang="en-US" sz="4000" i="0">
                <a:solidFill>
                  <a:srgbClr val="000000"/>
                </a:solidFill>
                <a:effectLst/>
                <a:latin typeface="Times New Roman" panose="02020603050405020304" pitchFamily="18" charset="0"/>
                <a:cs typeface="Times New Roman" panose="02020603050405020304" pitchFamily="18" charset="0"/>
              </a:rPr>
              <a:t>Logistic Regression</a:t>
            </a:r>
          </a:p>
          <a:p>
            <a:pPr marL="584200" marR="5080" indent="-571500" algn="just">
              <a:spcBef>
                <a:spcPts val="100"/>
              </a:spcBef>
              <a:buFont typeface="Wingdings" panose="05000000000000000000" pitchFamily="2" charset="2"/>
              <a:buChar char="q"/>
            </a:pPr>
            <a:r>
              <a:rPr lang="en-US" sz="4000" i="0">
                <a:solidFill>
                  <a:srgbClr val="000000"/>
                </a:solidFill>
                <a:effectLst/>
                <a:latin typeface="Times New Roman" panose="02020603050405020304" pitchFamily="18" charset="0"/>
                <a:cs typeface="Times New Roman" panose="02020603050405020304" pitchFamily="18" charset="0"/>
              </a:rPr>
              <a:t>Gaussian Naive Bayes </a:t>
            </a:r>
          </a:p>
          <a:p>
            <a:pPr marL="584200" marR="5080" indent="-571500" algn="just">
              <a:spcBef>
                <a:spcPts val="100"/>
              </a:spcBef>
              <a:buFont typeface="Wingdings" panose="05000000000000000000" pitchFamily="2" charset="2"/>
              <a:buChar char="q"/>
            </a:pPr>
            <a:r>
              <a:rPr lang="en-US" sz="4000" i="0">
                <a:solidFill>
                  <a:srgbClr val="000000"/>
                </a:solidFill>
                <a:effectLst/>
                <a:latin typeface="Times New Roman" panose="02020603050405020304" pitchFamily="18" charset="0"/>
                <a:cs typeface="Times New Roman" panose="02020603050405020304" pitchFamily="18" charset="0"/>
              </a:rPr>
              <a:t>Support Vector Machine</a:t>
            </a:r>
          </a:p>
          <a:p>
            <a:pPr marL="584200" marR="5080" indent="-571500" algn="just">
              <a:spcBef>
                <a:spcPts val="100"/>
              </a:spcBef>
              <a:buFont typeface="Wingdings" panose="05000000000000000000" pitchFamily="2" charset="2"/>
              <a:buChar char="q"/>
            </a:pPr>
            <a:r>
              <a:rPr lang="en-US" sz="4000" i="0">
                <a:solidFill>
                  <a:srgbClr val="000000"/>
                </a:solidFill>
                <a:effectLst/>
                <a:latin typeface="Times New Roman" panose="02020603050405020304" pitchFamily="18" charset="0"/>
                <a:cs typeface="Times New Roman" panose="02020603050405020304" pitchFamily="18" charset="0"/>
              </a:rPr>
              <a:t>Random Forest</a:t>
            </a:r>
          </a:p>
          <a:p>
            <a:pPr marL="584200" marR="5080" indent="-571500" algn="just">
              <a:spcBef>
                <a:spcPts val="100"/>
              </a:spcBef>
              <a:buFont typeface="Wingdings" panose="05000000000000000000" pitchFamily="2" charset="2"/>
              <a:buChar char="q"/>
            </a:pPr>
            <a:r>
              <a:rPr lang="en-US" sz="4000" i="0">
                <a:solidFill>
                  <a:srgbClr val="000000"/>
                </a:solidFill>
                <a:effectLst/>
                <a:latin typeface="Times New Roman" panose="02020603050405020304" pitchFamily="18" charset="0"/>
                <a:cs typeface="Times New Roman" panose="02020603050405020304" pitchFamily="18" charset="0"/>
              </a:rPr>
              <a:t>K Nearest Neighbors</a:t>
            </a:r>
          </a:p>
          <a:p>
            <a:pPr marL="355600" marR="5080" indent="-342900" algn="just">
              <a:lnSpc>
                <a:spcPct val="100000"/>
              </a:lnSpc>
              <a:spcBef>
                <a:spcPts val="100"/>
              </a:spcBef>
            </a:pPr>
            <a:endParaRPr lang="en-US" sz="4000" dirty="0">
              <a:latin typeface="Times New Roman" panose="02020603050405020304" pitchFamily="18" charset="0"/>
              <a:cs typeface="Times New Roman" panose="02020603050405020304" pitchFamily="18" charset="0"/>
            </a:endParaRPr>
          </a:p>
        </p:txBody>
      </p:sp>
      <p:sp>
        <p:nvSpPr>
          <p:cNvPr id="46" name="object 25"/>
          <p:cNvSpPr/>
          <p:nvPr/>
        </p:nvSpPr>
        <p:spPr>
          <a:xfrm>
            <a:off x="-794" y="274602"/>
            <a:ext cx="352928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47" name="object 9"/>
          <p:cNvSpPr txBox="1"/>
          <p:nvPr/>
        </p:nvSpPr>
        <p:spPr>
          <a:xfrm>
            <a:off x="-793" y="417478"/>
            <a:ext cx="3529286"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Algorithms</a:t>
            </a:r>
            <a:endParaRPr sz="54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27526" y="1746586"/>
            <a:ext cx="17955260" cy="1515800"/>
          </a:xfrm>
          <a:prstGeom prst="rect">
            <a:avLst/>
          </a:prstGeom>
        </p:spPr>
        <p:txBody>
          <a:bodyPr vert="horz" wrap="square" lIns="0" tIns="12700" rIns="0" bIns="0" rtlCol="0">
            <a:spAutoFit/>
          </a:bodyPr>
          <a:lstStyle/>
          <a:p>
            <a:pPr marL="355600" marR="5080" indent="-342900" algn="just">
              <a:lnSpc>
                <a:spcPct val="100000"/>
              </a:lnSpc>
              <a:spcBef>
                <a:spcPts val="100"/>
              </a:spcBef>
            </a:pPr>
            <a:r>
              <a:rPr lang="en-US" sz="3200">
                <a:solidFill>
                  <a:schemeClr val="tx1">
                    <a:lumMod val="95000"/>
                    <a:lumOff val="5000"/>
                  </a:schemeClr>
                </a:solidFill>
                <a:latin typeface="Times New Roman" panose="02020603050405020304" pitchFamily="18" charset="0"/>
                <a:cs typeface="Times New Roman" panose="02020603050405020304" pitchFamily="18" charset="0"/>
              </a:rPr>
              <a:t>T</a:t>
            </a: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he logistic model is a statistical model that models the probability of an event taking place by having the</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log-odds for the event be a linear combination of one or more independent variables. In regression analysis,</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logistic regression is estimating the parameters of a logistic model.</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6" name="object 25"/>
          <p:cNvSpPr/>
          <p:nvPr/>
        </p:nvSpPr>
        <p:spPr>
          <a:xfrm>
            <a:off x="-793" y="274602"/>
            <a:ext cx="5977558"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47" name="object 9"/>
          <p:cNvSpPr txBox="1"/>
          <p:nvPr/>
        </p:nvSpPr>
        <p:spPr>
          <a:xfrm>
            <a:off x="-794" y="417478"/>
            <a:ext cx="7921773"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 Logistic Regression</a:t>
            </a:r>
            <a:endParaRPr sz="540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753D59F-5A8D-40C7-ADBA-1D8AC8043EB7}"/>
              </a:ext>
            </a:extLst>
          </p:cNvPr>
          <p:cNvPicPr>
            <a:picLocks noChangeAspect="1"/>
          </p:cNvPicPr>
          <p:nvPr/>
        </p:nvPicPr>
        <p:blipFill>
          <a:blip r:embed="rId2"/>
          <a:stretch>
            <a:fillRect/>
          </a:stretch>
        </p:blipFill>
        <p:spPr>
          <a:xfrm>
            <a:off x="4045955" y="3747673"/>
            <a:ext cx="10081226" cy="6671125"/>
          </a:xfrm>
          <a:prstGeom prst="rect">
            <a:avLst/>
          </a:prstGeom>
        </p:spPr>
      </p:pic>
    </p:spTree>
    <p:extLst>
      <p:ext uri="{BB962C8B-B14F-4D97-AF65-F5344CB8AC3E}">
        <p14:creationId xmlns:p14="http://schemas.microsoft.com/office/powerpoint/2010/main" val="58920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27526" y="1746586"/>
            <a:ext cx="17955260" cy="2526333"/>
          </a:xfrm>
          <a:prstGeom prst="rect">
            <a:avLst/>
          </a:prstGeom>
        </p:spPr>
        <p:txBody>
          <a:bodyPr vert="horz" wrap="square" lIns="0" tIns="12700" rIns="0" bIns="0" rtlCol="0">
            <a:spAutoFit/>
          </a:bodyPr>
          <a:lstStyle/>
          <a:p>
            <a:pPr marL="355600" marR="5080" indent="-342900" algn="just">
              <a:lnSpc>
                <a:spcPct val="100000"/>
              </a:lnSpc>
              <a:spcBef>
                <a:spcPts val="100"/>
              </a:spcBef>
            </a:pPr>
            <a:r>
              <a:rPr lang="en-US" sz="3200" b="0" i="0">
                <a:solidFill>
                  <a:srgbClr val="292929"/>
                </a:solidFill>
                <a:effectLst/>
                <a:latin typeface="Times New Roman" panose="02020603050405020304" pitchFamily="18" charset="0"/>
                <a:cs typeface="Times New Roman" panose="02020603050405020304" pitchFamily="18" charset="0"/>
              </a:rPr>
              <a:t>Gaussian Naive Bayes (GNB) is a classification technique used in Machine Learning (ML) based on the</a:t>
            </a:r>
          </a:p>
          <a:p>
            <a:pPr marL="355600" marR="5080" indent="-342900" algn="just">
              <a:lnSpc>
                <a:spcPct val="100000"/>
              </a:lnSpc>
              <a:spcBef>
                <a:spcPts val="100"/>
              </a:spcBef>
            </a:pPr>
            <a:r>
              <a:rPr lang="en-US" sz="3200" b="0" i="0">
                <a:solidFill>
                  <a:srgbClr val="292929"/>
                </a:solidFill>
                <a:effectLst/>
                <a:latin typeface="Times New Roman" panose="02020603050405020304" pitchFamily="18" charset="0"/>
                <a:cs typeface="Times New Roman" panose="02020603050405020304" pitchFamily="18" charset="0"/>
              </a:rPr>
              <a:t>probabilistic approach and Gaussian distribution. Gaussian Naive Bayes assumes that each parameter (also</a:t>
            </a:r>
          </a:p>
          <a:p>
            <a:pPr marL="355600" marR="5080" indent="-342900" algn="just">
              <a:lnSpc>
                <a:spcPct val="100000"/>
              </a:lnSpc>
              <a:spcBef>
                <a:spcPts val="100"/>
              </a:spcBef>
            </a:pPr>
            <a:r>
              <a:rPr lang="en-US" sz="3200" b="0" i="0">
                <a:solidFill>
                  <a:srgbClr val="292929"/>
                </a:solidFill>
                <a:effectLst/>
                <a:latin typeface="Times New Roman" panose="02020603050405020304" pitchFamily="18" charset="0"/>
                <a:cs typeface="Times New Roman" panose="02020603050405020304" pitchFamily="18" charset="0"/>
              </a:rPr>
              <a:t>called features or predictors) has an independent capacity of predicting the output variable. The combination</a:t>
            </a:r>
          </a:p>
          <a:p>
            <a:pPr marL="355600" marR="5080" indent="-342900" algn="just">
              <a:lnSpc>
                <a:spcPct val="100000"/>
              </a:lnSpc>
              <a:spcBef>
                <a:spcPts val="100"/>
              </a:spcBef>
            </a:pPr>
            <a:r>
              <a:rPr lang="en-US" sz="3200" b="0" i="0">
                <a:solidFill>
                  <a:srgbClr val="292929"/>
                </a:solidFill>
                <a:effectLst/>
                <a:latin typeface="Times New Roman" panose="02020603050405020304" pitchFamily="18" charset="0"/>
                <a:cs typeface="Times New Roman" panose="02020603050405020304" pitchFamily="18" charset="0"/>
              </a:rPr>
              <a:t>of the prediction for all parameters is the final prediction, that returns a probability of the dependent variable</a:t>
            </a:r>
          </a:p>
          <a:p>
            <a:pPr marL="355600" marR="5080" indent="-342900" algn="just">
              <a:lnSpc>
                <a:spcPct val="100000"/>
              </a:lnSpc>
              <a:spcBef>
                <a:spcPts val="100"/>
              </a:spcBef>
            </a:pPr>
            <a:r>
              <a:rPr lang="en-US" sz="3200" b="0" i="0">
                <a:solidFill>
                  <a:srgbClr val="292929"/>
                </a:solidFill>
                <a:effectLst/>
                <a:latin typeface="Times New Roman" panose="02020603050405020304" pitchFamily="18" charset="0"/>
                <a:cs typeface="Times New Roman" panose="02020603050405020304" pitchFamily="18" charset="0"/>
              </a:rPr>
              <a:t>to be classified in each group. The final classification is assigned to the group with the higher probability.</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6" name="object 25"/>
          <p:cNvSpPr/>
          <p:nvPr/>
        </p:nvSpPr>
        <p:spPr>
          <a:xfrm>
            <a:off x="-793" y="274602"/>
            <a:ext cx="6686549"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algn="l"/>
            <a:endParaRPr lang="en-US" b="1" i="0">
              <a:solidFill>
                <a:srgbClr val="000000"/>
              </a:solidFill>
              <a:effectLst/>
              <a:latin typeface="Helvetica Neue"/>
            </a:endParaRPr>
          </a:p>
        </p:txBody>
      </p:sp>
      <p:sp>
        <p:nvSpPr>
          <p:cNvPr id="47" name="object 9"/>
          <p:cNvSpPr txBox="1"/>
          <p:nvPr/>
        </p:nvSpPr>
        <p:spPr>
          <a:xfrm>
            <a:off x="-794" y="417478"/>
            <a:ext cx="7921773"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 Gaussian Naïve Bayes </a:t>
            </a:r>
            <a:endParaRPr sz="540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with low confidence">
            <a:extLst>
              <a:ext uri="{FF2B5EF4-FFF2-40B4-BE49-F238E27FC236}">
                <a16:creationId xmlns:a16="http://schemas.microsoft.com/office/drawing/2014/main" id="{CED4DDF5-11C5-CA40-6DA8-6A457ACF1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660" y="4631866"/>
            <a:ext cx="8235249" cy="5786932"/>
          </a:xfrm>
          <a:prstGeom prst="rect">
            <a:avLst/>
          </a:prstGeom>
        </p:spPr>
      </p:pic>
    </p:spTree>
    <p:extLst>
      <p:ext uri="{BB962C8B-B14F-4D97-AF65-F5344CB8AC3E}">
        <p14:creationId xmlns:p14="http://schemas.microsoft.com/office/powerpoint/2010/main" val="1230705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27526" y="1746586"/>
            <a:ext cx="17955260" cy="2008242"/>
          </a:xfrm>
          <a:prstGeom prst="rect">
            <a:avLst/>
          </a:prstGeom>
        </p:spPr>
        <p:txBody>
          <a:bodyPr vert="horz" wrap="square" lIns="0" tIns="12700" rIns="0" bIns="0" rtlCol="0">
            <a:spAutoFit/>
          </a:bodyPr>
          <a:lstStyle/>
          <a:p>
            <a:pPr marL="355600" marR="5080" indent="-342900" algn="just">
              <a:lnSpc>
                <a:spcPct val="100000"/>
              </a:lnSpc>
              <a:spcBef>
                <a:spcPts val="100"/>
              </a:spcBef>
            </a:pPr>
            <a:r>
              <a:rPr lang="en-US" sz="3200" b="0" i="0">
                <a:solidFill>
                  <a:srgbClr val="2E2E2E"/>
                </a:solidFill>
                <a:effectLst/>
                <a:latin typeface="Times New Roman" panose="02020603050405020304" pitchFamily="18" charset="0"/>
                <a:cs typeface="Times New Roman" panose="02020603050405020304" pitchFamily="18" charset="0"/>
              </a:rPr>
              <a:t>Support vector machines (SVMs) are supervised</a:t>
            </a: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200">
                <a:solidFill>
                  <a:schemeClr val="tx1">
                    <a:lumMod val="95000"/>
                    <a:lumOff val="5000"/>
                  </a:schemeClr>
                </a:solidFill>
                <a:latin typeface="Times New Roman" panose="02020603050405020304" pitchFamily="18" charset="0"/>
                <a:cs typeface="Times New Roman" panose="02020603050405020304" pitchFamily="18" charset="0"/>
              </a:rPr>
              <a:t>machine learning algorithms</a:t>
            </a:r>
            <a:r>
              <a:rPr lang="en-US" sz="3200" b="0" i="0">
                <a:solidFill>
                  <a:srgbClr val="2E2E2E"/>
                </a:solidFill>
                <a:effectLst/>
                <a:latin typeface="Times New Roman" panose="02020603050405020304" pitchFamily="18" charset="0"/>
                <a:cs typeface="Times New Roman" panose="02020603050405020304" pitchFamily="18" charset="0"/>
              </a:rPr>
              <a:t>, and they are used for</a:t>
            </a:r>
          </a:p>
          <a:p>
            <a:pPr marL="355600" marR="5080" indent="-342900" algn="just">
              <a:lnSpc>
                <a:spcPct val="100000"/>
              </a:lnSpc>
              <a:spcBef>
                <a:spcPts val="100"/>
              </a:spcBef>
            </a:pPr>
            <a:r>
              <a:rPr lang="en-US" sz="3200" b="0" i="0">
                <a:solidFill>
                  <a:srgbClr val="2E2E2E"/>
                </a:solidFill>
                <a:effectLst/>
                <a:latin typeface="Times New Roman" panose="02020603050405020304" pitchFamily="18" charset="0"/>
                <a:cs typeface="Times New Roman" panose="02020603050405020304" pitchFamily="18" charset="0"/>
              </a:rPr>
              <a:t>classification and regression analysis. The SVM performs both linear classification and nonlinear</a:t>
            </a:r>
          </a:p>
          <a:p>
            <a:pPr marL="355600" marR="5080" indent="-342900" algn="just">
              <a:lnSpc>
                <a:spcPct val="100000"/>
              </a:lnSpc>
              <a:spcBef>
                <a:spcPts val="100"/>
              </a:spcBef>
            </a:pPr>
            <a:r>
              <a:rPr lang="en-US" sz="3200" b="0" i="0">
                <a:solidFill>
                  <a:srgbClr val="2E2E2E"/>
                </a:solidFill>
                <a:effectLst/>
                <a:latin typeface="Times New Roman" panose="02020603050405020304" pitchFamily="18" charset="0"/>
                <a:cs typeface="Times New Roman" panose="02020603050405020304" pitchFamily="18" charset="0"/>
              </a:rPr>
              <a:t>classification. The nonlinear classification is performed using the Kernel function.  The SVM method is</a:t>
            </a:r>
          </a:p>
          <a:p>
            <a:pPr marL="355600" marR="5080" indent="-342900" algn="just">
              <a:lnSpc>
                <a:spcPct val="100000"/>
              </a:lnSpc>
              <a:spcBef>
                <a:spcPts val="100"/>
              </a:spcBef>
            </a:pPr>
            <a:r>
              <a:rPr lang="en-US" sz="3200" b="0" i="0">
                <a:solidFill>
                  <a:srgbClr val="2E2E2E"/>
                </a:solidFill>
                <a:effectLst/>
                <a:latin typeface="Times New Roman" panose="02020603050405020304" pitchFamily="18" charset="0"/>
                <a:cs typeface="Times New Roman" panose="02020603050405020304" pitchFamily="18" charset="0"/>
              </a:rPr>
              <a:t>considered the best method for diagnosing coronary diseases. </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6" name="object 25"/>
          <p:cNvSpPr/>
          <p:nvPr/>
        </p:nvSpPr>
        <p:spPr>
          <a:xfrm>
            <a:off x="-793" y="274602"/>
            <a:ext cx="7129685"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algn="l"/>
            <a:endParaRPr lang="en-US" b="1" i="0">
              <a:solidFill>
                <a:srgbClr val="000000"/>
              </a:solidFill>
              <a:effectLst/>
              <a:latin typeface="Helvetica Neue"/>
            </a:endParaRPr>
          </a:p>
        </p:txBody>
      </p:sp>
      <p:sp>
        <p:nvSpPr>
          <p:cNvPr id="47" name="object 9"/>
          <p:cNvSpPr txBox="1"/>
          <p:nvPr/>
        </p:nvSpPr>
        <p:spPr>
          <a:xfrm>
            <a:off x="-794" y="417478"/>
            <a:ext cx="7921773"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Support Vector Machine </a:t>
            </a:r>
            <a:endParaRPr sz="540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4B0D1A3C-390E-7A0C-A38D-C65026BBC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588" y="4371937"/>
            <a:ext cx="9721080" cy="6046861"/>
          </a:xfrm>
          <a:prstGeom prst="rect">
            <a:avLst/>
          </a:prstGeom>
        </p:spPr>
      </p:pic>
    </p:spTree>
    <p:extLst>
      <p:ext uri="{BB962C8B-B14F-4D97-AF65-F5344CB8AC3E}">
        <p14:creationId xmlns:p14="http://schemas.microsoft.com/office/powerpoint/2010/main" val="160150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27526" y="1437226"/>
            <a:ext cx="17955260" cy="3005951"/>
          </a:xfrm>
          <a:prstGeom prst="rect">
            <a:avLst/>
          </a:prstGeom>
        </p:spPr>
        <p:txBody>
          <a:bodyPr vert="horz" wrap="square" lIns="0" tIns="12700" rIns="0" bIns="0" rtlCol="0">
            <a:spAutoFit/>
          </a:bodyPr>
          <a:lstStyle/>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A Random Forest Algorithm is a supervised machine learning algorithm that is extremely popular and is used</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for Classification and Regression problems in Machine Learning. We know that a forest comprises numerous</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trees, and the more trees more it will be robust. Similarly, the greater the number of trees in a Random Forest</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Algorithm, the higher its accuracy and problem-solving ability.  Random Forest is a classifier that contains </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several decision trees on various subsets of the given dataset and takes the average to improve the predictive </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accuracy of that dataset.</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6" name="object 25"/>
          <p:cNvSpPr/>
          <p:nvPr/>
        </p:nvSpPr>
        <p:spPr>
          <a:xfrm>
            <a:off x="-793" y="274602"/>
            <a:ext cx="4897437"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algn="l"/>
            <a:endParaRPr lang="en-US" b="1" i="0">
              <a:solidFill>
                <a:srgbClr val="000000"/>
              </a:solidFill>
              <a:effectLst/>
              <a:latin typeface="Helvetica Neue"/>
            </a:endParaRPr>
          </a:p>
        </p:txBody>
      </p:sp>
      <p:sp>
        <p:nvSpPr>
          <p:cNvPr id="47" name="object 9"/>
          <p:cNvSpPr txBox="1"/>
          <p:nvPr/>
        </p:nvSpPr>
        <p:spPr>
          <a:xfrm>
            <a:off x="-794" y="417478"/>
            <a:ext cx="7921773"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Random Forest </a:t>
            </a:r>
            <a:endParaRPr sz="540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with medium confidence">
            <a:extLst>
              <a:ext uri="{FF2B5EF4-FFF2-40B4-BE49-F238E27FC236}">
                <a16:creationId xmlns:a16="http://schemas.microsoft.com/office/drawing/2014/main" id="{DCD1B29A-29E4-0599-E8BD-EB15AAA36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572" y="4796646"/>
            <a:ext cx="8797715" cy="5656818"/>
          </a:xfrm>
          <a:prstGeom prst="rect">
            <a:avLst/>
          </a:prstGeom>
        </p:spPr>
      </p:pic>
    </p:spTree>
    <p:extLst>
      <p:ext uri="{BB962C8B-B14F-4D97-AF65-F5344CB8AC3E}">
        <p14:creationId xmlns:p14="http://schemas.microsoft.com/office/powerpoint/2010/main" val="2393367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27526" y="1437226"/>
            <a:ext cx="17955260" cy="1515800"/>
          </a:xfrm>
          <a:prstGeom prst="rect">
            <a:avLst/>
          </a:prstGeom>
        </p:spPr>
        <p:txBody>
          <a:bodyPr vert="horz" wrap="square" lIns="0" tIns="12700" rIns="0" bIns="0" rtlCol="0">
            <a:spAutoFit/>
          </a:bodyPr>
          <a:lstStyle/>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KNN is one of the simplest forms of machine learning algorithms mostly used for classification. It classifies </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the data point on how its neighbor is classified. Image by Aditya. KNN classifies the new data points based </a:t>
            </a:r>
          </a:p>
          <a:p>
            <a:pPr marL="355600" marR="5080" indent="-342900" algn="just">
              <a:lnSpc>
                <a:spcPct val="100000"/>
              </a:lnSpc>
              <a:spcBef>
                <a:spcPts val="100"/>
              </a:spcBef>
            </a:pPr>
            <a:r>
              <a:rPr lang="en-US" sz="3200" b="0" i="0">
                <a:solidFill>
                  <a:schemeClr val="tx1">
                    <a:lumMod val="95000"/>
                    <a:lumOff val="5000"/>
                  </a:schemeClr>
                </a:solidFill>
                <a:effectLst/>
                <a:latin typeface="Times New Roman" panose="02020603050405020304" pitchFamily="18" charset="0"/>
                <a:cs typeface="Times New Roman" panose="02020603050405020304" pitchFamily="18" charset="0"/>
              </a:rPr>
              <a:t>on the similarity measure of the earlier stored data points.</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6" name="object 25"/>
          <p:cNvSpPr/>
          <p:nvPr/>
        </p:nvSpPr>
        <p:spPr>
          <a:xfrm>
            <a:off x="-11240" y="191926"/>
            <a:ext cx="6686549"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algn="l"/>
            <a:endParaRPr lang="en-US" b="1" i="0">
              <a:solidFill>
                <a:srgbClr val="000000"/>
              </a:solidFill>
              <a:effectLst/>
              <a:latin typeface="Helvetica Neue"/>
            </a:endParaRPr>
          </a:p>
        </p:txBody>
      </p:sp>
      <p:sp>
        <p:nvSpPr>
          <p:cNvPr id="47" name="object 9"/>
          <p:cNvSpPr txBox="1"/>
          <p:nvPr/>
        </p:nvSpPr>
        <p:spPr>
          <a:xfrm>
            <a:off x="-793" y="417478"/>
            <a:ext cx="6265590"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K-Nearest Neighbors</a:t>
            </a:r>
            <a:endParaRPr sz="540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with low confidence">
            <a:extLst>
              <a:ext uri="{FF2B5EF4-FFF2-40B4-BE49-F238E27FC236}">
                <a16:creationId xmlns:a16="http://schemas.microsoft.com/office/drawing/2014/main" id="{1D652F71-98E7-F9C9-74E2-987826F0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508" y="3813830"/>
            <a:ext cx="10862464" cy="6653488"/>
          </a:xfrm>
          <a:prstGeom prst="rect">
            <a:avLst/>
          </a:prstGeom>
        </p:spPr>
      </p:pic>
    </p:spTree>
    <p:extLst>
      <p:ext uri="{BB962C8B-B14F-4D97-AF65-F5344CB8AC3E}">
        <p14:creationId xmlns:p14="http://schemas.microsoft.com/office/powerpoint/2010/main" val="323711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46" name="object 25"/>
          <p:cNvSpPr/>
          <p:nvPr/>
        </p:nvSpPr>
        <p:spPr>
          <a:xfrm>
            <a:off x="-11240" y="191926"/>
            <a:ext cx="8580291"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algn="l"/>
            <a:endParaRPr lang="en-US" b="1" i="0">
              <a:solidFill>
                <a:srgbClr val="000000"/>
              </a:solidFill>
              <a:effectLst/>
              <a:latin typeface="Helvetica Neue"/>
            </a:endParaRPr>
          </a:p>
        </p:txBody>
      </p:sp>
      <p:sp>
        <p:nvSpPr>
          <p:cNvPr id="47" name="object 9"/>
          <p:cNvSpPr txBox="1"/>
          <p:nvPr/>
        </p:nvSpPr>
        <p:spPr>
          <a:xfrm>
            <a:off x="-794" y="417478"/>
            <a:ext cx="8569845"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Neural Network Architecture</a:t>
            </a:r>
            <a:endParaRPr sz="54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792DA4-F683-1EBA-4A1C-F76AE95EB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484" y="2394372"/>
            <a:ext cx="11495094" cy="7476197"/>
          </a:xfrm>
          <a:prstGeom prst="rect">
            <a:avLst/>
          </a:prstGeom>
        </p:spPr>
      </p:pic>
    </p:spTree>
    <p:extLst>
      <p:ext uri="{BB962C8B-B14F-4D97-AF65-F5344CB8AC3E}">
        <p14:creationId xmlns:p14="http://schemas.microsoft.com/office/powerpoint/2010/main" val="398725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46" name="object 25"/>
          <p:cNvSpPr/>
          <p:nvPr/>
        </p:nvSpPr>
        <p:spPr>
          <a:xfrm>
            <a:off x="-11240" y="191926"/>
            <a:ext cx="9732420"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algn="l"/>
            <a:endParaRPr lang="en-US" b="1" i="0">
              <a:solidFill>
                <a:srgbClr val="000000"/>
              </a:solidFill>
              <a:effectLst/>
              <a:latin typeface="Helvetica Neue"/>
            </a:endParaRPr>
          </a:p>
        </p:txBody>
      </p:sp>
      <p:sp>
        <p:nvSpPr>
          <p:cNvPr id="47" name="object 9"/>
          <p:cNvSpPr txBox="1"/>
          <p:nvPr/>
        </p:nvSpPr>
        <p:spPr>
          <a:xfrm>
            <a:off x="-794" y="417478"/>
            <a:ext cx="10010006" cy="843821"/>
          </a:xfrm>
          <a:prstGeom prst="rect">
            <a:avLst/>
          </a:prstGeom>
        </p:spPr>
        <p:txBody>
          <a:bodyPr vert="horz" wrap="square" lIns="0" tIns="12700" rIns="0" bIns="0" rtlCol="0">
            <a:spAutoFit/>
          </a:bodyPr>
          <a:lstStyle/>
          <a:p>
            <a:pPr marL="12700">
              <a:spcBef>
                <a:spcPts val="100"/>
              </a:spcBef>
            </a:pPr>
            <a:r>
              <a:rPr lang="en-IN" sz="5400" spc="-5">
                <a:solidFill>
                  <a:srgbClr val="FFFFFF"/>
                </a:solidFill>
                <a:latin typeface="Times New Roman" panose="02020603050405020304" pitchFamily="18" charset="0"/>
                <a:cs typeface="Times New Roman" panose="02020603050405020304" pitchFamily="18" charset="0"/>
              </a:rPr>
              <a:t>Training and Validation Accuracy</a:t>
            </a:r>
            <a:endParaRPr sz="5400">
              <a:latin typeface="Times New Roman" panose="02020603050405020304" pitchFamily="18" charset="0"/>
              <a:cs typeface="Times New Roman" panose="02020603050405020304" pitchFamily="18" charset="0"/>
            </a:endParaRPr>
          </a:p>
        </p:txBody>
      </p:sp>
      <p:pic>
        <p:nvPicPr>
          <p:cNvPr id="3" name="Picture 2" descr="A picture containing text, diagram, line, plot&#10;&#10;Description automatically generated">
            <a:extLst>
              <a:ext uri="{FF2B5EF4-FFF2-40B4-BE49-F238E27FC236}">
                <a16:creationId xmlns:a16="http://schemas.microsoft.com/office/drawing/2014/main" id="{3BBDC139-461C-E4BA-669F-B0E17C8D5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412" y="2505293"/>
            <a:ext cx="12457384" cy="7572427"/>
          </a:xfrm>
          <a:prstGeom prst="rect">
            <a:avLst/>
          </a:prstGeom>
        </p:spPr>
      </p:pic>
    </p:spTree>
    <p:extLst>
      <p:ext uri="{BB962C8B-B14F-4D97-AF65-F5344CB8AC3E}">
        <p14:creationId xmlns:p14="http://schemas.microsoft.com/office/powerpoint/2010/main" val="328903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620395" y="1962150"/>
            <a:ext cx="17955260" cy="10115590"/>
          </a:xfrm>
          <a:prstGeom prst="rect">
            <a:avLst/>
          </a:prstGeom>
        </p:spPr>
        <p:txBody>
          <a:bodyPr vert="horz" wrap="square" lIns="0" tIns="12700" rIns="0" bIns="0" rtlCol="0">
            <a:spAutoFit/>
          </a:bodyPr>
          <a:lstStyle/>
          <a:p>
            <a:pPr marL="355600" marR="5080" indent="-342900" algn="just">
              <a:spcBef>
                <a:spcPts val="100"/>
              </a:spcBef>
            </a:pPr>
            <a:r>
              <a:rPr lang="en-US" sz="2800">
                <a:latin typeface="Times New Roman" panose="02020603050405020304" pitchFamily="18" charset="0"/>
                <a:cs typeface="Times New Roman" panose="02020603050405020304" pitchFamily="18" charset="0"/>
              </a:rPr>
              <a:t>[1] </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Raoof, Syed Saba, M. A. Jabbar, and Syed Aley Fathima. "Lung Cancer prediction using machine learning: A comprehensive approach."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2020 2nd International conference on innovative mechanisms for industry applications (ICIMIA)</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108-115. IEEE, 2020.</a:t>
            </a:r>
          </a:p>
          <a:p>
            <a:pPr marL="355600" marR="5080" indent="-342900" algn="just">
              <a:spcBef>
                <a:spcPts val="100"/>
              </a:spcBef>
            </a:pPr>
            <a:endPar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tabLst>
                <a:tab pos="198120" algn="l"/>
              </a:tabLst>
            </a:pPr>
            <a:r>
              <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rPr>
              <a:t>[2] </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Bharati, Subrato, Mohammad Atikur Rahman, and Prajoy Podder. "Breast cancer prediction applying different classification algorithm with comparative analysis using WEKA."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2018 4th International Conference on Electrical Engineering and Information &amp; Communication Technology (iCEEiCT)</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581-584. IEEE, 2018.</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rPr>
              <a:t>[3] </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Wang, Xi, Hao Chen, Caixia Gan, Huangjing Lin, Qi Dou, Efstratios Tsougenis, Qitao Huang, Muyan Cai, and Pheng-Ann Heng. "Weakly supervised deep learning for whole slide lung cancer image analysis."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IEEE transactions on cybernetics</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50, no. 9 (2019): 3950-3962.</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rPr>
              <a:t>[4] </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Thallam, Chinmayi, Aarsha Peruboyina, Sagi Sai Tejasvi Raju, and Nalini Sampath. "Early stage lung cancer prediction using various machine learning techniques."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2020 4th International Conference on Electronics, Communication and Aerospace Technology (ICECA)</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1285-1292. IEEE, 2020.</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[5] Faisal, Muhammad Imran, Saba Bashir, Zain Sikandar Khan, and Farhan Hassan Khan. "An evaluation of machine learning classifiers and ensembles for early stage prediction of lung cancer."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2018 3rd international conference on emerging trends in engineering, sciences and technology (ICEEST)</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1-4. IEEE, 2018.</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280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180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1800">
              <a:effectLst/>
              <a:latin typeface="Times New Roman" panose="02020603050405020304" pitchFamily="18" charset="0"/>
              <a:ea typeface="SimSun" panose="02010600030101010101" pitchFamily="2" charset="-122"/>
            </a:endParaRPr>
          </a:p>
          <a:p>
            <a:pPr marL="355600" marR="5080" indent="-342900" algn="just">
              <a:spcBef>
                <a:spcPts val="100"/>
              </a:spcBef>
            </a:pPr>
            <a:endParaRPr lang="en-US" sz="1800">
              <a:effectLst/>
              <a:latin typeface="Times New Roman" panose="02020603050405020304" pitchFamily="18" charset="0"/>
              <a:ea typeface="SimSun" panose="02010600030101010101" pitchFamily="2" charset="-122"/>
            </a:endParaRPr>
          </a:p>
          <a:p>
            <a:pPr marL="355600" marR="5080" indent="-342900" algn="just">
              <a:lnSpc>
                <a:spcPct val="100000"/>
              </a:lnSpc>
              <a:spcBef>
                <a:spcPts val="100"/>
              </a:spcBef>
            </a:pPr>
            <a:endParaRPr lang="en-US" sz="4000" dirty="0">
              <a:cs typeface="Source Sans Pro Light"/>
            </a:endParaRPr>
          </a:p>
        </p:txBody>
      </p:sp>
      <p:sp>
        <p:nvSpPr>
          <p:cNvPr id="46" name="object 25"/>
          <p:cNvSpPr/>
          <p:nvPr/>
        </p:nvSpPr>
        <p:spPr>
          <a:xfrm>
            <a:off x="-794" y="274602"/>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47" name="object 9"/>
          <p:cNvSpPr txBox="1"/>
          <p:nvPr/>
        </p:nvSpPr>
        <p:spPr>
          <a:xfrm>
            <a:off x="361092" y="417478"/>
            <a:ext cx="5286412"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cs typeface="Source Sans Pro Light"/>
              </a:rPr>
              <a:t>References</a:t>
            </a:r>
            <a:endParaRPr sz="5400">
              <a:cs typeface="Source Sans Pro Light"/>
            </a:endParaRPr>
          </a:p>
        </p:txBody>
      </p:sp>
    </p:spTree>
    <p:extLst>
      <p:ext uri="{BB962C8B-B14F-4D97-AF65-F5344CB8AC3E}">
        <p14:creationId xmlns:p14="http://schemas.microsoft.com/office/powerpoint/2010/main" val="3788976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372350" y="1697360"/>
            <a:ext cx="17955260" cy="9689832"/>
          </a:xfrm>
          <a:prstGeom prst="rect">
            <a:avLst/>
          </a:prstGeom>
        </p:spPr>
        <p:txBody>
          <a:bodyPr vert="horz" wrap="square" lIns="0" tIns="12700" rIns="0" bIns="0" rtlCol="0">
            <a:spAutoFit/>
          </a:bodyPr>
          <a:lstStyle/>
          <a:p>
            <a:pPr marR="0" lvl="0" algn="just">
              <a:spcBef>
                <a:spcPts val="0"/>
              </a:spcBef>
              <a:spcAft>
                <a:spcPts val="0"/>
              </a:spcAft>
            </a:pPr>
            <a:r>
              <a:rPr lang="en-US" sz="2800">
                <a:latin typeface="Times New Roman" panose="02020603050405020304" pitchFamily="18" charset="0"/>
                <a:cs typeface="Times New Roman" panose="02020603050405020304" pitchFamily="18" charset="0"/>
              </a:rPr>
              <a:t>[6] </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Saji, Ganga V., Thasneem Vazim, and Sumod Sundar. "Deep Learning Methods for Lung Cancer Detection, Classification and Prediction-A Review."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2021 Fourth International Conference on Microelectronics, Signals &amp; Systems (ICMSS)</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1-5. IEEE, 2021.</a:t>
            </a:r>
          </a:p>
          <a:p>
            <a:pPr marR="0" lvl="0" algn="just">
              <a:spcBef>
                <a:spcPts val="0"/>
              </a:spcBef>
              <a:spcAft>
                <a:spcPts val="0"/>
              </a:spcAft>
            </a:pPr>
            <a:endPar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[7] Rawat, Deepak. "Validating and Strengthen the Prediction Performance Using Machine Learning Models and Operational Research for Lung Cancer."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2022 IEEE International Conference on Data Science and Information System (ICDSIS)</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1-5. IEEE, 2022.</a:t>
            </a:r>
          </a:p>
          <a:p>
            <a:pPr marR="0" lvl="0" algn="just">
              <a:spcBef>
                <a:spcPts val="0"/>
              </a:spcBef>
              <a:spcAft>
                <a:spcPts val="0"/>
              </a:spcAft>
            </a:pPr>
            <a:endPar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[8] Khalsan, Mahmood, Lee R. Machado, Eman Salih Al-Shamery, Suraj Ajit, Karen Anthony, Mu Mu, and Michael Opoku Agyeman. "A survey of machine learning approaches applied to gene expression analysis for cancer prediction."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IEEE Access</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10 (2022): 27522-27534.</a:t>
            </a:r>
          </a:p>
          <a:p>
            <a:pPr marR="0" lvl="0" algn="just">
              <a:spcBef>
                <a:spcPts val="0"/>
              </a:spcBef>
              <a:spcAft>
                <a:spcPts val="0"/>
              </a:spcAft>
            </a:pPr>
            <a:endPar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[9] Dang, Anh. "Cancer Prediction using Machine Learning Algorithms.“</a:t>
            </a:r>
          </a:p>
          <a:p>
            <a:pPr marR="0" lvl="0" algn="just">
              <a:spcBef>
                <a:spcPts val="0"/>
              </a:spcBef>
              <a:spcAft>
                <a:spcPts val="0"/>
              </a:spcAft>
            </a:pPr>
            <a:endPar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[10]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Lung Cancer Survival Prediction Using Supervised</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Machine-learning</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Classification</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Techniques</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International</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Journal of Medical</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Informatics</a:t>
            </a:r>
            <a:r>
              <a:rPr lang="en-US" sz="28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JL. Patel and R. Sharpe 108, 1-8.</a:t>
            </a:r>
            <a:endPar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pPr>
            <a:endParaRPr lang="en-US" sz="280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[11] Radhika, P. R., Rakhi AS Nair, and G. Veena. "A comparative study of lung cancer detection using machine learning algorithms." In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2019 IEEE International Conference on Electrical, Computer and Communication Technologies (ICECCT)</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pp. 1-4. IEEE, 2019.</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2800">
              <a:effectLst/>
              <a:latin typeface="Times New Roman" panose="02020603050405020304" pitchFamily="18" charset="0"/>
              <a:ea typeface="SimSun" panose="02010600030101010101" pitchFamily="2" charset="-122"/>
              <a:cs typeface="Times New Roman" panose="02020603050405020304" pitchFamily="18" charset="0"/>
            </a:endParaRPr>
          </a:p>
          <a:p>
            <a:pPr marL="355600" marR="5080" indent="-342900" algn="just">
              <a:lnSpc>
                <a:spcPct val="100000"/>
              </a:lnSpc>
              <a:spcBef>
                <a:spcPts val="100"/>
              </a:spcBef>
            </a:pPr>
            <a:endParaRPr lang="en-US" sz="4000" dirty="0">
              <a:cs typeface="Source Sans Pro Light"/>
            </a:endParaRPr>
          </a:p>
        </p:txBody>
      </p:sp>
      <p:sp>
        <p:nvSpPr>
          <p:cNvPr id="46" name="object 25"/>
          <p:cNvSpPr/>
          <p:nvPr/>
        </p:nvSpPr>
        <p:spPr>
          <a:xfrm>
            <a:off x="-794" y="274602"/>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47" name="object 9"/>
          <p:cNvSpPr txBox="1"/>
          <p:nvPr/>
        </p:nvSpPr>
        <p:spPr>
          <a:xfrm>
            <a:off x="361092" y="417478"/>
            <a:ext cx="5286412"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cs typeface="Source Sans Pro Light"/>
              </a:rPr>
              <a:t>References</a:t>
            </a:r>
            <a:endParaRPr sz="5400">
              <a:cs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25"/>
          <p:cNvSpPr/>
          <p:nvPr/>
        </p:nvSpPr>
        <p:spPr>
          <a:xfrm>
            <a:off x="0" y="148262"/>
            <a:ext cx="3752843"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sp>
        <p:nvSpPr>
          <p:cNvPr id="9" name="object 9"/>
          <p:cNvSpPr txBox="1"/>
          <p:nvPr/>
        </p:nvSpPr>
        <p:spPr>
          <a:xfrm>
            <a:off x="538133" y="282869"/>
            <a:ext cx="3214710"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Abstract</a:t>
            </a:r>
            <a:endParaRPr sz="5400">
              <a:latin typeface="Times New Roman" panose="02020603050405020304" pitchFamily="18" charset="0"/>
              <a:cs typeface="Times New Roman" panose="02020603050405020304" pitchFamily="18" charset="0"/>
            </a:endParaRPr>
          </a:p>
        </p:txBody>
      </p:sp>
      <p:sp>
        <p:nvSpPr>
          <p:cNvPr id="26" name="object 26"/>
          <p:cNvSpPr txBox="1"/>
          <p:nvPr/>
        </p:nvSpPr>
        <p:spPr>
          <a:xfrm>
            <a:off x="665162" y="6072245"/>
            <a:ext cx="2561858" cy="443711"/>
          </a:xfrm>
          <a:prstGeom prst="rect">
            <a:avLst/>
          </a:prstGeom>
        </p:spPr>
        <p:txBody>
          <a:bodyPr vert="horz" wrap="square" lIns="0" tIns="12700" rIns="0" bIns="0" rtlCol="0">
            <a:spAutoFit/>
          </a:bodyPr>
          <a:lstStyle/>
          <a:p>
            <a:pPr marL="12700">
              <a:spcBef>
                <a:spcPts val="100"/>
              </a:spcBef>
            </a:pPr>
            <a:r>
              <a:rPr sz="2800" spc="-10">
                <a:solidFill>
                  <a:srgbClr val="FFFFFF"/>
                </a:solidFill>
                <a:cs typeface="Source Sans Pro Light"/>
              </a:rPr>
              <a:t>da</a:t>
            </a:r>
            <a:r>
              <a:rPr sz="2800" spc="-25">
                <a:solidFill>
                  <a:srgbClr val="FFFFFF"/>
                </a:solidFill>
                <a:cs typeface="Source Sans Pro Light"/>
              </a:rPr>
              <a:t>r</a:t>
            </a:r>
            <a:r>
              <a:rPr sz="2800">
                <a:solidFill>
                  <a:srgbClr val="FFFFFF"/>
                </a:solidFill>
                <a:cs typeface="Source Sans Pro Light"/>
              </a:rPr>
              <a:t>d</a:t>
            </a:r>
            <a:endParaRPr sz="2800">
              <a:cs typeface="Source Sans Pro Light"/>
            </a:endParaRPr>
          </a:p>
        </p:txBody>
      </p:sp>
      <p:sp>
        <p:nvSpPr>
          <p:cNvPr id="3" name="Content Placeholder 2"/>
          <p:cNvSpPr>
            <a:spLocks noGrp="1"/>
          </p:cNvSpPr>
          <p:nvPr>
            <p:ph idx="1"/>
          </p:nvPr>
        </p:nvSpPr>
        <p:spPr>
          <a:xfrm>
            <a:off x="1306958" y="1530515"/>
            <a:ext cx="16396395" cy="8424697"/>
          </a:xfrm>
        </p:spPr>
        <p:txBody>
          <a:bodyPr>
            <a:normAutofit fontScale="92500"/>
          </a:bodyPr>
          <a:lstStyle/>
          <a:p>
            <a:pPr marL="0" indent="0">
              <a:buNone/>
            </a:pPr>
            <a:endParaRPr lang="en-US" sz="4000" dirty="0">
              <a:latin typeface="Times New Roman" panose="02020603050405020304" pitchFamily="18" charset="0"/>
              <a:cs typeface="Times New Roman" panose="02020603050405020304" pitchFamily="18" charset="0"/>
            </a:endParaRPr>
          </a:p>
          <a:p>
            <a:r>
              <a:rPr lang="en-US" sz="3900" dirty="0">
                <a:latin typeface="Times New Roman" panose="02020603050405020304" pitchFamily="18" charset="0"/>
                <a:cs typeface="Times New Roman" panose="02020603050405020304" pitchFamily="18" charset="0"/>
              </a:rPr>
              <a:t>Lung cancer causes a cell imbalance that affects the lungs.</a:t>
            </a:r>
          </a:p>
          <a:p>
            <a:r>
              <a:rPr lang="en-US" sz="3900" dirty="0">
                <a:latin typeface="Times New Roman" panose="02020603050405020304" pitchFamily="18" charset="0"/>
                <a:cs typeface="Times New Roman" panose="02020603050405020304" pitchFamily="18" charset="0"/>
              </a:rPr>
              <a:t>Lung cancer prediction is critical in the early stages, especially in densely populated and low-income nations.</a:t>
            </a:r>
          </a:p>
          <a:p>
            <a:r>
              <a:rPr lang="en-US" sz="3900" dirty="0">
                <a:latin typeface="Times New Roman" panose="02020603050405020304" pitchFamily="18" charset="0"/>
                <a:cs typeface="Times New Roman" panose="02020603050405020304" pitchFamily="18" charset="0"/>
              </a:rPr>
              <a:t>Machine learning is increasingly being employed in cancer detection and diagnosis.</a:t>
            </a:r>
          </a:p>
          <a:p>
            <a:r>
              <a:rPr lang="en-US" sz="3900" dirty="0">
                <a:latin typeface="Times New Roman" panose="02020603050405020304" pitchFamily="18" charset="0"/>
                <a:cs typeface="Times New Roman" panose="02020603050405020304" pitchFamily="18" charset="0"/>
              </a:rPr>
              <a:t>Lung cancer causes a cell imbalance that affects the lungs. </a:t>
            </a:r>
            <a:r>
              <a:rPr lang="en-US" sz="3900" dirty="0">
                <a:latin typeface="Times New Roman" panose="02020603050405020304" pitchFamily="18" charset="0"/>
                <a:cs typeface="Times New Roman" panose="02020603050405020304" pitchFamily="18" charset="0"/>
                <a:sym typeface="+mn-ea"/>
              </a:rPr>
              <a:t>We are testing which algorithm will give us good result among </a:t>
            </a:r>
            <a:r>
              <a:rPr lang="en-IN" sz="3900" i="0" dirty="0">
                <a:effectLst/>
                <a:latin typeface="Times New Roman" panose="02020603050405020304" pitchFamily="18" charset="0"/>
                <a:cs typeface="Times New Roman" panose="02020603050405020304" pitchFamily="18" charset="0"/>
              </a:rPr>
              <a:t>Classification And Regression Tree</a:t>
            </a:r>
            <a:r>
              <a:rPr lang="en-IN" sz="3900" i="0" dirty="0">
                <a:effectLst/>
                <a:latin typeface="Times New Roman" panose="02020603050405020304" pitchFamily="18" charset="0"/>
                <a:cs typeface="Times New Roman" panose="02020603050405020304" pitchFamily="18" charset="0"/>
                <a:sym typeface="+mn-ea"/>
              </a:rPr>
              <a:t>(</a:t>
            </a:r>
            <a:r>
              <a:rPr lang="en-IN" sz="3900" dirty="0">
                <a:latin typeface="Times New Roman" panose="02020603050405020304" pitchFamily="18" charset="0"/>
                <a:cs typeface="Times New Roman" panose="02020603050405020304" pitchFamily="18" charset="0"/>
                <a:sym typeface="+mn-ea"/>
              </a:rPr>
              <a:t>CART)</a:t>
            </a:r>
            <a:r>
              <a:rPr lang="en-US" sz="3900" dirty="0">
                <a:latin typeface="Times New Roman" panose="02020603050405020304" pitchFamily="18" charset="0"/>
                <a:cs typeface="Times New Roman" panose="02020603050405020304" pitchFamily="18" charset="0"/>
                <a:sym typeface="+mn-ea"/>
              </a:rPr>
              <a:t>, </a:t>
            </a:r>
            <a:r>
              <a:rPr lang="en-IN" sz="3900" i="0" dirty="0">
                <a:effectLst/>
                <a:latin typeface="Times New Roman" panose="02020603050405020304" pitchFamily="18" charset="0"/>
                <a:cs typeface="Times New Roman" panose="02020603050405020304" pitchFamily="18" charset="0"/>
              </a:rPr>
              <a:t>Support Vector Machine(SVM)</a:t>
            </a:r>
            <a:r>
              <a:rPr lang="en-US" sz="3900" dirty="0">
                <a:latin typeface="Times New Roman" panose="02020603050405020304" pitchFamily="18" charset="0"/>
                <a:cs typeface="Times New Roman" panose="02020603050405020304" pitchFamily="18" charset="0"/>
                <a:sym typeface="+mn-ea"/>
              </a:rPr>
              <a:t> .</a:t>
            </a:r>
          </a:p>
          <a:p>
            <a:r>
              <a:rPr lang="en-US" sz="3900" dirty="0">
                <a:latin typeface="Times New Roman" panose="02020603050405020304" charset="0"/>
                <a:cs typeface="Times New Roman" panose="02020603050405020304" charset="0"/>
                <a:sym typeface="+mn-ea"/>
              </a:rPr>
              <a:t>Lung cancer is a chronic disease with the potential to cause a worldwide health care crisis.</a:t>
            </a:r>
            <a:endParaRPr lang="en-US" sz="3900" dirty="0">
              <a:latin typeface="Times New Roman" panose="02020603050405020304" pitchFamily="18" charset="0"/>
              <a:cs typeface="Times New Roman" panose="02020603050405020304" pitchFamily="18" charset="0"/>
              <a:sym typeface="+mn-ea"/>
            </a:endParaRPr>
          </a:p>
          <a:p>
            <a:r>
              <a:rPr lang="en-US" sz="3900" dirty="0">
                <a:latin typeface="Times New Roman" panose="02020603050405020304" charset="0"/>
                <a:cs typeface="Times New Roman" panose="02020603050405020304" charset="0"/>
                <a:sym typeface="+mn-ea"/>
              </a:rPr>
              <a:t>This survey focuses on recent developments in machine learning which have made significant impacts in the detection and diagnosis of Lung cancer This also aim to propose an effective technique for earlier detection of the Lung cancer disease .</a:t>
            </a:r>
          </a:p>
          <a:p>
            <a:endParaRPr lang="en-US" sz="3900" dirty="0">
              <a:latin typeface="Times New Roman" panose="02020603050405020304" pitchFamily="18" charset="0"/>
              <a:cs typeface="Times New Roman" panose="02020603050405020304" pitchFamily="18" charset="0"/>
              <a:sym typeface="+mn-ea"/>
            </a:endParaRPr>
          </a:p>
          <a:p>
            <a:endParaRPr lang="en-US" sz="4000" dirty="0">
              <a:latin typeface="Times New Roman" panose="02020603050405020304" pitchFamily="18" charset="0"/>
              <a:cs typeface="Times New Roman" panose="02020603050405020304" pitchFamily="18" charset="0"/>
              <a:sym typeface="+mn-ea"/>
            </a:endParaRPr>
          </a:p>
          <a:p>
            <a:endParaRPr lang="en-US" sz="40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27526" y="2682404"/>
            <a:ext cx="17955260" cy="5291192"/>
          </a:xfrm>
          <a:prstGeom prst="rect">
            <a:avLst/>
          </a:prstGeom>
        </p:spPr>
        <p:txBody>
          <a:bodyPr vert="horz" wrap="square" lIns="0" tIns="12700" rIns="0" bIns="0" rtlCol="0">
            <a:spAutoFit/>
          </a:bodyPr>
          <a:lstStyle/>
          <a:p>
            <a:pPr marL="355600" marR="5080" indent="-342900" algn="just">
              <a:lnSpc>
                <a:spcPct val="100000"/>
              </a:lnSpc>
              <a:spcBef>
                <a:spcPts val="100"/>
              </a:spcBef>
            </a:pPr>
            <a:r>
              <a:rPr lang="en-US" sz="2800">
                <a:latin typeface="Times New Roman" panose="02020603050405020304" pitchFamily="18" charset="0"/>
                <a:cs typeface="Times New Roman" panose="02020603050405020304" pitchFamily="18" charset="0"/>
              </a:rPr>
              <a:t>[12] </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Nagarajan, Dr A., and J. Vasanth Wason. "Machine learning approach to predict lung cancer using CT scan images." </a:t>
            </a:r>
            <a:r>
              <a:rPr lang="en-US" sz="2800" i="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International Journal of Advanced Trends in Computer Science and Engineering</a:t>
            </a:r>
            <a:r>
              <a:rPr lang="en-US" sz="280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8, no. 6 (2019): 2974-2976.</a:t>
            </a:r>
          </a:p>
          <a:p>
            <a:pPr marL="355600" marR="5080" indent="-342900" algn="just">
              <a:lnSpc>
                <a:spcPct val="100000"/>
              </a:lnSpc>
              <a:spcBef>
                <a:spcPts val="100"/>
              </a:spcBef>
            </a:pPr>
            <a:endParaRPr lang="en-US">
              <a:solidFill>
                <a:srgbClr val="222222"/>
              </a:solidFill>
              <a:latin typeface="Times New Roman" panose="02020603050405020304" pitchFamily="18" charset="0"/>
              <a:ea typeface="SimSun" panose="02010600030101010101" pitchFamily="2" charset="-122"/>
              <a:cs typeface="Source Sans Pro Light"/>
            </a:endParaRPr>
          </a:p>
          <a:p>
            <a:pPr marL="355600" marR="5080" indent="-342900" algn="just">
              <a:lnSpc>
                <a:spcPct val="100000"/>
              </a:lnSpc>
              <a:spcBef>
                <a:spcPts val="100"/>
              </a:spcBef>
            </a:pPr>
            <a:r>
              <a:rPr lang="en-US" sz="2800">
                <a:solidFill>
                  <a:srgbClr val="222222"/>
                </a:solidFill>
                <a:latin typeface="Times New Roman" panose="02020603050405020304" pitchFamily="18" charset="0"/>
                <a:ea typeface="SimSun" panose="02010600030101010101" pitchFamily="2" charset="-122"/>
                <a:cs typeface="Source Sans Pro Light"/>
              </a:rPr>
              <a:t>[13] </a:t>
            </a:r>
            <a:r>
              <a:rPr lang="en-US" sz="2800">
                <a:solidFill>
                  <a:srgbClr val="222222"/>
                </a:solidFill>
                <a:effectLst/>
                <a:latin typeface="Times New Roman" panose="02020603050405020304" pitchFamily="18" charset="0"/>
                <a:ea typeface="SimSun" panose="02010600030101010101" pitchFamily="2" charset="-122"/>
              </a:rPr>
              <a:t>Kavethanjali, V., S. Preethi, and V. Vasanthapriya. "Lung–Pleura Carcinoma Detection Using Machine Learning." In </a:t>
            </a:r>
            <a:r>
              <a:rPr lang="en-US" sz="2800" i="1">
                <a:solidFill>
                  <a:srgbClr val="222222"/>
                </a:solidFill>
                <a:effectLst/>
                <a:latin typeface="Times New Roman" panose="02020603050405020304" pitchFamily="18" charset="0"/>
                <a:ea typeface="SimSun" panose="02010600030101010101" pitchFamily="2" charset="-122"/>
              </a:rPr>
              <a:t>2021 3rd International Conference on Signal Processing and Communication (ICPSC)</a:t>
            </a:r>
            <a:r>
              <a:rPr lang="en-US" sz="2800">
                <a:solidFill>
                  <a:srgbClr val="222222"/>
                </a:solidFill>
                <a:effectLst/>
                <a:latin typeface="Times New Roman" panose="02020603050405020304" pitchFamily="18" charset="0"/>
                <a:ea typeface="SimSun" panose="02010600030101010101" pitchFamily="2" charset="-122"/>
              </a:rPr>
              <a:t>, pp. 294-298. IEEE, 2021</a:t>
            </a:r>
            <a:r>
              <a:rPr lang="en-US" sz="2800">
                <a:solidFill>
                  <a:srgbClr val="222222"/>
                </a:solidFill>
                <a:effectLst/>
                <a:latin typeface="Arial" panose="020B0604020202020204" pitchFamily="34" charset="0"/>
                <a:ea typeface="SimSun" panose="02010600030101010101" pitchFamily="2" charset="-122"/>
              </a:rPr>
              <a:t>.</a:t>
            </a:r>
          </a:p>
          <a:p>
            <a:pPr marL="355600" marR="5080" indent="-342900" algn="just">
              <a:lnSpc>
                <a:spcPct val="100000"/>
              </a:lnSpc>
              <a:spcBef>
                <a:spcPts val="100"/>
              </a:spcBef>
            </a:pPr>
            <a:endParaRPr lang="en-US" sz="2800">
              <a:solidFill>
                <a:srgbClr val="222222"/>
              </a:solidFill>
              <a:latin typeface="Arial" panose="020B0604020202020204" pitchFamily="34" charset="0"/>
              <a:ea typeface="SimSun" panose="02010600030101010101" pitchFamily="2" charset="-122"/>
              <a:cs typeface="Source Sans Pro Light"/>
            </a:endParaRPr>
          </a:p>
          <a:p>
            <a:pPr marL="355600" marR="5080" indent="-342900" algn="just">
              <a:spcBef>
                <a:spcPts val="100"/>
              </a:spcBef>
            </a:pPr>
            <a:r>
              <a:rPr lang="en-US" sz="2800">
                <a:solidFill>
                  <a:srgbClr val="222222"/>
                </a:solidFill>
                <a:latin typeface="Arial" panose="020B0604020202020204" pitchFamily="34" charset="0"/>
                <a:ea typeface="SimSun" panose="02010600030101010101" pitchFamily="2" charset="-122"/>
                <a:cs typeface="Source Sans Pro Light"/>
              </a:rPr>
              <a:t>[14] </a:t>
            </a:r>
            <a:r>
              <a:rPr lang="en-US" sz="2800">
                <a:solidFill>
                  <a:srgbClr val="222222"/>
                </a:solidFill>
                <a:effectLst/>
                <a:latin typeface="Times New Roman" panose="02020603050405020304" pitchFamily="18" charset="0"/>
                <a:ea typeface="SimSun" panose="02010600030101010101" pitchFamily="2" charset="-122"/>
              </a:rPr>
              <a:t>Ingle, Kshitija, Uttam Chaskar, and Shashikant Rathod. "Lung Cancer Types Prediction Using Machine Learning Approach." In </a:t>
            </a:r>
            <a:r>
              <a:rPr lang="en-US" sz="2800" i="1">
                <a:solidFill>
                  <a:srgbClr val="222222"/>
                </a:solidFill>
                <a:effectLst/>
                <a:latin typeface="Times New Roman" panose="02020603050405020304" pitchFamily="18" charset="0"/>
                <a:ea typeface="SimSun" panose="02010600030101010101" pitchFamily="2" charset="-122"/>
              </a:rPr>
              <a:t>2021 IEEE International Conference on Electronics, Computing and Communication Technologies (CONECCT)</a:t>
            </a:r>
            <a:r>
              <a:rPr lang="en-US" sz="2800">
                <a:solidFill>
                  <a:srgbClr val="222222"/>
                </a:solidFill>
                <a:effectLst/>
                <a:latin typeface="Times New Roman" panose="02020603050405020304" pitchFamily="18" charset="0"/>
                <a:ea typeface="SimSun" panose="02010600030101010101" pitchFamily="2" charset="-122"/>
              </a:rPr>
              <a:t>, pp. 01-06. IEEE, 2021.</a:t>
            </a:r>
            <a:endParaRPr lang="en-US" sz="2800">
              <a:effectLst/>
              <a:latin typeface="Times New Roman" panose="02020603050405020304" pitchFamily="18" charset="0"/>
              <a:ea typeface="SimSun" panose="02010600030101010101" pitchFamily="2" charset="-122"/>
            </a:endParaRPr>
          </a:p>
          <a:p>
            <a:pPr marL="355600" marR="5080" indent="-342900" algn="just">
              <a:lnSpc>
                <a:spcPct val="100000"/>
              </a:lnSpc>
              <a:spcBef>
                <a:spcPts val="100"/>
              </a:spcBef>
            </a:pPr>
            <a:endParaRPr lang="en-US" sz="2800">
              <a:solidFill>
                <a:srgbClr val="222222"/>
              </a:solidFill>
              <a:latin typeface="Arial" panose="020B0604020202020204" pitchFamily="34" charset="0"/>
              <a:ea typeface="SimSun" panose="02010600030101010101" pitchFamily="2" charset="-122"/>
              <a:cs typeface="Source Sans Pro Light"/>
            </a:endParaRPr>
          </a:p>
          <a:p>
            <a:pPr marL="355600" marR="5080" indent="-342900" algn="just">
              <a:lnSpc>
                <a:spcPct val="100000"/>
              </a:lnSpc>
              <a:spcBef>
                <a:spcPts val="100"/>
              </a:spcBef>
            </a:pPr>
            <a:r>
              <a:rPr lang="en-US" sz="2800">
                <a:solidFill>
                  <a:srgbClr val="222222"/>
                </a:solidFill>
                <a:latin typeface="Arial" panose="020B0604020202020204" pitchFamily="34" charset="0"/>
                <a:ea typeface="SimSun" panose="02010600030101010101" pitchFamily="2" charset="-122"/>
                <a:cs typeface="Source Sans Pro Light"/>
              </a:rPr>
              <a:t>[15] </a:t>
            </a:r>
            <a:r>
              <a:rPr lang="en-US" sz="2800">
                <a:solidFill>
                  <a:srgbClr val="222222"/>
                </a:solidFill>
                <a:effectLst/>
                <a:latin typeface="Times New Roman" panose="02020603050405020304" pitchFamily="18" charset="0"/>
                <a:ea typeface="SimSun" panose="02010600030101010101" pitchFamily="2" charset="-122"/>
              </a:rPr>
              <a:t>Kadir, Timor, and Fergus Gleeson. "Lung cancer prediction using machine learning and advanced imaging techniques." </a:t>
            </a:r>
            <a:r>
              <a:rPr lang="en-US" sz="2800" i="1">
                <a:solidFill>
                  <a:srgbClr val="222222"/>
                </a:solidFill>
                <a:effectLst/>
                <a:latin typeface="Times New Roman" panose="02020603050405020304" pitchFamily="18" charset="0"/>
                <a:ea typeface="SimSun" panose="02010600030101010101" pitchFamily="2" charset="-122"/>
              </a:rPr>
              <a:t>Translational lung cancer research</a:t>
            </a:r>
            <a:r>
              <a:rPr lang="en-US" sz="2800">
                <a:solidFill>
                  <a:srgbClr val="222222"/>
                </a:solidFill>
                <a:effectLst/>
                <a:latin typeface="Times New Roman" panose="02020603050405020304" pitchFamily="18" charset="0"/>
                <a:ea typeface="SimSun" panose="02010600030101010101" pitchFamily="2" charset="-122"/>
              </a:rPr>
              <a:t> 7, no. 3 (2018): 304</a:t>
            </a:r>
            <a:endParaRPr lang="en-US" sz="4000" dirty="0">
              <a:cs typeface="Source Sans Pro Light"/>
            </a:endParaRPr>
          </a:p>
        </p:txBody>
      </p:sp>
      <p:sp>
        <p:nvSpPr>
          <p:cNvPr id="46" name="object 25"/>
          <p:cNvSpPr/>
          <p:nvPr/>
        </p:nvSpPr>
        <p:spPr>
          <a:xfrm>
            <a:off x="-794" y="274602"/>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47" name="object 9"/>
          <p:cNvSpPr txBox="1"/>
          <p:nvPr/>
        </p:nvSpPr>
        <p:spPr>
          <a:xfrm>
            <a:off x="361092" y="417478"/>
            <a:ext cx="5286412"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cs typeface="Source Sans Pro Light"/>
              </a:rPr>
              <a:t>References</a:t>
            </a:r>
            <a:endParaRPr sz="5400">
              <a:cs typeface="Source Sans Pro Light"/>
            </a:endParaRPr>
          </a:p>
        </p:txBody>
      </p:sp>
    </p:spTree>
    <p:extLst>
      <p:ext uri="{BB962C8B-B14F-4D97-AF65-F5344CB8AC3E}">
        <p14:creationId xmlns:p14="http://schemas.microsoft.com/office/powerpoint/2010/main" val="957917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673100" y="748445"/>
            <a:ext cx="6686549" cy="443711"/>
          </a:xfrm>
          <a:prstGeom prst="rect">
            <a:avLst/>
          </a:prstGeom>
        </p:spPr>
        <p:txBody>
          <a:bodyPr vert="horz" wrap="square" lIns="0" tIns="12700" rIns="0" bIns="0" rtlCol="0">
            <a:spAutoFit/>
          </a:bodyPr>
          <a:lstStyle/>
          <a:p>
            <a:pPr marL="12700">
              <a:lnSpc>
                <a:spcPct val="100000"/>
              </a:lnSpc>
              <a:spcBef>
                <a:spcPts val="100"/>
              </a:spcBef>
            </a:pPr>
            <a:r>
              <a:rPr lang="pt-BR" sz="2800" dirty="0">
                <a:solidFill>
                  <a:srgbClr val="FFFFFF"/>
                </a:solidFill>
                <a:cs typeface="Source Sans Pro Light"/>
              </a:rPr>
              <a:t>6. Final </a:t>
            </a:r>
            <a:r>
              <a:rPr lang="pt-BR" sz="2800" spc="-10" dirty="0">
                <a:solidFill>
                  <a:srgbClr val="FFFFFF"/>
                </a:solidFill>
                <a:cs typeface="Source Sans Pro Light"/>
              </a:rPr>
              <a:t>Exercise </a:t>
            </a:r>
            <a:r>
              <a:rPr lang="pt-BR" sz="2800" dirty="0">
                <a:solidFill>
                  <a:srgbClr val="FFFFFF"/>
                </a:solidFill>
                <a:cs typeface="Source Sans Pro Light"/>
              </a:rPr>
              <a:t>- </a:t>
            </a:r>
            <a:r>
              <a:rPr lang="pt-BR" sz="2800" spc="-5" dirty="0">
                <a:solidFill>
                  <a:srgbClr val="FFFFFF"/>
                </a:solidFill>
                <a:cs typeface="Source Sans Pro Light"/>
              </a:rPr>
              <a:t>Lunar</a:t>
            </a:r>
            <a:r>
              <a:rPr lang="pt-BR" sz="2800" spc="-60" dirty="0">
                <a:solidFill>
                  <a:srgbClr val="FFFFFF"/>
                </a:solidFill>
                <a:cs typeface="Source Sans Pro Light"/>
              </a:rPr>
              <a:t> </a:t>
            </a:r>
            <a:r>
              <a:rPr lang="pt-BR" sz="2800" spc="-5" dirty="0">
                <a:solidFill>
                  <a:srgbClr val="FFFFFF"/>
                </a:solidFill>
                <a:cs typeface="Source Sans Pro Light"/>
              </a:rPr>
              <a:t>phases</a:t>
            </a:r>
            <a:endParaRPr lang="pt-BR" sz="2800" dirty="0">
              <a:cs typeface="Source Sans Pro Light"/>
            </a:endParaRPr>
          </a:p>
        </p:txBody>
      </p:sp>
      <p:sp>
        <p:nvSpPr>
          <p:cNvPr id="8" name="object 12"/>
          <p:cNvSpPr txBox="1"/>
          <p:nvPr/>
        </p:nvSpPr>
        <p:spPr>
          <a:xfrm>
            <a:off x="576580" y="2033905"/>
            <a:ext cx="17955260" cy="1823576"/>
          </a:xfrm>
          <a:prstGeom prst="rect">
            <a:avLst/>
          </a:prstGeom>
        </p:spPr>
        <p:txBody>
          <a:bodyPr vert="horz" wrap="square" lIns="0" tIns="12700" rIns="0" bIns="0" rtlCol="0">
            <a:spAutoFit/>
          </a:bodyPr>
          <a:lstStyle/>
          <a:p>
            <a:pPr marL="355600" marR="5080" indent="-342900" algn="just">
              <a:lnSpc>
                <a:spcPct val="100000"/>
              </a:lnSpc>
              <a:spcBef>
                <a:spcPts val="100"/>
              </a:spcBef>
            </a:pPr>
            <a:endParaRPr lang="en-US" sz="36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0"/>
              </a:spcBef>
            </a:pPr>
            <a:endParaRPr lang="en-US" sz="4000" dirty="0">
              <a:cs typeface="Source Sans Pro Light"/>
            </a:endParaRPr>
          </a:p>
          <a:p>
            <a:pPr marL="355600" marR="5080" indent="-342900" algn="just">
              <a:lnSpc>
                <a:spcPct val="100000"/>
              </a:lnSpc>
              <a:spcBef>
                <a:spcPts val="100"/>
              </a:spcBef>
            </a:pPr>
            <a:endParaRPr lang="en-US" sz="4000" dirty="0">
              <a:cs typeface="Source Sans Pro Light"/>
            </a:endParaRPr>
          </a:p>
        </p:txBody>
      </p:sp>
      <p:sp>
        <p:nvSpPr>
          <p:cNvPr id="46" name="object 25"/>
          <p:cNvSpPr/>
          <p:nvPr/>
        </p:nvSpPr>
        <p:spPr>
          <a:xfrm>
            <a:off x="-794" y="156614"/>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47" name="object 9"/>
          <p:cNvSpPr txBox="1"/>
          <p:nvPr/>
        </p:nvSpPr>
        <p:spPr>
          <a:xfrm>
            <a:off x="361092" y="417478"/>
            <a:ext cx="5286412" cy="843821"/>
          </a:xfrm>
          <a:prstGeom prst="rect">
            <a:avLst/>
          </a:prstGeom>
        </p:spPr>
        <p:txBody>
          <a:bodyPr vert="horz" wrap="square" lIns="0" tIns="12700" rIns="0" bIns="0" rtlCol="0">
            <a:spAutoFit/>
          </a:bodyPr>
          <a:lstStyle/>
          <a:p>
            <a:pPr marL="12700">
              <a:spcBef>
                <a:spcPts val="100"/>
              </a:spcBef>
            </a:pPr>
            <a:r>
              <a:rPr lang="en-US" sz="5400" spc="-5" dirty="0">
                <a:solidFill>
                  <a:srgbClr val="FFFFFF"/>
                </a:solidFill>
                <a:cs typeface="Source Sans Pro Light"/>
              </a:rPr>
              <a:t>T</a:t>
            </a:r>
            <a:r>
              <a:rPr lang="en-IN" sz="5400" spc="-5" dirty="0">
                <a:solidFill>
                  <a:srgbClr val="FFFFFF"/>
                </a:solidFill>
                <a:cs typeface="Source Sans Pro Light"/>
              </a:rPr>
              <a:t>hank You</a:t>
            </a:r>
            <a:endParaRPr sz="5400" dirty="0">
              <a:cs typeface="Source Sans Pro Light"/>
            </a:endParaRPr>
          </a:p>
        </p:txBody>
      </p:sp>
      <p:pic>
        <p:nvPicPr>
          <p:cNvPr id="3" name="Picture 2" descr="Text, whiteboard&#10;&#10;Description automatically generated">
            <a:extLst>
              <a:ext uri="{FF2B5EF4-FFF2-40B4-BE49-F238E27FC236}">
                <a16:creationId xmlns:a16="http://schemas.microsoft.com/office/drawing/2014/main" id="{640C6A82-37B2-3E51-463E-61C9DB8F2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556" y="2466380"/>
            <a:ext cx="8784976" cy="7200799"/>
          </a:xfrm>
          <a:prstGeom prst="rect">
            <a:avLst/>
          </a:prstGeom>
        </p:spPr>
      </p:pic>
    </p:spTree>
    <p:extLst>
      <p:ext uri="{BB962C8B-B14F-4D97-AF65-F5344CB8AC3E}">
        <p14:creationId xmlns:p14="http://schemas.microsoft.com/office/powerpoint/2010/main" val="329187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71550" y="1758113"/>
            <a:ext cx="16748976" cy="4390946"/>
          </a:xfrm>
          <a:prstGeom prst="rect">
            <a:avLst/>
          </a:prstGeom>
        </p:spPr>
        <p:txBody>
          <a:bodyPr vert="horz" wrap="square" lIns="0" tIns="5080" rIns="0" bIns="0" rtlCol="0">
            <a:spAutoFit/>
          </a:bodyPr>
          <a:lstStyle/>
          <a:p>
            <a:pPr marL="12700" marR="5080" algn="just">
              <a:lnSpc>
                <a:spcPct val="100000"/>
              </a:lnSpc>
              <a:spcBef>
                <a:spcPts val="100"/>
              </a:spcBef>
            </a:pPr>
            <a:endParaRPr lang="en-IN" sz="4000" dirty="0">
              <a:cs typeface="Source Sans Pro Light"/>
            </a:endParaRPr>
          </a:p>
          <a:p>
            <a:pPr marL="12700" marR="5080" algn="just">
              <a:spcBef>
                <a:spcPts val="100"/>
              </a:spcBef>
            </a:pPr>
            <a:endParaRPr lang="en-US" sz="4000" dirty="0"/>
          </a:p>
          <a:p>
            <a:pPr marL="12700" marR="5080" algn="just">
              <a:lnSpc>
                <a:spcPct val="100000"/>
              </a:lnSpc>
              <a:spcBef>
                <a:spcPts val="100"/>
              </a:spcBef>
            </a:pPr>
            <a:endParaRPr lang="en-IN" sz="4000" dirty="0">
              <a:cs typeface="Source Sans Pro Light"/>
            </a:endParaRPr>
          </a:p>
          <a:p>
            <a:pPr marL="12700" marR="5080" algn="just">
              <a:lnSpc>
                <a:spcPct val="100000"/>
              </a:lnSpc>
              <a:spcBef>
                <a:spcPts val="100"/>
              </a:spcBef>
            </a:pPr>
            <a:endParaRPr lang="en-IN" sz="4000" dirty="0">
              <a:cs typeface="Source Sans Pro Light"/>
            </a:endParaRPr>
          </a:p>
          <a:p>
            <a:pPr marL="12700" marR="5080" algn="just">
              <a:lnSpc>
                <a:spcPct val="100000"/>
              </a:lnSpc>
              <a:spcBef>
                <a:spcPts val="100"/>
              </a:spcBef>
            </a:pPr>
            <a:endParaRPr lang="en-IN" sz="4000" b="1" dirty="0">
              <a:cs typeface="Source Sans Pro Light"/>
            </a:endParaRPr>
          </a:p>
          <a:p>
            <a:pPr marL="12700" marR="5080" algn="just">
              <a:lnSpc>
                <a:spcPct val="100000"/>
              </a:lnSpc>
              <a:spcBef>
                <a:spcPts val="100"/>
              </a:spcBef>
            </a:pPr>
            <a:endParaRPr lang="en-IN" sz="4000" dirty="0">
              <a:cs typeface="Source Sans Pro Light"/>
            </a:endParaRPr>
          </a:p>
          <a:p>
            <a:pPr marL="12700" marR="5080" algn="just">
              <a:lnSpc>
                <a:spcPct val="100000"/>
              </a:lnSpc>
              <a:spcBef>
                <a:spcPts val="100"/>
              </a:spcBef>
            </a:pPr>
            <a:endParaRPr lang="en-US" sz="4000" dirty="0">
              <a:cs typeface="Source Sans Pro Light"/>
            </a:endParaRPr>
          </a:p>
        </p:txBody>
      </p:sp>
      <p:sp>
        <p:nvSpPr>
          <p:cNvPr id="14" name="object 25"/>
          <p:cNvSpPr/>
          <p:nvPr/>
        </p:nvSpPr>
        <p:spPr>
          <a:xfrm>
            <a:off x="-794" y="274602"/>
            <a:ext cx="464816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15" name="object 9"/>
          <p:cNvSpPr txBox="1"/>
          <p:nvPr/>
        </p:nvSpPr>
        <p:spPr>
          <a:xfrm>
            <a:off x="361092" y="417478"/>
            <a:ext cx="3786214"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Introduction</a:t>
            </a:r>
            <a:endParaRPr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4131" y="3012304"/>
            <a:ext cx="16396395" cy="5922983"/>
          </a:xfrm>
        </p:spPr>
        <p:txBody>
          <a:bodyPr>
            <a:normAutofit/>
          </a:bodyPr>
          <a:lstStyle/>
          <a:p>
            <a:r>
              <a:rPr lang="en-US" sz="3600" dirty="0">
                <a:latin typeface="Times New Roman" panose="02020603050405020304" pitchFamily="18" charset="0"/>
                <a:cs typeface="Times New Roman" panose="02020603050405020304" pitchFamily="18" charset="0"/>
              </a:rPr>
              <a:t>Lung cancer is major reason for loss of life in cancer related diseases.</a:t>
            </a:r>
          </a:p>
          <a:p>
            <a:r>
              <a:rPr lang="en-US" sz="3600" dirty="0">
                <a:latin typeface="Times New Roman" panose="02020603050405020304" pitchFamily="18" charset="0"/>
                <a:cs typeface="Times New Roman" panose="02020603050405020304" pitchFamily="18" charset="0"/>
              </a:rPr>
              <a:t>Cause is unnatural progress of unwanted cells in the lungs.</a:t>
            </a:r>
          </a:p>
          <a:p>
            <a:r>
              <a:rPr lang="en-US" sz="3600" dirty="0">
                <a:latin typeface="Times New Roman" panose="02020603050405020304" pitchFamily="18" charset="0"/>
                <a:cs typeface="Times New Roman" panose="02020603050405020304" pitchFamily="18" charset="0"/>
              </a:rPr>
              <a:t>People with smoking habits and past chest disease complications are at maximum risk to be diagnosed with lung cancer.</a:t>
            </a:r>
          </a:p>
          <a:p>
            <a:r>
              <a:rPr lang="en-US" sz="3600" dirty="0">
                <a:latin typeface="Times New Roman" panose="02020603050405020304" pitchFamily="18" charset="0"/>
                <a:cs typeface="Times New Roman" panose="02020603050405020304" pitchFamily="18" charset="0"/>
              </a:rPr>
              <a:t>A cancer diagnosis is a key prerequisite for such socioeconomic advantages.</a:t>
            </a:r>
          </a:p>
          <a:p>
            <a:r>
              <a:rPr lang="en-US" sz="3600" dirty="0">
                <a:latin typeface="Times New Roman" panose="02020603050405020304" pitchFamily="18" charset="0"/>
                <a:cs typeface="Times New Roman" panose="02020603050405020304" pitchFamily="18" charset="0"/>
              </a:rPr>
              <a:t>In progress of machine learning algorithms, huge role of lots of data and cost- effective computation .</a:t>
            </a:r>
          </a:p>
          <a:p>
            <a:r>
              <a:rPr lang="en-US" sz="3600" dirty="0">
                <a:latin typeface="Times New Roman" panose="02020603050405020304" pitchFamily="18" charset="0"/>
                <a:cs typeface="Times New Roman" panose="02020603050405020304" pitchFamily="18" charset="0"/>
              </a:rPr>
              <a:t>Lung Cancer is exposure to harmful gases , air pollution and bad living conditions.</a:t>
            </a:r>
          </a:p>
          <a:p>
            <a:endParaRPr lang="en-US" sz="4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32530" y="458936"/>
            <a:ext cx="7162800" cy="843821"/>
          </a:xfrm>
          <a:prstGeom prst="rect">
            <a:avLst/>
          </a:prstGeom>
        </p:spPr>
        <p:txBody>
          <a:bodyPr vert="horz" wrap="square" lIns="0" tIns="12700" rIns="0" bIns="0" rtlCol="0">
            <a:spAutoFit/>
          </a:bodyPr>
          <a:lstStyle/>
          <a:p>
            <a:pPr marL="12700">
              <a:lnSpc>
                <a:spcPct val="100000"/>
              </a:lnSpc>
              <a:spcBef>
                <a:spcPts val="100"/>
              </a:spcBef>
            </a:pPr>
            <a:r>
              <a:rPr lang="en-US" sz="5400" dirty="0">
                <a:solidFill>
                  <a:srgbClr val="FFFFFF"/>
                </a:solidFill>
                <a:cs typeface="Source Sans Pro Light"/>
              </a:rPr>
              <a:t>Motivation</a:t>
            </a:r>
            <a:endParaRPr lang="en-US" sz="5400" dirty="0">
              <a:cs typeface="Source Sans Pro Light"/>
            </a:endParaRPr>
          </a:p>
        </p:txBody>
      </p:sp>
      <p:sp>
        <p:nvSpPr>
          <p:cNvPr id="14" name="object 25"/>
          <p:cNvSpPr/>
          <p:nvPr/>
        </p:nvSpPr>
        <p:spPr>
          <a:xfrm>
            <a:off x="-794" y="274602"/>
            <a:ext cx="464816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15" name="object 9"/>
          <p:cNvSpPr txBox="1"/>
          <p:nvPr/>
        </p:nvSpPr>
        <p:spPr>
          <a:xfrm>
            <a:off x="361092" y="417478"/>
            <a:ext cx="3786214"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Motivation</a:t>
            </a:r>
            <a:endParaRPr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6958" y="3330476"/>
            <a:ext cx="16396395" cy="5400600"/>
          </a:xfrm>
        </p:spPr>
        <p:txBody>
          <a:bodyPr>
            <a:normAutofit/>
          </a:bodyPr>
          <a:lstStyle/>
          <a:p>
            <a:r>
              <a:rPr lang="en-US" sz="3600" dirty="0">
                <a:latin typeface="Times New Roman" panose="02020603050405020304" pitchFamily="18" charset="0"/>
                <a:cs typeface="Times New Roman" panose="02020603050405020304" pitchFamily="18" charset="0"/>
                <a:sym typeface="+mn-ea"/>
              </a:rPr>
              <a:t>To know why young people might want to have genetic testing for lung cancer even while they are aware that the tested gene variants are just slightly more likely to cause the disease.</a:t>
            </a:r>
          </a:p>
          <a:p>
            <a:r>
              <a:rPr lang="en-US" sz="3600" dirty="0">
                <a:latin typeface="Times New Roman" panose="02020603050405020304" pitchFamily="18" charset="0"/>
                <a:cs typeface="Times New Roman" panose="02020603050405020304" pitchFamily="18" charset="0"/>
                <a:sym typeface="+mn-ea"/>
              </a:rPr>
              <a:t>People are facing the problem of Lungs cancer and are not able to get proper guide and cure to rectify this diseases. </a:t>
            </a:r>
          </a:p>
          <a:p>
            <a:r>
              <a:rPr lang="en-US" sz="3600" dirty="0">
                <a:latin typeface="Times New Roman" panose="02020603050405020304" pitchFamily="18" charset="0"/>
                <a:ea typeface="SimSun" panose="02010600030101010101" pitchFamily="2" charset="-122"/>
              </a:rPr>
              <a:t>P</a:t>
            </a:r>
            <a:r>
              <a:rPr lang="en-US" sz="3600" dirty="0">
                <a:effectLst/>
                <a:latin typeface="Times New Roman" panose="02020603050405020304" pitchFamily="18" charset="0"/>
                <a:ea typeface="SimSun" panose="02010600030101010101" pitchFamily="2" charset="-122"/>
              </a:rPr>
              <a:t>eople who are suffering from lung cancer fells discomfort during pollution.</a:t>
            </a:r>
          </a:p>
          <a:p>
            <a:r>
              <a:rPr lang="en-US" sz="3600" dirty="0">
                <a:effectLst/>
                <a:latin typeface="Times New Roman" panose="02020603050405020304" pitchFamily="18" charset="0"/>
                <a:ea typeface="SimSun" panose="02010600030101010101" pitchFamily="2" charset="-122"/>
              </a:rPr>
              <a:t>The main objective of choosing this domain is very essential by seeing all the current scenario and situation of the world in which mortality rate is rapidly every day. </a:t>
            </a:r>
            <a:endParaRPr lang="en-US" sz="3600" dirty="0">
              <a:latin typeface="Times New Roman" panose="02020603050405020304" pitchFamily="18" charset="0"/>
              <a:cs typeface="Times New Roman" panose="02020603050405020304" pitchFamily="18" charset="0"/>
              <a:sym typeface="+mn-ea"/>
            </a:endParaRPr>
          </a:p>
          <a:p>
            <a:endParaRPr lang="en-US" sz="4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260" y="4050556"/>
            <a:ext cx="16396395" cy="1635981"/>
          </a:xfrm>
        </p:spPr>
        <p:txBody>
          <a:bodyPr>
            <a:normAutofit/>
          </a:bodyPr>
          <a:lstStyle/>
          <a:p>
            <a:pPr marL="0" indent="0" algn="ctr">
              <a:buNone/>
            </a:pPr>
            <a:r>
              <a:rPr lang="en-US" sz="6600" b="1" u="sng"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84305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8093150"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Literature Review Findings</a:t>
            </a:r>
            <a:endParaRPr lang="en-IN" sz="5400" dirty="0">
              <a:latin typeface="Times New Roman" panose="02020603050405020304" pitchFamily="18" charset="0"/>
              <a:cs typeface="Times New Roman" panose="02020603050405020304" pitchFamily="18" charset="0"/>
            </a:endParaRPr>
          </a:p>
        </p:txBody>
      </p:sp>
      <p:sp>
        <p:nvSpPr>
          <p:cNvPr id="4" name="Rectangle 3"/>
          <p:cNvSpPr/>
          <p:nvPr/>
        </p:nvSpPr>
        <p:spPr>
          <a:xfrm>
            <a:off x="792188" y="1890316"/>
            <a:ext cx="17209912" cy="7848302"/>
          </a:xfrm>
          <a:prstGeom prst="rect">
            <a:avLst/>
          </a:prstGeom>
        </p:spPr>
        <p:txBody>
          <a:bodyPr wrap="square">
            <a:spAutoFit/>
          </a:bodyPr>
          <a:lstStyle/>
          <a:p>
            <a:pPr algn="just"/>
            <a:r>
              <a:rPr lang="en-US" sz="3600" dirty="0">
                <a:latin typeface="Times New Roman" panose="02020603050405020304" pitchFamily="18" charset="0"/>
                <a:cs typeface="Times New Roman" panose="02020603050405020304" pitchFamily="18" charset="0"/>
              </a:rPr>
              <a:t>Numerous research have looked into the application of machine learning to the diagnosis of lung cancer. Some of the key findings from the literature review are as follows:</a:t>
            </a:r>
          </a:p>
          <a:p>
            <a:pPr algn="just"/>
            <a:endParaRPr lang="en-US" sz="3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According to a large number of research, good prediction depends on choosing the right characteristics from the dataset. Researchers commonly choose characteristics including gender, age, smoking, yellow finger and alcohol consuming.</a:t>
            </a:r>
          </a:p>
          <a:p>
            <a:pPr algn="just">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 performance of the models has been assessed using performance criteria including accuracy, F1 score, and precision. </a:t>
            </a:r>
          </a:p>
          <a:p>
            <a:pPr algn="just">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Data pre-processing , missing data has been filled with the mean of the total data of the particular column value for better prediction.</a:t>
            </a:r>
          </a:p>
          <a:p>
            <a:pPr algn="just">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The effectiveness of machine learning models has been compared in several studies to clinical recommendations like those of the Chronic obstructive pulmonary disease (COPD). According to the findings, machine learning models can perform better in terms of accuracy and specificity than clinical standards.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6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4492750"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Research Gap</a:t>
            </a:r>
            <a:endParaRPr lang="en-IN" sz="5400" dirty="0">
              <a:latin typeface="Times New Roman" panose="02020603050405020304" pitchFamily="18" charset="0"/>
              <a:cs typeface="Times New Roman" panose="02020603050405020304" pitchFamily="18" charset="0"/>
            </a:endParaRPr>
          </a:p>
        </p:txBody>
      </p:sp>
      <p:sp>
        <p:nvSpPr>
          <p:cNvPr id="4" name="Rectangle 3"/>
          <p:cNvSpPr/>
          <p:nvPr/>
        </p:nvSpPr>
        <p:spPr>
          <a:xfrm>
            <a:off x="1008212" y="1818308"/>
            <a:ext cx="17137904" cy="7307129"/>
          </a:xfrm>
          <a:prstGeom prst="rect">
            <a:avLst/>
          </a:prstGeom>
        </p:spPr>
        <p:txBody>
          <a:bodyPr wrap="square">
            <a:spAutoFit/>
          </a:bodyPr>
          <a:lstStyle/>
          <a:p>
            <a:pPr marL="584200" marR="5080" indent="-571500" algn="just">
              <a:spcBef>
                <a:spcPts val="100"/>
              </a:spcBef>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Data quality: </a:t>
            </a:r>
            <a:r>
              <a:rPr lang="en-US" sz="3600" dirty="0">
                <a:latin typeface="Times New Roman" panose="02020603050405020304" pitchFamily="18" charset="0"/>
                <a:cs typeface="Times New Roman" panose="02020603050405020304" pitchFamily="18" charset="0"/>
              </a:rPr>
              <a:t>The accuracy of machine learning algorithms relies heavily on the quality and representativeness of the data used for training. If the training data is incomplete, biased, or otherwise flawed, it can lead to inaccurate predictions. In the case of lung cancer prediction, if the training data is not comprehensive or lacks diversity in terms of patients' demographics, disease stages, and other relevant factors, it may result in biased or inaccurate predictions.</a:t>
            </a:r>
          </a:p>
          <a:p>
            <a:pPr marL="584200" marR="5080" indent="-571500" algn="just">
              <a:spcBef>
                <a:spcPts val="100"/>
              </a:spcBef>
              <a:buFont typeface="Wingdings" panose="05000000000000000000" pitchFamily="2" charset="2"/>
              <a:buChar char="v"/>
            </a:pPr>
            <a:endParaRPr lang="en-US" sz="3600" dirty="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L="571500" marR="0" lvl="0" indent="-571500" algn="just">
              <a:spcBef>
                <a:spcPts val="0"/>
              </a:spcBef>
              <a:spcAft>
                <a:spcPts val="0"/>
              </a:spcAft>
              <a:buFont typeface="Wingdings" panose="05000000000000000000" pitchFamily="2" charset="2"/>
              <a:buChar char="v"/>
              <a:tabLst>
                <a:tab pos="198120" algn="l"/>
              </a:tabLst>
            </a:pPr>
            <a:r>
              <a:rPr lang="en-US" sz="3600" b="1" dirty="0">
                <a:solidFill>
                  <a:srgbClr val="222222"/>
                </a:solidFill>
                <a:latin typeface="Times New Roman" panose="02020603050405020304" pitchFamily="18" charset="0"/>
                <a:ea typeface="SimSun" panose="02010600030101010101" pitchFamily="2" charset="-122"/>
                <a:cs typeface="Times New Roman" panose="02020603050405020304" pitchFamily="18" charset="0"/>
              </a:rPr>
              <a:t>Lack of interpretability: </a:t>
            </a:r>
            <a:r>
              <a:rPr lang="en-US" sz="3600" dirty="0">
                <a:solidFill>
                  <a:srgbClr val="222222"/>
                </a:solidFill>
                <a:latin typeface="Times New Roman" panose="02020603050405020304" pitchFamily="18" charset="0"/>
                <a:ea typeface="SimSun" panose="02010600030101010101" pitchFamily="2" charset="-122"/>
                <a:cs typeface="Times New Roman" panose="02020603050405020304" pitchFamily="18" charset="0"/>
              </a:rPr>
              <a:t>Many machine learning algorithms, such as deep learning models, are considered "black box" models, meaning that their decision-making process is not easily interpretable by humans. This can make it challenging to understand how and why a certain prediction is made, which may be a concern for clinicians and patients who want to understand the basis of a lung cancer prediction.</a:t>
            </a:r>
            <a:endParaRPr lang="en-US" sz="3600" dirty="0">
              <a:latin typeface="Times New Roman" panose="02020603050405020304" pitchFamily="18" charset="0"/>
              <a:ea typeface="SimSun" panose="02010600030101010101" pitchFamily="2" charset="-122"/>
              <a:cs typeface="Times New Roman" panose="02020603050405020304" pitchFamily="18" charset="0"/>
            </a:endParaRPr>
          </a:p>
          <a:p>
            <a:pPr marL="571500" indent="-571500" algn="just">
              <a:buFont typeface="Wingdings" panose="05000000000000000000" pitchFamily="2" charset="2"/>
              <a:buChar char="v"/>
            </a:pPr>
            <a:endParaRPr lang="en-US" sz="36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151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5"/>
          <p:cNvSpPr/>
          <p:nvPr/>
        </p:nvSpPr>
        <p:spPr>
          <a:xfrm>
            <a:off x="43854" y="147011"/>
            <a:ext cx="6076926" cy="1113037"/>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Data Dictionary</a:t>
            </a:r>
            <a:endParaRPr lang="en-IN" sz="5400" dirty="0">
              <a:latin typeface="Times New Roman" panose="02020603050405020304" pitchFamily="18" charset="0"/>
              <a:cs typeface="Times New Roman" panose="02020603050405020304" pitchFamily="18" charset="0"/>
            </a:endParaRPr>
          </a:p>
        </p:txBody>
      </p:sp>
      <p:sp>
        <p:nvSpPr>
          <p:cNvPr id="3" name="Rectangle 2"/>
          <p:cNvSpPr/>
          <p:nvPr/>
        </p:nvSpPr>
        <p:spPr>
          <a:xfrm>
            <a:off x="1728292" y="3690516"/>
            <a:ext cx="16201800" cy="4612225"/>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3600" kern="100" dirty="0">
                <a:latin typeface="Times New Roman" panose="02020603050405020304" pitchFamily="18" charset="0"/>
                <a:ea typeface="Calibri" panose="020F0502020204030204" pitchFamily="34" charset="0"/>
                <a:cs typeface="Times New Roman" panose="02020603050405020304" pitchFamily="18" charset="0"/>
              </a:rPr>
              <a:t>Total no. of attributes: 16</a:t>
            </a:r>
          </a:p>
          <a:p>
            <a:pPr marL="342900" marR="0" lvl="0" indent="-342900">
              <a:lnSpc>
                <a:spcPct val="107000"/>
              </a:lnSpc>
              <a:spcBef>
                <a:spcPts val="0"/>
              </a:spcBef>
              <a:spcAft>
                <a:spcPts val="800"/>
              </a:spcAft>
              <a:buFont typeface="Symbol" panose="05050102010706020507" pitchFamily="18" charset="2"/>
              <a:buChar char=""/>
            </a:pPr>
            <a:r>
              <a:rPr lang="en-US" sz="3600" kern="100" dirty="0">
                <a:latin typeface="Times New Roman" panose="02020603050405020304" pitchFamily="18" charset="0"/>
                <a:ea typeface="Calibri" panose="020F0502020204030204" pitchFamily="34" charset="0"/>
                <a:cs typeface="Times New Roman" panose="02020603050405020304" pitchFamily="18" charset="0"/>
              </a:rPr>
              <a:t>No .of instances: 309.</a:t>
            </a:r>
          </a:p>
          <a:p>
            <a:pPr marL="342900" indent="-342900">
              <a:lnSpc>
                <a:spcPct val="107000"/>
              </a:lnSpc>
              <a:spcAft>
                <a:spcPts val="800"/>
              </a:spcAft>
              <a:buFont typeface="Symbol" panose="05050102010706020507" pitchFamily="18" charset="2"/>
              <a:buChar char=""/>
            </a:pPr>
            <a:r>
              <a:rPr lang="en-US" sz="3600" dirty="0">
                <a:latin typeface="Times New Roman" panose="02020603050405020304" pitchFamily="18" charset="0"/>
                <a:cs typeface="Times New Roman" panose="02020603050405020304" pitchFamily="18" charset="0"/>
              </a:rPr>
              <a:t>Numerical Dataset Values</a:t>
            </a:r>
          </a:p>
          <a:p>
            <a:pPr marL="342900" indent="-342900">
              <a:lnSpc>
                <a:spcPct val="107000"/>
              </a:lnSpc>
              <a:spcAft>
                <a:spcPts val="800"/>
              </a:spcAft>
              <a:buFont typeface="Symbol" panose="05050102010706020507" pitchFamily="18" charset="2"/>
              <a:buChar char=""/>
            </a:pPr>
            <a:r>
              <a:rPr lang="en-US" sz="3600" dirty="0">
                <a:latin typeface="Times New Roman" panose="02020603050405020304" charset="0"/>
                <a:cs typeface="Times New Roman" panose="02020603050405020304" charset="0"/>
              </a:rPr>
              <a:t>COPD(</a:t>
            </a:r>
            <a:r>
              <a:rPr lang="en-US" sz="3600" b="0" i="0" dirty="0">
                <a:effectLst/>
                <a:latin typeface="Times New Roman" panose="02020603050405020304" pitchFamily="18" charset="0"/>
                <a:cs typeface="Times New Roman" panose="02020603050405020304" pitchFamily="18" charset="0"/>
              </a:rPr>
              <a:t>Chronic obstructive </a:t>
            </a:r>
            <a:r>
              <a:rPr lang="en-US" sz="3600" i="0" dirty="0">
                <a:effectLst/>
                <a:latin typeface="Times New Roman" panose="02020603050405020304" pitchFamily="18" charset="0"/>
                <a:cs typeface="Times New Roman" panose="02020603050405020304" pitchFamily="18" charset="0"/>
              </a:rPr>
              <a:t>pulmonary disease</a:t>
            </a:r>
            <a:r>
              <a:rPr lang="en-US" sz="3600" dirty="0">
                <a:latin typeface="Times New Roman" panose="02020603050405020304" charset="0"/>
                <a:cs typeface="Times New Roman" panose="02020603050405020304" charset="0"/>
              </a:rPr>
              <a:t>) dataset which is fetched originally from the National Institute of Cancer and  Lung Diseases. </a:t>
            </a:r>
          </a:p>
          <a:p>
            <a:pPr>
              <a:lnSpc>
                <a:spcPct val="107000"/>
              </a:lnSpc>
              <a:spcAft>
                <a:spcPts val="800"/>
              </a:spcAft>
            </a:pPr>
            <a:endParaRPr lang="en-US" sz="36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396457"/>
      </p:ext>
    </p:extLst>
  </p:cSld>
  <p:clrMapOvr>
    <a:masterClrMapping/>
  </p:clrMapOvr>
</p:sld>
</file>

<file path=ppt/theme/theme1.xml><?xml version="1.0" encoding="utf-8"?>
<a:theme xmlns:a="http://schemas.openxmlformats.org/drawingml/2006/main" name="tf78134549_win32">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tf78134549_win32</Template>
  <TotalTime>0</TotalTime>
  <Words>2348</Words>
  <Application>Microsoft Office PowerPoint</Application>
  <PresentationFormat>Custom</PresentationFormat>
  <Paragraphs>166</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Helvetica Neue</vt:lpstr>
      <vt:lpstr>Symbol</vt:lpstr>
      <vt:lpstr>Times New Roman</vt:lpstr>
      <vt:lpstr>Wingdings</vt:lpstr>
      <vt:lpstr>tf78134549_win32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2022-11-07T22:45:00Z</dcterms:created>
  <dcterms:modified xsi:type="dcterms:W3CDTF">2023-10-10T14:06:48Z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56E39EA60A1A464F96444F2A3BF1CC68</vt:lpwstr>
  </property>
  <property fmtid="{D5CDD505-2E9C-101B-9397-08002B2CF9AE}" pid="3" name="KSOProductBuildVer">
    <vt:lpwstr>1033-11.2.0.11214</vt:lpwstr>
  </property>
  <property fmtid="{D5CDD505-2E9C-101B-9397-08002B2CF9AE}" pid="4" name="MSIP_Label_defa4170-0d19-0005-0004-bc88714345d2_Enabled">
    <vt:lpwstr>true</vt:lpwstr>
  </property>
  <property fmtid="{D5CDD505-2E9C-101B-9397-08002B2CF9AE}" pid="5" name="MSIP_Label_defa4170-0d19-0005-0004-bc88714345d2_SetDate">
    <vt:lpwstr>2023-10-10T13:58:48Z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ee37e081-21de-432c-b7a0-dbb18dfa8023</vt:lpwstr>
  </property>
  <property fmtid="{D5CDD505-2E9C-101B-9397-08002B2CF9AE}" pid="9" name="MSIP_Label_defa4170-0d19-0005-0004-bc88714345d2_ActionId">
    <vt:lpwstr>b4eef5f0-0ed1-4651-8016-e28fe55e70f6</vt:lpwstr>
  </property>
  <property fmtid="{D5CDD505-2E9C-101B-9397-08002B2CF9AE}" pid="10" name="MSIP_Label_defa4170-0d19-0005-0004-bc88714345d2_ContentBits">
    <vt:lpwstr>0</vt:lpwstr>
  </property>
</Properties>
</file>