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1" r:id="rId9"/>
    <p:sldId id="582"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texts.com/fpp3/" TargetMode="External"/><Relationship Id="rId7" Type="http://schemas.openxmlformats.org/officeDocument/2006/relationships/hyperlink" Target="https://github.com/MishraNehal/BikeDemand_ARIMA_Project" TargetMode="External"/><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2.xml"/><Relationship Id="rId6" Type="http://schemas.openxmlformats.org/officeDocument/2006/relationships/hyperlink" Target="https://www.analyticsvidhya.com/blog/2018/08/auto-arima-time-series-forecasting-python/" TargetMode="External"/><Relationship Id="rId5" Type="http://schemas.openxmlformats.org/officeDocument/2006/relationships/hyperlink" Target="https://scikit-learn.org/" TargetMode="External"/><Relationship Id="rId4" Type="http://schemas.openxmlformats.org/officeDocument/2006/relationships/hyperlink" Target="https://www.statsmodels.org/stabl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ike-demand-arima.onrende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0303" y="728707"/>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36222" y="3058490"/>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Nehal Mishra</a:t>
            </a:r>
          </a:p>
          <a:p>
            <a:pPr algn="l">
              <a:spcAft>
                <a:spcPts val="600"/>
              </a:spcAft>
            </a:pPr>
            <a:r>
              <a:rPr lang="en-US" sz="1600" b="1" cap="all" dirty="0"/>
              <a:t>College Name: acropolis institute of technology and research</a:t>
            </a:r>
          </a:p>
          <a:p>
            <a:pPr algn="l">
              <a:spcAft>
                <a:spcPts val="600"/>
              </a:spcAft>
            </a:pPr>
            <a:r>
              <a:rPr lang="en-US" sz="1600" b="1" cap="all" dirty="0"/>
              <a:t>Department: CSE(AI &amp; ML)</a:t>
            </a:r>
          </a:p>
          <a:p>
            <a:pPr algn="l">
              <a:spcAft>
                <a:spcPts val="600"/>
              </a:spcAft>
            </a:pPr>
            <a:r>
              <a:rPr lang="en-US" sz="1600" b="1" cap="all" dirty="0"/>
              <a:t>Email ID: </a:t>
            </a:r>
            <a:r>
              <a:rPr lang="en-US" sz="1600" b="1" dirty="0"/>
              <a:t>nehalmishra2005</a:t>
            </a:r>
            <a:r>
              <a:rPr lang="en-US" sz="1400" b="1" dirty="0"/>
              <a:t>@gmail.com</a:t>
            </a:r>
          </a:p>
          <a:p>
            <a:pPr algn="l">
              <a:spcAft>
                <a:spcPts val="600"/>
              </a:spcAft>
            </a:pPr>
            <a:r>
              <a:rPr lang="en-US" sz="1600" b="1" cap="all" dirty="0"/>
              <a:t>AICTE Student ID: </a:t>
            </a:r>
            <a:r>
              <a:rPr lang="en-IN" sz="1600" b="1" dirty="0"/>
              <a:t>STU67187e6da20171729658477</a:t>
            </a:r>
            <a:endParaRPr lang="en-US" sz="1600" b="1"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r>
              <a:rPr lang="en-US" sz="2400" dirty="0"/>
              <a:t>The ARIMA-based prediction model successfully forecasts hourly bike demand using historical rental data. The results show that the model captures key trends with reasonable accuracy, supporting better planning for bike availability in urban areas.</a:t>
            </a:r>
          </a:p>
          <a:p>
            <a:pPr marL="0" indent="0">
              <a:buNone/>
            </a:pPr>
            <a:r>
              <a:rPr lang="en-US" sz="2400" b="1" dirty="0"/>
              <a:t>Challenges Faced:</a:t>
            </a:r>
            <a:endParaRPr lang="en-US" sz="2400" dirty="0"/>
          </a:p>
          <a:p>
            <a:r>
              <a:rPr lang="en-US" sz="2400" dirty="0"/>
              <a:t>Making the data stationary for ARIMA.</a:t>
            </a:r>
          </a:p>
          <a:p>
            <a:r>
              <a:rPr lang="en-US" sz="2400" dirty="0"/>
              <a:t>Tuning model parameters for best performance.</a:t>
            </a:r>
          </a:p>
          <a:p>
            <a:r>
              <a:rPr lang="en-US" sz="2400" dirty="0"/>
              <a:t>Limited to univariate input (only bike count used).</a:t>
            </a:r>
          </a:p>
          <a:p>
            <a:pPr marL="0" indent="0">
              <a:buNone/>
            </a:pPr>
            <a:r>
              <a:rPr lang="en-US" sz="2400" b="1" dirty="0"/>
              <a:t>Future Improvements:</a:t>
            </a:r>
            <a:endParaRPr lang="en-US" sz="2400" dirty="0"/>
          </a:p>
          <a:p>
            <a:r>
              <a:rPr lang="en-US" sz="2400" dirty="0"/>
              <a:t>Include weather and event data (multivariate models).</a:t>
            </a:r>
          </a:p>
          <a:p>
            <a:r>
              <a:rPr lang="en-US" sz="2400" dirty="0"/>
              <a:t>Add real-time data for live predictions.</a:t>
            </a:r>
          </a:p>
          <a:p>
            <a:r>
              <a:rPr lang="en-US" sz="2400" dirty="0"/>
              <a:t>Improve user interface with interactive features.</a:t>
            </a:r>
          </a:p>
          <a:p>
            <a:pPr marL="0" indent="0">
              <a:buNone/>
            </a:pPr>
            <a:r>
              <a:rPr lang="en-US" sz="2400" b="1" dirty="0"/>
              <a:t>Why It Matters:</a:t>
            </a:r>
            <a:br>
              <a:rPr lang="en-US" sz="2400" dirty="0"/>
            </a:br>
            <a:r>
              <a:rPr lang="en-US" sz="2400" dirty="0"/>
              <a:t>Accurate bike demand prediction ensures a steady supply, reduces waiting time, and helps cities run bike-sharing systems more efficiently.</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415413" y="1791732"/>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r>
              <a:rPr lang="en-US" sz="2400" dirty="0"/>
              <a:t>Integrate real-time data such as weather, holidays, and public events to improve accuracy.</a:t>
            </a:r>
          </a:p>
          <a:p>
            <a:r>
              <a:rPr lang="en-US" sz="2400" dirty="0"/>
              <a:t>Upgrade to advanced models like SARIMA, Prophet, or LSTM for handling complex trends.</a:t>
            </a:r>
          </a:p>
          <a:p>
            <a:r>
              <a:rPr lang="en-US" sz="2400" dirty="0"/>
              <a:t>Expand support to multiple cities or regions with location-specific models.</a:t>
            </a:r>
          </a:p>
          <a:p>
            <a:r>
              <a:rPr lang="en-US" sz="2400" dirty="0"/>
              <a:t>Develop an interactive dashboard for live monitoring and visualizations.</a:t>
            </a:r>
          </a:p>
          <a:p>
            <a:r>
              <a:rPr lang="en-US" sz="2400" dirty="0"/>
              <a:t>Explore edge computing for faster, on-site predictions and reduced latency.</a:t>
            </a:r>
          </a:p>
          <a:p>
            <a:r>
              <a:rPr lang="en-US" sz="2400" dirty="0"/>
              <a:t>Incorporate user feedback to continuously refine prediction accuracy.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4">
            <a:extLst>
              <a:ext uri="{FF2B5EF4-FFF2-40B4-BE49-F238E27FC236}">
                <a16:creationId xmlns:a16="http://schemas.microsoft.com/office/drawing/2014/main" id="{0A7A5E83-9D9F-E5E4-A9BA-9DA788BE28CB}"/>
              </a:ext>
            </a:extLst>
          </p:cNvPr>
          <p:cNvSpPr>
            <a:spLocks noChangeArrowheads="1"/>
          </p:cNvSpPr>
          <p:nvPr/>
        </p:nvSpPr>
        <p:spPr bwMode="auto">
          <a:xfrm>
            <a:off x="0" y="1660783"/>
            <a:ext cx="113538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UCI Machine Learning Repository – </a:t>
            </a:r>
            <a:r>
              <a:rPr kumimoji="0" lang="en-US" altLang="en-US" sz="1600" b="0" i="0" u="none" strike="noStrike" cap="none" normalizeH="0" baseline="0" dirty="0">
                <a:ln>
                  <a:noFill/>
                </a:ln>
                <a:solidFill>
                  <a:schemeClr val="tx1"/>
                </a:solidFill>
                <a:effectLst/>
                <a:latin typeface="Arial" panose="020B0604020202020204" pitchFamily="34" charset="0"/>
                <a:hlinkClick r:id="rId2"/>
              </a:rPr>
              <a:t>Bike Sharing Dataset (hour.csv)</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Fanaee</a:t>
            </a:r>
            <a:r>
              <a:rPr kumimoji="0" lang="en-US" altLang="en-US" sz="1600" b="0" i="0" u="none" strike="noStrike" cap="none" normalizeH="0" baseline="0" dirty="0">
                <a:ln>
                  <a:noFill/>
                </a:ln>
                <a:solidFill>
                  <a:schemeClr val="tx1"/>
                </a:solidFill>
                <a:effectLst/>
                <a:latin typeface="Arial" panose="020B0604020202020204" pitchFamily="34" charset="0"/>
              </a:rPr>
              <a:t>-T, Hadi; Gama, João)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Hyndman, R.J., &amp; Athanasopoulos, G. (2018). </a:t>
            </a:r>
            <a:r>
              <a:rPr kumimoji="0" lang="en-US" altLang="en-US" sz="1600" b="0" i="1" u="none" strike="noStrike" cap="none" normalizeH="0" baseline="0" dirty="0">
                <a:ln>
                  <a:noFill/>
                </a:ln>
                <a:solidFill>
                  <a:schemeClr val="tx1"/>
                </a:solidFill>
                <a:effectLst/>
                <a:latin typeface="Arial" panose="020B0604020202020204" pitchFamily="34" charset="0"/>
              </a:rPr>
              <a:t>Forecasting: Principles and Practice</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hlinkClick r:id="rId3"/>
              </a:rPr>
              <a:t>https://otexts.com/fpp3/</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Box, G. E. P., Jenkins, G. M., &amp; Reinsel, G. C. (2015). </a:t>
            </a:r>
            <a:r>
              <a:rPr kumimoji="0" lang="en-US" altLang="en-US" sz="1600" b="0" i="1" u="none" strike="noStrike" cap="none" normalizeH="0" baseline="0" dirty="0">
                <a:ln>
                  <a:noFill/>
                </a:ln>
                <a:solidFill>
                  <a:schemeClr val="tx1"/>
                </a:solidFill>
                <a:effectLst/>
                <a:latin typeface="Arial" panose="020B0604020202020204" pitchFamily="34" charset="0"/>
              </a:rPr>
              <a:t>Time Series Analysis: Forecasting and Control</a:t>
            </a:r>
            <a:r>
              <a:rPr kumimoji="0" lang="en-US" altLang="en-US" sz="1600" b="0" i="0" u="none" strike="noStrike" cap="none" normalizeH="0" baseline="0" dirty="0">
                <a:ln>
                  <a:noFill/>
                </a:ln>
                <a:solidFill>
                  <a:schemeClr val="tx1"/>
                </a:solidFill>
                <a:effectLst/>
                <a:latin typeface="Arial" panose="020B0604020202020204" pitchFamily="34" charset="0"/>
              </a:rPr>
              <a:t>. Wiley.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Statsmodels</a:t>
            </a:r>
            <a:r>
              <a:rPr kumimoji="0" lang="en-US" altLang="en-US" sz="1600" b="0" i="0" u="none" strike="noStrike" cap="none" normalizeH="0" baseline="0" dirty="0">
                <a:ln>
                  <a:noFill/>
                </a:ln>
                <a:solidFill>
                  <a:schemeClr val="tx1"/>
                </a:solidFill>
                <a:effectLst/>
                <a:latin typeface="Arial" panose="020B0604020202020204" pitchFamily="34" charset="0"/>
              </a:rPr>
              <a:t> Library Documentation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hlinkClick r:id="rId4"/>
              </a:rPr>
              <a:t>https://www.statsmodels.org/stable/index.html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Scikit-learn Documentation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hlinkClick r:id="rId5"/>
              </a:rPr>
              <a:t>https://scikit-learn.org/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Article: “Understanding ARIMA Model in Python” – Analytics Vidhya</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hlinkClick r:id="rId6"/>
              </a:rPr>
              <a:t>https://www.analyticsvidhya.com/blog/2018/08/auto-arima-time-series-forecasting-python/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98A60EE-1DDC-7AE4-172E-D43ED5250C24}"/>
              </a:ext>
            </a:extLst>
          </p:cNvPr>
          <p:cNvSpPr>
            <a:spLocks noChangeArrowheads="1"/>
          </p:cNvSpPr>
          <p:nvPr/>
        </p:nvSpPr>
        <p:spPr bwMode="auto">
          <a:xfrm>
            <a:off x="0" y="6027003"/>
            <a:ext cx="69445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GitHub Repository</a:t>
            </a:r>
          </a:p>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GitHub Link: </a:t>
            </a:r>
            <a:r>
              <a:rPr lang="en-US" altLang="en-US" sz="1600" dirty="0">
                <a:latin typeface="Arial" panose="020B0604020202020204" pitchFamily="34" charset="0"/>
                <a:hlinkClick r:id="rId7"/>
              </a:rPr>
              <a:t>https://github.com/MishraNehal/BikeDemand_ARIMA_Project</a:t>
            </a:r>
            <a:endParaRPr lang="en-US" altLang="en-US" sz="1600" dirty="0">
              <a:latin typeface="Arial" panose="020B0604020202020204" pitchFamily="34" charset="0"/>
            </a:endParaRP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r>
              <a:rPr lang="en-US" sz="2400" dirty="0"/>
              <a:t>In many modern cities, </a:t>
            </a:r>
            <a:r>
              <a:rPr lang="en-US" sz="2400" b="1" dirty="0"/>
              <a:t>rental bike services</a:t>
            </a:r>
            <a:r>
              <a:rPr lang="en-US" sz="2400" dirty="0"/>
              <a:t> have been introduced as a smart and eco-friendly way to improve transportation. People can rent bikes for short trips, saving money and reducing traffic congestion. These services are very useful, especially in urban areas where public transport might be crowded or delayed.</a:t>
            </a:r>
          </a:p>
          <a:p>
            <a:r>
              <a:rPr lang="en-US" sz="2400" dirty="0"/>
              <a:t>However, one of the biggest challenges in managing a bike rental system is making sure that </a:t>
            </a:r>
            <a:r>
              <a:rPr lang="en-US" sz="2400" b="1" dirty="0"/>
              <a:t>bikes are available when and where people need them</a:t>
            </a:r>
            <a:r>
              <a:rPr lang="en-US" sz="2400" dirty="0"/>
              <a:t>. If there are too few bikes at a location during busy hours, users will have to wait, which leads to frustration and reduces trust in the service. On the other hand, having too many bikes sitting unused is also inefficient.</a:t>
            </a:r>
          </a:p>
          <a:p>
            <a:r>
              <a:rPr lang="en-US" sz="2400" dirty="0"/>
              <a:t>To avoid both of these problems, the system needs to predict </a:t>
            </a:r>
            <a:r>
              <a:rPr lang="en-US" sz="2400" b="1" dirty="0"/>
              <a:t>how many bikes will be needed at each hour of the day</a:t>
            </a:r>
            <a:r>
              <a:rPr lang="en-US" sz="2400" dirty="0"/>
              <a:t>, in advance. This way, the bike supply can be adjusted before demand peaks — such as during morning office rush or evening travel times.</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E9BF780-29C7-629F-76E0-53E6DDB31F21}"/>
              </a:ext>
            </a:extLst>
          </p:cNvPr>
          <p:cNvSpPr txBox="1"/>
          <p:nvPr/>
        </p:nvSpPr>
        <p:spPr>
          <a:xfrm>
            <a:off x="0" y="1695661"/>
            <a:ext cx="12188952" cy="5176802"/>
          </a:xfrm>
          <a:prstGeom prst="rect">
            <a:avLst/>
          </a:prstGeom>
          <a:noFill/>
        </p:spPr>
        <p:txBody>
          <a:bodyPr wrap="square">
            <a:spAutoFit/>
          </a:bodyPr>
          <a:lstStyle/>
          <a:p>
            <a:r>
              <a:rPr lang="en-IN" sz="1180" dirty="0"/>
              <a:t>This project aims to solve the real-world problem of managing the availability of rental bikes in urban areas. With bike-sharing services becoming more common, it’s important to make sure that bikes are available when and where people need them. One of the key challenges is predicting how many bikes will be needed each hour of the day.</a:t>
            </a:r>
          </a:p>
          <a:p>
            <a:r>
              <a:rPr lang="en-IN" sz="1180" dirty="0"/>
              <a:t>To address this, the system uses historical data and machine learning to identify patterns in bike rentals and forecast future demand. This helps reduce waiting times, prevents shortages, and makes the overall system more efficient and reliable.</a:t>
            </a:r>
          </a:p>
          <a:p>
            <a:r>
              <a:rPr lang="en-IN" sz="1180" b="1" dirty="0"/>
              <a:t>1. </a:t>
            </a:r>
            <a:r>
              <a:rPr lang="en-IN" sz="1180" b="1" u="sng" dirty="0"/>
              <a:t>Data Collection</a:t>
            </a:r>
          </a:p>
          <a:p>
            <a:pPr marL="171450" indent="-171450">
              <a:buFont typeface="Arial" panose="020B0604020202020204" pitchFamily="34" charset="0"/>
              <a:buChar char="•"/>
            </a:pPr>
            <a:r>
              <a:rPr lang="en-IN" sz="1180" dirty="0"/>
              <a:t>The project uses the hour.csv file from the UCI Bike Sharing Dataset.</a:t>
            </a:r>
          </a:p>
          <a:p>
            <a:pPr marL="171450" indent="-171450">
              <a:buFont typeface="Arial" panose="020B0604020202020204" pitchFamily="34" charset="0"/>
              <a:buChar char="•"/>
            </a:pPr>
            <a:r>
              <a:rPr lang="en-IN" sz="1180" dirty="0"/>
              <a:t>The dataset includes hourly rental records with features like time, date, season, weather, temperature, and total rentals.</a:t>
            </a:r>
          </a:p>
          <a:p>
            <a:pPr marL="171450" indent="-171450">
              <a:buFont typeface="Arial" panose="020B0604020202020204" pitchFamily="34" charset="0"/>
              <a:buChar char="•"/>
            </a:pPr>
            <a:r>
              <a:rPr lang="en-IN" sz="1180" dirty="0"/>
              <a:t>Future improvements could include real-time data like weather APIs, holiday schedules, or event calendars.</a:t>
            </a:r>
          </a:p>
          <a:p>
            <a:r>
              <a:rPr lang="en-IN" sz="1180" b="1" dirty="0"/>
              <a:t>2. </a:t>
            </a:r>
            <a:r>
              <a:rPr lang="en-IN" sz="1180" b="1" u="sng" dirty="0"/>
              <a:t>Data Preprocessing</a:t>
            </a:r>
          </a:p>
          <a:p>
            <a:pPr marL="171450" indent="-171450">
              <a:buFont typeface="Arial" panose="020B0604020202020204" pitchFamily="34" charset="0"/>
              <a:buChar char="•"/>
            </a:pPr>
            <a:r>
              <a:rPr lang="en-IN" sz="1180" dirty="0"/>
              <a:t>The data was cleaned to remove inconsistencies and handle missing values.</a:t>
            </a:r>
          </a:p>
          <a:p>
            <a:pPr marL="171450" indent="-171450">
              <a:buFont typeface="Arial" panose="020B0604020202020204" pitchFamily="34" charset="0"/>
              <a:buChar char="•"/>
            </a:pPr>
            <a:r>
              <a:rPr lang="en-IN" sz="1180" dirty="0"/>
              <a:t>Features were selected and prepared for time-series analysis.</a:t>
            </a:r>
          </a:p>
          <a:p>
            <a:pPr marL="171450" indent="-171450">
              <a:buFont typeface="Arial" panose="020B0604020202020204" pitchFamily="34" charset="0"/>
              <a:buChar char="•"/>
            </a:pPr>
            <a:r>
              <a:rPr lang="en-IN" sz="1180" dirty="0"/>
              <a:t>The main focus was on the </a:t>
            </a:r>
            <a:r>
              <a:rPr lang="en-IN" sz="1180" dirty="0" err="1"/>
              <a:t>cnt</a:t>
            </a:r>
            <a:r>
              <a:rPr lang="en-IN" sz="1180" dirty="0"/>
              <a:t> column, which represents total hourly bike rentals.</a:t>
            </a:r>
          </a:p>
          <a:p>
            <a:r>
              <a:rPr lang="en-IN" sz="1180" b="1" dirty="0"/>
              <a:t>3. </a:t>
            </a:r>
            <a:r>
              <a:rPr lang="en-IN" sz="1180" b="1" u="sng" dirty="0"/>
              <a:t>Machine Learning Model</a:t>
            </a:r>
          </a:p>
          <a:p>
            <a:pPr marL="171450" indent="-171450">
              <a:buFont typeface="Arial" panose="020B0604020202020204" pitchFamily="34" charset="0"/>
              <a:buChar char="•"/>
            </a:pPr>
            <a:r>
              <a:rPr lang="en-IN" sz="1180" dirty="0"/>
              <a:t>The ARIMA (</a:t>
            </a:r>
            <a:r>
              <a:rPr lang="en-IN" sz="1180" dirty="0" err="1"/>
              <a:t>AutoRegressive</a:t>
            </a:r>
            <a:r>
              <a:rPr lang="en-IN" sz="1180" dirty="0"/>
              <a:t> Integrated Moving Average) model was used for forecasting.</a:t>
            </a:r>
          </a:p>
          <a:p>
            <a:pPr marL="171450" indent="-171450">
              <a:buFont typeface="Arial" panose="020B0604020202020204" pitchFamily="34" charset="0"/>
              <a:buChar char="•"/>
            </a:pPr>
            <a:r>
              <a:rPr lang="en-IN" sz="1180" dirty="0"/>
              <a:t>It is well-suited for univariate time-series prediction based on historical trends.</a:t>
            </a:r>
          </a:p>
          <a:p>
            <a:pPr marL="171450" indent="-171450">
              <a:buFont typeface="Arial" panose="020B0604020202020204" pitchFamily="34" charset="0"/>
              <a:buChar char="•"/>
            </a:pPr>
            <a:r>
              <a:rPr lang="en-IN" sz="1180" dirty="0"/>
              <a:t>Model parameters were tuned and the final model was saved as </a:t>
            </a:r>
            <a:r>
              <a:rPr lang="en-IN" sz="1180" dirty="0" err="1"/>
              <a:t>arima</a:t>
            </a:r>
            <a:r>
              <a:rPr lang="en-IN" sz="1180" dirty="0"/>
              <a:t> bike </a:t>
            </a:r>
            <a:r>
              <a:rPr lang="en-IN" sz="1180" dirty="0" err="1"/>
              <a:t>model.pkl</a:t>
            </a:r>
            <a:r>
              <a:rPr lang="en-IN" sz="1180" dirty="0"/>
              <a:t>.</a:t>
            </a:r>
          </a:p>
          <a:p>
            <a:r>
              <a:rPr lang="en-IN" sz="1180" b="1" dirty="0"/>
              <a:t>4. </a:t>
            </a:r>
            <a:r>
              <a:rPr lang="en-IN" sz="1180" b="1" u="sng" dirty="0"/>
              <a:t>Deployment</a:t>
            </a:r>
          </a:p>
          <a:p>
            <a:pPr marL="171450" indent="-171450">
              <a:buFont typeface="Arial" panose="020B0604020202020204" pitchFamily="34" charset="0"/>
              <a:buChar char="•"/>
            </a:pPr>
            <a:r>
              <a:rPr lang="en-IN" sz="1180" dirty="0"/>
              <a:t>A user-friendly web application was built using Flask to allow real-time predictions.</a:t>
            </a:r>
          </a:p>
          <a:p>
            <a:pPr marL="171450" indent="-171450">
              <a:buFont typeface="Arial" panose="020B0604020202020204" pitchFamily="34" charset="0"/>
              <a:buChar char="•"/>
            </a:pPr>
            <a:r>
              <a:rPr lang="en-IN" sz="1180" dirty="0"/>
              <a:t>The application is hosted on Render, a cloud-based platform.</a:t>
            </a:r>
          </a:p>
          <a:p>
            <a:pPr marL="171450" indent="-171450">
              <a:buFont typeface="Arial" panose="020B0604020202020204" pitchFamily="34" charset="0"/>
              <a:buChar char="•"/>
            </a:pPr>
            <a:r>
              <a:rPr lang="en-IN" sz="1180" dirty="0"/>
              <a:t>Users can access the live app here: </a:t>
            </a:r>
            <a:r>
              <a:rPr lang="en-IN" sz="1180" dirty="0">
                <a:hlinkClick r:id="rId2"/>
              </a:rPr>
              <a:t>https://bike-demand-arima.onrender.com</a:t>
            </a:r>
            <a:endParaRPr lang="en-IN" sz="1180" dirty="0"/>
          </a:p>
          <a:p>
            <a:r>
              <a:rPr lang="en-IN" sz="1180" b="1" dirty="0"/>
              <a:t>5. </a:t>
            </a:r>
            <a:r>
              <a:rPr lang="en-IN" sz="1180" b="1" u="sng" dirty="0"/>
              <a:t>Evaluation</a:t>
            </a:r>
          </a:p>
          <a:p>
            <a:pPr marL="171450" indent="-171450">
              <a:buFont typeface="Arial" panose="020B0604020202020204" pitchFamily="34" charset="0"/>
              <a:buChar char="•"/>
            </a:pPr>
            <a:r>
              <a:rPr lang="en-IN" sz="1180" dirty="0"/>
              <a:t>The model was evaluated using MAE (Mean Absolute Error) and RMSE (Root Mean Squared Error).</a:t>
            </a:r>
          </a:p>
          <a:p>
            <a:pPr marL="171450" indent="-171450">
              <a:buFont typeface="Arial" panose="020B0604020202020204" pitchFamily="34" charset="0"/>
              <a:buChar char="•"/>
            </a:pPr>
            <a:r>
              <a:rPr lang="en-IN" sz="1180" dirty="0"/>
              <a:t>Based on performance, the model was fine-tuned to improve prediction accuracy.</a:t>
            </a:r>
          </a:p>
          <a:p>
            <a:pPr marL="171450" indent="-171450">
              <a:buFont typeface="Arial" panose="020B0604020202020204" pitchFamily="34" charset="0"/>
              <a:buChar char="•"/>
            </a:pPr>
            <a:r>
              <a:rPr lang="en-IN" sz="1180" dirty="0"/>
              <a:t>Future improvements may include testing more advanced models like LSTM or SARIMA.</a:t>
            </a:r>
          </a:p>
          <a:p>
            <a:endParaRPr lang="en-IN" sz="1180" dirty="0"/>
          </a:p>
          <a:p>
            <a:r>
              <a:rPr lang="en-IN" sz="1180" dirty="0"/>
              <a:t>Result:</a:t>
            </a:r>
          </a:p>
          <a:p>
            <a:r>
              <a:rPr lang="en-IN" sz="1180" dirty="0"/>
              <a:t>The system successfully predicts hourly bike demand using historical rental data. The model is lightweight and accurate, and the deployment makes it easily accessible for real-time use. This solution can support city planning and improve the efficiency of bike-sharing services.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69F9788-4E59-0266-EF53-B7B4AA05AE3F}"/>
              </a:ext>
            </a:extLst>
          </p:cNvPr>
          <p:cNvSpPr>
            <a:spLocks noChangeArrowheads="1"/>
          </p:cNvSpPr>
          <p:nvPr/>
        </p:nvSpPr>
        <p:spPr bwMode="auto">
          <a:xfrm>
            <a:off x="332994" y="1677373"/>
            <a:ext cx="11522964"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1. System Requirements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Operating System: Windows 10/11 or Ubuntu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Python Version: 3.8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Editor: Visual Studio Code, </a:t>
            </a:r>
            <a:r>
              <a:rPr kumimoji="0" lang="en-US" altLang="en-US" sz="1400" b="0" i="0" u="none" strike="noStrike" cap="none" normalizeH="0" baseline="0" dirty="0" err="1">
                <a:ln>
                  <a:noFill/>
                </a:ln>
                <a:solidFill>
                  <a:schemeClr val="tx1"/>
                </a:solidFill>
                <a:effectLst/>
              </a:rPr>
              <a:t>Jupyter</a:t>
            </a:r>
            <a:r>
              <a:rPr kumimoji="0" lang="en-US" altLang="en-US" sz="1400" b="0" i="0" u="none" strike="noStrike" cap="none" normalizeH="0" baseline="0" dirty="0">
                <a:ln>
                  <a:noFill/>
                </a:ln>
                <a:solidFill>
                  <a:schemeClr val="tx1"/>
                </a:solidFill>
                <a:effectLst/>
              </a:rPr>
              <a:t> Notebook, or Google </a:t>
            </a:r>
            <a:r>
              <a:rPr kumimoji="0" lang="en-US" altLang="en-US" sz="1400" b="0" i="0" u="none" strike="noStrike" cap="none" normalizeH="0" baseline="0" dirty="0" err="1">
                <a:ln>
                  <a:noFill/>
                </a:ln>
                <a:solidFill>
                  <a:schemeClr val="tx1"/>
                </a:solidFill>
                <a:effectLst/>
              </a:rPr>
              <a:t>Colab</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Browser: Chrome or 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Hosting Platform: Render (for web deployment)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2. Required Libraries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pandas – 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rPr>
              <a:t>numpy</a:t>
            </a:r>
            <a:r>
              <a:rPr kumimoji="0" lang="en-US" altLang="en-US" sz="1400" b="0" i="0" u="none" strike="noStrike" cap="none" normalizeH="0" baseline="0" dirty="0">
                <a:ln>
                  <a:noFill/>
                </a:ln>
                <a:solidFill>
                  <a:schemeClr val="tx1"/>
                </a:solidFill>
                <a:effectLst/>
              </a:rPr>
              <a:t> –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matplotlib, seaborn –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rPr>
              <a:t>statsmodels</a:t>
            </a:r>
            <a:r>
              <a:rPr kumimoji="0" lang="en-US" altLang="en-US" sz="1400" b="0" i="0" u="none" strike="noStrike" cap="none" normalizeH="0" baseline="0" dirty="0">
                <a:ln>
                  <a:noFill/>
                </a:ln>
                <a:solidFill>
                  <a:schemeClr val="tx1"/>
                </a:solidFill>
                <a:effectLst/>
              </a:rPr>
              <a:t> – ARIMA model and time-series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scikit-learn – Evaluation (MAE,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rPr>
              <a:t>joblib</a:t>
            </a:r>
            <a:r>
              <a:rPr kumimoji="0" lang="en-US" altLang="en-US" sz="1400" b="0" i="0" u="none" strike="noStrike" cap="none" normalizeH="0" baseline="0" dirty="0">
                <a:ln>
                  <a:noFill/>
                </a:ln>
                <a:solidFill>
                  <a:schemeClr val="tx1"/>
                </a:solidFill>
                <a:effectLst/>
              </a:rPr>
              <a:t> – Saving/loading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flask – Web application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rPr>
              <a:t>gunicorn</a:t>
            </a:r>
            <a:r>
              <a:rPr kumimoji="0" lang="en-US" altLang="en-US" sz="1400" b="0" i="0" u="none" strike="noStrike" cap="none" normalizeH="0" baseline="0" dirty="0">
                <a:ln>
                  <a:noFill/>
                </a:ln>
                <a:solidFill>
                  <a:schemeClr val="tx1"/>
                </a:solidFill>
                <a:effectLst/>
              </a:rPr>
              <a:t> – Server for deployment on Render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3. Installation</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All required libraries can be installed using:</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pip install -r requirements.txt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Or individually: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pip install flask pandas </a:t>
            </a:r>
            <a:r>
              <a:rPr kumimoji="0" lang="en-US" altLang="en-US" sz="1400" b="1" i="0" u="none" strike="noStrike" cap="none" normalizeH="0" baseline="0" dirty="0" err="1">
                <a:ln>
                  <a:noFill/>
                </a:ln>
                <a:solidFill>
                  <a:schemeClr val="tx1"/>
                </a:solidFill>
                <a:effectLst/>
              </a:rPr>
              <a:t>numpy</a:t>
            </a:r>
            <a:r>
              <a:rPr kumimoji="0" lang="en-US" altLang="en-US" sz="1400" b="1" i="0" u="none" strike="noStrike" cap="none" normalizeH="0" baseline="0" dirty="0">
                <a:ln>
                  <a:noFill/>
                </a:ln>
                <a:solidFill>
                  <a:schemeClr val="tx1"/>
                </a:solidFill>
                <a:effectLst/>
              </a:rPr>
              <a:t> </a:t>
            </a:r>
            <a:r>
              <a:rPr kumimoji="0" lang="en-US" altLang="en-US" sz="1400" b="1" i="0" u="none" strike="noStrike" cap="none" normalizeH="0" baseline="0" dirty="0" err="1">
                <a:ln>
                  <a:noFill/>
                </a:ln>
                <a:solidFill>
                  <a:schemeClr val="tx1"/>
                </a:solidFill>
                <a:effectLst/>
              </a:rPr>
              <a:t>statsmodels</a:t>
            </a:r>
            <a:r>
              <a:rPr kumimoji="0" lang="en-US" altLang="en-US" sz="1400" b="1" i="0" u="none" strike="noStrike" cap="none" normalizeH="0" baseline="0" dirty="0">
                <a:ln>
                  <a:noFill/>
                </a:ln>
                <a:solidFill>
                  <a:schemeClr val="tx1"/>
                </a:solidFill>
                <a:effectLst/>
              </a:rPr>
              <a:t> matplotlib seaborn scikit-learn </a:t>
            </a:r>
            <a:r>
              <a:rPr kumimoji="0" lang="en-US" altLang="en-US" sz="1400" b="1" i="0" u="none" strike="noStrike" cap="none" normalizeH="0" baseline="0" dirty="0" err="1">
                <a:ln>
                  <a:noFill/>
                </a:ln>
                <a:solidFill>
                  <a:schemeClr val="tx1"/>
                </a:solidFill>
                <a:effectLst/>
              </a:rPr>
              <a:t>joblib</a:t>
            </a:r>
            <a:r>
              <a:rPr kumimoji="0" lang="en-US" altLang="en-US" sz="1400" b="1" i="0" u="none" strike="noStrike" cap="none" normalizeH="0" baseline="0" dirty="0">
                <a:ln>
                  <a:noFill/>
                </a:ln>
                <a:solidFill>
                  <a:schemeClr val="tx1"/>
                </a:solidFill>
                <a:effectLst/>
              </a:rPr>
              <a:t> </a:t>
            </a:r>
            <a:r>
              <a:rPr kumimoji="0" lang="en-US" altLang="en-US" sz="1400" b="1" i="0" u="none" strike="noStrike" cap="none" normalizeH="0" baseline="0" dirty="0" err="1">
                <a:ln>
                  <a:noFill/>
                </a:ln>
                <a:solidFill>
                  <a:schemeClr val="tx1"/>
                </a:solidFill>
                <a:effectLst/>
              </a:rPr>
              <a:t>gunicorn</a:t>
            </a:r>
            <a:endParaRPr kumimoji="0" lang="en-US" altLang="en-US" sz="1400" b="1" i="0" u="none" strike="noStrike" cap="none" normalizeH="0" baseline="0" dirty="0">
              <a:ln>
                <a:noFill/>
              </a:ln>
              <a:solidFill>
                <a:schemeClr val="tx1"/>
              </a:solidFill>
              <a:effectLst/>
            </a:endParaRPr>
          </a:p>
        </p:txBody>
      </p:sp>
      <p:pic>
        <p:nvPicPr>
          <p:cNvPr id="2052" name="Picture 4">
            <a:extLst>
              <a:ext uri="{FF2B5EF4-FFF2-40B4-BE49-F238E27FC236}">
                <a16:creationId xmlns:a16="http://schemas.microsoft.com/office/drawing/2014/main" id="{918A66F8-D292-5537-183A-1F64BD649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47089"/>
            <a:ext cx="5257799" cy="433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590DD88-DD29-9D32-AA42-D4716EFC15E0}"/>
              </a:ext>
            </a:extLst>
          </p:cNvPr>
          <p:cNvSpPr>
            <a:spLocks noGrp="1" noChangeArrowheads="1"/>
          </p:cNvSpPr>
          <p:nvPr>
            <p:ph idx="1"/>
          </p:nvPr>
        </p:nvSpPr>
        <p:spPr bwMode="auto">
          <a:xfrm>
            <a:off x="-1" y="1474398"/>
            <a:ext cx="1218895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1. Algorithm Selection</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The ARIMA (</a:t>
            </a:r>
            <a:r>
              <a:rPr kumimoji="0" lang="en-US" altLang="en-US" sz="1600" b="0" i="0" u="none" strike="noStrike" cap="none" normalizeH="0" baseline="0" dirty="0" err="1">
                <a:ln>
                  <a:noFill/>
                </a:ln>
                <a:solidFill>
                  <a:schemeClr val="tx1"/>
                </a:solidFill>
                <a:effectLst/>
              </a:rPr>
              <a:t>AutoRegressive</a:t>
            </a:r>
            <a:r>
              <a:rPr kumimoji="0" lang="en-US" altLang="en-US" sz="1600" b="0" i="0" u="none" strike="noStrike" cap="none" normalizeH="0" baseline="0" dirty="0">
                <a:ln>
                  <a:noFill/>
                </a:ln>
                <a:solidFill>
                  <a:schemeClr val="tx1"/>
                </a:solidFill>
                <a:effectLst/>
              </a:rPr>
              <a:t> Integrated Moving Average) model was selected for this project as it is well-suited for univariate time-series forecasting problems. Since the goal is to predict hourly bike rental counts based on historical usage, ARIMA is an appropriate choice due to its ability to capture trends and seasonality in time-dependent data.</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2. Data Input</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The model uses historical bike rental data from the hour.csv file, specifically focusing on the </a:t>
            </a:r>
            <a:r>
              <a:rPr kumimoji="0" lang="en-US" altLang="en-US" sz="1600" b="0" i="0" u="none" strike="noStrike" cap="none" normalizeH="0" baseline="0" dirty="0" err="1">
                <a:ln>
                  <a:noFill/>
                </a:ln>
                <a:solidFill>
                  <a:schemeClr val="tx1"/>
                </a:solidFill>
                <a:effectLst/>
              </a:rPr>
              <a:t>cnt</a:t>
            </a:r>
            <a:r>
              <a:rPr kumimoji="0" lang="en-US" altLang="en-US" sz="1600" b="0" i="0" u="none" strike="noStrike" cap="none" normalizeH="0" baseline="0" dirty="0">
                <a:ln>
                  <a:noFill/>
                </a:ln>
                <a:solidFill>
                  <a:schemeClr val="tx1"/>
                </a:solidFill>
                <a:effectLst/>
              </a:rPr>
              <a:t> column, which records the total number of rentals each hour. For simplicity and effectiveness, only this target variable was used, making the model univariate. However, the dataset also includes additional features such as time, weather, and season, which can be integrated in future improvements using multivariate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3. Training Process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The ARIMA model was trained using the historical rental counts. The data was first made stationary through differencing, and then the model parameters (p, d, q) were chosen based on AIC scores and residual analysis. The model was trained using the </a:t>
            </a:r>
            <a:r>
              <a:rPr kumimoji="0" lang="en-US" altLang="en-US" sz="1600" b="0" i="0" u="none" strike="noStrike" cap="none" normalizeH="0" baseline="0" dirty="0" err="1">
                <a:ln>
                  <a:noFill/>
                </a:ln>
                <a:solidFill>
                  <a:schemeClr val="tx1"/>
                </a:solidFill>
                <a:effectLst/>
              </a:rPr>
              <a:t>statsmodels</a:t>
            </a:r>
            <a:r>
              <a:rPr kumimoji="0" lang="en-US" altLang="en-US" sz="1600" b="0" i="0" u="none" strike="noStrike" cap="none" normalizeH="0" baseline="0" dirty="0">
                <a:ln>
                  <a:noFill/>
                </a:ln>
                <a:solidFill>
                  <a:schemeClr val="tx1"/>
                </a:solidFill>
                <a:effectLst/>
              </a:rPr>
              <a:t> library in Python, and the best-fitting configuration was saved using </a:t>
            </a:r>
            <a:r>
              <a:rPr kumimoji="0" lang="en-US" altLang="en-US" sz="1600" b="0" i="0" u="none" strike="noStrike" cap="none" normalizeH="0" baseline="0" dirty="0" err="1">
                <a:ln>
                  <a:noFill/>
                </a:ln>
                <a:solidFill>
                  <a:schemeClr val="tx1"/>
                </a:solidFill>
                <a:effectLst/>
              </a:rPr>
              <a:t>joblib</a:t>
            </a:r>
            <a:r>
              <a:rPr kumimoji="0" lang="en-US" altLang="en-US" sz="1600" b="0" i="0" u="none" strike="noStrike" cap="none" normalizeH="0" baseline="0" dirty="0">
                <a:ln>
                  <a:noFill/>
                </a:ln>
                <a:solidFill>
                  <a:schemeClr val="tx1"/>
                </a:solidFill>
                <a:effectLst/>
              </a:rPr>
              <a:t> for later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4. Prediction Process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After training, the model is used to forecast bike rental demand for the next hour. When the user clicks the "Predict" button on the web interface, the application loads the saved ARIMA model and generates a prediction based on the most recent data. In future versions, real-time data such as weather or special events can be incorporated to refine the predictions.</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39142EB-EE34-AD2F-03BE-522C038E1024}"/>
              </a:ext>
            </a:extLst>
          </p:cNvPr>
          <p:cNvPicPr>
            <a:picLocks noChangeAspect="1"/>
          </p:cNvPicPr>
          <p:nvPr/>
        </p:nvPicPr>
        <p:blipFill>
          <a:blip r:embed="rId2"/>
          <a:stretch>
            <a:fillRect/>
          </a:stretch>
        </p:blipFill>
        <p:spPr>
          <a:xfrm>
            <a:off x="122297" y="2007523"/>
            <a:ext cx="5344455" cy="2721075"/>
          </a:xfrm>
          <a:prstGeom prst="rect">
            <a:avLst/>
          </a:prstGeom>
        </p:spPr>
      </p:pic>
      <p:sp>
        <p:nvSpPr>
          <p:cNvPr id="6" name="TextBox 5">
            <a:extLst>
              <a:ext uri="{FF2B5EF4-FFF2-40B4-BE49-F238E27FC236}">
                <a16:creationId xmlns:a16="http://schemas.microsoft.com/office/drawing/2014/main" id="{2DF462D5-AD36-F8E6-6450-97500B46C8CE}"/>
              </a:ext>
            </a:extLst>
          </p:cNvPr>
          <p:cNvSpPr txBox="1"/>
          <p:nvPr/>
        </p:nvSpPr>
        <p:spPr>
          <a:xfrm>
            <a:off x="6330661" y="2302640"/>
            <a:ext cx="4908357" cy="1323439"/>
          </a:xfrm>
          <a:prstGeom prst="rect">
            <a:avLst/>
          </a:prstGeom>
          <a:noFill/>
        </p:spPr>
        <p:txBody>
          <a:bodyPr wrap="square" rtlCol="0">
            <a:spAutoFit/>
          </a:bodyPr>
          <a:lstStyle/>
          <a:p>
            <a:r>
              <a:rPr lang="en-IN" sz="4000" dirty="0"/>
              <a:t>BIKE DEMAND FORECAST UI</a:t>
            </a:r>
          </a:p>
        </p:txBody>
      </p:sp>
      <p:pic>
        <p:nvPicPr>
          <p:cNvPr id="9" name="Picture 8">
            <a:extLst>
              <a:ext uri="{FF2B5EF4-FFF2-40B4-BE49-F238E27FC236}">
                <a16:creationId xmlns:a16="http://schemas.microsoft.com/office/drawing/2014/main" id="{16FC0A40-4785-35F9-5E79-1C8153A22B60}"/>
              </a:ext>
            </a:extLst>
          </p:cNvPr>
          <p:cNvPicPr>
            <a:picLocks noChangeAspect="1"/>
          </p:cNvPicPr>
          <p:nvPr/>
        </p:nvPicPr>
        <p:blipFill>
          <a:blip r:embed="rId3"/>
          <a:stretch>
            <a:fillRect/>
          </a:stretch>
        </p:blipFill>
        <p:spPr>
          <a:xfrm>
            <a:off x="6602951" y="3841683"/>
            <a:ext cx="5344456" cy="2895953"/>
          </a:xfrm>
          <a:prstGeom prst="rect">
            <a:avLst/>
          </a:prstGeom>
        </p:spPr>
      </p:pic>
      <p:sp>
        <p:nvSpPr>
          <p:cNvPr id="11" name="TextBox 10">
            <a:extLst>
              <a:ext uri="{FF2B5EF4-FFF2-40B4-BE49-F238E27FC236}">
                <a16:creationId xmlns:a16="http://schemas.microsoft.com/office/drawing/2014/main" id="{73476579-C0E5-083B-0DB0-EB3405B0D659}"/>
              </a:ext>
            </a:extLst>
          </p:cNvPr>
          <p:cNvSpPr txBox="1"/>
          <p:nvPr/>
        </p:nvSpPr>
        <p:spPr>
          <a:xfrm>
            <a:off x="1076446" y="5470133"/>
            <a:ext cx="4049274" cy="646331"/>
          </a:xfrm>
          <a:prstGeom prst="rect">
            <a:avLst/>
          </a:prstGeom>
          <a:noFill/>
        </p:spPr>
        <p:txBody>
          <a:bodyPr wrap="square" rtlCol="0">
            <a:spAutoFit/>
          </a:bodyPr>
          <a:lstStyle/>
          <a:p>
            <a:r>
              <a:rPr lang="en-IN" dirty="0"/>
              <a:t>On clicking ‘Predict Next Day’s Demand’ button you get the Prediction</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51B6B-9109-9165-7E06-F8E2BD6DBDEE}"/>
              </a:ext>
            </a:extLst>
          </p:cNvPr>
          <p:cNvPicPr>
            <a:picLocks noChangeAspect="1"/>
          </p:cNvPicPr>
          <p:nvPr/>
        </p:nvPicPr>
        <p:blipFill>
          <a:blip r:embed="rId2"/>
          <a:stretch>
            <a:fillRect/>
          </a:stretch>
        </p:blipFill>
        <p:spPr>
          <a:xfrm>
            <a:off x="627887" y="504417"/>
            <a:ext cx="10936226" cy="5849166"/>
          </a:xfrm>
          <a:prstGeom prst="rect">
            <a:avLst/>
          </a:prstGeom>
        </p:spPr>
      </p:pic>
    </p:spTree>
    <p:extLst>
      <p:ext uri="{BB962C8B-B14F-4D97-AF65-F5344CB8AC3E}">
        <p14:creationId xmlns:p14="http://schemas.microsoft.com/office/powerpoint/2010/main" val="361366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2EE0FB-3AD2-4B2B-2A1E-CD1714E952D7}"/>
              </a:ext>
            </a:extLst>
          </p:cNvPr>
          <p:cNvPicPr>
            <a:picLocks noChangeAspect="1"/>
          </p:cNvPicPr>
          <p:nvPr/>
        </p:nvPicPr>
        <p:blipFill>
          <a:blip r:embed="rId2"/>
          <a:stretch>
            <a:fillRect/>
          </a:stretch>
        </p:blipFill>
        <p:spPr>
          <a:xfrm>
            <a:off x="934064" y="834820"/>
            <a:ext cx="10078065" cy="4749901"/>
          </a:xfrm>
          <a:prstGeom prst="rect">
            <a:avLst/>
          </a:prstGeom>
        </p:spPr>
      </p:pic>
    </p:spTree>
    <p:extLst>
      <p:ext uri="{BB962C8B-B14F-4D97-AF65-F5344CB8AC3E}">
        <p14:creationId xmlns:p14="http://schemas.microsoft.com/office/powerpoint/2010/main" val="3214742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1438</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Nehal Mishra</cp:lastModifiedBy>
  <cp:revision>13</cp:revision>
  <dcterms:created xsi:type="dcterms:W3CDTF">2013-07-15T20:26:40Z</dcterms:created>
  <dcterms:modified xsi:type="dcterms:W3CDTF">2025-06-14T14:00:24Z</dcterms:modified>
</cp:coreProperties>
</file>