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6" r:id="rId9"/>
    <p:sldId id="313" r:id="rId10"/>
    <p:sldId id="314" r:id="rId11"/>
    <p:sldId id="315" r:id="rId12"/>
    <p:sldId id="288" r:id="rId13"/>
    <p:sldId id="301" r:id="rId14"/>
    <p:sldId id="302" r:id="rId15"/>
    <p:sldId id="303"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Image Scraping &amp; Classification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Classifying the Image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2056637-1E2D-46C7-AC12-9750A29A3162}"/>
              </a:ext>
            </a:extLst>
          </p:cNvPr>
          <p:cNvPicPr>
            <a:picLocks noGrp="1" noChangeAspect="1"/>
          </p:cNvPicPr>
          <p:nvPr>
            <p:ph idx="1"/>
          </p:nvPr>
        </p:nvPicPr>
        <p:blipFill>
          <a:blip r:embed="rId2"/>
          <a:stretch>
            <a:fillRect/>
          </a:stretch>
        </p:blipFill>
        <p:spPr>
          <a:xfrm>
            <a:off x="1132335" y="1162050"/>
            <a:ext cx="9527000" cy="5038725"/>
          </a:xfrm>
        </p:spPr>
      </p:pic>
    </p:spTree>
    <p:extLst>
      <p:ext uri="{BB962C8B-B14F-4D97-AF65-F5344CB8AC3E}">
        <p14:creationId xmlns:p14="http://schemas.microsoft.com/office/powerpoint/2010/main" val="205921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BC75A5-3954-42D7-AD52-35C68F6BB9CD}"/>
              </a:ext>
            </a:extLst>
          </p:cNvPr>
          <p:cNvPicPr>
            <a:picLocks noGrp="1" noChangeAspect="1"/>
          </p:cNvPicPr>
          <p:nvPr>
            <p:ph idx="1"/>
          </p:nvPr>
        </p:nvPicPr>
        <p:blipFill>
          <a:blip r:embed="rId2"/>
          <a:stretch>
            <a:fillRect/>
          </a:stretch>
        </p:blipFill>
        <p:spPr>
          <a:xfrm>
            <a:off x="1845126" y="2103438"/>
            <a:ext cx="8501747" cy="3849687"/>
          </a:xfrm>
        </p:spPr>
      </p:pic>
    </p:spTree>
    <p:extLst>
      <p:ext uri="{BB962C8B-B14F-4D97-AF65-F5344CB8AC3E}">
        <p14:creationId xmlns:p14="http://schemas.microsoft.com/office/powerpoint/2010/main" val="284838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01DBF78-C467-4A1B-8FF0-64F37115851F}"/>
              </a:ext>
            </a:extLst>
          </p:cNvPr>
          <p:cNvPicPr>
            <a:picLocks noGrp="1" noChangeAspect="1"/>
          </p:cNvPicPr>
          <p:nvPr>
            <p:ph idx="1"/>
          </p:nvPr>
        </p:nvPicPr>
        <p:blipFill>
          <a:blip r:embed="rId2"/>
          <a:stretch>
            <a:fillRect/>
          </a:stretch>
        </p:blipFill>
        <p:spPr>
          <a:xfrm>
            <a:off x="1000125" y="1923256"/>
            <a:ext cx="6381750" cy="3657600"/>
          </a:xfrm>
        </p:spPr>
      </p:pic>
      <p:sp>
        <p:nvSpPr>
          <p:cNvPr id="6" name="Title 5">
            <a:extLst>
              <a:ext uri="{FF2B5EF4-FFF2-40B4-BE49-F238E27FC236}">
                <a16:creationId xmlns:a16="http://schemas.microsoft.com/office/drawing/2014/main" id="{70134627-3025-4C39-AB7C-2A8B77B6436A}"/>
              </a:ext>
            </a:extLst>
          </p:cNvPr>
          <p:cNvSpPr>
            <a:spLocks noGrp="1"/>
          </p:cNvSpPr>
          <p:nvPr>
            <p:ph type="title"/>
          </p:nvPr>
        </p:nvSpPr>
        <p:spPr/>
        <p:txBody>
          <a:bodyPr/>
          <a:lstStyle/>
          <a:p>
            <a:r>
              <a:rPr lang="en-US" dirty="0"/>
              <a:t>ACCURACY</a:t>
            </a:r>
          </a:p>
        </p:txBody>
      </p:sp>
    </p:spTree>
    <p:extLst>
      <p:ext uri="{BB962C8B-B14F-4D97-AF65-F5344CB8AC3E}">
        <p14:creationId xmlns:p14="http://schemas.microsoft.com/office/powerpoint/2010/main" val="264639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 scope </a:t>
            </a:r>
            <a:r>
              <a:rPr lang="en-US">
                <a:latin typeface="Algerian" panose="04020705040A02060702" pitchFamily="82" charset="0"/>
              </a:rPr>
              <a:t>for future</a:t>
            </a:r>
            <a:endParaRPr lang="en-US" dirty="0">
              <a:latin typeface="Algerian" panose="04020705040A02060702" pitchFamily="82" charset="0"/>
            </a:endParaRPr>
          </a:p>
        </p:txBody>
      </p:sp>
      <p:sp>
        <p:nvSpPr>
          <p:cNvPr id="5" name="Content Placeholder 4">
            <a:extLst>
              <a:ext uri="{FF2B5EF4-FFF2-40B4-BE49-F238E27FC236}">
                <a16:creationId xmlns:a16="http://schemas.microsoft.com/office/drawing/2014/main" id="{25782E49-ECA0-4FA8-BD4C-62F8AFF0A4BF}"/>
              </a:ext>
            </a:extLst>
          </p:cNvPr>
          <p:cNvSpPr>
            <a:spLocks noGrp="1"/>
          </p:cNvSpPr>
          <p:nvPr>
            <p:ph idx="1"/>
          </p:nvPr>
        </p:nvSpPr>
        <p:spPr/>
        <p:txBody>
          <a:bodyPr>
            <a:normAutofit fontScale="77500" lnSpcReduction="20000"/>
          </a:bodyPr>
          <a:lstStyle/>
          <a:p>
            <a:pPr marL="457200" marR="0">
              <a:lnSpc>
                <a:spcPct val="107000"/>
              </a:lnSpc>
              <a:spcBef>
                <a:spcPts val="0"/>
              </a:spcBef>
              <a:spcAft>
                <a:spcPts val="0"/>
              </a:spcAft>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The future of image processing will involve scanning the heavens for other intelligent life out in space. Also new intelligent, digital species created entirely by research scientists in various nations of the world will include advances in image processing applications. Due to advances in image processing and related technologies there will be millions and millions of robots in the world in a few decades time, transforming the way the world is managed. Advances in image processing and artificial intelligence6 will involve spoken commands, anticipating the information requirements of governments, translating languages, recognizing and tracking people and things, diagnosing medical conditions, performing surgery, reprogramming defects in human DNA, and automatic driving all forms of transport. With increasing power and sophistication of modern computing, the concept of computation can go beyond the present limits and in future, image processing technology will advance and the visual system of man can be replicated. The future trend in remote sensing will be towards improved sensors that record the same scene in many spectral channels. Graphics data is becoming increasingly important in image processing app1ications. The future image processing applications of satellite based imaging ranges from planetary exploration to surveillance applications.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Using large scale homogeneous cellular arrays of simple circuits to perform image processing tasks and to demonstrate pattern-forming phenomena is an emerging topic. The cellular neural network is an implementable alternative to fully connected neural networks and has evolved into a paradigm for future imaging techniques. The usefulness of this technique has applications in the areas of silicon retina, pattern formation,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714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Contents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Problem Statement</a:t>
            </a:r>
          </a:p>
          <a:p>
            <a:r>
              <a:rPr lang="en-US" sz="2400" dirty="0">
                <a:latin typeface="Algerian" panose="04020705040A02060702" pitchFamily="82" charset="0"/>
              </a:rPr>
              <a:t>Preprocessing</a:t>
            </a:r>
          </a:p>
          <a:p>
            <a:r>
              <a:rPr lang="en-US" sz="2400" dirty="0">
                <a:latin typeface="Algerian" panose="04020705040A02060702" pitchFamily="82" charset="0"/>
              </a:rPr>
              <a:t>Methodology</a:t>
            </a:r>
          </a:p>
          <a:p>
            <a:r>
              <a:rPr lang="en-US" sz="2400" dirty="0">
                <a:latin typeface="Algerian" panose="04020705040A02060702" pitchFamily="82" charset="0"/>
              </a:rPr>
              <a:t>Modelling</a:t>
            </a:r>
          </a:p>
          <a:p>
            <a:r>
              <a:rPr lang="en-US" sz="2400" dirty="0">
                <a:latin typeface="Algerian" panose="04020705040A02060702" pitchFamily="82" charset="0"/>
              </a:rPr>
              <a:t>Conclusion</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5346B-42AA-495B-A02E-9A010DADE009}"/>
              </a:ext>
            </a:extLst>
          </p:cNvPr>
          <p:cNvSpPr txBox="1"/>
          <p:nvPr/>
        </p:nvSpPr>
        <p:spPr>
          <a:xfrm>
            <a:off x="3086100" y="410943"/>
            <a:ext cx="4972050" cy="646331"/>
          </a:xfrm>
          <a:prstGeom prst="rect">
            <a:avLst/>
          </a:prstGeom>
          <a:noFill/>
        </p:spPr>
        <p:txBody>
          <a:bodyPr wrap="square" rtlCol="0">
            <a:spAutoFit/>
          </a:bodyPr>
          <a:lstStyle/>
          <a:p>
            <a:r>
              <a:rPr lang="en-US" sz="3600" dirty="0">
                <a:latin typeface="Algerian" panose="04020705040A02060702" pitchFamily="82" charset="0"/>
              </a:rPr>
              <a:t>Problem Statement</a:t>
            </a:r>
          </a:p>
        </p:txBody>
      </p:sp>
      <p:sp>
        <p:nvSpPr>
          <p:cNvPr id="3" name="TextBox 2">
            <a:extLst>
              <a:ext uri="{FF2B5EF4-FFF2-40B4-BE49-F238E27FC236}">
                <a16:creationId xmlns:a16="http://schemas.microsoft.com/office/drawing/2014/main" id="{05174CC0-6D44-4034-87C3-25F13399B4B8}"/>
              </a:ext>
            </a:extLst>
          </p:cNvPr>
          <p:cNvSpPr txBox="1"/>
          <p:nvPr/>
        </p:nvSpPr>
        <p:spPr>
          <a:xfrm>
            <a:off x="828674" y="1276349"/>
            <a:ext cx="10153651" cy="3693319"/>
          </a:xfrm>
          <a:prstGeom prst="rect">
            <a:avLst/>
          </a:prstGeom>
          <a:noFill/>
        </p:spPr>
        <p:txBody>
          <a:bodyPr wrap="square" rtlCol="0">
            <a:spAutoFit/>
          </a:bodyPr>
          <a:lstStyle/>
          <a:p>
            <a:endParaRPr lang="en-US" dirty="0"/>
          </a:p>
          <a:p>
            <a:r>
              <a:rPr lang="en-US" dirty="0"/>
              <a:t>Images are one of the major sources of data in the field of data science and AI. This field is making appropriate use of information that can be gathered through images by examining its features and details. </a:t>
            </a:r>
          </a:p>
          <a:p>
            <a:endParaRPr lang="en-US" dirty="0"/>
          </a:p>
          <a:p>
            <a:endParaRPr lang="en-US" dirty="0"/>
          </a:p>
          <a:p>
            <a:endParaRPr lang="en-US" dirty="0"/>
          </a:p>
          <a:p>
            <a:r>
              <a:rPr lang="en-US" dirty="0"/>
              <a:t>The objective is to build a deep learning-based Image Classification model on images that will be scraped from e-commerce portal.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This task is divided into two phases: Data Collection and Mode Building</a:t>
            </a:r>
          </a:p>
          <a:p>
            <a:endParaRPr lang="en-IN" dirty="0"/>
          </a:p>
          <a:p>
            <a:endParaRPr lang="en-IN" dirty="0"/>
          </a:p>
          <a:p>
            <a:endParaRPr lang="en-US" dirty="0"/>
          </a:p>
        </p:txBody>
      </p:sp>
    </p:spTree>
    <p:extLst>
      <p:ext uri="{BB962C8B-B14F-4D97-AF65-F5344CB8AC3E}">
        <p14:creationId xmlns:p14="http://schemas.microsoft.com/office/powerpoint/2010/main" val="260695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Exploratory data analysis</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1656080"/>
            <a:ext cx="10058400" cy="4296664"/>
          </a:xfrm>
        </p:spPr>
        <p:txBody>
          <a:bodyPr/>
          <a:lstStyle/>
          <a:p>
            <a:r>
              <a:rPr lang="en-US" sz="2400" dirty="0">
                <a:latin typeface="Algerian" panose="04020705040A02060702" pitchFamily="82" charset="0"/>
              </a:rPr>
              <a:t>LOADING THE DATA</a:t>
            </a:r>
          </a:p>
          <a:p>
            <a:endParaRPr lang="en-US" sz="2400" dirty="0">
              <a:latin typeface="Algerian" panose="04020705040A02060702" pitchFamily="82" charset="0"/>
            </a:endParaRP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6" name="Picture 5">
            <a:extLst>
              <a:ext uri="{FF2B5EF4-FFF2-40B4-BE49-F238E27FC236}">
                <a16:creationId xmlns:a16="http://schemas.microsoft.com/office/drawing/2014/main" id="{D538A423-7384-431F-B2B2-933AA3092C60}"/>
              </a:ext>
            </a:extLst>
          </p:cNvPr>
          <p:cNvPicPr>
            <a:picLocks noChangeAspect="1"/>
          </p:cNvPicPr>
          <p:nvPr/>
        </p:nvPicPr>
        <p:blipFill>
          <a:blip r:embed="rId2"/>
          <a:stretch>
            <a:fillRect/>
          </a:stretch>
        </p:blipFill>
        <p:spPr>
          <a:xfrm>
            <a:off x="1180795" y="2428240"/>
            <a:ext cx="5855005" cy="3787166"/>
          </a:xfrm>
          <a:prstGeom prst="rect">
            <a:avLst/>
          </a:prstGeom>
        </p:spPr>
      </p:pic>
    </p:spTree>
    <p:extLst>
      <p:ext uri="{BB962C8B-B14F-4D97-AF65-F5344CB8AC3E}">
        <p14:creationId xmlns:p14="http://schemas.microsoft.com/office/powerpoint/2010/main" val="120469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DATA PREPROCESSING</a:t>
            </a:r>
            <a:endParaRPr lang="en-US" dirty="0"/>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933450"/>
            <a:ext cx="10058400" cy="5019294"/>
          </a:xfrm>
        </p:spPr>
        <p:txBody>
          <a:bodyPr/>
          <a:lstStyle/>
          <a:p>
            <a:endParaRPr lang="en-US" sz="2400" dirty="0">
              <a:latin typeface="Algerian" panose="04020705040A02060702" pitchFamily="82" charset="0"/>
            </a:endParaRPr>
          </a:p>
          <a:p>
            <a:r>
              <a:rPr lang="en-US" sz="2400" dirty="0" err="1">
                <a:latin typeface="Algerian" panose="04020705040A02060702" pitchFamily="82" charset="0"/>
              </a:rPr>
              <a:t>i</a:t>
            </a:r>
            <a:r>
              <a:rPr lang="en-US" sz="2400" dirty="0">
                <a:latin typeface="Algerian" panose="04020705040A02060702" pitchFamily="82" charset="0"/>
              </a:rPr>
              <a:t>) To RESIZE IMAGES</a:t>
            </a: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6" name="Picture 5">
            <a:extLst>
              <a:ext uri="{FF2B5EF4-FFF2-40B4-BE49-F238E27FC236}">
                <a16:creationId xmlns:a16="http://schemas.microsoft.com/office/drawing/2014/main" id="{76EC7F68-DFFC-4615-B7D4-2F2B82834E38}"/>
              </a:ext>
            </a:extLst>
          </p:cNvPr>
          <p:cNvPicPr>
            <a:picLocks noChangeAspect="1"/>
          </p:cNvPicPr>
          <p:nvPr/>
        </p:nvPicPr>
        <p:blipFill>
          <a:blip r:embed="rId2"/>
          <a:stretch>
            <a:fillRect/>
          </a:stretch>
        </p:blipFill>
        <p:spPr>
          <a:xfrm>
            <a:off x="919128" y="2083866"/>
            <a:ext cx="5176872" cy="3799205"/>
          </a:xfrm>
          <a:prstGeom prst="rect">
            <a:avLst/>
          </a:prstGeom>
        </p:spPr>
      </p:pic>
    </p:spTree>
    <p:extLst>
      <p:ext uri="{BB962C8B-B14F-4D97-AF65-F5344CB8AC3E}">
        <p14:creationId xmlns:p14="http://schemas.microsoft.com/office/powerpoint/2010/main" val="305633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927100" y="769164"/>
            <a:ext cx="10058400" cy="3849624"/>
          </a:xfrm>
        </p:spPr>
        <p:txBody>
          <a:bodyPr/>
          <a:lstStyle/>
          <a:p>
            <a:pPr marL="0" indent="0">
              <a:buNone/>
            </a:pPr>
            <a:endParaRPr lang="en-US" sz="2400" dirty="0">
              <a:latin typeface="Algerian" panose="04020705040A02060702" pitchFamily="82" charset="0"/>
            </a:endParaRPr>
          </a:p>
          <a:p>
            <a:r>
              <a:rPr lang="en-US" sz="2400" dirty="0" err="1">
                <a:latin typeface="Algerian" panose="04020705040A02060702" pitchFamily="82" charset="0"/>
              </a:rPr>
              <a:t>iI</a:t>
            </a:r>
            <a:r>
              <a:rPr lang="en-US" sz="2400" dirty="0">
                <a:latin typeface="Algerian" panose="04020705040A02060702" pitchFamily="82" charset="0"/>
              </a:rPr>
              <a:t>) CREATE TRAINING DATA</a:t>
            </a:r>
          </a:p>
          <a:p>
            <a:endParaRPr lang="en-US" sz="2400" dirty="0">
              <a:latin typeface="Algerian" panose="04020705040A02060702" pitchFamily="82" charset="0"/>
            </a:endParaRPr>
          </a:p>
        </p:txBody>
      </p:sp>
      <p:pic>
        <p:nvPicPr>
          <p:cNvPr id="6" name="Picture 5">
            <a:extLst>
              <a:ext uri="{FF2B5EF4-FFF2-40B4-BE49-F238E27FC236}">
                <a16:creationId xmlns:a16="http://schemas.microsoft.com/office/drawing/2014/main" id="{43CE2745-8940-40CA-86B1-876B85A8FBF4}"/>
              </a:ext>
            </a:extLst>
          </p:cNvPr>
          <p:cNvPicPr>
            <a:picLocks noChangeAspect="1"/>
          </p:cNvPicPr>
          <p:nvPr/>
        </p:nvPicPr>
        <p:blipFill>
          <a:blip r:embed="rId2"/>
          <a:stretch>
            <a:fillRect/>
          </a:stretch>
        </p:blipFill>
        <p:spPr>
          <a:xfrm>
            <a:off x="787400" y="1930043"/>
            <a:ext cx="6950710" cy="4158793"/>
          </a:xfrm>
          <a:prstGeom prst="rect">
            <a:avLst/>
          </a:prstGeom>
        </p:spPr>
      </p:pic>
    </p:spTree>
    <p:extLst>
      <p:ext uri="{BB962C8B-B14F-4D97-AF65-F5344CB8AC3E}">
        <p14:creationId xmlns:p14="http://schemas.microsoft.com/office/powerpoint/2010/main" val="187998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642594"/>
            <a:ext cx="10058400" cy="5310150"/>
          </a:xfrm>
        </p:spPr>
        <p:txBody>
          <a:bodyPr/>
          <a:lstStyle/>
          <a:p>
            <a:pPr marL="0" indent="0">
              <a:buNone/>
            </a:pPr>
            <a:endParaRPr lang="en-US" sz="2400" dirty="0">
              <a:latin typeface="Algerian" panose="04020705040A02060702" pitchFamily="82" charset="0"/>
            </a:endParaRPr>
          </a:p>
          <a:p>
            <a:r>
              <a:rPr lang="en-US" sz="2400" dirty="0" err="1">
                <a:latin typeface="Algerian" panose="04020705040A02060702" pitchFamily="82" charset="0"/>
              </a:rPr>
              <a:t>iII</a:t>
            </a:r>
            <a:r>
              <a:rPr lang="en-US" sz="2400" dirty="0">
                <a:latin typeface="Algerian" panose="04020705040A02060702" pitchFamily="82" charset="0"/>
              </a:rPr>
              <a:t>) To check if the dataset is balanced</a:t>
            </a:r>
          </a:p>
          <a:p>
            <a:endParaRPr lang="en-US" sz="2400" dirty="0">
              <a:latin typeface="Algerian" panose="04020705040A02060702" pitchFamily="82" charset="0"/>
            </a:endParaRPr>
          </a:p>
        </p:txBody>
      </p:sp>
      <p:pic>
        <p:nvPicPr>
          <p:cNvPr id="7" name="Picture 6">
            <a:extLst>
              <a:ext uri="{FF2B5EF4-FFF2-40B4-BE49-F238E27FC236}">
                <a16:creationId xmlns:a16="http://schemas.microsoft.com/office/drawing/2014/main" id="{3BBDCE74-4A9D-46DB-922E-75AD4195CFC0}"/>
              </a:ext>
            </a:extLst>
          </p:cNvPr>
          <p:cNvPicPr>
            <a:picLocks noChangeAspect="1"/>
          </p:cNvPicPr>
          <p:nvPr/>
        </p:nvPicPr>
        <p:blipFill>
          <a:blip r:embed="rId2"/>
          <a:stretch>
            <a:fillRect/>
          </a:stretch>
        </p:blipFill>
        <p:spPr>
          <a:xfrm>
            <a:off x="1785937" y="1766887"/>
            <a:ext cx="8620125" cy="3324225"/>
          </a:xfrm>
          <a:prstGeom prst="rect">
            <a:avLst/>
          </a:prstGeom>
        </p:spPr>
      </p:pic>
    </p:spTree>
    <p:extLst>
      <p:ext uri="{BB962C8B-B14F-4D97-AF65-F5344CB8AC3E}">
        <p14:creationId xmlns:p14="http://schemas.microsoft.com/office/powerpoint/2010/main" val="346693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127760" y="575908"/>
            <a:ext cx="10058400" cy="5823876"/>
          </a:xfrm>
        </p:spPr>
        <p:txBody>
          <a:bodyPr/>
          <a:lstStyle/>
          <a:p>
            <a:pPr marL="0" indent="0">
              <a:buNone/>
            </a:pPr>
            <a:endParaRPr lang="en-US" sz="2400" dirty="0">
              <a:latin typeface="Algerian" panose="04020705040A02060702" pitchFamily="82" charset="0"/>
            </a:endParaRPr>
          </a:p>
          <a:p>
            <a:r>
              <a:rPr lang="en-US" sz="2400" dirty="0" err="1">
                <a:latin typeface="Algerian" panose="04020705040A02060702" pitchFamily="82" charset="0"/>
              </a:rPr>
              <a:t>iV</a:t>
            </a:r>
            <a:r>
              <a:rPr lang="en-US" sz="2400" dirty="0">
                <a:latin typeface="Algerian" panose="04020705040A02060702" pitchFamily="82" charset="0"/>
              </a:rPr>
              <a:t>)To RESHUFFLE THE DATA TO AVOID UNDERFITTING</a:t>
            </a:r>
          </a:p>
          <a:p>
            <a:pPr marL="0" indent="0">
              <a:buNone/>
            </a:pPr>
            <a:endParaRPr lang="en-US" sz="2400" dirty="0">
              <a:latin typeface="Algerian" panose="04020705040A02060702" pitchFamily="82" charset="0"/>
            </a:endParaRPr>
          </a:p>
        </p:txBody>
      </p:sp>
      <p:pic>
        <p:nvPicPr>
          <p:cNvPr id="6" name="Picture 5">
            <a:extLst>
              <a:ext uri="{FF2B5EF4-FFF2-40B4-BE49-F238E27FC236}">
                <a16:creationId xmlns:a16="http://schemas.microsoft.com/office/drawing/2014/main" id="{48908E5C-9ABA-4DB2-85E5-787876D57101}"/>
              </a:ext>
            </a:extLst>
          </p:cNvPr>
          <p:cNvPicPr>
            <a:picLocks noChangeAspect="1"/>
          </p:cNvPicPr>
          <p:nvPr/>
        </p:nvPicPr>
        <p:blipFill>
          <a:blip r:embed="rId2"/>
          <a:stretch>
            <a:fillRect/>
          </a:stretch>
        </p:blipFill>
        <p:spPr>
          <a:xfrm>
            <a:off x="1127760" y="2014194"/>
            <a:ext cx="5147945" cy="4267898"/>
          </a:xfrm>
          <a:prstGeom prst="rect">
            <a:avLst/>
          </a:prstGeom>
        </p:spPr>
      </p:pic>
    </p:spTree>
    <p:extLst>
      <p:ext uri="{BB962C8B-B14F-4D97-AF65-F5344CB8AC3E}">
        <p14:creationId xmlns:p14="http://schemas.microsoft.com/office/powerpoint/2010/main" val="27568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9DB5-0AC9-478E-B47A-9FDB2CAA40C2}"/>
              </a:ext>
            </a:extLst>
          </p:cNvPr>
          <p:cNvSpPr>
            <a:spLocks noGrp="1"/>
          </p:cNvSpPr>
          <p:nvPr>
            <p:ph type="title"/>
          </p:nvPr>
        </p:nvSpPr>
        <p:spPr/>
        <p:txBody>
          <a:bodyPr/>
          <a:lstStyle/>
          <a:p>
            <a:pPr algn="ctr"/>
            <a:r>
              <a:rPr lang="en-US" dirty="0">
                <a:latin typeface="Algerian" panose="04020705040A02060702" pitchFamily="82" charset="0"/>
              </a:rPr>
              <a:t>Model Building</a:t>
            </a:r>
          </a:p>
        </p:txBody>
      </p:sp>
      <p:sp>
        <p:nvSpPr>
          <p:cNvPr id="3" name="Content Placeholder 2">
            <a:extLst>
              <a:ext uri="{FF2B5EF4-FFF2-40B4-BE49-F238E27FC236}">
                <a16:creationId xmlns:a16="http://schemas.microsoft.com/office/drawing/2014/main" id="{913434A7-6803-4C70-A2F0-5A3D51A32D90}"/>
              </a:ext>
            </a:extLst>
          </p:cNvPr>
          <p:cNvSpPr>
            <a:spLocks noGrp="1"/>
          </p:cNvSpPr>
          <p:nvPr>
            <p:ph idx="1"/>
          </p:nvPr>
        </p:nvSpPr>
        <p:spPr/>
        <p:txBody>
          <a:bodyPr/>
          <a:lstStyle/>
          <a:p>
            <a:r>
              <a:rPr lang="en-US" sz="2000" dirty="0">
                <a:latin typeface="Algerian" panose="04020705040A02060702" pitchFamily="82" charset="0"/>
              </a:rPr>
              <a:t> Model  As specified below have been run :</a:t>
            </a:r>
          </a:p>
          <a:p>
            <a:endParaRPr lang="en-US" dirty="0"/>
          </a:p>
          <a:p>
            <a:r>
              <a:rPr lang="en-IN" b="1" dirty="0">
                <a:latin typeface="Algerian" panose="04020705040A02060702" pitchFamily="82" charset="0"/>
              </a:rPr>
              <a:t>CNN CONVOLUTION NETWORK</a:t>
            </a:r>
            <a:endParaRPr lang="en-US" dirty="0">
              <a:latin typeface="Algerian" panose="04020705040A02060702" pitchFamily="82" charset="0"/>
            </a:endParaRPr>
          </a:p>
        </p:txBody>
      </p:sp>
    </p:spTree>
    <p:extLst>
      <p:ext uri="{BB962C8B-B14F-4D97-AF65-F5344CB8AC3E}">
        <p14:creationId xmlns:p14="http://schemas.microsoft.com/office/powerpoint/2010/main" val="987949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{2CFA1C3D-39BB-407A-A008-A52B3CC1BCF8}tf78438558_win32</Template>
  <TotalTime>1173</TotalTime>
  <Words>427</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Calibri</vt:lpstr>
      <vt:lpstr>Century Gothic</vt:lpstr>
      <vt:lpstr>Garamond</vt:lpstr>
      <vt:lpstr>Segoe UI</vt:lpstr>
      <vt:lpstr>SavonVTI</vt:lpstr>
      <vt:lpstr>Image Scraping &amp; Classification</vt:lpstr>
      <vt:lpstr>Contents </vt:lpstr>
      <vt:lpstr>PowerPoint Presentation</vt:lpstr>
      <vt:lpstr>Exploratory data analysis  </vt:lpstr>
      <vt:lpstr>DATA PREPROCESSING</vt:lpstr>
      <vt:lpstr>  </vt:lpstr>
      <vt:lpstr>  </vt:lpstr>
      <vt:lpstr>PowerPoint Presentation</vt:lpstr>
      <vt:lpstr>Model Building</vt:lpstr>
      <vt:lpstr>PowerPoint Presentation</vt:lpstr>
      <vt:lpstr>PowerPoint Presentation</vt:lpstr>
      <vt:lpstr>ACCURACY</vt:lpstr>
      <vt:lpstr> scope for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Sarmishtha Haldar</dc:creator>
  <cp:lastModifiedBy>Sarmishtha Haldar</cp:lastModifiedBy>
  <cp:revision>255</cp:revision>
  <dcterms:created xsi:type="dcterms:W3CDTF">2021-04-25T06:05:35Z</dcterms:created>
  <dcterms:modified xsi:type="dcterms:W3CDTF">2021-09-22T16:00:58Z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