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3" r:id="rId8"/>
    <p:sldId id="264" r:id="rId9"/>
    <p:sldId id="323" r:id="rId10"/>
    <p:sldId id="265" r:id="rId11"/>
    <p:sldId id="309" r:id="rId12"/>
    <p:sldId id="266" r:id="rId13"/>
    <p:sldId id="313" r:id="rId14"/>
    <p:sldId id="314" r:id="rId15"/>
    <p:sldId id="317" r:id="rId16"/>
    <p:sldId id="318" r:id="rId17"/>
    <p:sldId id="324" r:id="rId18"/>
    <p:sldId id="268" r:id="rId19"/>
    <p:sldId id="271" r:id="rId20"/>
    <p:sldId id="272" r:id="rId21"/>
    <p:sldId id="273" r:id="rId22"/>
    <p:sldId id="287" r:id="rId23"/>
    <p:sldId id="288" r:id="rId24"/>
    <p:sldId id="289" r:id="rId25"/>
    <p:sldId id="290" r:id="rId26"/>
    <p:sldId id="291" r:id="rId27"/>
    <p:sldId id="298" r:id="rId28"/>
    <p:sldId id="299" r:id="rId29"/>
    <p:sldId id="300" r:id="rId30"/>
    <p:sldId id="301" r:id="rId31"/>
    <p:sldId id="302"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7" d="100"/>
          <a:sy n="67" d="100"/>
        </p:scale>
        <p:origin x="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9/3/2021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9/3/2021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9/3/2021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9/3/2021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9/3/2021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Malignant comment classifier</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sz="1800" dirty="0">
                <a:solidFill>
                  <a:srgbClr val="FFC000"/>
                </a:solidFill>
                <a:effectLst/>
                <a:latin typeface="Segoe UI" panose="020B0502040204020203" pitchFamily="34" charset="0"/>
                <a:ea typeface="Times New Roman" panose="02020603050405020304" pitchFamily="18" charset="0"/>
              </a:rPr>
              <a:t>prototype which helps to evaluate the hate and abusive comments </a:t>
            </a:r>
            <a:endParaRPr lang="en-US" dirty="0">
              <a:solidFill>
                <a:srgbClr val="FFC000"/>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00125" y="0"/>
            <a:ext cx="10058400" cy="1371600"/>
          </a:xfrm>
        </p:spPr>
        <p:txBody>
          <a:bodyPr>
            <a:normAutofit/>
          </a:bodyPr>
          <a:lstStyle/>
          <a:p>
            <a:pPr algn="ctr"/>
            <a:r>
              <a:rPr lang="en-US" b="1" dirty="0">
                <a:latin typeface="Algerian" panose="04020705040A02060702" pitchFamily="82" charset="0"/>
              </a:rPr>
              <a:t>DATA PREPROCESSING</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927100" y="1049423"/>
            <a:ext cx="10058400" cy="3849624"/>
          </a:xfrm>
        </p:spPr>
        <p:txBody>
          <a:bodyPr/>
          <a:lstStyle/>
          <a:p>
            <a:pPr marL="0" indent="0">
              <a:buNone/>
            </a:pPr>
            <a:r>
              <a:rPr lang="en-US" sz="2400" dirty="0">
                <a:latin typeface="Algerian" panose="04020705040A02060702" pitchFamily="82" charset="0"/>
              </a:rPr>
              <a:t>II)CORRELATION</a:t>
            </a:r>
          </a:p>
          <a:p>
            <a:endParaRPr lang="en-US" sz="2400" dirty="0">
              <a:latin typeface="Algerian" panose="04020705040A02060702" pitchFamily="82" charset="0"/>
            </a:endParaRPr>
          </a:p>
        </p:txBody>
      </p:sp>
      <p:pic>
        <p:nvPicPr>
          <p:cNvPr id="6" name="Picture 5">
            <a:extLst>
              <a:ext uri="{FF2B5EF4-FFF2-40B4-BE49-F238E27FC236}">
                <a16:creationId xmlns:a16="http://schemas.microsoft.com/office/drawing/2014/main" id="{BC2A121D-1D38-47B2-8199-3FE198BB6213}"/>
              </a:ext>
            </a:extLst>
          </p:cNvPr>
          <p:cNvPicPr>
            <a:picLocks noChangeAspect="1"/>
          </p:cNvPicPr>
          <p:nvPr/>
        </p:nvPicPr>
        <p:blipFill>
          <a:blip r:embed="rId2"/>
          <a:stretch>
            <a:fillRect/>
          </a:stretch>
        </p:blipFill>
        <p:spPr>
          <a:xfrm>
            <a:off x="414338" y="1645897"/>
            <a:ext cx="6557962" cy="2978852"/>
          </a:xfrm>
          <a:prstGeom prst="rect">
            <a:avLst/>
          </a:prstGeom>
        </p:spPr>
      </p:pic>
      <p:pic>
        <p:nvPicPr>
          <p:cNvPr id="8" name="Picture 7">
            <a:extLst>
              <a:ext uri="{FF2B5EF4-FFF2-40B4-BE49-F238E27FC236}">
                <a16:creationId xmlns:a16="http://schemas.microsoft.com/office/drawing/2014/main" id="{7E2439DB-4951-4117-A81E-C3556613501C}"/>
              </a:ext>
            </a:extLst>
          </p:cNvPr>
          <p:cNvPicPr>
            <a:picLocks noChangeAspect="1"/>
          </p:cNvPicPr>
          <p:nvPr/>
        </p:nvPicPr>
        <p:blipFill>
          <a:blip r:embed="rId3"/>
          <a:stretch>
            <a:fillRect/>
          </a:stretch>
        </p:blipFill>
        <p:spPr>
          <a:xfrm>
            <a:off x="7053028" y="1645897"/>
            <a:ext cx="5138972" cy="3849624"/>
          </a:xfrm>
          <a:prstGeom prst="rect">
            <a:avLst/>
          </a:prstGeom>
        </p:spPr>
      </p:pic>
    </p:spTree>
    <p:extLst>
      <p:ext uri="{BB962C8B-B14F-4D97-AF65-F5344CB8AC3E}">
        <p14:creationId xmlns:p14="http://schemas.microsoft.com/office/powerpoint/2010/main" val="187998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33475" y="0"/>
            <a:ext cx="10058400" cy="1371600"/>
          </a:xfrm>
        </p:spPr>
        <p:txBody>
          <a:bodyPr>
            <a:normAutofit/>
          </a:bodyPr>
          <a:lstStyle/>
          <a:p>
            <a:pPr algn="ct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833120" y="1026795"/>
            <a:ext cx="10058400" cy="3849624"/>
          </a:xfrm>
        </p:spPr>
        <p:txBody>
          <a:bodyPr/>
          <a:lstStyle/>
          <a:p>
            <a:r>
              <a:rPr lang="en-US" sz="2400" dirty="0">
                <a:latin typeface="Algerian" panose="04020705040A02060702" pitchFamily="82" charset="0"/>
              </a:rPr>
              <a:t>Data </a:t>
            </a:r>
            <a:r>
              <a:rPr lang="en-US" sz="2400" dirty="0" err="1">
                <a:latin typeface="Algerian" panose="04020705040A02060702" pitchFamily="82" charset="0"/>
              </a:rPr>
              <a:t>PrepROCESSING</a:t>
            </a:r>
            <a:endParaRPr lang="en-US" sz="2400" dirty="0">
              <a:latin typeface="Algerian" panose="04020705040A02060702" pitchFamily="82" charset="0"/>
            </a:endParaRPr>
          </a:p>
          <a:p>
            <a:r>
              <a:rPr lang="en-US" sz="2400" dirty="0" err="1">
                <a:latin typeface="Algerian" panose="04020705040A02060702" pitchFamily="82" charset="0"/>
              </a:rPr>
              <a:t>Iii</a:t>
            </a:r>
            <a:r>
              <a:rPr lang="en-US" sz="2400" dirty="0">
                <a:latin typeface="Algerian" panose="04020705040A02060702" pitchFamily="82" charset="0"/>
              </a:rPr>
              <a:t>)checking the skewness of the features</a:t>
            </a:r>
          </a:p>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7" name="Picture 6">
            <a:extLst>
              <a:ext uri="{FF2B5EF4-FFF2-40B4-BE49-F238E27FC236}">
                <a16:creationId xmlns:a16="http://schemas.microsoft.com/office/drawing/2014/main" id="{6D01C1E1-A737-4330-8EBC-5AC937E54E71}"/>
              </a:ext>
            </a:extLst>
          </p:cNvPr>
          <p:cNvPicPr>
            <a:picLocks noChangeAspect="1"/>
          </p:cNvPicPr>
          <p:nvPr/>
        </p:nvPicPr>
        <p:blipFill>
          <a:blip r:embed="rId2"/>
          <a:stretch>
            <a:fillRect/>
          </a:stretch>
        </p:blipFill>
        <p:spPr>
          <a:xfrm>
            <a:off x="642937" y="2283714"/>
            <a:ext cx="8048625" cy="3619500"/>
          </a:xfrm>
          <a:prstGeom prst="rect">
            <a:avLst/>
          </a:prstGeom>
        </p:spPr>
      </p:pic>
    </p:spTree>
    <p:extLst>
      <p:ext uri="{BB962C8B-B14F-4D97-AF65-F5344CB8AC3E}">
        <p14:creationId xmlns:p14="http://schemas.microsoft.com/office/powerpoint/2010/main" val="346693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1066800" y="476250"/>
            <a:ext cx="10058400" cy="5476494"/>
          </a:xfrm>
        </p:spPr>
        <p:txBody>
          <a:bodyPr/>
          <a:lstStyle/>
          <a:p>
            <a:pPr marL="0" indent="0">
              <a:buNone/>
            </a:pPr>
            <a:endParaRPr lang="en-US" sz="2400" dirty="0">
              <a:latin typeface="Algerian" panose="04020705040A02060702" pitchFamily="82" charset="0"/>
            </a:endParaRPr>
          </a:p>
          <a:p>
            <a:endParaRPr lang="en-US" sz="2400" dirty="0">
              <a:latin typeface="Algerian" panose="04020705040A02060702" pitchFamily="82" charset="0"/>
            </a:endParaRPr>
          </a:p>
          <a:p>
            <a:endParaRPr lang="en-US" sz="2400" dirty="0">
              <a:latin typeface="Algerian" panose="04020705040A02060702" pitchFamily="82" charset="0"/>
            </a:endParaRPr>
          </a:p>
        </p:txBody>
      </p:sp>
      <p:sp>
        <p:nvSpPr>
          <p:cNvPr id="3" name="TextBox 2">
            <a:extLst>
              <a:ext uri="{FF2B5EF4-FFF2-40B4-BE49-F238E27FC236}">
                <a16:creationId xmlns:a16="http://schemas.microsoft.com/office/drawing/2014/main" id="{749333E0-6034-4F58-B114-ED613AF65931}"/>
              </a:ext>
            </a:extLst>
          </p:cNvPr>
          <p:cNvSpPr txBox="1"/>
          <p:nvPr/>
        </p:nvSpPr>
        <p:spPr>
          <a:xfrm>
            <a:off x="833437" y="442331"/>
            <a:ext cx="6419850" cy="369332"/>
          </a:xfrm>
          <a:prstGeom prst="rect">
            <a:avLst/>
          </a:prstGeom>
          <a:noFill/>
        </p:spPr>
        <p:txBody>
          <a:bodyPr wrap="square" rtlCol="0">
            <a:spAutoFit/>
          </a:bodyPr>
          <a:lstStyle/>
          <a:p>
            <a:r>
              <a:rPr lang="en-US" b="1" dirty="0"/>
              <a:t>IV)  NLP PROCESSING</a:t>
            </a:r>
          </a:p>
        </p:txBody>
      </p:sp>
      <p:pic>
        <p:nvPicPr>
          <p:cNvPr id="6" name="Picture 5">
            <a:extLst>
              <a:ext uri="{FF2B5EF4-FFF2-40B4-BE49-F238E27FC236}">
                <a16:creationId xmlns:a16="http://schemas.microsoft.com/office/drawing/2014/main" id="{F20722CF-7CB8-4C0D-ABD1-D9DEF666466F}"/>
              </a:ext>
            </a:extLst>
          </p:cNvPr>
          <p:cNvPicPr>
            <a:picLocks noChangeAspect="1"/>
          </p:cNvPicPr>
          <p:nvPr/>
        </p:nvPicPr>
        <p:blipFill>
          <a:blip r:embed="rId2"/>
          <a:stretch>
            <a:fillRect/>
          </a:stretch>
        </p:blipFill>
        <p:spPr>
          <a:xfrm>
            <a:off x="833437" y="781790"/>
            <a:ext cx="7958137" cy="1827424"/>
          </a:xfrm>
          <a:prstGeom prst="rect">
            <a:avLst/>
          </a:prstGeom>
        </p:spPr>
      </p:pic>
      <p:pic>
        <p:nvPicPr>
          <p:cNvPr id="10" name="Picture 9">
            <a:extLst>
              <a:ext uri="{FF2B5EF4-FFF2-40B4-BE49-F238E27FC236}">
                <a16:creationId xmlns:a16="http://schemas.microsoft.com/office/drawing/2014/main" id="{7B05171F-BE56-4CDF-82F3-65ADB7D4C8A5}"/>
              </a:ext>
            </a:extLst>
          </p:cNvPr>
          <p:cNvPicPr>
            <a:picLocks noChangeAspect="1"/>
          </p:cNvPicPr>
          <p:nvPr/>
        </p:nvPicPr>
        <p:blipFill>
          <a:blip r:embed="rId3"/>
          <a:stretch>
            <a:fillRect/>
          </a:stretch>
        </p:blipFill>
        <p:spPr>
          <a:xfrm>
            <a:off x="833437" y="2609214"/>
            <a:ext cx="7958136" cy="3799269"/>
          </a:xfrm>
          <a:prstGeom prst="rect">
            <a:avLst/>
          </a:prstGeom>
        </p:spPr>
      </p:pic>
    </p:spTree>
    <p:extLst>
      <p:ext uri="{BB962C8B-B14F-4D97-AF65-F5344CB8AC3E}">
        <p14:creationId xmlns:p14="http://schemas.microsoft.com/office/powerpoint/2010/main" val="3769202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390526" y="0"/>
            <a:ext cx="9505950" cy="1095375"/>
          </a:xfrm>
        </p:spPr>
        <p:txBody>
          <a:bodyPr>
            <a:normAutofit/>
          </a:bodyPr>
          <a:lstStyle/>
          <a:p>
            <a:pPr algn="ctr"/>
            <a:r>
              <a:rPr lang="en-US" dirty="0"/>
              <a:t>NLP PROCESSING</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1066800" y="1504188"/>
            <a:ext cx="10058400" cy="3849624"/>
          </a:xfrm>
        </p:spPr>
        <p:txBody>
          <a:bodyPr/>
          <a:lstStyle/>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7" name="Picture 6">
            <a:extLst>
              <a:ext uri="{FF2B5EF4-FFF2-40B4-BE49-F238E27FC236}">
                <a16:creationId xmlns:a16="http://schemas.microsoft.com/office/drawing/2014/main" id="{CA239014-F024-4374-B75A-C91AA03CAC59}"/>
              </a:ext>
            </a:extLst>
          </p:cNvPr>
          <p:cNvPicPr>
            <a:picLocks noChangeAspect="1"/>
          </p:cNvPicPr>
          <p:nvPr/>
        </p:nvPicPr>
        <p:blipFill>
          <a:blip r:embed="rId2"/>
          <a:stretch>
            <a:fillRect/>
          </a:stretch>
        </p:blipFill>
        <p:spPr>
          <a:xfrm>
            <a:off x="2152649" y="894347"/>
            <a:ext cx="7268885" cy="5306428"/>
          </a:xfrm>
          <a:prstGeom prst="rect">
            <a:avLst/>
          </a:prstGeom>
        </p:spPr>
      </p:pic>
    </p:spTree>
    <p:extLst>
      <p:ext uri="{BB962C8B-B14F-4D97-AF65-F5344CB8AC3E}">
        <p14:creationId xmlns:p14="http://schemas.microsoft.com/office/powerpoint/2010/main" val="259769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1066800" y="476250"/>
            <a:ext cx="10058400" cy="5476494"/>
          </a:xfrm>
        </p:spPr>
        <p:txBody>
          <a:bodyPr/>
          <a:lstStyle/>
          <a:p>
            <a:pPr marL="0" indent="0">
              <a:buNone/>
            </a:pPr>
            <a:endParaRPr lang="en-US" sz="2400" dirty="0">
              <a:latin typeface="Algerian" panose="04020705040A02060702" pitchFamily="82" charset="0"/>
            </a:endParaRPr>
          </a:p>
          <a:p>
            <a:endParaRPr lang="en-US" sz="2400" dirty="0">
              <a:latin typeface="Algerian" panose="04020705040A02060702" pitchFamily="82" charset="0"/>
            </a:endParaRPr>
          </a:p>
          <a:p>
            <a:endParaRPr lang="en-US" sz="2400" dirty="0">
              <a:latin typeface="Algerian" panose="04020705040A02060702" pitchFamily="82" charset="0"/>
            </a:endParaRPr>
          </a:p>
        </p:txBody>
      </p:sp>
      <p:sp>
        <p:nvSpPr>
          <p:cNvPr id="3" name="TextBox 2">
            <a:extLst>
              <a:ext uri="{FF2B5EF4-FFF2-40B4-BE49-F238E27FC236}">
                <a16:creationId xmlns:a16="http://schemas.microsoft.com/office/drawing/2014/main" id="{749333E0-6034-4F58-B114-ED613AF65931}"/>
              </a:ext>
            </a:extLst>
          </p:cNvPr>
          <p:cNvSpPr txBox="1"/>
          <p:nvPr/>
        </p:nvSpPr>
        <p:spPr>
          <a:xfrm>
            <a:off x="833437" y="442331"/>
            <a:ext cx="6419850" cy="369332"/>
          </a:xfrm>
          <a:prstGeom prst="rect">
            <a:avLst/>
          </a:prstGeom>
          <a:noFill/>
        </p:spPr>
        <p:txBody>
          <a:bodyPr wrap="square" rtlCol="0">
            <a:spAutoFit/>
          </a:bodyPr>
          <a:lstStyle/>
          <a:p>
            <a:r>
              <a:rPr lang="en-US" b="1" dirty="0"/>
              <a:t>V)  CONVERTING TEXT INTO VECTOR</a:t>
            </a:r>
          </a:p>
        </p:txBody>
      </p:sp>
      <p:pic>
        <p:nvPicPr>
          <p:cNvPr id="7" name="Picture 6">
            <a:extLst>
              <a:ext uri="{FF2B5EF4-FFF2-40B4-BE49-F238E27FC236}">
                <a16:creationId xmlns:a16="http://schemas.microsoft.com/office/drawing/2014/main" id="{7712BCC6-E383-42CD-B4FA-2AED3B04FF6F}"/>
              </a:ext>
            </a:extLst>
          </p:cNvPr>
          <p:cNvPicPr>
            <a:picLocks noChangeAspect="1"/>
          </p:cNvPicPr>
          <p:nvPr/>
        </p:nvPicPr>
        <p:blipFill>
          <a:blip r:embed="rId2"/>
          <a:stretch>
            <a:fillRect/>
          </a:stretch>
        </p:blipFill>
        <p:spPr>
          <a:xfrm>
            <a:off x="752475" y="1195387"/>
            <a:ext cx="8896350" cy="3648420"/>
          </a:xfrm>
          <a:prstGeom prst="rect">
            <a:avLst/>
          </a:prstGeom>
        </p:spPr>
      </p:pic>
    </p:spTree>
    <p:extLst>
      <p:ext uri="{BB962C8B-B14F-4D97-AF65-F5344CB8AC3E}">
        <p14:creationId xmlns:p14="http://schemas.microsoft.com/office/powerpoint/2010/main" val="195977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117600" y="16412"/>
            <a:ext cx="10058400" cy="1371600"/>
          </a:xfrm>
        </p:spPr>
        <p:txBody>
          <a:bodyPr>
            <a:normAutofit/>
          </a:bodyPr>
          <a:lstStyle/>
          <a:p>
            <a:pPr algn="ctr"/>
            <a:r>
              <a:rPr lang="en-US" dirty="0">
                <a:latin typeface="Algerian" panose="04020705040A02060702" pitchFamily="82" charset="0"/>
              </a:rPr>
              <a:t>Visualization</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548640" y="1554480"/>
            <a:ext cx="10576560" cy="4398264"/>
          </a:xfrm>
        </p:spPr>
        <p:txBody>
          <a:bodyPr/>
          <a:lstStyle/>
          <a:p>
            <a:endParaRPr lang="en-US" sz="2400" dirty="0">
              <a:latin typeface="Algerian" panose="04020705040A02060702" pitchFamily="82" charset="0"/>
            </a:endParaRPr>
          </a:p>
          <a:p>
            <a:endParaRPr lang="en-US" sz="2400" dirty="0">
              <a:latin typeface="Algerian" panose="04020705040A02060702" pitchFamily="82" charset="0"/>
            </a:endParaRPr>
          </a:p>
        </p:txBody>
      </p:sp>
      <p:sp>
        <p:nvSpPr>
          <p:cNvPr id="6" name="TextBox 5">
            <a:extLst>
              <a:ext uri="{FF2B5EF4-FFF2-40B4-BE49-F238E27FC236}">
                <a16:creationId xmlns:a16="http://schemas.microsoft.com/office/drawing/2014/main" id="{539645A4-1337-490E-B4A0-613ECE19B297}"/>
              </a:ext>
            </a:extLst>
          </p:cNvPr>
          <p:cNvSpPr txBox="1"/>
          <p:nvPr/>
        </p:nvSpPr>
        <p:spPr>
          <a:xfrm>
            <a:off x="548640" y="984014"/>
            <a:ext cx="11196320" cy="369332"/>
          </a:xfrm>
          <a:prstGeom prst="rect">
            <a:avLst/>
          </a:prstGeom>
          <a:noFill/>
        </p:spPr>
        <p:txBody>
          <a:bodyPr wrap="square" rtlCol="0">
            <a:spAutoFit/>
          </a:bodyPr>
          <a:lstStyle/>
          <a:p>
            <a:r>
              <a:rPr lang="en-US" dirty="0"/>
              <a:t>Various Independent variables &amp; relationship with target variable</a:t>
            </a:r>
          </a:p>
        </p:txBody>
      </p:sp>
      <p:pic>
        <p:nvPicPr>
          <p:cNvPr id="7" name="Picture 6">
            <a:extLst>
              <a:ext uri="{FF2B5EF4-FFF2-40B4-BE49-F238E27FC236}">
                <a16:creationId xmlns:a16="http://schemas.microsoft.com/office/drawing/2014/main" id="{3936D13A-58EF-419A-9191-6161774EDCBD}"/>
              </a:ext>
            </a:extLst>
          </p:cNvPr>
          <p:cNvPicPr>
            <a:picLocks noChangeAspect="1"/>
          </p:cNvPicPr>
          <p:nvPr/>
        </p:nvPicPr>
        <p:blipFill>
          <a:blip r:embed="rId2"/>
          <a:stretch>
            <a:fillRect/>
          </a:stretch>
        </p:blipFill>
        <p:spPr>
          <a:xfrm>
            <a:off x="1016000" y="1324341"/>
            <a:ext cx="6353175" cy="4549645"/>
          </a:xfrm>
          <a:prstGeom prst="rect">
            <a:avLst/>
          </a:prstGeom>
        </p:spPr>
      </p:pic>
    </p:spTree>
    <p:extLst>
      <p:ext uri="{BB962C8B-B14F-4D97-AF65-F5344CB8AC3E}">
        <p14:creationId xmlns:p14="http://schemas.microsoft.com/office/powerpoint/2010/main" val="332064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7E01-E4F1-4250-97D9-716C9AAF1F70}"/>
              </a:ext>
            </a:extLst>
          </p:cNvPr>
          <p:cNvSpPr>
            <a:spLocks noGrp="1"/>
          </p:cNvSpPr>
          <p:nvPr>
            <p:ph type="title"/>
          </p:nvPr>
        </p:nvSpPr>
        <p:spPr>
          <a:xfrm>
            <a:off x="895350" y="0"/>
            <a:ext cx="10058400" cy="1371600"/>
          </a:xfrm>
        </p:spPr>
        <p:txBody>
          <a:bodyPr/>
          <a:lstStyle/>
          <a:p>
            <a:r>
              <a:rPr lang="en-US" dirty="0">
                <a:latin typeface="Algerian" panose="04020705040A02060702" pitchFamily="82" charset="0"/>
              </a:rPr>
              <a:t>                        Visualization</a:t>
            </a:r>
            <a:endParaRPr lang="en-US" dirty="0"/>
          </a:p>
        </p:txBody>
      </p:sp>
      <p:sp>
        <p:nvSpPr>
          <p:cNvPr id="3" name="Content Placeholder 2">
            <a:extLst>
              <a:ext uri="{FF2B5EF4-FFF2-40B4-BE49-F238E27FC236}">
                <a16:creationId xmlns:a16="http://schemas.microsoft.com/office/drawing/2014/main" id="{A8BF8441-EFF2-49C7-A09C-7D7F00034B2C}"/>
              </a:ext>
            </a:extLst>
          </p:cNvPr>
          <p:cNvSpPr>
            <a:spLocks noGrp="1"/>
          </p:cNvSpPr>
          <p:nvPr>
            <p:ph idx="1"/>
          </p:nvPr>
        </p:nvSpPr>
        <p:spPr/>
        <p:txBody>
          <a:bodyPr/>
          <a:lstStyle/>
          <a:p>
            <a:endParaRPr lang="en-US" sz="2400" dirty="0">
              <a:latin typeface="Algerian" panose="04020705040A02060702" pitchFamily="82" charset="0"/>
            </a:endParaRPr>
          </a:p>
          <a:p>
            <a:endParaRPr lang="en-US" dirty="0"/>
          </a:p>
        </p:txBody>
      </p:sp>
      <p:pic>
        <p:nvPicPr>
          <p:cNvPr id="7" name="Picture 6">
            <a:extLst>
              <a:ext uri="{FF2B5EF4-FFF2-40B4-BE49-F238E27FC236}">
                <a16:creationId xmlns:a16="http://schemas.microsoft.com/office/drawing/2014/main" id="{D2A78219-28D0-419B-933F-86A3B562EE04}"/>
              </a:ext>
            </a:extLst>
          </p:cNvPr>
          <p:cNvPicPr>
            <a:picLocks noChangeAspect="1"/>
          </p:cNvPicPr>
          <p:nvPr/>
        </p:nvPicPr>
        <p:blipFill>
          <a:blip r:embed="rId2"/>
          <a:stretch>
            <a:fillRect/>
          </a:stretch>
        </p:blipFill>
        <p:spPr>
          <a:xfrm>
            <a:off x="457200" y="1493414"/>
            <a:ext cx="6267450" cy="4388617"/>
          </a:xfrm>
          <a:prstGeom prst="rect">
            <a:avLst/>
          </a:prstGeom>
        </p:spPr>
      </p:pic>
      <p:pic>
        <p:nvPicPr>
          <p:cNvPr id="9" name="Picture 8">
            <a:extLst>
              <a:ext uri="{FF2B5EF4-FFF2-40B4-BE49-F238E27FC236}">
                <a16:creationId xmlns:a16="http://schemas.microsoft.com/office/drawing/2014/main" id="{D2F51AC8-C5E6-4830-BFF3-5714D746391D}"/>
              </a:ext>
            </a:extLst>
          </p:cNvPr>
          <p:cNvPicPr>
            <a:picLocks noChangeAspect="1"/>
          </p:cNvPicPr>
          <p:nvPr/>
        </p:nvPicPr>
        <p:blipFill>
          <a:blip r:embed="rId3"/>
          <a:stretch>
            <a:fillRect/>
          </a:stretch>
        </p:blipFill>
        <p:spPr>
          <a:xfrm>
            <a:off x="6434686" y="1493414"/>
            <a:ext cx="5462039" cy="4388617"/>
          </a:xfrm>
          <a:prstGeom prst="rect">
            <a:avLst/>
          </a:prstGeom>
        </p:spPr>
      </p:pic>
    </p:spTree>
    <p:extLst>
      <p:ext uri="{BB962C8B-B14F-4D97-AF65-F5344CB8AC3E}">
        <p14:creationId xmlns:p14="http://schemas.microsoft.com/office/powerpoint/2010/main" val="84309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7E01-E4F1-4250-97D9-716C9AAF1F70}"/>
              </a:ext>
            </a:extLst>
          </p:cNvPr>
          <p:cNvSpPr>
            <a:spLocks noGrp="1"/>
          </p:cNvSpPr>
          <p:nvPr>
            <p:ph type="title"/>
          </p:nvPr>
        </p:nvSpPr>
        <p:spPr>
          <a:xfrm>
            <a:off x="1000125" y="0"/>
            <a:ext cx="10058400" cy="1371600"/>
          </a:xfrm>
        </p:spPr>
        <p:txBody>
          <a:bodyPr/>
          <a:lstStyle/>
          <a:p>
            <a:r>
              <a:rPr lang="en-US" dirty="0">
                <a:latin typeface="Algerian" panose="04020705040A02060702" pitchFamily="82" charset="0"/>
              </a:rPr>
              <a:t>                        Visualization</a:t>
            </a:r>
            <a:endParaRPr lang="en-US" dirty="0"/>
          </a:p>
        </p:txBody>
      </p:sp>
      <p:sp>
        <p:nvSpPr>
          <p:cNvPr id="3" name="Content Placeholder 2">
            <a:extLst>
              <a:ext uri="{FF2B5EF4-FFF2-40B4-BE49-F238E27FC236}">
                <a16:creationId xmlns:a16="http://schemas.microsoft.com/office/drawing/2014/main" id="{A8BF8441-EFF2-49C7-A09C-7D7F00034B2C}"/>
              </a:ext>
            </a:extLst>
          </p:cNvPr>
          <p:cNvSpPr>
            <a:spLocks noGrp="1"/>
          </p:cNvSpPr>
          <p:nvPr>
            <p:ph idx="1"/>
          </p:nvPr>
        </p:nvSpPr>
        <p:spPr/>
        <p:txBody>
          <a:bodyPr/>
          <a:lstStyle/>
          <a:p>
            <a:endParaRPr lang="en-US" sz="2400" dirty="0">
              <a:latin typeface="Algerian" panose="04020705040A02060702" pitchFamily="82" charset="0"/>
            </a:endParaRPr>
          </a:p>
          <a:p>
            <a:endParaRPr lang="en-US" dirty="0"/>
          </a:p>
        </p:txBody>
      </p:sp>
      <p:pic>
        <p:nvPicPr>
          <p:cNvPr id="7" name="Picture 6">
            <a:extLst>
              <a:ext uri="{FF2B5EF4-FFF2-40B4-BE49-F238E27FC236}">
                <a16:creationId xmlns:a16="http://schemas.microsoft.com/office/drawing/2014/main" id="{9A8E707D-76FB-4F15-8220-DAE0AF0FCDBA}"/>
              </a:ext>
            </a:extLst>
          </p:cNvPr>
          <p:cNvPicPr>
            <a:picLocks noChangeAspect="1"/>
          </p:cNvPicPr>
          <p:nvPr/>
        </p:nvPicPr>
        <p:blipFill>
          <a:blip r:embed="rId2"/>
          <a:stretch>
            <a:fillRect/>
          </a:stretch>
        </p:blipFill>
        <p:spPr>
          <a:xfrm>
            <a:off x="423862" y="1507180"/>
            <a:ext cx="5830841" cy="3849624"/>
          </a:xfrm>
          <a:prstGeom prst="rect">
            <a:avLst/>
          </a:prstGeom>
        </p:spPr>
      </p:pic>
      <p:pic>
        <p:nvPicPr>
          <p:cNvPr id="9" name="Picture 8">
            <a:extLst>
              <a:ext uri="{FF2B5EF4-FFF2-40B4-BE49-F238E27FC236}">
                <a16:creationId xmlns:a16="http://schemas.microsoft.com/office/drawing/2014/main" id="{371AD57E-233E-4A08-8766-5B063613A71E}"/>
              </a:ext>
            </a:extLst>
          </p:cNvPr>
          <p:cNvPicPr>
            <a:picLocks noChangeAspect="1"/>
          </p:cNvPicPr>
          <p:nvPr/>
        </p:nvPicPr>
        <p:blipFill>
          <a:blip r:embed="rId3"/>
          <a:stretch>
            <a:fillRect/>
          </a:stretch>
        </p:blipFill>
        <p:spPr>
          <a:xfrm>
            <a:off x="6486525" y="1541145"/>
            <a:ext cx="4976813" cy="3927779"/>
          </a:xfrm>
          <a:prstGeom prst="rect">
            <a:avLst/>
          </a:prstGeom>
        </p:spPr>
      </p:pic>
    </p:spTree>
    <p:extLst>
      <p:ext uri="{BB962C8B-B14F-4D97-AF65-F5344CB8AC3E}">
        <p14:creationId xmlns:p14="http://schemas.microsoft.com/office/powerpoint/2010/main" val="3712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7E01-E4F1-4250-97D9-716C9AAF1F70}"/>
              </a:ext>
            </a:extLst>
          </p:cNvPr>
          <p:cNvSpPr>
            <a:spLocks noGrp="1"/>
          </p:cNvSpPr>
          <p:nvPr>
            <p:ph type="title"/>
          </p:nvPr>
        </p:nvSpPr>
        <p:spPr>
          <a:xfrm>
            <a:off x="975360" y="456670"/>
            <a:ext cx="10058400" cy="718846"/>
          </a:xfrm>
        </p:spPr>
        <p:txBody>
          <a:bodyPr/>
          <a:lstStyle/>
          <a:p>
            <a:r>
              <a:rPr lang="en-US" dirty="0">
                <a:latin typeface="Algerian" panose="04020705040A02060702" pitchFamily="82" charset="0"/>
              </a:rPr>
              <a:t>                        Visualization</a:t>
            </a:r>
            <a:endParaRPr lang="en-US" dirty="0"/>
          </a:p>
        </p:txBody>
      </p:sp>
      <p:sp>
        <p:nvSpPr>
          <p:cNvPr id="3" name="Content Placeholder 2">
            <a:extLst>
              <a:ext uri="{FF2B5EF4-FFF2-40B4-BE49-F238E27FC236}">
                <a16:creationId xmlns:a16="http://schemas.microsoft.com/office/drawing/2014/main" id="{A8BF8441-EFF2-49C7-A09C-7D7F00034B2C}"/>
              </a:ext>
            </a:extLst>
          </p:cNvPr>
          <p:cNvSpPr>
            <a:spLocks noGrp="1"/>
          </p:cNvSpPr>
          <p:nvPr>
            <p:ph idx="1"/>
          </p:nvPr>
        </p:nvSpPr>
        <p:spPr/>
        <p:txBody>
          <a:bodyPr/>
          <a:lstStyle/>
          <a:p>
            <a:pPr marL="0" indent="0">
              <a:buNone/>
            </a:pPr>
            <a:endParaRPr lang="en-US" sz="2400" dirty="0">
              <a:latin typeface="Algerian" panose="04020705040A02060702" pitchFamily="82" charset="0"/>
            </a:endParaRPr>
          </a:p>
          <a:p>
            <a:endParaRPr lang="en-US" dirty="0"/>
          </a:p>
        </p:txBody>
      </p:sp>
      <p:pic>
        <p:nvPicPr>
          <p:cNvPr id="7" name="Picture 6">
            <a:extLst>
              <a:ext uri="{FF2B5EF4-FFF2-40B4-BE49-F238E27FC236}">
                <a16:creationId xmlns:a16="http://schemas.microsoft.com/office/drawing/2014/main" id="{334B526F-758D-4508-99F3-EEAF555CDFDE}"/>
              </a:ext>
            </a:extLst>
          </p:cNvPr>
          <p:cNvPicPr>
            <a:picLocks noChangeAspect="1"/>
          </p:cNvPicPr>
          <p:nvPr/>
        </p:nvPicPr>
        <p:blipFill>
          <a:blip r:embed="rId2"/>
          <a:stretch>
            <a:fillRect/>
          </a:stretch>
        </p:blipFill>
        <p:spPr>
          <a:xfrm>
            <a:off x="1819275" y="1415019"/>
            <a:ext cx="6038850" cy="4766706"/>
          </a:xfrm>
          <a:prstGeom prst="rect">
            <a:avLst/>
          </a:prstGeom>
        </p:spPr>
      </p:pic>
    </p:spTree>
    <p:extLst>
      <p:ext uri="{BB962C8B-B14F-4D97-AF65-F5344CB8AC3E}">
        <p14:creationId xmlns:p14="http://schemas.microsoft.com/office/powerpoint/2010/main" val="98681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AAB5-B33D-4FCA-9089-447E42C75771}"/>
              </a:ext>
            </a:extLst>
          </p:cNvPr>
          <p:cNvSpPr>
            <a:spLocks noGrp="1"/>
          </p:cNvSpPr>
          <p:nvPr>
            <p:ph type="title"/>
          </p:nvPr>
        </p:nvSpPr>
        <p:spPr/>
        <p:txBody>
          <a:bodyPr/>
          <a:lstStyle/>
          <a:p>
            <a:pPr algn="ctr"/>
            <a:r>
              <a:rPr lang="en-US" dirty="0">
                <a:latin typeface="Algerian" panose="04020705040A02060702" pitchFamily="82" charset="0"/>
              </a:rPr>
              <a:t>METHODOLOGY</a:t>
            </a:r>
          </a:p>
        </p:txBody>
      </p:sp>
      <p:sp>
        <p:nvSpPr>
          <p:cNvPr id="3" name="Content Placeholder 2">
            <a:extLst>
              <a:ext uri="{FF2B5EF4-FFF2-40B4-BE49-F238E27FC236}">
                <a16:creationId xmlns:a16="http://schemas.microsoft.com/office/drawing/2014/main" id="{6E24FA1F-10E7-4E80-9022-0488B23C0BC3}"/>
              </a:ext>
            </a:extLst>
          </p:cNvPr>
          <p:cNvSpPr>
            <a:spLocks noGrp="1"/>
          </p:cNvSpPr>
          <p:nvPr>
            <p:ph idx="1"/>
          </p:nvPr>
        </p:nvSpPr>
        <p:spPr/>
        <p:txBody>
          <a:bodyPr>
            <a:normAutofit/>
          </a:bodyPr>
          <a:lstStyle/>
          <a:p>
            <a:pPr lvl="0"/>
            <a:r>
              <a:rPr lang="en-US" dirty="0">
                <a:latin typeface="Algerian" panose="04020705040A02060702" pitchFamily="82" charset="0"/>
              </a:rPr>
              <a:t>Data Exploration and Cleaning On data exploration, I found that there were missing values, skewness, unwanted columns which were treated before Modelling</a:t>
            </a:r>
          </a:p>
          <a:p>
            <a:pPr lvl="0"/>
            <a:endParaRPr lang="en-US" dirty="0">
              <a:latin typeface="Algerian" panose="04020705040A02060702" pitchFamily="82" charset="0"/>
            </a:endParaRPr>
          </a:p>
          <a:p>
            <a:pPr lvl="0"/>
            <a:r>
              <a:rPr lang="en-US" dirty="0">
                <a:latin typeface="Algerian" panose="04020705040A02060702" pitchFamily="82" charset="0"/>
              </a:rPr>
              <a:t>Feature Selection was done by various methods by plotting correlation matrix, HEATMAP, Elf.</a:t>
            </a:r>
          </a:p>
          <a:p>
            <a:pPr lvl="0"/>
            <a:endParaRPr lang="en-US" dirty="0">
              <a:latin typeface="Algerian" panose="04020705040A02060702" pitchFamily="82" charset="0"/>
            </a:endParaRPr>
          </a:p>
          <a:p>
            <a:pPr lvl="0"/>
            <a:r>
              <a:rPr lang="en-US" dirty="0">
                <a:latin typeface="Algerian" panose="04020705040A02060702" pitchFamily="82" charset="0"/>
              </a:rPr>
              <a:t>Data Visualization: On visualizing data, We could see the different features in detail </a:t>
            </a:r>
          </a:p>
          <a:p>
            <a:pPr lvl="0"/>
            <a:endParaRPr lang="en-US" dirty="0">
              <a:latin typeface="Algerian" panose="04020705040A02060702" pitchFamily="82" charset="0"/>
            </a:endParaRPr>
          </a:p>
          <a:p>
            <a:r>
              <a:rPr lang="en-US" dirty="0">
                <a:latin typeface="Algerian" panose="04020705040A02060702" pitchFamily="82" charset="0"/>
              </a:rPr>
              <a:t>Once the data preparation was done by taking the above required steps then splitting the data was carried out for modelling.</a:t>
            </a:r>
          </a:p>
        </p:txBody>
      </p:sp>
    </p:spTree>
    <p:extLst>
      <p:ext uri="{BB962C8B-B14F-4D97-AF65-F5344CB8AC3E}">
        <p14:creationId xmlns:p14="http://schemas.microsoft.com/office/powerpoint/2010/main" val="236990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Contents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p:txBody>
          <a:bodyPr/>
          <a:lstStyle/>
          <a:p>
            <a:r>
              <a:rPr lang="en-US" sz="2400" dirty="0">
                <a:latin typeface="Algerian" panose="04020705040A02060702" pitchFamily="82" charset="0"/>
              </a:rPr>
              <a:t>Problem Statement</a:t>
            </a:r>
          </a:p>
          <a:p>
            <a:r>
              <a:rPr lang="en-US" sz="2400" dirty="0">
                <a:latin typeface="Algerian" panose="04020705040A02060702" pitchFamily="82" charset="0"/>
              </a:rPr>
              <a:t>EDA Steps &amp; Visualization</a:t>
            </a:r>
          </a:p>
          <a:p>
            <a:r>
              <a:rPr lang="en-US" sz="2400" dirty="0">
                <a:latin typeface="Algerian" panose="04020705040A02060702" pitchFamily="82" charset="0"/>
              </a:rPr>
              <a:t>Methodology</a:t>
            </a:r>
          </a:p>
          <a:p>
            <a:r>
              <a:rPr lang="en-US" sz="2400" dirty="0">
                <a:latin typeface="Algerian" panose="04020705040A02060702" pitchFamily="82" charset="0"/>
              </a:rPr>
              <a:t>Modelling</a:t>
            </a:r>
          </a:p>
          <a:p>
            <a:r>
              <a:rPr lang="en-US" sz="2400" dirty="0">
                <a:latin typeface="Algerian" panose="04020705040A02060702" pitchFamily="82" charset="0"/>
              </a:rPr>
              <a:t>Conclusion</a:t>
            </a: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9DB5-0AC9-478E-B47A-9FDB2CAA40C2}"/>
              </a:ext>
            </a:extLst>
          </p:cNvPr>
          <p:cNvSpPr>
            <a:spLocks noGrp="1"/>
          </p:cNvSpPr>
          <p:nvPr>
            <p:ph type="title"/>
          </p:nvPr>
        </p:nvSpPr>
        <p:spPr/>
        <p:txBody>
          <a:bodyPr/>
          <a:lstStyle/>
          <a:p>
            <a:pPr algn="ctr"/>
            <a:r>
              <a:rPr lang="en-US" dirty="0">
                <a:latin typeface="Algerian" panose="04020705040A02060702" pitchFamily="82" charset="0"/>
              </a:rPr>
              <a:t>Model Building</a:t>
            </a:r>
          </a:p>
        </p:txBody>
      </p:sp>
      <p:sp>
        <p:nvSpPr>
          <p:cNvPr id="3" name="Content Placeholder 2">
            <a:extLst>
              <a:ext uri="{FF2B5EF4-FFF2-40B4-BE49-F238E27FC236}">
                <a16:creationId xmlns:a16="http://schemas.microsoft.com/office/drawing/2014/main" id="{913434A7-6803-4C70-A2F0-5A3D51A32D90}"/>
              </a:ext>
            </a:extLst>
          </p:cNvPr>
          <p:cNvSpPr>
            <a:spLocks noGrp="1"/>
          </p:cNvSpPr>
          <p:nvPr>
            <p:ph idx="1"/>
          </p:nvPr>
        </p:nvSpPr>
        <p:spPr/>
        <p:txBody>
          <a:bodyPr/>
          <a:lstStyle/>
          <a:p>
            <a:r>
              <a:rPr lang="en-US" sz="2000" dirty="0">
                <a:latin typeface="Algerian" panose="04020705040A02060702" pitchFamily="82" charset="0"/>
              </a:rPr>
              <a:t>Different types of Model  As specified below have been run :</a:t>
            </a:r>
          </a:p>
          <a:p>
            <a:endParaRPr lang="en-US" dirty="0"/>
          </a:p>
          <a:p>
            <a:r>
              <a:rPr lang="en-IN" b="1" dirty="0"/>
              <a:t>LOGISTIC REGRESSION</a:t>
            </a:r>
            <a:endParaRPr lang="en-US" dirty="0">
              <a:latin typeface="Algerian" panose="04020705040A02060702" pitchFamily="82" charset="0"/>
            </a:endParaRPr>
          </a:p>
          <a:p>
            <a:r>
              <a:rPr lang="en-IN" b="1" dirty="0"/>
              <a:t>DECISION TREE CLASSIFIER</a:t>
            </a:r>
            <a:endParaRPr lang="en-US" b="1" dirty="0"/>
          </a:p>
          <a:p>
            <a:r>
              <a:rPr lang="en-IN" b="1" dirty="0"/>
              <a:t>RANDOM FOREST CLASSIFIER </a:t>
            </a:r>
            <a:endParaRPr lang="en-US" b="1" dirty="0"/>
          </a:p>
          <a:p>
            <a:r>
              <a:rPr lang="en-IN" b="1" dirty="0"/>
              <a:t>XGBOOST  CLASSIFIER</a:t>
            </a:r>
          </a:p>
          <a:p>
            <a:r>
              <a:rPr lang="en-IN" b="1" dirty="0"/>
              <a:t>ADABOOST</a:t>
            </a:r>
            <a:endParaRPr lang="en-IN" dirty="0"/>
          </a:p>
          <a:p>
            <a:r>
              <a:rPr lang="en-IN" b="1" dirty="0"/>
              <a:t>K-</a:t>
            </a:r>
            <a:r>
              <a:rPr lang="en-IN" b="1" dirty="0" err="1"/>
              <a:t>Neighbors</a:t>
            </a:r>
            <a:r>
              <a:rPr lang="en-IN" b="1" dirty="0"/>
              <a:t> CLASSIFIER </a:t>
            </a:r>
            <a:r>
              <a:rPr lang="en-IN" dirty="0"/>
              <a:t> </a:t>
            </a:r>
            <a:endParaRPr lang="en-US" dirty="0">
              <a:latin typeface="Algerian" panose="04020705040A02060702" pitchFamily="82" charset="0"/>
            </a:endParaRPr>
          </a:p>
        </p:txBody>
      </p:sp>
    </p:spTree>
    <p:extLst>
      <p:ext uri="{BB962C8B-B14F-4D97-AF65-F5344CB8AC3E}">
        <p14:creationId xmlns:p14="http://schemas.microsoft.com/office/powerpoint/2010/main" val="98794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838D-C8BC-4B35-A67E-22BAEBA73CF7}"/>
              </a:ext>
            </a:extLst>
          </p:cNvPr>
          <p:cNvSpPr>
            <a:spLocks noGrp="1"/>
          </p:cNvSpPr>
          <p:nvPr>
            <p:ph type="title"/>
          </p:nvPr>
        </p:nvSpPr>
        <p:spPr>
          <a:xfrm>
            <a:off x="933450" y="0"/>
            <a:ext cx="10058400" cy="1371600"/>
          </a:xfrm>
        </p:spPr>
        <p:txBody>
          <a:bodyPr/>
          <a:lstStyle/>
          <a:p>
            <a:pPr algn="ctr"/>
            <a:r>
              <a:rPr lang="en-US" dirty="0">
                <a:latin typeface="Algerian" panose="04020705040A02060702" pitchFamily="82" charset="0"/>
              </a:rPr>
              <a:t>Modelling</a:t>
            </a:r>
          </a:p>
        </p:txBody>
      </p:sp>
      <p:sp>
        <p:nvSpPr>
          <p:cNvPr id="3" name="Content Placeholder 2">
            <a:extLst>
              <a:ext uri="{FF2B5EF4-FFF2-40B4-BE49-F238E27FC236}">
                <a16:creationId xmlns:a16="http://schemas.microsoft.com/office/drawing/2014/main" id="{F9F7EDC6-8F40-4B47-B623-CF11BAC80785}"/>
              </a:ext>
            </a:extLst>
          </p:cNvPr>
          <p:cNvSpPr>
            <a:spLocks noGrp="1"/>
          </p:cNvSpPr>
          <p:nvPr>
            <p:ph idx="1"/>
          </p:nvPr>
        </p:nvSpPr>
        <p:spPr>
          <a:xfrm>
            <a:off x="1066800" y="1112520"/>
            <a:ext cx="10058400" cy="3849624"/>
          </a:xfrm>
        </p:spPr>
        <p:txBody>
          <a:bodyPr/>
          <a:lstStyle/>
          <a:p>
            <a:r>
              <a:rPr lang="en-US" sz="2000" dirty="0">
                <a:latin typeface="Algerian" panose="04020705040A02060702" pitchFamily="82" charset="0"/>
              </a:rPr>
              <a:t>CHECKING PERFORMANCE OF BASE MODELS BY Finding the accuracy and confusion matrix</a:t>
            </a:r>
          </a:p>
          <a:p>
            <a:endParaRPr lang="en-US" sz="2000" dirty="0">
              <a:latin typeface="Algerian" panose="04020705040A02060702" pitchFamily="82" charset="0"/>
            </a:endParaRPr>
          </a:p>
          <a:p>
            <a:endParaRPr lang="en-US" dirty="0"/>
          </a:p>
          <a:p>
            <a:endParaRPr lang="en-US" dirty="0"/>
          </a:p>
        </p:txBody>
      </p:sp>
      <p:pic>
        <p:nvPicPr>
          <p:cNvPr id="5" name="Picture 4">
            <a:extLst>
              <a:ext uri="{FF2B5EF4-FFF2-40B4-BE49-F238E27FC236}">
                <a16:creationId xmlns:a16="http://schemas.microsoft.com/office/drawing/2014/main" id="{C529CEEF-08A3-4D0D-AC4E-07C09E01C971}"/>
              </a:ext>
            </a:extLst>
          </p:cNvPr>
          <p:cNvPicPr>
            <a:picLocks noChangeAspect="1"/>
          </p:cNvPicPr>
          <p:nvPr/>
        </p:nvPicPr>
        <p:blipFill>
          <a:blip r:embed="rId2"/>
          <a:stretch>
            <a:fillRect/>
          </a:stretch>
        </p:blipFill>
        <p:spPr>
          <a:xfrm>
            <a:off x="1352550" y="1794337"/>
            <a:ext cx="8834437" cy="4335000"/>
          </a:xfrm>
          <a:prstGeom prst="rect">
            <a:avLst/>
          </a:prstGeom>
        </p:spPr>
      </p:pic>
    </p:spTree>
    <p:extLst>
      <p:ext uri="{BB962C8B-B14F-4D97-AF65-F5344CB8AC3E}">
        <p14:creationId xmlns:p14="http://schemas.microsoft.com/office/powerpoint/2010/main" val="936576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CC60-2DE1-405A-9704-A27349A03B6E}"/>
              </a:ext>
            </a:extLst>
          </p:cNvPr>
          <p:cNvSpPr>
            <a:spLocks noGrp="1"/>
          </p:cNvSpPr>
          <p:nvPr>
            <p:ph type="title"/>
          </p:nvPr>
        </p:nvSpPr>
        <p:spPr>
          <a:xfrm>
            <a:off x="895350" y="0"/>
            <a:ext cx="10058400" cy="1200150"/>
          </a:xfrm>
        </p:spPr>
        <p:txBody>
          <a:bodyPr/>
          <a:lstStyle/>
          <a:p>
            <a:pPr algn="ctr"/>
            <a:r>
              <a:rPr lang="en-US" dirty="0">
                <a:latin typeface="Algerian" panose="04020705040A02060702" pitchFamily="82" charset="0"/>
              </a:rPr>
              <a:t>Modelling</a:t>
            </a:r>
            <a:endParaRPr lang="en-US" dirty="0"/>
          </a:p>
        </p:txBody>
      </p:sp>
      <p:sp>
        <p:nvSpPr>
          <p:cNvPr id="8" name="Content Placeholder 7">
            <a:extLst>
              <a:ext uri="{FF2B5EF4-FFF2-40B4-BE49-F238E27FC236}">
                <a16:creationId xmlns:a16="http://schemas.microsoft.com/office/drawing/2014/main" id="{D2785EC4-534A-440A-A33D-F4ACC40A0CF7}"/>
              </a:ext>
            </a:extLst>
          </p:cNvPr>
          <p:cNvSpPr>
            <a:spLocks noGrp="1"/>
          </p:cNvSpPr>
          <p:nvPr>
            <p:ph idx="1"/>
          </p:nvPr>
        </p:nvSpPr>
        <p:spPr/>
        <p:txBody>
          <a:bodyPr/>
          <a:lstStyle/>
          <a:p>
            <a:endParaRPr lang="en-US" dirty="0"/>
          </a:p>
          <a:p>
            <a:endParaRPr lang="en-US" dirty="0"/>
          </a:p>
          <a:p>
            <a:endParaRPr lang="en-US" dirty="0"/>
          </a:p>
        </p:txBody>
      </p:sp>
      <p:sp>
        <p:nvSpPr>
          <p:cNvPr id="4" name="TextBox 3">
            <a:extLst>
              <a:ext uri="{FF2B5EF4-FFF2-40B4-BE49-F238E27FC236}">
                <a16:creationId xmlns:a16="http://schemas.microsoft.com/office/drawing/2014/main" id="{3DEC3792-B6CA-4533-B8DA-39850A9324C1}"/>
              </a:ext>
            </a:extLst>
          </p:cNvPr>
          <p:cNvSpPr txBox="1"/>
          <p:nvPr/>
        </p:nvSpPr>
        <p:spPr>
          <a:xfrm>
            <a:off x="1771650" y="846207"/>
            <a:ext cx="7934325" cy="707886"/>
          </a:xfrm>
          <a:prstGeom prst="rect">
            <a:avLst/>
          </a:prstGeom>
          <a:noFill/>
        </p:spPr>
        <p:txBody>
          <a:bodyPr wrap="square" rtlCol="0">
            <a:spAutoFit/>
          </a:bodyPr>
          <a:lstStyle/>
          <a:p>
            <a:r>
              <a:rPr lang="en-US" sz="4000" dirty="0">
                <a:solidFill>
                  <a:schemeClr val="tx1">
                    <a:lumMod val="85000"/>
                    <a:lumOff val="15000"/>
                  </a:schemeClr>
                </a:solidFill>
                <a:latin typeface="Algerian" panose="04020705040A02060702" pitchFamily="82" charset="0"/>
              </a:rPr>
              <a:t>DECISION TREE CLASSIFIER</a:t>
            </a:r>
          </a:p>
        </p:txBody>
      </p:sp>
      <p:pic>
        <p:nvPicPr>
          <p:cNvPr id="7" name="Picture 6">
            <a:extLst>
              <a:ext uri="{FF2B5EF4-FFF2-40B4-BE49-F238E27FC236}">
                <a16:creationId xmlns:a16="http://schemas.microsoft.com/office/drawing/2014/main" id="{A0DEFFBE-D130-4C4C-98D6-A54D39F3FF60}"/>
              </a:ext>
            </a:extLst>
          </p:cNvPr>
          <p:cNvPicPr>
            <a:picLocks noChangeAspect="1"/>
          </p:cNvPicPr>
          <p:nvPr/>
        </p:nvPicPr>
        <p:blipFill>
          <a:blip r:embed="rId2"/>
          <a:stretch>
            <a:fillRect/>
          </a:stretch>
        </p:blipFill>
        <p:spPr>
          <a:xfrm>
            <a:off x="1181100" y="1758702"/>
            <a:ext cx="8686800" cy="4016557"/>
          </a:xfrm>
          <a:prstGeom prst="rect">
            <a:avLst/>
          </a:prstGeom>
        </p:spPr>
      </p:pic>
    </p:spTree>
    <p:extLst>
      <p:ext uri="{BB962C8B-B14F-4D97-AF65-F5344CB8AC3E}">
        <p14:creationId xmlns:p14="http://schemas.microsoft.com/office/powerpoint/2010/main" val="4290455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RANDOM FOREST CLASSIFIER</a:t>
            </a:r>
          </a:p>
        </p:txBody>
      </p:sp>
      <p:sp>
        <p:nvSpPr>
          <p:cNvPr id="5" name="Content Placeholder 4">
            <a:extLst>
              <a:ext uri="{FF2B5EF4-FFF2-40B4-BE49-F238E27FC236}">
                <a16:creationId xmlns:a16="http://schemas.microsoft.com/office/drawing/2014/main" id="{2880D63C-4B16-47BF-9FA2-92B602F7B1F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428C904-4851-4FAC-95AB-2ADBEF3ED56E}"/>
              </a:ext>
            </a:extLst>
          </p:cNvPr>
          <p:cNvPicPr>
            <a:picLocks noChangeAspect="1"/>
          </p:cNvPicPr>
          <p:nvPr/>
        </p:nvPicPr>
        <p:blipFill>
          <a:blip r:embed="rId2"/>
          <a:stretch>
            <a:fillRect/>
          </a:stretch>
        </p:blipFill>
        <p:spPr>
          <a:xfrm>
            <a:off x="1066800" y="1932432"/>
            <a:ext cx="10201275" cy="4191000"/>
          </a:xfrm>
          <a:prstGeom prst="rect">
            <a:avLst/>
          </a:prstGeom>
        </p:spPr>
      </p:pic>
    </p:spTree>
    <p:extLst>
      <p:ext uri="{BB962C8B-B14F-4D97-AF65-F5344CB8AC3E}">
        <p14:creationId xmlns:p14="http://schemas.microsoft.com/office/powerpoint/2010/main" val="246026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XGBOOST CLASSIFIER</a:t>
            </a:r>
          </a:p>
        </p:txBody>
      </p:sp>
      <p:sp>
        <p:nvSpPr>
          <p:cNvPr id="5" name="Content Placeholder 4">
            <a:extLst>
              <a:ext uri="{FF2B5EF4-FFF2-40B4-BE49-F238E27FC236}">
                <a16:creationId xmlns:a16="http://schemas.microsoft.com/office/drawing/2014/main" id="{D1563C10-3038-45F1-AA98-68229FD291B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71A36C0-8DEC-4804-BD74-F25C0B9D5C4C}"/>
              </a:ext>
            </a:extLst>
          </p:cNvPr>
          <p:cNvPicPr>
            <a:picLocks noChangeAspect="1"/>
          </p:cNvPicPr>
          <p:nvPr/>
        </p:nvPicPr>
        <p:blipFill>
          <a:blip r:embed="rId2"/>
          <a:stretch>
            <a:fillRect/>
          </a:stretch>
        </p:blipFill>
        <p:spPr>
          <a:xfrm>
            <a:off x="876300" y="1795552"/>
            <a:ext cx="10353675" cy="4224247"/>
          </a:xfrm>
          <a:prstGeom prst="rect">
            <a:avLst/>
          </a:prstGeom>
        </p:spPr>
      </p:pic>
    </p:spTree>
    <p:extLst>
      <p:ext uri="{BB962C8B-B14F-4D97-AF65-F5344CB8AC3E}">
        <p14:creationId xmlns:p14="http://schemas.microsoft.com/office/powerpoint/2010/main" val="2348153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a:xfrm>
            <a:off x="1066800" y="74295"/>
            <a:ext cx="10058400" cy="1371600"/>
          </a:xfrm>
        </p:spPr>
        <p:txBody>
          <a:bodyPr/>
          <a:lstStyle/>
          <a:p>
            <a:pPr algn="ctr"/>
            <a:r>
              <a:rPr lang="en-US" dirty="0">
                <a:latin typeface="Algerian" panose="04020705040A02060702" pitchFamily="82" charset="0"/>
              </a:rPr>
              <a:t>ADABOOST CLASSIFIER</a:t>
            </a:r>
          </a:p>
        </p:txBody>
      </p:sp>
      <p:sp>
        <p:nvSpPr>
          <p:cNvPr id="5" name="Content Placeholder 4">
            <a:extLst>
              <a:ext uri="{FF2B5EF4-FFF2-40B4-BE49-F238E27FC236}">
                <a16:creationId xmlns:a16="http://schemas.microsoft.com/office/drawing/2014/main" id="{39E5981C-C8A8-4FFB-86C7-CA5D7FC7290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415E3FE-EDEB-4735-B9FE-6F9338190C7A}"/>
              </a:ext>
            </a:extLst>
          </p:cNvPr>
          <p:cNvPicPr>
            <a:picLocks noChangeAspect="1"/>
          </p:cNvPicPr>
          <p:nvPr/>
        </p:nvPicPr>
        <p:blipFill>
          <a:blip r:embed="rId2"/>
          <a:stretch>
            <a:fillRect/>
          </a:stretch>
        </p:blipFill>
        <p:spPr>
          <a:xfrm>
            <a:off x="685800" y="1045845"/>
            <a:ext cx="10439400" cy="5153025"/>
          </a:xfrm>
          <a:prstGeom prst="rect">
            <a:avLst/>
          </a:prstGeom>
        </p:spPr>
      </p:pic>
    </p:spTree>
    <p:extLst>
      <p:ext uri="{BB962C8B-B14F-4D97-AF65-F5344CB8AC3E}">
        <p14:creationId xmlns:p14="http://schemas.microsoft.com/office/powerpoint/2010/main" val="4109193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K-NEIGHBORS CLASSIFIER</a:t>
            </a:r>
          </a:p>
        </p:txBody>
      </p:sp>
      <p:sp>
        <p:nvSpPr>
          <p:cNvPr id="5" name="Content Placeholder 4">
            <a:extLst>
              <a:ext uri="{FF2B5EF4-FFF2-40B4-BE49-F238E27FC236}">
                <a16:creationId xmlns:a16="http://schemas.microsoft.com/office/drawing/2014/main" id="{1E0502E4-BE51-4DCE-8F27-35312DE01581}"/>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E6726C24-43DD-4EAD-ABD2-E3409598AFAD}"/>
              </a:ext>
            </a:extLst>
          </p:cNvPr>
          <p:cNvPicPr>
            <a:picLocks noChangeAspect="1"/>
          </p:cNvPicPr>
          <p:nvPr/>
        </p:nvPicPr>
        <p:blipFill>
          <a:blip r:embed="rId2"/>
          <a:stretch>
            <a:fillRect/>
          </a:stretch>
        </p:blipFill>
        <p:spPr>
          <a:xfrm>
            <a:off x="1066800" y="1692008"/>
            <a:ext cx="10344150" cy="4042042"/>
          </a:xfrm>
          <a:prstGeom prst="rect">
            <a:avLst/>
          </a:prstGeom>
        </p:spPr>
      </p:pic>
    </p:spTree>
    <p:extLst>
      <p:ext uri="{BB962C8B-B14F-4D97-AF65-F5344CB8AC3E}">
        <p14:creationId xmlns:p14="http://schemas.microsoft.com/office/powerpoint/2010/main" val="690352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TUNING THE BEST PERFORMING MODEL</a:t>
            </a:r>
          </a:p>
        </p:txBody>
      </p:sp>
      <p:sp>
        <p:nvSpPr>
          <p:cNvPr id="4" name="Content Placeholder 3">
            <a:extLst>
              <a:ext uri="{FF2B5EF4-FFF2-40B4-BE49-F238E27FC236}">
                <a16:creationId xmlns:a16="http://schemas.microsoft.com/office/drawing/2014/main" id="{4B0DAF68-20B7-421A-A841-6FDB93BBC55D}"/>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31609893-AEC6-4CE1-BB97-18F3A1CCC96A}"/>
              </a:ext>
            </a:extLst>
          </p:cNvPr>
          <p:cNvPicPr>
            <a:picLocks noChangeAspect="1"/>
          </p:cNvPicPr>
          <p:nvPr/>
        </p:nvPicPr>
        <p:blipFill>
          <a:blip r:embed="rId2"/>
          <a:stretch>
            <a:fillRect/>
          </a:stretch>
        </p:blipFill>
        <p:spPr>
          <a:xfrm>
            <a:off x="876299" y="1894143"/>
            <a:ext cx="10467976" cy="4497131"/>
          </a:xfrm>
          <a:prstGeom prst="rect">
            <a:avLst/>
          </a:prstGeom>
        </p:spPr>
      </p:pic>
    </p:spTree>
    <p:extLst>
      <p:ext uri="{BB962C8B-B14F-4D97-AF65-F5344CB8AC3E}">
        <p14:creationId xmlns:p14="http://schemas.microsoft.com/office/powerpoint/2010/main" val="2059216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ROC-AUC CURVE</a:t>
            </a:r>
          </a:p>
        </p:txBody>
      </p:sp>
      <p:sp>
        <p:nvSpPr>
          <p:cNvPr id="5" name="Content Placeholder 4">
            <a:extLst>
              <a:ext uri="{FF2B5EF4-FFF2-40B4-BE49-F238E27FC236}">
                <a16:creationId xmlns:a16="http://schemas.microsoft.com/office/drawing/2014/main" id="{B24CAF79-1658-459F-B356-38D394C58EE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044EE26-8E15-4DF4-8C73-CC7F1FA0FAAE}"/>
              </a:ext>
            </a:extLst>
          </p:cNvPr>
          <p:cNvPicPr>
            <a:picLocks noChangeAspect="1"/>
          </p:cNvPicPr>
          <p:nvPr/>
        </p:nvPicPr>
        <p:blipFill>
          <a:blip r:embed="rId2"/>
          <a:stretch>
            <a:fillRect/>
          </a:stretch>
        </p:blipFill>
        <p:spPr>
          <a:xfrm>
            <a:off x="1066800" y="1795462"/>
            <a:ext cx="8753475" cy="4314825"/>
          </a:xfrm>
          <a:prstGeom prst="rect">
            <a:avLst/>
          </a:prstGeom>
        </p:spPr>
      </p:pic>
    </p:spTree>
    <p:extLst>
      <p:ext uri="{BB962C8B-B14F-4D97-AF65-F5344CB8AC3E}">
        <p14:creationId xmlns:p14="http://schemas.microsoft.com/office/powerpoint/2010/main" val="2848387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A62E-4F70-4C75-9E00-FE2C4E2137C9}"/>
              </a:ext>
            </a:extLst>
          </p:cNvPr>
          <p:cNvSpPr>
            <a:spLocks noGrp="1"/>
          </p:cNvSpPr>
          <p:nvPr>
            <p:ph type="title"/>
          </p:nvPr>
        </p:nvSpPr>
        <p:spPr/>
        <p:txBody>
          <a:bodyPr/>
          <a:lstStyle/>
          <a:p>
            <a:pPr algn="ctr"/>
            <a:r>
              <a:rPr lang="en-US" dirty="0">
                <a:latin typeface="Algerian" panose="04020705040A02060702" pitchFamily="82" charset="0"/>
              </a:rPr>
              <a:t>CONCLUSION</a:t>
            </a:r>
          </a:p>
        </p:txBody>
      </p:sp>
      <p:sp>
        <p:nvSpPr>
          <p:cNvPr id="5" name="Content Placeholder 4">
            <a:extLst>
              <a:ext uri="{FF2B5EF4-FFF2-40B4-BE49-F238E27FC236}">
                <a16:creationId xmlns:a16="http://schemas.microsoft.com/office/drawing/2014/main" id="{25782E49-ECA0-4FA8-BD4C-62F8AFF0A4BF}"/>
              </a:ext>
            </a:extLst>
          </p:cNvPr>
          <p:cNvSpPr>
            <a:spLocks noGrp="1"/>
          </p:cNvSpPr>
          <p:nvPr>
            <p:ph idx="1"/>
          </p:nvPr>
        </p:nvSpPr>
        <p:spPr/>
        <p:txBody>
          <a:bodyPr/>
          <a:lstStyle/>
          <a:p>
            <a:r>
              <a:rPr lang="en-IN" sz="2000" dirty="0">
                <a:latin typeface="Algerian" panose="04020705040A02060702" pitchFamily="82" charset="0"/>
              </a:rPr>
              <a:t>According to the performance metrics, RANDOM FOREST CLASSIFIER is the best </a:t>
            </a:r>
            <a:r>
              <a:rPr lang="en-IN" sz="2000">
                <a:latin typeface="Algerian" panose="04020705040A02060702" pitchFamily="82" charset="0"/>
              </a:rPr>
              <a:t>performing model</a:t>
            </a:r>
            <a:endParaRPr lang="en-US" dirty="0"/>
          </a:p>
        </p:txBody>
      </p:sp>
    </p:spTree>
    <p:extLst>
      <p:ext uri="{BB962C8B-B14F-4D97-AF65-F5344CB8AC3E}">
        <p14:creationId xmlns:p14="http://schemas.microsoft.com/office/powerpoint/2010/main" val="288714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45346B-42AA-495B-A02E-9A010DADE009}"/>
              </a:ext>
            </a:extLst>
          </p:cNvPr>
          <p:cNvSpPr txBox="1"/>
          <p:nvPr/>
        </p:nvSpPr>
        <p:spPr>
          <a:xfrm>
            <a:off x="3086100" y="258543"/>
            <a:ext cx="4972050" cy="646331"/>
          </a:xfrm>
          <a:prstGeom prst="rect">
            <a:avLst/>
          </a:prstGeom>
          <a:noFill/>
        </p:spPr>
        <p:txBody>
          <a:bodyPr wrap="square" rtlCol="0">
            <a:spAutoFit/>
          </a:bodyPr>
          <a:lstStyle/>
          <a:p>
            <a:r>
              <a:rPr lang="en-US" sz="3600" dirty="0">
                <a:latin typeface="Algerian" panose="04020705040A02060702" pitchFamily="82" charset="0"/>
              </a:rPr>
              <a:t>Problem Statement</a:t>
            </a:r>
          </a:p>
        </p:txBody>
      </p:sp>
      <p:sp>
        <p:nvSpPr>
          <p:cNvPr id="3" name="TextBox 2">
            <a:extLst>
              <a:ext uri="{FF2B5EF4-FFF2-40B4-BE49-F238E27FC236}">
                <a16:creationId xmlns:a16="http://schemas.microsoft.com/office/drawing/2014/main" id="{05174CC0-6D44-4034-87C3-25F13399B4B8}"/>
              </a:ext>
            </a:extLst>
          </p:cNvPr>
          <p:cNvSpPr txBox="1"/>
          <p:nvPr/>
        </p:nvSpPr>
        <p:spPr>
          <a:xfrm>
            <a:off x="742950" y="581708"/>
            <a:ext cx="10220326" cy="6422271"/>
          </a:xfrm>
          <a:prstGeom prst="rect">
            <a:avLst/>
          </a:prstGeom>
          <a:noFill/>
        </p:spPr>
        <p:txBody>
          <a:bodyPr wrap="square" rtlCol="0">
            <a:spAutoFit/>
          </a:bodyPr>
          <a:lstStyle/>
          <a:p>
            <a:endParaRPr lang="en-US" dirty="0"/>
          </a:p>
          <a:p>
            <a:pPr rtl="0">
              <a:spcBef>
                <a:spcPts val="0"/>
              </a:spcBef>
              <a:spcAft>
                <a:spcPts val="800"/>
              </a:spcAft>
            </a:pPr>
            <a:r>
              <a:rPr lang="en-US" sz="1800" b="0" i="0" u="none" strike="noStrike" dirty="0">
                <a:solidFill>
                  <a:srgbClr val="000000"/>
                </a:solidFill>
                <a:effectLst/>
                <a:latin typeface="Calibri" panose="020F050202020403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Online hate, described as abusive language, aggression, cyberbullying, hatefulness and many others has been identified as a major threat on online social media platforms. Social media platforms are the most prominent grounds for such toxic behavior.   </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b="0" dirty="0">
              <a:effectLst/>
            </a:endParaRPr>
          </a:p>
          <a:p>
            <a:pPr rtl="0">
              <a:spcBef>
                <a:spcPts val="0"/>
              </a:spcBef>
              <a:spcAft>
                <a:spcPts val="800"/>
              </a:spcAft>
            </a:pPr>
            <a:r>
              <a:rPr lang="en-US" sz="1800" b="0" i="0" u="none" strike="noStrike" dirty="0">
                <a:solidFill>
                  <a:srgbClr val="000000"/>
                </a:solidFill>
                <a:effectLst/>
                <a:latin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a:t>
            </a:r>
          </a:p>
          <a:p>
            <a:pPr rtl="0">
              <a:spcBef>
                <a:spcPts val="0"/>
              </a:spcBef>
              <a:spcAft>
                <a:spcPts val="800"/>
              </a:spcAft>
            </a:pPr>
            <a:r>
              <a:rPr lang="en-US" sz="1800" b="0" i="0" u="none" strike="noStrike" dirty="0">
                <a:solidFill>
                  <a:srgbClr val="000000"/>
                </a:solidFill>
                <a:effectLst/>
                <a:latin typeface="Calibri" panose="020F0502020204030204" pitchFamily="34" charset="0"/>
              </a:rPr>
              <a:t>Our goal is to build a prototype of online hate and abuse comment classifier which can used to classify hate and offensive comments so that it can be controlled and restricted from spreading hatred and cyberbullying. </a:t>
            </a:r>
            <a:endParaRPr lang="en-US" b="0" dirty="0">
              <a:effectLst/>
            </a:endParaRPr>
          </a:p>
          <a:p>
            <a:br>
              <a:rPr lang="en-US" dirty="0"/>
            </a:br>
            <a:endParaRPr lang="en-US" dirty="0"/>
          </a:p>
          <a:p>
            <a:endParaRPr lang="en-US" dirty="0"/>
          </a:p>
        </p:txBody>
      </p:sp>
    </p:spTree>
    <p:extLst>
      <p:ext uri="{BB962C8B-B14F-4D97-AF65-F5344CB8AC3E}">
        <p14:creationId xmlns:p14="http://schemas.microsoft.com/office/powerpoint/2010/main" val="260695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Exploratory data analysis</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1066800" y="1636395"/>
            <a:ext cx="10058400" cy="3849624"/>
          </a:xfrm>
        </p:spPr>
        <p:txBody>
          <a:bodyPr/>
          <a:lstStyle/>
          <a:p>
            <a:r>
              <a:rPr lang="en-US" sz="2400" dirty="0">
                <a:latin typeface="Algerian" panose="04020705040A02060702" pitchFamily="82" charset="0"/>
              </a:rPr>
              <a:t>Import csv: Loading the data</a:t>
            </a:r>
          </a:p>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6" name="Picture 5">
            <a:extLst>
              <a:ext uri="{FF2B5EF4-FFF2-40B4-BE49-F238E27FC236}">
                <a16:creationId xmlns:a16="http://schemas.microsoft.com/office/drawing/2014/main" id="{CA2DC922-42AF-4E14-9C35-7E8EDC0DA1E4}"/>
              </a:ext>
            </a:extLst>
          </p:cNvPr>
          <p:cNvPicPr>
            <a:picLocks noChangeAspect="1"/>
          </p:cNvPicPr>
          <p:nvPr/>
        </p:nvPicPr>
        <p:blipFill>
          <a:blip r:embed="rId2"/>
          <a:stretch>
            <a:fillRect/>
          </a:stretch>
        </p:blipFill>
        <p:spPr>
          <a:xfrm>
            <a:off x="785812" y="2114550"/>
            <a:ext cx="8943975" cy="2400300"/>
          </a:xfrm>
          <a:prstGeom prst="rect">
            <a:avLst/>
          </a:prstGeom>
        </p:spPr>
      </p:pic>
    </p:spTree>
    <p:extLst>
      <p:ext uri="{BB962C8B-B14F-4D97-AF65-F5344CB8AC3E}">
        <p14:creationId xmlns:p14="http://schemas.microsoft.com/office/powerpoint/2010/main" val="1204692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Exploratory data analysis</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1066800" y="1626870"/>
            <a:ext cx="10058400" cy="3849624"/>
          </a:xfrm>
        </p:spPr>
        <p:txBody>
          <a:bodyPr/>
          <a:lstStyle/>
          <a:p>
            <a:r>
              <a:rPr lang="en-US" sz="2400" dirty="0">
                <a:latin typeface="Algerian" panose="04020705040A02060702" pitchFamily="82" charset="0"/>
              </a:rPr>
              <a:t>data</a:t>
            </a:r>
          </a:p>
          <a:p>
            <a:endParaRPr lang="en-US" sz="2400" dirty="0">
              <a:latin typeface="Algerian" panose="04020705040A02060702" pitchFamily="82" charset="0"/>
            </a:endParaRPr>
          </a:p>
        </p:txBody>
      </p:sp>
      <p:pic>
        <p:nvPicPr>
          <p:cNvPr id="7" name="Picture 6">
            <a:extLst>
              <a:ext uri="{FF2B5EF4-FFF2-40B4-BE49-F238E27FC236}">
                <a16:creationId xmlns:a16="http://schemas.microsoft.com/office/drawing/2014/main" id="{278968E3-89BB-4E28-A3BC-7C2779BDD31D}"/>
              </a:ext>
            </a:extLst>
          </p:cNvPr>
          <p:cNvPicPr>
            <a:picLocks noChangeAspect="1"/>
          </p:cNvPicPr>
          <p:nvPr/>
        </p:nvPicPr>
        <p:blipFill>
          <a:blip r:embed="rId2"/>
          <a:stretch>
            <a:fillRect/>
          </a:stretch>
        </p:blipFill>
        <p:spPr>
          <a:xfrm>
            <a:off x="1143000" y="2176462"/>
            <a:ext cx="8039100" cy="1895475"/>
          </a:xfrm>
          <a:prstGeom prst="rect">
            <a:avLst/>
          </a:prstGeom>
        </p:spPr>
      </p:pic>
      <p:pic>
        <p:nvPicPr>
          <p:cNvPr id="9" name="Picture 8">
            <a:extLst>
              <a:ext uri="{FF2B5EF4-FFF2-40B4-BE49-F238E27FC236}">
                <a16:creationId xmlns:a16="http://schemas.microsoft.com/office/drawing/2014/main" id="{EF111BA3-B7C1-460E-B1A2-61C9C3E95E5A}"/>
              </a:ext>
            </a:extLst>
          </p:cNvPr>
          <p:cNvPicPr>
            <a:picLocks noChangeAspect="1"/>
          </p:cNvPicPr>
          <p:nvPr/>
        </p:nvPicPr>
        <p:blipFill>
          <a:blip r:embed="rId3"/>
          <a:stretch>
            <a:fillRect/>
          </a:stretch>
        </p:blipFill>
        <p:spPr>
          <a:xfrm>
            <a:off x="1143000" y="4144845"/>
            <a:ext cx="8039100" cy="2315925"/>
          </a:xfrm>
          <a:prstGeom prst="rect">
            <a:avLst/>
          </a:prstGeom>
        </p:spPr>
      </p:pic>
    </p:spTree>
    <p:extLst>
      <p:ext uri="{BB962C8B-B14F-4D97-AF65-F5344CB8AC3E}">
        <p14:creationId xmlns:p14="http://schemas.microsoft.com/office/powerpoint/2010/main" val="156787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Exploratory data analysis</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1066800" y="1626870"/>
            <a:ext cx="10058400" cy="3849624"/>
          </a:xfrm>
        </p:spPr>
        <p:txBody>
          <a:bodyPr/>
          <a:lstStyle/>
          <a:p>
            <a:r>
              <a:rPr lang="en-US" sz="2400" dirty="0">
                <a:latin typeface="Algerian" panose="04020705040A02060702" pitchFamily="82" charset="0"/>
              </a:rPr>
              <a:t>SHAPE OF data</a:t>
            </a:r>
          </a:p>
          <a:p>
            <a:endParaRPr lang="en-US" sz="2400" dirty="0">
              <a:latin typeface="Algerian" panose="04020705040A02060702" pitchFamily="82" charset="0"/>
            </a:endParaRPr>
          </a:p>
        </p:txBody>
      </p:sp>
      <p:pic>
        <p:nvPicPr>
          <p:cNvPr id="5" name="Picture 4">
            <a:extLst>
              <a:ext uri="{FF2B5EF4-FFF2-40B4-BE49-F238E27FC236}">
                <a16:creationId xmlns:a16="http://schemas.microsoft.com/office/drawing/2014/main" id="{6DE619B3-152F-444B-BB0F-8E19267C6394}"/>
              </a:ext>
            </a:extLst>
          </p:cNvPr>
          <p:cNvPicPr>
            <a:picLocks noChangeAspect="1"/>
          </p:cNvPicPr>
          <p:nvPr/>
        </p:nvPicPr>
        <p:blipFill>
          <a:blip r:embed="rId2"/>
          <a:stretch>
            <a:fillRect/>
          </a:stretch>
        </p:blipFill>
        <p:spPr>
          <a:xfrm>
            <a:off x="1271587" y="2656332"/>
            <a:ext cx="5495925" cy="1790700"/>
          </a:xfrm>
          <a:prstGeom prst="rect">
            <a:avLst/>
          </a:prstGeom>
        </p:spPr>
      </p:pic>
    </p:spTree>
    <p:extLst>
      <p:ext uri="{BB962C8B-B14F-4D97-AF65-F5344CB8AC3E}">
        <p14:creationId xmlns:p14="http://schemas.microsoft.com/office/powerpoint/2010/main" val="257248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97280" y="-49950"/>
            <a:ext cx="10058400" cy="1371600"/>
          </a:xfrm>
        </p:spPr>
        <p:txBody>
          <a:bodyPr>
            <a:normAutofit/>
          </a:bodyPr>
          <a:lstStyle/>
          <a:p>
            <a:pPr algn="ctr"/>
            <a:r>
              <a:rPr lang="en-US" b="1" dirty="0">
                <a:latin typeface="Algerian" panose="04020705040A02060702" pitchFamily="82" charset="0"/>
              </a:rPr>
              <a:t>Exploratory data analysis</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974407" y="941390"/>
            <a:ext cx="10058400" cy="3849624"/>
          </a:xfrm>
        </p:spPr>
        <p:txBody>
          <a:bodyPr/>
          <a:lstStyle/>
          <a:p>
            <a:r>
              <a:rPr lang="en-US" sz="2400" dirty="0">
                <a:latin typeface="Algerian" panose="04020705040A02060702" pitchFamily="82" charset="0"/>
              </a:rPr>
              <a:t>DESCRIPTIVE STATISTICS</a:t>
            </a:r>
          </a:p>
          <a:p>
            <a:endParaRPr lang="en-US" sz="2400" dirty="0">
              <a:latin typeface="Algerian" panose="04020705040A02060702" pitchFamily="82" charset="0"/>
            </a:endParaRPr>
          </a:p>
        </p:txBody>
      </p:sp>
      <p:pic>
        <p:nvPicPr>
          <p:cNvPr id="6" name="Picture 5">
            <a:extLst>
              <a:ext uri="{FF2B5EF4-FFF2-40B4-BE49-F238E27FC236}">
                <a16:creationId xmlns:a16="http://schemas.microsoft.com/office/drawing/2014/main" id="{2BB9BC00-2496-4F53-82AE-C37F765CF9F9}"/>
              </a:ext>
            </a:extLst>
          </p:cNvPr>
          <p:cNvPicPr>
            <a:picLocks noChangeAspect="1"/>
          </p:cNvPicPr>
          <p:nvPr/>
        </p:nvPicPr>
        <p:blipFill>
          <a:blip r:embed="rId2"/>
          <a:stretch>
            <a:fillRect/>
          </a:stretch>
        </p:blipFill>
        <p:spPr>
          <a:xfrm>
            <a:off x="851534" y="1695450"/>
            <a:ext cx="8134350" cy="4343400"/>
          </a:xfrm>
          <a:prstGeom prst="rect">
            <a:avLst/>
          </a:prstGeom>
        </p:spPr>
      </p:pic>
    </p:spTree>
    <p:extLst>
      <p:ext uri="{BB962C8B-B14F-4D97-AF65-F5344CB8AC3E}">
        <p14:creationId xmlns:p14="http://schemas.microsoft.com/office/powerpoint/2010/main" val="1144390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87120" y="-110704"/>
            <a:ext cx="10058400" cy="1371600"/>
          </a:xfrm>
        </p:spPr>
        <p:txBody>
          <a:bodyPr>
            <a:normAutofit/>
          </a:bodyPr>
          <a:lstStyle/>
          <a:p>
            <a:pPr algn="ctr"/>
            <a:r>
              <a:rPr lang="en-US" b="1" dirty="0">
                <a:latin typeface="Algerian" panose="04020705040A02060702" pitchFamily="82" charset="0"/>
              </a:rPr>
              <a:t>Exploratory data analysis</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1066800" y="1647825"/>
            <a:ext cx="10058400" cy="4304919"/>
          </a:xfrm>
        </p:spPr>
        <p:txBody>
          <a:bodyPr/>
          <a:lstStyle/>
          <a:p>
            <a:pPr marL="0" indent="0">
              <a:buNone/>
            </a:pPr>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7" name="Picture 6">
            <a:extLst>
              <a:ext uri="{FF2B5EF4-FFF2-40B4-BE49-F238E27FC236}">
                <a16:creationId xmlns:a16="http://schemas.microsoft.com/office/drawing/2014/main" id="{3FA7AD6E-ADF1-45CE-9567-11D1A333EF80}"/>
              </a:ext>
            </a:extLst>
          </p:cNvPr>
          <p:cNvPicPr>
            <a:picLocks noChangeAspect="1"/>
          </p:cNvPicPr>
          <p:nvPr/>
        </p:nvPicPr>
        <p:blipFill>
          <a:blip r:embed="rId2"/>
          <a:stretch>
            <a:fillRect/>
          </a:stretch>
        </p:blipFill>
        <p:spPr>
          <a:xfrm>
            <a:off x="2157412" y="1314450"/>
            <a:ext cx="7877175" cy="4229100"/>
          </a:xfrm>
          <a:prstGeom prst="rect">
            <a:avLst/>
          </a:prstGeom>
        </p:spPr>
      </p:pic>
    </p:spTree>
    <p:extLst>
      <p:ext uri="{BB962C8B-B14F-4D97-AF65-F5344CB8AC3E}">
        <p14:creationId xmlns:p14="http://schemas.microsoft.com/office/powerpoint/2010/main" val="3263357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b="1" dirty="0">
                <a:latin typeface="Algerian" panose="04020705040A02060702" pitchFamily="82" charset="0"/>
              </a:rPr>
              <a:t>DATA PREPROCESSING</a:t>
            </a:r>
            <a:r>
              <a:rPr lang="en-US" dirty="0"/>
              <a:t>  </a:t>
            </a:r>
          </a:p>
        </p:txBody>
      </p:sp>
      <p:sp>
        <p:nvSpPr>
          <p:cNvPr id="4" name="Content Placeholder 3">
            <a:extLst>
              <a:ext uri="{FF2B5EF4-FFF2-40B4-BE49-F238E27FC236}">
                <a16:creationId xmlns:a16="http://schemas.microsoft.com/office/drawing/2014/main" id="{3AB53EAB-946F-4219-A3D5-C2700C7FAB58}"/>
              </a:ext>
            </a:extLst>
          </p:cNvPr>
          <p:cNvSpPr>
            <a:spLocks noGrp="1"/>
          </p:cNvSpPr>
          <p:nvPr>
            <p:ph idx="1"/>
          </p:nvPr>
        </p:nvSpPr>
        <p:spPr>
          <a:xfrm>
            <a:off x="290512" y="994183"/>
            <a:ext cx="10058400" cy="3849624"/>
          </a:xfrm>
        </p:spPr>
        <p:txBody>
          <a:bodyPr/>
          <a:lstStyle/>
          <a:p>
            <a:pPr marL="0" indent="0">
              <a:buNone/>
            </a:pPr>
            <a:endParaRPr lang="en-US" sz="2400" dirty="0">
              <a:latin typeface="Algerian" panose="04020705040A02060702" pitchFamily="82" charset="0"/>
            </a:endParaRPr>
          </a:p>
          <a:p>
            <a:r>
              <a:rPr lang="en-US" sz="2400" dirty="0" err="1">
                <a:latin typeface="Algerian" panose="04020705040A02060702" pitchFamily="82" charset="0"/>
              </a:rPr>
              <a:t>i</a:t>
            </a:r>
            <a:r>
              <a:rPr lang="en-US" sz="2400" dirty="0">
                <a:latin typeface="Algerian" panose="04020705040A02060702" pitchFamily="82" charset="0"/>
              </a:rPr>
              <a:t>) CHECKING MISSING VALUES</a:t>
            </a:r>
          </a:p>
          <a:p>
            <a:endParaRPr lang="en-US" sz="2400" dirty="0">
              <a:latin typeface="Algerian" panose="04020705040A02060702" pitchFamily="82" charset="0"/>
            </a:endParaRPr>
          </a:p>
          <a:p>
            <a:endParaRPr lang="en-US" sz="2400" dirty="0">
              <a:latin typeface="Algerian" panose="04020705040A02060702" pitchFamily="82" charset="0"/>
            </a:endParaRPr>
          </a:p>
        </p:txBody>
      </p:sp>
      <p:pic>
        <p:nvPicPr>
          <p:cNvPr id="6" name="Picture 5">
            <a:extLst>
              <a:ext uri="{FF2B5EF4-FFF2-40B4-BE49-F238E27FC236}">
                <a16:creationId xmlns:a16="http://schemas.microsoft.com/office/drawing/2014/main" id="{5011544D-50D5-4977-99AD-CFB138688BCB}"/>
              </a:ext>
            </a:extLst>
          </p:cNvPr>
          <p:cNvPicPr>
            <a:picLocks noChangeAspect="1"/>
          </p:cNvPicPr>
          <p:nvPr/>
        </p:nvPicPr>
        <p:blipFill>
          <a:blip r:embed="rId2"/>
          <a:stretch>
            <a:fillRect/>
          </a:stretch>
        </p:blipFill>
        <p:spPr>
          <a:xfrm>
            <a:off x="547687" y="2365783"/>
            <a:ext cx="6219099" cy="3619500"/>
          </a:xfrm>
          <a:prstGeom prst="rect">
            <a:avLst/>
          </a:prstGeom>
        </p:spPr>
      </p:pic>
      <p:pic>
        <p:nvPicPr>
          <p:cNvPr id="8" name="Picture 7">
            <a:extLst>
              <a:ext uri="{FF2B5EF4-FFF2-40B4-BE49-F238E27FC236}">
                <a16:creationId xmlns:a16="http://schemas.microsoft.com/office/drawing/2014/main" id="{5A4F1FD0-ADF4-4B43-9EF0-C20D72FDA6C8}"/>
              </a:ext>
            </a:extLst>
          </p:cNvPr>
          <p:cNvPicPr>
            <a:picLocks noChangeAspect="1"/>
          </p:cNvPicPr>
          <p:nvPr/>
        </p:nvPicPr>
        <p:blipFill>
          <a:blip r:embed="rId3"/>
          <a:stretch>
            <a:fillRect/>
          </a:stretch>
        </p:blipFill>
        <p:spPr>
          <a:xfrm>
            <a:off x="6886575" y="2308633"/>
            <a:ext cx="5153025" cy="3867919"/>
          </a:xfrm>
          <a:prstGeom prst="rect">
            <a:avLst/>
          </a:prstGeom>
        </p:spPr>
      </p:pic>
    </p:spTree>
    <p:extLst>
      <p:ext uri="{BB962C8B-B14F-4D97-AF65-F5344CB8AC3E}">
        <p14:creationId xmlns:p14="http://schemas.microsoft.com/office/powerpoint/2010/main" val="3056334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{2CFA1C3D-39BB-407A-A008-A52B3CC1BCF8}tf78438558_win32</Template>
  <TotalTime>1313</TotalTime>
  <Words>512</Words>
  <Application>Microsoft Office PowerPoint</Application>
  <PresentationFormat>Widescreen</PresentationFormat>
  <Paragraphs>76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Calibri</vt:lpstr>
      <vt:lpstr>Century Gothic</vt:lpstr>
      <vt:lpstr>Garamond</vt:lpstr>
      <vt:lpstr>Segoe UI</vt:lpstr>
      <vt:lpstr>SavonVTI</vt:lpstr>
      <vt:lpstr>Malignant comment classifier</vt:lpstr>
      <vt:lpstr>Contents </vt:lpstr>
      <vt:lpstr>PowerPoint Presentation</vt:lpstr>
      <vt:lpstr>Exploratory data analysis  </vt:lpstr>
      <vt:lpstr>Exploratory data analysis  </vt:lpstr>
      <vt:lpstr>Exploratory data analysis  </vt:lpstr>
      <vt:lpstr>Exploratory data analysis  </vt:lpstr>
      <vt:lpstr>Exploratory data analysis  </vt:lpstr>
      <vt:lpstr>DATA PREPROCESSING  </vt:lpstr>
      <vt:lpstr>DATA PREPROCESSING  </vt:lpstr>
      <vt:lpstr>  </vt:lpstr>
      <vt:lpstr> </vt:lpstr>
      <vt:lpstr>NLP PROCESSING</vt:lpstr>
      <vt:lpstr> </vt:lpstr>
      <vt:lpstr>Visualization</vt:lpstr>
      <vt:lpstr>                        Visualization</vt:lpstr>
      <vt:lpstr>                        Visualization</vt:lpstr>
      <vt:lpstr>                        Visualization</vt:lpstr>
      <vt:lpstr>METHODOLOGY</vt:lpstr>
      <vt:lpstr>Model Building</vt:lpstr>
      <vt:lpstr>Modelling</vt:lpstr>
      <vt:lpstr>Modelling</vt:lpstr>
      <vt:lpstr>RANDOM FOREST CLASSIFIER</vt:lpstr>
      <vt:lpstr>XGBOOST CLASSIFIER</vt:lpstr>
      <vt:lpstr>ADABOOST CLASSIFIER</vt:lpstr>
      <vt:lpstr>K-NEIGHBORS CLASSIFIER</vt:lpstr>
      <vt:lpstr>TUNING THE BEST PERFORMING MODEL</vt:lpstr>
      <vt:lpstr>ROC-AUC CURVE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Sarmishtha Haldar</dc:creator>
  <cp:lastModifiedBy>Sarmishtha Haldar</cp:lastModifiedBy>
  <cp:revision>299</cp:revision>
  <dcterms:created xsi:type="dcterms:W3CDTF">2021-04-25T06:05:35Z</dcterms:created>
  <dcterms:modified xsi:type="dcterms:W3CDTF">2021-09-03T13:05:01Z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