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4"/>
  </p:sldMasterIdLst>
  <p:sldIdLst>
    <p:sldId id="257" r:id="rId5"/>
    <p:sldId id="261" r:id="rId6"/>
    <p:sldId id="262" r:id="rId7"/>
    <p:sldId id="263" r:id="rId8"/>
    <p:sldId id="267" r:id="rId9"/>
    <p:sldId id="309" r:id="rId10"/>
    <p:sldId id="310" r:id="rId11"/>
    <p:sldId id="311" r:id="rId12"/>
    <p:sldId id="312" r:id="rId13"/>
    <p:sldId id="313" r:id="rId14"/>
    <p:sldId id="314" r:id="rId15"/>
    <p:sldId id="268" r:id="rId16"/>
    <p:sldId id="269" r:id="rId17"/>
    <p:sldId id="271" r:id="rId18"/>
    <p:sldId id="286" r:id="rId19"/>
    <p:sldId id="297" r:id="rId20"/>
    <p:sldId id="295" r:id="rId21"/>
    <p:sldId id="296" r:id="rId22"/>
    <p:sldId id="292" r:id="rId23"/>
    <p:sldId id="315" r:id="rId24"/>
    <p:sldId id="287" r:id="rId25"/>
    <p:sldId id="288" r:id="rId26"/>
    <p:sldId id="289" r:id="rId27"/>
    <p:sldId id="291" r:id="rId28"/>
    <p:sldId id="298" r:id="rId29"/>
    <p:sldId id="299" r:id="rId30"/>
    <p:sldId id="300" r:id="rId31"/>
    <p:sldId id="302" r:id="rId32"/>
    <p:sldId id="303" r:id="rId33"/>
    <p:sldId id="304" r:id="rId34"/>
    <p:sldId id="316" r:id="rId35"/>
    <p:sldId id="317" r:id="rId36"/>
    <p:sldId id="318" r:id="rId37"/>
    <p:sldId id="319" r:id="rId38"/>
    <p:sldId id="305" r:id="rId39"/>
    <p:sldId id="320" r:id="rId40"/>
    <p:sldId id="308"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569" autoAdjust="0"/>
    <p:restoredTop sz="94619" autoAdjust="0"/>
  </p:normalViewPr>
  <p:slideViewPr>
    <p:cSldViewPr snapToGrid="0">
      <p:cViewPr>
        <p:scale>
          <a:sx n="63" d="100"/>
          <a:sy n="63" d="100"/>
        </p:scale>
        <p:origin x="780"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0" Type="http://schemas.openxmlformats.org/officeDocument/2006/relationships/slide" Target="slides/slide16.xml"/><Relationship Id="rId41"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8/4/2021</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8/4/2021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8/4/2021</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8/4/2021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8/4/2021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8/4/2021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8/4/2021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8/4/2021</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8/4/2021</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8/4/2021</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slide" Target="slide27.xml"/><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a:normAutofit/>
          </a:bodyPr>
          <a:lstStyle/>
          <a:p>
            <a:r>
              <a:rPr lang="en-US" sz="4400" dirty="0">
                <a:solidFill>
                  <a:schemeClr val="tx1"/>
                </a:solidFill>
              </a:rPr>
              <a:t>Rating-PREDICTION</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3995988"/>
            <a:ext cx="4775075" cy="559656"/>
          </a:xfrm>
        </p:spPr>
        <p:txBody>
          <a:bodyPr>
            <a:normAutofit fontScale="92500" lnSpcReduction="20000"/>
          </a:bodyPr>
          <a:lstStyle/>
          <a:p>
            <a:pPr>
              <a:spcAft>
                <a:spcPts val="600"/>
              </a:spcAft>
            </a:pPr>
            <a:r>
              <a:rPr lang="en-US" dirty="0">
                <a:solidFill>
                  <a:schemeClr val="tx1"/>
                </a:solidFill>
              </a:rPr>
              <a:t>Predicting the Star rating for reviews of ecommerce websites</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66800" y="642594"/>
            <a:ext cx="10058400" cy="1371600"/>
          </a:xfrm>
        </p:spPr>
        <p:txBody>
          <a:bodyPr>
            <a:normAutofit/>
          </a:bodyPr>
          <a:lstStyle/>
          <a:p>
            <a:pPr algn="ctr"/>
            <a:r>
              <a:rPr lang="en-US" b="1" dirty="0">
                <a:latin typeface="Algerian" panose="04020705040A02060702" pitchFamily="82" charset="0"/>
              </a:rPr>
              <a:t>Data Preprocessing</a:t>
            </a:r>
            <a:r>
              <a:rPr lang="en-US" dirty="0"/>
              <a:t>  </a:t>
            </a:r>
          </a:p>
        </p:txBody>
      </p:sp>
      <p:sp>
        <p:nvSpPr>
          <p:cNvPr id="4" name="Content Placeholder 3">
            <a:extLst>
              <a:ext uri="{FF2B5EF4-FFF2-40B4-BE49-F238E27FC236}">
                <a16:creationId xmlns:a16="http://schemas.microsoft.com/office/drawing/2014/main" id="{3AB53EAB-946F-4219-A3D5-C2700C7FAB58}"/>
              </a:ext>
            </a:extLst>
          </p:cNvPr>
          <p:cNvSpPr>
            <a:spLocks noGrp="1"/>
          </p:cNvSpPr>
          <p:nvPr>
            <p:ph idx="1"/>
          </p:nvPr>
        </p:nvSpPr>
        <p:spPr/>
        <p:txBody>
          <a:bodyPr/>
          <a:lstStyle/>
          <a:p>
            <a:r>
              <a:rPr lang="en-US" sz="2400" dirty="0">
                <a:latin typeface="Algerian" panose="04020705040A02060702" pitchFamily="82" charset="0"/>
              </a:rPr>
              <a:t>INSTANTIATE STEMMER</a:t>
            </a:r>
          </a:p>
          <a:p>
            <a:endParaRPr lang="en-US" sz="2400" dirty="0">
              <a:latin typeface="Algerian" panose="04020705040A02060702" pitchFamily="82" charset="0"/>
            </a:endParaRPr>
          </a:p>
        </p:txBody>
      </p:sp>
      <p:pic>
        <p:nvPicPr>
          <p:cNvPr id="3" name="Picture 2">
            <a:extLst>
              <a:ext uri="{FF2B5EF4-FFF2-40B4-BE49-F238E27FC236}">
                <a16:creationId xmlns:a16="http://schemas.microsoft.com/office/drawing/2014/main" id="{1A03F8B7-B9D3-4A33-BF5B-1E7871EF6267}"/>
              </a:ext>
            </a:extLst>
          </p:cNvPr>
          <p:cNvPicPr>
            <a:picLocks noChangeAspect="1"/>
          </p:cNvPicPr>
          <p:nvPr/>
        </p:nvPicPr>
        <p:blipFill>
          <a:blip r:embed="rId2"/>
          <a:stretch>
            <a:fillRect/>
          </a:stretch>
        </p:blipFill>
        <p:spPr>
          <a:xfrm>
            <a:off x="509587" y="2733040"/>
            <a:ext cx="8837613" cy="2824797"/>
          </a:xfrm>
          <a:prstGeom prst="rect">
            <a:avLst/>
          </a:prstGeom>
        </p:spPr>
      </p:pic>
    </p:spTree>
    <p:extLst>
      <p:ext uri="{BB962C8B-B14F-4D97-AF65-F5344CB8AC3E}">
        <p14:creationId xmlns:p14="http://schemas.microsoft.com/office/powerpoint/2010/main" val="12092562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66800" y="642594"/>
            <a:ext cx="10058400" cy="1371600"/>
          </a:xfrm>
        </p:spPr>
        <p:txBody>
          <a:bodyPr>
            <a:normAutofit/>
          </a:bodyPr>
          <a:lstStyle/>
          <a:p>
            <a:pPr algn="ctr"/>
            <a:r>
              <a:rPr lang="en-US" b="1" dirty="0">
                <a:latin typeface="Algerian" panose="04020705040A02060702" pitchFamily="82" charset="0"/>
              </a:rPr>
              <a:t>Data Preprocessing</a:t>
            </a:r>
            <a:r>
              <a:rPr lang="en-US" dirty="0"/>
              <a:t>  </a:t>
            </a:r>
          </a:p>
        </p:txBody>
      </p:sp>
      <p:sp>
        <p:nvSpPr>
          <p:cNvPr id="4" name="Content Placeholder 3">
            <a:extLst>
              <a:ext uri="{FF2B5EF4-FFF2-40B4-BE49-F238E27FC236}">
                <a16:creationId xmlns:a16="http://schemas.microsoft.com/office/drawing/2014/main" id="{3AB53EAB-946F-4219-A3D5-C2700C7FAB58}"/>
              </a:ext>
            </a:extLst>
          </p:cNvPr>
          <p:cNvSpPr>
            <a:spLocks noGrp="1"/>
          </p:cNvSpPr>
          <p:nvPr>
            <p:ph idx="1"/>
          </p:nvPr>
        </p:nvSpPr>
        <p:spPr/>
        <p:txBody>
          <a:bodyPr/>
          <a:lstStyle/>
          <a:p>
            <a:r>
              <a:rPr lang="en-US" sz="2400" b="1" dirty="0">
                <a:latin typeface="Algerian" panose="04020705040A02060702" pitchFamily="82" charset="0"/>
              </a:rPr>
              <a:t>Rounding off the ratings to make sure they are in numbers 1,2,3,4,5</a:t>
            </a:r>
          </a:p>
          <a:p>
            <a:endParaRPr lang="en-US" sz="2400" dirty="0">
              <a:latin typeface="Algerian" panose="04020705040A02060702" pitchFamily="82" charset="0"/>
            </a:endParaRPr>
          </a:p>
        </p:txBody>
      </p:sp>
      <p:pic>
        <p:nvPicPr>
          <p:cNvPr id="3" name="Picture 2">
            <a:extLst>
              <a:ext uri="{FF2B5EF4-FFF2-40B4-BE49-F238E27FC236}">
                <a16:creationId xmlns:a16="http://schemas.microsoft.com/office/drawing/2014/main" id="{B2E6166F-962E-45BC-B25D-AC8B5DC1B43A}"/>
              </a:ext>
            </a:extLst>
          </p:cNvPr>
          <p:cNvPicPr>
            <a:picLocks noChangeAspect="1"/>
          </p:cNvPicPr>
          <p:nvPr/>
        </p:nvPicPr>
        <p:blipFill>
          <a:blip r:embed="rId2"/>
          <a:stretch>
            <a:fillRect/>
          </a:stretch>
        </p:blipFill>
        <p:spPr>
          <a:xfrm>
            <a:off x="1095375" y="3115239"/>
            <a:ext cx="5630545" cy="2804548"/>
          </a:xfrm>
          <a:prstGeom prst="rect">
            <a:avLst/>
          </a:prstGeom>
        </p:spPr>
      </p:pic>
    </p:spTree>
    <p:extLst>
      <p:ext uri="{BB962C8B-B14F-4D97-AF65-F5344CB8AC3E}">
        <p14:creationId xmlns:p14="http://schemas.microsoft.com/office/powerpoint/2010/main" val="38598966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66800" y="642594"/>
            <a:ext cx="10058400" cy="1371600"/>
          </a:xfrm>
        </p:spPr>
        <p:txBody>
          <a:bodyPr>
            <a:normAutofit/>
          </a:bodyPr>
          <a:lstStyle/>
          <a:p>
            <a:pPr algn="ctr"/>
            <a:r>
              <a:rPr lang="en-US" dirty="0">
                <a:latin typeface="Algerian" panose="04020705040A02060702" pitchFamily="82" charset="0"/>
              </a:rPr>
              <a:t>Visualization</a:t>
            </a:r>
          </a:p>
        </p:txBody>
      </p:sp>
      <p:sp>
        <p:nvSpPr>
          <p:cNvPr id="4" name="Content Placeholder 3">
            <a:extLst>
              <a:ext uri="{FF2B5EF4-FFF2-40B4-BE49-F238E27FC236}">
                <a16:creationId xmlns:a16="http://schemas.microsoft.com/office/drawing/2014/main" id="{3AB53EAB-946F-4219-A3D5-C2700C7FAB58}"/>
              </a:ext>
            </a:extLst>
          </p:cNvPr>
          <p:cNvSpPr>
            <a:spLocks noGrp="1"/>
          </p:cNvSpPr>
          <p:nvPr>
            <p:ph idx="1"/>
          </p:nvPr>
        </p:nvSpPr>
        <p:spPr/>
        <p:txBody>
          <a:bodyPr/>
          <a:lstStyle/>
          <a:p>
            <a:endParaRPr lang="en-US" sz="2400" dirty="0">
              <a:latin typeface="Algerian" panose="04020705040A02060702" pitchFamily="82" charset="0"/>
            </a:endParaRPr>
          </a:p>
        </p:txBody>
      </p:sp>
      <p:pic>
        <p:nvPicPr>
          <p:cNvPr id="6" name="Picture 5">
            <a:extLst>
              <a:ext uri="{FF2B5EF4-FFF2-40B4-BE49-F238E27FC236}">
                <a16:creationId xmlns:a16="http://schemas.microsoft.com/office/drawing/2014/main" id="{C8D9E3F7-37B1-4AF6-8CFA-DAD4B8101AA2}"/>
              </a:ext>
            </a:extLst>
          </p:cNvPr>
          <p:cNvPicPr>
            <a:picLocks noChangeAspect="1"/>
          </p:cNvPicPr>
          <p:nvPr/>
        </p:nvPicPr>
        <p:blipFill>
          <a:blip r:embed="rId2"/>
          <a:stretch>
            <a:fillRect/>
          </a:stretch>
        </p:blipFill>
        <p:spPr>
          <a:xfrm>
            <a:off x="1148080" y="1965884"/>
            <a:ext cx="8585200" cy="4124095"/>
          </a:xfrm>
          <a:prstGeom prst="rect">
            <a:avLst/>
          </a:prstGeom>
        </p:spPr>
      </p:pic>
    </p:spTree>
    <p:extLst>
      <p:ext uri="{BB962C8B-B14F-4D97-AF65-F5344CB8AC3E}">
        <p14:creationId xmlns:p14="http://schemas.microsoft.com/office/powerpoint/2010/main" val="33206465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985520" y="-19304"/>
            <a:ext cx="10058400" cy="1371600"/>
          </a:xfrm>
        </p:spPr>
        <p:txBody>
          <a:bodyPr>
            <a:normAutofit/>
          </a:bodyPr>
          <a:lstStyle/>
          <a:p>
            <a:pPr algn="ctr"/>
            <a:r>
              <a:rPr lang="en-US" dirty="0">
                <a:latin typeface="Algerian" panose="04020705040A02060702" pitchFamily="82" charset="0"/>
              </a:rPr>
              <a:t>Visualization</a:t>
            </a:r>
          </a:p>
        </p:txBody>
      </p:sp>
      <p:sp>
        <p:nvSpPr>
          <p:cNvPr id="4" name="Content Placeholder 3">
            <a:extLst>
              <a:ext uri="{FF2B5EF4-FFF2-40B4-BE49-F238E27FC236}">
                <a16:creationId xmlns:a16="http://schemas.microsoft.com/office/drawing/2014/main" id="{3AB53EAB-946F-4219-A3D5-C2700C7FAB58}"/>
              </a:ext>
            </a:extLst>
          </p:cNvPr>
          <p:cNvSpPr>
            <a:spLocks noGrp="1"/>
          </p:cNvSpPr>
          <p:nvPr>
            <p:ph idx="1"/>
          </p:nvPr>
        </p:nvSpPr>
        <p:spPr/>
        <p:txBody>
          <a:bodyPr/>
          <a:lstStyle/>
          <a:p>
            <a:endParaRPr lang="en-US" sz="2400" dirty="0">
              <a:latin typeface="Algerian" panose="04020705040A02060702" pitchFamily="82" charset="0"/>
            </a:endParaRPr>
          </a:p>
        </p:txBody>
      </p:sp>
      <p:pic>
        <p:nvPicPr>
          <p:cNvPr id="7" name="Picture 6">
            <a:extLst>
              <a:ext uri="{FF2B5EF4-FFF2-40B4-BE49-F238E27FC236}">
                <a16:creationId xmlns:a16="http://schemas.microsoft.com/office/drawing/2014/main" id="{B567F123-CD1E-4BAB-AB7D-BDFC9202C9DC}"/>
              </a:ext>
            </a:extLst>
          </p:cNvPr>
          <p:cNvPicPr>
            <a:picLocks noChangeAspect="1"/>
          </p:cNvPicPr>
          <p:nvPr/>
        </p:nvPicPr>
        <p:blipFill>
          <a:blip r:embed="rId2"/>
          <a:stretch>
            <a:fillRect/>
          </a:stretch>
        </p:blipFill>
        <p:spPr>
          <a:xfrm>
            <a:off x="944880" y="1272565"/>
            <a:ext cx="8016240" cy="1827098"/>
          </a:xfrm>
          <a:prstGeom prst="rect">
            <a:avLst/>
          </a:prstGeom>
        </p:spPr>
      </p:pic>
      <p:pic>
        <p:nvPicPr>
          <p:cNvPr id="8" name="Picture 7">
            <a:extLst>
              <a:ext uri="{FF2B5EF4-FFF2-40B4-BE49-F238E27FC236}">
                <a16:creationId xmlns:a16="http://schemas.microsoft.com/office/drawing/2014/main" id="{C67D878B-5B58-497A-800A-A38503D97F3F}"/>
              </a:ext>
            </a:extLst>
          </p:cNvPr>
          <p:cNvPicPr>
            <a:picLocks noChangeAspect="1"/>
          </p:cNvPicPr>
          <p:nvPr/>
        </p:nvPicPr>
        <p:blipFill>
          <a:blip r:embed="rId3"/>
          <a:stretch>
            <a:fillRect/>
          </a:stretch>
        </p:blipFill>
        <p:spPr>
          <a:xfrm>
            <a:off x="985520" y="3099663"/>
            <a:ext cx="7934960" cy="3119887"/>
          </a:xfrm>
          <a:prstGeom prst="rect">
            <a:avLst/>
          </a:prstGeom>
        </p:spPr>
      </p:pic>
    </p:spTree>
    <p:extLst>
      <p:ext uri="{BB962C8B-B14F-4D97-AF65-F5344CB8AC3E}">
        <p14:creationId xmlns:p14="http://schemas.microsoft.com/office/powerpoint/2010/main" val="39940029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87E01-E4F1-4250-97D9-716C9AAF1F70}"/>
              </a:ext>
            </a:extLst>
          </p:cNvPr>
          <p:cNvSpPr>
            <a:spLocks noGrp="1"/>
          </p:cNvSpPr>
          <p:nvPr>
            <p:ph type="title"/>
          </p:nvPr>
        </p:nvSpPr>
        <p:spPr>
          <a:xfrm>
            <a:off x="1066800" y="642594"/>
            <a:ext cx="11125200" cy="1371600"/>
          </a:xfrm>
        </p:spPr>
        <p:txBody>
          <a:bodyPr/>
          <a:lstStyle/>
          <a:p>
            <a:r>
              <a:rPr lang="en-US" dirty="0">
                <a:latin typeface="Algerian" panose="04020705040A02060702" pitchFamily="82" charset="0"/>
              </a:rPr>
              <a:t>     Converting text data  to vector </a:t>
            </a:r>
            <a:endParaRPr lang="en-US" dirty="0"/>
          </a:p>
        </p:txBody>
      </p:sp>
      <p:sp>
        <p:nvSpPr>
          <p:cNvPr id="3" name="Content Placeholder 2">
            <a:extLst>
              <a:ext uri="{FF2B5EF4-FFF2-40B4-BE49-F238E27FC236}">
                <a16:creationId xmlns:a16="http://schemas.microsoft.com/office/drawing/2014/main" id="{A8BF8441-EFF2-49C7-A09C-7D7F00034B2C}"/>
              </a:ext>
            </a:extLst>
          </p:cNvPr>
          <p:cNvSpPr>
            <a:spLocks noGrp="1"/>
          </p:cNvSpPr>
          <p:nvPr>
            <p:ph idx="1"/>
          </p:nvPr>
        </p:nvSpPr>
        <p:spPr/>
        <p:txBody>
          <a:bodyPr/>
          <a:lstStyle/>
          <a:p>
            <a:pPr marL="0" indent="0">
              <a:buNone/>
            </a:pPr>
            <a:endParaRPr lang="en-US" sz="2400" dirty="0">
              <a:latin typeface="Algerian" panose="04020705040A02060702" pitchFamily="82" charset="0"/>
            </a:endParaRPr>
          </a:p>
          <a:p>
            <a:endParaRPr lang="en-US" dirty="0"/>
          </a:p>
        </p:txBody>
      </p:sp>
      <p:pic>
        <p:nvPicPr>
          <p:cNvPr id="7" name="Picture 6">
            <a:extLst>
              <a:ext uri="{FF2B5EF4-FFF2-40B4-BE49-F238E27FC236}">
                <a16:creationId xmlns:a16="http://schemas.microsoft.com/office/drawing/2014/main" id="{F20F8139-9295-433C-A394-4752EE5681E5}"/>
              </a:ext>
            </a:extLst>
          </p:cNvPr>
          <p:cNvPicPr>
            <a:picLocks noChangeAspect="1"/>
          </p:cNvPicPr>
          <p:nvPr/>
        </p:nvPicPr>
        <p:blipFill>
          <a:blip r:embed="rId2"/>
          <a:stretch>
            <a:fillRect/>
          </a:stretch>
        </p:blipFill>
        <p:spPr>
          <a:xfrm>
            <a:off x="866775" y="2001334"/>
            <a:ext cx="8043545" cy="4080378"/>
          </a:xfrm>
          <a:prstGeom prst="rect">
            <a:avLst/>
          </a:prstGeom>
        </p:spPr>
      </p:pic>
    </p:spTree>
    <p:extLst>
      <p:ext uri="{BB962C8B-B14F-4D97-AF65-F5344CB8AC3E}">
        <p14:creationId xmlns:p14="http://schemas.microsoft.com/office/powerpoint/2010/main" val="8430912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CBDE3-4307-4916-9AE8-3AF304EB450B}"/>
              </a:ext>
            </a:extLst>
          </p:cNvPr>
          <p:cNvSpPr>
            <a:spLocks noGrp="1"/>
          </p:cNvSpPr>
          <p:nvPr>
            <p:ph type="title"/>
          </p:nvPr>
        </p:nvSpPr>
        <p:spPr/>
        <p:txBody>
          <a:bodyPr/>
          <a:lstStyle/>
          <a:p>
            <a:pPr algn="ctr"/>
            <a:r>
              <a:rPr lang="en-US" dirty="0">
                <a:latin typeface="Algerian" panose="04020705040A02060702" pitchFamily="82" charset="0"/>
              </a:rPr>
              <a:t>DATA Preparation for MODEL BUILDING</a:t>
            </a:r>
          </a:p>
        </p:txBody>
      </p:sp>
      <p:sp>
        <p:nvSpPr>
          <p:cNvPr id="3" name="Content Placeholder 2">
            <a:extLst>
              <a:ext uri="{FF2B5EF4-FFF2-40B4-BE49-F238E27FC236}">
                <a16:creationId xmlns:a16="http://schemas.microsoft.com/office/drawing/2014/main" id="{E7BBD0B8-E1CA-4516-92AB-E454566BDE6E}"/>
              </a:ext>
            </a:extLst>
          </p:cNvPr>
          <p:cNvSpPr>
            <a:spLocks noGrp="1"/>
          </p:cNvSpPr>
          <p:nvPr>
            <p:ph idx="1"/>
          </p:nvPr>
        </p:nvSpPr>
        <p:spPr/>
        <p:txBody>
          <a:bodyPr>
            <a:normAutofit/>
          </a:bodyPr>
          <a:lstStyle/>
          <a:p>
            <a:endParaRPr lang="en-US" sz="4000" dirty="0">
              <a:latin typeface="Algerian" panose="04020705040A02060702" pitchFamily="82" charset="0"/>
            </a:endParaRPr>
          </a:p>
        </p:txBody>
      </p:sp>
      <p:pic>
        <p:nvPicPr>
          <p:cNvPr id="6" name="Picture 5">
            <a:extLst>
              <a:ext uri="{FF2B5EF4-FFF2-40B4-BE49-F238E27FC236}">
                <a16:creationId xmlns:a16="http://schemas.microsoft.com/office/drawing/2014/main" id="{8848CE93-1F42-462F-93B9-461EA83930F9}"/>
              </a:ext>
            </a:extLst>
          </p:cNvPr>
          <p:cNvPicPr>
            <a:picLocks noChangeAspect="1"/>
          </p:cNvPicPr>
          <p:nvPr/>
        </p:nvPicPr>
        <p:blipFill>
          <a:blip r:embed="rId2"/>
          <a:stretch>
            <a:fillRect/>
          </a:stretch>
        </p:blipFill>
        <p:spPr>
          <a:xfrm>
            <a:off x="1066800" y="2240844"/>
            <a:ext cx="7496175" cy="1787088"/>
          </a:xfrm>
          <a:prstGeom prst="rect">
            <a:avLst/>
          </a:prstGeom>
        </p:spPr>
      </p:pic>
    </p:spTree>
    <p:extLst>
      <p:ext uri="{BB962C8B-B14F-4D97-AF65-F5344CB8AC3E}">
        <p14:creationId xmlns:p14="http://schemas.microsoft.com/office/powerpoint/2010/main" val="39631772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CBDE3-4307-4916-9AE8-3AF304EB450B}"/>
              </a:ext>
            </a:extLst>
          </p:cNvPr>
          <p:cNvSpPr>
            <a:spLocks noGrp="1"/>
          </p:cNvSpPr>
          <p:nvPr>
            <p:ph type="title"/>
          </p:nvPr>
        </p:nvSpPr>
        <p:spPr>
          <a:xfrm>
            <a:off x="1066800" y="219456"/>
            <a:ext cx="10058400" cy="1371600"/>
          </a:xfrm>
        </p:spPr>
        <p:txBody>
          <a:bodyPr>
            <a:normAutofit/>
          </a:bodyPr>
          <a:lstStyle/>
          <a:p>
            <a:pPr algn="ctr"/>
            <a:r>
              <a:rPr lang="en-US" dirty="0">
                <a:latin typeface="Algerian" panose="04020705040A02060702" pitchFamily="82" charset="0"/>
              </a:rPr>
              <a:t>MODELLING</a:t>
            </a:r>
          </a:p>
        </p:txBody>
      </p:sp>
      <p:sp>
        <p:nvSpPr>
          <p:cNvPr id="4" name="Content Placeholder 3">
            <a:extLst>
              <a:ext uri="{FF2B5EF4-FFF2-40B4-BE49-F238E27FC236}">
                <a16:creationId xmlns:a16="http://schemas.microsoft.com/office/drawing/2014/main" id="{DAFE0DAB-2AA8-4512-8281-100131D16D2A}"/>
              </a:ext>
            </a:extLst>
          </p:cNvPr>
          <p:cNvSpPr>
            <a:spLocks noGrp="1"/>
          </p:cNvSpPr>
          <p:nvPr>
            <p:ph idx="1"/>
          </p:nvPr>
        </p:nvSpPr>
        <p:spPr/>
        <p:txBody>
          <a:bodyPr/>
          <a:lstStyle/>
          <a:p>
            <a:endParaRPr lang="en-US" dirty="0"/>
          </a:p>
        </p:txBody>
      </p:sp>
      <p:pic>
        <p:nvPicPr>
          <p:cNvPr id="5" name="Picture 4">
            <a:extLst>
              <a:ext uri="{FF2B5EF4-FFF2-40B4-BE49-F238E27FC236}">
                <a16:creationId xmlns:a16="http://schemas.microsoft.com/office/drawing/2014/main" id="{AE2DFDAA-70D1-48F3-94DD-AB86C032B179}"/>
              </a:ext>
            </a:extLst>
          </p:cNvPr>
          <p:cNvPicPr>
            <a:picLocks noChangeAspect="1"/>
          </p:cNvPicPr>
          <p:nvPr/>
        </p:nvPicPr>
        <p:blipFill>
          <a:blip r:embed="rId2"/>
          <a:stretch>
            <a:fillRect/>
          </a:stretch>
        </p:blipFill>
        <p:spPr>
          <a:xfrm>
            <a:off x="854393" y="1591056"/>
            <a:ext cx="10270807" cy="4238625"/>
          </a:xfrm>
          <a:prstGeom prst="rect">
            <a:avLst/>
          </a:prstGeom>
        </p:spPr>
      </p:pic>
    </p:spTree>
    <p:extLst>
      <p:ext uri="{BB962C8B-B14F-4D97-AF65-F5344CB8AC3E}">
        <p14:creationId xmlns:p14="http://schemas.microsoft.com/office/powerpoint/2010/main" val="36681650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FF18A-DECC-4AB2-AA01-3B992575F553}"/>
              </a:ext>
            </a:extLst>
          </p:cNvPr>
          <p:cNvSpPr>
            <a:spLocks noGrp="1"/>
          </p:cNvSpPr>
          <p:nvPr>
            <p:ph type="title"/>
          </p:nvPr>
        </p:nvSpPr>
        <p:spPr/>
        <p:txBody>
          <a:bodyPr/>
          <a:lstStyle/>
          <a:p>
            <a:endParaRPr lang="en-US" dirty="0"/>
          </a:p>
        </p:txBody>
      </p:sp>
      <p:sp>
        <p:nvSpPr>
          <p:cNvPr id="5" name="Content Placeholder 4">
            <a:extLst>
              <a:ext uri="{FF2B5EF4-FFF2-40B4-BE49-F238E27FC236}">
                <a16:creationId xmlns:a16="http://schemas.microsoft.com/office/drawing/2014/main" id="{80A5A226-B97D-43A5-985F-F7FD4369F26E}"/>
              </a:ext>
            </a:extLst>
          </p:cNvPr>
          <p:cNvSpPr>
            <a:spLocks noGrp="1"/>
          </p:cNvSpPr>
          <p:nvPr>
            <p:ph idx="1"/>
          </p:nvPr>
        </p:nvSpPr>
        <p:spPr/>
        <p:txBody>
          <a:bodyPr/>
          <a:lstStyle/>
          <a:p>
            <a:endParaRPr lang="en-US"/>
          </a:p>
        </p:txBody>
      </p:sp>
      <p:pic>
        <p:nvPicPr>
          <p:cNvPr id="6" name="Picture 5">
            <a:extLst>
              <a:ext uri="{FF2B5EF4-FFF2-40B4-BE49-F238E27FC236}">
                <a16:creationId xmlns:a16="http://schemas.microsoft.com/office/drawing/2014/main" id="{0A41D279-7D33-4B03-A86A-E8453BD55BD3}"/>
              </a:ext>
            </a:extLst>
          </p:cNvPr>
          <p:cNvPicPr>
            <a:picLocks noChangeAspect="1"/>
          </p:cNvPicPr>
          <p:nvPr/>
        </p:nvPicPr>
        <p:blipFill>
          <a:blip r:embed="rId2"/>
          <a:stretch>
            <a:fillRect/>
          </a:stretch>
        </p:blipFill>
        <p:spPr>
          <a:xfrm>
            <a:off x="1066800" y="415769"/>
            <a:ext cx="10058400" cy="5689756"/>
          </a:xfrm>
          <a:prstGeom prst="rect">
            <a:avLst/>
          </a:prstGeom>
        </p:spPr>
      </p:pic>
    </p:spTree>
    <p:extLst>
      <p:ext uri="{BB962C8B-B14F-4D97-AF65-F5344CB8AC3E}">
        <p14:creationId xmlns:p14="http://schemas.microsoft.com/office/powerpoint/2010/main" val="32302452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6B0AD-3FFD-4DB7-BE72-AC5B70436A74}"/>
              </a:ext>
            </a:extLst>
          </p:cNvPr>
          <p:cNvSpPr>
            <a:spLocks noGrp="1"/>
          </p:cNvSpPr>
          <p:nvPr>
            <p:ph type="title"/>
          </p:nvPr>
        </p:nvSpPr>
        <p:spPr/>
        <p:txBody>
          <a:bodyPr/>
          <a:lstStyle/>
          <a:p>
            <a:r>
              <a:rPr lang="en-US" b="1" dirty="0"/>
              <a:t>MULTINOMIAL NB</a:t>
            </a:r>
          </a:p>
        </p:txBody>
      </p:sp>
      <p:pic>
        <p:nvPicPr>
          <p:cNvPr id="6" name="Content Placeholder 5">
            <a:extLst>
              <a:ext uri="{FF2B5EF4-FFF2-40B4-BE49-F238E27FC236}">
                <a16:creationId xmlns:a16="http://schemas.microsoft.com/office/drawing/2014/main" id="{8EB84D92-A482-4B91-BE88-1E4EF1ABD43A}"/>
              </a:ext>
            </a:extLst>
          </p:cNvPr>
          <p:cNvPicPr>
            <a:picLocks noGrp="1" noChangeAspect="1"/>
          </p:cNvPicPr>
          <p:nvPr>
            <p:ph idx="1"/>
          </p:nvPr>
        </p:nvPicPr>
        <p:blipFill>
          <a:blip r:embed="rId2"/>
          <a:stretch>
            <a:fillRect/>
          </a:stretch>
        </p:blipFill>
        <p:spPr>
          <a:xfrm>
            <a:off x="864932" y="2014194"/>
            <a:ext cx="6823585" cy="3849687"/>
          </a:xfrm>
          <a:prstGeom prst="rect">
            <a:avLst/>
          </a:prstGeom>
        </p:spPr>
      </p:pic>
    </p:spTree>
    <p:extLst>
      <p:ext uri="{BB962C8B-B14F-4D97-AF65-F5344CB8AC3E}">
        <p14:creationId xmlns:p14="http://schemas.microsoft.com/office/powerpoint/2010/main" val="10703944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5DE1B-1426-43F1-A698-860D6B65C1DC}"/>
              </a:ext>
            </a:extLst>
          </p:cNvPr>
          <p:cNvSpPr>
            <a:spLocks noGrp="1"/>
          </p:cNvSpPr>
          <p:nvPr>
            <p:ph type="title"/>
          </p:nvPr>
        </p:nvSpPr>
        <p:spPr/>
        <p:txBody>
          <a:bodyPr/>
          <a:lstStyle/>
          <a:p>
            <a:pPr algn="ctr"/>
            <a:endParaRPr lang="en-US" dirty="0"/>
          </a:p>
        </p:txBody>
      </p:sp>
      <p:sp>
        <p:nvSpPr>
          <p:cNvPr id="3" name="Content Placeholder 2">
            <a:extLst>
              <a:ext uri="{FF2B5EF4-FFF2-40B4-BE49-F238E27FC236}">
                <a16:creationId xmlns:a16="http://schemas.microsoft.com/office/drawing/2014/main" id="{5B040B0E-994D-494F-B471-A8B56442AF25}"/>
              </a:ext>
            </a:extLst>
          </p:cNvPr>
          <p:cNvSpPr>
            <a:spLocks noGrp="1"/>
          </p:cNvSpPr>
          <p:nvPr>
            <p:ph idx="1"/>
          </p:nvPr>
        </p:nvSpPr>
        <p:spPr>
          <a:xfrm>
            <a:off x="1137920" y="1504188"/>
            <a:ext cx="10058400" cy="3849624"/>
          </a:xfrm>
        </p:spPr>
        <p:txBody>
          <a:bodyPr>
            <a:normAutofit/>
          </a:bodyPr>
          <a:lstStyle/>
          <a:p>
            <a:r>
              <a:rPr lang="en-US" sz="2400" dirty="0">
                <a:latin typeface="Algerian" panose="04020705040A02060702" pitchFamily="82" charset="0"/>
              </a:rPr>
              <a:t>SGD Classifier</a:t>
            </a:r>
          </a:p>
        </p:txBody>
      </p:sp>
      <p:pic>
        <p:nvPicPr>
          <p:cNvPr id="5" name="Picture 4">
            <a:extLst>
              <a:ext uri="{FF2B5EF4-FFF2-40B4-BE49-F238E27FC236}">
                <a16:creationId xmlns:a16="http://schemas.microsoft.com/office/drawing/2014/main" id="{E57DCCE8-4560-4C97-AA50-0DC07A713C26}"/>
              </a:ext>
            </a:extLst>
          </p:cNvPr>
          <p:cNvPicPr>
            <a:picLocks noChangeAspect="1"/>
          </p:cNvPicPr>
          <p:nvPr/>
        </p:nvPicPr>
        <p:blipFill>
          <a:blip r:embed="rId2"/>
          <a:stretch>
            <a:fillRect/>
          </a:stretch>
        </p:blipFill>
        <p:spPr>
          <a:xfrm>
            <a:off x="1137920" y="2117708"/>
            <a:ext cx="8901112" cy="3706829"/>
          </a:xfrm>
          <a:prstGeom prst="rect">
            <a:avLst/>
          </a:prstGeom>
        </p:spPr>
      </p:pic>
    </p:spTree>
    <p:extLst>
      <p:ext uri="{BB962C8B-B14F-4D97-AF65-F5344CB8AC3E}">
        <p14:creationId xmlns:p14="http://schemas.microsoft.com/office/powerpoint/2010/main" val="3897984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66800" y="642594"/>
            <a:ext cx="10058400" cy="1371600"/>
          </a:xfrm>
        </p:spPr>
        <p:txBody>
          <a:bodyPr>
            <a:normAutofit/>
          </a:bodyPr>
          <a:lstStyle/>
          <a:p>
            <a:pPr algn="ctr"/>
            <a:r>
              <a:rPr lang="en-US" dirty="0"/>
              <a:t>Contents </a:t>
            </a:r>
          </a:p>
        </p:txBody>
      </p:sp>
      <p:sp>
        <p:nvSpPr>
          <p:cNvPr id="4" name="Content Placeholder 3">
            <a:extLst>
              <a:ext uri="{FF2B5EF4-FFF2-40B4-BE49-F238E27FC236}">
                <a16:creationId xmlns:a16="http://schemas.microsoft.com/office/drawing/2014/main" id="{3AB53EAB-946F-4219-A3D5-C2700C7FAB58}"/>
              </a:ext>
            </a:extLst>
          </p:cNvPr>
          <p:cNvSpPr>
            <a:spLocks noGrp="1"/>
          </p:cNvSpPr>
          <p:nvPr>
            <p:ph idx="1"/>
          </p:nvPr>
        </p:nvSpPr>
        <p:spPr/>
        <p:txBody>
          <a:bodyPr/>
          <a:lstStyle/>
          <a:p>
            <a:r>
              <a:rPr lang="en-US" sz="2400" dirty="0">
                <a:latin typeface="Algerian" panose="04020705040A02060702" pitchFamily="82" charset="0"/>
              </a:rPr>
              <a:t>Problem Statement</a:t>
            </a:r>
          </a:p>
          <a:p>
            <a:r>
              <a:rPr lang="en-US" sz="2400" dirty="0">
                <a:latin typeface="Algerian" panose="04020705040A02060702" pitchFamily="82" charset="0"/>
              </a:rPr>
              <a:t>EDA Steps &amp; Visualization</a:t>
            </a:r>
          </a:p>
          <a:p>
            <a:r>
              <a:rPr lang="en-US" sz="2400" dirty="0">
                <a:latin typeface="Algerian" panose="04020705040A02060702" pitchFamily="82" charset="0"/>
              </a:rPr>
              <a:t>Methodology</a:t>
            </a:r>
          </a:p>
          <a:p>
            <a:r>
              <a:rPr lang="en-US" sz="2400" dirty="0">
                <a:latin typeface="Algerian" panose="04020705040A02060702" pitchFamily="82" charset="0"/>
              </a:rPr>
              <a:t>Modelling</a:t>
            </a:r>
          </a:p>
          <a:p>
            <a:r>
              <a:rPr lang="en-US" sz="2400" dirty="0">
                <a:latin typeface="Algerian" panose="04020705040A02060702" pitchFamily="82" charset="0"/>
              </a:rPr>
              <a:t>Conclusion</a:t>
            </a:r>
          </a:p>
        </p:txBody>
      </p:sp>
    </p:spTree>
    <p:extLst>
      <p:ext uri="{BB962C8B-B14F-4D97-AF65-F5344CB8AC3E}">
        <p14:creationId xmlns:p14="http://schemas.microsoft.com/office/powerpoint/2010/main" val="1832431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5DE1B-1426-43F1-A698-860D6B65C1DC}"/>
              </a:ext>
            </a:extLst>
          </p:cNvPr>
          <p:cNvSpPr>
            <a:spLocks noGrp="1"/>
          </p:cNvSpPr>
          <p:nvPr>
            <p:ph type="title"/>
          </p:nvPr>
        </p:nvSpPr>
        <p:spPr/>
        <p:txBody>
          <a:bodyPr/>
          <a:lstStyle/>
          <a:p>
            <a:pPr algn="ctr"/>
            <a:endParaRPr lang="en-US" dirty="0"/>
          </a:p>
        </p:txBody>
      </p:sp>
      <p:sp>
        <p:nvSpPr>
          <p:cNvPr id="3" name="Content Placeholder 2">
            <a:extLst>
              <a:ext uri="{FF2B5EF4-FFF2-40B4-BE49-F238E27FC236}">
                <a16:creationId xmlns:a16="http://schemas.microsoft.com/office/drawing/2014/main" id="{5B040B0E-994D-494F-B471-A8B56442AF25}"/>
              </a:ext>
            </a:extLst>
          </p:cNvPr>
          <p:cNvSpPr>
            <a:spLocks noGrp="1"/>
          </p:cNvSpPr>
          <p:nvPr>
            <p:ph idx="1"/>
          </p:nvPr>
        </p:nvSpPr>
        <p:spPr>
          <a:xfrm>
            <a:off x="1137920" y="1504188"/>
            <a:ext cx="10058400" cy="3849624"/>
          </a:xfrm>
        </p:spPr>
        <p:txBody>
          <a:bodyPr>
            <a:normAutofit/>
          </a:bodyPr>
          <a:lstStyle/>
          <a:p>
            <a:r>
              <a:rPr lang="en-US" sz="2400" dirty="0">
                <a:latin typeface="Algerian" panose="04020705040A02060702" pitchFamily="82" charset="0"/>
              </a:rPr>
              <a:t>HYPERPARAMETER TUNING</a:t>
            </a:r>
          </a:p>
        </p:txBody>
      </p:sp>
      <p:pic>
        <p:nvPicPr>
          <p:cNvPr id="4" name="Picture 3">
            <a:extLst>
              <a:ext uri="{FF2B5EF4-FFF2-40B4-BE49-F238E27FC236}">
                <a16:creationId xmlns:a16="http://schemas.microsoft.com/office/drawing/2014/main" id="{27B422D4-7139-497C-9EB7-E629B7EEE475}"/>
              </a:ext>
            </a:extLst>
          </p:cNvPr>
          <p:cNvPicPr>
            <a:picLocks noChangeAspect="1"/>
          </p:cNvPicPr>
          <p:nvPr/>
        </p:nvPicPr>
        <p:blipFill>
          <a:blip r:embed="rId2"/>
          <a:stretch>
            <a:fillRect/>
          </a:stretch>
        </p:blipFill>
        <p:spPr>
          <a:xfrm>
            <a:off x="1066800" y="2247138"/>
            <a:ext cx="7143750" cy="2104855"/>
          </a:xfrm>
          <a:prstGeom prst="rect">
            <a:avLst/>
          </a:prstGeom>
        </p:spPr>
      </p:pic>
      <p:pic>
        <p:nvPicPr>
          <p:cNvPr id="5" name="Picture 4">
            <a:extLst>
              <a:ext uri="{FF2B5EF4-FFF2-40B4-BE49-F238E27FC236}">
                <a16:creationId xmlns:a16="http://schemas.microsoft.com/office/drawing/2014/main" id="{8660A339-A5AE-4157-807E-5C9D5F480F04}"/>
              </a:ext>
            </a:extLst>
          </p:cNvPr>
          <p:cNvPicPr>
            <a:picLocks noChangeAspect="1"/>
          </p:cNvPicPr>
          <p:nvPr/>
        </p:nvPicPr>
        <p:blipFill>
          <a:blip r:embed="rId3"/>
          <a:stretch>
            <a:fillRect/>
          </a:stretch>
        </p:blipFill>
        <p:spPr>
          <a:xfrm>
            <a:off x="995680" y="4427099"/>
            <a:ext cx="7214870" cy="1853426"/>
          </a:xfrm>
          <a:prstGeom prst="rect">
            <a:avLst/>
          </a:prstGeom>
        </p:spPr>
      </p:pic>
    </p:spTree>
    <p:extLst>
      <p:ext uri="{BB962C8B-B14F-4D97-AF65-F5344CB8AC3E}">
        <p14:creationId xmlns:p14="http://schemas.microsoft.com/office/powerpoint/2010/main" val="33090445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1AAB5-B33D-4FCA-9089-447E42C75771}"/>
              </a:ext>
            </a:extLst>
          </p:cNvPr>
          <p:cNvSpPr>
            <a:spLocks noGrp="1"/>
          </p:cNvSpPr>
          <p:nvPr>
            <p:ph type="title"/>
          </p:nvPr>
        </p:nvSpPr>
        <p:spPr/>
        <p:txBody>
          <a:bodyPr/>
          <a:lstStyle/>
          <a:p>
            <a:pPr algn="ctr"/>
            <a:r>
              <a:rPr lang="en-US" dirty="0">
                <a:latin typeface="Algerian" panose="04020705040A02060702" pitchFamily="82" charset="0"/>
              </a:rPr>
              <a:t>METHODOLOGY</a:t>
            </a:r>
          </a:p>
        </p:txBody>
      </p:sp>
      <p:sp>
        <p:nvSpPr>
          <p:cNvPr id="3" name="Content Placeholder 2">
            <a:extLst>
              <a:ext uri="{FF2B5EF4-FFF2-40B4-BE49-F238E27FC236}">
                <a16:creationId xmlns:a16="http://schemas.microsoft.com/office/drawing/2014/main" id="{6E24FA1F-10E7-4E80-9022-0488B23C0BC3}"/>
              </a:ext>
            </a:extLst>
          </p:cNvPr>
          <p:cNvSpPr>
            <a:spLocks noGrp="1"/>
          </p:cNvSpPr>
          <p:nvPr>
            <p:ph idx="1"/>
          </p:nvPr>
        </p:nvSpPr>
        <p:spPr/>
        <p:txBody>
          <a:bodyPr>
            <a:normAutofit/>
          </a:bodyPr>
          <a:lstStyle/>
          <a:p>
            <a:r>
              <a:rPr lang="en-IN" dirty="0">
                <a:latin typeface="Algerian" panose="04020705040A02060702" pitchFamily="82" charset="0"/>
              </a:rPr>
              <a:t> To create this model I took the following steps: </a:t>
            </a:r>
            <a:endParaRPr lang="en-US" dirty="0">
              <a:latin typeface="Algerian" panose="04020705040A02060702" pitchFamily="82" charset="0"/>
            </a:endParaRPr>
          </a:p>
          <a:p>
            <a:r>
              <a:rPr lang="en-IN" dirty="0">
                <a:latin typeface="Algerian" panose="04020705040A02060702" pitchFamily="82" charset="0"/>
              </a:rPr>
              <a:t>1. The data was downloaded and cleaned. </a:t>
            </a:r>
            <a:endParaRPr lang="en-US" dirty="0">
              <a:latin typeface="Algerian" panose="04020705040A02060702" pitchFamily="82" charset="0"/>
            </a:endParaRPr>
          </a:p>
          <a:p>
            <a:r>
              <a:rPr lang="en-IN" dirty="0">
                <a:latin typeface="Algerian" panose="04020705040A02060702" pitchFamily="82" charset="0"/>
              </a:rPr>
              <a:t>2. Features were extracted from the review text. </a:t>
            </a:r>
            <a:endParaRPr lang="en-US" dirty="0">
              <a:latin typeface="Algerian" panose="04020705040A02060702" pitchFamily="82" charset="0"/>
            </a:endParaRPr>
          </a:p>
          <a:p>
            <a:r>
              <a:rPr lang="en-IN" dirty="0">
                <a:latin typeface="Algerian" panose="04020705040A02060702" pitchFamily="82" charset="0"/>
              </a:rPr>
              <a:t>3. The data was split into testing and training sets. </a:t>
            </a:r>
            <a:endParaRPr lang="en-US" dirty="0">
              <a:latin typeface="Algerian" panose="04020705040A02060702" pitchFamily="82" charset="0"/>
            </a:endParaRPr>
          </a:p>
          <a:p>
            <a:r>
              <a:rPr lang="en-IN" dirty="0">
                <a:latin typeface="Algerian" panose="04020705040A02060702" pitchFamily="82" charset="0"/>
              </a:rPr>
              <a:t>4. A benchmark classifier was created. </a:t>
            </a:r>
            <a:endParaRPr lang="en-US" dirty="0">
              <a:latin typeface="Algerian" panose="04020705040A02060702" pitchFamily="82" charset="0"/>
            </a:endParaRPr>
          </a:p>
          <a:p>
            <a:r>
              <a:rPr lang="en-IN" dirty="0">
                <a:latin typeface="Algerian" panose="04020705040A02060702" pitchFamily="82" charset="0"/>
              </a:rPr>
              <a:t>5. Several classifiers were trained against the data using automated parameter tuning. </a:t>
            </a:r>
            <a:endParaRPr lang="en-US" dirty="0">
              <a:latin typeface="Algerian" panose="04020705040A02060702" pitchFamily="82" charset="0"/>
            </a:endParaRPr>
          </a:p>
          <a:p>
            <a:r>
              <a:rPr lang="en-IN" dirty="0">
                <a:latin typeface="Algerian" panose="04020705040A02060702" pitchFamily="82" charset="0"/>
              </a:rPr>
              <a:t>6. The models were tested against the testing data. </a:t>
            </a:r>
            <a:endParaRPr lang="en-US" dirty="0">
              <a:latin typeface="Algerian" panose="04020705040A02060702" pitchFamily="82" charset="0"/>
            </a:endParaRPr>
          </a:p>
          <a:p>
            <a:r>
              <a:rPr lang="en-IN" dirty="0">
                <a:latin typeface="Algerian" panose="04020705040A02060702" pitchFamily="82" charset="0"/>
              </a:rPr>
              <a:t>7. The models were compared using F1-scoring as a metric.</a:t>
            </a:r>
            <a:endParaRPr lang="en-US" dirty="0">
              <a:latin typeface="Algerian" panose="04020705040A02060702" pitchFamily="82" charset="0"/>
            </a:endParaRPr>
          </a:p>
          <a:p>
            <a:endParaRPr lang="en-US" dirty="0"/>
          </a:p>
        </p:txBody>
      </p:sp>
    </p:spTree>
    <p:extLst>
      <p:ext uri="{BB962C8B-B14F-4D97-AF65-F5344CB8AC3E}">
        <p14:creationId xmlns:p14="http://schemas.microsoft.com/office/powerpoint/2010/main" val="23699014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39DB5-0AC9-478E-B47A-9FDB2CAA40C2}"/>
              </a:ext>
            </a:extLst>
          </p:cNvPr>
          <p:cNvSpPr>
            <a:spLocks noGrp="1"/>
          </p:cNvSpPr>
          <p:nvPr>
            <p:ph type="title"/>
          </p:nvPr>
        </p:nvSpPr>
        <p:spPr/>
        <p:txBody>
          <a:bodyPr/>
          <a:lstStyle/>
          <a:p>
            <a:pPr algn="ctr"/>
            <a:r>
              <a:rPr lang="en-US" dirty="0">
                <a:latin typeface="Algerian" panose="04020705040A02060702" pitchFamily="82" charset="0"/>
              </a:rPr>
              <a:t>Model Building</a:t>
            </a:r>
          </a:p>
        </p:txBody>
      </p:sp>
      <p:sp>
        <p:nvSpPr>
          <p:cNvPr id="3" name="Content Placeholder 2">
            <a:extLst>
              <a:ext uri="{FF2B5EF4-FFF2-40B4-BE49-F238E27FC236}">
                <a16:creationId xmlns:a16="http://schemas.microsoft.com/office/drawing/2014/main" id="{913434A7-6803-4C70-A2F0-5A3D51A32D90}"/>
              </a:ext>
            </a:extLst>
          </p:cNvPr>
          <p:cNvSpPr>
            <a:spLocks noGrp="1"/>
          </p:cNvSpPr>
          <p:nvPr>
            <p:ph idx="1"/>
          </p:nvPr>
        </p:nvSpPr>
        <p:spPr/>
        <p:txBody>
          <a:bodyPr/>
          <a:lstStyle/>
          <a:p>
            <a:r>
              <a:rPr lang="en-US" sz="2000" dirty="0">
                <a:latin typeface="Algerian" panose="04020705040A02060702" pitchFamily="82" charset="0"/>
              </a:rPr>
              <a:t>Different types of Model  As specified below have been run :</a:t>
            </a:r>
          </a:p>
          <a:p>
            <a:endParaRPr lang="en-US" dirty="0"/>
          </a:p>
          <a:p>
            <a:r>
              <a:rPr lang="en-US" dirty="0">
                <a:latin typeface="Algerian" panose="04020705040A02060702" pitchFamily="82" charset="0"/>
              </a:rPr>
              <a:t>Logistic Regression</a:t>
            </a:r>
          </a:p>
          <a:p>
            <a:endParaRPr lang="en-US" dirty="0">
              <a:latin typeface="Algerian" panose="04020705040A02060702" pitchFamily="82" charset="0"/>
            </a:endParaRPr>
          </a:p>
          <a:p>
            <a:r>
              <a:rPr lang="en-US" dirty="0" err="1">
                <a:latin typeface="Algerian" panose="04020705040A02060702" pitchFamily="82" charset="0"/>
              </a:rPr>
              <a:t>Multinomialnb</a:t>
            </a:r>
            <a:r>
              <a:rPr lang="en-US" dirty="0">
                <a:latin typeface="Algerian" panose="04020705040A02060702" pitchFamily="82" charset="0"/>
              </a:rPr>
              <a:t> classifier</a:t>
            </a:r>
          </a:p>
          <a:p>
            <a:pPr marL="0" indent="0">
              <a:buNone/>
            </a:pPr>
            <a:endParaRPr lang="en-US" dirty="0">
              <a:latin typeface="Algerian" panose="04020705040A02060702" pitchFamily="82" charset="0"/>
            </a:endParaRPr>
          </a:p>
          <a:p>
            <a:r>
              <a:rPr lang="en-US" dirty="0">
                <a:latin typeface="Algerian" panose="04020705040A02060702" pitchFamily="82" charset="0"/>
              </a:rPr>
              <a:t>SGD CLASSIFIER</a:t>
            </a:r>
          </a:p>
        </p:txBody>
      </p:sp>
    </p:spTree>
    <p:extLst>
      <p:ext uri="{BB962C8B-B14F-4D97-AF65-F5344CB8AC3E}">
        <p14:creationId xmlns:p14="http://schemas.microsoft.com/office/powerpoint/2010/main" val="9879498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C838D-C8BC-4B35-A67E-22BAEBA73CF7}"/>
              </a:ext>
            </a:extLst>
          </p:cNvPr>
          <p:cNvSpPr>
            <a:spLocks noGrp="1"/>
          </p:cNvSpPr>
          <p:nvPr>
            <p:ph type="title"/>
          </p:nvPr>
        </p:nvSpPr>
        <p:spPr/>
        <p:txBody>
          <a:bodyPr/>
          <a:lstStyle/>
          <a:p>
            <a:pPr algn="ctr"/>
            <a:r>
              <a:rPr lang="en-US" dirty="0">
                <a:latin typeface="Algerian" panose="04020705040A02060702" pitchFamily="82" charset="0"/>
              </a:rPr>
              <a:t>Modelling</a:t>
            </a:r>
          </a:p>
        </p:txBody>
      </p:sp>
      <p:sp>
        <p:nvSpPr>
          <p:cNvPr id="3" name="Content Placeholder 2">
            <a:extLst>
              <a:ext uri="{FF2B5EF4-FFF2-40B4-BE49-F238E27FC236}">
                <a16:creationId xmlns:a16="http://schemas.microsoft.com/office/drawing/2014/main" id="{F9F7EDC6-8F40-4B47-B623-CF11BAC80785}"/>
              </a:ext>
            </a:extLst>
          </p:cNvPr>
          <p:cNvSpPr>
            <a:spLocks noGrp="1"/>
          </p:cNvSpPr>
          <p:nvPr>
            <p:ph idx="1"/>
          </p:nvPr>
        </p:nvSpPr>
        <p:spPr/>
        <p:txBody>
          <a:bodyPr/>
          <a:lstStyle/>
          <a:p>
            <a:r>
              <a:rPr lang="en-US" sz="2000" dirty="0">
                <a:latin typeface="Algerian" panose="04020705040A02060702" pitchFamily="82" charset="0"/>
              </a:rPr>
              <a:t>Splitting the data into training and test datasets</a:t>
            </a:r>
          </a:p>
          <a:p>
            <a:endParaRPr lang="en-US" dirty="0"/>
          </a:p>
          <a:p>
            <a:endParaRPr lang="en-US" dirty="0"/>
          </a:p>
        </p:txBody>
      </p:sp>
      <p:pic>
        <p:nvPicPr>
          <p:cNvPr id="5" name="Picture 4">
            <a:extLst>
              <a:ext uri="{FF2B5EF4-FFF2-40B4-BE49-F238E27FC236}">
                <a16:creationId xmlns:a16="http://schemas.microsoft.com/office/drawing/2014/main" id="{9793D3E9-4AF8-40A4-8E44-CA496AF2BBF8}"/>
              </a:ext>
            </a:extLst>
          </p:cNvPr>
          <p:cNvPicPr>
            <a:picLocks noChangeAspect="1"/>
          </p:cNvPicPr>
          <p:nvPr/>
        </p:nvPicPr>
        <p:blipFill>
          <a:blip r:embed="rId2"/>
          <a:stretch>
            <a:fillRect/>
          </a:stretch>
        </p:blipFill>
        <p:spPr>
          <a:xfrm>
            <a:off x="1295400" y="2945694"/>
            <a:ext cx="7496175" cy="1787088"/>
          </a:xfrm>
          <a:prstGeom prst="rect">
            <a:avLst/>
          </a:prstGeom>
        </p:spPr>
      </p:pic>
    </p:spTree>
    <p:extLst>
      <p:ext uri="{BB962C8B-B14F-4D97-AF65-F5344CB8AC3E}">
        <p14:creationId xmlns:p14="http://schemas.microsoft.com/office/powerpoint/2010/main" val="9365769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5A62E-4F70-4C75-9E00-FE2C4E2137C9}"/>
              </a:ext>
            </a:extLst>
          </p:cNvPr>
          <p:cNvSpPr>
            <a:spLocks noGrp="1"/>
          </p:cNvSpPr>
          <p:nvPr>
            <p:ph type="title"/>
          </p:nvPr>
        </p:nvSpPr>
        <p:spPr/>
        <p:txBody>
          <a:bodyPr/>
          <a:lstStyle/>
          <a:p>
            <a:pPr algn="ctr"/>
            <a:r>
              <a:rPr lang="en-US" dirty="0">
                <a:latin typeface="Algerian" panose="04020705040A02060702" pitchFamily="82" charset="0"/>
              </a:rPr>
              <a:t>Logistic Regression</a:t>
            </a:r>
          </a:p>
        </p:txBody>
      </p:sp>
      <p:pic>
        <p:nvPicPr>
          <p:cNvPr id="6" name="Content Placeholder 5">
            <a:extLst>
              <a:ext uri="{FF2B5EF4-FFF2-40B4-BE49-F238E27FC236}">
                <a16:creationId xmlns:a16="http://schemas.microsoft.com/office/drawing/2014/main" id="{A3030734-8C57-4C51-BD14-89F78BE97193}"/>
              </a:ext>
            </a:extLst>
          </p:cNvPr>
          <p:cNvPicPr>
            <a:picLocks noGrp="1" noChangeAspect="1"/>
          </p:cNvPicPr>
          <p:nvPr>
            <p:ph idx="1"/>
          </p:nvPr>
        </p:nvPicPr>
        <p:blipFill>
          <a:blip r:embed="rId2"/>
          <a:stretch>
            <a:fillRect/>
          </a:stretch>
        </p:blipFill>
        <p:spPr>
          <a:xfrm>
            <a:off x="1066800" y="1846264"/>
            <a:ext cx="10058400" cy="3165471"/>
          </a:xfrm>
          <a:prstGeom prst="rect">
            <a:avLst/>
          </a:prstGeom>
        </p:spPr>
      </p:pic>
    </p:spTree>
    <p:extLst>
      <p:ext uri="{BB962C8B-B14F-4D97-AF65-F5344CB8AC3E}">
        <p14:creationId xmlns:p14="http://schemas.microsoft.com/office/powerpoint/2010/main" val="2460266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5A62E-4F70-4C75-9E00-FE2C4E2137C9}"/>
              </a:ext>
            </a:extLst>
          </p:cNvPr>
          <p:cNvSpPr>
            <a:spLocks noGrp="1"/>
          </p:cNvSpPr>
          <p:nvPr>
            <p:ph type="title"/>
          </p:nvPr>
        </p:nvSpPr>
        <p:spPr/>
        <p:txBody>
          <a:bodyPr/>
          <a:lstStyle/>
          <a:p>
            <a:pPr algn="ctr"/>
            <a:r>
              <a:rPr lang="en-US" dirty="0">
                <a:latin typeface="Algerian" panose="04020705040A02060702" pitchFamily="82" charset="0"/>
              </a:rPr>
              <a:t>Support vector machine</a:t>
            </a:r>
          </a:p>
        </p:txBody>
      </p:sp>
      <p:sp>
        <p:nvSpPr>
          <p:cNvPr id="5" name="Content Placeholder 4">
            <a:extLst>
              <a:ext uri="{FF2B5EF4-FFF2-40B4-BE49-F238E27FC236}">
                <a16:creationId xmlns:a16="http://schemas.microsoft.com/office/drawing/2014/main" id="{D1563C10-3038-45F1-AA98-68229FD291B3}"/>
              </a:ext>
            </a:extLst>
          </p:cNvPr>
          <p:cNvSpPr>
            <a:spLocks noGrp="1"/>
          </p:cNvSpPr>
          <p:nvPr>
            <p:ph idx="1"/>
          </p:nvPr>
        </p:nvSpPr>
        <p:spPr/>
        <p:txBody>
          <a:bodyPr/>
          <a:lstStyle/>
          <a:p>
            <a:endParaRPr lang="en-US"/>
          </a:p>
        </p:txBody>
      </p:sp>
      <p:pic>
        <p:nvPicPr>
          <p:cNvPr id="3" name="Picture 2">
            <a:extLst>
              <a:ext uri="{FF2B5EF4-FFF2-40B4-BE49-F238E27FC236}">
                <a16:creationId xmlns:a16="http://schemas.microsoft.com/office/drawing/2014/main" id="{5CEA0772-4254-4125-A9A2-52747596B3C9}"/>
              </a:ext>
            </a:extLst>
          </p:cNvPr>
          <p:cNvPicPr>
            <a:picLocks noChangeAspect="1"/>
          </p:cNvPicPr>
          <p:nvPr/>
        </p:nvPicPr>
        <p:blipFill>
          <a:blip r:embed="rId2"/>
          <a:stretch>
            <a:fillRect/>
          </a:stretch>
        </p:blipFill>
        <p:spPr>
          <a:xfrm>
            <a:off x="828676" y="1685924"/>
            <a:ext cx="11115674" cy="4505325"/>
          </a:xfrm>
          <a:prstGeom prst="rect">
            <a:avLst/>
          </a:prstGeom>
        </p:spPr>
      </p:pic>
    </p:spTree>
    <p:extLst>
      <p:ext uri="{BB962C8B-B14F-4D97-AF65-F5344CB8AC3E}">
        <p14:creationId xmlns:p14="http://schemas.microsoft.com/office/powerpoint/2010/main" val="23481539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5A62E-4F70-4C75-9E00-FE2C4E2137C9}"/>
              </a:ext>
            </a:extLst>
          </p:cNvPr>
          <p:cNvSpPr>
            <a:spLocks noGrp="1"/>
          </p:cNvSpPr>
          <p:nvPr>
            <p:ph type="title"/>
          </p:nvPr>
        </p:nvSpPr>
        <p:spPr/>
        <p:txBody>
          <a:bodyPr/>
          <a:lstStyle/>
          <a:p>
            <a:pPr algn="ctr"/>
            <a:r>
              <a:rPr lang="en-US" dirty="0">
                <a:latin typeface="Algerian" panose="04020705040A02060702" pitchFamily="82" charset="0"/>
              </a:rPr>
              <a:t>MULTINOMIALNB CLASSIFIER</a:t>
            </a:r>
          </a:p>
        </p:txBody>
      </p:sp>
      <p:sp>
        <p:nvSpPr>
          <p:cNvPr id="5" name="Content Placeholder 4">
            <a:extLst>
              <a:ext uri="{FF2B5EF4-FFF2-40B4-BE49-F238E27FC236}">
                <a16:creationId xmlns:a16="http://schemas.microsoft.com/office/drawing/2014/main" id="{7A6F81FF-F0A6-4C90-81AE-4DA136E76DBD}"/>
              </a:ext>
            </a:extLst>
          </p:cNvPr>
          <p:cNvSpPr>
            <a:spLocks noGrp="1"/>
          </p:cNvSpPr>
          <p:nvPr>
            <p:ph idx="1"/>
          </p:nvPr>
        </p:nvSpPr>
        <p:spPr/>
        <p:txBody>
          <a:bodyPr/>
          <a:lstStyle/>
          <a:p>
            <a:endParaRPr lang="en-US"/>
          </a:p>
        </p:txBody>
      </p:sp>
      <p:pic>
        <p:nvPicPr>
          <p:cNvPr id="6" name="Picture 5">
            <a:extLst>
              <a:ext uri="{FF2B5EF4-FFF2-40B4-BE49-F238E27FC236}">
                <a16:creationId xmlns:a16="http://schemas.microsoft.com/office/drawing/2014/main" id="{1E6CEDA0-11BE-40EE-AD74-A49CD7B73037}"/>
              </a:ext>
            </a:extLst>
          </p:cNvPr>
          <p:cNvPicPr>
            <a:picLocks noChangeAspect="1"/>
          </p:cNvPicPr>
          <p:nvPr/>
        </p:nvPicPr>
        <p:blipFill>
          <a:blip r:embed="rId2"/>
          <a:stretch>
            <a:fillRect/>
          </a:stretch>
        </p:blipFill>
        <p:spPr>
          <a:xfrm>
            <a:off x="1066800" y="1747782"/>
            <a:ext cx="10267950" cy="4560300"/>
          </a:xfrm>
          <a:prstGeom prst="rect">
            <a:avLst/>
          </a:prstGeom>
        </p:spPr>
      </p:pic>
    </p:spTree>
    <p:extLst>
      <p:ext uri="{BB962C8B-B14F-4D97-AF65-F5344CB8AC3E}">
        <p14:creationId xmlns:p14="http://schemas.microsoft.com/office/powerpoint/2010/main" val="41091939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5A62E-4F70-4C75-9E00-FE2C4E2137C9}"/>
              </a:ext>
            </a:extLst>
          </p:cNvPr>
          <p:cNvSpPr>
            <a:spLocks noGrp="1"/>
          </p:cNvSpPr>
          <p:nvPr>
            <p:ph type="title"/>
          </p:nvPr>
        </p:nvSpPr>
        <p:spPr/>
        <p:txBody>
          <a:bodyPr/>
          <a:lstStyle/>
          <a:p>
            <a:pPr algn="ctr"/>
            <a:r>
              <a:rPr lang="en-US" dirty="0">
                <a:latin typeface="Algerian" panose="04020705040A02060702" pitchFamily="82" charset="0"/>
              </a:rPr>
              <a:t>SGD CLASSIFIER</a:t>
            </a:r>
          </a:p>
        </p:txBody>
      </p:sp>
      <p:sp>
        <p:nvSpPr>
          <p:cNvPr id="5" name="Content Placeholder 4">
            <a:extLst>
              <a:ext uri="{FF2B5EF4-FFF2-40B4-BE49-F238E27FC236}">
                <a16:creationId xmlns:a16="http://schemas.microsoft.com/office/drawing/2014/main" id="{56D114E8-28C7-4DC7-B37B-C64AAE8CB91B}"/>
              </a:ext>
            </a:extLst>
          </p:cNvPr>
          <p:cNvSpPr>
            <a:spLocks noGrp="1"/>
          </p:cNvSpPr>
          <p:nvPr>
            <p:ph idx="1"/>
          </p:nvPr>
        </p:nvSpPr>
        <p:spPr/>
        <p:txBody>
          <a:bodyPr/>
          <a:lstStyle/>
          <a:p>
            <a:endParaRPr lang="en-US"/>
          </a:p>
        </p:txBody>
      </p:sp>
      <mc:AlternateContent xmlns:mc="http://schemas.openxmlformats.org/markup-compatibility/2006" xmlns:pslz="http://schemas.microsoft.com/office/powerpoint/2016/slidezoom">
        <mc:Choice Requires="pslz">
          <p:graphicFrame>
            <p:nvGraphicFramePr>
              <p:cNvPr id="4" name="Slide Zoom 3">
                <a:extLst>
                  <a:ext uri="{FF2B5EF4-FFF2-40B4-BE49-F238E27FC236}">
                    <a16:creationId xmlns:a16="http://schemas.microsoft.com/office/drawing/2014/main" id="{A8047A5F-2ED9-4649-A452-285339312D7A}"/>
                  </a:ext>
                </a:extLst>
              </p:cNvPr>
              <p:cNvGraphicFramePr>
                <a:graphicFrameLocks noChangeAspect="1"/>
              </p:cNvGraphicFramePr>
              <p:nvPr>
                <p:extLst>
                  <p:ext uri="{D42A27DB-BD31-4B8C-83A1-F6EECF244321}">
                    <p14:modId xmlns:p14="http://schemas.microsoft.com/office/powerpoint/2010/main" val="4061002180"/>
                  </p:ext>
                </p:extLst>
              </p:nvPr>
            </p:nvGraphicFramePr>
            <p:xfrm>
              <a:off x="2809875" y="5867400"/>
              <a:ext cx="3048000" cy="1714500"/>
            </p:xfrm>
            <a:graphic>
              <a:graphicData uri="http://schemas.microsoft.com/office/powerpoint/2016/slidezoom">
                <pslz:sldZm>
                  <pslz:sldZmObj sldId="300" cId="690352406">
                    <pslz:zmPr id="{DA699041-5AC5-43AB-8FE0-2331340F1D7B}" returnToParent="0" transitionDur="1000">
                      <p166:blipFill xmlns:p166="http://schemas.microsoft.com/office/powerpoint/2016/6/main">
                        <a:blip r:embed="rId2"/>
                        <a:stretch>
                          <a:fillRect/>
                        </a:stretch>
                      </p166:blipFill>
                      <p166:spPr xmlns:p166="http://schemas.microsoft.com/office/powerpoint/2016/6/main">
                        <a:xfrm>
                          <a:off x="0" y="0"/>
                          <a:ext cx="3048000" cy="1714500"/>
                        </a:xfrm>
                        <a:prstGeom prst="rect">
                          <a:avLst/>
                        </a:prstGeom>
                        <a:ln w="3175">
                          <a:solidFill>
                            <a:prstClr val="ltGray"/>
                          </a:solidFill>
                        </a:ln>
                      </p166:spPr>
                    </pslz:zmPr>
                  </pslz:sldZmObj>
                </pslz:sldZm>
              </a:graphicData>
            </a:graphic>
          </p:graphicFrame>
        </mc:Choice>
        <mc:Fallback xmlns="">
          <p:pic>
            <p:nvPicPr>
              <p:cNvPr id="4" name="Slide Zoom 3">
                <a:hlinkClick r:id="rId3" action="ppaction://hlinksldjump"/>
                <a:extLst>
                  <a:ext uri="{FF2B5EF4-FFF2-40B4-BE49-F238E27FC236}">
                    <a16:creationId xmlns:a16="http://schemas.microsoft.com/office/drawing/2014/main" id="{A8047A5F-2ED9-4649-A452-285339312D7A}"/>
                  </a:ext>
                </a:extLst>
              </p:cNvPr>
              <p:cNvPicPr>
                <a:picLocks noGrp="1" noRot="1" noChangeAspect="1" noMove="1" noResize="1" noEditPoints="1" noAdjustHandles="1" noChangeArrowheads="1" noChangeShapeType="1"/>
              </p:cNvPicPr>
              <p:nvPr/>
            </p:nvPicPr>
            <p:blipFill>
              <a:blip r:embed="rId4"/>
              <a:stretch>
                <a:fillRect/>
              </a:stretch>
            </p:blipFill>
            <p:spPr>
              <a:xfrm>
                <a:off x="2809875" y="5867400"/>
                <a:ext cx="3048000" cy="1714500"/>
              </a:xfrm>
              <a:prstGeom prst="rect">
                <a:avLst/>
              </a:prstGeom>
              <a:ln w="3175">
                <a:solidFill>
                  <a:prstClr val="ltGray"/>
                </a:solidFill>
              </a:ln>
            </p:spPr>
          </p:pic>
        </mc:Fallback>
      </mc:AlternateContent>
      <p:pic>
        <p:nvPicPr>
          <p:cNvPr id="7" name="Picture 6">
            <a:extLst>
              <a:ext uri="{FF2B5EF4-FFF2-40B4-BE49-F238E27FC236}">
                <a16:creationId xmlns:a16="http://schemas.microsoft.com/office/drawing/2014/main" id="{B76BE686-A16D-43E4-9ED0-D4AF05EBFB26}"/>
              </a:ext>
            </a:extLst>
          </p:cNvPr>
          <p:cNvPicPr>
            <a:picLocks noChangeAspect="1"/>
          </p:cNvPicPr>
          <p:nvPr/>
        </p:nvPicPr>
        <p:blipFill>
          <a:blip r:embed="rId5"/>
          <a:stretch>
            <a:fillRect/>
          </a:stretch>
        </p:blipFill>
        <p:spPr>
          <a:xfrm>
            <a:off x="1081088" y="1856617"/>
            <a:ext cx="8301037" cy="4010783"/>
          </a:xfrm>
          <a:prstGeom prst="rect">
            <a:avLst/>
          </a:prstGeom>
        </p:spPr>
      </p:pic>
    </p:spTree>
    <p:extLst>
      <p:ext uri="{BB962C8B-B14F-4D97-AF65-F5344CB8AC3E}">
        <p14:creationId xmlns:p14="http://schemas.microsoft.com/office/powerpoint/2010/main" val="6903524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5A62E-4F70-4C75-9E00-FE2C4E2137C9}"/>
              </a:ext>
            </a:extLst>
          </p:cNvPr>
          <p:cNvSpPr>
            <a:spLocks noGrp="1"/>
          </p:cNvSpPr>
          <p:nvPr>
            <p:ph type="title"/>
          </p:nvPr>
        </p:nvSpPr>
        <p:spPr/>
        <p:txBody>
          <a:bodyPr/>
          <a:lstStyle/>
          <a:p>
            <a:pPr algn="ctr"/>
            <a:r>
              <a:rPr lang="en-US" dirty="0">
                <a:latin typeface="Algerian" panose="04020705040A02060702" pitchFamily="82" charset="0"/>
              </a:rPr>
              <a:t>COMPARING to find the best model</a:t>
            </a:r>
          </a:p>
        </p:txBody>
      </p:sp>
      <p:sp>
        <p:nvSpPr>
          <p:cNvPr id="5" name="Content Placeholder 4">
            <a:extLst>
              <a:ext uri="{FF2B5EF4-FFF2-40B4-BE49-F238E27FC236}">
                <a16:creationId xmlns:a16="http://schemas.microsoft.com/office/drawing/2014/main" id="{B24CAF79-1658-459F-B356-38D394C58EEB}"/>
              </a:ext>
            </a:extLst>
          </p:cNvPr>
          <p:cNvSpPr>
            <a:spLocks noGrp="1"/>
          </p:cNvSpPr>
          <p:nvPr>
            <p:ph idx="1"/>
          </p:nvPr>
        </p:nvSpPr>
        <p:spPr/>
        <p:txBody>
          <a:bodyPr/>
          <a:lstStyle/>
          <a:p>
            <a:endParaRPr lang="en-US"/>
          </a:p>
        </p:txBody>
      </p:sp>
      <p:pic>
        <p:nvPicPr>
          <p:cNvPr id="3" name="Picture 2">
            <a:extLst>
              <a:ext uri="{FF2B5EF4-FFF2-40B4-BE49-F238E27FC236}">
                <a16:creationId xmlns:a16="http://schemas.microsoft.com/office/drawing/2014/main" id="{384BB5CD-AC8C-4923-8EC4-44C53AA45C28}"/>
              </a:ext>
            </a:extLst>
          </p:cNvPr>
          <p:cNvPicPr>
            <a:picLocks noChangeAspect="1"/>
          </p:cNvPicPr>
          <p:nvPr/>
        </p:nvPicPr>
        <p:blipFill>
          <a:blip r:embed="rId2"/>
          <a:stretch>
            <a:fillRect/>
          </a:stretch>
        </p:blipFill>
        <p:spPr>
          <a:xfrm>
            <a:off x="1066800" y="1834405"/>
            <a:ext cx="9639300" cy="4118339"/>
          </a:xfrm>
          <a:prstGeom prst="rect">
            <a:avLst/>
          </a:prstGeom>
        </p:spPr>
      </p:pic>
    </p:spTree>
    <p:extLst>
      <p:ext uri="{BB962C8B-B14F-4D97-AF65-F5344CB8AC3E}">
        <p14:creationId xmlns:p14="http://schemas.microsoft.com/office/powerpoint/2010/main" val="28483870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5A62E-4F70-4C75-9E00-FE2C4E2137C9}"/>
              </a:ext>
            </a:extLst>
          </p:cNvPr>
          <p:cNvSpPr>
            <a:spLocks noGrp="1"/>
          </p:cNvSpPr>
          <p:nvPr>
            <p:ph type="title"/>
          </p:nvPr>
        </p:nvSpPr>
        <p:spPr/>
        <p:txBody>
          <a:bodyPr/>
          <a:lstStyle/>
          <a:p>
            <a:pPr algn="ctr"/>
            <a:r>
              <a:rPr lang="en-US" dirty="0">
                <a:latin typeface="Algerian" panose="04020705040A02060702" pitchFamily="82" charset="0"/>
              </a:rPr>
              <a:t>Further MODEL EVALUATION WITH CLASSIFICATION REPORTS</a:t>
            </a:r>
          </a:p>
        </p:txBody>
      </p:sp>
      <p:sp>
        <p:nvSpPr>
          <p:cNvPr id="5" name="Content Placeholder 4">
            <a:extLst>
              <a:ext uri="{FF2B5EF4-FFF2-40B4-BE49-F238E27FC236}">
                <a16:creationId xmlns:a16="http://schemas.microsoft.com/office/drawing/2014/main" id="{B24CAF79-1658-459F-B356-38D394C58EEB}"/>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3F58856D-7C1E-4EDE-820E-AA49E4CF861B}"/>
              </a:ext>
            </a:extLst>
          </p:cNvPr>
          <p:cNvPicPr>
            <a:picLocks noChangeAspect="1"/>
          </p:cNvPicPr>
          <p:nvPr/>
        </p:nvPicPr>
        <p:blipFill>
          <a:blip r:embed="rId2"/>
          <a:stretch>
            <a:fillRect/>
          </a:stretch>
        </p:blipFill>
        <p:spPr>
          <a:xfrm>
            <a:off x="1209675" y="2014194"/>
            <a:ext cx="8324850" cy="3486150"/>
          </a:xfrm>
          <a:prstGeom prst="rect">
            <a:avLst/>
          </a:prstGeom>
        </p:spPr>
      </p:pic>
    </p:spTree>
    <p:extLst>
      <p:ext uri="{BB962C8B-B14F-4D97-AF65-F5344CB8AC3E}">
        <p14:creationId xmlns:p14="http://schemas.microsoft.com/office/powerpoint/2010/main" val="26463971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345346B-42AA-495B-A02E-9A010DADE009}"/>
              </a:ext>
            </a:extLst>
          </p:cNvPr>
          <p:cNvSpPr txBox="1"/>
          <p:nvPr/>
        </p:nvSpPr>
        <p:spPr>
          <a:xfrm>
            <a:off x="3086100" y="410943"/>
            <a:ext cx="4972050" cy="646331"/>
          </a:xfrm>
          <a:prstGeom prst="rect">
            <a:avLst/>
          </a:prstGeom>
          <a:noFill/>
        </p:spPr>
        <p:txBody>
          <a:bodyPr wrap="square" rtlCol="0">
            <a:spAutoFit/>
          </a:bodyPr>
          <a:lstStyle/>
          <a:p>
            <a:r>
              <a:rPr lang="en-US" sz="3600" dirty="0">
                <a:latin typeface="Algerian" panose="04020705040A02060702" pitchFamily="82" charset="0"/>
              </a:rPr>
              <a:t>Problem Statement</a:t>
            </a:r>
          </a:p>
        </p:txBody>
      </p:sp>
      <p:sp>
        <p:nvSpPr>
          <p:cNvPr id="3" name="TextBox 2">
            <a:extLst>
              <a:ext uri="{FF2B5EF4-FFF2-40B4-BE49-F238E27FC236}">
                <a16:creationId xmlns:a16="http://schemas.microsoft.com/office/drawing/2014/main" id="{05174CC0-6D44-4034-87C3-25F13399B4B8}"/>
              </a:ext>
            </a:extLst>
          </p:cNvPr>
          <p:cNvSpPr txBox="1"/>
          <p:nvPr/>
        </p:nvSpPr>
        <p:spPr>
          <a:xfrm>
            <a:off x="1152524" y="885824"/>
            <a:ext cx="10258425" cy="5355312"/>
          </a:xfrm>
          <a:prstGeom prst="rect">
            <a:avLst/>
          </a:prstGeom>
          <a:noFill/>
        </p:spPr>
        <p:txBody>
          <a:bodyPr wrap="square" rtlCol="0">
            <a:spAutoFit/>
          </a:bodyPr>
          <a:lstStyle/>
          <a:p>
            <a:r>
              <a:rPr lang="en-IN" dirty="0"/>
              <a:t>The problem is related to one such client who has a website where people write different reviews for technical products. Now they are adding a feature to the website </a:t>
            </a:r>
            <a:endParaRPr lang="en-US" dirty="0"/>
          </a:p>
          <a:p>
            <a:r>
              <a:rPr lang="en-IN" dirty="0"/>
              <a:t>Where  the reviewer will have to add the stars(rating) as well with the review. The rating is out of 5 starts and it only has 5 options available </a:t>
            </a:r>
            <a:r>
              <a:rPr lang="en-IN" dirty="0" err="1"/>
              <a:t>ie</a:t>
            </a:r>
            <a:r>
              <a:rPr lang="en-IN" dirty="0"/>
              <a:t> 1star, 2 star 3 star, 4 star and 5 star. Now they want to add a rating for the reviews written in the past but they don’t have a rating . So we need to build an application which can predict the rating by seeing the review.</a:t>
            </a:r>
            <a:endParaRPr lang="en-US" dirty="0"/>
          </a:p>
          <a:p>
            <a:r>
              <a:rPr lang="en-US" dirty="0"/>
              <a:t> </a:t>
            </a:r>
          </a:p>
          <a:p>
            <a:r>
              <a:rPr lang="en-IN" dirty="0"/>
              <a:t>The Internet has revolutionized the way we buy products. In the retail e-commerce world of online marketplace, where experiencing products are not feasible. Also, in today’s retail marketing world, there are so many new products are emerging every day. Therefore, customers need to rely largely on product reviews to make up their minds for better decision making on purchase. However, searching and comparing text reviews can be frustrating for users. Hence we need better numerical ratings system based on the reviews which will make customers purchase decision with ease.</a:t>
            </a:r>
            <a:endParaRPr lang="en-US" dirty="0"/>
          </a:p>
          <a:p>
            <a:r>
              <a:rPr lang="en-IN" dirty="0"/>
              <a:t>During their decision-making process, consumers want to find useful reviews as quickly as possible using rating system. Therefore, models able to predict the user rating from the text review are critically important. Getting an overall sense of a textual review could in turn improve consumer experience. Also, it can help businesses to increase sales, and improve the product by understanding customer’s needs.</a:t>
            </a:r>
            <a:endParaRPr lang="en-US" dirty="0"/>
          </a:p>
        </p:txBody>
      </p:sp>
    </p:spTree>
    <p:extLst>
      <p:ext uri="{BB962C8B-B14F-4D97-AF65-F5344CB8AC3E}">
        <p14:creationId xmlns:p14="http://schemas.microsoft.com/office/powerpoint/2010/main" val="26069553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5A62E-4F70-4C75-9E00-FE2C4E2137C9}"/>
              </a:ext>
            </a:extLst>
          </p:cNvPr>
          <p:cNvSpPr>
            <a:spLocks noGrp="1"/>
          </p:cNvSpPr>
          <p:nvPr>
            <p:ph type="title"/>
          </p:nvPr>
        </p:nvSpPr>
        <p:spPr/>
        <p:txBody>
          <a:bodyPr/>
          <a:lstStyle/>
          <a:p>
            <a:pPr algn="ctr"/>
            <a:r>
              <a:rPr lang="en-US" dirty="0">
                <a:latin typeface="Algerian" panose="04020705040A02060702" pitchFamily="82" charset="0"/>
              </a:rPr>
              <a:t>CLASSIFICATION REPORTS</a:t>
            </a:r>
          </a:p>
        </p:txBody>
      </p:sp>
      <p:sp>
        <p:nvSpPr>
          <p:cNvPr id="4" name="Content Placeholder 3">
            <a:extLst>
              <a:ext uri="{FF2B5EF4-FFF2-40B4-BE49-F238E27FC236}">
                <a16:creationId xmlns:a16="http://schemas.microsoft.com/office/drawing/2014/main" id="{55061B7C-ABDA-484D-92F1-D4ADD4B77451}"/>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C3E47BEF-D3E2-4C8F-8611-6F501762AE75}"/>
              </a:ext>
            </a:extLst>
          </p:cNvPr>
          <p:cNvPicPr>
            <a:picLocks noChangeAspect="1"/>
          </p:cNvPicPr>
          <p:nvPr/>
        </p:nvPicPr>
        <p:blipFill>
          <a:blip r:embed="rId2"/>
          <a:stretch>
            <a:fillRect/>
          </a:stretch>
        </p:blipFill>
        <p:spPr>
          <a:xfrm>
            <a:off x="971549" y="1933574"/>
            <a:ext cx="10467975" cy="4019169"/>
          </a:xfrm>
          <a:prstGeom prst="rect">
            <a:avLst/>
          </a:prstGeom>
        </p:spPr>
      </p:pic>
    </p:spTree>
    <p:extLst>
      <p:ext uri="{BB962C8B-B14F-4D97-AF65-F5344CB8AC3E}">
        <p14:creationId xmlns:p14="http://schemas.microsoft.com/office/powerpoint/2010/main" val="1583489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5A62E-4F70-4C75-9E00-FE2C4E2137C9}"/>
              </a:ext>
            </a:extLst>
          </p:cNvPr>
          <p:cNvSpPr>
            <a:spLocks noGrp="1"/>
          </p:cNvSpPr>
          <p:nvPr>
            <p:ph type="title"/>
          </p:nvPr>
        </p:nvSpPr>
        <p:spPr/>
        <p:txBody>
          <a:bodyPr/>
          <a:lstStyle/>
          <a:p>
            <a:pPr algn="ctr"/>
            <a:r>
              <a:rPr lang="en-US" dirty="0">
                <a:latin typeface="Algerian" panose="04020705040A02060702" pitchFamily="82" charset="0"/>
              </a:rPr>
              <a:t>CLASSIFICATION REPORTS</a:t>
            </a:r>
          </a:p>
        </p:txBody>
      </p:sp>
      <p:sp>
        <p:nvSpPr>
          <p:cNvPr id="4" name="Content Placeholder 3">
            <a:extLst>
              <a:ext uri="{FF2B5EF4-FFF2-40B4-BE49-F238E27FC236}">
                <a16:creationId xmlns:a16="http://schemas.microsoft.com/office/drawing/2014/main" id="{55061B7C-ABDA-484D-92F1-D4ADD4B77451}"/>
              </a:ext>
            </a:extLst>
          </p:cNvPr>
          <p:cNvSpPr>
            <a:spLocks noGrp="1"/>
          </p:cNvSpPr>
          <p:nvPr>
            <p:ph idx="1"/>
          </p:nvPr>
        </p:nvSpPr>
        <p:spPr/>
        <p:txBody>
          <a:bodyPr/>
          <a:lstStyle/>
          <a:p>
            <a:endParaRPr lang="en-US"/>
          </a:p>
        </p:txBody>
      </p:sp>
      <p:pic>
        <p:nvPicPr>
          <p:cNvPr id="3" name="Picture 2">
            <a:extLst>
              <a:ext uri="{FF2B5EF4-FFF2-40B4-BE49-F238E27FC236}">
                <a16:creationId xmlns:a16="http://schemas.microsoft.com/office/drawing/2014/main" id="{A7539DD9-1314-449F-BF0C-E41EC1AAFA78}"/>
              </a:ext>
            </a:extLst>
          </p:cNvPr>
          <p:cNvPicPr>
            <a:picLocks noChangeAspect="1"/>
          </p:cNvPicPr>
          <p:nvPr/>
        </p:nvPicPr>
        <p:blipFill>
          <a:blip r:embed="rId2"/>
          <a:stretch>
            <a:fillRect/>
          </a:stretch>
        </p:blipFill>
        <p:spPr>
          <a:xfrm>
            <a:off x="1209675" y="2103120"/>
            <a:ext cx="9982200" cy="3649980"/>
          </a:xfrm>
          <a:prstGeom prst="rect">
            <a:avLst/>
          </a:prstGeom>
        </p:spPr>
      </p:pic>
    </p:spTree>
    <p:extLst>
      <p:ext uri="{BB962C8B-B14F-4D97-AF65-F5344CB8AC3E}">
        <p14:creationId xmlns:p14="http://schemas.microsoft.com/office/powerpoint/2010/main" val="22270836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5A62E-4F70-4C75-9E00-FE2C4E2137C9}"/>
              </a:ext>
            </a:extLst>
          </p:cNvPr>
          <p:cNvSpPr>
            <a:spLocks noGrp="1"/>
          </p:cNvSpPr>
          <p:nvPr>
            <p:ph type="title"/>
          </p:nvPr>
        </p:nvSpPr>
        <p:spPr/>
        <p:txBody>
          <a:bodyPr/>
          <a:lstStyle/>
          <a:p>
            <a:pPr algn="ctr"/>
            <a:r>
              <a:rPr lang="en-US" dirty="0">
                <a:latin typeface="Algerian" panose="04020705040A02060702" pitchFamily="82" charset="0"/>
              </a:rPr>
              <a:t>CONFUSION MATRICES</a:t>
            </a:r>
          </a:p>
        </p:txBody>
      </p:sp>
      <p:sp>
        <p:nvSpPr>
          <p:cNvPr id="4" name="Content Placeholder 3">
            <a:extLst>
              <a:ext uri="{FF2B5EF4-FFF2-40B4-BE49-F238E27FC236}">
                <a16:creationId xmlns:a16="http://schemas.microsoft.com/office/drawing/2014/main" id="{55061B7C-ABDA-484D-92F1-D4ADD4B77451}"/>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B249BFDB-7353-4718-87ED-BB51F2A28494}"/>
              </a:ext>
            </a:extLst>
          </p:cNvPr>
          <p:cNvPicPr>
            <a:picLocks noChangeAspect="1"/>
          </p:cNvPicPr>
          <p:nvPr/>
        </p:nvPicPr>
        <p:blipFill>
          <a:blip r:embed="rId2"/>
          <a:stretch>
            <a:fillRect/>
          </a:stretch>
        </p:blipFill>
        <p:spPr>
          <a:xfrm>
            <a:off x="819652" y="1879391"/>
            <a:ext cx="9243377" cy="4073353"/>
          </a:xfrm>
          <a:prstGeom prst="rect">
            <a:avLst/>
          </a:prstGeom>
        </p:spPr>
      </p:pic>
    </p:spTree>
    <p:extLst>
      <p:ext uri="{BB962C8B-B14F-4D97-AF65-F5344CB8AC3E}">
        <p14:creationId xmlns:p14="http://schemas.microsoft.com/office/powerpoint/2010/main" val="14914365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5A62E-4F70-4C75-9E00-FE2C4E2137C9}"/>
              </a:ext>
            </a:extLst>
          </p:cNvPr>
          <p:cNvSpPr>
            <a:spLocks noGrp="1"/>
          </p:cNvSpPr>
          <p:nvPr>
            <p:ph type="title"/>
          </p:nvPr>
        </p:nvSpPr>
        <p:spPr/>
        <p:txBody>
          <a:bodyPr/>
          <a:lstStyle/>
          <a:p>
            <a:pPr algn="ctr"/>
            <a:r>
              <a:rPr lang="en-US" dirty="0">
                <a:latin typeface="Algerian" panose="04020705040A02060702" pitchFamily="82" charset="0"/>
              </a:rPr>
              <a:t>CONFUSION MATRICES</a:t>
            </a:r>
          </a:p>
        </p:txBody>
      </p:sp>
      <p:sp>
        <p:nvSpPr>
          <p:cNvPr id="4" name="Content Placeholder 3">
            <a:extLst>
              <a:ext uri="{FF2B5EF4-FFF2-40B4-BE49-F238E27FC236}">
                <a16:creationId xmlns:a16="http://schemas.microsoft.com/office/drawing/2014/main" id="{55061B7C-ABDA-484D-92F1-D4ADD4B77451}"/>
              </a:ext>
            </a:extLst>
          </p:cNvPr>
          <p:cNvSpPr>
            <a:spLocks noGrp="1"/>
          </p:cNvSpPr>
          <p:nvPr>
            <p:ph idx="1"/>
          </p:nvPr>
        </p:nvSpPr>
        <p:spPr/>
        <p:txBody>
          <a:bodyPr/>
          <a:lstStyle/>
          <a:p>
            <a:endParaRPr lang="en-US"/>
          </a:p>
        </p:txBody>
      </p:sp>
      <p:pic>
        <p:nvPicPr>
          <p:cNvPr id="3" name="Picture 2">
            <a:extLst>
              <a:ext uri="{FF2B5EF4-FFF2-40B4-BE49-F238E27FC236}">
                <a16:creationId xmlns:a16="http://schemas.microsoft.com/office/drawing/2014/main" id="{3FE66C30-D471-4B4C-A761-F539678D274A}"/>
              </a:ext>
            </a:extLst>
          </p:cNvPr>
          <p:cNvPicPr>
            <a:picLocks noChangeAspect="1"/>
          </p:cNvPicPr>
          <p:nvPr/>
        </p:nvPicPr>
        <p:blipFill>
          <a:blip r:embed="rId2"/>
          <a:stretch>
            <a:fillRect/>
          </a:stretch>
        </p:blipFill>
        <p:spPr>
          <a:xfrm>
            <a:off x="1066800" y="1790184"/>
            <a:ext cx="8240712" cy="3965455"/>
          </a:xfrm>
          <a:prstGeom prst="rect">
            <a:avLst/>
          </a:prstGeom>
        </p:spPr>
      </p:pic>
    </p:spTree>
    <p:extLst>
      <p:ext uri="{BB962C8B-B14F-4D97-AF65-F5344CB8AC3E}">
        <p14:creationId xmlns:p14="http://schemas.microsoft.com/office/powerpoint/2010/main" val="40833159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5A62E-4F70-4C75-9E00-FE2C4E2137C9}"/>
              </a:ext>
            </a:extLst>
          </p:cNvPr>
          <p:cNvSpPr>
            <a:spLocks noGrp="1"/>
          </p:cNvSpPr>
          <p:nvPr>
            <p:ph type="title"/>
          </p:nvPr>
        </p:nvSpPr>
        <p:spPr/>
        <p:txBody>
          <a:bodyPr/>
          <a:lstStyle/>
          <a:p>
            <a:pPr algn="ctr"/>
            <a:r>
              <a:rPr lang="en-US" dirty="0">
                <a:latin typeface="Algerian" panose="04020705040A02060702" pitchFamily="82" charset="0"/>
              </a:rPr>
              <a:t>CONFUSION MATRICES</a:t>
            </a:r>
          </a:p>
        </p:txBody>
      </p:sp>
      <p:sp>
        <p:nvSpPr>
          <p:cNvPr id="4" name="Content Placeholder 3">
            <a:extLst>
              <a:ext uri="{FF2B5EF4-FFF2-40B4-BE49-F238E27FC236}">
                <a16:creationId xmlns:a16="http://schemas.microsoft.com/office/drawing/2014/main" id="{55061B7C-ABDA-484D-92F1-D4ADD4B77451}"/>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41DD5699-1160-41F7-B57B-17BBDA501731}"/>
              </a:ext>
            </a:extLst>
          </p:cNvPr>
          <p:cNvPicPr>
            <a:picLocks noChangeAspect="1"/>
          </p:cNvPicPr>
          <p:nvPr/>
        </p:nvPicPr>
        <p:blipFill>
          <a:blip r:embed="rId2"/>
          <a:stretch>
            <a:fillRect/>
          </a:stretch>
        </p:blipFill>
        <p:spPr>
          <a:xfrm>
            <a:off x="995680" y="1770745"/>
            <a:ext cx="9759950" cy="4514374"/>
          </a:xfrm>
          <a:prstGeom prst="rect">
            <a:avLst/>
          </a:prstGeom>
        </p:spPr>
      </p:pic>
    </p:spTree>
    <p:extLst>
      <p:ext uri="{BB962C8B-B14F-4D97-AF65-F5344CB8AC3E}">
        <p14:creationId xmlns:p14="http://schemas.microsoft.com/office/powerpoint/2010/main" val="8837891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5A62E-4F70-4C75-9E00-FE2C4E2137C9}"/>
              </a:ext>
            </a:extLst>
          </p:cNvPr>
          <p:cNvSpPr>
            <a:spLocks noGrp="1"/>
          </p:cNvSpPr>
          <p:nvPr>
            <p:ph type="title"/>
          </p:nvPr>
        </p:nvSpPr>
        <p:spPr>
          <a:xfrm>
            <a:off x="1066800" y="-416024"/>
            <a:ext cx="10058400" cy="2430218"/>
          </a:xfrm>
        </p:spPr>
        <p:txBody>
          <a:bodyPr/>
          <a:lstStyle/>
          <a:p>
            <a:pPr algn="ctr"/>
            <a:r>
              <a:rPr lang="en-US" dirty="0">
                <a:latin typeface="Algerian" panose="04020705040A02060702" pitchFamily="82" charset="0"/>
              </a:rPr>
              <a:t>HYPERPARAMETER TUNING</a:t>
            </a:r>
          </a:p>
        </p:txBody>
      </p:sp>
      <p:sp>
        <p:nvSpPr>
          <p:cNvPr id="4" name="Content Placeholder 3">
            <a:extLst>
              <a:ext uri="{FF2B5EF4-FFF2-40B4-BE49-F238E27FC236}">
                <a16:creationId xmlns:a16="http://schemas.microsoft.com/office/drawing/2014/main" id="{73302EDD-C975-419C-B21C-4078BAE4B996}"/>
              </a:ext>
            </a:extLst>
          </p:cNvPr>
          <p:cNvSpPr>
            <a:spLocks noGrp="1"/>
          </p:cNvSpPr>
          <p:nvPr>
            <p:ph idx="1"/>
          </p:nvPr>
        </p:nvSpPr>
        <p:spPr/>
        <p:txBody>
          <a:bodyPr/>
          <a:lstStyle/>
          <a:p>
            <a:endParaRPr lang="en-US"/>
          </a:p>
        </p:txBody>
      </p:sp>
      <p:pic>
        <p:nvPicPr>
          <p:cNvPr id="3" name="Picture 2">
            <a:extLst>
              <a:ext uri="{FF2B5EF4-FFF2-40B4-BE49-F238E27FC236}">
                <a16:creationId xmlns:a16="http://schemas.microsoft.com/office/drawing/2014/main" id="{C74C9DB0-5A24-4CCE-BACF-513B21CB78AD}"/>
              </a:ext>
            </a:extLst>
          </p:cNvPr>
          <p:cNvPicPr>
            <a:picLocks noChangeAspect="1"/>
          </p:cNvPicPr>
          <p:nvPr/>
        </p:nvPicPr>
        <p:blipFill>
          <a:blip r:embed="rId2"/>
          <a:stretch>
            <a:fillRect/>
          </a:stretch>
        </p:blipFill>
        <p:spPr>
          <a:xfrm>
            <a:off x="1066800" y="1100276"/>
            <a:ext cx="7189482" cy="2751611"/>
          </a:xfrm>
          <a:prstGeom prst="rect">
            <a:avLst/>
          </a:prstGeom>
        </p:spPr>
      </p:pic>
      <p:pic>
        <p:nvPicPr>
          <p:cNvPr id="5" name="Picture 4">
            <a:extLst>
              <a:ext uri="{FF2B5EF4-FFF2-40B4-BE49-F238E27FC236}">
                <a16:creationId xmlns:a16="http://schemas.microsoft.com/office/drawing/2014/main" id="{65B776A0-3899-4E35-B494-50836CAA34BD}"/>
              </a:ext>
            </a:extLst>
          </p:cNvPr>
          <p:cNvPicPr>
            <a:picLocks noChangeAspect="1"/>
          </p:cNvPicPr>
          <p:nvPr/>
        </p:nvPicPr>
        <p:blipFill>
          <a:blip r:embed="rId3"/>
          <a:stretch>
            <a:fillRect/>
          </a:stretch>
        </p:blipFill>
        <p:spPr>
          <a:xfrm>
            <a:off x="1066800" y="3890772"/>
            <a:ext cx="7291082" cy="2540987"/>
          </a:xfrm>
          <a:prstGeom prst="rect">
            <a:avLst/>
          </a:prstGeom>
        </p:spPr>
      </p:pic>
    </p:spTree>
    <p:extLst>
      <p:ext uri="{BB962C8B-B14F-4D97-AF65-F5344CB8AC3E}">
        <p14:creationId xmlns:p14="http://schemas.microsoft.com/office/powerpoint/2010/main" val="12571495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5A62E-4F70-4C75-9E00-FE2C4E2137C9}"/>
              </a:ext>
            </a:extLst>
          </p:cNvPr>
          <p:cNvSpPr>
            <a:spLocks noGrp="1"/>
          </p:cNvSpPr>
          <p:nvPr>
            <p:ph type="title"/>
          </p:nvPr>
        </p:nvSpPr>
        <p:spPr>
          <a:xfrm>
            <a:off x="1066800" y="452094"/>
            <a:ext cx="10058400" cy="567081"/>
          </a:xfrm>
        </p:spPr>
        <p:txBody>
          <a:bodyPr>
            <a:normAutofit fontScale="90000"/>
          </a:bodyPr>
          <a:lstStyle/>
          <a:p>
            <a:pPr algn="ctr"/>
            <a:r>
              <a:rPr lang="en-US" dirty="0">
                <a:latin typeface="Algerian" panose="04020705040A02060702" pitchFamily="82" charset="0"/>
              </a:rPr>
              <a:t>Example of working model on sample Reviews</a:t>
            </a:r>
          </a:p>
        </p:txBody>
      </p:sp>
      <p:sp>
        <p:nvSpPr>
          <p:cNvPr id="5" name="Content Placeholder 4">
            <a:extLst>
              <a:ext uri="{FF2B5EF4-FFF2-40B4-BE49-F238E27FC236}">
                <a16:creationId xmlns:a16="http://schemas.microsoft.com/office/drawing/2014/main" id="{25782E49-ECA0-4FA8-BD4C-62F8AFF0A4BF}"/>
              </a:ext>
            </a:extLst>
          </p:cNvPr>
          <p:cNvSpPr>
            <a:spLocks noGrp="1"/>
          </p:cNvSpPr>
          <p:nvPr>
            <p:ph idx="1"/>
          </p:nvPr>
        </p:nvSpPr>
        <p:spPr>
          <a:xfrm>
            <a:off x="1066800" y="1019175"/>
            <a:ext cx="10058400" cy="3849624"/>
          </a:xfrm>
        </p:spPr>
        <p:txBody>
          <a:bodyPr/>
          <a:lstStyle/>
          <a:p>
            <a:endParaRPr lang="en-US" sz="2000" dirty="0">
              <a:latin typeface="Algerian" panose="04020705040A02060702" pitchFamily="82" charset="0"/>
            </a:endParaRPr>
          </a:p>
          <a:p>
            <a:endParaRPr lang="en-US" dirty="0"/>
          </a:p>
        </p:txBody>
      </p:sp>
      <p:pic>
        <p:nvPicPr>
          <p:cNvPr id="4" name="Picture 3">
            <a:extLst>
              <a:ext uri="{FF2B5EF4-FFF2-40B4-BE49-F238E27FC236}">
                <a16:creationId xmlns:a16="http://schemas.microsoft.com/office/drawing/2014/main" id="{36B0052A-F9B4-4BD0-935C-17F8EB6A691D}"/>
              </a:ext>
            </a:extLst>
          </p:cNvPr>
          <p:cNvPicPr>
            <a:picLocks noChangeAspect="1"/>
          </p:cNvPicPr>
          <p:nvPr/>
        </p:nvPicPr>
        <p:blipFill>
          <a:blip r:embed="rId2"/>
          <a:stretch>
            <a:fillRect/>
          </a:stretch>
        </p:blipFill>
        <p:spPr>
          <a:xfrm>
            <a:off x="1004887" y="1457324"/>
            <a:ext cx="10182225" cy="4537075"/>
          </a:xfrm>
          <a:prstGeom prst="rect">
            <a:avLst/>
          </a:prstGeom>
        </p:spPr>
      </p:pic>
    </p:spTree>
    <p:extLst>
      <p:ext uri="{BB962C8B-B14F-4D97-AF65-F5344CB8AC3E}">
        <p14:creationId xmlns:p14="http://schemas.microsoft.com/office/powerpoint/2010/main" val="174898869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5A62E-4F70-4C75-9E00-FE2C4E2137C9}"/>
              </a:ext>
            </a:extLst>
          </p:cNvPr>
          <p:cNvSpPr>
            <a:spLocks noGrp="1"/>
          </p:cNvSpPr>
          <p:nvPr>
            <p:ph type="title"/>
          </p:nvPr>
        </p:nvSpPr>
        <p:spPr>
          <a:xfrm>
            <a:off x="1066800" y="452094"/>
            <a:ext cx="10058400" cy="567081"/>
          </a:xfrm>
        </p:spPr>
        <p:txBody>
          <a:bodyPr>
            <a:normAutofit fontScale="90000"/>
          </a:bodyPr>
          <a:lstStyle/>
          <a:p>
            <a:pPr algn="ctr"/>
            <a:r>
              <a:rPr lang="en-US" dirty="0">
                <a:latin typeface="Algerian" panose="04020705040A02060702" pitchFamily="82" charset="0"/>
              </a:rPr>
              <a:t>CONCLUSION</a:t>
            </a:r>
          </a:p>
        </p:txBody>
      </p:sp>
      <p:sp>
        <p:nvSpPr>
          <p:cNvPr id="5" name="Content Placeholder 4">
            <a:extLst>
              <a:ext uri="{FF2B5EF4-FFF2-40B4-BE49-F238E27FC236}">
                <a16:creationId xmlns:a16="http://schemas.microsoft.com/office/drawing/2014/main" id="{25782E49-ECA0-4FA8-BD4C-62F8AFF0A4BF}"/>
              </a:ext>
            </a:extLst>
          </p:cNvPr>
          <p:cNvSpPr>
            <a:spLocks noGrp="1"/>
          </p:cNvSpPr>
          <p:nvPr>
            <p:ph idx="1"/>
          </p:nvPr>
        </p:nvSpPr>
        <p:spPr>
          <a:xfrm>
            <a:off x="1066800" y="1019175"/>
            <a:ext cx="10058400" cy="3849624"/>
          </a:xfrm>
        </p:spPr>
        <p:txBody>
          <a:bodyPr/>
          <a:lstStyle/>
          <a:p>
            <a:r>
              <a:rPr lang="en-IN" dirty="0"/>
              <a:t>After comparing the three models , Logistic regression is supposed to be the best performing .</a:t>
            </a:r>
            <a:endParaRPr lang="en-US" dirty="0"/>
          </a:p>
          <a:p>
            <a:r>
              <a:rPr lang="en-IN" dirty="0"/>
              <a:t>Word Cloud </a:t>
            </a:r>
            <a:endParaRPr lang="en-US" dirty="0"/>
          </a:p>
          <a:p>
            <a:r>
              <a:rPr lang="en-IN" dirty="0"/>
              <a:t>When we look at the top phrases from TF-IDF we should see some similarities with the following generated word cloud:</a:t>
            </a:r>
            <a:endParaRPr lang="en-US" dirty="0"/>
          </a:p>
          <a:p>
            <a:endParaRPr lang="en-US" sz="2000" dirty="0">
              <a:latin typeface="Algerian" panose="04020705040A02060702" pitchFamily="82" charset="0"/>
            </a:endParaRPr>
          </a:p>
          <a:p>
            <a:endParaRPr lang="en-US" dirty="0"/>
          </a:p>
        </p:txBody>
      </p:sp>
      <p:pic>
        <p:nvPicPr>
          <p:cNvPr id="3" name="Picture 2">
            <a:extLst>
              <a:ext uri="{FF2B5EF4-FFF2-40B4-BE49-F238E27FC236}">
                <a16:creationId xmlns:a16="http://schemas.microsoft.com/office/drawing/2014/main" id="{EE01BB46-ADB5-4FE9-8CAE-CBEE81F148E0}"/>
              </a:ext>
            </a:extLst>
          </p:cNvPr>
          <p:cNvPicPr>
            <a:picLocks noChangeAspect="1"/>
          </p:cNvPicPr>
          <p:nvPr/>
        </p:nvPicPr>
        <p:blipFill>
          <a:blip r:embed="rId2"/>
          <a:stretch>
            <a:fillRect/>
          </a:stretch>
        </p:blipFill>
        <p:spPr>
          <a:xfrm>
            <a:off x="1066800" y="2743200"/>
            <a:ext cx="5725657" cy="2797964"/>
          </a:xfrm>
          <a:prstGeom prst="rect">
            <a:avLst/>
          </a:prstGeom>
        </p:spPr>
      </p:pic>
    </p:spTree>
    <p:extLst>
      <p:ext uri="{BB962C8B-B14F-4D97-AF65-F5344CB8AC3E}">
        <p14:creationId xmlns:p14="http://schemas.microsoft.com/office/powerpoint/2010/main" val="28871435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66800" y="642594"/>
            <a:ext cx="10058400" cy="1371600"/>
          </a:xfrm>
        </p:spPr>
        <p:txBody>
          <a:bodyPr>
            <a:normAutofit/>
          </a:bodyPr>
          <a:lstStyle/>
          <a:p>
            <a:pPr algn="ctr"/>
            <a:r>
              <a:rPr lang="en-US" b="1" dirty="0">
                <a:latin typeface="Algerian" panose="04020705040A02060702" pitchFamily="82" charset="0"/>
              </a:rPr>
              <a:t>Exploratory data analysis</a:t>
            </a:r>
            <a:r>
              <a:rPr lang="en-US" dirty="0"/>
              <a:t>  </a:t>
            </a:r>
          </a:p>
        </p:txBody>
      </p:sp>
      <p:sp>
        <p:nvSpPr>
          <p:cNvPr id="4" name="Content Placeholder 3">
            <a:extLst>
              <a:ext uri="{FF2B5EF4-FFF2-40B4-BE49-F238E27FC236}">
                <a16:creationId xmlns:a16="http://schemas.microsoft.com/office/drawing/2014/main" id="{3AB53EAB-946F-4219-A3D5-C2700C7FAB58}"/>
              </a:ext>
            </a:extLst>
          </p:cNvPr>
          <p:cNvSpPr>
            <a:spLocks noGrp="1"/>
          </p:cNvSpPr>
          <p:nvPr>
            <p:ph idx="1"/>
          </p:nvPr>
        </p:nvSpPr>
        <p:spPr/>
        <p:txBody>
          <a:bodyPr/>
          <a:lstStyle/>
          <a:p>
            <a:r>
              <a:rPr lang="en-US" sz="2400" dirty="0">
                <a:latin typeface="Algerian" panose="04020705040A02060702" pitchFamily="82" charset="0"/>
              </a:rPr>
              <a:t>Import csv: Loading the data</a:t>
            </a:r>
          </a:p>
          <a:p>
            <a:endParaRPr lang="en-US" sz="2400" dirty="0">
              <a:latin typeface="Algerian" panose="04020705040A02060702" pitchFamily="82" charset="0"/>
            </a:endParaRPr>
          </a:p>
        </p:txBody>
      </p:sp>
      <p:pic>
        <p:nvPicPr>
          <p:cNvPr id="5" name="Picture 4">
            <a:extLst>
              <a:ext uri="{FF2B5EF4-FFF2-40B4-BE49-F238E27FC236}">
                <a16:creationId xmlns:a16="http://schemas.microsoft.com/office/drawing/2014/main" id="{776ECDA9-51FD-4AC1-8B34-1446F3FCC3C1}"/>
              </a:ext>
            </a:extLst>
          </p:cNvPr>
          <p:cNvPicPr>
            <a:picLocks noChangeAspect="1"/>
          </p:cNvPicPr>
          <p:nvPr/>
        </p:nvPicPr>
        <p:blipFill>
          <a:blip r:embed="rId2"/>
          <a:stretch>
            <a:fillRect/>
          </a:stretch>
        </p:blipFill>
        <p:spPr>
          <a:xfrm>
            <a:off x="842963" y="2803502"/>
            <a:ext cx="5537518" cy="3238168"/>
          </a:xfrm>
          <a:prstGeom prst="rect">
            <a:avLst/>
          </a:prstGeom>
        </p:spPr>
      </p:pic>
    </p:spTree>
    <p:extLst>
      <p:ext uri="{BB962C8B-B14F-4D97-AF65-F5344CB8AC3E}">
        <p14:creationId xmlns:p14="http://schemas.microsoft.com/office/powerpoint/2010/main" val="12046920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66800" y="642594"/>
            <a:ext cx="10058400" cy="1371600"/>
          </a:xfrm>
        </p:spPr>
        <p:txBody>
          <a:bodyPr>
            <a:normAutofit/>
          </a:bodyPr>
          <a:lstStyle/>
          <a:p>
            <a:pPr algn="ctr"/>
            <a:r>
              <a:rPr lang="en-US" b="1" dirty="0">
                <a:latin typeface="Algerian" panose="04020705040A02060702" pitchFamily="82" charset="0"/>
              </a:rPr>
              <a:t>Data Preprocessing</a:t>
            </a:r>
            <a:r>
              <a:rPr lang="en-US" dirty="0"/>
              <a:t>  </a:t>
            </a:r>
          </a:p>
        </p:txBody>
      </p:sp>
      <p:sp>
        <p:nvSpPr>
          <p:cNvPr id="4" name="Content Placeholder 3">
            <a:extLst>
              <a:ext uri="{FF2B5EF4-FFF2-40B4-BE49-F238E27FC236}">
                <a16:creationId xmlns:a16="http://schemas.microsoft.com/office/drawing/2014/main" id="{3AB53EAB-946F-4219-A3D5-C2700C7FAB58}"/>
              </a:ext>
            </a:extLst>
          </p:cNvPr>
          <p:cNvSpPr>
            <a:spLocks noGrp="1"/>
          </p:cNvSpPr>
          <p:nvPr>
            <p:ph idx="1"/>
          </p:nvPr>
        </p:nvSpPr>
        <p:spPr/>
        <p:txBody>
          <a:bodyPr/>
          <a:lstStyle/>
          <a:p>
            <a:r>
              <a:rPr lang="en-US" sz="2400" dirty="0">
                <a:latin typeface="Algerian" panose="04020705040A02060702" pitchFamily="82" charset="0"/>
              </a:rPr>
              <a:t>Removing the HTML Tags If ANY</a:t>
            </a:r>
          </a:p>
          <a:p>
            <a:endParaRPr lang="en-US" sz="2400" dirty="0">
              <a:latin typeface="Algerian" panose="04020705040A02060702" pitchFamily="82" charset="0"/>
            </a:endParaRPr>
          </a:p>
          <a:p>
            <a:endParaRPr lang="en-US" sz="2400" dirty="0">
              <a:latin typeface="Algerian" panose="04020705040A02060702" pitchFamily="82" charset="0"/>
            </a:endParaRPr>
          </a:p>
        </p:txBody>
      </p:sp>
      <p:pic>
        <p:nvPicPr>
          <p:cNvPr id="5" name="Picture 4">
            <a:extLst>
              <a:ext uri="{FF2B5EF4-FFF2-40B4-BE49-F238E27FC236}">
                <a16:creationId xmlns:a16="http://schemas.microsoft.com/office/drawing/2014/main" id="{4EB8AB1B-6BF3-4765-A01C-F84B630E481A}"/>
              </a:ext>
            </a:extLst>
          </p:cNvPr>
          <p:cNvPicPr>
            <a:picLocks noChangeAspect="1"/>
          </p:cNvPicPr>
          <p:nvPr/>
        </p:nvPicPr>
        <p:blipFill>
          <a:blip r:embed="rId2"/>
          <a:stretch>
            <a:fillRect/>
          </a:stretch>
        </p:blipFill>
        <p:spPr>
          <a:xfrm>
            <a:off x="1066800" y="3005137"/>
            <a:ext cx="7429500" cy="1266825"/>
          </a:xfrm>
          <a:prstGeom prst="rect">
            <a:avLst/>
          </a:prstGeom>
        </p:spPr>
      </p:pic>
    </p:spTree>
    <p:extLst>
      <p:ext uri="{BB962C8B-B14F-4D97-AF65-F5344CB8AC3E}">
        <p14:creationId xmlns:p14="http://schemas.microsoft.com/office/powerpoint/2010/main" val="34589166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66800" y="642594"/>
            <a:ext cx="10058400" cy="1371600"/>
          </a:xfrm>
        </p:spPr>
        <p:txBody>
          <a:bodyPr>
            <a:normAutofit/>
          </a:bodyPr>
          <a:lstStyle/>
          <a:p>
            <a:pPr algn="ctr"/>
            <a:r>
              <a:rPr lang="en-US" b="1" dirty="0">
                <a:latin typeface="Algerian" panose="04020705040A02060702" pitchFamily="82" charset="0"/>
              </a:rPr>
              <a:t>Data Preprocessing</a:t>
            </a:r>
            <a:r>
              <a:rPr lang="en-US" dirty="0"/>
              <a:t>  </a:t>
            </a:r>
          </a:p>
        </p:txBody>
      </p:sp>
      <p:sp>
        <p:nvSpPr>
          <p:cNvPr id="4" name="Content Placeholder 3">
            <a:extLst>
              <a:ext uri="{FF2B5EF4-FFF2-40B4-BE49-F238E27FC236}">
                <a16:creationId xmlns:a16="http://schemas.microsoft.com/office/drawing/2014/main" id="{3AB53EAB-946F-4219-A3D5-C2700C7FAB58}"/>
              </a:ext>
            </a:extLst>
          </p:cNvPr>
          <p:cNvSpPr>
            <a:spLocks noGrp="1"/>
          </p:cNvSpPr>
          <p:nvPr>
            <p:ph idx="1"/>
          </p:nvPr>
        </p:nvSpPr>
        <p:spPr/>
        <p:txBody>
          <a:bodyPr/>
          <a:lstStyle/>
          <a:p>
            <a:r>
              <a:rPr lang="en-US" sz="2400" dirty="0">
                <a:latin typeface="Algerian" panose="04020705040A02060702" pitchFamily="82" charset="0"/>
              </a:rPr>
              <a:t>Removing the PUNCTUATION</a:t>
            </a:r>
          </a:p>
          <a:p>
            <a:endParaRPr lang="en-US" sz="2400" dirty="0">
              <a:latin typeface="Algerian" panose="04020705040A02060702" pitchFamily="82" charset="0"/>
            </a:endParaRPr>
          </a:p>
          <a:p>
            <a:endParaRPr lang="en-US" sz="2400" dirty="0">
              <a:latin typeface="Algerian" panose="04020705040A02060702" pitchFamily="82" charset="0"/>
            </a:endParaRPr>
          </a:p>
        </p:txBody>
      </p:sp>
      <p:pic>
        <p:nvPicPr>
          <p:cNvPr id="3" name="Picture 2">
            <a:extLst>
              <a:ext uri="{FF2B5EF4-FFF2-40B4-BE49-F238E27FC236}">
                <a16:creationId xmlns:a16="http://schemas.microsoft.com/office/drawing/2014/main" id="{91193D1A-99F0-4659-B86C-899FE764F765}"/>
              </a:ext>
            </a:extLst>
          </p:cNvPr>
          <p:cNvPicPr>
            <a:picLocks noChangeAspect="1"/>
          </p:cNvPicPr>
          <p:nvPr/>
        </p:nvPicPr>
        <p:blipFill>
          <a:blip r:embed="rId2"/>
          <a:stretch>
            <a:fillRect/>
          </a:stretch>
        </p:blipFill>
        <p:spPr>
          <a:xfrm>
            <a:off x="972096" y="2799080"/>
            <a:ext cx="7562304" cy="3011712"/>
          </a:xfrm>
          <a:prstGeom prst="rect">
            <a:avLst/>
          </a:prstGeom>
        </p:spPr>
      </p:pic>
    </p:spTree>
    <p:extLst>
      <p:ext uri="{BB962C8B-B14F-4D97-AF65-F5344CB8AC3E}">
        <p14:creationId xmlns:p14="http://schemas.microsoft.com/office/powerpoint/2010/main" val="24619048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66800" y="642594"/>
            <a:ext cx="10058400" cy="1371600"/>
          </a:xfrm>
        </p:spPr>
        <p:txBody>
          <a:bodyPr>
            <a:normAutofit/>
          </a:bodyPr>
          <a:lstStyle/>
          <a:p>
            <a:pPr algn="ctr"/>
            <a:r>
              <a:rPr lang="en-US" b="1" dirty="0">
                <a:latin typeface="Algerian" panose="04020705040A02060702" pitchFamily="82" charset="0"/>
              </a:rPr>
              <a:t>Data Preprocessing</a:t>
            </a:r>
            <a:r>
              <a:rPr lang="en-US" dirty="0"/>
              <a:t>  </a:t>
            </a:r>
          </a:p>
        </p:txBody>
      </p:sp>
      <p:sp>
        <p:nvSpPr>
          <p:cNvPr id="4" name="Content Placeholder 3">
            <a:extLst>
              <a:ext uri="{FF2B5EF4-FFF2-40B4-BE49-F238E27FC236}">
                <a16:creationId xmlns:a16="http://schemas.microsoft.com/office/drawing/2014/main" id="{3AB53EAB-946F-4219-A3D5-C2700C7FAB58}"/>
              </a:ext>
            </a:extLst>
          </p:cNvPr>
          <p:cNvSpPr>
            <a:spLocks noGrp="1"/>
          </p:cNvSpPr>
          <p:nvPr>
            <p:ph idx="1"/>
          </p:nvPr>
        </p:nvSpPr>
        <p:spPr/>
        <p:txBody>
          <a:bodyPr/>
          <a:lstStyle/>
          <a:p>
            <a:r>
              <a:rPr lang="en-US" sz="2400" dirty="0">
                <a:latin typeface="Algerian" panose="04020705040A02060702" pitchFamily="82" charset="0"/>
              </a:rPr>
              <a:t>TOKENIZE</a:t>
            </a:r>
          </a:p>
          <a:p>
            <a:endParaRPr lang="en-US" sz="2400" dirty="0">
              <a:latin typeface="Algerian" panose="04020705040A02060702" pitchFamily="82" charset="0"/>
            </a:endParaRPr>
          </a:p>
        </p:txBody>
      </p:sp>
      <p:pic>
        <p:nvPicPr>
          <p:cNvPr id="3" name="Picture 2">
            <a:extLst>
              <a:ext uri="{FF2B5EF4-FFF2-40B4-BE49-F238E27FC236}">
                <a16:creationId xmlns:a16="http://schemas.microsoft.com/office/drawing/2014/main" id="{DE0588C0-3F60-44DD-9C91-88AE3DABA467}"/>
              </a:ext>
            </a:extLst>
          </p:cNvPr>
          <p:cNvPicPr>
            <a:picLocks noChangeAspect="1"/>
          </p:cNvPicPr>
          <p:nvPr/>
        </p:nvPicPr>
        <p:blipFill>
          <a:blip r:embed="rId2"/>
          <a:stretch>
            <a:fillRect/>
          </a:stretch>
        </p:blipFill>
        <p:spPr>
          <a:xfrm>
            <a:off x="419100" y="2875629"/>
            <a:ext cx="8958580" cy="1510633"/>
          </a:xfrm>
          <a:prstGeom prst="rect">
            <a:avLst/>
          </a:prstGeom>
        </p:spPr>
      </p:pic>
    </p:spTree>
    <p:extLst>
      <p:ext uri="{BB962C8B-B14F-4D97-AF65-F5344CB8AC3E}">
        <p14:creationId xmlns:p14="http://schemas.microsoft.com/office/powerpoint/2010/main" val="33095242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66800" y="642594"/>
            <a:ext cx="10058400" cy="1371600"/>
          </a:xfrm>
        </p:spPr>
        <p:txBody>
          <a:bodyPr>
            <a:normAutofit/>
          </a:bodyPr>
          <a:lstStyle/>
          <a:p>
            <a:pPr algn="ctr"/>
            <a:r>
              <a:rPr lang="en-US" b="1" dirty="0">
                <a:latin typeface="Algerian" panose="04020705040A02060702" pitchFamily="82" charset="0"/>
              </a:rPr>
              <a:t>Data Preprocessing</a:t>
            </a:r>
            <a:r>
              <a:rPr lang="en-US" dirty="0"/>
              <a:t>  </a:t>
            </a:r>
          </a:p>
        </p:txBody>
      </p:sp>
      <p:sp>
        <p:nvSpPr>
          <p:cNvPr id="4" name="Content Placeholder 3">
            <a:extLst>
              <a:ext uri="{FF2B5EF4-FFF2-40B4-BE49-F238E27FC236}">
                <a16:creationId xmlns:a16="http://schemas.microsoft.com/office/drawing/2014/main" id="{3AB53EAB-946F-4219-A3D5-C2700C7FAB58}"/>
              </a:ext>
            </a:extLst>
          </p:cNvPr>
          <p:cNvSpPr>
            <a:spLocks noGrp="1"/>
          </p:cNvSpPr>
          <p:nvPr>
            <p:ph idx="1"/>
          </p:nvPr>
        </p:nvSpPr>
        <p:spPr/>
        <p:txBody>
          <a:bodyPr/>
          <a:lstStyle/>
          <a:p>
            <a:r>
              <a:rPr lang="en-US" sz="2400" dirty="0">
                <a:latin typeface="Algerian" panose="04020705040A02060702" pitchFamily="82" charset="0"/>
              </a:rPr>
              <a:t>Removing the STOP WORDS IF ANY</a:t>
            </a:r>
          </a:p>
          <a:p>
            <a:endParaRPr lang="en-US" sz="2400" dirty="0">
              <a:latin typeface="Algerian" panose="04020705040A02060702" pitchFamily="82" charset="0"/>
            </a:endParaRPr>
          </a:p>
          <a:p>
            <a:endParaRPr lang="en-US" sz="2400" dirty="0">
              <a:latin typeface="Algerian" panose="04020705040A02060702" pitchFamily="82" charset="0"/>
            </a:endParaRPr>
          </a:p>
        </p:txBody>
      </p:sp>
      <p:pic>
        <p:nvPicPr>
          <p:cNvPr id="3" name="Picture 2">
            <a:extLst>
              <a:ext uri="{FF2B5EF4-FFF2-40B4-BE49-F238E27FC236}">
                <a16:creationId xmlns:a16="http://schemas.microsoft.com/office/drawing/2014/main" id="{C73880FE-D3BC-4D1B-AF91-2B7A310AF124}"/>
              </a:ext>
            </a:extLst>
          </p:cNvPr>
          <p:cNvPicPr>
            <a:picLocks noChangeAspect="1"/>
          </p:cNvPicPr>
          <p:nvPr/>
        </p:nvPicPr>
        <p:blipFill>
          <a:blip r:embed="rId2"/>
          <a:stretch>
            <a:fillRect/>
          </a:stretch>
        </p:blipFill>
        <p:spPr>
          <a:xfrm>
            <a:off x="762635" y="2972752"/>
            <a:ext cx="10077450" cy="2619375"/>
          </a:xfrm>
          <a:prstGeom prst="rect">
            <a:avLst/>
          </a:prstGeom>
        </p:spPr>
      </p:pic>
    </p:spTree>
    <p:extLst>
      <p:ext uri="{BB962C8B-B14F-4D97-AF65-F5344CB8AC3E}">
        <p14:creationId xmlns:p14="http://schemas.microsoft.com/office/powerpoint/2010/main" val="40166520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66800" y="642594"/>
            <a:ext cx="10058400" cy="1371600"/>
          </a:xfrm>
        </p:spPr>
        <p:txBody>
          <a:bodyPr>
            <a:normAutofit/>
          </a:bodyPr>
          <a:lstStyle/>
          <a:p>
            <a:pPr algn="ctr"/>
            <a:r>
              <a:rPr lang="en-US" b="1" dirty="0">
                <a:latin typeface="Algerian" panose="04020705040A02060702" pitchFamily="82" charset="0"/>
              </a:rPr>
              <a:t>Data Preprocessing</a:t>
            </a:r>
            <a:r>
              <a:rPr lang="en-US" dirty="0"/>
              <a:t>  </a:t>
            </a:r>
          </a:p>
        </p:txBody>
      </p:sp>
      <p:sp>
        <p:nvSpPr>
          <p:cNvPr id="4" name="Content Placeholder 3">
            <a:extLst>
              <a:ext uri="{FF2B5EF4-FFF2-40B4-BE49-F238E27FC236}">
                <a16:creationId xmlns:a16="http://schemas.microsoft.com/office/drawing/2014/main" id="{3AB53EAB-946F-4219-A3D5-C2700C7FAB58}"/>
              </a:ext>
            </a:extLst>
          </p:cNvPr>
          <p:cNvSpPr>
            <a:spLocks noGrp="1"/>
          </p:cNvSpPr>
          <p:nvPr>
            <p:ph idx="1"/>
          </p:nvPr>
        </p:nvSpPr>
        <p:spPr/>
        <p:txBody>
          <a:bodyPr/>
          <a:lstStyle/>
          <a:p>
            <a:r>
              <a:rPr lang="en-US" sz="2400" dirty="0">
                <a:latin typeface="Algerian" panose="04020705040A02060702" pitchFamily="82" charset="0"/>
              </a:rPr>
              <a:t>STEMMING AND LEMMATIZING</a:t>
            </a:r>
          </a:p>
          <a:p>
            <a:endParaRPr lang="en-US" sz="2400" dirty="0">
              <a:latin typeface="Algerian" panose="04020705040A02060702" pitchFamily="82" charset="0"/>
            </a:endParaRPr>
          </a:p>
          <a:p>
            <a:endParaRPr lang="en-US" sz="2400" dirty="0">
              <a:latin typeface="Algerian" panose="04020705040A02060702" pitchFamily="82" charset="0"/>
            </a:endParaRPr>
          </a:p>
        </p:txBody>
      </p:sp>
      <p:pic>
        <p:nvPicPr>
          <p:cNvPr id="3" name="Picture 2">
            <a:extLst>
              <a:ext uri="{FF2B5EF4-FFF2-40B4-BE49-F238E27FC236}">
                <a16:creationId xmlns:a16="http://schemas.microsoft.com/office/drawing/2014/main" id="{61E50341-8FC0-4EB8-8E79-B1E2F4C8A2B2}"/>
              </a:ext>
            </a:extLst>
          </p:cNvPr>
          <p:cNvPicPr>
            <a:picLocks noChangeAspect="1"/>
          </p:cNvPicPr>
          <p:nvPr/>
        </p:nvPicPr>
        <p:blipFill>
          <a:blip r:embed="rId2"/>
          <a:stretch>
            <a:fillRect/>
          </a:stretch>
        </p:blipFill>
        <p:spPr>
          <a:xfrm>
            <a:off x="962025" y="2939097"/>
            <a:ext cx="10163175" cy="2828925"/>
          </a:xfrm>
          <a:prstGeom prst="rect">
            <a:avLst/>
          </a:prstGeom>
        </p:spPr>
      </p:pic>
    </p:spTree>
    <p:extLst>
      <p:ext uri="{BB962C8B-B14F-4D97-AF65-F5344CB8AC3E}">
        <p14:creationId xmlns:p14="http://schemas.microsoft.com/office/powerpoint/2010/main" val="136605407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3.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{2CFA1C3D-39BB-407A-A008-A52B3CC1BCF8}tf78438558_win32</Template>
  <TotalTime>684</TotalTime>
  <Words>579</Words>
  <Application>Microsoft Office PowerPoint</Application>
  <PresentationFormat>Widescreen</PresentationFormat>
  <Paragraphs>74</Paragraphs>
  <Slides>37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37</vt:i4>
      </vt:variant>
    </vt:vector>
  </HeadingPairs>
  <TitlesOfParts>
    <vt:vector size="41" baseType="lpstr">
      <vt:lpstr>Algerian</vt:lpstr>
      <vt:lpstr>Century Gothic</vt:lpstr>
      <vt:lpstr>Garamond</vt:lpstr>
      <vt:lpstr>SavonVTI</vt:lpstr>
      <vt:lpstr>Rating-PREDICTION</vt:lpstr>
      <vt:lpstr>Contents </vt:lpstr>
      <vt:lpstr>PowerPoint Presentation</vt:lpstr>
      <vt:lpstr>Exploratory data analysis  </vt:lpstr>
      <vt:lpstr>Data Preprocessing  </vt:lpstr>
      <vt:lpstr>Data Preprocessing  </vt:lpstr>
      <vt:lpstr>Data Preprocessing  </vt:lpstr>
      <vt:lpstr>Data Preprocessing  </vt:lpstr>
      <vt:lpstr>Data Preprocessing  </vt:lpstr>
      <vt:lpstr>Data Preprocessing  </vt:lpstr>
      <vt:lpstr>Data Preprocessing  </vt:lpstr>
      <vt:lpstr>Visualization</vt:lpstr>
      <vt:lpstr>Visualization</vt:lpstr>
      <vt:lpstr>     Converting text data  to vector </vt:lpstr>
      <vt:lpstr>DATA Preparation for MODEL BUILDING</vt:lpstr>
      <vt:lpstr>MODELLING</vt:lpstr>
      <vt:lpstr>PowerPoint Presentation</vt:lpstr>
      <vt:lpstr>MULTINOMIAL NB</vt:lpstr>
      <vt:lpstr>PowerPoint Presentation</vt:lpstr>
      <vt:lpstr>PowerPoint Presentation</vt:lpstr>
      <vt:lpstr>METHODOLOGY</vt:lpstr>
      <vt:lpstr>Model Building</vt:lpstr>
      <vt:lpstr>Modelling</vt:lpstr>
      <vt:lpstr>Logistic Regression</vt:lpstr>
      <vt:lpstr>Support vector machine</vt:lpstr>
      <vt:lpstr>MULTINOMIALNB CLASSIFIER</vt:lpstr>
      <vt:lpstr>SGD CLASSIFIER</vt:lpstr>
      <vt:lpstr>COMPARING to find the best model</vt:lpstr>
      <vt:lpstr>Further MODEL EVALUATION WITH CLASSIFICATION REPORTS</vt:lpstr>
      <vt:lpstr>CLASSIFICATION REPORTS</vt:lpstr>
      <vt:lpstr>CLASSIFICATION REPORTS</vt:lpstr>
      <vt:lpstr>CONFUSION MATRICES</vt:lpstr>
      <vt:lpstr>CONFUSION MATRICES</vt:lpstr>
      <vt:lpstr>CONFUSION MATRICES</vt:lpstr>
      <vt:lpstr>HYPERPARAMETER TUNING</vt:lpstr>
      <vt:lpstr>Example of working model on sample Reviews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dc:title>
  <dc:creator>Sarmishtha Haldar</dc:creator>
  <cp:lastModifiedBy>Sarmishtha Haldar</cp:lastModifiedBy>
  <cp:revision>159</cp:revision>
  <dcterms:created xsi:type="dcterms:W3CDTF">2021-04-25T06:05:35Z</dcterms:created>
  <dcterms:modified xsi:type="dcterms:W3CDTF">2021-08-04T10:26:06Z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