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834F9B9-349F-4CED-B19F-1B568E82A2F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ECABDA-A897-4C86-9A3C-EA91594810C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4BA956-2155-4408-A434-CF68DBC7667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D683B96-643A-402F-A604-F7E293AAE9C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97CD28-DDFB-42E4-B1E5-F33B8C81C89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6170B5-6F90-47CE-AAF5-0374628CA6F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FBCBEB-A9B6-44F5-9E5C-828999F0323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6F0D70F-C0C2-44EC-BBD2-8FA91D58340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45" name="Shape 0"/>
          <p:cNvSpPr/>
          <p:nvPr/>
        </p:nvSpPr>
        <p:spPr>
          <a:xfrm>
            <a:off x="360" y="0"/>
            <a:ext cx="14630040" cy="8229240"/>
          </a:xfrm>
          <a:prstGeom prst="rect">
            <a:avLst/>
          </a:prstGeom>
          <a:solidFill>
            <a:srgbClr val="000000"/>
          </a:solidFill>
          <a:ln w="13811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 1"/>
          <p:cNvSpPr/>
          <p:nvPr/>
        </p:nvSpPr>
        <p:spPr>
          <a:xfrm>
            <a:off x="3612240" y="2942280"/>
            <a:ext cx="704628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6562"/>
              </a:lnSpc>
              <a:tabLst>
                <a:tab algn="l" pos="0"/>
              </a:tabLst>
            </a:pPr>
            <a:r>
              <a:rPr b="1" lang="en-US" sz="5250" spc="-157" strike="noStrike">
                <a:solidFill>
                  <a:srgbClr val="ffffff"/>
                </a:solidFill>
                <a:latin typeface="Overpass"/>
                <a:ea typeface="Overpass"/>
              </a:rPr>
              <a:t>Генерація HTML з DSL</a:t>
            </a:r>
            <a:endParaRPr b="0" lang="en-US" sz="5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 2"/>
          <p:cNvSpPr/>
          <p:nvPr/>
        </p:nvSpPr>
        <p:spPr>
          <a:xfrm>
            <a:off x="2348280" y="2848680"/>
            <a:ext cx="993312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4"/>
          <p:cNvSpPr/>
          <p:nvPr/>
        </p:nvSpPr>
        <p:spPr>
          <a:xfrm>
            <a:off x="2182680" y="6954480"/>
            <a:ext cx="9933120" cy="5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>
                    <a:tint val="75000"/>
                  </a:schemeClr>
                </a:solidFill>
                <a:latin typeface="Century Gothic"/>
                <a:ea typeface="Overpass"/>
              </a:rPr>
              <a:t>П</a:t>
            </a:r>
            <a:r>
              <a:rPr b="0" lang="uk-UA" sz="2400" spc="-1" strike="noStrike">
                <a:solidFill>
                  <a:schemeClr val="dk1">
                    <a:tint val="75000"/>
                  </a:schemeClr>
                </a:solidFill>
                <a:latin typeface="Century Gothic"/>
                <a:ea typeface="Overpass"/>
              </a:rPr>
              <a:t>ідготували Мішуров Михайло і Мінюхін Кирил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5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 1"/>
          <p:cNvSpPr/>
          <p:nvPr/>
        </p:nvSpPr>
        <p:spPr>
          <a:xfrm>
            <a:off x="2348280" y="1283760"/>
            <a:ext cx="4443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Overpass"/>
                <a:ea typeface="Overpass"/>
              </a:rPr>
              <a:t>Що таке DSL?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Shape 2"/>
          <p:cNvSpPr/>
          <p:nvPr/>
        </p:nvSpPr>
        <p:spPr>
          <a:xfrm>
            <a:off x="2348280" y="2311200"/>
            <a:ext cx="9933120" cy="1396440"/>
          </a:xfrm>
          <a:prstGeom prst="roundRect">
            <a:avLst>
              <a:gd name="adj" fmla="val 7159"/>
            </a:avLst>
          </a:prstGeom>
          <a:solidFill>
            <a:srgbClr val="7e023c"/>
          </a:solidFill>
          <a:ln w="13811">
            <a:solidFill>
              <a:srgbClr val="97024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 3"/>
          <p:cNvSpPr/>
          <p:nvPr/>
        </p:nvSpPr>
        <p:spPr>
          <a:xfrm>
            <a:off x="2584440" y="254736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Overpass"/>
                <a:ea typeface="Overpass"/>
              </a:rPr>
              <a:t>Визначення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 4"/>
          <p:cNvSpPr/>
          <p:nvPr/>
        </p:nvSpPr>
        <p:spPr>
          <a:xfrm>
            <a:off x="2584440" y="3116520"/>
            <a:ext cx="9461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Overpass"/>
                <a:ea typeface="Overpass"/>
              </a:rPr>
              <a:t>DSL - це невеликі, узкоспеціалізовані мови для вирішення конкретних завдань.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Shape 5"/>
          <p:cNvSpPr/>
          <p:nvPr/>
        </p:nvSpPr>
        <p:spPr>
          <a:xfrm>
            <a:off x="2348280" y="3930120"/>
            <a:ext cx="9933120" cy="1396440"/>
          </a:xfrm>
          <a:prstGeom prst="roundRect">
            <a:avLst>
              <a:gd name="adj" fmla="val 7159"/>
            </a:avLst>
          </a:prstGeom>
          <a:solidFill>
            <a:srgbClr val="7e023c"/>
          </a:solidFill>
          <a:ln w="13811">
            <a:solidFill>
              <a:srgbClr val="97024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 6"/>
          <p:cNvSpPr/>
          <p:nvPr/>
        </p:nvSpPr>
        <p:spPr>
          <a:xfrm>
            <a:off x="2584440" y="416628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Overpass"/>
                <a:ea typeface="Overpass"/>
              </a:rPr>
              <a:t>Навіщо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7"/>
          <p:cNvSpPr/>
          <p:nvPr/>
        </p:nvSpPr>
        <p:spPr>
          <a:xfrm>
            <a:off x="2584440" y="4735440"/>
            <a:ext cx="9461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Overpass"/>
                <a:ea typeface="Overpass"/>
              </a:rPr>
              <a:t>DSL дозволяє робити зрозумілі інтерфейси для рішення конкретних проблем в одній галузі.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Shape 8"/>
          <p:cNvSpPr/>
          <p:nvPr/>
        </p:nvSpPr>
        <p:spPr>
          <a:xfrm>
            <a:off x="2348280" y="5549040"/>
            <a:ext cx="9933120" cy="1396440"/>
          </a:xfrm>
          <a:prstGeom prst="roundRect">
            <a:avLst>
              <a:gd name="adj" fmla="val 7159"/>
            </a:avLst>
          </a:prstGeom>
          <a:solidFill>
            <a:srgbClr val="7e023c"/>
          </a:solidFill>
          <a:ln w="13811">
            <a:solidFill>
              <a:srgbClr val="97024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Text 9"/>
          <p:cNvSpPr/>
          <p:nvPr/>
        </p:nvSpPr>
        <p:spPr>
          <a:xfrm>
            <a:off x="2584440" y="578520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Overpass"/>
                <a:ea typeface="Overpass"/>
              </a:rPr>
              <a:t>Приклади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10"/>
          <p:cNvSpPr/>
          <p:nvPr/>
        </p:nvSpPr>
        <p:spPr>
          <a:xfrm>
            <a:off x="2584440" y="6354360"/>
            <a:ext cx="9461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Overpass"/>
                <a:ea typeface="Overpass"/>
              </a:rPr>
              <a:t>SQL, RegExp, HTML, UML, Make та купа інших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6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 1"/>
          <p:cNvSpPr/>
          <p:nvPr/>
        </p:nvSpPr>
        <p:spPr>
          <a:xfrm>
            <a:off x="2348280" y="712440"/>
            <a:ext cx="8540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Overpass"/>
                <a:ea typeface="Overpass"/>
              </a:rPr>
              <a:t>Переваги використання Ruby для DSL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Shape 2"/>
          <p:cNvSpPr/>
          <p:nvPr/>
        </p:nvSpPr>
        <p:spPr>
          <a:xfrm>
            <a:off x="2659320" y="1740240"/>
            <a:ext cx="43920" cy="5776560"/>
          </a:xfrm>
          <a:prstGeom prst="rect">
            <a:avLst/>
          </a:prstGeom>
          <a:solidFill>
            <a:srgbClr val="97024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Shape 3"/>
          <p:cNvSpPr/>
          <p:nvPr/>
        </p:nvSpPr>
        <p:spPr>
          <a:xfrm>
            <a:off x="2931480" y="2141640"/>
            <a:ext cx="777240" cy="43920"/>
          </a:xfrm>
          <a:prstGeom prst="rect">
            <a:avLst/>
          </a:prstGeom>
          <a:solidFill>
            <a:srgbClr val="97024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Shape 4"/>
          <p:cNvSpPr/>
          <p:nvPr/>
        </p:nvSpPr>
        <p:spPr>
          <a:xfrm>
            <a:off x="2431800" y="191376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 5"/>
          <p:cNvSpPr/>
          <p:nvPr/>
        </p:nvSpPr>
        <p:spPr>
          <a:xfrm>
            <a:off x="2612880" y="1955520"/>
            <a:ext cx="1368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1" strike="noStrike">
                <a:solidFill>
                  <a:srgbClr val="e5e0df"/>
                </a:solidFill>
                <a:latin typeface="Overpass"/>
                <a:ea typeface="Overpass"/>
              </a:rPr>
              <a:t>1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6"/>
          <p:cNvSpPr/>
          <p:nvPr/>
        </p:nvSpPr>
        <p:spPr>
          <a:xfrm>
            <a:off x="3903840" y="196236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Overpass"/>
                <a:ea typeface="Overpass"/>
              </a:rPr>
              <a:t>Експресивність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 7"/>
          <p:cNvSpPr/>
          <p:nvPr/>
        </p:nvSpPr>
        <p:spPr>
          <a:xfrm>
            <a:off x="3903840" y="2531880"/>
            <a:ext cx="83779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Overpass"/>
                <a:ea typeface="Overpass"/>
              </a:rPr>
              <a:t> </a:t>
            </a:r>
            <a:r>
              <a:rPr b="0" lang="en-US" sz="1750" spc="-1" strike="noStrike">
                <a:solidFill>
                  <a:srgbClr val="e5e0df"/>
                </a:solidFill>
                <a:latin typeface="Overpass"/>
                <a:ea typeface="Overpass"/>
              </a:rPr>
              <a:t>Ruby володіє виразним синтаксисом, що полегшує створення зрозумілих конструкцій в DSL.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Shape 8"/>
          <p:cNvSpPr/>
          <p:nvPr/>
        </p:nvSpPr>
        <p:spPr>
          <a:xfrm>
            <a:off x="2931480" y="4141080"/>
            <a:ext cx="777240" cy="43920"/>
          </a:xfrm>
          <a:prstGeom prst="rect">
            <a:avLst/>
          </a:prstGeom>
          <a:solidFill>
            <a:srgbClr val="97024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Shape 9"/>
          <p:cNvSpPr/>
          <p:nvPr/>
        </p:nvSpPr>
        <p:spPr>
          <a:xfrm>
            <a:off x="2431800" y="391356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Text 10"/>
          <p:cNvSpPr/>
          <p:nvPr/>
        </p:nvSpPr>
        <p:spPr>
          <a:xfrm>
            <a:off x="2578680" y="3954960"/>
            <a:ext cx="20556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1" strike="noStrike">
                <a:solidFill>
                  <a:srgbClr val="e5e0df"/>
                </a:solidFill>
                <a:latin typeface="Overpass"/>
                <a:ea typeface="Overpass"/>
              </a:rPr>
              <a:t>2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 11"/>
          <p:cNvSpPr/>
          <p:nvPr/>
        </p:nvSpPr>
        <p:spPr>
          <a:xfrm>
            <a:off x="3903840" y="396216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Overpass"/>
                <a:ea typeface="Overpass"/>
              </a:rPr>
              <a:t>Готові ліби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12"/>
          <p:cNvSpPr/>
          <p:nvPr/>
        </p:nvSpPr>
        <p:spPr>
          <a:xfrm>
            <a:off x="3903840" y="4531320"/>
            <a:ext cx="837792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Overpass"/>
                <a:ea typeface="Overpass"/>
              </a:rPr>
              <a:t>Ruby має багато готових бібліотек, які полегшують написання DSL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Shape 13"/>
          <p:cNvSpPr/>
          <p:nvPr/>
        </p:nvSpPr>
        <p:spPr>
          <a:xfrm>
            <a:off x="2931480" y="6140880"/>
            <a:ext cx="777240" cy="43920"/>
          </a:xfrm>
          <a:prstGeom prst="rect">
            <a:avLst/>
          </a:prstGeom>
          <a:solidFill>
            <a:srgbClr val="97024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Shape 14"/>
          <p:cNvSpPr/>
          <p:nvPr/>
        </p:nvSpPr>
        <p:spPr>
          <a:xfrm>
            <a:off x="2431800" y="591300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 15"/>
          <p:cNvSpPr/>
          <p:nvPr/>
        </p:nvSpPr>
        <p:spPr>
          <a:xfrm>
            <a:off x="2582640" y="5954760"/>
            <a:ext cx="19764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1" strike="noStrike">
                <a:solidFill>
                  <a:srgbClr val="e5e0df"/>
                </a:solidFill>
                <a:latin typeface="Overpass"/>
                <a:ea typeface="Overpass"/>
              </a:rPr>
              <a:t>3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16"/>
          <p:cNvSpPr/>
          <p:nvPr/>
        </p:nvSpPr>
        <p:spPr>
          <a:xfrm>
            <a:off x="3903840" y="596160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Overpass"/>
                <a:ea typeface="Overpass"/>
              </a:rPr>
              <a:t>Зручність і простота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17"/>
          <p:cNvSpPr/>
          <p:nvPr/>
        </p:nvSpPr>
        <p:spPr>
          <a:xfrm>
            <a:off x="3903840" y="6531120"/>
            <a:ext cx="83779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Overpass"/>
                <a:ea typeface="Overpass"/>
              </a:rPr>
              <a:t>Ruby доволі проста мова, багато хто її знає і написати DSL при потребі важко не буде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8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Text 1"/>
          <p:cNvSpPr/>
          <p:nvPr/>
        </p:nvSpPr>
        <p:spPr>
          <a:xfrm>
            <a:off x="2348280" y="2658240"/>
            <a:ext cx="69822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Overpass"/>
                <a:ea typeface="Overpass"/>
              </a:rPr>
              <a:t>Альтернативи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Shape 2"/>
          <p:cNvSpPr/>
          <p:nvPr/>
        </p:nvSpPr>
        <p:spPr>
          <a:xfrm>
            <a:off x="2348280" y="385956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Text 3"/>
          <p:cNvSpPr/>
          <p:nvPr/>
        </p:nvSpPr>
        <p:spPr>
          <a:xfrm>
            <a:off x="2529720" y="3900960"/>
            <a:ext cx="1368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1" strike="noStrike">
                <a:solidFill>
                  <a:srgbClr val="e5e0df"/>
                </a:solidFill>
                <a:latin typeface="Overpass"/>
                <a:ea typeface="Overpass"/>
              </a:rPr>
              <a:t>1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4"/>
          <p:cNvSpPr/>
          <p:nvPr/>
        </p:nvSpPr>
        <p:spPr>
          <a:xfrm>
            <a:off x="3070440" y="393588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Overpass"/>
                <a:ea typeface="Overpass"/>
              </a:rPr>
              <a:t>Шаблони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 5"/>
          <p:cNvSpPr/>
          <p:nvPr/>
        </p:nvSpPr>
        <p:spPr>
          <a:xfrm>
            <a:off x="3070440" y="4505040"/>
            <a:ext cx="24404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Overpass"/>
                <a:ea typeface="Overpass"/>
              </a:rPr>
              <a:t>Дозволяє писати файли html із вбудованою логікою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Shape 6"/>
          <p:cNvSpPr/>
          <p:nvPr/>
        </p:nvSpPr>
        <p:spPr>
          <a:xfrm>
            <a:off x="5733720" y="385956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 7"/>
          <p:cNvSpPr/>
          <p:nvPr/>
        </p:nvSpPr>
        <p:spPr>
          <a:xfrm>
            <a:off x="5880600" y="3900960"/>
            <a:ext cx="20556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1" strike="noStrike">
                <a:solidFill>
                  <a:srgbClr val="e5e0df"/>
                </a:solidFill>
                <a:latin typeface="Overpass"/>
                <a:ea typeface="Overpass"/>
              </a:rPr>
              <a:t>2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8"/>
          <p:cNvSpPr/>
          <p:nvPr/>
        </p:nvSpPr>
        <p:spPr>
          <a:xfrm>
            <a:off x="6455520" y="393588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Overpass"/>
                <a:ea typeface="Overpass"/>
              </a:rPr>
              <a:t>Руками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9"/>
          <p:cNvSpPr/>
          <p:nvPr/>
        </p:nvSpPr>
        <p:spPr>
          <a:xfrm>
            <a:off x="6455520" y="4505040"/>
            <a:ext cx="244044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Overpass"/>
                <a:ea typeface="Overpass"/>
              </a:rPr>
              <a:t>Писати HTML руками :(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Shape 10"/>
          <p:cNvSpPr/>
          <p:nvPr/>
        </p:nvSpPr>
        <p:spPr>
          <a:xfrm>
            <a:off x="9118800" y="385956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 11"/>
          <p:cNvSpPr/>
          <p:nvPr/>
        </p:nvSpPr>
        <p:spPr>
          <a:xfrm>
            <a:off x="9269640" y="3900960"/>
            <a:ext cx="19764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1" lang="en-US" sz="2620" spc="-1" strike="noStrike">
                <a:solidFill>
                  <a:srgbClr val="e5e0df"/>
                </a:solidFill>
                <a:latin typeface="Overpass"/>
                <a:ea typeface="Overpass"/>
              </a:rPr>
              <a:t>3</a:t>
            </a:r>
            <a:endParaRPr b="0" lang="en-US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 12"/>
          <p:cNvSpPr/>
          <p:nvPr/>
        </p:nvSpPr>
        <p:spPr>
          <a:xfrm>
            <a:off x="9840960" y="393588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Overpass"/>
                <a:ea typeface="Overpass"/>
              </a:rPr>
              <a:t>HTMLBuidler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 13"/>
          <p:cNvSpPr/>
          <p:nvPr/>
        </p:nvSpPr>
        <p:spPr>
          <a:xfrm>
            <a:off x="9840960" y="4505040"/>
            <a:ext cx="24404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Overpass"/>
                <a:ea typeface="Overpass"/>
              </a:rPr>
              <a:t>Писати код на Ruby, визивати методи для створення елементів і т.д.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3886200" y="5257800"/>
            <a:ext cx="180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97" name="Shape 0"/>
          <p:cNvSpPr/>
          <p:nvPr/>
        </p:nvSpPr>
        <p:spPr>
          <a:xfrm>
            <a:off x="360" y="360"/>
            <a:ext cx="14630040" cy="822924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 1"/>
          <p:cNvSpPr/>
          <p:nvPr/>
        </p:nvSpPr>
        <p:spPr>
          <a:xfrm>
            <a:off x="2348280" y="1278720"/>
            <a:ext cx="80190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Overpass"/>
                <a:ea typeface="Overpass"/>
              </a:rPr>
              <a:t>Використані особливості Ruby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2"/>
          <p:cNvSpPr/>
          <p:nvPr/>
        </p:nvSpPr>
        <p:spPr>
          <a:xfrm>
            <a:off x="2348280" y="3200400"/>
            <a:ext cx="2705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ffffff"/>
                </a:solidFill>
                <a:latin typeface="Overpass"/>
                <a:ea typeface="Overpass"/>
              </a:rPr>
              <a:t>Блоки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3"/>
          <p:cNvSpPr/>
          <p:nvPr/>
        </p:nvSpPr>
        <p:spPr>
          <a:xfrm>
            <a:off x="2348280" y="3805560"/>
            <a:ext cx="308844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Overpass"/>
                <a:ea typeface="Overpass"/>
              </a:rPr>
              <a:t>Блоки дозволяють нам групувати код і передавати його як аргумент для методу. Їх можна описувати за допомогою конструкції do end або фігурних дужок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4"/>
          <p:cNvSpPr/>
          <p:nvPr/>
        </p:nvSpPr>
        <p:spPr>
          <a:xfrm>
            <a:off x="5715000" y="320040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ffffff"/>
                </a:solidFill>
                <a:latin typeface="Overpass"/>
                <a:ea typeface="Overpass"/>
              </a:rPr>
              <a:t>method_missing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5"/>
          <p:cNvSpPr/>
          <p:nvPr/>
        </p:nvSpPr>
        <p:spPr>
          <a:xfrm>
            <a:off x="5715000" y="3836520"/>
            <a:ext cx="34290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Overpass"/>
                <a:ea typeface="Overpass"/>
              </a:rPr>
              <a:t>Інтерпретатор шукає реалізацію методу в класі об'єкта, потім у всіх базових класах і міксинах. Якщо методу із шуканим ім'ям немає, у об'єкта викликається method_missin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 6"/>
          <p:cNvSpPr/>
          <p:nvPr/>
        </p:nvSpPr>
        <p:spPr>
          <a:xfrm>
            <a:off x="9372600" y="3200400"/>
            <a:ext cx="19929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ffffff"/>
                </a:solidFill>
                <a:latin typeface="Overpass"/>
                <a:ea typeface="Overpass"/>
              </a:rPr>
              <a:t>instance_eval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7"/>
          <p:cNvSpPr/>
          <p:nvPr/>
        </p:nvSpPr>
        <p:spPr>
          <a:xfrm>
            <a:off x="9372600" y="3886200"/>
            <a:ext cx="308880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e5e0df"/>
                </a:solidFill>
                <a:latin typeface="Overpass"/>
                <a:ea typeface="Overpass"/>
              </a:rPr>
              <a:t>Приймає блок і виконує його в контексті даного об'єкта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0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 1"/>
          <p:cNvSpPr/>
          <p:nvPr/>
        </p:nvSpPr>
        <p:spPr>
          <a:xfrm>
            <a:off x="4146120" y="1007280"/>
            <a:ext cx="633852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Overpass"/>
                <a:ea typeface="Overpass"/>
              </a:rPr>
              <a:t>Приклад використання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7"/>
          <p:cNvSpPr/>
          <p:nvPr/>
        </p:nvSpPr>
        <p:spPr>
          <a:xfrm>
            <a:off x="8537040" y="3632040"/>
            <a:ext cx="374436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 12"/>
          <p:cNvSpPr/>
          <p:nvPr/>
        </p:nvSpPr>
        <p:spPr>
          <a:xfrm>
            <a:off x="2348280" y="4742640"/>
            <a:ext cx="374436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ts val="2798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 rot="10800">
            <a:off x="412200" y="2455920"/>
            <a:ext cx="13792320" cy="41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1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z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 1"/>
          <p:cNvSpPr/>
          <p:nvPr/>
        </p:nvSpPr>
        <p:spPr>
          <a:xfrm>
            <a:off x="2286000" y="1134720"/>
            <a:ext cx="4443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Overpass"/>
                <a:ea typeface="Overpass"/>
              </a:rPr>
              <a:t>Результат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 4"/>
          <p:cNvSpPr/>
          <p:nvPr/>
        </p:nvSpPr>
        <p:spPr>
          <a:xfrm>
            <a:off x="3070440" y="3584520"/>
            <a:ext cx="413316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 5"/>
          <p:cNvSpPr/>
          <p:nvPr/>
        </p:nvSpPr>
        <p:spPr>
          <a:xfrm>
            <a:off x="3070440" y="4501080"/>
            <a:ext cx="413316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28600" y="2057400"/>
            <a:ext cx="8686800" cy="48006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9372600" y="2057400"/>
            <a:ext cx="50288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LibreOffice/7.6.3.2$Linux_X86_64 LibreOffice_project/60$Build-2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2023-12-07T14:03:25Z</dcterms:created>
  <dc:creator>PptxGenJS</dc:creator>
  <dc:description/>
  <dc:language>en-US</dc:language>
  <cp:lastModifiedBy/>
  <dcterms:modified xsi:type="dcterms:W3CDTF">2023-12-07T17:09:55Z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(16:9)</vt:lpwstr>
  </property>
  <property fmtid="{D5CDD505-2E9C-101B-9397-08002B2CF9AE}" pid="4" name="Slides">
    <vt:i4>7</vt:i4>
  </property>
</Properties>
</file>