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tags/tag15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ags/tag2.xml" ContentType="application/vnd.openxmlformats-officedocument.presentationml.tags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36"/>
  </p:notesMasterIdLst>
  <p:sldIdLst>
    <p:sldId id="256" r:id="rId2"/>
    <p:sldId id="273" r:id="rId3"/>
    <p:sldId id="259" r:id="rId4"/>
    <p:sldId id="257" r:id="rId5"/>
    <p:sldId id="260" r:id="rId6"/>
    <p:sldId id="258" r:id="rId7"/>
    <p:sldId id="263" r:id="rId8"/>
    <p:sldId id="261" r:id="rId9"/>
    <p:sldId id="272" r:id="rId10"/>
    <p:sldId id="264" r:id="rId11"/>
    <p:sldId id="265" r:id="rId12"/>
    <p:sldId id="266" r:id="rId13"/>
    <p:sldId id="282" r:id="rId14"/>
    <p:sldId id="283" r:id="rId15"/>
    <p:sldId id="268" r:id="rId16"/>
    <p:sldId id="269" r:id="rId17"/>
    <p:sldId id="284" r:id="rId18"/>
    <p:sldId id="285" r:id="rId19"/>
    <p:sldId id="270" r:id="rId20"/>
    <p:sldId id="286" r:id="rId21"/>
    <p:sldId id="287" r:id="rId22"/>
    <p:sldId id="271" r:id="rId23"/>
    <p:sldId id="288" r:id="rId24"/>
    <p:sldId id="289" r:id="rId25"/>
    <p:sldId id="290" r:id="rId26"/>
    <p:sldId id="275" r:id="rId27"/>
    <p:sldId id="291" r:id="rId28"/>
    <p:sldId id="292" r:id="rId29"/>
    <p:sldId id="293" r:id="rId30"/>
    <p:sldId id="294" r:id="rId31"/>
    <p:sldId id="295" r:id="rId32"/>
    <p:sldId id="279" r:id="rId33"/>
    <p:sldId id="281" r:id="rId34"/>
    <p:sldId id="296" r:id="rId35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734" autoAdjust="0"/>
    <p:restoredTop sz="93833" autoAdjust="0"/>
  </p:normalViewPr>
  <p:slideViewPr>
    <p:cSldViewPr>
      <p:cViewPr>
        <p:scale>
          <a:sx n="80" d="100"/>
          <a:sy n="80" d="100"/>
        </p:scale>
        <p:origin x="-1254" y="-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5886D4-6ACB-403A-B88D-5A21890CFE0F}" type="datetimeFigureOut">
              <a:rPr lang="sr-Latn-CS" smtClean="0"/>
              <a:pPr/>
              <a:t>8.4.2008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B94111-4449-442B-8851-32A293467DFF}" type="slidenum">
              <a:rPr lang="hr-HR" smtClean="0"/>
              <a:pPr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94111-4449-442B-8851-32A293467DFF}" type="slidenum">
              <a:rPr lang="hr-HR" smtClean="0"/>
              <a:pPr/>
              <a:t>1</a:t>
            </a:fld>
            <a:endParaRPr lang="hr-H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94111-4449-442B-8851-32A293467DFF}" type="slidenum">
              <a:rPr lang="hr-HR" smtClean="0"/>
              <a:pPr/>
              <a:t>10</a:t>
            </a:fld>
            <a:endParaRPr lang="hr-H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94111-4449-442B-8851-32A293467DFF}" type="slidenum">
              <a:rPr lang="hr-HR" smtClean="0"/>
              <a:pPr/>
              <a:t>11</a:t>
            </a:fld>
            <a:endParaRPr lang="hr-H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94111-4449-442B-8851-32A293467DFF}" type="slidenum">
              <a:rPr lang="hr-HR" smtClean="0"/>
              <a:pPr/>
              <a:t>12</a:t>
            </a:fld>
            <a:endParaRPr lang="hr-H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94111-4449-442B-8851-32A293467DFF}" type="slidenum">
              <a:rPr lang="hr-HR" smtClean="0"/>
              <a:pPr/>
              <a:t>13</a:t>
            </a:fld>
            <a:endParaRPr lang="hr-H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94111-4449-442B-8851-32A293467DFF}" type="slidenum">
              <a:rPr lang="hr-HR" smtClean="0"/>
              <a:pPr/>
              <a:t>14</a:t>
            </a:fld>
            <a:endParaRPr lang="hr-H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94111-4449-442B-8851-32A293467DFF}" type="slidenum">
              <a:rPr lang="hr-HR" smtClean="0"/>
              <a:pPr/>
              <a:t>15</a:t>
            </a:fld>
            <a:endParaRPr lang="hr-H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94111-4449-442B-8851-32A293467DFF}" type="slidenum">
              <a:rPr lang="hr-HR" smtClean="0"/>
              <a:pPr/>
              <a:t>16</a:t>
            </a:fld>
            <a:endParaRPr lang="hr-H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94111-4449-442B-8851-32A293467DFF}" type="slidenum">
              <a:rPr lang="hr-HR" smtClean="0"/>
              <a:pPr/>
              <a:t>17</a:t>
            </a:fld>
            <a:endParaRPr lang="hr-H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94111-4449-442B-8851-32A293467DFF}" type="slidenum">
              <a:rPr lang="hr-HR" smtClean="0"/>
              <a:pPr/>
              <a:t>18</a:t>
            </a:fld>
            <a:endParaRPr lang="hr-H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94111-4449-442B-8851-32A293467DFF}" type="slidenum">
              <a:rPr lang="hr-HR" smtClean="0"/>
              <a:pPr/>
              <a:t>19</a:t>
            </a:fld>
            <a:endParaRPr lang="hr-H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94111-4449-442B-8851-32A293467DFF}" type="slidenum">
              <a:rPr lang="hr-HR" smtClean="0"/>
              <a:pPr/>
              <a:t>2</a:t>
            </a:fld>
            <a:endParaRPr lang="hr-H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94111-4449-442B-8851-32A293467DFF}" type="slidenum">
              <a:rPr lang="hr-HR" smtClean="0"/>
              <a:pPr/>
              <a:t>20</a:t>
            </a:fld>
            <a:endParaRPr lang="hr-H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94111-4449-442B-8851-32A293467DFF}" type="slidenum">
              <a:rPr lang="hr-HR" smtClean="0"/>
              <a:pPr/>
              <a:t>21</a:t>
            </a:fld>
            <a:endParaRPr lang="hr-H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94111-4449-442B-8851-32A293467DFF}" type="slidenum">
              <a:rPr lang="hr-HR" smtClean="0"/>
              <a:pPr/>
              <a:t>22</a:t>
            </a:fld>
            <a:endParaRPr lang="hr-H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94111-4449-442B-8851-32A293467DFF}" type="slidenum">
              <a:rPr lang="hr-HR" smtClean="0"/>
              <a:pPr/>
              <a:t>23</a:t>
            </a:fld>
            <a:endParaRPr lang="hr-H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94111-4449-442B-8851-32A293467DFF}" type="slidenum">
              <a:rPr lang="hr-HR" smtClean="0"/>
              <a:pPr/>
              <a:t>24</a:t>
            </a:fld>
            <a:endParaRPr lang="hr-H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94111-4449-442B-8851-32A293467DFF}" type="slidenum">
              <a:rPr lang="hr-HR" smtClean="0"/>
              <a:pPr/>
              <a:t>25</a:t>
            </a:fld>
            <a:endParaRPr lang="hr-H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94111-4449-442B-8851-32A293467DFF}" type="slidenum">
              <a:rPr lang="hr-HR" smtClean="0"/>
              <a:pPr/>
              <a:t>26</a:t>
            </a:fld>
            <a:endParaRPr lang="hr-H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94111-4449-442B-8851-32A293467DFF}" type="slidenum">
              <a:rPr lang="hr-HR" smtClean="0"/>
              <a:pPr/>
              <a:t>27</a:t>
            </a:fld>
            <a:endParaRPr lang="hr-H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94111-4449-442B-8851-32A293467DFF}" type="slidenum">
              <a:rPr lang="hr-HR" smtClean="0"/>
              <a:pPr/>
              <a:t>28</a:t>
            </a:fld>
            <a:endParaRPr lang="hr-H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94111-4449-442B-8851-32A293467DFF}" type="slidenum">
              <a:rPr lang="hr-HR" smtClean="0"/>
              <a:pPr/>
              <a:t>29</a:t>
            </a:fld>
            <a:endParaRPr lang="hr-H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1 – ulazni</a:t>
            </a:r>
            <a:r>
              <a:rPr lang="hr-HR" baseline="0" dirty="0" smtClean="0"/>
              <a:t> niz</a:t>
            </a:r>
          </a:p>
          <a:p>
            <a:r>
              <a:rPr lang="hr-HR" baseline="0" dirty="0" smtClean="0"/>
              <a:t>2 – upravljačka jedinka</a:t>
            </a:r>
          </a:p>
          <a:p>
            <a:r>
              <a:rPr lang="hr-HR" baseline="0" smtClean="0"/>
              <a:t>3 – vrh stoga</a:t>
            </a:r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94111-4449-442B-8851-32A293467DFF}" type="slidenum">
              <a:rPr lang="hr-HR" smtClean="0"/>
              <a:pPr/>
              <a:t>3</a:t>
            </a:fld>
            <a:endParaRPr lang="hr-H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94111-4449-442B-8851-32A293467DFF}" type="slidenum">
              <a:rPr lang="hr-HR" smtClean="0"/>
              <a:pPr/>
              <a:t>30</a:t>
            </a:fld>
            <a:endParaRPr lang="hr-H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94111-4449-442B-8851-32A293467DFF}" type="slidenum">
              <a:rPr lang="hr-HR" smtClean="0"/>
              <a:pPr/>
              <a:t>31</a:t>
            </a:fld>
            <a:endParaRPr lang="hr-H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94111-4449-442B-8851-32A293467DFF}" type="slidenum">
              <a:rPr lang="hr-HR" smtClean="0"/>
              <a:pPr/>
              <a:t>32</a:t>
            </a:fld>
            <a:endParaRPr lang="hr-H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94111-4449-442B-8851-32A293467DFF}" type="slidenum">
              <a:rPr lang="hr-HR" smtClean="0"/>
              <a:pPr/>
              <a:t>33</a:t>
            </a:fld>
            <a:endParaRPr lang="hr-H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94111-4449-442B-8851-32A293467DFF}" type="slidenum">
              <a:rPr lang="hr-HR" smtClean="0"/>
              <a:pPr/>
              <a:t>34</a:t>
            </a:fld>
            <a:endParaRPr lang="hr-H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94111-4449-442B-8851-32A293467DFF}" type="slidenum">
              <a:rPr lang="hr-HR" smtClean="0"/>
              <a:pPr/>
              <a:t>4</a:t>
            </a:fld>
            <a:endParaRPr lang="hr-H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94111-4449-442B-8851-32A293467DFF}" type="slidenum">
              <a:rPr lang="hr-HR" smtClean="0"/>
              <a:pPr/>
              <a:t>5</a:t>
            </a:fld>
            <a:endParaRPr lang="hr-H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94111-4449-442B-8851-32A293467DFF}" type="slidenum">
              <a:rPr lang="hr-HR" smtClean="0"/>
              <a:pPr/>
              <a:t>6</a:t>
            </a:fld>
            <a:endParaRPr lang="hr-H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94111-4449-442B-8851-32A293467DFF}" type="slidenum">
              <a:rPr lang="hr-HR" smtClean="0"/>
              <a:pPr/>
              <a:t>7</a:t>
            </a:fld>
            <a:endParaRPr lang="hr-H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1 – tekst</a:t>
            </a:r>
            <a:r>
              <a:rPr lang="hr-HR" baseline="0" dirty="0" smtClean="0"/>
              <a:t> zadatka</a:t>
            </a:r>
          </a:p>
          <a:p>
            <a:r>
              <a:rPr lang="hr-HR" baseline="0" dirty="0" smtClean="0"/>
              <a:t>2 – tablica prijelaza</a:t>
            </a:r>
          </a:p>
          <a:p>
            <a:r>
              <a:rPr lang="hr-HR" baseline="0" dirty="0" smtClean="0"/>
              <a:t>3 – pomicanje teksta i tablice u vrh</a:t>
            </a:r>
          </a:p>
          <a:p>
            <a:r>
              <a:rPr lang="hr-HR" baseline="0" dirty="0" smtClean="0"/>
              <a:t>4 – grafičko sučelje</a:t>
            </a:r>
          </a:p>
          <a:p>
            <a:r>
              <a:rPr lang="hr-HR" dirty="0" smtClean="0"/>
              <a:t>5 – obrada</a:t>
            </a:r>
            <a:r>
              <a:rPr lang="hr-HR" baseline="0" dirty="0" smtClean="0"/>
              <a:t> prvog znaka</a:t>
            </a:r>
          </a:p>
          <a:p>
            <a:r>
              <a:rPr lang="hr-HR" baseline="0" dirty="0" smtClean="0"/>
              <a:t>6 – rješenje prvog znaka</a:t>
            </a:r>
          </a:p>
          <a:p>
            <a:r>
              <a:rPr lang="hr-HR" baseline="0" dirty="0" smtClean="0"/>
              <a:t>7 – obrada drugog znaka</a:t>
            </a:r>
          </a:p>
          <a:p>
            <a:r>
              <a:rPr lang="hr-HR" baseline="0" dirty="0" smtClean="0"/>
              <a:t>8 – rješenje drugog znaka</a:t>
            </a:r>
          </a:p>
          <a:p>
            <a:r>
              <a:rPr lang="hr-HR" baseline="0" dirty="0" smtClean="0"/>
              <a:t>9 – obrada trećeg znaka</a:t>
            </a:r>
          </a:p>
          <a:p>
            <a:r>
              <a:rPr lang="hr-HR" baseline="0" dirty="0" smtClean="0"/>
              <a:t>10 – rješenje trećeg znaka</a:t>
            </a:r>
          </a:p>
          <a:p>
            <a:r>
              <a:rPr lang="hr-HR" baseline="0" dirty="0" smtClean="0"/>
              <a:t>11 – obrada četvrtog znaka</a:t>
            </a:r>
          </a:p>
          <a:p>
            <a:r>
              <a:rPr lang="hr-HR" baseline="0" dirty="0" smtClean="0"/>
              <a:t>12 – rješenje četvrtog znaka</a:t>
            </a:r>
          </a:p>
          <a:p>
            <a:r>
              <a:rPr lang="hr-HR" baseline="0" dirty="0" smtClean="0"/>
              <a:t>13 – obrada praznog niza</a:t>
            </a:r>
          </a:p>
          <a:p>
            <a:r>
              <a:rPr lang="hr-HR" baseline="0" dirty="0" smtClean="0"/>
              <a:t>14 – rješenje praznog niza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94111-4449-442B-8851-32A293467DFF}" type="slidenum">
              <a:rPr lang="hr-HR" smtClean="0"/>
              <a:pPr/>
              <a:t>8</a:t>
            </a:fld>
            <a:endParaRPr lang="hr-H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94111-4449-442B-8851-32A293467DFF}" type="slidenum">
              <a:rPr lang="hr-HR" smtClean="0"/>
              <a:pPr/>
              <a:t>9</a:t>
            </a:fld>
            <a:endParaRPr lang="hr-H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2A713E0-01DC-49C7-94FB-CDB25B715CFB}" type="datetime1">
              <a:rPr lang="sr-Latn-CS" smtClean="0"/>
              <a:pPr/>
              <a:t>8.4.2008</a:t>
            </a:fld>
            <a:endParaRPr lang="hr-H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hr-HR" smtClean="0"/>
              <a:t>Potisni automat</a:t>
            </a:r>
            <a:endParaRPr lang="hr-H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4D1FAE1-CC20-4F7E-AA85-5105CE6A290D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DBC15B-09C9-4F4A-BA80-5F54461E3BDF}" type="datetime1">
              <a:rPr lang="sr-Latn-CS" smtClean="0"/>
              <a:pPr/>
              <a:t>8.4.2008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hr-HR" smtClean="0"/>
              <a:t>Potisni automat</a:t>
            </a: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D1FAE1-CC20-4F7E-AA85-5105CE6A290D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AB4C25-AD18-4D1B-ABD9-4C0109B1E59A}" type="datetime1">
              <a:rPr lang="sr-Latn-CS" smtClean="0"/>
              <a:pPr/>
              <a:t>8.4.2008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hr-HR" smtClean="0"/>
              <a:t>Potisni automat</a:t>
            </a: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D1FAE1-CC20-4F7E-AA85-5105CE6A290D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F3265C-0E6B-4199-96F2-7F9502FA3757}" type="datetime1">
              <a:rPr lang="sr-Latn-CS" smtClean="0"/>
              <a:pPr/>
              <a:t>8.4.2008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hr-HR" smtClean="0"/>
              <a:t>Potisni automat</a:t>
            </a: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D1FAE1-CC20-4F7E-AA85-5105CE6A290D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9F13A2-E910-4EDD-A104-432199FFCB14}" type="datetime1">
              <a:rPr lang="sr-Latn-CS" smtClean="0"/>
              <a:pPr/>
              <a:t>8.4.2008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hr-HR" smtClean="0"/>
              <a:t>Potisni automat</a:t>
            </a: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D1FAE1-CC20-4F7E-AA85-5105CE6A290D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D931CE-7DAD-4B05-A74C-74A5641847B7}" type="datetime1">
              <a:rPr lang="sr-Latn-CS" smtClean="0"/>
              <a:pPr/>
              <a:t>8.4.2008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hr-HR" smtClean="0"/>
              <a:t>Potisni automat</a:t>
            </a:r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D1FAE1-CC20-4F7E-AA85-5105CE6A290D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2E7EF2-F874-42F2-B982-00A262543196}" type="datetime1">
              <a:rPr lang="sr-Latn-CS" smtClean="0"/>
              <a:pPr/>
              <a:t>8.4.2008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hr-HR" smtClean="0"/>
              <a:t>Potisni automat</a:t>
            </a:r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D1FAE1-CC20-4F7E-AA85-5105CE6A290D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F39792-5B72-470D-9898-D3CF8EA06856}" type="datetime1">
              <a:rPr lang="sr-Latn-CS" smtClean="0"/>
              <a:pPr/>
              <a:t>8.4.2008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hr-HR" smtClean="0"/>
              <a:t>Potisni automat</a:t>
            </a:r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D1FAE1-CC20-4F7E-AA85-5105CE6A290D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FD7465-0EAB-41AC-A7BA-70EFDA876C39}" type="datetime1">
              <a:rPr lang="sr-Latn-CS" smtClean="0"/>
              <a:pPr/>
              <a:t>8.4.2008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hr-HR" smtClean="0"/>
              <a:t>Potisni automat</a:t>
            </a:r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D1FAE1-CC20-4F7E-AA85-5105CE6A290D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5999A37-583F-4168-8F23-392732456A79}" type="datetime1">
              <a:rPr lang="sr-Latn-CS" smtClean="0"/>
              <a:pPr/>
              <a:t>8.4.2008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hr-HR" smtClean="0"/>
              <a:t>Potisni automat</a:t>
            </a:r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D1FAE1-CC20-4F7E-AA85-5105CE6A290D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83DB579-1173-4C5A-8F10-CC219A1CB09A}" type="datetime1">
              <a:rPr lang="sr-Latn-CS" smtClean="0"/>
              <a:pPr/>
              <a:t>8.4.2008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hr-HR" smtClean="0"/>
              <a:t>Potisni automat</a:t>
            </a:r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4D1FAE1-CC20-4F7E-AA85-5105CE6A290D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A25C515-C8C8-427D-B908-1FD16E97E2AD}" type="datetime1">
              <a:rPr lang="sr-Latn-CS" smtClean="0"/>
              <a:pPr/>
              <a:t>8.4.2008</a:t>
            </a:fld>
            <a:endParaRPr lang="hr-H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hr-HR" smtClean="0"/>
              <a:t>Potisni automat</a:t>
            </a:r>
            <a:endParaRPr lang="hr-H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4D1FAE1-CC20-4F7E-AA85-5105CE6A290D}" type="slidenum">
              <a:rPr lang="hr-HR" smtClean="0"/>
              <a:pPr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3.bin"/><Relationship Id="rId2" Type="http://schemas.openxmlformats.org/officeDocument/2006/relationships/tags" Target="../tags/tag1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homepages.fh-regensburg.de/~zar39030/in/node6.html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Potisni automat</a:t>
            </a:r>
            <a:br>
              <a:rPr lang="hr-HR" dirty="0" smtClean="0"/>
            </a:br>
            <a:r>
              <a:rPr lang="hr-HR" dirty="0" smtClean="0"/>
              <a:t>(PA)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r-HR" dirty="0" smtClean="0"/>
              <a:t>Ivan Brkić</a:t>
            </a:r>
          </a:p>
          <a:p>
            <a:r>
              <a:rPr lang="hr-HR" dirty="0" smtClean="0"/>
              <a:t>Davor Jurišić</a:t>
            </a:r>
          </a:p>
          <a:p>
            <a:r>
              <a:rPr lang="hr-HR" dirty="0" smtClean="0"/>
              <a:t>Dajan Zvekić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Odluka o prihvaćanju donosi se isključivo na jedan od dva moguća načina:</a:t>
            </a:r>
          </a:p>
          <a:p>
            <a:pPr lvl="1"/>
            <a:r>
              <a:rPr lang="hr-HR" dirty="0"/>
              <a:t> </a:t>
            </a:r>
            <a:r>
              <a:rPr lang="hr-HR" dirty="0" smtClean="0"/>
              <a:t>PA prihvaća prihvatljivim stanjem</a:t>
            </a:r>
          </a:p>
          <a:p>
            <a:pPr lvl="2"/>
            <a:r>
              <a:rPr lang="hr-HR" dirty="0" smtClean="0"/>
              <a:t>prihvaćeni jezik zove se L(M)</a:t>
            </a:r>
          </a:p>
          <a:p>
            <a:pPr lvl="1"/>
            <a:r>
              <a:rPr lang="hr-HR" dirty="0"/>
              <a:t> </a:t>
            </a:r>
            <a:r>
              <a:rPr lang="hr-HR" dirty="0" smtClean="0"/>
              <a:t>PA prihvaća praznim stogom</a:t>
            </a:r>
          </a:p>
          <a:p>
            <a:pPr lvl="2"/>
            <a:r>
              <a:rPr lang="hr-HR" dirty="0" smtClean="0"/>
              <a:t>prihvaćeni jezik zove se N(M)</a:t>
            </a:r>
          </a:p>
          <a:p>
            <a:endParaRPr lang="hr-HR" dirty="0" smtClean="0"/>
          </a:p>
          <a:p>
            <a:r>
              <a:rPr lang="hr-HR" dirty="0" smtClean="0"/>
              <a:t>U većini slučajeva L(M) ≠ N(M)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Zaključak</a:t>
            </a:r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FAE1-CC20-4F7E-AA85-5105CE6A290D}" type="slidenum">
              <a:rPr lang="hr-HR" smtClean="0"/>
              <a:pPr/>
              <a:t>10</a:t>
            </a:fld>
            <a:endParaRPr lang="hr-H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Potisni automat</a:t>
            </a:r>
            <a:endParaRPr lang="hr-HR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7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7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hr-HR" i="1" dirty="0" smtClean="0"/>
              <a:t>pa = (Q, ∑, </a:t>
            </a:r>
            <a:r>
              <a:rPr lang="el-GR" i="1" dirty="0" smtClean="0"/>
              <a:t>Γ</a:t>
            </a:r>
            <a:r>
              <a:rPr lang="hr-HR" i="1" dirty="0" smtClean="0"/>
              <a:t>, </a:t>
            </a:r>
            <a:r>
              <a:rPr lang="el-GR" i="1" dirty="0" smtClean="0"/>
              <a:t>δ</a:t>
            </a:r>
            <a:r>
              <a:rPr lang="hr-HR" i="1" dirty="0" smtClean="0"/>
              <a:t>, q</a:t>
            </a:r>
            <a:r>
              <a:rPr lang="hr-HR" i="1" baseline="-25000" dirty="0" smtClean="0"/>
              <a:t>0</a:t>
            </a:r>
            <a:r>
              <a:rPr lang="hr-HR" i="1" dirty="0" smtClean="0"/>
              <a:t>, Z</a:t>
            </a:r>
            <a:r>
              <a:rPr lang="hr-HR" i="1" baseline="-25000" dirty="0" smtClean="0"/>
              <a:t>0</a:t>
            </a:r>
            <a:r>
              <a:rPr lang="hr-HR" i="1" dirty="0" smtClean="0"/>
              <a:t>, F)</a:t>
            </a:r>
          </a:p>
          <a:p>
            <a:endParaRPr lang="hr-HR" dirty="0"/>
          </a:p>
          <a:p>
            <a:pPr lvl="1">
              <a:buNone/>
            </a:pPr>
            <a:r>
              <a:rPr lang="hr-HR" i="1" dirty="0" smtClean="0"/>
              <a:t>Q</a:t>
            </a:r>
            <a:r>
              <a:rPr lang="hr-HR" dirty="0" smtClean="0"/>
              <a:t> 		- konačan skup stanja</a:t>
            </a:r>
          </a:p>
          <a:p>
            <a:pPr lvl="1">
              <a:buNone/>
            </a:pPr>
            <a:r>
              <a:rPr lang="hr-HR" i="1" dirty="0" smtClean="0"/>
              <a:t>∑</a:t>
            </a:r>
            <a:r>
              <a:rPr lang="hr-HR" dirty="0" smtClean="0"/>
              <a:t> 		- konačan skup ulaznih znakova</a:t>
            </a:r>
          </a:p>
          <a:p>
            <a:pPr lvl="1">
              <a:buNone/>
            </a:pPr>
            <a:r>
              <a:rPr lang="el-GR" i="1" dirty="0" smtClean="0"/>
              <a:t>Γ</a:t>
            </a:r>
            <a:r>
              <a:rPr lang="hr-HR" dirty="0" smtClean="0"/>
              <a:t> 		- konačan skup znakova stoga</a:t>
            </a:r>
          </a:p>
          <a:p>
            <a:pPr lvl="1">
              <a:buNone/>
            </a:pPr>
            <a:r>
              <a:rPr lang="el-GR" i="1" dirty="0" smtClean="0"/>
              <a:t>δ</a:t>
            </a:r>
            <a:r>
              <a:rPr lang="hr-HR" dirty="0" smtClean="0"/>
              <a:t> 		- funkcija prijelaza </a:t>
            </a:r>
            <a:r>
              <a:rPr lang="el-GR" i="1" dirty="0" smtClean="0"/>
              <a:t>δ</a:t>
            </a:r>
            <a:r>
              <a:rPr lang="hr-HR" dirty="0" smtClean="0"/>
              <a:t> pridružuje trojci </a:t>
            </a:r>
          </a:p>
          <a:p>
            <a:pPr lvl="1">
              <a:buNone/>
            </a:pPr>
            <a:r>
              <a:rPr lang="hr-HR" i="1" dirty="0" smtClean="0"/>
              <a:t>			Q</a:t>
            </a:r>
            <a:r>
              <a:rPr lang="hr-HR" dirty="0" smtClean="0"/>
              <a:t> x (</a:t>
            </a:r>
            <a:r>
              <a:rPr lang="hr-HR" i="1" dirty="0" smtClean="0"/>
              <a:t>∑ </a:t>
            </a:r>
            <a:r>
              <a:rPr lang="hr-HR" dirty="0" smtClean="0"/>
              <a:t>∪ {</a:t>
            </a:r>
            <a:r>
              <a:rPr lang="el-GR" sz="2400" i="1" dirty="0" smtClean="0"/>
              <a:t>ε</a:t>
            </a:r>
            <a:r>
              <a:rPr lang="hr-HR" dirty="0" smtClean="0"/>
              <a:t>}) x </a:t>
            </a:r>
            <a:r>
              <a:rPr lang="el-GR" i="1" dirty="0" smtClean="0"/>
              <a:t>Γ</a:t>
            </a:r>
            <a:r>
              <a:rPr lang="hr-HR" dirty="0" smtClean="0"/>
              <a:t>  konačan podskup skupa 		svih konačnih parova </a:t>
            </a:r>
            <a:r>
              <a:rPr lang="hr-HR" i="1" dirty="0" smtClean="0"/>
              <a:t>Q</a:t>
            </a:r>
            <a:r>
              <a:rPr lang="hr-HR" dirty="0" smtClean="0"/>
              <a:t> x </a:t>
            </a:r>
            <a:r>
              <a:rPr lang="el-GR" i="1" dirty="0" smtClean="0"/>
              <a:t>Γ</a:t>
            </a:r>
            <a:r>
              <a:rPr lang="hr-HR" i="1" dirty="0" smtClean="0"/>
              <a:t> </a:t>
            </a:r>
            <a:r>
              <a:rPr lang="hr-HR" dirty="0" smtClean="0"/>
              <a:t>*</a:t>
            </a:r>
          </a:p>
          <a:p>
            <a:pPr lvl="1">
              <a:buNone/>
            </a:pPr>
            <a:r>
              <a:rPr lang="hr-HR" i="1" dirty="0" smtClean="0"/>
              <a:t>q</a:t>
            </a:r>
            <a:r>
              <a:rPr lang="hr-HR" i="1" baseline="-25000" dirty="0" smtClean="0"/>
              <a:t>0</a:t>
            </a:r>
            <a:r>
              <a:rPr lang="hr-HR" dirty="0" smtClean="0"/>
              <a:t> </a:t>
            </a:r>
            <a:r>
              <a:rPr lang="hr-HR" dirty="0" smtClean="0">
                <a:sym typeface="Symbol"/>
              </a:rPr>
              <a:t> </a:t>
            </a:r>
            <a:r>
              <a:rPr lang="hr-HR" i="1" dirty="0" smtClean="0">
                <a:sym typeface="Symbol"/>
              </a:rPr>
              <a:t>Q</a:t>
            </a:r>
            <a:r>
              <a:rPr lang="hr-HR" dirty="0" smtClean="0"/>
              <a:t> 	- početno stanje</a:t>
            </a:r>
          </a:p>
          <a:p>
            <a:pPr lvl="1">
              <a:buNone/>
            </a:pPr>
            <a:r>
              <a:rPr lang="hr-HR" i="1" dirty="0" smtClean="0"/>
              <a:t>Z</a:t>
            </a:r>
            <a:r>
              <a:rPr lang="hr-HR" i="1" baseline="-25000" dirty="0" smtClean="0"/>
              <a:t>0</a:t>
            </a:r>
            <a:r>
              <a:rPr lang="hr-HR" dirty="0" smtClean="0"/>
              <a:t> </a:t>
            </a:r>
            <a:r>
              <a:rPr lang="hr-HR" dirty="0" smtClean="0">
                <a:sym typeface="Symbol"/>
              </a:rPr>
              <a:t> </a:t>
            </a:r>
            <a:r>
              <a:rPr lang="el-GR" i="1" dirty="0" smtClean="0"/>
              <a:t>Γ</a:t>
            </a:r>
            <a:r>
              <a:rPr lang="hr-HR" dirty="0" smtClean="0"/>
              <a:t> 	- početni znak stoga</a:t>
            </a:r>
          </a:p>
          <a:p>
            <a:pPr lvl="1">
              <a:buNone/>
            </a:pPr>
            <a:r>
              <a:rPr lang="hr-HR" i="1" dirty="0" smtClean="0"/>
              <a:t>F</a:t>
            </a:r>
            <a:r>
              <a:rPr lang="hr-HR" dirty="0" smtClean="0"/>
              <a:t> </a:t>
            </a:r>
            <a:r>
              <a:rPr lang="hr-HR" dirty="0" smtClean="0">
                <a:sym typeface="Symbol"/>
              </a:rPr>
              <a:t> </a:t>
            </a:r>
            <a:r>
              <a:rPr lang="hr-HR" i="1" dirty="0" smtClean="0">
                <a:sym typeface="Symbol"/>
              </a:rPr>
              <a:t>Q	</a:t>
            </a:r>
            <a:r>
              <a:rPr lang="hr-HR" dirty="0" smtClean="0"/>
              <a:t>- skup prihvatljivih stanja</a:t>
            </a:r>
            <a:endParaRPr lang="hr-H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Definicija potisnog automata</a:t>
            </a:r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FAE1-CC20-4F7E-AA85-5105CE6A290D}" type="slidenum">
              <a:rPr lang="hr-HR" smtClean="0"/>
              <a:pPr/>
              <a:t>11</a:t>
            </a:fld>
            <a:endParaRPr lang="hr-H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Potisni automat</a:t>
            </a:r>
            <a:endParaRPr lang="hr-HR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l-GR" dirty="0" smtClean="0"/>
              <a:t>δ</a:t>
            </a:r>
            <a:r>
              <a:rPr lang="hr-HR" dirty="0" smtClean="0"/>
              <a:t>(q, a, Z) = {(p</a:t>
            </a:r>
            <a:r>
              <a:rPr lang="hr-HR" baseline="-25000" dirty="0" smtClean="0"/>
              <a:t>1</a:t>
            </a:r>
            <a:r>
              <a:rPr lang="hr-HR" dirty="0" smtClean="0"/>
              <a:t>, </a:t>
            </a:r>
            <a:r>
              <a:rPr lang="el-GR" dirty="0" smtClean="0"/>
              <a:t>γ</a:t>
            </a:r>
            <a:r>
              <a:rPr lang="hr-HR" baseline="-25000" dirty="0" smtClean="0"/>
              <a:t>1</a:t>
            </a:r>
            <a:r>
              <a:rPr lang="hr-HR" dirty="0" smtClean="0"/>
              <a:t>), (p</a:t>
            </a:r>
            <a:r>
              <a:rPr lang="hr-HR" baseline="-25000" dirty="0" smtClean="0"/>
              <a:t>2</a:t>
            </a:r>
            <a:r>
              <a:rPr lang="hr-HR" dirty="0" smtClean="0"/>
              <a:t>,</a:t>
            </a:r>
            <a:r>
              <a:rPr lang="el-GR" dirty="0" smtClean="0"/>
              <a:t>γ</a:t>
            </a:r>
            <a:r>
              <a:rPr lang="hr-HR" baseline="-25000" dirty="0" smtClean="0"/>
              <a:t>2</a:t>
            </a:r>
            <a:r>
              <a:rPr lang="hr-HR" dirty="0" smtClean="0"/>
              <a:t>), ..., (p</a:t>
            </a:r>
            <a:r>
              <a:rPr lang="hr-HR" baseline="-25000" dirty="0" smtClean="0"/>
              <a:t>n</a:t>
            </a:r>
            <a:r>
              <a:rPr lang="hr-HR" dirty="0" smtClean="0"/>
              <a:t>,</a:t>
            </a:r>
            <a:r>
              <a:rPr lang="el-GR" dirty="0" smtClean="0"/>
              <a:t>γ</a:t>
            </a:r>
            <a:r>
              <a:rPr lang="hr-HR" baseline="-25000" dirty="0" smtClean="0"/>
              <a:t>n</a:t>
            </a:r>
            <a:r>
              <a:rPr lang="hr-HR" dirty="0" smtClean="0"/>
              <a:t>)}</a:t>
            </a:r>
          </a:p>
          <a:p>
            <a:pPr lvl="1"/>
            <a:r>
              <a:rPr lang="el-GR" dirty="0" smtClean="0"/>
              <a:t>δ</a:t>
            </a:r>
            <a:r>
              <a:rPr lang="hr-HR" dirty="0" smtClean="0"/>
              <a:t>(q, </a:t>
            </a:r>
            <a:r>
              <a:rPr lang="el-GR" dirty="0" smtClean="0"/>
              <a:t>ε</a:t>
            </a:r>
            <a:r>
              <a:rPr lang="hr-HR" dirty="0" smtClean="0"/>
              <a:t>, Z) - </a:t>
            </a:r>
            <a:r>
              <a:rPr lang="el-GR" dirty="0" smtClean="0"/>
              <a:t>ε</a:t>
            </a:r>
            <a:r>
              <a:rPr lang="hr-HR" dirty="0" smtClean="0"/>
              <a:t>-prijelaz</a:t>
            </a:r>
            <a:endParaRPr lang="hr-HR" dirty="0"/>
          </a:p>
          <a:p>
            <a:endParaRPr lang="hr-HR" dirty="0" smtClean="0"/>
          </a:p>
          <a:p>
            <a:pPr lvl="1">
              <a:buNone/>
            </a:pPr>
            <a:r>
              <a:rPr lang="hr-HR" i="1" dirty="0" smtClean="0"/>
              <a:t>q	</a:t>
            </a:r>
            <a:r>
              <a:rPr lang="hr-HR" dirty="0" smtClean="0"/>
              <a:t> 		- trenutno stanje automata</a:t>
            </a:r>
          </a:p>
          <a:p>
            <a:pPr lvl="1">
              <a:buNone/>
            </a:pPr>
            <a:r>
              <a:rPr lang="hr-HR" i="1" dirty="0" smtClean="0"/>
              <a:t>a</a:t>
            </a:r>
            <a:r>
              <a:rPr lang="hr-HR" dirty="0" smtClean="0"/>
              <a:t> 		- ulazni znak</a:t>
            </a:r>
          </a:p>
          <a:p>
            <a:pPr lvl="1">
              <a:buNone/>
            </a:pPr>
            <a:r>
              <a:rPr lang="hr-HR" i="1" dirty="0" smtClean="0"/>
              <a:t>Z</a:t>
            </a:r>
            <a:r>
              <a:rPr lang="hr-HR" dirty="0" smtClean="0"/>
              <a:t> 		- znak s vrha stoga</a:t>
            </a:r>
          </a:p>
          <a:p>
            <a:pPr lvl="1">
              <a:buNone/>
            </a:pPr>
            <a:r>
              <a:rPr lang="el-GR" i="1" dirty="0" smtClean="0"/>
              <a:t>δ</a:t>
            </a:r>
            <a:r>
              <a:rPr lang="hr-HR" dirty="0" smtClean="0"/>
              <a:t> 		- funkcija prijelaza</a:t>
            </a:r>
          </a:p>
          <a:p>
            <a:pPr lvl="1">
              <a:buNone/>
            </a:pPr>
            <a:r>
              <a:rPr lang="hr-HR" i="1" dirty="0" smtClean="0"/>
              <a:t>p</a:t>
            </a:r>
            <a:r>
              <a:rPr lang="hr-HR" i="1" baseline="-25000" dirty="0" smtClean="0"/>
              <a:t>i</a:t>
            </a:r>
            <a:r>
              <a:rPr lang="hr-HR" baseline="-25000" dirty="0" smtClean="0"/>
              <a:t>	</a:t>
            </a:r>
            <a:r>
              <a:rPr lang="hr-HR" dirty="0" smtClean="0"/>
              <a:t>		- novo stanje</a:t>
            </a:r>
          </a:p>
          <a:p>
            <a:pPr lvl="1">
              <a:buNone/>
            </a:pPr>
            <a:r>
              <a:rPr lang="el-GR" dirty="0" smtClean="0"/>
              <a:t>γ</a:t>
            </a:r>
            <a:r>
              <a:rPr lang="hr-HR" baseline="-25000" dirty="0" smtClean="0"/>
              <a:t>i </a:t>
            </a:r>
            <a:r>
              <a:rPr lang="hr-HR" dirty="0" smtClean="0"/>
              <a:t>		- niz znakova stoga</a:t>
            </a:r>
          </a:p>
          <a:p>
            <a:pPr lvl="1">
              <a:buNone/>
            </a:pPr>
            <a:endParaRPr lang="hr-HR" dirty="0" smtClean="0"/>
          </a:p>
          <a:p>
            <a:r>
              <a:rPr lang="hr-HR" dirty="0" smtClean="0"/>
              <a:t>uređene trojke za koje nije definiran prijelaz → ulazni niz se ne prihvaća.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Funkcija prijelaza</a:t>
            </a:r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FAE1-CC20-4F7E-AA85-5105CE6A290D}" type="slidenum">
              <a:rPr lang="hr-HR" smtClean="0"/>
              <a:pPr/>
              <a:t>12</a:t>
            </a:fld>
            <a:endParaRPr lang="hr-H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Potisni automat</a:t>
            </a:r>
            <a:endParaRPr lang="hr-HR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05192"/>
          </a:xfrm>
        </p:spPr>
        <p:txBody>
          <a:bodyPr>
            <a:normAutofit fontScale="85000" lnSpcReduction="20000"/>
          </a:bodyPr>
          <a:lstStyle/>
          <a:p>
            <a:pPr marL="594360" indent="-457200"/>
            <a:r>
              <a:rPr lang="hr-HR" dirty="0" smtClean="0"/>
              <a:t>PA M prihvaća jezik L(M) = {wcw</a:t>
            </a:r>
            <a:r>
              <a:rPr lang="hr-HR" baseline="30000" dirty="0" smtClean="0"/>
              <a:t>R</a:t>
            </a:r>
            <a:r>
              <a:rPr lang="hr-HR" dirty="0" smtClean="0"/>
              <a:t> | w</a:t>
            </a:r>
            <a:r>
              <a:rPr lang="hr-HR" dirty="0" smtClean="0">
                <a:sym typeface="Symbol"/>
              </a:rPr>
              <a:t> (a + b)*</a:t>
            </a:r>
          </a:p>
          <a:p>
            <a:pPr marL="850392" lvl="1" indent="-457200"/>
            <a:r>
              <a:rPr lang="hr-HR" dirty="0" smtClean="0">
                <a:sym typeface="Symbol"/>
              </a:rPr>
              <a:t>niz </a:t>
            </a:r>
            <a:r>
              <a:rPr lang="hr-HR" dirty="0" smtClean="0"/>
              <a:t>w</a:t>
            </a:r>
            <a:r>
              <a:rPr lang="hr-HR" baseline="30000" dirty="0" smtClean="0"/>
              <a:t>R</a:t>
            </a:r>
            <a:r>
              <a:rPr lang="hr-HR" dirty="0" smtClean="0"/>
              <a:t> je niz w napisan obrnutim redoslijedom}</a:t>
            </a:r>
          </a:p>
          <a:p>
            <a:endParaRPr lang="hr-HR" dirty="0" smtClean="0"/>
          </a:p>
          <a:p>
            <a:r>
              <a:rPr lang="hr-HR" dirty="0" smtClean="0"/>
              <a:t>PA M= ({q</a:t>
            </a:r>
            <a:r>
              <a:rPr lang="hr-HR" baseline="-25000" dirty="0" smtClean="0"/>
              <a:t>1</a:t>
            </a:r>
            <a:r>
              <a:rPr lang="hr-HR" dirty="0" smtClean="0"/>
              <a:t>, q</a:t>
            </a:r>
            <a:r>
              <a:rPr lang="hr-HR" baseline="-25000" dirty="0" smtClean="0"/>
              <a:t>2</a:t>
            </a:r>
            <a:r>
              <a:rPr lang="hr-HR" dirty="0" smtClean="0"/>
              <a:t>, q</a:t>
            </a:r>
            <a:r>
              <a:rPr lang="hr-HR" baseline="-25000" dirty="0" smtClean="0"/>
              <a:t>3</a:t>
            </a:r>
            <a:r>
              <a:rPr lang="hr-HR" dirty="0" smtClean="0"/>
              <a:t>}, {a, b, c}, {A, B, K}, </a:t>
            </a:r>
            <a:r>
              <a:rPr lang="el-GR" dirty="0" smtClean="0"/>
              <a:t>δ</a:t>
            </a:r>
            <a:r>
              <a:rPr lang="hr-HR" dirty="0" smtClean="0"/>
              <a:t>, q</a:t>
            </a:r>
            <a:r>
              <a:rPr lang="hr-HR" baseline="-25000" dirty="0" smtClean="0"/>
              <a:t>1</a:t>
            </a:r>
            <a:r>
              <a:rPr lang="hr-HR" dirty="0" smtClean="0"/>
              <a:t>, K, {q</a:t>
            </a:r>
            <a:r>
              <a:rPr lang="hr-HR" baseline="-25000" dirty="0" smtClean="0"/>
              <a:t>3</a:t>
            </a:r>
            <a:r>
              <a:rPr lang="hr-HR" dirty="0" smtClean="0"/>
              <a:t>})</a:t>
            </a:r>
          </a:p>
          <a:p>
            <a:pPr marL="850392" lvl="1" indent="-457200">
              <a:buFont typeface="+mj-lt"/>
              <a:buAutoNum type="arabicPeriod"/>
            </a:pPr>
            <a:r>
              <a:rPr lang="el-GR" dirty="0" smtClean="0"/>
              <a:t>δ</a:t>
            </a:r>
            <a:r>
              <a:rPr lang="hr-HR" dirty="0" smtClean="0"/>
              <a:t>(q</a:t>
            </a:r>
            <a:r>
              <a:rPr lang="hr-HR" baseline="-25000" dirty="0" smtClean="0"/>
              <a:t>1</a:t>
            </a:r>
            <a:r>
              <a:rPr lang="hr-HR" dirty="0" smtClean="0"/>
              <a:t>, a, K) = {(q</a:t>
            </a:r>
            <a:r>
              <a:rPr lang="hr-HR" baseline="-25000" dirty="0" smtClean="0"/>
              <a:t>1</a:t>
            </a:r>
            <a:r>
              <a:rPr lang="hr-HR" dirty="0" smtClean="0"/>
              <a:t>, AK)}   </a:t>
            </a:r>
          </a:p>
          <a:p>
            <a:pPr marL="850392" lvl="1" indent="-457200">
              <a:buFont typeface="+mj-lt"/>
              <a:buAutoNum type="arabicPeriod"/>
            </a:pPr>
            <a:r>
              <a:rPr lang="el-GR" dirty="0" smtClean="0"/>
              <a:t>δ</a:t>
            </a:r>
            <a:r>
              <a:rPr lang="hr-HR" dirty="0" smtClean="0"/>
              <a:t>(q</a:t>
            </a:r>
            <a:r>
              <a:rPr lang="hr-HR" baseline="-25000" dirty="0" smtClean="0"/>
              <a:t>1</a:t>
            </a:r>
            <a:r>
              <a:rPr lang="hr-HR" dirty="0" smtClean="0"/>
              <a:t>, a, A) = {(q</a:t>
            </a:r>
            <a:r>
              <a:rPr lang="hr-HR" baseline="-25000" dirty="0" smtClean="0"/>
              <a:t>1</a:t>
            </a:r>
            <a:r>
              <a:rPr lang="hr-HR" dirty="0" smtClean="0"/>
              <a:t>, AA)}</a:t>
            </a:r>
          </a:p>
          <a:p>
            <a:pPr marL="850392" lvl="1" indent="-457200">
              <a:buFont typeface="+mj-lt"/>
              <a:buAutoNum type="arabicPeriod"/>
            </a:pPr>
            <a:r>
              <a:rPr lang="el-GR" dirty="0" smtClean="0"/>
              <a:t>δ</a:t>
            </a:r>
            <a:r>
              <a:rPr lang="hr-HR" dirty="0" smtClean="0"/>
              <a:t>(q</a:t>
            </a:r>
            <a:r>
              <a:rPr lang="hr-HR" baseline="-25000" dirty="0" smtClean="0"/>
              <a:t>1</a:t>
            </a:r>
            <a:r>
              <a:rPr lang="hr-HR" dirty="0" smtClean="0"/>
              <a:t>, a,  B) = {(q</a:t>
            </a:r>
            <a:r>
              <a:rPr lang="hr-HR" baseline="-25000" dirty="0" smtClean="0"/>
              <a:t>1</a:t>
            </a:r>
            <a:r>
              <a:rPr lang="hr-HR" dirty="0" smtClean="0"/>
              <a:t>, AB)}</a:t>
            </a:r>
          </a:p>
          <a:p>
            <a:pPr marL="1258888" lvl="1" indent="-450850">
              <a:buFont typeface="+mj-lt"/>
              <a:buAutoNum type="arabicPeriod"/>
            </a:pPr>
            <a:r>
              <a:rPr lang="el-GR" dirty="0" smtClean="0"/>
              <a:t>δ</a:t>
            </a:r>
            <a:r>
              <a:rPr lang="hr-HR" dirty="0" smtClean="0"/>
              <a:t>(q</a:t>
            </a:r>
            <a:r>
              <a:rPr lang="hr-HR" baseline="-25000" dirty="0" smtClean="0"/>
              <a:t>1</a:t>
            </a:r>
            <a:r>
              <a:rPr lang="hr-HR" dirty="0" smtClean="0"/>
              <a:t>, b, K) = {(q</a:t>
            </a:r>
            <a:r>
              <a:rPr lang="hr-HR" baseline="-25000" dirty="0" smtClean="0"/>
              <a:t>1</a:t>
            </a:r>
            <a:r>
              <a:rPr lang="hr-HR" dirty="0" smtClean="0"/>
              <a:t>, BK)}</a:t>
            </a:r>
          </a:p>
          <a:p>
            <a:pPr marL="1258888" lvl="1" indent="-450850">
              <a:buFont typeface="+mj-lt"/>
              <a:buAutoNum type="arabicPeriod"/>
            </a:pPr>
            <a:r>
              <a:rPr lang="el-GR" dirty="0" smtClean="0"/>
              <a:t>δ</a:t>
            </a:r>
            <a:r>
              <a:rPr lang="hr-HR" dirty="0" smtClean="0"/>
              <a:t>(q</a:t>
            </a:r>
            <a:r>
              <a:rPr lang="hr-HR" baseline="-25000" dirty="0" smtClean="0"/>
              <a:t>1</a:t>
            </a:r>
            <a:r>
              <a:rPr lang="hr-HR" dirty="0" smtClean="0"/>
              <a:t>, b, A) = {(q</a:t>
            </a:r>
            <a:r>
              <a:rPr lang="hr-HR" baseline="-25000" dirty="0" smtClean="0"/>
              <a:t>1</a:t>
            </a:r>
            <a:r>
              <a:rPr lang="hr-HR" dirty="0" smtClean="0"/>
              <a:t>, BA)}</a:t>
            </a:r>
          </a:p>
          <a:p>
            <a:pPr marL="1258888" lvl="1" indent="-450850">
              <a:buFont typeface="+mj-lt"/>
              <a:buAutoNum type="arabicPeriod"/>
            </a:pPr>
            <a:r>
              <a:rPr lang="el-GR" dirty="0" smtClean="0"/>
              <a:t>δ</a:t>
            </a:r>
            <a:r>
              <a:rPr lang="hr-HR" dirty="0" smtClean="0"/>
              <a:t>(q</a:t>
            </a:r>
            <a:r>
              <a:rPr lang="hr-HR" baseline="-25000" dirty="0" smtClean="0"/>
              <a:t>1</a:t>
            </a:r>
            <a:r>
              <a:rPr lang="hr-HR" dirty="0" smtClean="0"/>
              <a:t>, b, B) = {(q</a:t>
            </a:r>
            <a:r>
              <a:rPr lang="hr-HR" baseline="-25000" dirty="0" smtClean="0"/>
              <a:t>1</a:t>
            </a:r>
            <a:r>
              <a:rPr lang="hr-HR" dirty="0" smtClean="0"/>
              <a:t>, BB)}</a:t>
            </a:r>
          </a:p>
          <a:p>
            <a:pPr marL="850392" lvl="1" indent="-457200">
              <a:buFont typeface="+mj-lt"/>
              <a:buAutoNum type="arabicPeriod"/>
            </a:pPr>
            <a:r>
              <a:rPr lang="el-GR" dirty="0" smtClean="0"/>
              <a:t>δ</a:t>
            </a:r>
            <a:r>
              <a:rPr lang="hr-HR" dirty="0" smtClean="0"/>
              <a:t>(q</a:t>
            </a:r>
            <a:r>
              <a:rPr lang="hr-HR" baseline="-25000" dirty="0" smtClean="0"/>
              <a:t>1</a:t>
            </a:r>
            <a:r>
              <a:rPr lang="hr-HR" dirty="0" smtClean="0"/>
              <a:t>, c, K) = {(q</a:t>
            </a:r>
            <a:r>
              <a:rPr lang="hr-HR" baseline="-25000" dirty="0" smtClean="0"/>
              <a:t>2</a:t>
            </a:r>
            <a:r>
              <a:rPr lang="hr-HR" dirty="0" smtClean="0"/>
              <a:t>, K)}</a:t>
            </a:r>
          </a:p>
          <a:p>
            <a:pPr marL="850392" lvl="1" indent="-457200">
              <a:buFont typeface="+mj-lt"/>
              <a:buAutoNum type="arabicPeriod"/>
            </a:pPr>
            <a:r>
              <a:rPr lang="el-GR" dirty="0" smtClean="0"/>
              <a:t>δ</a:t>
            </a:r>
            <a:r>
              <a:rPr lang="hr-HR" dirty="0" smtClean="0"/>
              <a:t>(q</a:t>
            </a:r>
            <a:r>
              <a:rPr lang="hr-HR" baseline="-25000" dirty="0" smtClean="0"/>
              <a:t>1</a:t>
            </a:r>
            <a:r>
              <a:rPr lang="hr-HR" dirty="0" smtClean="0"/>
              <a:t>, c, A) = {(q</a:t>
            </a:r>
            <a:r>
              <a:rPr lang="hr-HR" baseline="-25000" dirty="0" smtClean="0"/>
              <a:t>2</a:t>
            </a:r>
            <a:r>
              <a:rPr lang="hr-HR" dirty="0" smtClean="0"/>
              <a:t>, A)}</a:t>
            </a:r>
          </a:p>
          <a:p>
            <a:pPr marL="850392" lvl="1" indent="-457200">
              <a:buFont typeface="+mj-lt"/>
              <a:buAutoNum type="arabicPeriod"/>
            </a:pPr>
            <a:r>
              <a:rPr lang="el-GR" dirty="0" smtClean="0"/>
              <a:t>δ</a:t>
            </a:r>
            <a:r>
              <a:rPr lang="hr-HR" dirty="0" smtClean="0"/>
              <a:t>(q</a:t>
            </a:r>
            <a:r>
              <a:rPr lang="hr-HR" baseline="-25000" dirty="0" smtClean="0"/>
              <a:t>1</a:t>
            </a:r>
            <a:r>
              <a:rPr lang="hr-HR" dirty="0" smtClean="0"/>
              <a:t>, c, B) = {(q</a:t>
            </a:r>
            <a:r>
              <a:rPr lang="hr-HR" baseline="-25000" dirty="0" smtClean="0"/>
              <a:t>2</a:t>
            </a:r>
            <a:r>
              <a:rPr lang="hr-HR" dirty="0" smtClean="0"/>
              <a:t>, B)}</a:t>
            </a:r>
          </a:p>
          <a:p>
            <a:pPr marL="1258888" lvl="1" indent="-450850">
              <a:buFont typeface="+mj-lt"/>
              <a:buAutoNum type="arabicPeriod"/>
            </a:pPr>
            <a:r>
              <a:rPr lang="el-GR" dirty="0" smtClean="0"/>
              <a:t>δ</a:t>
            </a:r>
            <a:r>
              <a:rPr lang="hr-HR" dirty="0" smtClean="0"/>
              <a:t>(q</a:t>
            </a:r>
            <a:r>
              <a:rPr lang="hr-HR" baseline="-25000" dirty="0" smtClean="0"/>
              <a:t>2</a:t>
            </a:r>
            <a:r>
              <a:rPr lang="hr-HR" dirty="0" smtClean="0"/>
              <a:t>, a, A) = {(q</a:t>
            </a:r>
            <a:r>
              <a:rPr lang="hr-HR" baseline="-25000" dirty="0" smtClean="0"/>
              <a:t>2</a:t>
            </a:r>
            <a:r>
              <a:rPr lang="hr-HR" dirty="0" smtClean="0"/>
              <a:t>, </a:t>
            </a:r>
            <a:r>
              <a:rPr lang="el-GR" dirty="0" smtClean="0"/>
              <a:t>ε</a:t>
            </a:r>
            <a:r>
              <a:rPr lang="hr-HR" dirty="0" smtClean="0"/>
              <a:t>)}</a:t>
            </a:r>
          </a:p>
          <a:p>
            <a:pPr marL="1258888" lvl="1" indent="-450850">
              <a:buFont typeface="+mj-lt"/>
              <a:buAutoNum type="arabicPeriod"/>
            </a:pPr>
            <a:r>
              <a:rPr lang="el-GR" dirty="0" smtClean="0"/>
              <a:t>δ</a:t>
            </a:r>
            <a:r>
              <a:rPr lang="hr-HR" dirty="0" smtClean="0"/>
              <a:t>(q</a:t>
            </a:r>
            <a:r>
              <a:rPr lang="hr-HR" baseline="-25000" dirty="0" smtClean="0"/>
              <a:t>2</a:t>
            </a:r>
            <a:r>
              <a:rPr lang="hr-HR" dirty="0" smtClean="0"/>
              <a:t>, b, B) = {(q</a:t>
            </a:r>
            <a:r>
              <a:rPr lang="hr-HR" baseline="-25000" dirty="0" smtClean="0"/>
              <a:t>2</a:t>
            </a:r>
            <a:r>
              <a:rPr lang="hr-HR" dirty="0" smtClean="0"/>
              <a:t>, </a:t>
            </a:r>
            <a:r>
              <a:rPr lang="el-GR" dirty="0" smtClean="0"/>
              <a:t>ε</a:t>
            </a:r>
            <a:r>
              <a:rPr lang="hr-HR" dirty="0" smtClean="0"/>
              <a:t>)}</a:t>
            </a:r>
          </a:p>
          <a:p>
            <a:pPr marL="1258888" lvl="1" indent="-450850">
              <a:buFont typeface="+mj-lt"/>
              <a:buAutoNum type="arabicPeriod"/>
            </a:pPr>
            <a:r>
              <a:rPr lang="el-GR" dirty="0" smtClean="0"/>
              <a:t>δ</a:t>
            </a:r>
            <a:r>
              <a:rPr lang="hr-HR" dirty="0" smtClean="0"/>
              <a:t>(q</a:t>
            </a:r>
            <a:r>
              <a:rPr lang="hr-HR" baseline="-25000" dirty="0" smtClean="0"/>
              <a:t>2</a:t>
            </a:r>
            <a:r>
              <a:rPr lang="hr-HR" dirty="0" smtClean="0"/>
              <a:t>, </a:t>
            </a:r>
            <a:r>
              <a:rPr lang="el-GR" dirty="0" smtClean="0"/>
              <a:t>ε</a:t>
            </a:r>
            <a:r>
              <a:rPr lang="hr-HR" dirty="0" smtClean="0"/>
              <a:t>, K) = {(q</a:t>
            </a:r>
            <a:r>
              <a:rPr lang="hr-HR" baseline="-25000" dirty="0" smtClean="0"/>
              <a:t>3</a:t>
            </a:r>
            <a:r>
              <a:rPr lang="hr-HR" dirty="0" smtClean="0"/>
              <a:t>, </a:t>
            </a:r>
            <a:r>
              <a:rPr lang="el-GR" dirty="0" smtClean="0"/>
              <a:t>ε</a:t>
            </a:r>
            <a:r>
              <a:rPr lang="hr-HR" dirty="0" smtClean="0"/>
              <a:t>)}</a:t>
            </a:r>
          </a:p>
          <a:p>
            <a:pPr marL="594360" indent="-457200"/>
            <a:endParaRPr lang="hr-HR" dirty="0" smtClean="0"/>
          </a:p>
          <a:p>
            <a:pPr marL="850392" lvl="1" indent="-457200">
              <a:buFont typeface="+mj-lt"/>
              <a:buAutoNum type="arabicPeriod"/>
            </a:pPr>
            <a:endParaRPr lang="hr-HR" dirty="0" smtClean="0"/>
          </a:p>
          <a:p>
            <a:pPr marL="850392" lvl="1" indent="-457200">
              <a:buFont typeface="+mj-lt"/>
              <a:buAutoNum type="arabicPeriod"/>
            </a:pPr>
            <a:endParaRPr lang="hr-HR" dirty="0" smtClean="0"/>
          </a:p>
          <a:p>
            <a:pPr marL="850392" lvl="1" indent="-457200">
              <a:buFont typeface="+mj-lt"/>
              <a:buAutoNum type="arabicPeriod"/>
            </a:pPr>
            <a:endParaRPr lang="hr-HR" dirty="0" smtClean="0"/>
          </a:p>
          <a:p>
            <a:pPr marL="850392" lvl="1" indent="-457200">
              <a:buFont typeface="+mj-lt"/>
              <a:buAutoNum type="arabicPeriod"/>
            </a:pPr>
            <a:endParaRPr lang="hr-HR" dirty="0" smtClean="0"/>
          </a:p>
          <a:p>
            <a:pPr marL="850392" lvl="1" indent="-457200">
              <a:buFont typeface="+mj-lt"/>
              <a:buAutoNum type="arabicPeriod"/>
            </a:pPr>
            <a:endParaRPr lang="hr-HR" dirty="0" smtClean="0"/>
          </a:p>
          <a:p>
            <a:pPr marL="850392" lvl="1" indent="-457200">
              <a:buFont typeface="+mj-lt"/>
              <a:buAutoNum type="arabicPeriod"/>
            </a:pPr>
            <a:endParaRPr lang="hr-HR" dirty="0" smtClean="0"/>
          </a:p>
          <a:p>
            <a:pPr marL="850392" lvl="1" indent="-457200">
              <a:buFont typeface="+mj-lt"/>
              <a:buAutoNum type="arabicPeriod"/>
            </a:pPr>
            <a:endParaRPr lang="hr-HR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Primjer</a:t>
            </a:r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FAE1-CC20-4F7E-AA85-5105CE6A290D}" type="slidenum">
              <a:rPr lang="hr-HR" smtClean="0"/>
              <a:pPr/>
              <a:t>13</a:t>
            </a:fld>
            <a:endParaRPr lang="hr-H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Potisni automat</a:t>
            </a:r>
            <a:endParaRPr lang="hr-HR"/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Zadajemo niz: abcba</a:t>
            </a:r>
          </a:p>
          <a:p>
            <a:endParaRPr lang="hr-H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Primjer</a:t>
            </a:r>
            <a:endParaRPr lang="hr-HR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500034" y="2143116"/>
          <a:ext cx="7643864" cy="802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322"/>
                <a:gridCol w="1785950"/>
                <a:gridCol w="1643074"/>
                <a:gridCol w="2857518"/>
              </a:tblGrid>
              <a:tr h="802958">
                <a:tc>
                  <a:txBody>
                    <a:bodyPr/>
                    <a:lstStyle/>
                    <a:p>
                      <a:pPr algn="ctr"/>
                      <a:endParaRPr lang="hr-H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hr-HR" sz="1400" dirty="0" smtClean="0">
                          <a:solidFill>
                            <a:schemeClr val="tx1"/>
                          </a:solidFill>
                        </a:rPr>
                        <a:t>Stanje</a:t>
                      </a:r>
                      <a:endParaRPr lang="hr-H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 smtClean="0">
                          <a:solidFill>
                            <a:schemeClr val="tx1"/>
                          </a:solidFill>
                        </a:rPr>
                        <a:t>Nepročitani</a:t>
                      </a:r>
                      <a:r>
                        <a:rPr lang="hr-HR" sz="1400" baseline="0" dirty="0" smtClean="0">
                          <a:solidFill>
                            <a:schemeClr val="tx1"/>
                          </a:solidFill>
                        </a:rPr>
                        <a:t> dio niza</a:t>
                      </a:r>
                      <a:endParaRPr lang="hr-H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 smtClean="0">
                          <a:solidFill>
                            <a:schemeClr val="tx1"/>
                          </a:solidFill>
                        </a:rPr>
                        <a:t>Stog (vrh</a:t>
                      </a:r>
                      <a:r>
                        <a:rPr lang="hr-HR" sz="1400" baseline="0" dirty="0" smtClean="0">
                          <a:solidFill>
                            <a:schemeClr val="tx1"/>
                          </a:solidFill>
                        </a:rPr>
                        <a:t> stoga je krajnje lijevi znak)</a:t>
                      </a:r>
                      <a:endParaRPr lang="hr-H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r-H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hr-HR" sz="1400" dirty="0" smtClean="0">
                          <a:solidFill>
                            <a:schemeClr val="tx1"/>
                          </a:solidFill>
                        </a:rPr>
                        <a:t>Funkcija</a:t>
                      </a:r>
                      <a:r>
                        <a:rPr lang="hr-HR" sz="1400" baseline="0" dirty="0" smtClean="0">
                          <a:solidFill>
                            <a:schemeClr val="tx1"/>
                          </a:solidFill>
                        </a:rPr>
                        <a:t> prijelaza</a:t>
                      </a:r>
                      <a:endParaRPr lang="hr-H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500034" y="2857496"/>
          <a:ext cx="76438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322"/>
                <a:gridCol w="1785952"/>
                <a:gridCol w="1643074"/>
                <a:gridCol w="28575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sz="1400" dirty="0" smtClean="0">
                          <a:solidFill>
                            <a:schemeClr val="tx2"/>
                          </a:solidFill>
                        </a:rPr>
                        <a:t>q</a:t>
                      </a:r>
                      <a:r>
                        <a:rPr lang="hr-HR" sz="1400" baseline="-25000" dirty="0" smtClean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hr-HR" sz="14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 smtClean="0">
                          <a:solidFill>
                            <a:schemeClr val="tx2"/>
                          </a:solidFill>
                        </a:rPr>
                        <a:t>abcba</a:t>
                      </a:r>
                      <a:endParaRPr lang="hr-HR" sz="14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 smtClean="0">
                          <a:solidFill>
                            <a:schemeClr val="tx2"/>
                          </a:solidFill>
                        </a:rPr>
                        <a:t>K</a:t>
                      </a:r>
                      <a:endParaRPr lang="hr-HR" sz="14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400" dirty="0" smtClean="0">
                          <a:solidFill>
                            <a:schemeClr val="tx2"/>
                          </a:solidFill>
                        </a:rPr>
                        <a:t>δ</a:t>
                      </a:r>
                      <a:r>
                        <a:rPr lang="hr-HR" sz="1400" dirty="0" smtClean="0">
                          <a:solidFill>
                            <a:schemeClr val="tx2"/>
                          </a:solidFill>
                        </a:rPr>
                        <a:t>(q</a:t>
                      </a:r>
                      <a:r>
                        <a:rPr lang="hr-HR" sz="1400" baseline="-25000" dirty="0" smtClean="0">
                          <a:solidFill>
                            <a:schemeClr val="tx2"/>
                          </a:solidFill>
                        </a:rPr>
                        <a:t>1</a:t>
                      </a:r>
                      <a:r>
                        <a:rPr lang="hr-HR" sz="1400" dirty="0" smtClean="0">
                          <a:solidFill>
                            <a:schemeClr val="tx2"/>
                          </a:solidFill>
                        </a:rPr>
                        <a:t>, a, K) = {(q</a:t>
                      </a:r>
                      <a:r>
                        <a:rPr lang="hr-HR" sz="1400" baseline="-25000" dirty="0" smtClean="0">
                          <a:solidFill>
                            <a:schemeClr val="tx2"/>
                          </a:solidFill>
                        </a:rPr>
                        <a:t>1</a:t>
                      </a:r>
                      <a:r>
                        <a:rPr lang="hr-HR" sz="1400" dirty="0" smtClean="0">
                          <a:solidFill>
                            <a:schemeClr val="tx2"/>
                          </a:solidFill>
                        </a:rPr>
                        <a:t>, AK)}   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500034" y="3214686"/>
          <a:ext cx="76438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324"/>
                <a:gridCol w="1785950"/>
                <a:gridCol w="1643074"/>
                <a:gridCol w="28575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sz="1600" dirty="0" smtClean="0">
                          <a:solidFill>
                            <a:schemeClr val="tx2"/>
                          </a:solidFill>
                        </a:rPr>
                        <a:t>q</a:t>
                      </a:r>
                      <a:r>
                        <a:rPr lang="hr-HR" sz="1600" baseline="-25000" dirty="0" smtClean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hr-HR" sz="16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 smtClean="0">
                          <a:solidFill>
                            <a:schemeClr val="tx2"/>
                          </a:solidFill>
                        </a:rPr>
                        <a:t>bcba</a:t>
                      </a:r>
                      <a:endParaRPr lang="hr-HR" sz="16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 smtClean="0">
                          <a:solidFill>
                            <a:schemeClr val="tx2"/>
                          </a:solidFill>
                        </a:rPr>
                        <a:t>AK</a:t>
                      </a:r>
                      <a:endParaRPr lang="hr-HR" sz="16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400" dirty="0" smtClean="0">
                          <a:solidFill>
                            <a:schemeClr val="tx2"/>
                          </a:solidFill>
                        </a:rPr>
                        <a:t>δ</a:t>
                      </a:r>
                      <a:r>
                        <a:rPr lang="hr-HR" sz="1400" dirty="0" smtClean="0">
                          <a:solidFill>
                            <a:schemeClr val="tx2"/>
                          </a:solidFill>
                        </a:rPr>
                        <a:t>(q</a:t>
                      </a:r>
                      <a:r>
                        <a:rPr lang="hr-HR" sz="1400" baseline="-25000" dirty="0" smtClean="0">
                          <a:solidFill>
                            <a:schemeClr val="tx2"/>
                          </a:solidFill>
                        </a:rPr>
                        <a:t>1</a:t>
                      </a:r>
                      <a:r>
                        <a:rPr lang="hr-HR" sz="1400" dirty="0" smtClean="0">
                          <a:solidFill>
                            <a:schemeClr val="tx2"/>
                          </a:solidFill>
                        </a:rPr>
                        <a:t>, b, A) = {(q</a:t>
                      </a:r>
                      <a:r>
                        <a:rPr lang="hr-HR" sz="1400" baseline="-25000" dirty="0" smtClean="0">
                          <a:solidFill>
                            <a:schemeClr val="tx2"/>
                          </a:solidFill>
                        </a:rPr>
                        <a:t>1</a:t>
                      </a:r>
                      <a:r>
                        <a:rPr lang="hr-HR" sz="1400" dirty="0" smtClean="0">
                          <a:solidFill>
                            <a:schemeClr val="tx2"/>
                          </a:solidFill>
                        </a:rPr>
                        <a:t>, BA)}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500034" y="3571876"/>
          <a:ext cx="76438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324"/>
                <a:gridCol w="1785950"/>
                <a:gridCol w="1643074"/>
                <a:gridCol w="28575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sz="1600" dirty="0" smtClean="0">
                          <a:solidFill>
                            <a:schemeClr val="tx2"/>
                          </a:solidFill>
                        </a:rPr>
                        <a:t>q</a:t>
                      </a:r>
                      <a:r>
                        <a:rPr lang="hr-HR" sz="1600" baseline="-25000" dirty="0" smtClean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hr-HR" sz="16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 smtClean="0">
                          <a:solidFill>
                            <a:schemeClr val="tx2"/>
                          </a:solidFill>
                        </a:rPr>
                        <a:t>cba</a:t>
                      </a:r>
                      <a:endParaRPr lang="hr-HR" sz="16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 smtClean="0">
                          <a:solidFill>
                            <a:schemeClr val="tx2"/>
                          </a:solidFill>
                        </a:rPr>
                        <a:t>BAK</a:t>
                      </a:r>
                      <a:endParaRPr lang="hr-HR" sz="16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400" dirty="0" smtClean="0">
                          <a:solidFill>
                            <a:schemeClr val="tx2"/>
                          </a:solidFill>
                        </a:rPr>
                        <a:t>δ</a:t>
                      </a:r>
                      <a:r>
                        <a:rPr lang="hr-HR" sz="1400" dirty="0" smtClean="0">
                          <a:solidFill>
                            <a:schemeClr val="tx2"/>
                          </a:solidFill>
                        </a:rPr>
                        <a:t>(q</a:t>
                      </a:r>
                      <a:r>
                        <a:rPr lang="hr-HR" sz="1400" baseline="-25000" dirty="0" smtClean="0">
                          <a:solidFill>
                            <a:schemeClr val="tx2"/>
                          </a:solidFill>
                        </a:rPr>
                        <a:t>1</a:t>
                      </a:r>
                      <a:r>
                        <a:rPr lang="hr-HR" sz="1400" dirty="0" smtClean="0">
                          <a:solidFill>
                            <a:schemeClr val="tx2"/>
                          </a:solidFill>
                        </a:rPr>
                        <a:t>, c, B) = {(q</a:t>
                      </a:r>
                      <a:r>
                        <a:rPr lang="hr-HR" sz="1400" baseline="-250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r>
                        <a:rPr lang="hr-HR" sz="1400" dirty="0" smtClean="0">
                          <a:solidFill>
                            <a:schemeClr val="tx2"/>
                          </a:solidFill>
                        </a:rPr>
                        <a:t>, B)}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500034" y="3929066"/>
          <a:ext cx="76438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322"/>
                <a:gridCol w="1785950"/>
                <a:gridCol w="1643074"/>
                <a:gridCol w="28575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sz="1600" dirty="0" smtClean="0">
                          <a:solidFill>
                            <a:schemeClr val="tx2"/>
                          </a:solidFill>
                        </a:rPr>
                        <a:t>q</a:t>
                      </a:r>
                      <a:r>
                        <a:rPr lang="hr-HR" sz="1600" baseline="-250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hr-HR" sz="16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 smtClean="0">
                          <a:solidFill>
                            <a:schemeClr val="tx2"/>
                          </a:solidFill>
                        </a:rPr>
                        <a:t>ba</a:t>
                      </a:r>
                      <a:endParaRPr lang="hr-HR" sz="16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 smtClean="0">
                          <a:solidFill>
                            <a:schemeClr val="tx2"/>
                          </a:solidFill>
                        </a:rPr>
                        <a:t>BAK</a:t>
                      </a:r>
                      <a:endParaRPr lang="hr-HR" sz="16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400" dirty="0" smtClean="0">
                          <a:solidFill>
                            <a:schemeClr val="tx2"/>
                          </a:solidFill>
                        </a:rPr>
                        <a:t>δ</a:t>
                      </a:r>
                      <a:r>
                        <a:rPr lang="hr-HR" sz="1400" dirty="0" smtClean="0">
                          <a:solidFill>
                            <a:schemeClr val="tx2"/>
                          </a:solidFill>
                        </a:rPr>
                        <a:t>(q</a:t>
                      </a:r>
                      <a:r>
                        <a:rPr lang="hr-HR" sz="1400" baseline="-250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r>
                        <a:rPr lang="hr-HR" sz="1400" dirty="0" smtClean="0">
                          <a:solidFill>
                            <a:schemeClr val="tx2"/>
                          </a:solidFill>
                        </a:rPr>
                        <a:t>, b</a:t>
                      </a:r>
                      <a:r>
                        <a:rPr lang="hr-HR" sz="1400" smtClean="0">
                          <a:solidFill>
                            <a:schemeClr val="tx2"/>
                          </a:solidFill>
                        </a:rPr>
                        <a:t>, B) </a:t>
                      </a:r>
                      <a:r>
                        <a:rPr lang="hr-HR" sz="1400" dirty="0" smtClean="0">
                          <a:solidFill>
                            <a:schemeClr val="tx2"/>
                          </a:solidFill>
                        </a:rPr>
                        <a:t>= {(q</a:t>
                      </a:r>
                      <a:r>
                        <a:rPr lang="hr-HR" sz="1400" baseline="-250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r>
                        <a:rPr lang="hr-HR" sz="1400" dirty="0" smtClean="0">
                          <a:solidFill>
                            <a:schemeClr val="tx2"/>
                          </a:solidFill>
                        </a:rPr>
                        <a:t>, </a:t>
                      </a:r>
                      <a:r>
                        <a:rPr lang="el-GR" sz="1400" dirty="0" smtClean="0">
                          <a:solidFill>
                            <a:schemeClr val="tx2"/>
                          </a:solidFill>
                        </a:rPr>
                        <a:t>ε</a:t>
                      </a:r>
                      <a:r>
                        <a:rPr lang="hr-HR" sz="1400" dirty="0" smtClean="0">
                          <a:solidFill>
                            <a:schemeClr val="tx2"/>
                          </a:solidFill>
                        </a:rPr>
                        <a:t>)}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500034" y="4286256"/>
          <a:ext cx="76438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324"/>
                <a:gridCol w="1785950"/>
                <a:gridCol w="1643074"/>
                <a:gridCol w="28575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sz="1600" baseline="0" dirty="0" smtClean="0">
                          <a:solidFill>
                            <a:schemeClr val="tx2"/>
                          </a:solidFill>
                        </a:rPr>
                        <a:t>q</a:t>
                      </a:r>
                      <a:r>
                        <a:rPr lang="hr-HR" sz="1600" baseline="-250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hr-HR" sz="16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 smtClean="0">
                          <a:solidFill>
                            <a:schemeClr val="tx2"/>
                          </a:solidFill>
                        </a:rPr>
                        <a:t>a</a:t>
                      </a:r>
                      <a:endParaRPr lang="hr-HR" sz="16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 smtClean="0">
                          <a:solidFill>
                            <a:schemeClr val="tx2"/>
                          </a:solidFill>
                        </a:rPr>
                        <a:t>AK</a:t>
                      </a:r>
                      <a:endParaRPr lang="hr-HR" sz="16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400" dirty="0" smtClean="0">
                          <a:solidFill>
                            <a:schemeClr val="tx2"/>
                          </a:solidFill>
                        </a:rPr>
                        <a:t>δ</a:t>
                      </a:r>
                      <a:r>
                        <a:rPr lang="hr-HR" sz="1400" dirty="0" smtClean="0">
                          <a:solidFill>
                            <a:schemeClr val="tx2"/>
                          </a:solidFill>
                        </a:rPr>
                        <a:t>(q</a:t>
                      </a:r>
                      <a:r>
                        <a:rPr lang="hr-HR" sz="1400" baseline="-250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r>
                        <a:rPr lang="hr-HR" sz="1400" dirty="0" smtClean="0">
                          <a:solidFill>
                            <a:schemeClr val="tx2"/>
                          </a:solidFill>
                        </a:rPr>
                        <a:t>, a, A) = {(q</a:t>
                      </a:r>
                      <a:r>
                        <a:rPr lang="hr-HR" sz="1400" baseline="-250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r>
                        <a:rPr lang="hr-HR" sz="1400" dirty="0" smtClean="0">
                          <a:solidFill>
                            <a:schemeClr val="tx2"/>
                          </a:solidFill>
                        </a:rPr>
                        <a:t>, </a:t>
                      </a:r>
                      <a:r>
                        <a:rPr lang="el-GR" sz="1400" dirty="0" smtClean="0">
                          <a:solidFill>
                            <a:schemeClr val="tx2"/>
                          </a:solidFill>
                        </a:rPr>
                        <a:t>ε</a:t>
                      </a:r>
                      <a:r>
                        <a:rPr lang="hr-HR" sz="1400" dirty="0" smtClean="0">
                          <a:solidFill>
                            <a:schemeClr val="tx2"/>
                          </a:solidFill>
                        </a:rPr>
                        <a:t>)}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500034" y="4643446"/>
          <a:ext cx="76438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324"/>
                <a:gridCol w="1785950"/>
                <a:gridCol w="1643074"/>
                <a:gridCol w="28575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sz="1600" dirty="0" smtClean="0">
                          <a:solidFill>
                            <a:schemeClr val="tx2"/>
                          </a:solidFill>
                        </a:rPr>
                        <a:t>q</a:t>
                      </a:r>
                      <a:r>
                        <a:rPr lang="hr-HR" sz="1600" baseline="-250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hr-HR" sz="16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 smtClean="0">
                          <a:solidFill>
                            <a:schemeClr val="tx2"/>
                          </a:solidFill>
                        </a:rPr>
                        <a:t>ε</a:t>
                      </a:r>
                      <a:endParaRPr lang="hr-HR" sz="16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 smtClean="0">
                          <a:solidFill>
                            <a:schemeClr val="tx2"/>
                          </a:solidFill>
                        </a:rPr>
                        <a:t>K</a:t>
                      </a:r>
                      <a:endParaRPr lang="hr-HR" sz="16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400" dirty="0" smtClean="0">
                          <a:solidFill>
                            <a:schemeClr val="tx2"/>
                          </a:solidFill>
                        </a:rPr>
                        <a:t>δ</a:t>
                      </a:r>
                      <a:r>
                        <a:rPr lang="hr-HR" sz="1400" dirty="0" smtClean="0">
                          <a:solidFill>
                            <a:schemeClr val="tx2"/>
                          </a:solidFill>
                        </a:rPr>
                        <a:t>(q</a:t>
                      </a:r>
                      <a:r>
                        <a:rPr lang="hr-HR" sz="1400" baseline="-250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r>
                        <a:rPr lang="hr-HR" sz="1400" dirty="0" smtClean="0">
                          <a:solidFill>
                            <a:schemeClr val="tx2"/>
                          </a:solidFill>
                        </a:rPr>
                        <a:t>, </a:t>
                      </a:r>
                      <a:r>
                        <a:rPr lang="el-GR" sz="1400" dirty="0" smtClean="0">
                          <a:solidFill>
                            <a:schemeClr val="tx2"/>
                          </a:solidFill>
                        </a:rPr>
                        <a:t>ε</a:t>
                      </a:r>
                      <a:r>
                        <a:rPr lang="hr-HR" sz="1400" dirty="0" smtClean="0">
                          <a:solidFill>
                            <a:schemeClr val="tx2"/>
                          </a:solidFill>
                        </a:rPr>
                        <a:t>, K) = {(q</a:t>
                      </a:r>
                      <a:r>
                        <a:rPr lang="hr-HR" sz="1400" baseline="-25000" dirty="0" smtClean="0">
                          <a:solidFill>
                            <a:schemeClr val="tx2"/>
                          </a:solidFill>
                        </a:rPr>
                        <a:t>3</a:t>
                      </a:r>
                      <a:r>
                        <a:rPr lang="hr-HR" sz="1400" dirty="0" smtClean="0">
                          <a:solidFill>
                            <a:schemeClr val="tx2"/>
                          </a:solidFill>
                        </a:rPr>
                        <a:t>, </a:t>
                      </a:r>
                      <a:r>
                        <a:rPr lang="el-GR" sz="1400" dirty="0" smtClean="0">
                          <a:solidFill>
                            <a:schemeClr val="tx2"/>
                          </a:solidFill>
                        </a:rPr>
                        <a:t>ε</a:t>
                      </a:r>
                      <a:r>
                        <a:rPr lang="hr-HR" sz="1400" dirty="0" smtClean="0">
                          <a:solidFill>
                            <a:schemeClr val="tx2"/>
                          </a:solidFill>
                        </a:rPr>
                        <a:t>)}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500036" y="5000636"/>
          <a:ext cx="76438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320"/>
                <a:gridCol w="1785950"/>
                <a:gridCol w="1643074"/>
                <a:gridCol w="285752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600" dirty="0" smtClean="0">
                          <a:solidFill>
                            <a:schemeClr val="tx2"/>
                          </a:solidFill>
                        </a:rPr>
                        <a:t>q</a:t>
                      </a:r>
                      <a:r>
                        <a:rPr lang="hr-HR" sz="1600" baseline="-25000" dirty="0" smtClean="0">
                          <a:solidFill>
                            <a:schemeClr val="tx2"/>
                          </a:solidFill>
                        </a:rPr>
                        <a:t>3</a:t>
                      </a:r>
                      <a:endParaRPr lang="hr-HR" sz="1600" dirty="0" smtClean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6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6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600" baseline="0" dirty="0" smtClean="0">
                          <a:solidFill>
                            <a:schemeClr val="tx2"/>
                          </a:solidFill>
                        </a:rPr>
                        <a:t>q</a:t>
                      </a:r>
                      <a:r>
                        <a:rPr lang="hr-HR" sz="1600" baseline="-25000" dirty="0" smtClean="0">
                          <a:solidFill>
                            <a:schemeClr val="tx2"/>
                          </a:solidFill>
                        </a:rPr>
                        <a:t>3 </a:t>
                      </a:r>
                      <a:r>
                        <a:rPr lang="hr-HR" sz="1600" baseline="0" dirty="0" smtClean="0">
                          <a:solidFill>
                            <a:schemeClr val="tx2"/>
                          </a:solidFill>
                          <a:sym typeface="Symbol"/>
                        </a:rPr>
                        <a:t> F </a:t>
                      </a:r>
                      <a:r>
                        <a:rPr lang="hr-HR" sz="1400" baseline="0" dirty="0" smtClean="0">
                          <a:solidFill>
                            <a:schemeClr val="tx2"/>
                          </a:solidFill>
                          <a:sym typeface="Symbol"/>
                        </a:rPr>
                        <a:t>i niz se prihvaća</a:t>
                      </a:r>
                      <a:endParaRPr lang="hr-HR" sz="1400" baseline="0" dirty="0" smtClean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FAE1-CC20-4F7E-AA85-5105CE6A290D}" type="slidenum">
              <a:rPr lang="hr-HR" smtClean="0"/>
              <a:pPr/>
              <a:t>14</a:t>
            </a:fld>
            <a:endParaRPr lang="hr-HR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Potisni automat</a:t>
            </a:r>
            <a:endParaRPr lang="hr-HR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r-HR" dirty="0" smtClean="0"/>
              <a:t>Konfiguracija PA jest uređena trojka:</a:t>
            </a:r>
          </a:p>
          <a:p>
            <a:pPr algn="ctr">
              <a:buNone/>
            </a:pPr>
            <a:r>
              <a:rPr lang="hr-HR" dirty="0" smtClean="0"/>
              <a:t>(</a:t>
            </a:r>
            <a:r>
              <a:rPr lang="hr-HR" i="1" dirty="0" smtClean="0"/>
              <a:t>q</a:t>
            </a:r>
            <a:r>
              <a:rPr lang="hr-HR" dirty="0" smtClean="0"/>
              <a:t>, </a:t>
            </a:r>
            <a:r>
              <a:rPr lang="hr-HR" i="1" dirty="0" smtClean="0"/>
              <a:t>w</a:t>
            </a:r>
            <a:r>
              <a:rPr lang="hr-HR" dirty="0" smtClean="0"/>
              <a:t>, </a:t>
            </a:r>
            <a:r>
              <a:rPr lang="el-GR" i="1" dirty="0" smtClean="0"/>
              <a:t>γ</a:t>
            </a:r>
            <a:r>
              <a:rPr lang="hr-HR" dirty="0" smtClean="0"/>
              <a:t>)</a:t>
            </a:r>
          </a:p>
          <a:p>
            <a:endParaRPr lang="hr-HR" dirty="0" smtClean="0"/>
          </a:p>
          <a:p>
            <a:r>
              <a:rPr lang="hr-HR" dirty="0" smtClean="0"/>
              <a:t>Za PA M = </a:t>
            </a:r>
            <a:r>
              <a:rPr lang="hr-HR" i="1" dirty="0" smtClean="0"/>
              <a:t>(Q, ∑, </a:t>
            </a:r>
            <a:r>
              <a:rPr lang="el-GR" i="1" dirty="0" smtClean="0"/>
              <a:t>Γ</a:t>
            </a:r>
            <a:r>
              <a:rPr lang="hr-HR" i="1" dirty="0" smtClean="0"/>
              <a:t>, </a:t>
            </a:r>
            <a:r>
              <a:rPr lang="el-GR" i="1" dirty="0" smtClean="0"/>
              <a:t>δ</a:t>
            </a:r>
            <a:r>
              <a:rPr lang="hr-HR" i="1" dirty="0" smtClean="0"/>
              <a:t>, q</a:t>
            </a:r>
            <a:r>
              <a:rPr lang="hr-HR" i="1" baseline="-25000" dirty="0" smtClean="0"/>
              <a:t>0</a:t>
            </a:r>
            <a:r>
              <a:rPr lang="hr-HR" i="1" dirty="0" smtClean="0"/>
              <a:t>, Z</a:t>
            </a:r>
            <a:r>
              <a:rPr lang="hr-HR" i="1" baseline="-25000" dirty="0" smtClean="0"/>
              <a:t>0</a:t>
            </a:r>
            <a:r>
              <a:rPr lang="hr-HR" i="1" dirty="0" smtClean="0"/>
              <a:t>, F)</a:t>
            </a:r>
            <a:endParaRPr lang="hr-HR" dirty="0" smtClean="0"/>
          </a:p>
          <a:p>
            <a:pPr lvl="1"/>
            <a:r>
              <a:rPr lang="hr-HR" dirty="0" smtClean="0"/>
              <a:t>promjena konfiguracije formalno se zapisuje primjenom relacije </a:t>
            </a:r>
          </a:p>
          <a:p>
            <a:pPr lvl="2"/>
            <a:endParaRPr lang="hr-HR" dirty="0" smtClean="0"/>
          </a:p>
          <a:p>
            <a:pPr lvl="1"/>
            <a:r>
              <a:rPr lang="hr-HR" dirty="0" smtClean="0"/>
              <a:t>(q, aw, Z</a:t>
            </a:r>
            <a:r>
              <a:rPr lang="el-GR" dirty="0" smtClean="0"/>
              <a:t>α</a:t>
            </a:r>
            <a:r>
              <a:rPr lang="hr-HR" dirty="0" smtClean="0"/>
              <a:t>)     (p, w, </a:t>
            </a:r>
            <a:r>
              <a:rPr lang="el-GR" dirty="0" smtClean="0"/>
              <a:t>βα</a:t>
            </a:r>
            <a:r>
              <a:rPr lang="hr-HR" dirty="0" smtClean="0"/>
              <a:t>) akko je u skupu </a:t>
            </a:r>
            <a:r>
              <a:rPr lang="el-GR" dirty="0" smtClean="0"/>
              <a:t>δ</a:t>
            </a:r>
            <a:r>
              <a:rPr lang="hr-HR" dirty="0" smtClean="0"/>
              <a:t>(q, a, Z) par (p, </a:t>
            </a:r>
            <a:r>
              <a:rPr lang="el-GR" dirty="0" smtClean="0"/>
              <a:t>β</a:t>
            </a:r>
            <a:r>
              <a:rPr lang="hr-HR" dirty="0" smtClean="0"/>
              <a:t>)</a:t>
            </a:r>
          </a:p>
          <a:p>
            <a:pPr lvl="2"/>
            <a:endParaRPr lang="hr-HR" dirty="0" smtClean="0"/>
          </a:p>
          <a:p>
            <a:r>
              <a:rPr lang="hr-HR" sz="2600" dirty="0" smtClean="0"/>
              <a:t>Oznaka M ispušta se ako se zna na koji PA se relacija odnosi</a:t>
            </a:r>
          </a:p>
          <a:p>
            <a:pPr lvl="2"/>
            <a:endParaRPr lang="hr-HR" sz="2000" dirty="0" smtClean="0"/>
          </a:p>
          <a:p>
            <a:r>
              <a:rPr lang="hr-HR" sz="2600" dirty="0" smtClean="0"/>
              <a:t>Znakom    označava se refleksivno i tranzitivno okruženje relacije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Konfiguracija PA</a:t>
            </a:r>
            <a:endParaRPr lang="hr-HR" dirty="0"/>
          </a:p>
        </p:txBody>
      </p:sp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2558129" y="3500438"/>
          <a:ext cx="299359" cy="571504"/>
        </p:xfrm>
        <a:graphic>
          <a:graphicData uri="http://schemas.openxmlformats.org/presentationml/2006/ole">
            <p:oleObj spid="_x0000_s1028" name="Equation" r:id="rId5" imgW="139680" imgH="266400" progId="Equation.3">
              <p:embed/>
            </p:oleObj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2127850" y="2928934"/>
          <a:ext cx="331066" cy="571504"/>
        </p:xfrm>
        <a:graphic>
          <a:graphicData uri="http://schemas.openxmlformats.org/presentationml/2006/ole">
            <p:oleObj spid="_x0000_s1027" name="Equation" r:id="rId6" imgW="139680" imgH="266400" progId="Equation.3">
              <p:embed/>
            </p:oleObj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2057400" y="4714884"/>
          <a:ext cx="300038" cy="571500"/>
        </p:xfrm>
        <a:graphic>
          <a:graphicData uri="http://schemas.openxmlformats.org/presentationml/2006/ole">
            <p:oleObj spid="_x0000_s1029" name="Equation" r:id="rId7" imgW="139680" imgH="266400" progId="Equation.3">
              <p:embed/>
            </p:oleObj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FAE1-CC20-4F7E-AA85-5105CE6A290D}" type="slidenum">
              <a:rPr lang="hr-HR" smtClean="0"/>
              <a:pPr/>
              <a:t>15</a:t>
            </a:fld>
            <a:endParaRPr lang="hr-H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Potisni automat</a:t>
            </a:r>
            <a:endParaRPr lang="hr-HR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PA M = </a:t>
            </a:r>
            <a:r>
              <a:rPr lang="hr-HR" i="1" dirty="0" smtClean="0"/>
              <a:t>(Q, ∑, </a:t>
            </a:r>
            <a:r>
              <a:rPr lang="el-GR" i="1" dirty="0" smtClean="0"/>
              <a:t>Γ</a:t>
            </a:r>
            <a:r>
              <a:rPr lang="hr-HR" i="1" dirty="0" smtClean="0"/>
              <a:t>, </a:t>
            </a:r>
            <a:r>
              <a:rPr lang="el-GR" i="1" dirty="0" smtClean="0"/>
              <a:t>δ</a:t>
            </a:r>
            <a:r>
              <a:rPr lang="hr-HR" i="1" dirty="0" smtClean="0"/>
              <a:t>, q</a:t>
            </a:r>
            <a:r>
              <a:rPr lang="hr-HR" i="1" baseline="-25000" dirty="0" smtClean="0"/>
              <a:t>0</a:t>
            </a:r>
            <a:r>
              <a:rPr lang="hr-HR" i="1" dirty="0" smtClean="0"/>
              <a:t>, Z</a:t>
            </a:r>
            <a:r>
              <a:rPr lang="hr-HR" i="1" baseline="-25000" dirty="0" smtClean="0"/>
              <a:t>0</a:t>
            </a:r>
            <a:r>
              <a:rPr lang="hr-HR" i="1" dirty="0" smtClean="0"/>
              <a:t>, F)</a:t>
            </a:r>
            <a:r>
              <a:rPr lang="hr-HR" dirty="0" smtClean="0"/>
              <a:t> prihvaća prihvatljivim stanjem:</a:t>
            </a:r>
            <a:endParaRPr lang="hr-HR" dirty="0"/>
          </a:p>
          <a:p>
            <a:endParaRPr lang="hr-HR" dirty="0" smtClean="0"/>
          </a:p>
          <a:p>
            <a:pPr lvl="1">
              <a:buNone/>
            </a:pPr>
            <a:r>
              <a:rPr lang="hr-HR" dirty="0" smtClean="0"/>
              <a:t>	L(M) = { w | (q</a:t>
            </a:r>
            <a:r>
              <a:rPr lang="hr-HR" baseline="-25000" dirty="0" smtClean="0"/>
              <a:t>0</a:t>
            </a:r>
            <a:r>
              <a:rPr lang="hr-HR" dirty="0" smtClean="0"/>
              <a:t>, w, Z</a:t>
            </a:r>
            <a:r>
              <a:rPr lang="hr-HR" baseline="-25000" dirty="0" smtClean="0"/>
              <a:t>0</a:t>
            </a:r>
            <a:r>
              <a:rPr lang="hr-HR" dirty="0" smtClean="0"/>
              <a:t>)    (</a:t>
            </a:r>
            <a:r>
              <a:rPr lang="hr-HR" i="1" dirty="0" smtClean="0"/>
              <a:t>p</a:t>
            </a:r>
            <a:r>
              <a:rPr lang="hr-HR" dirty="0" smtClean="0"/>
              <a:t>, </a:t>
            </a:r>
            <a:r>
              <a:rPr lang="el-GR" i="1" dirty="0" smtClean="0"/>
              <a:t>ε</a:t>
            </a:r>
            <a:r>
              <a:rPr lang="hr-HR" dirty="0" smtClean="0"/>
              <a:t>, </a:t>
            </a:r>
            <a:r>
              <a:rPr lang="el-GR" i="1" dirty="0" smtClean="0"/>
              <a:t>γ</a:t>
            </a:r>
            <a:r>
              <a:rPr lang="hr-HR" dirty="0" smtClean="0"/>
              <a:t> ) za neko stanje p</a:t>
            </a:r>
            <a:r>
              <a:rPr lang="hr-HR" dirty="0" smtClean="0">
                <a:sym typeface="Symbol"/>
              </a:rPr>
              <a:t>F i </a:t>
            </a:r>
            <a:r>
              <a:rPr lang="el-GR" i="1" dirty="0" smtClean="0"/>
              <a:t>γ</a:t>
            </a:r>
            <a:r>
              <a:rPr lang="hr-HR" dirty="0" smtClean="0">
                <a:sym typeface="Symbol"/>
              </a:rPr>
              <a:t></a:t>
            </a:r>
            <a:r>
              <a:rPr lang="el-GR" dirty="0" smtClean="0"/>
              <a:t>Γ</a:t>
            </a:r>
            <a:r>
              <a:rPr lang="hr-HR" dirty="0" smtClean="0"/>
              <a:t>*}</a:t>
            </a:r>
          </a:p>
          <a:p>
            <a:endParaRPr lang="hr-HR" dirty="0" smtClean="0"/>
          </a:p>
          <a:p>
            <a:r>
              <a:rPr lang="hr-HR" dirty="0" smtClean="0"/>
              <a:t>PA M = </a:t>
            </a:r>
            <a:r>
              <a:rPr lang="hr-HR" i="1" dirty="0" smtClean="0"/>
              <a:t>(Q, ∑, </a:t>
            </a:r>
            <a:r>
              <a:rPr lang="el-GR" i="1" dirty="0" smtClean="0"/>
              <a:t>Γ</a:t>
            </a:r>
            <a:r>
              <a:rPr lang="hr-HR" i="1" dirty="0" smtClean="0"/>
              <a:t>, </a:t>
            </a:r>
            <a:r>
              <a:rPr lang="el-GR" i="1" dirty="0" smtClean="0"/>
              <a:t>δ</a:t>
            </a:r>
            <a:r>
              <a:rPr lang="hr-HR" i="1" dirty="0" smtClean="0"/>
              <a:t>, q</a:t>
            </a:r>
            <a:r>
              <a:rPr lang="hr-HR" i="1" baseline="-25000" dirty="0" smtClean="0"/>
              <a:t>0</a:t>
            </a:r>
            <a:r>
              <a:rPr lang="hr-HR" i="1" dirty="0" smtClean="0"/>
              <a:t>, Z</a:t>
            </a:r>
            <a:r>
              <a:rPr lang="hr-HR" i="1" baseline="-25000" dirty="0" smtClean="0"/>
              <a:t>0</a:t>
            </a:r>
            <a:r>
              <a:rPr lang="hr-HR" i="1" dirty="0" smtClean="0"/>
              <a:t>, F)</a:t>
            </a:r>
            <a:r>
              <a:rPr lang="hr-HR" dirty="0" smtClean="0"/>
              <a:t> prihvaća praznim stogom:</a:t>
            </a:r>
          </a:p>
          <a:p>
            <a:endParaRPr lang="hr-HR" dirty="0" smtClean="0"/>
          </a:p>
          <a:p>
            <a:pPr lvl="1">
              <a:buNone/>
            </a:pPr>
            <a:r>
              <a:rPr lang="hr-HR" dirty="0" smtClean="0"/>
              <a:t>N(M) = { w | (q</a:t>
            </a:r>
            <a:r>
              <a:rPr lang="hr-HR" baseline="-25000" dirty="0" smtClean="0"/>
              <a:t>0</a:t>
            </a:r>
            <a:r>
              <a:rPr lang="hr-HR" dirty="0" smtClean="0"/>
              <a:t>, w, Z</a:t>
            </a:r>
            <a:r>
              <a:rPr lang="hr-HR" baseline="-25000" dirty="0" smtClean="0"/>
              <a:t>0</a:t>
            </a:r>
            <a:r>
              <a:rPr lang="hr-HR" dirty="0" smtClean="0"/>
              <a:t>)   (</a:t>
            </a:r>
            <a:r>
              <a:rPr lang="hr-HR" i="1" dirty="0" smtClean="0"/>
              <a:t>p</a:t>
            </a:r>
            <a:r>
              <a:rPr lang="hr-HR" dirty="0" smtClean="0"/>
              <a:t>, </a:t>
            </a:r>
            <a:r>
              <a:rPr lang="el-GR" i="1" dirty="0" smtClean="0"/>
              <a:t>ε</a:t>
            </a:r>
            <a:r>
              <a:rPr lang="hr-HR" dirty="0" smtClean="0"/>
              <a:t>, </a:t>
            </a:r>
            <a:r>
              <a:rPr lang="el-GR" i="1" dirty="0" smtClean="0"/>
              <a:t>ε</a:t>
            </a:r>
            <a:r>
              <a:rPr lang="hr-HR" dirty="0" smtClean="0"/>
              <a:t> ) za neko stanje p</a:t>
            </a:r>
            <a:r>
              <a:rPr lang="hr-HR" dirty="0" smtClean="0">
                <a:sym typeface="Symbol"/>
              </a:rPr>
              <a:t>Q</a:t>
            </a:r>
            <a:r>
              <a:rPr lang="hr-HR" dirty="0" smtClean="0"/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Prihvaćanje jezika zadanim PA</a:t>
            </a:r>
            <a:endParaRPr lang="hr-HR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357686" y="2571744"/>
          <a:ext cx="284164" cy="542495"/>
        </p:xfrm>
        <a:graphic>
          <a:graphicData uri="http://schemas.openxmlformats.org/presentationml/2006/ole">
            <p:oleObj spid="_x0000_s2053" name="Equation" r:id="rId4" imgW="139680" imgH="266400" progId="Equation.3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071934" y="5143512"/>
          <a:ext cx="284164" cy="542495"/>
        </p:xfrm>
        <a:graphic>
          <a:graphicData uri="http://schemas.openxmlformats.org/presentationml/2006/ole">
            <p:oleObj spid="_x0000_s2055" name="Equation" r:id="rId5" imgW="139680" imgH="266400" progId="Equation.3">
              <p:embed/>
            </p:oleObj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FAE1-CC20-4F7E-AA85-5105CE6A290D}" type="slidenum">
              <a:rPr lang="hr-HR" smtClean="0"/>
              <a:pPr/>
              <a:t>16</a:t>
            </a:fld>
            <a:endParaRPr lang="hr-H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Potisni automat</a:t>
            </a:r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4935745"/>
          </a:xfrm>
        </p:spPr>
        <p:txBody>
          <a:bodyPr>
            <a:noAutofit/>
          </a:bodyPr>
          <a:lstStyle/>
          <a:p>
            <a:r>
              <a:rPr lang="hr-HR" sz="1950" dirty="0" smtClean="0"/>
              <a:t>Zadan je PA M</a:t>
            </a:r>
            <a:r>
              <a:rPr lang="hr-HR" sz="1950" baseline="-25000" dirty="0" smtClean="0"/>
              <a:t>2</a:t>
            </a:r>
            <a:r>
              <a:rPr lang="hr-HR" sz="1950" dirty="0" smtClean="0"/>
              <a:t> = ({q</a:t>
            </a:r>
            <a:r>
              <a:rPr lang="hr-HR" sz="1950" baseline="-25000" dirty="0" smtClean="0"/>
              <a:t>1</a:t>
            </a:r>
            <a:r>
              <a:rPr lang="hr-HR" sz="1950" dirty="0" smtClean="0"/>
              <a:t>, q</a:t>
            </a:r>
            <a:r>
              <a:rPr lang="hr-HR" sz="1950" baseline="-25000" dirty="0" smtClean="0"/>
              <a:t>2</a:t>
            </a:r>
            <a:r>
              <a:rPr lang="hr-HR" sz="1950" dirty="0" smtClean="0"/>
              <a:t>}, {0,1}, {N, J, K},</a:t>
            </a:r>
            <a:r>
              <a:rPr lang="el-GR" sz="1950" dirty="0" smtClean="0"/>
              <a:t> δ</a:t>
            </a:r>
            <a:r>
              <a:rPr lang="hr-HR" sz="1950" dirty="0" smtClean="0"/>
              <a:t>, q</a:t>
            </a:r>
            <a:r>
              <a:rPr lang="hr-HR" sz="1950" baseline="-25000" dirty="0" smtClean="0"/>
              <a:t>1</a:t>
            </a:r>
            <a:r>
              <a:rPr lang="hr-HR" sz="1950" dirty="0" smtClean="0"/>
              <a:t>,K, ∅) koji prihvaća jezik N(M</a:t>
            </a:r>
            <a:r>
              <a:rPr lang="hr-HR" sz="1950" baseline="-25000" dirty="0" smtClean="0"/>
              <a:t>2</a:t>
            </a:r>
            <a:r>
              <a:rPr lang="hr-HR" sz="1950" dirty="0" smtClean="0"/>
              <a:t>) praznim stogom prijelazima:</a:t>
            </a:r>
          </a:p>
          <a:p>
            <a:pPr>
              <a:buNone/>
            </a:pPr>
            <a:r>
              <a:rPr lang="hr-HR" sz="1950" dirty="0" smtClean="0"/>
              <a:t>	1) δ(q</a:t>
            </a:r>
            <a:r>
              <a:rPr lang="hr-HR" sz="1950" baseline="-25000" dirty="0" smtClean="0"/>
              <a:t>1</a:t>
            </a:r>
            <a:r>
              <a:rPr lang="hr-HR" sz="1950" dirty="0" smtClean="0"/>
              <a:t>, 0, K) = {(q</a:t>
            </a:r>
            <a:r>
              <a:rPr lang="hr-HR" sz="1950" baseline="-25000" dirty="0" smtClean="0"/>
              <a:t>1</a:t>
            </a:r>
            <a:r>
              <a:rPr lang="hr-HR" sz="1950" dirty="0" smtClean="0"/>
              <a:t>, NK)}		</a:t>
            </a:r>
          </a:p>
          <a:p>
            <a:pPr>
              <a:buNone/>
            </a:pPr>
            <a:r>
              <a:rPr lang="hr-HR" sz="1950" dirty="0" smtClean="0"/>
              <a:t>	2) δ(q</a:t>
            </a:r>
            <a:r>
              <a:rPr lang="hr-HR" sz="1950" baseline="-25000" dirty="0" smtClean="0"/>
              <a:t>1</a:t>
            </a:r>
            <a:r>
              <a:rPr lang="hr-HR" sz="1950" dirty="0" smtClean="0"/>
              <a:t>, 1, K) = {(q</a:t>
            </a:r>
            <a:r>
              <a:rPr lang="hr-HR" sz="1950" baseline="-25000" dirty="0" smtClean="0"/>
              <a:t>1</a:t>
            </a:r>
            <a:r>
              <a:rPr lang="hr-HR" sz="1950" dirty="0" smtClean="0"/>
              <a:t>, JK)}</a:t>
            </a:r>
          </a:p>
          <a:p>
            <a:pPr>
              <a:buNone/>
            </a:pPr>
            <a:r>
              <a:rPr lang="hr-HR" sz="1950" dirty="0" smtClean="0"/>
              <a:t>	3) δ(q</a:t>
            </a:r>
            <a:r>
              <a:rPr lang="hr-HR" sz="1950" baseline="-25000" dirty="0" smtClean="0"/>
              <a:t>1</a:t>
            </a:r>
            <a:r>
              <a:rPr lang="hr-HR" sz="1950" dirty="0" smtClean="0"/>
              <a:t>, 0, N) = {(q</a:t>
            </a:r>
            <a:r>
              <a:rPr lang="hr-HR" sz="1950" baseline="-25000" dirty="0" smtClean="0"/>
              <a:t>1</a:t>
            </a:r>
            <a:r>
              <a:rPr lang="hr-HR" sz="1950" dirty="0" smtClean="0"/>
              <a:t>, NN), (q</a:t>
            </a:r>
            <a:r>
              <a:rPr lang="hr-HR" sz="1950" baseline="-25000" dirty="0" smtClean="0"/>
              <a:t>2</a:t>
            </a:r>
            <a:r>
              <a:rPr lang="hr-HR" sz="1950" dirty="0" smtClean="0"/>
              <a:t>, </a:t>
            </a:r>
            <a:r>
              <a:rPr lang="el-GR" sz="1950" dirty="0" smtClean="0"/>
              <a:t>ε</a:t>
            </a:r>
            <a:r>
              <a:rPr lang="hr-HR" sz="1950" dirty="0" smtClean="0"/>
              <a:t>)}	</a:t>
            </a:r>
          </a:p>
          <a:p>
            <a:pPr>
              <a:buNone/>
            </a:pPr>
            <a:r>
              <a:rPr lang="hr-HR" sz="1950" dirty="0" smtClean="0"/>
              <a:t>	4) δ(q</a:t>
            </a:r>
            <a:r>
              <a:rPr lang="hr-HR" sz="1950" baseline="-25000" dirty="0" smtClean="0"/>
              <a:t>1</a:t>
            </a:r>
            <a:r>
              <a:rPr lang="hr-HR" sz="1950" dirty="0" smtClean="0"/>
              <a:t>, 1, N) = {(q</a:t>
            </a:r>
            <a:r>
              <a:rPr lang="hr-HR" sz="1950" baseline="-25000" dirty="0" smtClean="0"/>
              <a:t>1</a:t>
            </a:r>
            <a:r>
              <a:rPr lang="hr-HR" sz="1950" dirty="0" smtClean="0"/>
              <a:t>, JN)}</a:t>
            </a:r>
          </a:p>
          <a:p>
            <a:pPr>
              <a:buNone/>
            </a:pPr>
            <a:r>
              <a:rPr lang="hr-HR" sz="1950" dirty="0" smtClean="0"/>
              <a:t>	5) δ(q</a:t>
            </a:r>
            <a:r>
              <a:rPr lang="hr-HR" sz="1950" baseline="-25000" dirty="0" smtClean="0"/>
              <a:t>1</a:t>
            </a:r>
            <a:r>
              <a:rPr lang="hr-HR" sz="1950" dirty="0" smtClean="0"/>
              <a:t>, 0, J) = {(q</a:t>
            </a:r>
            <a:r>
              <a:rPr lang="hr-HR" sz="1950" baseline="-25000" dirty="0" smtClean="0"/>
              <a:t>1</a:t>
            </a:r>
            <a:r>
              <a:rPr lang="hr-HR" sz="1950" dirty="0" smtClean="0"/>
              <a:t>, NJ)}		</a:t>
            </a:r>
          </a:p>
          <a:p>
            <a:pPr>
              <a:buNone/>
            </a:pPr>
            <a:r>
              <a:rPr lang="hr-HR" sz="1950" dirty="0" smtClean="0"/>
              <a:t>	6) δ(q</a:t>
            </a:r>
            <a:r>
              <a:rPr lang="hr-HR" sz="1950" baseline="-25000" dirty="0" smtClean="0"/>
              <a:t>1</a:t>
            </a:r>
            <a:r>
              <a:rPr lang="hr-HR" sz="1950" dirty="0" smtClean="0"/>
              <a:t>, 1, J) = {(q</a:t>
            </a:r>
            <a:r>
              <a:rPr lang="hr-HR" sz="1950" baseline="-25000" dirty="0" smtClean="0"/>
              <a:t>1</a:t>
            </a:r>
            <a:r>
              <a:rPr lang="hr-HR" sz="1950" dirty="0" smtClean="0"/>
              <a:t>, JJ), (q</a:t>
            </a:r>
            <a:r>
              <a:rPr lang="hr-HR" sz="1950" baseline="-25000" dirty="0" smtClean="0"/>
              <a:t>2</a:t>
            </a:r>
            <a:r>
              <a:rPr lang="hr-HR" sz="1950" dirty="0" smtClean="0"/>
              <a:t>, </a:t>
            </a:r>
            <a:r>
              <a:rPr lang="el-GR" sz="1950" dirty="0" smtClean="0"/>
              <a:t>ε</a:t>
            </a:r>
            <a:r>
              <a:rPr lang="hr-HR" sz="1950" dirty="0" smtClean="0"/>
              <a:t>)}</a:t>
            </a:r>
          </a:p>
          <a:p>
            <a:pPr>
              <a:buNone/>
            </a:pPr>
            <a:r>
              <a:rPr lang="hr-HR" sz="1950" dirty="0" smtClean="0"/>
              <a:t>	7) δ(q</a:t>
            </a:r>
            <a:r>
              <a:rPr lang="hr-HR" sz="1950" baseline="-25000" dirty="0" smtClean="0"/>
              <a:t>2</a:t>
            </a:r>
            <a:r>
              <a:rPr lang="hr-HR" sz="1950" dirty="0" smtClean="0"/>
              <a:t>, 0, N) = {(q</a:t>
            </a:r>
            <a:r>
              <a:rPr lang="hr-HR" sz="1950" baseline="-25000" dirty="0" smtClean="0"/>
              <a:t>2</a:t>
            </a:r>
            <a:r>
              <a:rPr lang="hr-HR" sz="1950" dirty="0" smtClean="0"/>
              <a:t>, </a:t>
            </a:r>
            <a:r>
              <a:rPr lang="el-GR" sz="1950" dirty="0" smtClean="0"/>
              <a:t>ε</a:t>
            </a:r>
            <a:r>
              <a:rPr lang="hr-HR" sz="1950" dirty="0" smtClean="0"/>
              <a:t>)}		</a:t>
            </a:r>
          </a:p>
          <a:p>
            <a:pPr>
              <a:buNone/>
            </a:pPr>
            <a:r>
              <a:rPr lang="hr-HR" sz="1950" dirty="0" smtClean="0"/>
              <a:t>	8) δ(q</a:t>
            </a:r>
            <a:r>
              <a:rPr lang="hr-HR" sz="1950" baseline="-25000" dirty="0" smtClean="0"/>
              <a:t>2</a:t>
            </a:r>
            <a:r>
              <a:rPr lang="hr-HR" sz="1950" dirty="0" smtClean="0"/>
              <a:t>, 1, J) = {(q</a:t>
            </a:r>
            <a:r>
              <a:rPr lang="hr-HR" sz="1950" baseline="-25000" dirty="0" smtClean="0"/>
              <a:t>2</a:t>
            </a:r>
            <a:r>
              <a:rPr lang="hr-HR" sz="1950" dirty="0" smtClean="0"/>
              <a:t>, </a:t>
            </a:r>
            <a:r>
              <a:rPr lang="el-GR" sz="1950" dirty="0" smtClean="0"/>
              <a:t>ε</a:t>
            </a:r>
            <a:r>
              <a:rPr lang="hr-HR" sz="1950" dirty="0" smtClean="0"/>
              <a:t>)}</a:t>
            </a:r>
          </a:p>
          <a:p>
            <a:pPr>
              <a:buNone/>
            </a:pPr>
            <a:r>
              <a:rPr lang="hr-HR" sz="1950" dirty="0" smtClean="0"/>
              <a:t>	9) δ(q</a:t>
            </a:r>
            <a:r>
              <a:rPr lang="hr-HR" sz="1950" baseline="-25000" dirty="0" smtClean="0"/>
              <a:t>1</a:t>
            </a:r>
            <a:r>
              <a:rPr lang="hr-HR" sz="1950" dirty="0" smtClean="0"/>
              <a:t>, </a:t>
            </a:r>
            <a:r>
              <a:rPr lang="el-GR" sz="1950" dirty="0" smtClean="0"/>
              <a:t>ε</a:t>
            </a:r>
            <a:r>
              <a:rPr lang="hr-HR" sz="1950" dirty="0" smtClean="0"/>
              <a:t>, K) = {(q</a:t>
            </a:r>
            <a:r>
              <a:rPr lang="hr-HR" sz="1950" baseline="-25000" dirty="0" smtClean="0"/>
              <a:t>2</a:t>
            </a:r>
            <a:r>
              <a:rPr lang="hr-HR" sz="1950" dirty="0" smtClean="0"/>
              <a:t>, </a:t>
            </a:r>
            <a:r>
              <a:rPr lang="el-GR" sz="1950" dirty="0" smtClean="0"/>
              <a:t>ε</a:t>
            </a:r>
            <a:r>
              <a:rPr lang="hr-HR" sz="1950" dirty="0" smtClean="0"/>
              <a:t>)}</a:t>
            </a:r>
          </a:p>
          <a:p>
            <a:pPr>
              <a:buNone/>
            </a:pPr>
            <a:r>
              <a:rPr lang="hr-HR" sz="1950" dirty="0" smtClean="0"/>
              <a:t>	10) δ(q</a:t>
            </a:r>
            <a:r>
              <a:rPr lang="hr-HR" sz="1950" baseline="-25000" dirty="0" smtClean="0"/>
              <a:t>2</a:t>
            </a:r>
            <a:r>
              <a:rPr lang="hr-HR" sz="1950" dirty="0" smtClean="0"/>
              <a:t>, </a:t>
            </a:r>
            <a:r>
              <a:rPr lang="el-GR" sz="1950" dirty="0" smtClean="0"/>
              <a:t>ε</a:t>
            </a:r>
            <a:r>
              <a:rPr lang="hr-HR" sz="1950" dirty="0" smtClean="0"/>
              <a:t>, K) = {(q</a:t>
            </a:r>
            <a:r>
              <a:rPr lang="hr-HR" sz="1950" baseline="-25000" dirty="0" smtClean="0"/>
              <a:t>2</a:t>
            </a:r>
            <a:r>
              <a:rPr lang="hr-HR" sz="1950" dirty="0" smtClean="0"/>
              <a:t>, </a:t>
            </a:r>
            <a:r>
              <a:rPr lang="el-GR" sz="1950" dirty="0" smtClean="0"/>
              <a:t>ε</a:t>
            </a:r>
            <a:r>
              <a:rPr lang="hr-HR" sz="1950" dirty="0" smtClean="0"/>
              <a:t>)}</a:t>
            </a:r>
          </a:p>
          <a:p>
            <a:pPr>
              <a:buFont typeface="Wingdings" pitchFamily="2" charset="2"/>
              <a:buChar char="Ø"/>
            </a:pPr>
            <a:r>
              <a:rPr lang="hr-HR" sz="1950" dirty="0" smtClean="0"/>
              <a:t>N(M</a:t>
            </a:r>
            <a:r>
              <a:rPr lang="hr-HR" sz="1950" baseline="-25000" dirty="0" smtClean="0"/>
              <a:t>2</a:t>
            </a:r>
            <a:r>
              <a:rPr lang="hr-HR" sz="1950" dirty="0" smtClean="0"/>
              <a:t>) = {ww</a:t>
            </a:r>
            <a:r>
              <a:rPr lang="hr-HR" sz="1950" baseline="30000" dirty="0" smtClean="0"/>
              <a:t>R </a:t>
            </a:r>
            <a:r>
              <a:rPr lang="hr-HR" sz="1950" dirty="0" smtClean="0"/>
              <a:t>| w jest niz nula i jedinica (0+1)</a:t>
            </a:r>
            <a:r>
              <a:rPr lang="hr-HR" sz="1950" baseline="30000" dirty="0" smtClean="0"/>
              <a:t>*</a:t>
            </a:r>
            <a:r>
              <a:rPr lang="hr-HR" sz="1950" dirty="0" smtClean="0"/>
              <a:t>, a niz w</a:t>
            </a:r>
            <a:r>
              <a:rPr lang="hr-HR" sz="1950" baseline="30000" dirty="0" smtClean="0"/>
              <a:t>R</a:t>
            </a:r>
            <a:r>
              <a:rPr lang="hr-HR" sz="1950" dirty="0" smtClean="0"/>
              <a:t> je niz w zapisan obrnutim redoslijedom}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6766" cy="796908"/>
          </a:xfrm>
        </p:spPr>
        <p:txBody>
          <a:bodyPr/>
          <a:lstStyle/>
          <a:p>
            <a:r>
              <a:rPr lang="hr-HR" dirty="0" smtClean="0"/>
              <a:t>Primjer nedeterminističkog PA</a:t>
            </a:r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FAE1-CC20-4F7E-AA85-5105CE6A290D}" type="slidenum">
              <a:rPr lang="hr-HR" smtClean="0"/>
              <a:pPr/>
              <a:t>17</a:t>
            </a:fld>
            <a:endParaRPr lang="hr-H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Potisni automat</a:t>
            </a:r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200" dirty="0" smtClean="0"/>
              <a:t>Određujemo slijed prijelaza za niz 001100 i zadani PA:</a:t>
            </a:r>
          </a:p>
          <a:p>
            <a:pPr>
              <a:buNone/>
            </a:pPr>
            <a:r>
              <a:rPr lang="hr-HR" sz="2200" dirty="0" smtClean="0"/>
              <a:t>	</a:t>
            </a:r>
            <a:endParaRPr lang="hr-HR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Primjer nedeterminističkog PA</a:t>
            </a:r>
            <a:endParaRPr lang="hr-HR" dirty="0"/>
          </a:p>
        </p:txBody>
      </p:sp>
      <p:cxnSp>
        <p:nvCxnSpPr>
          <p:cNvPr id="5" name="Straight Arrow Connector 4"/>
          <p:cNvCxnSpPr/>
          <p:nvPr/>
        </p:nvCxnSpPr>
        <p:spPr>
          <a:xfrm rot="5400000">
            <a:off x="2036745" y="2392355"/>
            <a:ext cx="21431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428728" y="1928802"/>
            <a:ext cx="142876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300" dirty="0" smtClean="0"/>
              <a:t>(q</a:t>
            </a:r>
            <a:r>
              <a:rPr lang="hr-HR" sz="1300" baseline="-25000" dirty="0" smtClean="0"/>
              <a:t>1</a:t>
            </a:r>
            <a:r>
              <a:rPr lang="hr-HR" sz="1300" dirty="0" smtClean="0"/>
              <a:t>, 001100, K)</a:t>
            </a:r>
            <a:endParaRPr lang="hr-HR" sz="1300" dirty="0"/>
          </a:p>
        </p:txBody>
      </p:sp>
      <p:sp>
        <p:nvSpPr>
          <p:cNvPr id="8" name="Rectangle 7"/>
          <p:cNvSpPr/>
          <p:nvPr/>
        </p:nvSpPr>
        <p:spPr>
          <a:xfrm>
            <a:off x="1428728" y="3643314"/>
            <a:ext cx="142876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200" dirty="0" smtClean="0"/>
              <a:t>(q</a:t>
            </a:r>
            <a:r>
              <a:rPr lang="hr-HR" sz="1200" baseline="-25000" dirty="0" smtClean="0"/>
              <a:t>1</a:t>
            </a:r>
            <a:r>
              <a:rPr lang="hr-HR" sz="1200" dirty="0" smtClean="0"/>
              <a:t>, 100, JNNK)</a:t>
            </a:r>
            <a:endParaRPr lang="hr-HR" sz="1200" dirty="0"/>
          </a:p>
        </p:txBody>
      </p:sp>
      <p:sp>
        <p:nvSpPr>
          <p:cNvPr id="9" name="Rectangle 8"/>
          <p:cNvSpPr/>
          <p:nvPr/>
        </p:nvSpPr>
        <p:spPr>
          <a:xfrm>
            <a:off x="1428728" y="2500306"/>
            <a:ext cx="142876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300" dirty="0" smtClean="0"/>
              <a:t>(q</a:t>
            </a:r>
            <a:r>
              <a:rPr lang="hr-HR" sz="1300" baseline="-25000" dirty="0" smtClean="0"/>
              <a:t>1</a:t>
            </a:r>
            <a:r>
              <a:rPr lang="hr-HR" sz="1300" dirty="0" smtClean="0"/>
              <a:t>, 01100, NK)</a:t>
            </a:r>
            <a:endParaRPr lang="hr-HR" sz="1300" dirty="0"/>
          </a:p>
        </p:txBody>
      </p:sp>
      <p:sp>
        <p:nvSpPr>
          <p:cNvPr id="10" name="Rectangle 9"/>
          <p:cNvSpPr/>
          <p:nvPr/>
        </p:nvSpPr>
        <p:spPr>
          <a:xfrm>
            <a:off x="1428728" y="3071810"/>
            <a:ext cx="142876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200" dirty="0" smtClean="0"/>
              <a:t>(q</a:t>
            </a:r>
            <a:r>
              <a:rPr lang="hr-HR" sz="1200" baseline="-25000" dirty="0" smtClean="0"/>
              <a:t>1</a:t>
            </a:r>
            <a:r>
              <a:rPr lang="hr-HR" sz="1200" dirty="0" smtClean="0"/>
              <a:t>, 1100, NNK)</a:t>
            </a:r>
            <a:endParaRPr lang="hr-HR" sz="1200" dirty="0"/>
          </a:p>
        </p:txBody>
      </p:sp>
      <p:sp>
        <p:nvSpPr>
          <p:cNvPr id="11" name="Rectangle 10"/>
          <p:cNvSpPr/>
          <p:nvPr/>
        </p:nvSpPr>
        <p:spPr>
          <a:xfrm>
            <a:off x="1428728" y="4214818"/>
            <a:ext cx="142876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200" dirty="0" smtClean="0"/>
              <a:t>(q</a:t>
            </a:r>
            <a:r>
              <a:rPr lang="hr-HR" sz="1200" baseline="-25000" dirty="0" smtClean="0"/>
              <a:t>1</a:t>
            </a:r>
            <a:r>
              <a:rPr lang="hr-HR" sz="1200" dirty="0" smtClean="0"/>
              <a:t>, 00, JJNNK)</a:t>
            </a:r>
            <a:endParaRPr lang="hr-HR" sz="1200" dirty="0"/>
          </a:p>
        </p:txBody>
      </p:sp>
      <p:sp>
        <p:nvSpPr>
          <p:cNvPr id="12" name="Rectangle 11"/>
          <p:cNvSpPr/>
          <p:nvPr/>
        </p:nvSpPr>
        <p:spPr>
          <a:xfrm>
            <a:off x="1428728" y="4786322"/>
            <a:ext cx="142876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200" dirty="0" smtClean="0"/>
              <a:t>(q</a:t>
            </a:r>
            <a:r>
              <a:rPr lang="hr-HR" sz="1200" baseline="-25000" dirty="0" smtClean="0"/>
              <a:t>1</a:t>
            </a:r>
            <a:r>
              <a:rPr lang="hr-HR" sz="1200" dirty="0" smtClean="0"/>
              <a:t>, 0, NJJNNK)</a:t>
            </a:r>
            <a:endParaRPr lang="hr-HR" sz="1200" dirty="0"/>
          </a:p>
        </p:txBody>
      </p:sp>
      <p:cxnSp>
        <p:nvCxnSpPr>
          <p:cNvPr id="15" name="Straight Arrow Connector 14"/>
          <p:cNvCxnSpPr>
            <a:stCxn id="9" idx="2"/>
          </p:cNvCxnSpPr>
          <p:nvPr/>
        </p:nvCxnSpPr>
        <p:spPr>
          <a:xfrm rot="5400000">
            <a:off x="2035951" y="2964653"/>
            <a:ext cx="21431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2"/>
          </p:cNvCxnSpPr>
          <p:nvPr/>
        </p:nvCxnSpPr>
        <p:spPr>
          <a:xfrm rot="5400000">
            <a:off x="2035951" y="3536157"/>
            <a:ext cx="21431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2"/>
          </p:cNvCxnSpPr>
          <p:nvPr/>
        </p:nvCxnSpPr>
        <p:spPr>
          <a:xfrm rot="5400000">
            <a:off x="2035951" y="4107661"/>
            <a:ext cx="21431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2"/>
          </p:cNvCxnSpPr>
          <p:nvPr/>
        </p:nvCxnSpPr>
        <p:spPr>
          <a:xfrm rot="5400000">
            <a:off x="2035951" y="4679165"/>
            <a:ext cx="21431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2"/>
          </p:cNvCxnSpPr>
          <p:nvPr/>
        </p:nvCxnSpPr>
        <p:spPr>
          <a:xfrm rot="5400000">
            <a:off x="2035951" y="5250669"/>
            <a:ext cx="21431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214678" y="3071810"/>
            <a:ext cx="142876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200" dirty="0" smtClean="0"/>
              <a:t>(q</a:t>
            </a:r>
            <a:r>
              <a:rPr lang="hr-HR" sz="1200" baseline="-25000" dirty="0" smtClean="0"/>
              <a:t>2</a:t>
            </a:r>
            <a:r>
              <a:rPr lang="hr-HR" sz="1200" dirty="0" smtClean="0"/>
              <a:t>, 1100, K)</a:t>
            </a:r>
            <a:endParaRPr lang="hr-HR" sz="1200" dirty="0"/>
          </a:p>
        </p:txBody>
      </p:sp>
      <p:sp>
        <p:nvSpPr>
          <p:cNvPr id="26" name="Rectangle 25"/>
          <p:cNvSpPr/>
          <p:nvPr/>
        </p:nvSpPr>
        <p:spPr>
          <a:xfrm>
            <a:off x="1428728" y="5357826"/>
            <a:ext cx="142876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200" dirty="0" smtClean="0"/>
              <a:t>(q</a:t>
            </a:r>
            <a:r>
              <a:rPr lang="hr-HR" sz="1200" baseline="-25000" dirty="0" smtClean="0"/>
              <a:t>1</a:t>
            </a:r>
            <a:r>
              <a:rPr lang="hr-HR" sz="1200" dirty="0" smtClean="0"/>
              <a:t>, </a:t>
            </a:r>
            <a:r>
              <a:rPr lang="el-GR" sz="1200" dirty="0" smtClean="0"/>
              <a:t>ε</a:t>
            </a:r>
            <a:r>
              <a:rPr lang="hr-HR" sz="1200" dirty="0" smtClean="0"/>
              <a:t>, NNJJNNK)</a:t>
            </a:r>
            <a:endParaRPr lang="hr-HR" sz="1200" dirty="0"/>
          </a:p>
        </p:txBody>
      </p:sp>
      <p:cxnSp>
        <p:nvCxnSpPr>
          <p:cNvPr id="21" name="Straight Arrow Connector 20"/>
          <p:cNvCxnSpPr>
            <a:stCxn id="9" idx="2"/>
            <a:endCxn id="25" idx="0"/>
          </p:cNvCxnSpPr>
          <p:nvPr/>
        </p:nvCxnSpPr>
        <p:spPr>
          <a:xfrm rot="16200000" flipH="1">
            <a:off x="2928926" y="2071678"/>
            <a:ext cx="214314" cy="17859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072066" y="3643314"/>
            <a:ext cx="1428760" cy="35719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200" dirty="0" smtClean="0"/>
              <a:t>(q</a:t>
            </a:r>
            <a:r>
              <a:rPr lang="hr-HR" sz="1200" baseline="-25000" dirty="0" smtClean="0"/>
              <a:t>2</a:t>
            </a:r>
            <a:r>
              <a:rPr lang="hr-HR" sz="1200" dirty="0" smtClean="0"/>
              <a:t>, 1100, </a:t>
            </a:r>
            <a:r>
              <a:rPr lang="el-GR" sz="1200" dirty="0" smtClean="0"/>
              <a:t>ε</a:t>
            </a:r>
            <a:r>
              <a:rPr lang="hr-HR" sz="1200" dirty="0" smtClean="0"/>
              <a:t>)</a:t>
            </a:r>
            <a:endParaRPr lang="hr-HR" sz="1200" dirty="0"/>
          </a:p>
        </p:txBody>
      </p:sp>
      <p:sp>
        <p:nvSpPr>
          <p:cNvPr id="28" name="Rectangle 27"/>
          <p:cNvSpPr/>
          <p:nvPr/>
        </p:nvSpPr>
        <p:spPr>
          <a:xfrm>
            <a:off x="3214678" y="4214818"/>
            <a:ext cx="142876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200" dirty="0" smtClean="0"/>
              <a:t>(q</a:t>
            </a:r>
            <a:r>
              <a:rPr lang="hr-HR" sz="1200" baseline="-25000" dirty="0" smtClean="0"/>
              <a:t>2</a:t>
            </a:r>
            <a:r>
              <a:rPr lang="hr-HR" sz="1200" dirty="0" smtClean="0"/>
              <a:t>, 00, NNK)</a:t>
            </a:r>
            <a:endParaRPr lang="hr-HR" sz="1200" dirty="0"/>
          </a:p>
        </p:txBody>
      </p:sp>
      <p:sp>
        <p:nvSpPr>
          <p:cNvPr id="29" name="Rectangle 28"/>
          <p:cNvSpPr/>
          <p:nvPr/>
        </p:nvSpPr>
        <p:spPr>
          <a:xfrm>
            <a:off x="5072066" y="4786322"/>
            <a:ext cx="142876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200" dirty="0" smtClean="0"/>
              <a:t>(q</a:t>
            </a:r>
            <a:r>
              <a:rPr lang="hr-HR" sz="1200" baseline="-25000" dirty="0" smtClean="0"/>
              <a:t>2</a:t>
            </a:r>
            <a:r>
              <a:rPr lang="hr-HR" sz="1200" dirty="0" smtClean="0"/>
              <a:t>, 0, NK)</a:t>
            </a:r>
            <a:endParaRPr lang="hr-HR" sz="1200" dirty="0"/>
          </a:p>
        </p:txBody>
      </p:sp>
      <p:cxnSp>
        <p:nvCxnSpPr>
          <p:cNvPr id="31" name="Straight Arrow Connector 30"/>
          <p:cNvCxnSpPr>
            <a:stCxn id="25" idx="2"/>
            <a:endCxn id="27" idx="0"/>
          </p:cNvCxnSpPr>
          <p:nvPr/>
        </p:nvCxnSpPr>
        <p:spPr>
          <a:xfrm rot="16200000" flipH="1">
            <a:off x="4750595" y="2607463"/>
            <a:ext cx="214314" cy="18573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8" idx="2"/>
            <a:endCxn id="28" idx="0"/>
          </p:cNvCxnSpPr>
          <p:nvPr/>
        </p:nvCxnSpPr>
        <p:spPr>
          <a:xfrm rot="16200000" flipH="1">
            <a:off x="2928926" y="3214686"/>
            <a:ext cx="214314" cy="17859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8" idx="2"/>
            <a:endCxn id="29" idx="0"/>
          </p:cNvCxnSpPr>
          <p:nvPr/>
        </p:nvCxnSpPr>
        <p:spPr>
          <a:xfrm rot="16200000" flipH="1">
            <a:off x="4750595" y="3750471"/>
            <a:ext cx="214314" cy="18573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214678" y="5357826"/>
            <a:ext cx="1428760" cy="35719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200" dirty="0" smtClean="0"/>
              <a:t>(q</a:t>
            </a:r>
            <a:r>
              <a:rPr lang="hr-HR" sz="1200" baseline="-25000" dirty="0" smtClean="0"/>
              <a:t>1</a:t>
            </a:r>
            <a:r>
              <a:rPr lang="hr-HR" sz="1200" dirty="0" smtClean="0"/>
              <a:t>, </a:t>
            </a:r>
            <a:r>
              <a:rPr lang="el-GR" sz="1200" dirty="0" smtClean="0"/>
              <a:t>ε</a:t>
            </a:r>
            <a:r>
              <a:rPr lang="hr-HR" sz="1200" dirty="0" smtClean="0"/>
              <a:t>, JJNNK)</a:t>
            </a:r>
            <a:endParaRPr lang="hr-HR" sz="1200" dirty="0"/>
          </a:p>
        </p:txBody>
      </p:sp>
      <p:cxnSp>
        <p:nvCxnSpPr>
          <p:cNvPr id="39" name="Straight Arrow Connector 38"/>
          <p:cNvCxnSpPr>
            <a:stCxn id="12" idx="2"/>
            <a:endCxn id="37" idx="0"/>
          </p:cNvCxnSpPr>
          <p:nvPr/>
        </p:nvCxnSpPr>
        <p:spPr>
          <a:xfrm rot="16200000" flipH="1">
            <a:off x="2928926" y="4357694"/>
            <a:ext cx="214314" cy="17859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786578" y="5929330"/>
            <a:ext cx="1428760" cy="35719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200" dirty="0" smtClean="0"/>
              <a:t>(q</a:t>
            </a:r>
            <a:r>
              <a:rPr lang="hr-HR" sz="1200" baseline="-25000" dirty="0" smtClean="0"/>
              <a:t>2</a:t>
            </a:r>
            <a:r>
              <a:rPr lang="hr-HR" sz="1200" dirty="0" smtClean="0"/>
              <a:t>, </a:t>
            </a:r>
            <a:r>
              <a:rPr lang="el-GR" sz="1200" dirty="0" smtClean="0"/>
              <a:t>ε</a:t>
            </a:r>
            <a:r>
              <a:rPr lang="hr-HR" sz="1200" dirty="0" smtClean="0"/>
              <a:t>, </a:t>
            </a:r>
            <a:r>
              <a:rPr lang="el-GR" sz="1200" dirty="0" smtClean="0"/>
              <a:t>ε</a:t>
            </a:r>
            <a:r>
              <a:rPr lang="hr-HR" sz="1200" dirty="0" smtClean="0"/>
              <a:t>)</a:t>
            </a:r>
            <a:endParaRPr lang="hr-HR" sz="1200" dirty="0"/>
          </a:p>
        </p:txBody>
      </p:sp>
      <p:sp>
        <p:nvSpPr>
          <p:cNvPr id="41" name="Rectangle 40"/>
          <p:cNvSpPr/>
          <p:nvPr/>
        </p:nvSpPr>
        <p:spPr>
          <a:xfrm>
            <a:off x="6786578" y="5357826"/>
            <a:ext cx="142876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200" dirty="0" smtClean="0"/>
              <a:t>(q</a:t>
            </a:r>
            <a:r>
              <a:rPr lang="hr-HR" sz="1200" baseline="-25000" dirty="0" smtClean="0"/>
              <a:t>2</a:t>
            </a:r>
            <a:r>
              <a:rPr lang="hr-HR" sz="1200" dirty="0" smtClean="0"/>
              <a:t>, </a:t>
            </a:r>
            <a:r>
              <a:rPr lang="el-GR" sz="1200" dirty="0" smtClean="0"/>
              <a:t>ε</a:t>
            </a:r>
            <a:r>
              <a:rPr lang="hr-HR" sz="1200" dirty="0" smtClean="0"/>
              <a:t>, K)</a:t>
            </a:r>
            <a:endParaRPr lang="hr-HR" sz="1200" dirty="0"/>
          </a:p>
        </p:txBody>
      </p:sp>
      <p:cxnSp>
        <p:nvCxnSpPr>
          <p:cNvPr id="46" name="Straight Arrow Connector 45"/>
          <p:cNvCxnSpPr>
            <a:stCxn id="29" idx="2"/>
            <a:endCxn id="41" idx="0"/>
          </p:cNvCxnSpPr>
          <p:nvPr/>
        </p:nvCxnSpPr>
        <p:spPr>
          <a:xfrm rot="16200000" flipH="1">
            <a:off x="6536545" y="4393413"/>
            <a:ext cx="214314" cy="17145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1" idx="2"/>
            <a:endCxn id="40" idx="0"/>
          </p:cNvCxnSpPr>
          <p:nvPr/>
        </p:nvCxnSpPr>
        <p:spPr>
          <a:xfrm rot="5400000">
            <a:off x="7393801" y="5822173"/>
            <a:ext cx="21431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FAE1-CC20-4F7E-AA85-5105CE6A290D}" type="slidenum">
              <a:rPr lang="hr-HR" smtClean="0"/>
              <a:pPr/>
              <a:t>18</a:t>
            </a:fld>
            <a:endParaRPr lang="hr-HR"/>
          </a:p>
        </p:txBody>
      </p:sp>
      <p:sp>
        <p:nvSpPr>
          <p:cNvPr id="38" name="Footer Placeholder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dirty="0" smtClean="0"/>
              <a:t>Potisni automat</a:t>
            </a:r>
            <a:endParaRPr lang="hr-HR" dirty="0"/>
          </a:p>
        </p:txBody>
      </p:sp>
      <p:sp>
        <p:nvSpPr>
          <p:cNvPr id="34" name="Rectangle 33"/>
          <p:cNvSpPr/>
          <p:nvPr/>
        </p:nvSpPr>
        <p:spPr>
          <a:xfrm>
            <a:off x="3214678" y="2500306"/>
            <a:ext cx="142876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300" dirty="0" smtClean="0"/>
              <a:t>(q</a:t>
            </a:r>
            <a:r>
              <a:rPr lang="hr-HR" sz="1300" baseline="-25000" dirty="0" smtClean="0"/>
              <a:t>1</a:t>
            </a:r>
            <a:r>
              <a:rPr lang="hr-HR" sz="1300" dirty="0" smtClean="0"/>
              <a:t>, 001100, </a:t>
            </a:r>
            <a:r>
              <a:rPr lang="el-GR" sz="1400" dirty="0" smtClean="0"/>
              <a:t>ε</a:t>
            </a:r>
            <a:r>
              <a:rPr lang="hr-HR" sz="1300" dirty="0" smtClean="0"/>
              <a:t>)</a:t>
            </a:r>
            <a:endParaRPr lang="hr-HR" sz="1300" dirty="0"/>
          </a:p>
        </p:txBody>
      </p:sp>
      <p:cxnSp>
        <p:nvCxnSpPr>
          <p:cNvPr id="42" name="Straight Arrow Connector 41"/>
          <p:cNvCxnSpPr/>
          <p:nvPr/>
        </p:nvCxnSpPr>
        <p:spPr>
          <a:xfrm rot="16200000" flipH="1">
            <a:off x="2928926" y="1500174"/>
            <a:ext cx="214314" cy="17859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9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8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9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000"/>
                            </p:stCondLst>
                            <p:childTnLst>
                              <p:par>
                                <p:cTn id="1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6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6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6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6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7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7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1000"/>
                            </p:stCondLst>
                            <p:childTnLst>
                              <p:par>
                                <p:cTn id="1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8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18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9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91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9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7" grpId="0" animBg="1"/>
      <p:bldP spid="40" grpId="0" animBg="1"/>
      <p:bldP spid="41" grpId="0" animBg="1"/>
      <p:bldP spid="3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PA M = </a:t>
            </a:r>
            <a:r>
              <a:rPr lang="hr-HR" i="1" dirty="0" smtClean="0"/>
              <a:t>(Q, ∑, </a:t>
            </a:r>
            <a:r>
              <a:rPr lang="el-GR" i="1" dirty="0" smtClean="0"/>
              <a:t>Γ</a:t>
            </a:r>
            <a:r>
              <a:rPr lang="hr-HR" i="1" dirty="0" smtClean="0"/>
              <a:t>, </a:t>
            </a:r>
            <a:r>
              <a:rPr lang="el-GR" i="1" dirty="0" smtClean="0"/>
              <a:t>δ</a:t>
            </a:r>
            <a:r>
              <a:rPr lang="hr-HR" i="1" dirty="0" smtClean="0"/>
              <a:t>, q</a:t>
            </a:r>
            <a:r>
              <a:rPr lang="hr-HR" i="1" baseline="-25000" dirty="0" smtClean="0"/>
              <a:t>0</a:t>
            </a:r>
            <a:r>
              <a:rPr lang="hr-HR" i="1" dirty="0" smtClean="0"/>
              <a:t>, Z</a:t>
            </a:r>
            <a:r>
              <a:rPr lang="hr-HR" i="1" baseline="-25000" dirty="0" smtClean="0"/>
              <a:t>0</a:t>
            </a:r>
            <a:r>
              <a:rPr lang="hr-HR" i="1" dirty="0" smtClean="0"/>
              <a:t>, F)</a:t>
            </a:r>
            <a:r>
              <a:rPr lang="hr-HR" dirty="0" smtClean="0"/>
              <a:t> je deterministički akko vrijedi:</a:t>
            </a:r>
          </a:p>
          <a:p>
            <a:pPr lvl="1"/>
            <a:endParaRPr lang="hr-HR" dirty="0" smtClean="0"/>
          </a:p>
          <a:p>
            <a:pPr lvl="1"/>
            <a:r>
              <a:rPr lang="hr-HR" dirty="0" smtClean="0"/>
              <a:t>ako je </a:t>
            </a:r>
            <a:r>
              <a:rPr lang="el-GR" dirty="0" smtClean="0"/>
              <a:t>δ</a:t>
            </a:r>
            <a:r>
              <a:rPr lang="hr-HR" dirty="0" smtClean="0"/>
              <a:t>(q, </a:t>
            </a:r>
            <a:r>
              <a:rPr lang="el-GR" dirty="0" smtClean="0"/>
              <a:t>ε</a:t>
            </a:r>
            <a:r>
              <a:rPr lang="hr-HR" dirty="0" smtClean="0"/>
              <a:t>, Z) neprazan skup </a:t>
            </a:r>
          </a:p>
          <a:p>
            <a:pPr lvl="2">
              <a:buNone/>
            </a:pPr>
            <a:r>
              <a:rPr lang="hr-HR" dirty="0" smtClean="0"/>
              <a:t>⇒ </a:t>
            </a:r>
            <a:r>
              <a:rPr lang="el-GR" dirty="0" smtClean="0"/>
              <a:t>δ</a:t>
            </a:r>
            <a:r>
              <a:rPr lang="hr-HR" dirty="0" smtClean="0"/>
              <a:t>(q, a, Z) prazan skup bilo koji a</a:t>
            </a:r>
            <a:r>
              <a:rPr lang="hr-HR" dirty="0" smtClean="0">
                <a:sym typeface="Symbol"/>
              </a:rPr>
              <a:t></a:t>
            </a:r>
            <a:r>
              <a:rPr lang="hr-HR" i="1" dirty="0" smtClean="0"/>
              <a:t>∑</a:t>
            </a:r>
            <a:endParaRPr lang="hr-HR" dirty="0"/>
          </a:p>
          <a:p>
            <a:pPr lvl="2">
              <a:buNone/>
            </a:pPr>
            <a:endParaRPr lang="hr-HR" dirty="0" smtClean="0"/>
          </a:p>
          <a:p>
            <a:pPr lvl="1"/>
            <a:r>
              <a:rPr lang="hr-HR" dirty="0" smtClean="0"/>
              <a:t>u skupu </a:t>
            </a:r>
            <a:r>
              <a:rPr lang="el-GR" dirty="0" smtClean="0"/>
              <a:t>δ</a:t>
            </a:r>
            <a:r>
              <a:rPr lang="hr-HR" dirty="0" smtClean="0"/>
              <a:t>(q, a, Z)  je najviše jedan element</a:t>
            </a:r>
          </a:p>
          <a:p>
            <a:pPr lvl="2">
              <a:buNone/>
            </a:pPr>
            <a:r>
              <a:rPr lang="hr-HR" dirty="0" smtClean="0"/>
              <a:t>za bilo koje q</a:t>
            </a:r>
            <a:r>
              <a:rPr lang="hr-HR" dirty="0" smtClean="0">
                <a:sym typeface="Symbol"/>
              </a:rPr>
              <a:t>Q, Z</a:t>
            </a:r>
            <a:r>
              <a:rPr lang="el-GR" dirty="0" smtClean="0"/>
              <a:t>Γ</a:t>
            </a:r>
            <a:r>
              <a:rPr lang="hr-HR" dirty="0" smtClean="0"/>
              <a:t> te a</a:t>
            </a:r>
            <a:r>
              <a:rPr lang="hr-HR" dirty="0" smtClean="0">
                <a:sym typeface="Symbol"/>
              </a:rPr>
              <a:t></a:t>
            </a:r>
            <a:r>
              <a:rPr lang="hr-HR" i="1" dirty="0" smtClean="0"/>
              <a:t>∑</a:t>
            </a:r>
            <a:r>
              <a:rPr lang="hr-HR" dirty="0" smtClean="0"/>
              <a:t> ∪ {</a:t>
            </a:r>
            <a:r>
              <a:rPr lang="el-GR" dirty="0" smtClean="0"/>
              <a:t>ε</a:t>
            </a:r>
            <a:r>
              <a:rPr lang="hr-HR" dirty="0" smtClean="0"/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Deterministički PA</a:t>
            </a:r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FAE1-CC20-4F7E-AA85-5105CE6A290D}" type="slidenum">
              <a:rPr lang="hr-HR" smtClean="0"/>
              <a:pPr/>
              <a:t>19</a:t>
            </a:fld>
            <a:endParaRPr lang="hr-H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Potisni automat</a:t>
            </a:r>
            <a:endParaRPr lang="hr-HR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hr-HR" dirty="0" smtClean="0"/>
              <a:t>Model potisnog automata (Dajan Zvekić)</a:t>
            </a:r>
          </a:p>
          <a:p>
            <a:pPr lvl="1"/>
            <a:r>
              <a:rPr lang="hr-HR" dirty="0" smtClean="0"/>
              <a:t>primjeri (Ivan Brkić)</a:t>
            </a:r>
          </a:p>
          <a:p>
            <a:endParaRPr lang="hr-HR" dirty="0" smtClean="0"/>
          </a:p>
          <a:p>
            <a:r>
              <a:rPr lang="hr-HR" dirty="0" smtClean="0"/>
              <a:t>Definicija potisnog automata (Davor Jurišić)</a:t>
            </a:r>
          </a:p>
          <a:p>
            <a:pPr lvl="1"/>
            <a:r>
              <a:rPr lang="hr-HR" dirty="0" smtClean="0"/>
              <a:t>primjer (Dajan Zvekić)</a:t>
            </a:r>
          </a:p>
          <a:p>
            <a:pPr lvl="1"/>
            <a:endParaRPr lang="hr-HR" dirty="0" smtClean="0"/>
          </a:p>
          <a:p>
            <a:r>
              <a:rPr lang="hr-HR" dirty="0" smtClean="0"/>
              <a:t>Konfiguracija potisnog automata (Ivan Brkić)</a:t>
            </a:r>
          </a:p>
          <a:p>
            <a:pPr lvl="1"/>
            <a:r>
              <a:rPr lang="hr-HR" dirty="0" smtClean="0"/>
              <a:t>primjer (Davor Jurišić)</a:t>
            </a:r>
          </a:p>
          <a:p>
            <a:endParaRPr lang="hr-HR" dirty="0" smtClean="0"/>
          </a:p>
          <a:p>
            <a:r>
              <a:rPr lang="hr-HR" dirty="0" smtClean="0"/>
              <a:t>Deterministički potisni automat (Ivan Brkić)</a:t>
            </a:r>
          </a:p>
          <a:p>
            <a:endParaRPr lang="hr-HR" dirty="0" smtClean="0"/>
          </a:p>
          <a:p>
            <a:r>
              <a:rPr lang="hr-HR" dirty="0" smtClean="0"/>
              <a:t>Konstrukcije:</a:t>
            </a:r>
          </a:p>
          <a:p>
            <a:pPr lvl="1"/>
            <a:r>
              <a:rPr lang="hr-HR" dirty="0" smtClean="0"/>
              <a:t>PA koji prihvaća praznim stogom u PA koji prihvaća prihvatljivim stanjem (Davor Jurišić)</a:t>
            </a:r>
          </a:p>
          <a:p>
            <a:pPr lvl="1"/>
            <a:r>
              <a:rPr lang="hr-HR" dirty="0" smtClean="0"/>
              <a:t>PA koji prihvaća prihvatljivim stanjem u PA koji prihvaća praznim stogom (Davor Jurišić)</a:t>
            </a:r>
          </a:p>
          <a:p>
            <a:pPr lvl="1"/>
            <a:r>
              <a:rPr lang="hr-HR" dirty="0" smtClean="0"/>
              <a:t>PA koji prihvaća praznim stogom jezik zadan kontekstno neovisnom gramatikom (Dajan Zvekić)</a:t>
            </a:r>
          </a:p>
          <a:p>
            <a:pPr lvl="1"/>
            <a:r>
              <a:rPr lang="hr-HR" dirty="0" smtClean="0"/>
              <a:t>Kotekstno neovisne gramatike za jezik koji se prihvaća PA koji prihvaća praznim stogom (Ivan Brkić)</a:t>
            </a:r>
          </a:p>
          <a:p>
            <a:pPr lvl="1"/>
            <a:endParaRPr lang="hr-HR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Plan predavanja:</a:t>
            </a:r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FAE1-CC20-4F7E-AA85-5105CE6A290D}" type="slidenum">
              <a:rPr lang="hr-HR" smtClean="0"/>
              <a:pPr/>
              <a:t>2</a:t>
            </a:fld>
            <a:endParaRPr lang="hr-H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Potisni automat</a:t>
            </a:r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hr-HR" sz="2100" dirty="0" smtClean="0"/>
              <a:t>PA M</a:t>
            </a:r>
            <a:r>
              <a:rPr lang="hr-HR" sz="2100" baseline="-25000" dirty="0" smtClean="0"/>
              <a:t>2</a:t>
            </a:r>
            <a:r>
              <a:rPr lang="hr-HR" sz="2100" dirty="0" smtClean="0"/>
              <a:t> = ({q</a:t>
            </a:r>
            <a:r>
              <a:rPr lang="hr-HR" sz="2100" baseline="-25000" dirty="0" smtClean="0"/>
              <a:t>1</a:t>
            </a:r>
            <a:r>
              <a:rPr lang="hr-HR" sz="2100" dirty="0" smtClean="0"/>
              <a:t>, q</a:t>
            </a:r>
            <a:r>
              <a:rPr lang="hr-HR" sz="2100" baseline="-25000" dirty="0" smtClean="0"/>
              <a:t>2</a:t>
            </a:r>
            <a:r>
              <a:rPr lang="hr-HR" sz="2100" dirty="0" smtClean="0"/>
              <a:t>}, {0,1}, {N,K},</a:t>
            </a:r>
            <a:r>
              <a:rPr lang="el-GR" sz="2100" dirty="0" smtClean="0"/>
              <a:t> δ</a:t>
            </a:r>
            <a:r>
              <a:rPr lang="hr-HR" sz="2100" dirty="0" smtClean="0"/>
              <a:t>, q</a:t>
            </a:r>
            <a:r>
              <a:rPr lang="hr-HR" sz="2100" baseline="-25000" dirty="0" smtClean="0"/>
              <a:t>1</a:t>
            </a:r>
            <a:r>
              <a:rPr lang="hr-HR" sz="2100" dirty="0" smtClean="0"/>
              <a:t>, K, {q</a:t>
            </a:r>
            <a:r>
              <a:rPr lang="hr-HR" sz="2100" baseline="-25000" dirty="0" smtClean="0"/>
              <a:t>2</a:t>
            </a:r>
            <a:r>
              <a:rPr lang="hr-HR" sz="2100" dirty="0" smtClean="0"/>
              <a:t>})</a:t>
            </a:r>
          </a:p>
          <a:p>
            <a:pPr marL="603504" lvl="2" indent="-256032">
              <a:spcBef>
                <a:spcPts val="400"/>
              </a:spcBef>
              <a:buSzPct val="68000"/>
              <a:buNone/>
            </a:pPr>
            <a:r>
              <a:rPr lang="hr-HR" sz="1800" dirty="0" smtClean="0"/>
              <a:t>1) δ (q</a:t>
            </a:r>
            <a:r>
              <a:rPr lang="hr-HR" sz="1800" baseline="-25000" dirty="0" smtClean="0"/>
              <a:t>1</a:t>
            </a:r>
            <a:r>
              <a:rPr lang="hr-HR" sz="1800" dirty="0" smtClean="0"/>
              <a:t>, 0, K) = {(q</a:t>
            </a:r>
            <a:r>
              <a:rPr lang="hr-HR" sz="1800" baseline="-25000" dirty="0" smtClean="0"/>
              <a:t>1</a:t>
            </a:r>
            <a:r>
              <a:rPr lang="hr-HR" sz="1800" dirty="0" smtClean="0"/>
              <a:t>, NK)}		2) δ (q</a:t>
            </a:r>
            <a:r>
              <a:rPr lang="hr-HR" sz="1800" baseline="-25000" dirty="0" smtClean="0"/>
              <a:t>1</a:t>
            </a:r>
            <a:r>
              <a:rPr lang="hr-HR" sz="1800" dirty="0" smtClean="0"/>
              <a:t>, 0, N) = {(q</a:t>
            </a:r>
            <a:r>
              <a:rPr lang="hr-HR" sz="1800" baseline="-25000" dirty="0" smtClean="0"/>
              <a:t>1</a:t>
            </a:r>
            <a:r>
              <a:rPr lang="hr-HR" sz="1800" dirty="0" smtClean="0"/>
              <a:t>, NN)}</a:t>
            </a:r>
          </a:p>
          <a:p>
            <a:pPr marL="603504" lvl="2" indent="-256032">
              <a:spcBef>
                <a:spcPts val="400"/>
              </a:spcBef>
              <a:buSzPct val="68000"/>
              <a:buNone/>
            </a:pPr>
            <a:r>
              <a:rPr lang="hr-HR" sz="1800" dirty="0" smtClean="0"/>
              <a:t>3) δ (q</a:t>
            </a:r>
            <a:r>
              <a:rPr lang="hr-HR" sz="1800" baseline="-25000" dirty="0" smtClean="0"/>
              <a:t>1</a:t>
            </a:r>
            <a:r>
              <a:rPr lang="hr-HR" sz="1800" dirty="0" smtClean="0"/>
              <a:t>, 1, N) = {(q</a:t>
            </a:r>
            <a:r>
              <a:rPr lang="hr-HR" sz="1800" baseline="-25000" dirty="0" smtClean="0"/>
              <a:t>2</a:t>
            </a:r>
            <a:r>
              <a:rPr lang="hr-HR" sz="1800" dirty="0" smtClean="0"/>
              <a:t>, </a:t>
            </a:r>
            <a:r>
              <a:rPr lang="el-GR" sz="1800" dirty="0" smtClean="0"/>
              <a:t>ε</a:t>
            </a:r>
            <a:r>
              <a:rPr lang="hr-HR" sz="1800" dirty="0" smtClean="0"/>
              <a:t>)} 		4) δ (q</a:t>
            </a:r>
            <a:r>
              <a:rPr lang="hr-HR" sz="1800" baseline="-25000" dirty="0" smtClean="0"/>
              <a:t>2</a:t>
            </a:r>
            <a:r>
              <a:rPr lang="hr-HR" sz="1800" dirty="0" smtClean="0"/>
              <a:t>, 1, N) = {(q</a:t>
            </a:r>
            <a:r>
              <a:rPr lang="hr-HR" sz="1800" baseline="-25000" dirty="0" smtClean="0"/>
              <a:t>2</a:t>
            </a:r>
            <a:r>
              <a:rPr lang="hr-HR" sz="1800" dirty="0" smtClean="0"/>
              <a:t>, </a:t>
            </a:r>
            <a:r>
              <a:rPr lang="el-GR" sz="1800" dirty="0" smtClean="0"/>
              <a:t>ε</a:t>
            </a:r>
            <a:r>
              <a:rPr lang="hr-HR" sz="1800" dirty="0" smtClean="0"/>
              <a:t>)}</a:t>
            </a:r>
            <a:endParaRPr lang="hr-HR" sz="2100" dirty="0" smtClean="0"/>
          </a:p>
          <a:p>
            <a:pPr marL="365760" lvl="1" indent="-256032">
              <a:spcBef>
                <a:spcPts val="400"/>
              </a:spcBef>
              <a:buSzPct val="68000"/>
              <a:buFont typeface="Wingdings" pitchFamily="2" charset="2"/>
              <a:buChar char="Ø"/>
            </a:pPr>
            <a:r>
              <a:rPr lang="hr-HR" sz="2100" dirty="0" smtClean="0"/>
              <a:t>L(M</a:t>
            </a:r>
            <a:r>
              <a:rPr lang="hr-HR" sz="2100" baseline="-25000" dirty="0" smtClean="0"/>
              <a:t>2</a:t>
            </a:r>
            <a:r>
              <a:rPr lang="hr-HR" sz="2100" dirty="0" smtClean="0"/>
              <a:t>)={ 0</a:t>
            </a:r>
            <a:r>
              <a:rPr lang="hr-HR" sz="2100" baseline="30000" dirty="0" smtClean="0"/>
              <a:t>n</a:t>
            </a:r>
            <a:r>
              <a:rPr lang="hr-HR" sz="2100" dirty="0" smtClean="0"/>
              <a:t>1</a:t>
            </a:r>
            <a:r>
              <a:rPr lang="hr-HR" sz="2100" baseline="30000" dirty="0" smtClean="0"/>
              <a:t>m</a:t>
            </a:r>
            <a:r>
              <a:rPr lang="hr-HR" sz="2100" dirty="0" smtClean="0"/>
              <a:t> | n≥1, m ≥1, n ≥m }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" pitchFamily="2" charset="2"/>
              <a:buChar char="Ø"/>
            </a:pPr>
            <a:endParaRPr lang="hr-HR" sz="2100" dirty="0" smtClean="0"/>
          </a:p>
          <a:p>
            <a:pPr marL="365760" lvl="1" indent="-256032">
              <a:spcBef>
                <a:spcPts val="400"/>
              </a:spcBef>
              <a:buSzPct val="68000"/>
              <a:buFont typeface="Wingdings" pitchFamily="2" charset="2"/>
              <a:buChar char="Ø"/>
            </a:pPr>
            <a:r>
              <a:rPr lang="hr-HR" sz="2100" dirty="0" smtClean="0"/>
              <a:t>PA M</a:t>
            </a:r>
            <a:r>
              <a:rPr lang="hr-HR" sz="2100" baseline="-25000" dirty="0" smtClean="0"/>
              <a:t>1</a:t>
            </a:r>
            <a:r>
              <a:rPr lang="hr-HR" sz="2100" dirty="0" smtClean="0"/>
              <a:t> = ({q</a:t>
            </a:r>
            <a:r>
              <a:rPr lang="hr-HR" sz="2100" baseline="-25000" dirty="0" smtClean="0"/>
              <a:t>1</a:t>
            </a:r>
            <a:r>
              <a:rPr lang="hr-HR" sz="2100" dirty="0" smtClean="0"/>
              <a:t>, q</a:t>
            </a:r>
            <a:r>
              <a:rPr lang="hr-HR" sz="2100" baseline="-25000" dirty="0" smtClean="0"/>
              <a:t>2</a:t>
            </a:r>
            <a:r>
              <a:rPr lang="hr-HR" sz="2100" dirty="0" smtClean="0"/>
              <a:t>, q</a:t>
            </a:r>
            <a:r>
              <a:rPr lang="hr-HR" sz="2100" baseline="-25000" dirty="0" smtClean="0"/>
              <a:t>0</a:t>
            </a:r>
            <a:r>
              <a:rPr lang="hr-HR" sz="2100" dirty="0" smtClean="0"/>
              <a:t>’, q</a:t>
            </a:r>
            <a:r>
              <a:rPr lang="hr-HR" sz="2100" baseline="-25000" dirty="0" smtClean="0"/>
              <a:t>e</a:t>
            </a:r>
            <a:r>
              <a:rPr lang="hr-HR" sz="2100" dirty="0" smtClean="0"/>
              <a:t>}, {0,1}, {N,K, X</a:t>
            </a:r>
            <a:r>
              <a:rPr lang="hr-HR" sz="2100" baseline="-25000" dirty="0" smtClean="0"/>
              <a:t>0</a:t>
            </a:r>
            <a:r>
              <a:rPr lang="hr-HR" sz="2100" dirty="0" smtClean="0"/>
              <a:t>},</a:t>
            </a:r>
            <a:r>
              <a:rPr lang="el-GR" sz="2100" dirty="0" smtClean="0"/>
              <a:t> δ</a:t>
            </a:r>
            <a:r>
              <a:rPr lang="hr-HR" sz="2100" dirty="0" smtClean="0"/>
              <a:t>’, q</a:t>
            </a:r>
            <a:r>
              <a:rPr lang="hr-HR" sz="2100" baseline="-25000" dirty="0" smtClean="0"/>
              <a:t>0</a:t>
            </a:r>
            <a:r>
              <a:rPr lang="hr-HR" sz="2100" dirty="0" smtClean="0"/>
              <a:t>’, X</a:t>
            </a:r>
            <a:r>
              <a:rPr lang="hr-HR" sz="2100" baseline="-25000" dirty="0" smtClean="0"/>
              <a:t>0</a:t>
            </a:r>
            <a:r>
              <a:rPr lang="hr-HR" sz="2100" dirty="0" smtClean="0"/>
              <a:t>, ∅)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" pitchFamily="2" charset="2"/>
              <a:buChar char="Ø"/>
            </a:pPr>
            <a:r>
              <a:rPr lang="hr-HR" sz="2100" dirty="0" smtClean="0"/>
              <a:t>Korak 1.</a:t>
            </a:r>
            <a:endParaRPr lang="hr-HR" sz="1700" dirty="0" smtClean="0"/>
          </a:p>
          <a:p>
            <a:pPr marL="603504" lvl="2" indent="-256032">
              <a:spcBef>
                <a:spcPts val="400"/>
              </a:spcBef>
              <a:buSzPct val="68000"/>
              <a:buNone/>
            </a:pPr>
            <a:r>
              <a:rPr lang="hr-HR" sz="1900" dirty="0" smtClean="0"/>
              <a:t>0) </a:t>
            </a:r>
            <a:r>
              <a:rPr lang="hr-HR" sz="1800" dirty="0" smtClean="0"/>
              <a:t>δ’ (q</a:t>
            </a:r>
            <a:r>
              <a:rPr lang="hr-HR" sz="1800" baseline="-25000" dirty="0" smtClean="0"/>
              <a:t>0</a:t>
            </a:r>
            <a:r>
              <a:rPr lang="hr-HR" sz="1800" dirty="0" smtClean="0"/>
              <a:t>’, </a:t>
            </a:r>
            <a:r>
              <a:rPr lang="el-GR" sz="1800" dirty="0" smtClean="0"/>
              <a:t>ε</a:t>
            </a:r>
            <a:r>
              <a:rPr lang="hr-HR" sz="1800" dirty="0" smtClean="0"/>
              <a:t>, X</a:t>
            </a:r>
            <a:r>
              <a:rPr lang="hr-HR" sz="1800" baseline="-25000" dirty="0" smtClean="0"/>
              <a:t>0</a:t>
            </a:r>
            <a:r>
              <a:rPr lang="hr-HR" sz="1800" dirty="0" smtClean="0"/>
              <a:t>) = {(q</a:t>
            </a:r>
            <a:r>
              <a:rPr lang="hr-HR" sz="1800" baseline="-25000" dirty="0" smtClean="0"/>
              <a:t>1</a:t>
            </a:r>
            <a:r>
              <a:rPr lang="hr-HR" sz="1800" dirty="0" smtClean="0"/>
              <a:t>, KX</a:t>
            </a:r>
            <a:r>
              <a:rPr lang="hr-HR" sz="1800" baseline="-25000" dirty="0" smtClean="0"/>
              <a:t>0</a:t>
            </a:r>
            <a:r>
              <a:rPr lang="hr-HR" sz="1800" dirty="0" smtClean="0"/>
              <a:t>)}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" pitchFamily="2" charset="2"/>
              <a:buChar char="Ø"/>
            </a:pPr>
            <a:r>
              <a:rPr lang="hr-HR" sz="2000" dirty="0" smtClean="0"/>
              <a:t>Korak 2.</a:t>
            </a:r>
          </a:p>
          <a:p>
            <a:pPr marL="603504" lvl="2" indent="-256032">
              <a:spcBef>
                <a:spcPts val="400"/>
              </a:spcBef>
              <a:buSzPct val="68000"/>
              <a:buNone/>
            </a:pPr>
            <a:r>
              <a:rPr lang="hr-HR" sz="1800" dirty="0" smtClean="0"/>
              <a:t>1) δ’ (q</a:t>
            </a:r>
            <a:r>
              <a:rPr lang="hr-HR" sz="1800" baseline="-25000" dirty="0" smtClean="0"/>
              <a:t>1</a:t>
            </a:r>
            <a:r>
              <a:rPr lang="hr-HR" sz="1800" dirty="0" smtClean="0"/>
              <a:t>, 0, K) = {(q</a:t>
            </a:r>
            <a:r>
              <a:rPr lang="hr-HR" sz="1800" baseline="-25000" dirty="0" smtClean="0"/>
              <a:t>1</a:t>
            </a:r>
            <a:r>
              <a:rPr lang="hr-HR" sz="1800" dirty="0" smtClean="0"/>
              <a:t>, NK)}		2) δ’ (q</a:t>
            </a:r>
            <a:r>
              <a:rPr lang="hr-HR" sz="1800" baseline="-25000" dirty="0" smtClean="0"/>
              <a:t>1</a:t>
            </a:r>
            <a:r>
              <a:rPr lang="hr-HR" sz="1800" dirty="0" smtClean="0"/>
              <a:t>, 0, N) = {(q</a:t>
            </a:r>
            <a:r>
              <a:rPr lang="hr-HR" sz="1800" baseline="-25000" dirty="0" smtClean="0"/>
              <a:t>1</a:t>
            </a:r>
            <a:r>
              <a:rPr lang="hr-HR" sz="1800" dirty="0" smtClean="0"/>
              <a:t>, NN)}</a:t>
            </a:r>
          </a:p>
          <a:p>
            <a:pPr marL="603504" lvl="2" indent="-256032">
              <a:spcBef>
                <a:spcPts val="400"/>
              </a:spcBef>
              <a:buSzPct val="68000"/>
              <a:buNone/>
            </a:pPr>
            <a:r>
              <a:rPr lang="hr-HR" sz="1800" dirty="0" smtClean="0"/>
              <a:t>3) δ’ (q</a:t>
            </a:r>
            <a:r>
              <a:rPr lang="hr-HR" sz="1800" baseline="-25000" dirty="0" smtClean="0"/>
              <a:t>1</a:t>
            </a:r>
            <a:r>
              <a:rPr lang="hr-HR" sz="1800" dirty="0" smtClean="0"/>
              <a:t>, 1, N) = {(q</a:t>
            </a:r>
            <a:r>
              <a:rPr lang="hr-HR" sz="1800" baseline="-25000" dirty="0" smtClean="0"/>
              <a:t>2</a:t>
            </a:r>
            <a:r>
              <a:rPr lang="hr-HR" sz="1800" dirty="0" smtClean="0"/>
              <a:t>, </a:t>
            </a:r>
            <a:r>
              <a:rPr lang="el-GR" sz="1800" dirty="0" smtClean="0"/>
              <a:t>ε</a:t>
            </a:r>
            <a:r>
              <a:rPr lang="hr-HR" sz="1800" dirty="0" smtClean="0"/>
              <a:t>)} 		4) δ’ (q</a:t>
            </a:r>
            <a:r>
              <a:rPr lang="hr-HR" sz="1800" baseline="-25000" dirty="0" smtClean="0"/>
              <a:t>2</a:t>
            </a:r>
            <a:r>
              <a:rPr lang="hr-HR" sz="1800" dirty="0" smtClean="0"/>
              <a:t>, 1, N) = {(q</a:t>
            </a:r>
            <a:r>
              <a:rPr lang="hr-HR" sz="1800" baseline="-25000" dirty="0" smtClean="0"/>
              <a:t>2</a:t>
            </a:r>
            <a:r>
              <a:rPr lang="hr-HR" sz="1800" dirty="0" smtClean="0"/>
              <a:t>, </a:t>
            </a:r>
            <a:r>
              <a:rPr lang="el-GR" sz="1800" dirty="0" smtClean="0"/>
              <a:t>ε</a:t>
            </a:r>
            <a:r>
              <a:rPr lang="hr-HR" sz="1800" dirty="0" smtClean="0"/>
              <a:t>)}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" pitchFamily="2" charset="2"/>
              <a:buChar char="Ø"/>
            </a:pPr>
            <a:r>
              <a:rPr lang="hr-HR" sz="2000" dirty="0" smtClean="0"/>
              <a:t>Korak 3.				</a:t>
            </a:r>
          </a:p>
          <a:p>
            <a:pPr marL="603504" lvl="2" indent="-256032">
              <a:spcBef>
                <a:spcPts val="400"/>
              </a:spcBef>
              <a:buSzPct val="68000"/>
              <a:buNone/>
            </a:pPr>
            <a:r>
              <a:rPr lang="hr-HR" sz="1800" dirty="0" smtClean="0"/>
              <a:t>5) δ’ (q</a:t>
            </a:r>
            <a:r>
              <a:rPr lang="hr-HR" sz="1800" baseline="-25000" dirty="0" smtClean="0"/>
              <a:t>2</a:t>
            </a:r>
            <a:r>
              <a:rPr lang="hr-HR" sz="1800" dirty="0" smtClean="0"/>
              <a:t>,</a:t>
            </a:r>
            <a:r>
              <a:rPr lang="el-GR" sz="1800" dirty="0" smtClean="0"/>
              <a:t> ε</a:t>
            </a:r>
            <a:r>
              <a:rPr lang="hr-HR" sz="1800" dirty="0" smtClean="0"/>
              <a:t>, N) = {(q</a:t>
            </a:r>
            <a:r>
              <a:rPr lang="hr-HR" sz="1800" baseline="-25000" dirty="0" smtClean="0"/>
              <a:t>e</a:t>
            </a:r>
            <a:r>
              <a:rPr lang="hr-HR" sz="1800" dirty="0" smtClean="0"/>
              <a:t>, </a:t>
            </a:r>
            <a:r>
              <a:rPr lang="el-GR" sz="1800" dirty="0" smtClean="0"/>
              <a:t>ε</a:t>
            </a:r>
            <a:r>
              <a:rPr lang="hr-HR" sz="1800" dirty="0" smtClean="0"/>
              <a:t>)}</a:t>
            </a:r>
          </a:p>
          <a:p>
            <a:pPr marL="603504" lvl="2" indent="-256032">
              <a:spcBef>
                <a:spcPts val="400"/>
              </a:spcBef>
              <a:buSzPct val="68000"/>
              <a:buNone/>
            </a:pPr>
            <a:r>
              <a:rPr lang="hr-HR" sz="1800" dirty="0" smtClean="0"/>
              <a:t>6) δ’ (q</a:t>
            </a:r>
            <a:r>
              <a:rPr lang="hr-HR" sz="1800" baseline="-25000" dirty="0" smtClean="0"/>
              <a:t>2</a:t>
            </a:r>
            <a:r>
              <a:rPr lang="hr-HR" sz="1800" dirty="0" smtClean="0"/>
              <a:t>, </a:t>
            </a:r>
            <a:r>
              <a:rPr lang="el-GR" sz="1800" dirty="0" smtClean="0"/>
              <a:t>ε</a:t>
            </a:r>
            <a:r>
              <a:rPr lang="hr-HR" sz="1800" dirty="0" smtClean="0"/>
              <a:t>, K) = {(q</a:t>
            </a:r>
            <a:r>
              <a:rPr lang="hr-HR" sz="1800" baseline="-25000" dirty="0" smtClean="0"/>
              <a:t>e</a:t>
            </a:r>
            <a:r>
              <a:rPr lang="hr-HR" sz="1800" dirty="0" smtClean="0"/>
              <a:t>, </a:t>
            </a:r>
            <a:r>
              <a:rPr lang="el-GR" sz="1800" dirty="0" smtClean="0"/>
              <a:t>ε</a:t>
            </a:r>
            <a:r>
              <a:rPr lang="hr-HR" sz="1800" dirty="0" smtClean="0"/>
              <a:t>)}</a:t>
            </a:r>
          </a:p>
          <a:p>
            <a:pPr marL="603504" lvl="2" indent="-256032">
              <a:spcBef>
                <a:spcPts val="400"/>
              </a:spcBef>
              <a:buSzPct val="68000"/>
              <a:buNone/>
            </a:pPr>
            <a:r>
              <a:rPr lang="hr-HR" sz="1800" dirty="0" smtClean="0"/>
              <a:t>7) δ’ (q</a:t>
            </a:r>
            <a:r>
              <a:rPr lang="hr-HR" sz="1800" baseline="-25000" dirty="0" smtClean="0"/>
              <a:t>2</a:t>
            </a:r>
            <a:r>
              <a:rPr lang="hr-HR" sz="1800" dirty="0" smtClean="0"/>
              <a:t>, </a:t>
            </a:r>
            <a:r>
              <a:rPr lang="el-GR" sz="1800" dirty="0" smtClean="0"/>
              <a:t>ε</a:t>
            </a:r>
            <a:r>
              <a:rPr lang="hr-HR" sz="1800" dirty="0" smtClean="0"/>
              <a:t>, X</a:t>
            </a:r>
            <a:r>
              <a:rPr lang="hr-HR" sz="1800" baseline="-25000" dirty="0" smtClean="0"/>
              <a:t>0</a:t>
            </a:r>
            <a:r>
              <a:rPr lang="hr-HR" sz="1800" dirty="0" smtClean="0"/>
              <a:t>) = {(q</a:t>
            </a:r>
            <a:r>
              <a:rPr lang="hr-HR" sz="1800" baseline="-25000" dirty="0" smtClean="0"/>
              <a:t>e</a:t>
            </a:r>
            <a:r>
              <a:rPr lang="hr-HR" sz="1800" dirty="0" smtClean="0"/>
              <a:t>, </a:t>
            </a:r>
            <a:r>
              <a:rPr lang="el-GR" sz="1800" dirty="0" smtClean="0"/>
              <a:t>ε</a:t>
            </a:r>
            <a:r>
              <a:rPr lang="hr-HR" sz="1800" dirty="0" smtClean="0"/>
              <a:t>)}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Primjer konstrukcije 1</a:t>
            </a:r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FAE1-CC20-4F7E-AA85-5105CE6A290D}" type="slidenum">
              <a:rPr lang="hr-HR" smtClean="0"/>
              <a:pPr/>
              <a:t>20</a:t>
            </a:fld>
            <a:endParaRPr lang="hr-H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Potisni automat</a:t>
            </a:r>
            <a:endParaRPr lang="hr-HR"/>
          </a:p>
        </p:txBody>
      </p:sp>
      <p:sp>
        <p:nvSpPr>
          <p:cNvPr id="8" name="TextBox 7"/>
          <p:cNvSpPr txBox="1"/>
          <p:nvPr/>
        </p:nvSpPr>
        <p:spPr>
          <a:xfrm>
            <a:off x="5000628" y="4786322"/>
            <a:ext cx="32861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900" dirty="0" smtClean="0"/>
              <a:t>Korak 4.</a:t>
            </a:r>
          </a:p>
          <a:p>
            <a:r>
              <a:rPr lang="hr-HR" sz="1700" dirty="0" smtClean="0"/>
              <a:t>8) δ’ (q</a:t>
            </a:r>
            <a:r>
              <a:rPr lang="hr-HR" sz="1700" baseline="-25000" dirty="0" smtClean="0"/>
              <a:t>e</a:t>
            </a:r>
            <a:r>
              <a:rPr lang="hr-HR" sz="1700" dirty="0" smtClean="0"/>
              <a:t>, </a:t>
            </a:r>
            <a:r>
              <a:rPr lang="el-GR" sz="1700" dirty="0" smtClean="0"/>
              <a:t>ε</a:t>
            </a:r>
            <a:r>
              <a:rPr lang="hr-HR" sz="1700" dirty="0" smtClean="0"/>
              <a:t>, N) = {(q</a:t>
            </a:r>
            <a:r>
              <a:rPr lang="hr-HR" sz="1700" baseline="-25000" dirty="0" smtClean="0"/>
              <a:t>e</a:t>
            </a:r>
            <a:r>
              <a:rPr lang="hr-HR" sz="1700" dirty="0" smtClean="0"/>
              <a:t>, </a:t>
            </a:r>
            <a:r>
              <a:rPr lang="el-GR" sz="1700" dirty="0" smtClean="0"/>
              <a:t>ε</a:t>
            </a:r>
            <a:r>
              <a:rPr lang="hr-HR" sz="1700" dirty="0" smtClean="0"/>
              <a:t>)}</a:t>
            </a:r>
          </a:p>
          <a:p>
            <a:r>
              <a:rPr lang="hr-HR" sz="1700" dirty="0" smtClean="0"/>
              <a:t>9) δ’ (q</a:t>
            </a:r>
            <a:r>
              <a:rPr lang="hr-HR" sz="1700" baseline="-25000" dirty="0" smtClean="0"/>
              <a:t>e</a:t>
            </a:r>
            <a:r>
              <a:rPr lang="hr-HR" sz="1700" dirty="0" smtClean="0"/>
              <a:t>, </a:t>
            </a:r>
            <a:r>
              <a:rPr lang="el-GR" sz="1700" dirty="0" smtClean="0"/>
              <a:t>ε</a:t>
            </a:r>
            <a:r>
              <a:rPr lang="hr-HR" sz="1700" dirty="0" smtClean="0"/>
              <a:t>, K) = {(q</a:t>
            </a:r>
            <a:r>
              <a:rPr lang="hr-HR" sz="1700" baseline="-25000" dirty="0" smtClean="0"/>
              <a:t>e</a:t>
            </a:r>
            <a:r>
              <a:rPr lang="hr-HR" sz="1700" dirty="0" smtClean="0"/>
              <a:t>, </a:t>
            </a:r>
            <a:r>
              <a:rPr lang="el-GR" sz="1700" dirty="0" smtClean="0"/>
              <a:t>ε</a:t>
            </a:r>
            <a:r>
              <a:rPr lang="hr-HR" sz="1700" dirty="0" smtClean="0"/>
              <a:t>)}</a:t>
            </a:r>
          </a:p>
          <a:p>
            <a:r>
              <a:rPr lang="hr-HR" sz="1700" dirty="0" smtClean="0"/>
              <a:t>10) δ’ (q</a:t>
            </a:r>
            <a:r>
              <a:rPr lang="hr-HR" sz="1700" baseline="-25000" dirty="0" smtClean="0"/>
              <a:t>e</a:t>
            </a:r>
            <a:r>
              <a:rPr lang="hr-HR" sz="1700" dirty="0" smtClean="0"/>
              <a:t>, </a:t>
            </a:r>
            <a:r>
              <a:rPr lang="el-GR" sz="1700" dirty="0" smtClean="0"/>
              <a:t>ε</a:t>
            </a:r>
            <a:r>
              <a:rPr lang="hr-HR" sz="1700" dirty="0" smtClean="0"/>
              <a:t>, X</a:t>
            </a:r>
            <a:r>
              <a:rPr lang="hr-HR" sz="1700" baseline="-25000" dirty="0" smtClean="0"/>
              <a:t>0</a:t>
            </a:r>
            <a:r>
              <a:rPr lang="hr-HR" sz="1700" dirty="0" smtClean="0"/>
              <a:t>) = {(q</a:t>
            </a:r>
            <a:r>
              <a:rPr lang="hr-HR" sz="1700" baseline="-25000" dirty="0" smtClean="0"/>
              <a:t>e</a:t>
            </a:r>
            <a:r>
              <a:rPr lang="hr-HR" sz="1700" dirty="0" smtClean="0"/>
              <a:t>, </a:t>
            </a:r>
            <a:r>
              <a:rPr lang="el-GR" sz="1700" dirty="0" smtClean="0"/>
              <a:t>ε</a:t>
            </a:r>
            <a:r>
              <a:rPr lang="hr-HR" sz="1700" dirty="0" smtClean="0"/>
              <a:t>)}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hr-HR" sz="2300" dirty="0" smtClean="0"/>
              <a:t>Slijed prijelaza PA M</a:t>
            </a:r>
            <a:r>
              <a:rPr lang="hr-HR" sz="2300" baseline="-25000" dirty="0" smtClean="0"/>
              <a:t>1</a:t>
            </a:r>
            <a:r>
              <a:rPr lang="hr-HR" sz="2300" dirty="0" smtClean="0"/>
              <a:t> za niz 00011:</a:t>
            </a:r>
          </a:p>
          <a:p>
            <a:pPr>
              <a:buNone/>
            </a:pPr>
            <a:r>
              <a:rPr lang="hr-HR" sz="2300" dirty="0" smtClean="0"/>
              <a:t>	</a:t>
            </a:r>
          </a:p>
          <a:p>
            <a:pPr>
              <a:buNone/>
            </a:pPr>
            <a:endParaRPr lang="hr-HR" sz="2300" dirty="0" smtClean="0"/>
          </a:p>
          <a:p>
            <a:pPr>
              <a:buNone/>
            </a:pPr>
            <a:endParaRPr lang="hr-HR" sz="2300" dirty="0" smtClean="0"/>
          </a:p>
          <a:p>
            <a:pPr lvl="2">
              <a:buFont typeface="Wingdings" pitchFamily="2" charset="2"/>
              <a:buChar char="Ø"/>
            </a:pPr>
            <a:r>
              <a:rPr lang="hr-HR" sz="1600" dirty="0" smtClean="0"/>
              <a:t>Niz se prihvaća, jer su pročitani svi znakovi niza, a stog je prazan</a:t>
            </a:r>
          </a:p>
          <a:p>
            <a:pPr>
              <a:buFont typeface="Wingdings" pitchFamily="2" charset="2"/>
              <a:buChar char="Ø"/>
            </a:pPr>
            <a:endParaRPr lang="hr-HR" sz="2200" dirty="0" smtClean="0"/>
          </a:p>
          <a:p>
            <a:pPr>
              <a:buFont typeface="Wingdings" pitchFamily="2" charset="2"/>
              <a:buChar char="Ø"/>
            </a:pPr>
            <a:r>
              <a:rPr lang="hr-HR" sz="2300" dirty="0" smtClean="0"/>
              <a:t>Slijed prijelaza PA M</a:t>
            </a:r>
            <a:r>
              <a:rPr lang="hr-HR" sz="2300" baseline="-25000" dirty="0" smtClean="0"/>
              <a:t>2</a:t>
            </a:r>
            <a:r>
              <a:rPr lang="hr-HR" sz="2300" dirty="0" smtClean="0"/>
              <a:t> za niz 00011:</a:t>
            </a:r>
          </a:p>
          <a:p>
            <a:pPr>
              <a:buNone/>
            </a:pPr>
            <a:r>
              <a:rPr lang="hr-HR" sz="2300" dirty="0" smtClean="0"/>
              <a:t>	(q</a:t>
            </a:r>
            <a:r>
              <a:rPr lang="hr-HR" sz="2300" baseline="-25000" dirty="0" smtClean="0"/>
              <a:t>1</a:t>
            </a:r>
            <a:r>
              <a:rPr lang="hr-HR" sz="2300" dirty="0" smtClean="0"/>
              <a:t>, 00011, K)≻ (q</a:t>
            </a:r>
            <a:r>
              <a:rPr lang="hr-HR" sz="2300" baseline="-25000" dirty="0" smtClean="0"/>
              <a:t>1</a:t>
            </a:r>
            <a:r>
              <a:rPr lang="hr-HR" sz="2300" dirty="0" smtClean="0"/>
              <a:t>, 0011, NK)≻ (q</a:t>
            </a:r>
            <a:r>
              <a:rPr lang="hr-HR" sz="2300" baseline="-25000" dirty="0" smtClean="0"/>
              <a:t>1</a:t>
            </a:r>
            <a:r>
              <a:rPr lang="hr-HR" sz="2300" dirty="0" smtClean="0"/>
              <a:t>, 011, NNK)≻ </a:t>
            </a:r>
          </a:p>
          <a:p>
            <a:pPr>
              <a:buNone/>
            </a:pPr>
            <a:r>
              <a:rPr lang="hr-HR" sz="2300" dirty="0" smtClean="0"/>
              <a:t>	(q</a:t>
            </a:r>
            <a:r>
              <a:rPr lang="hr-HR" sz="2300" baseline="-25000" dirty="0" smtClean="0"/>
              <a:t>1</a:t>
            </a:r>
            <a:r>
              <a:rPr lang="hr-HR" sz="2300" dirty="0" smtClean="0"/>
              <a:t>, 11, NNNK)≻ (q</a:t>
            </a:r>
            <a:r>
              <a:rPr lang="hr-HR" sz="2300" baseline="-25000" dirty="0" smtClean="0"/>
              <a:t>2</a:t>
            </a:r>
            <a:r>
              <a:rPr lang="hr-HR" sz="2300" dirty="0" smtClean="0"/>
              <a:t>, 1, NNK)≻ (q</a:t>
            </a:r>
            <a:r>
              <a:rPr lang="hr-HR" sz="2300" baseline="-25000" dirty="0" smtClean="0"/>
              <a:t>2</a:t>
            </a:r>
            <a:r>
              <a:rPr lang="hr-HR" sz="2300" dirty="0" smtClean="0"/>
              <a:t>, </a:t>
            </a:r>
            <a:r>
              <a:rPr lang="el-GR" sz="2300" dirty="0" smtClean="0"/>
              <a:t>ε</a:t>
            </a:r>
            <a:r>
              <a:rPr lang="hr-HR" sz="2300" dirty="0" smtClean="0"/>
              <a:t>, NK)</a:t>
            </a:r>
          </a:p>
          <a:p>
            <a:pPr lvl="2">
              <a:buFont typeface="Wingdings" pitchFamily="2" charset="2"/>
              <a:buChar char="Ø"/>
            </a:pPr>
            <a:r>
              <a:rPr lang="hr-HR" sz="1600" dirty="0" smtClean="0"/>
              <a:t>Niz se prihvaća, jer su pročitani svi znakovi niza, a stanje q</a:t>
            </a:r>
            <a:r>
              <a:rPr lang="hr-HR" sz="1600" baseline="-25000" dirty="0" smtClean="0"/>
              <a:t>2</a:t>
            </a:r>
            <a:r>
              <a:rPr lang="hr-HR" sz="1600" dirty="0" smtClean="0"/>
              <a:t> jest prihvatljivo stanje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Primjer konstrukcije 1</a:t>
            </a:r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FAE1-CC20-4F7E-AA85-5105CE6A290D}" type="slidenum">
              <a:rPr lang="hr-HR" smtClean="0"/>
              <a:pPr/>
              <a:t>21</a:t>
            </a:fld>
            <a:endParaRPr lang="hr-H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Potisni automat</a:t>
            </a:r>
            <a:endParaRPr lang="hr-HR"/>
          </a:p>
        </p:txBody>
      </p:sp>
      <p:sp>
        <p:nvSpPr>
          <p:cNvPr id="8" name="TextBox 7"/>
          <p:cNvSpPr txBox="1"/>
          <p:nvPr/>
        </p:nvSpPr>
        <p:spPr>
          <a:xfrm>
            <a:off x="642910" y="1928802"/>
            <a:ext cx="264320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300" dirty="0" smtClean="0"/>
              <a:t>(q</a:t>
            </a:r>
            <a:r>
              <a:rPr lang="hr-HR" sz="2300" baseline="-25000" dirty="0" smtClean="0"/>
              <a:t>0</a:t>
            </a:r>
            <a:r>
              <a:rPr lang="hr-HR" sz="2300" dirty="0" smtClean="0"/>
              <a:t>’, 00011, X</a:t>
            </a:r>
            <a:r>
              <a:rPr lang="hr-HR" sz="2300" baseline="-25000" dirty="0" smtClean="0"/>
              <a:t>0</a:t>
            </a:r>
            <a:r>
              <a:rPr lang="hr-HR" sz="2300" dirty="0" smtClean="0"/>
              <a:t>)≻</a:t>
            </a:r>
            <a:endParaRPr lang="hr-HR" sz="2300" dirty="0"/>
          </a:p>
        </p:txBody>
      </p:sp>
      <p:sp>
        <p:nvSpPr>
          <p:cNvPr id="9" name="TextBox 8"/>
          <p:cNvSpPr txBox="1"/>
          <p:nvPr/>
        </p:nvSpPr>
        <p:spPr>
          <a:xfrm>
            <a:off x="3071802" y="1911154"/>
            <a:ext cx="285752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300" dirty="0" smtClean="0"/>
              <a:t>(q</a:t>
            </a:r>
            <a:r>
              <a:rPr lang="hr-HR" sz="2300" baseline="-25000" dirty="0" smtClean="0"/>
              <a:t>1</a:t>
            </a:r>
            <a:r>
              <a:rPr lang="hr-HR" sz="2300" dirty="0" smtClean="0"/>
              <a:t>, 00011, KX</a:t>
            </a:r>
            <a:r>
              <a:rPr lang="hr-HR" sz="2300" baseline="-25000" dirty="0" smtClean="0"/>
              <a:t>0</a:t>
            </a:r>
            <a:r>
              <a:rPr lang="hr-HR" sz="2300" dirty="0" smtClean="0"/>
              <a:t>)≻</a:t>
            </a:r>
            <a:endParaRPr lang="hr-HR" sz="2300" dirty="0"/>
          </a:p>
        </p:txBody>
      </p:sp>
      <p:sp>
        <p:nvSpPr>
          <p:cNvPr id="10" name="TextBox 9"/>
          <p:cNvSpPr txBox="1"/>
          <p:nvPr/>
        </p:nvSpPr>
        <p:spPr>
          <a:xfrm>
            <a:off x="5643570" y="1911154"/>
            <a:ext cx="285752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300" dirty="0" smtClean="0"/>
              <a:t>(q</a:t>
            </a:r>
            <a:r>
              <a:rPr lang="hr-HR" sz="2300" baseline="-25000" dirty="0" smtClean="0"/>
              <a:t>1</a:t>
            </a:r>
            <a:r>
              <a:rPr lang="hr-HR" sz="2300" dirty="0" smtClean="0"/>
              <a:t>, 0011, NKX</a:t>
            </a:r>
            <a:r>
              <a:rPr lang="hr-HR" sz="2300" baseline="-25000" dirty="0" smtClean="0"/>
              <a:t>0</a:t>
            </a:r>
            <a:r>
              <a:rPr lang="hr-HR" sz="2300" dirty="0" smtClean="0"/>
              <a:t>)≻</a:t>
            </a:r>
            <a:endParaRPr lang="hr-HR" sz="2300" dirty="0"/>
          </a:p>
        </p:txBody>
      </p:sp>
      <p:sp>
        <p:nvSpPr>
          <p:cNvPr id="11" name="TextBox 10"/>
          <p:cNvSpPr txBox="1"/>
          <p:nvPr/>
        </p:nvSpPr>
        <p:spPr>
          <a:xfrm>
            <a:off x="642910" y="2285992"/>
            <a:ext cx="278608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300" dirty="0" smtClean="0"/>
              <a:t>(q</a:t>
            </a:r>
            <a:r>
              <a:rPr lang="hr-HR" sz="2300" baseline="-25000" dirty="0" smtClean="0"/>
              <a:t>1</a:t>
            </a:r>
            <a:r>
              <a:rPr lang="hr-HR" sz="2300" dirty="0" smtClean="0"/>
              <a:t>, 011, NNKX</a:t>
            </a:r>
            <a:r>
              <a:rPr lang="hr-HR" sz="2300" baseline="-25000" dirty="0" smtClean="0"/>
              <a:t>0</a:t>
            </a:r>
            <a:r>
              <a:rPr lang="hr-HR" sz="2300" dirty="0" smtClean="0"/>
              <a:t>)≻</a:t>
            </a:r>
            <a:endParaRPr lang="hr-HR" sz="2300" dirty="0"/>
          </a:p>
        </p:txBody>
      </p:sp>
      <p:sp>
        <p:nvSpPr>
          <p:cNvPr id="12" name="TextBox 11"/>
          <p:cNvSpPr txBox="1"/>
          <p:nvPr/>
        </p:nvSpPr>
        <p:spPr>
          <a:xfrm>
            <a:off x="3286116" y="2285992"/>
            <a:ext cx="285752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300" dirty="0" smtClean="0"/>
              <a:t>(q</a:t>
            </a:r>
            <a:r>
              <a:rPr lang="hr-HR" sz="2300" baseline="-25000" dirty="0" smtClean="0"/>
              <a:t>1</a:t>
            </a:r>
            <a:r>
              <a:rPr lang="hr-HR" sz="2300" dirty="0" smtClean="0"/>
              <a:t>, 11, NNNKX</a:t>
            </a:r>
            <a:r>
              <a:rPr lang="hr-HR" sz="2300" baseline="-25000" dirty="0" smtClean="0"/>
              <a:t>0</a:t>
            </a:r>
            <a:r>
              <a:rPr lang="hr-HR" sz="2300" dirty="0" smtClean="0"/>
              <a:t>)≻</a:t>
            </a:r>
            <a:endParaRPr lang="hr-HR" sz="2300" dirty="0"/>
          </a:p>
        </p:txBody>
      </p:sp>
      <p:sp>
        <p:nvSpPr>
          <p:cNvPr id="13" name="TextBox 12"/>
          <p:cNvSpPr txBox="1"/>
          <p:nvPr/>
        </p:nvSpPr>
        <p:spPr>
          <a:xfrm>
            <a:off x="6000760" y="2285992"/>
            <a:ext cx="242889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300" dirty="0" smtClean="0"/>
              <a:t>(q</a:t>
            </a:r>
            <a:r>
              <a:rPr lang="hr-HR" sz="2300" baseline="-25000" dirty="0" smtClean="0"/>
              <a:t>2</a:t>
            </a:r>
            <a:r>
              <a:rPr lang="hr-HR" sz="2300" dirty="0" smtClean="0"/>
              <a:t>, 1, NNKX</a:t>
            </a:r>
            <a:r>
              <a:rPr lang="hr-HR" sz="2300" baseline="-25000" dirty="0" smtClean="0"/>
              <a:t>0</a:t>
            </a:r>
            <a:r>
              <a:rPr lang="hr-HR" sz="2300" dirty="0" smtClean="0"/>
              <a:t>)≻</a:t>
            </a:r>
            <a:endParaRPr lang="hr-HR" sz="2300" dirty="0"/>
          </a:p>
        </p:txBody>
      </p:sp>
      <p:sp>
        <p:nvSpPr>
          <p:cNvPr id="14" name="TextBox 13"/>
          <p:cNvSpPr txBox="1"/>
          <p:nvPr/>
        </p:nvSpPr>
        <p:spPr>
          <a:xfrm>
            <a:off x="642910" y="2660830"/>
            <a:ext cx="221457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300" dirty="0" smtClean="0"/>
              <a:t>(q</a:t>
            </a:r>
            <a:r>
              <a:rPr lang="hr-HR" sz="2300" baseline="-25000" dirty="0" smtClean="0"/>
              <a:t>2</a:t>
            </a:r>
            <a:r>
              <a:rPr lang="hr-HR" sz="2300" dirty="0" smtClean="0"/>
              <a:t>, </a:t>
            </a:r>
            <a:r>
              <a:rPr lang="el-GR" sz="2300" dirty="0" smtClean="0"/>
              <a:t>ε</a:t>
            </a:r>
            <a:r>
              <a:rPr lang="hr-HR" sz="2300" dirty="0" smtClean="0"/>
              <a:t>, NKX</a:t>
            </a:r>
            <a:r>
              <a:rPr lang="hr-HR" sz="2300" baseline="-25000" dirty="0" smtClean="0"/>
              <a:t>0</a:t>
            </a:r>
            <a:r>
              <a:rPr lang="hr-HR" sz="2300" dirty="0" smtClean="0"/>
              <a:t>)≻</a:t>
            </a:r>
            <a:endParaRPr lang="hr-HR" sz="2300" dirty="0"/>
          </a:p>
        </p:txBody>
      </p:sp>
      <p:sp>
        <p:nvSpPr>
          <p:cNvPr id="15" name="TextBox 14"/>
          <p:cNvSpPr txBox="1"/>
          <p:nvPr/>
        </p:nvSpPr>
        <p:spPr>
          <a:xfrm>
            <a:off x="2643174" y="2660830"/>
            <a:ext cx="192882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300" dirty="0" smtClean="0"/>
              <a:t>(q</a:t>
            </a:r>
            <a:r>
              <a:rPr lang="hr-HR" sz="2300" baseline="-25000" dirty="0" smtClean="0"/>
              <a:t>e</a:t>
            </a:r>
            <a:r>
              <a:rPr lang="hr-HR" sz="2300" dirty="0" smtClean="0"/>
              <a:t>, </a:t>
            </a:r>
            <a:r>
              <a:rPr lang="el-GR" sz="2300" dirty="0" smtClean="0"/>
              <a:t>ε</a:t>
            </a:r>
            <a:r>
              <a:rPr lang="hr-HR" sz="2300" dirty="0" smtClean="0"/>
              <a:t>, KX</a:t>
            </a:r>
            <a:r>
              <a:rPr lang="hr-HR" sz="2300" baseline="-25000" dirty="0" smtClean="0"/>
              <a:t>0</a:t>
            </a:r>
            <a:r>
              <a:rPr lang="hr-HR" sz="2300" dirty="0" smtClean="0"/>
              <a:t>)≻</a:t>
            </a:r>
            <a:endParaRPr lang="hr-HR" sz="2300" dirty="0"/>
          </a:p>
        </p:txBody>
      </p:sp>
      <p:sp>
        <p:nvSpPr>
          <p:cNvPr id="16" name="TextBox 15"/>
          <p:cNvSpPr txBox="1"/>
          <p:nvPr/>
        </p:nvSpPr>
        <p:spPr>
          <a:xfrm>
            <a:off x="4357686" y="2643182"/>
            <a:ext cx="178595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300" dirty="0" smtClean="0"/>
              <a:t>(q</a:t>
            </a:r>
            <a:r>
              <a:rPr lang="hr-HR" sz="2300" baseline="-25000" dirty="0" smtClean="0"/>
              <a:t>e</a:t>
            </a:r>
            <a:r>
              <a:rPr lang="hr-HR" sz="2300" dirty="0" smtClean="0"/>
              <a:t>, </a:t>
            </a:r>
            <a:r>
              <a:rPr lang="el-GR" sz="2300" dirty="0" smtClean="0"/>
              <a:t>ε</a:t>
            </a:r>
            <a:r>
              <a:rPr lang="hr-HR" sz="2300" dirty="0" smtClean="0"/>
              <a:t>, X</a:t>
            </a:r>
            <a:r>
              <a:rPr lang="hr-HR" sz="2300" baseline="-25000" dirty="0" smtClean="0"/>
              <a:t>0</a:t>
            </a:r>
            <a:r>
              <a:rPr lang="hr-HR" sz="2300" dirty="0" smtClean="0"/>
              <a:t>)≻ </a:t>
            </a:r>
            <a:endParaRPr lang="hr-HR" sz="2300" dirty="0"/>
          </a:p>
        </p:txBody>
      </p:sp>
      <p:sp>
        <p:nvSpPr>
          <p:cNvPr id="17" name="TextBox 16"/>
          <p:cNvSpPr txBox="1"/>
          <p:nvPr/>
        </p:nvSpPr>
        <p:spPr>
          <a:xfrm>
            <a:off x="5929322" y="2643182"/>
            <a:ext cx="142876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hr-HR" sz="2300" dirty="0" smtClean="0"/>
              <a:t>(q</a:t>
            </a:r>
            <a:r>
              <a:rPr lang="hr-HR" sz="2300" baseline="-25000" dirty="0" smtClean="0"/>
              <a:t>e</a:t>
            </a:r>
            <a:r>
              <a:rPr lang="hr-HR" sz="2300" dirty="0" smtClean="0"/>
              <a:t>, </a:t>
            </a:r>
            <a:r>
              <a:rPr lang="el-GR" sz="2300" dirty="0" smtClean="0"/>
              <a:t>ε</a:t>
            </a:r>
            <a:r>
              <a:rPr lang="hr-HR" sz="2300" dirty="0" smtClean="0"/>
              <a:t>, </a:t>
            </a:r>
            <a:r>
              <a:rPr lang="el-GR" sz="2300" dirty="0" smtClean="0"/>
              <a:t>ε</a:t>
            </a:r>
            <a:r>
              <a:rPr lang="hr-HR" sz="2300" dirty="0" smtClean="0"/>
              <a:t>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19440"/>
          </a:xfrm>
        </p:spPr>
        <p:txBody>
          <a:bodyPr/>
          <a:lstStyle/>
          <a:p>
            <a:pPr lvl="8"/>
            <a:endParaRPr lang="hr-HR" dirty="0" smtClean="0"/>
          </a:p>
          <a:p>
            <a:r>
              <a:rPr lang="hr-HR" sz="2000" dirty="0" smtClean="0"/>
              <a:t>PA M</a:t>
            </a:r>
            <a:r>
              <a:rPr lang="hr-HR" sz="2000" baseline="-25000" dirty="0" smtClean="0"/>
              <a:t>2</a:t>
            </a:r>
            <a:r>
              <a:rPr lang="hr-HR" sz="2000" dirty="0" smtClean="0"/>
              <a:t> = (Q, ∑, </a:t>
            </a:r>
            <a:r>
              <a:rPr lang="el-GR" sz="2000" dirty="0" smtClean="0"/>
              <a:t>Γ</a:t>
            </a:r>
            <a:r>
              <a:rPr lang="hr-HR" sz="2000" dirty="0" smtClean="0"/>
              <a:t>, </a:t>
            </a:r>
            <a:r>
              <a:rPr lang="el-GR" sz="2000" dirty="0" smtClean="0"/>
              <a:t>δ</a:t>
            </a:r>
            <a:r>
              <a:rPr lang="hr-HR" sz="2000" dirty="0" smtClean="0"/>
              <a:t>, q</a:t>
            </a:r>
            <a:r>
              <a:rPr lang="hr-HR" sz="2000" baseline="-25000" dirty="0" smtClean="0"/>
              <a:t>0</a:t>
            </a:r>
            <a:r>
              <a:rPr lang="hr-HR" sz="2000" dirty="0" smtClean="0"/>
              <a:t>, Z</a:t>
            </a:r>
            <a:r>
              <a:rPr lang="hr-HR" sz="2000" baseline="-25000" dirty="0" smtClean="0"/>
              <a:t>0</a:t>
            </a:r>
            <a:r>
              <a:rPr lang="hr-HR" sz="2000" dirty="0" smtClean="0"/>
              <a:t>, F) prihvaća prihvatljivim stanjem</a:t>
            </a:r>
          </a:p>
          <a:p>
            <a:endParaRPr lang="hr-HR" sz="2000" dirty="0" smtClean="0"/>
          </a:p>
          <a:p>
            <a:r>
              <a:rPr lang="hr-HR" sz="2000" dirty="0" smtClean="0"/>
              <a:t>konstruiramo PA M</a:t>
            </a:r>
            <a:r>
              <a:rPr lang="hr-HR" sz="2000" baseline="-25000" dirty="0" smtClean="0"/>
              <a:t>1</a:t>
            </a:r>
            <a:r>
              <a:rPr lang="hr-HR" sz="2000" dirty="0" smtClean="0"/>
              <a:t> = (Q∪{q’</a:t>
            </a:r>
            <a:r>
              <a:rPr lang="hr-HR" sz="2000" baseline="-25000" dirty="0" smtClean="0"/>
              <a:t>0</a:t>
            </a:r>
            <a:r>
              <a:rPr lang="hr-HR" sz="2000" dirty="0" smtClean="0"/>
              <a:t>, q</a:t>
            </a:r>
            <a:r>
              <a:rPr lang="hr-HR" sz="2000" baseline="-25000" dirty="0" smtClean="0"/>
              <a:t>e</a:t>
            </a:r>
            <a:r>
              <a:rPr lang="hr-HR" sz="2000" dirty="0" smtClean="0"/>
              <a:t>}, ∑, </a:t>
            </a:r>
            <a:r>
              <a:rPr lang="el-GR" sz="2000" dirty="0" smtClean="0"/>
              <a:t>Γ</a:t>
            </a:r>
            <a:r>
              <a:rPr lang="hr-HR" sz="2000" dirty="0" smtClean="0"/>
              <a:t>∪{X</a:t>
            </a:r>
            <a:r>
              <a:rPr lang="hr-HR" sz="2000" baseline="-25000" dirty="0" smtClean="0"/>
              <a:t>0</a:t>
            </a:r>
            <a:r>
              <a:rPr lang="hr-HR" sz="2000" dirty="0" smtClean="0"/>
              <a:t>}, </a:t>
            </a:r>
            <a:r>
              <a:rPr lang="el-GR" sz="2000" dirty="0" smtClean="0"/>
              <a:t>δ</a:t>
            </a:r>
            <a:r>
              <a:rPr lang="hr-HR" sz="2000" dirty="0" smtClean="0"/>
              <a:t>’, q’</a:t>
            </a:r>
            <a:r>
              <a:rPr lang="hr-HR" sz="2000" baseline="-25000" dirty="0" smtClean="0"/>
              <a:t>0</a:t>
            </a:r>
            <a:r>
              <a:rPr lang="hr-HR" sz="2000" dirty="0" smtClean="0"/>
              <a:t>, X</a:t>
            </a:r>
            <a:r>
              <a:rPr lang="hr-HR" sz="2000" baseline="-25000" dirty="0" smtClean="0"/>
              <a:t>0</a:t>
            </a:r>
            <a:r>
              <a:rPr lang="hr-HR" sz="2000" dirty="0" smtClean="0"/>
              <a:t>, ∅) prihvaća praznim stogom</a:t>
            </a:r>
          </a:p>
          <a:p>
            <a:endParaRPr lang="hr-HR" sz="2000" dirty="0" smtClean="0"/>
          </a:p>
          <a:p>
            <a:pPr marL="566928" indent="-457200">
              <a:buFont typeface="+mj-lt"/>
              <a:buAutoNum type="arabicParenR"/>
            </a:pPr>
            <a:r>
              <a:rPr lang="hr-HR" sz="2000" dirty="0" smtClean="0"/>
              <a:t>δ’ (q’</a:t>
            </a:r>
            <a:r>
              <a:rPr lang="hr-HR" sz="2000" baseline="-25000" dirty="0" smtClean="0"/>
              <a:t>0</a:t>
            </a:r>
            <a:r>
              <a:rPr lang="hr-HR" sz="2000" dirty="0" smtClean="0"/>
              <a:t>, </a:t>
            </a:r>
            <a:r>
              <a:rPr lang="el-GR" sz="2000" dirty="0" smtClean="0"/>
              <a:t>ε</a:t>
            </a:r>
            <a:r>
              <a:rPr lang="hr-HR" sz="2000" dirty="0" smtClean="0"/>
              <a:t>, X</a:t>
            </a:r>
            <a:r>
              <a:rPr lang="hr-HR" sz="2000" baseline="-25000" dirty="0" smtClean="0"/>
              <a:t>0</a:t>
            </a:r>
            <a:r>
              <a:rPr lang="hr-HR" sz="2000" dirty="0" smtClean="0"/>
              <a:t>) = {(q</a:t>
            </a:r>
            <a:r>
              <a:rPr lang="hr-HR" sz="2000" baseline="-25000" dirty="0" smtClean="0"/>
              <a:t>0</a:t>
            </a:r>
            <a:r>
              <a:rPr lang="hr-HR" sz="2000" dirty="0" smtClean="0"/>
              <a:t>, Z</a:t>
            </a:r>
            <a:r>
              <a:rPr lang="hr-HR" sz="2000" baseline="-25000" dirty="0" smtClean="0"/>
              <a:t>0</a:t>
            </a:r>
            <a:r>
              <a:rPr lang="hr-HR" sz="2000" dirty="0" smtClean="0"/>
              <a:t>, X</a:t>
            </a:r>
            <a:r>
              <a:rPr lang="hr-HR" sz="2000" baseline="-25000" dirty="0" smtClean="0"/>
              <a:t>0</a:t>
            </a:r>
            <a:r>
              <a:rPr lang="hr-HR" sz="2000" dirty="0" smtClean="0"/>
              <a:t>)}</a:t>
            </a:r>
          </a:p>
          <a:p>
            <a:pPr marL="566928" indent="-457200">
              <a:buFont typeface="+mj-lt"/>
              <a:buAutoNum type="arabicParenR"/>
            </a:pPr>
            <a:r>
              <a:rPr lang="hr-HR" sz="2000" dirty="0" smtClean="0"/>
              <a:t>u skup δ’ (q, a, Z) stave se svi elementi skupa δ (q, a, Z)</a:t>
            </a:r>
          </a:p>
          <a:p>
            <a:pPr marL="566928" indent="-457200">
              <a:buFont typeface="+mj-lt"/>
              <a:buAutoNum type="arabicParenR"/>
            </a:pPr>
            <a:r>
              <a:rPr lang="hr-HR" sz="2000" dirty="0" smtClean="0"/>
              <a:t>u skup δ’ (q, </a:t>
            </a:r>
            <a:r>
              <a:rPr lang="el-GR" sz="2000" dirty="0" smtClean="0"/>
              <a:t>ε</a:t>
            </a:r>
            <a:r>
              <a:rPr lang="hr-HR" sz="2000" dirty="0" smtClean="0"/>
              <a:t>, Z) dodaje se </a:t>
            </a:r>
            <a:r>
              <a:rPr lang="el-GR" sz="2000" dirty="0" smtClean="0"/>
              <a:t>ε</a:t>
            </a:r>
            <a:r>
              <a:rPr lang="hr-HR" sz="2000" dirty="0" smtClean="0"/>
              <a:t>-prijelaz (q</a:t>
            </a:r>
            <a:r>
              <a:rPr lang="hr-HR" sz="2000" baseline="-25000" dirty="0" smtClean="0"/>
              <a:t>e</a:t>
            </a:r>
            <a:r>
              <a:rPr lang="hr-HR" sz="2000" dirty="0" smtClean="0"/>
              <a:t>, </a:t>
            </a:r>
            <a:r>
              <a:rPr lang="el-GR" sz="2000" dirty="0" smtClean="0"/>
              <a:t>ε</a:t>
            </a:r>
            <a:r>
              <a:rPr lang="hr-HR" sz="2000" dirty="0" smtClean="0"/>
              <a:t>), q</a:t>
            </a:r>
            <a:r>
              <a:rPr lang="hr-HR" sz="2000" dirty="0" smtClean="0">
                <a:sym typeface="Symbol"/>
              </a:rPr>
              <a:t>F</a:t>
            </a:r>
          </a:p>
          <a:p>
            <a:pPr marL="566928" indent="-457200">
              <a:buFont typeface="+mj-lt"/>
              <a:buAutoNum type="arabicParenR"/>
            </a:pPr>
            <a:r>
              <a:rPr lang="hr-HR" sz="2000" dirty="0" smtClean="0"/>
              <a:t>u skup δ’ (q, </a:t>
            </a:r>
            <a:r>
              <a:rPr lang="el-GR" sz="2000" dirty="0" smtClean="0"/>
              <a:t>ε</a:t>
            </a:r>
            <a:r>
              <a:rPr lang="hr-HR" sz="2000" dirty="0" smtClean="0"/>
              <a:t>, Z) dodaje se </a:t>
            </a:r>
            <a:r>
              <a:rPr lang="el-GR" sz="2000" dirty="0" smtClean="0"/>
              <a:t>ε</a:t>
            </a:r>
            <a:r>
              <a:rPr lang="hr-HR" sz="2000" dirty="0" smtClean="0"/>
              <a:t>-prijelaz (q</a:t>
            </a:r>
            <a:r>
              <a:rPr lang="hr-HR" sz="2000" baseline="-25000" dirty="0" smtClean="0"/>
              <a:t>e</a:t>
            </a:r>
            <a:r>
              <a:rPr lang="hr-HR" sz="2000" dirty="0" smtClean="0"/>
              <a:t>, </a:t>
            </a:r>
            <a:r>
              <a:rPr lang="el-GR" sz="2000" dirty="0" smtClean="0"/>
              <a:t>ε</a:t>
            </a:r>
            <a:r>
              <a:rPr lang="hr-HR" sz="2000" dirty="0" smtClean="0"/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r-HR" sz="3200" dirty="0" smtClean="0"/>
              <a:t>Konstrukcija PA koji prihvaća praznim stogom iz zadanog PA koji prihvaća prihvatljivim stanjem</a:t>
            </a:r>
            <a:endParaRPr lang="hr-HR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FAE1-CC20-4F7E-AA85-5105CE6A290D}" type="slidenum">
              <a:rPr lang="hr-HR" smtClean="0"/>
              <a:pPr/>
              <a:t>22</a:t>
            </a:fld>
            <a:endParaRPr lang="hr-H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Potisni automat</a:t>
            </a:r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hr-HR" sz="2400" dirty="0" smtClean="0"/>
              <a:t>PA M</a:t>
            </a:r>
            <a:r>
              <a:rPr lang="hr-HR" sz="2400" baseline="-25000" dirty="0" smtClean="0"/>
              <a:t>1</a:t>
            </a:r>
            <a:r>
              <a:rPr lang="hr-HR" sz="2400" dirty="0" smtClean="0"/>
              <a:t> = ({q</a:t>
            </a:r>
            <a:r>
              <a:rPr lang="hr-HR" sz="2400" baseline="-25000" dirty="0" smtClean="0"/>
              <a:t>1</a:t>
            </a:r>
            <a:r>
              <a:rPr lang="hr-HR" sz="2400" dirty="0" smtClean="0"/>
              <a:t>, q</a:t>
            </a:r>
            <a:r>
              <a:rPr lang="hr-HR" sz="2400" baseline="-25000" dirty="0" smtClean="0"/>
              <a:t>2</a:t>
            </a:r>
            <a:r>
              <a:rPr lang="hr-HR" sz="2400" dirty="0" smtClean="0"/>
              <a:t>}, {0,1}, {N, J, K},</a:t>
            </a:r>
            <a:r>
              <a:rPr lang="el-GR" sz="2400" dirty="0" smtClean="0"/>
              <a:t> δ</a:t>
            </a:r>
            <a:r>
              <a:rPr lang="hr-HR" sz="2400" dirty="0" smtClean="0"/>
              <a:t>, q</a:t>
            </a:r>
            <a:r>
              <a:rPr lang="hr-HR" sz="2400" baseline="-25000" dirty="0" smtClean="0"/>
              <a:t>1</a:t>
            </a:r>
            <a:r>
              <a:rPr lang="hr-HR" sz="2400" dirty="0" smtClean="0"/>
              <a:t>,K, ∅)</a:t>
            </a:r>
          </a:p>
          <a:p>
            <a:pPr>
              <a:buNone/>
            </a:pPr>
            <a:endParaRPr lang="hr-HR" sz="2400" dirty="0" smtClean="0"/>
          </a:p>
          <a:p>
            <a:pPr>
              <a:buNone/>
            </a:pPr>
            <a:r>
              <a:rPr lang="hr-HR" sz="2400" dirty="0" smtClean="0"/>
              <a:t>	1) δ(q</a:t>
            </a:r>
            <a:r>
              <a:rPr lang="hr-HR" sz="2400" baseline="-25000" dirty="0" smtClean="0"/>
              <a:t>1</a:t>
            </a:r>
            <a:r>
              <a:rPr lang="hr-HR" sz="2400" dirty="0" smtClean="0"/>
              <a:t>, 0, K) = {(q</a:t>
            </a:r>
            <a:r>
              <a:rPr lang="hr-HR" sz="2400" baseline="-25000" dirty="0" smtClean="0"/>
              <a:t>1</a:t>
            </a:r>
            <a:r>
              <a:rPr lang="hr-HR" sz="2400" dirty="0" smtClean="0"/>
              <a:t>, NK)}		</a:t>
            </a:r>
          </a:p>
          <a:p>
            <a:pPr>
              <a:buNone/>
            </a:pPr>
            <a:r>
              <a:rPr lang="hr-HR" sz="2400" dirty="0" smtClean="0"/>
              <a:t>	2) δ(q</a:t>
            </a:r>
            <a:r>
              <a:rPr lang="hr-HR" sz="2400" baseline="-25000" dirty="0" smtClean="0"/>
              <a:t>1</a:t>
            </a:r>
            <a:r>
              <a:rPr lang="hr-HR" sz="2400" dirty="0" smtClean="0"/>
              <a:t>, 1, K) = {(q</a:t>
            </a:r>
            <a:r>
              <a:rPr lang="hr-HR" sz="2400" baseline="-25000" dirty="0" smtClean="0"/>
              <a:t>1</a:t>
            </a:r>
            <a:r>
              <a:rPr lang="hr-HR" sz="2400" dirty="0" smtClean="0"/>
              <a:t>, JK)}</a:t>
            </a:r>
          </a:p>
          <a:p>
            <a:pPr>
              <a:buNone/>
            </a:pPr>
            <a:r>
              <a:rPr lang="hr-HR" sz="2400" dirty="0" smtClean="0"/>
              <a:t>	3) δ(q</a:t>
            </a:r>
            <a:r>
              <a:rPr lang="hr-HR" sz="2400" baseline="-25000" dirty="0" smtClean="0"/>
              <a:t>1</a:t>
            </a:r>
            <a:r>
              <a:rPr lang="hr-HR" sz="2400" dirty="0" smtClean="0"/>
              <a:t>, 0, N) = {(q</a:t>
            </a:r>
            <a:r>
              <a:rPr lang="hr-HR" sz="2400" baseline="-25000" dirty="0" smtClean="0"/>
              <a:t>1</a:t>
            </a:r>
            <a:r>
              <a:rPr lang="hr-HR" sz="2400" dirty="0" smtClean="0"/>
              <a:t>, NN), (q</a:t>
            </a:r>
            <a:r>
              <a:rPr lang="hr-HR" sz="2400" baseline="-25000" dirty="0" smtClean="0"/>
              <a:t>2</a:t>
            </a:r>
            <a:r>
              <a:rPr lang="hr-HR" sz="2400" dirty="0" smtClean="0"/>
              <a:t>, </a:t>
            </a:r>
            <a:r>
              <a:rPr lang="el-GR" sz="2400" dirty="0" smtClean="0"/>
              <a:t>ε</a:t>
            </a:r>
            <a:r>
              <a:rPr lang="hr-HR" sz="2400" dirty="0" smtClean="0"/>
              <a:t>)}	</a:t>
            </a:r>
          </a:p>
          <a:p>
            <a:pPr>
              <a:buNone/>
            </a:pPr>
            <a:r>
              <a:rPr lang="hr-HR" sz="2400" dirty="0" smtClean="0"/>
              <a:t>	4) δ(q</a:t>
            </a:r>
            <a:r>
              <a:rPr lang="hr-HR" sz="2400" baseline="-25000" dirty="0" smtClean="0"/>
              <a:t>1</a:t>
            </a:r>
            <a:r>
              <a:rPr lang="hr-HR" sz="2400" dirty="0" smtClean="0"/>
              <a:t>, 1, N) = {(q</a:t>
            </a:r>
            <a:r>
              <a:rPr lang="hr-HR" sz="2400" baseline="-25000" dirty="0" smtClean="0"/>
              <a:t>1</a:t>
            </a:r>
            <a:r>
              <a:rPr lang="hr-HR" sz="2400" dirty="0" smtClean="0"/>
              <a:t>, JN)}</a:t>
            </a:r>
          </a:p>
          <a:p>
            <a:pPr>
              <a:buNone/>
            </a:pPr>
            <a:r>
              <a:rPr lang="hr-HR" sz="2400" dirty="0" smtClean="0"/>
              <a:t>	5) δ(q</a:t>
            </a:r>
            <a:r>
              <a:rPr lang="hr-HR" sz="2400" baseline="-25000" dirty="0" smtClean="0"/>
              <a:t>1</a:t>
            </a:r>
            <a:r>
              <a:rPr lang="hr-HR" sz="2400" dirty="0" smtClean="0"/>
              <a:t>, 0, J) = {(q</a:t>
            </a:r>
            <a:r>
              <a:rPr lang="hr-HR" sz="2400" baseline="-25000" dirty="0" smtClean="0"/>
              <a:t>1</a:t>
            </a:r>
            <a:r>
              <a:rPr lang="hr-HR" sz="2400" dirty="0" smtClean="0"/>
              <a:t>, NJ)}		</a:t>
            </a:r>
          </a:p>
          <a:p>
            <a:pPr>
              <a:buNone/>
            </a:pPr>
            <a:r>
              <a:rPr lang="hr-HR" sz="2400" dirty="0" smtClean="0"/>
              <a:t>	6) δ(q</a:t>
            </a:r>
            <a:r>
              <a:rPr lang="hr-HR" sz="2400" baseline="-25000" dirty="0" smtClean="0"/>
              <a:t>1</a:t>
            </a:r>
            <a:r>
              <a:rPr lang="hr-HR" sz="2400" dirty="0" smtClean="0"/>
              <a:t>, 1, J) = {(q</a:t>
            </a:r>
            <a:r>
              <a:rPr lang="hr-HR" sz="2400" baseline="-25000" dirty="0" smtClean="0"/>
              <a:t>1</a:t>
            </a:r>
            <a:r>
              <a:rPr lang="hr-HR" sz="2400" dirty="0" smtClean="0"/>
              <a:t>, JJ), (q</a:t>
            </a:r>
            <a:r>
              <a:rPr lang="hr-HR" sz="2400" baseline="-25000" dirty="0" smtClean="0"/>
              <a:t>2</a:t>
            </a:r>
            <a:r>
              <a:rPr lang="hr-HR" sz="2400" dirty="0" smtClean="0"/>
              <a:t>, </a:t>
            </a:r>
            <a:r>
              <a:rPr lang="el-GR" sz="2400" dirty="0" smtClean="0"/>
              <a:t>ε</a:t>
            </a:r>
            <a:r>
              <a:rPr lang="hr-HR" sz="2400" dirty="0" smtClean="0"/>
              <a:t>)}</a:t>
            </a:r>
          </a:p>
          <a:p>
            <a:pPr>
              <a:buNone/>
            </a:pPr>
            <a:r>
              <a:rPr lang="hr-HR" sz="2400" dirty="0" smtClean="0"/>
              <a:t>	7) δ(q</a:t>
            </a:r>
            <a:r>
              <a:rPr lang="hr-HR" sz="2400" baseline="-25000" dirty="0" smtClean="0"/>
              <a:t>2</a:t>
            </a:r>
            <a:r>
              <a:rPr lang="hr-HR" sz="2400" dirty="0" smtClean="0"/>
              <a:t>, 0, N) = {(q</a:t>
            </a:r>
            <a:r>
              <a:rPr lang="hr-HR" sz="2400" baseline="-25000" dirty="0" smtClean="0"/>
              <a:t>2</a:t>
            </a:r>
            <a:r>
              <a:rPr lang="hr-HR" sz="2400" dirty="0" smtClean="0"/>
              <a:t>, </a:t>
            </a:r>
            <a:r>
              <a:rPr lang="el-GR" sz="2400" dirty="0" smtClean="0"/>
              <a:t>ε</a:t>
            </a:r>
            <a:r>
              <a:rPr lang="hr-HR" sz="2400" dirty="0" smtClean="0"/>
              <a:t>)}		</a:t>
            </a:r>
          </a:p>
          <a:p>
            <a:pPr>
              <a:buNone/>
            </a:pPr>
            <a:r>
              <a:rPr lang="hr-HR" sz="2400" dirty="0" smtClean="0"/>
              <a:t>	8) δ(q</a:t>
            </a:r>
            <a:r>
              <a:rPr lang="hr-HR" sz="2400" baseline="-25000" dirty="0" smtClean="0"/>
              <a:t>2</a:t>
            </a:r>
            <a:r>
              <a:rPr lang="hr-HR" sz="2400" dirty="0" smtClean="0"/>
              <a:t>, 1, J) = {(q</a:t>
            </a:r>
            <a:r>
              <a:rPr lang="hr-HR" sz="2400" baseline="-25000" dirty="0" smtClean="0"/>
              <a:t>2</a:t>
            </a:r>
            <a:r>
              <a:rPr lang="hr-HR" sz="2400" dirty="0" smtClean="0"/>
              <a:t>, </a:t>
            </a:r>
            <a:r>
              <a:rPr lang="el-GR" sz="2400" dirty="0" smtClean="0"/>
              <a:t>ε</a:t>
            </a:r>
            <a:r>
              <a:rPr lang="hr-HR" sz="2400" dirty="0" smtClean="0"/>
              <a:t>)}</a:t>
            </a:r>
          </a:p>
          <a:p>
            <a:pPr>
              <a:buNone/>
            </a:pPr>
            <a:r>
              <a:rPr lang="hr-HR" sz="2400" dirty="0" smtClean="0"/>
              <a:t>	9) δ(q</a:t>
            </a:r>
            <a:r>
              <a:rPr lang="hr-HR" sz="2400" baseline="-25000" dirty="0" smtClean="0"/>
              <a:t>1</a:t>
            </a:r>
            <a:r>
              <a:rPr lang="hr-HR" sz="2400" dirty="0" smtClean="0"/>
              <a:t>, </a:t>
            </a:r>
            <a:r>
              <a:rPr lang="el-GR" sz="2400" dirty="0" smtClean="0"/>
              <a:t>ε</a:t>
            </a:r>
            <a:r>
              <a:rPr lang="hr-HR" sz="2400" dirty="0" smtClean="0"/>
              <a:t>, K) = {(q</a:t>
            </a:r>
            <a:r>
              <a:rPr lang="hr-HR" sz="2400" baseline="-25000" dirty="0" smtClean="0"/>
              <a:t>2</a:t>
            </a:r>
            <a:r>
              <a:rPr lang="hr-HR" sz="2400" dirty="0" smtClean="0"/>
              <a:t>, </a:t>
            </a:r>
            <a:r>
              <a:rPr lang="el-GR" sz="2400" dirty="0" smtClean="0"/>
              <a:t>ε</a:t>
            </a:r>
            <a:r>
              <a:rPr lang="hr-HR" sz="2400" dirty="0" smtClean="0"/>
              <a:t>)}</a:t>
            </a:r>
          </a:p>
          <a:p>
            <a:pPr>
              <a:buNone/>
            </a:pPr>
            <a:r>
              <a:rPr lang="hr-HR" sz="2400" dirty="0" smtClean="0"/>
              <a:t>	10) δ(q</a:t>
            </a:r>
            <a:r>
              <a:rPr lang="hr-HR" sz="2400" baseline="-25000" dirty="0" smtClean="0"/>
              <a:t>2</a:t>
            </a:r>
            <a:r>
              <a:rPr lang="hr-HR" sz="2400" dirty="0" smtClean="0"/>
              <a:t>, </a:t>
            </a:r>
            <a:r>
              <a:rPr lang="el-GR" sz="2400" dirty="0" smtClean="0"/>
              <a:t>ε</a:t>
            </a:r>
            <a:r>
              <a:rPr lang="hr-HR" sz="2400" dirty="0" smtClean="0"/>
              <a:t>, K) = {(q</a:t>
            </a:r>
            <a:r>
              <a:rPr lang="hr-HR" sz="2400" baseline="-25000" dirty="0" smtClean="0"/>
              <a:t>2</a:t>
            </a:r>
            <a:r>
              <a:rPr lang="hr-HR" sz="2400" dirty="0" smtClean="0"/>
              <a:t>, </a:t>
            </a:r>
            <a:r>
              <a:rPr lang="el-GR" sz="2400" dirty="0" smtClean="0"/>
              <a:t>ε</a:t>
            </a:r>
            <a:r>
              <a:rPr lang="hr-HR" sz="2400" dirty="0" smtClean="0"/>
              <a:t>)}</a:t>
            </a:r>
          </a:p>
          <a:p>
            <a:pPr>
              <a:buNone/>
            </a:pPr>
            <a:endParaRPr lang="hr-HR" sz="2400" dirty="0" smtClean="0"/>
          </a:p>
          <a:p>
            <a:pPr>
              <a:buFont typeface="Wingdings" pitchFamily="2" charset="2"/>
              <a:buChar char="Ø"/>
            </a:pPr>
            <a:r>
              <a:rPr lang="hr-HR" sz="2400" dirty="0" smtClean="0"/>
              <a:t>N(M</a:t>
            </a:r>
            <a:r>
              <a:rPr lang="hr-HR" sz="2400" baseline="-25000" dirty="0" smtClean="0"/>
              <a:t>1</a:t>
            </a:r>
            <a:r>
              <a:rPr lang="hr-HR" sz="2400" dirty="0" smtClean="0"/>
              <a:t>) = {ww</a:t>
            </a:r>
            <a:r>
              <a:rPr lang="hr-HR" sz="2400" baseline="30000" dirty="0" smtClean="0"/>
              <a:t>R </a:t>
            </a:r>
            <a:r>
              <a:rPr lang="hr-HR" sz="2400" dirty="0" smtClean="0"/>
              <a:t>| w jest niz nula i jedinica (0+1)</a:t>
            </a:r>
            <a:r>
              <a:rPr lang="hr-HR" sz="2400" baseline="30000" dirty="0" smtClean="0"/>
              <a:t>*</a:t>
            </a:r>
            <a:r>
              <a:rPr lang="hr-HR" sz="2400" dirty="0" smtClean="0"/>
              <a:t>, a niz w</a:t>
            </a:r>
            <a:r>
              <a:rPr lang="hr-HR" sz="2400" baseline="30000" dirty="0" smtClean="0"/>
              <a:t>R</a:t>
            </a:r>
            <a:r>
              <a:rPr lang="hr-HR" sz="2400" dirty="0" smtClean="0"/>
              <a:t> je niz w zapisan obrnutim redoslijedom} </a:t>
            </a:r>
          </a:p>
          <a:p>
            <a:pPr>
              <a:buFont typeface="Wingdings" pitchFamily="2" charset="2"/>
              <a:buChar char="Ø"/>
            </a:pPr>
            <a:endParaRPr lang="hr-HR" sz="1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Primjer konstrukcije 2</a:t>
            </a:r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FAE1-CC20-4F7E-AA85-5105CE6A290D}" type="slidenum">
              <a:rPr lang="hr-HR" smtClean="0"/>
              <a:pPr/>
              <a:t>23</a:t>
            </a:fld>
            <a:endParaRPr lang="hr-H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Potisni automat</a:t>
            </a:r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lvl="1" indent="-256032">
              <a:spcBef>
                <a:spcPts val="400"/>
              </a:spcBef>
              <a:buSzPct val="68000"/>
              <a:buFont typeface="Wingdings" pitchFamily="2" charset="2"/>
              <a:buChar char="Ø"/>
            </a:pPr>
            <a:r>
              <a:rPr lang="hr-HR" sz="1800" dirty="0" smtClean="0"/>
              <a:t>PA M</a:t>
            </a:r>
            <a:r>
              <a:rPr lang="hr-HR" sz="1800" baseline="-25000" dirty="0" smtClean="0"/>
              <a:t>1</a:t>
            </a:r>
            <a:r>
              <a:rPr lang="hr-HR" sz="1800" dirty="0" smtClean="0"/>
              <a:t> = ({q</a:t>
            </a:r>
            <a:r>
              <a:rPr lang="hr-HR" sz="1800" baseline="-25000" dirty="0" smtClean="0"/>
              <a:t>1</a:t>
            </a:r>
            <a:r>
              <a:rPr lang="hr-HR" sz="1800" dirty="0" smtClean="0"/>
              <a:t>, q</a:t>
            </a:r>
            <a:r>
              <a:rPr lang="hr-HR" sz="1800" baseline="-25000" dirty="0" smtClean="0"/>
              <a:t>2</a:t>
            </a:r>
            <a:r>
              <a:rPr lang="hr-HR" sz="1800" dirty="0" smtClean="0"/>
              <a:t>, q</a:t>
            </a:r>
            <a:r>
              <a:rPr lang="hr-HR" sz="1800" baseline="-25000" dirty="0" smtClean="0"/>
              <a:t>0</a:t>
            </a:r>
            <a:r>
              <a:rPr lang="hr-HR" sz="1800" dirty="0" smtClean="0"/>
              <a:t>’, q</a:t>
            </a:r>
            <a:r>
              <a:rPr lang="hr-HR" sz="1800" baseline="-25000" dirty="0" smtClean="0"/>
              <a:t>f</a:t>
            </a:r>
            <a:r>
              <a:rPr lang="hr-HR" sz="1800" dirty="0" smtClean="0"/>
              <a:t>}, {0,1}, {N, K, J, X</a:t>
            </a:r>
            <a:r>
              <a:rPr lang="hr-HR" sz="1800" baseline="-25000" dirty="0" smtClean="0"/>
              <a:t>0</a:t>
            </a:r>
            <a:r>
              <a:rPr lang="hr-HR" sz="1800" dirty="0" smtClean="0"/>
              <a:t>},</a:t>
            </a:r>
            <a:r>
              <a:rPr lang="el-GR" sz="1800" dirty="0" smtClean="0"/>
              <a:t> δ</a:t>
            </a:r>
            <a:r>
              <a:rPr lang="hr-HR" sz="1800" dirty="0" smtClean="0"/>
              <a:t>’, q</a:t>
            </a:r>
            <a:r>
              <a:rPr lang="hr-HR" sz="1800" baseline="-25000" dirty="0" smtClean="0"/>
              <a:t>0</a:t>
            </a:r>
            <a:r>
              <a:rPr lang="hr-HR" sz="1800" dirty="0" smtClean="0"/>
              <a:t>’, X</a:t>
            </a:r>
            <a:r>
              <a:rPr lang="hr-HR" sz="1800" baseline="-25000" dirty="0" smtClean="0"/>
              <a:t>0</a:t>
            </a:r>
            <a:r>
              <a:rPr lang="hr-HR" sz="1800" dirty="0" smtClean="0"/>
              <a:t>, {q</a:t>
            </a:r>
            <a:r>
              <a:rPr lang="hr-HR" sz="1800" baseline="-25000" dirty="0" smtClean="0"/>
              <a:t>f</a:t>
            </a:r>
            <a:r>
              <a:rPr lang="hr-HR" sz="1800" dirty="0" smtClean="0"/>
              <a:t>})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" pitchFamily="2" charset="2"/>
              <a:buChar char="Ø"/>
            </a:pPr>
            <a:r>
              <a:rPr lang="hr-HR" sz="1800" dirty="0" smtClean="0"/>
              <a:t>Korak 1.</a:t>
            </a:r>
          </a:p>
          <a:p>
            <a:pPr marL="603504" lvl="2" indent="-256032">
              <a:spcBef>
                <a:spcPts val="400"/>
              </a:spcBef>
              <a:buSzPct val="68000"/>
              <a:buNone/>
            </a:pPr>
            <a:r>
              <a:rPr lang="hr-HR" sz="1900" dirty="0" smtClean="0"/>
              <a:t>0) </a:t>
            </a:r>
            <a:r>
              <a:rPr lang="hr-HR" sz="1800" dirty="0" smtClean="0"/>
              <a:t>δ’ (q</a:t>
            </a:r>
            <a:r>
              <a:rPr lang="hr-HR" sz="1800" baseline="-25000" dirty="0" smtClean="0"/>
              <a:t>0</a:t>
            </a:r>
            <a:r>
              <a:rPr lang="hr-HR" sz="1800" dirty="0" smtClean="0"/>
              <a:t>’, </a:t>
            </a:r>
            <a:r>
              <a:rPr lang="el-GR" sz="1800" dirty="0" smtClean="0"/>
              <a:t>ε</a:t>
            </a:r>
            <a:r>
              <a:rPr lang="hr-HR" sz="1800" dirty="0" smtClean="0"/>
              <a:t>, X</a:t>
            </a:r>
            <a:r>
              <a:rPr lang="hr-HR" sz="1800" baseline="-25000" dirty="0" smtClean="0"/>
              <a:t>0</a:t>
            </a:r>
            <a:r>
              <a:rPr lang="hr-HR" sz="1800" dirty="0" smtClean="0"/>
              <a:t>) = {(q</a:t>
            </a:r>
            <a:r>
              <a:rPr lang="hr-HR" sz="1800" baseline="-25000" dirty="0" smtClean="0"/>
              <a:t>1</a:t>
            </a:r>
            <a:r>
              <a:rPr lang="hr-HR" sz="1800" dirty="0" smtClean="0"/>
              <a:t>, KX</a:t>
            </a:r>
            <a:r>
              <a:rPr lang="hr-HR" sz="1800" baseline="-25000" dirty="0" smtClean="0"/>
              <a:t>0</a:t>
            </a:r>
            <a:r>
              <a:rPr lang="hr-HR" sz="1800" dirty="0" smtClean="0"/>
              <a:t>)}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" pitchFamily="2" charset="2"/>
              <a:buChar char="Ø"/>
            </a:pPr>
            <a:r>
              <a:rPr lang="hr-HR" sz="1900" dirty="0" smtClean="0"/>
              <a:t>Korak 2.</a:t>
            </a:r>
          </a:p>
          <a:p>
            <a:pPr>
              <a:buNone/>
            </a:pPr>
            <a:r>
              <a:rPr lang="hr-HR" sz="1900" dirty="0" smtClean="0"/>
              <a:t>	1) δ’(q</a:t>
            </a:r>
            <a:r>
              <a:rPr lang="hr-HR" sz="1900" baseline="-25000" dirty="0" smtClean="0"/>
              <a:t>1</a:t>
            </a:r>
            <a:r>
              <a:rPr lang="hr-HR" sz="1900" dirty="0" smtClean="0"/>
              <a:t>, 0, K) = {(q</a:t>
            </a:r>
            <a:r>
              <a:rPr lang="hr-HR" sz="1900" baseline="-25000" dirty="0" smtClean="0"/>
              <a:t>1</a:t>
            </a:r>
            <a:r>
              <a:rPr lang="hr-HR" sz="1900" dirty="0" smtClean="0"/>
              <a:t>, NK)}		2) δ’(q</a:t>
            </a:r>
            <a:r>
              <a:rPr lang="hr-HR" sz="1900" baseline="-25000" dirty="0" smtClean="0"/>
              <a:t>1</a:t>
            </a:r>
            <a:r>
              <a:rPr lang="hr-HR" sz="1900" dirty="0" smtClean="0"/>
              <a:t>, 1, K) = {(q</a:t>
            </a:r>
            <a:r>
              <a:rPr lang="hr-HR" sz="1900" baseline="-25000" dirty="0" smtClean="0"/>
              <a:t>1</a:t>
            </a:r>
            <a:r>
              <a:rPr lang="hr-HR" sz="1900" dirty="0" smtClean="0"/>
              <a:t>, JK)}</a:t>
            </a:r>
          </a:p>
          <a:p>
            <a:pPr>
              <a:buNone/>
            </a:pPr>
            <a:r>
              <a:rPr lang="hr-HR" sz="1900" dirty="0" smtClean="0"/>
              <a:t>	3) δ’(q</a:t>
            </a:r>
            <a:r>
              <a:rPr lang="hr-HR" sz="1900" baseline="-25000" dirty="0" smtClean="0"/>
              <a:t>1</a:t>
            </a:r>
            <a:r>
              <a:rPr lang="hr-HR" sz="1900" dirty="0" smtClean="0"/>
              <a:t>, 0, N) = {(q</a:t>
            </a:r>
            <a:r>
              <a:rPr lang="hr-HR" sz="1900" baseline="-25000" dirty="0" smtClean="0"/>
              <a:t>1</a:t>
            </a:r>
            <a:r>
              <a:rPr lang="hr-HR" sz="1900" dirty="0" smtClean="0"/>
              <a:t>, NN), (q</a:t>
            </a:r>
            <a:r>
              <a:rPr lang="hr-HR" sz="1900" baseline="-25000" dirty="0" smtClean="0"/>
              <a:t>2</a:t>
            </a:r>
            <a:r>
              <a:rPr lang="hr-HR" sz="1900" dirty="0" smtClean="0"/>
              <a:t>, </a:t>
            </a:r>
            <a:r>
              <a:rPr lang="el-GR" sz="1900" dirty="0" smtClean="0"/>
              <a:t>ε</a:t>
            </a:r>
            <a:r>
              <a:rPr lang="hr-HR" sz="1900" dirty="0" smtClean="0"/>
              <a:t>)}	4) δ’(q</a:t>
            </a:r>
            <a:r>
              <a:rPr lang="hr-HR" sz="1900" baseline="-25000" dirty="0" smtClean="0"/>
              <a:t>1</a:t>
            </a:r>
            <a:r>
              <a:rPr lang="hr-HR" sz="1900" dirty="0" smtClean="0"/>
              <a:t>, 1, N) = {(q</a:t>
            </a:r>
            <a:r>
              <a:rPr lang="hr-HR" sz="1900" baseline="-25000" dirty="0" smtClean="0"/>
              <a:t>1</a:t>
            </a:r>
            <a:r>
              <a:rPr lang="hr-HR" sz="1900" dirty="0" smtClean="0"/>
              <a:t>, JN)}</a:t>
            </a:r>
          </a:p>
          <a:p>
            <a:pPr>
              <a:buNone/>
            </a:pPr>
            <a:r>
              <a:rPr lang="hr-HR" sz="1900" dirty="0" smtClean="0"/>
              <a:t>	5) δ’(q</a:t>
            </a:r>
            <a:r>
              <a:rPr lang="hr-HR" sz="1900" baseline="-25000" dirty="0" smtClean="0"/>
              <a:t>1</a:t>
            </a:r>
            <a:r>
              <a:rPr lang="hr-HR" sz="1900" dirty="0" smtClean="0"/>
              <a:t>, 0, J) = {(q</a:t>
            </a:r>
            <a:r>
              <a:rPr lang="hr-HR" sz="1900" baseline="-25000" dirty="0" smtClean="0"/>
              <a:t>1</a:t>
            </a:r>
            <a:r>
              <a:rPr lang="hr-HR" sz="1900" dirty="0" smtClean="0"/>
              <a:t>, NJ)}		6) δ’(q</a:t>
            </a:r>
            <a:r>
              <a:rPr lang="hr-HR" sz="1900" baseline="-25000" dirty="0" smtClean="0"/>
              <a:t>1</a:t>
            </a:r>
            <a:r>
              <a:rPr lang="hr-HR" sz="1900" dirty="0" smtClean="0"/>
              <a:t>, 1, J) = {(q</a:t>
            </a:r>
            <a:r>
              <a:rPr lang="hr-HR" sz="1900" baseline="-25000" dirty="0" smtClean="0"/>
              <a:t>1</a:t>
            </a:r>
            <a:r>
              <a:rPr lang="hr-HR" sz="1900" dirty="0" smtClean="0"/>
              <a:t>, JJ), (q</a:t>
            </a:r>
            <a:r>
              <a:rPr lang="hr-HR" sz="1900" baseline="-25000" dirty="0" smtClean="0"/>
              <a:t>2</a:t>
            </a:r>
            <a:r>
              <a:rPr lang="hr-HR" sz="1900" dirty="0" smtClean="0"/>
              <a:t>,</a:t>
            </a:r>
            <a:r>
              <a:rPr lang="el-GR" sz="1900" dirty="0" smtClean="0"/>
              <a:t>ε</a:t>
            </a:r>
            <a:r>
              <a:rPr lang="hr-HR" sz="1900" dirty="0" smtClean="0"/>
              <a:t>)}</a:t>
            </a:r>
          </a:p>
          <a:p>
            <a:pPr>
              <a:buNone/>
            </a:pPr>
            <a:r>
              <a:rPr lang="hr-HR" sz="1900" dirty="0" smtClean="0"/>
              <a:t>	7) δ’(q</a:t>
            </a:r>
            <a:r>
              <a:rPr lang="hr-HR" sz="1900" baseline="-25000" dirty="0" smtClean="0"/>
              <a:t>2</a:t>
            </a:r>
            <a:r>
              <a:rPr lang="hr-HR" sz="1900" dirty="0" smtClean="0"/>
              <a:t>, 0, N) = {(q</a:t>
            </a:r>
            <a:r>
              <a:rPr lang="hr-HR" sz="1900" baseline="-25000" dirty="0" smtClean="0"/>
              <a:t>2</a:t>
            </a:r>
            <a:r>
              <a:rPr lang="hr-HR" sz="1900" dirty="0" smtClean="0"/>
              <a:t>, </a:t>
            </a:r>
            <a:r>
              <a:rPr lang="el-GR" sz="1900" dirty="0" smtClean="0"/>
              <a:t>ε</a:t>
            </a:r>
            <a:r>
              <a:rPr lang="hr-HR" sz="1900" dirty="0" smtClean="0"/>
              <a:t>)}		8) δ’(q</a:t>
            </a:r>
            <a:r>
              <a:rPr lang="hr-HR" sz="1900" baseline="-25000" dirty="0" smtClean="0"/>
              <a:t>2</a:t>
            </a:r>
            <a:r>
              <a:rPr lang="hr-HR" sz="1900" dirty="0" smtClean="0"/>
              <a:t>, 1, J) = {(q</a:t>
            </a:r>
            <a:r>
              <a:rPr lang="hr-HR" sz="1900" baseline="-25000" dirty="0" smtClean="0"/>
              <a:t>2</a:t>
            </a:r>
            <a:r>
              <a:rPr lang="hr-HR" sz="1900" dirty="0" smtClean="0"/>
              <a:t>, </a:t>
            </a:r>
            <a:r>
              <a:rPr lang="el-GR" sz="1900" dirty="0" smtClean="0"/>
              <a:t>ε</a:t>
            </a:r>
            <a:r>
              <a:rPr lang="hr-HR" sz="1900" dirty="0" smtClean="0"/>
              <a:t>)}</a:t>
            </a:r>
          </a:p>
          <a:p>
            <a:pPr>
              <a:buNone/>
            </a:pPr>
            <a:r>
              <a:rPr lang="hr-HR" sz="1900" dirty="0" smtClean="0"/>
              <a:t>	9) δ’(q</a:t>
            </a:r>
            <a:r>
              <a:rPr lang="hr-HR" sz="1900" baseline="-25000" dirty="0" smtClean="0"/>
              <a:t>1</a:t>
            </a:r>
            <a:r>
              <a:rPr lang="hr-HR" sz="1900" dirty="0" smtClean="0"/>
              <a:t>, </a:t>
            </a:r>
            <a:r>
              <a:rPr lang="el-GR" sz="1900" dirty="0" smtClean="0"/>
              <a:t>ε</a:t>
            </a:r>
            <a:r>
              <a:rPr lang="hr-HR" sz="1900" dirty="0" smtClean="0"/>
              <a:t>, K) = {(q</a:t>
            </a:r>
            <a:r>
              <a:rPr lang="hr-HR" sz="1900" baseline="-25000" dirty="0" smtClean="0"/>
              <a:t>2</a:t>
            </a:r>
            <a:r>
              <a:rPr lang="hr-HR" sz="1900" dirty="0" smtClean="0"/>
              <a:t>, </a:t>
            </a:r>
            <a:r>
              <a:rPr lang="el-GR" sz="1900" dirty="0" smtClean="0"/>
              <a:t>ε</a:t>
            </a:r>
            <a:r>
              <a:rPr lang="hr-HR" sz="1900" dirty="0" smtClean="0"/>
              <a:t>)}</a:t>
            </a:r>
          </a:p>
          <a:p>
            <a:pPr>
              <a:buNone/>
            </a:pPr>
            <a:r>
              <a:rPr lang="hr-HR" sz="1900" dirty="0" smtClean="0"/>
              <a:t>	10) δ’(q</a:t>
            </a:r>
            <a:r>
              <a:rPr lang="hr-HR" sz="1900" baseline="-25000" dirty="0" smtClean="0"/>
              <a:t>2</a:t>
            </a:r>
            <a:r>
              <a:rPr lang="hr-HR" sz="1900" dirty="0" smtClean="0"/>
              <a:t>, </a:t>
            </a:r>
            <a:r>
              <a:rPr lang="el-GR" sz="1900" dirty="0" smtClean="0"/>
              <a:t>ε</a:t>
            </a:r>
            <a:r>
              <a:rPr lang="hr-HR" sz="1900" dirty="0" smtClean="0"/>
              <a:t>, K) = {(q</a:t>
            </a:r>
            <a:r>
              <a:rPr lang="hr-HR" sz="1900" baseline="-25000" dirty="0" smtClean="0"/>
              <a:t>2</a:t>
            </a:r>
            <a:r>
              <a:rPr lang="hr-HR" sz="1900" dirty="0" smtClean="0"/>
              <a:t>, </a:t>
            </a:r>
            <a:r>
              <a:rPr lang="el-GR" sz="1900" dirty="0" smtClean="0"/>
              <a:t>ε</a:t>
            </a:r>
            <a:r>
              <a:rPr lang="hr-HR" sz="1900" dirty="0" smtClean="0"/>
              <a:t>)}</a:t>
            </a:r>
          </a:p>
          <a:p>
            <a:pPr>
              <a:buFont typeface="Wingdings" pitchFamily="2" charset="2"/>
              <a:buChar char="Ø"/>
            </a:pPr>
            <a:r>
              <a:rPr lang="hr-HR" sz="1800" dirty="0" smtClean="0"/>
              <a:t>Korak 3.</a:t>
            </a:r>
          </a:p>
          <a:p>
            <a:pPr>
              <a:buNone/>
            </a:pPr>
            <a:r>
              <a:rPr lang="hr-HR" sz="1800" dirty="0" smtClean="0"/>
              <a:t>	 δ’ (q</a:t>
            </a:r>
            <a:r>
              <a:rPr lang="hr-HR" sz="1800" baseline="-25000" dirty="0" smtClean="0"/>
              <a:t>1</a:t>
            </a:r>
            <a:r>
              <a:rPr lang="hr-HR" sz="1800" dirty="0" smtClean="0"/>
              <a:t>, </a:t>
            </a:r>
            <a:r>
              <a:rPr lang="el-GR" sz="1800" dirty="0" smtClean="0"/>
              <a:t>ε</a:t>
            </a:r>
            <a:r>
              <a:rPr lang="hr-HR" sz="1800" dirty="0" smtClean="0"/>
              <a:t>, X</a:t>
            </a:r>
            <a:r>
              <a:rPr lang="hr-HR" sz="1800" baseline="-25000" dirty="0" smtClean="0"/>
              <a:t>0</a:t>
            </a:r>
            <a:r>
              <a:rPr lang="hr-HR" sz="1800" dirty="0" smtClean="0"/>
              <a:t>) = {(q</a:t>
            </a:r>
            <a:r>
              <a:rPr lang="hr-HR" sz="1800" baseline="-25000" dirty="0" smtClean="0"/>
              <a:t>f</a:t>
            </a:r>
            <a:r>
              <a:rPr lang="hr-HR" sz="1800" dirty="0" smtClean="0"/>
              <a:t>, </a:t>
            </a:r>
            <a:r>
              <a:rPr lang="el-GR" sz="1800" dirty="0" smtClean="0"/>
              <a:t>ε</a:t>
            </a:r>
            <a:r>
              <a:rPr lang="hr-HR" sz="1800" dirty="0" smtClean="0"/>
              <a:t>)}</a:t>
            </a:r>
          </a:p>
          <a:p>
            <a:pPr>
              <a:buNone/>
            </a:pPr>
            <a:r>
              <a:rPr lang="hr-HR" sz="1800" dirty="0" smtClean="0"/>
              <a:t>	 δ’ (q</a:t>
            </a:r>
            <a:r>
              <a:rPr lang="hr-HR" sz="1800" baseline="-25000" dirty="0" smtClean="0"/>
              <a:t>2</a:t>
            </a:r>
            <a:r>
              <a:rPr lang="hr-HR" sz="1800" dirty="0" smtClean="0"/>
              <a:t>, </a:t>
            </a:r>
            <a:r>
              <a:rPr lang="el-GR" sz="1800" dirty="0" smtClean="0"/>
              <a:t>ε</a:t>
            </a:r>
            <a:r>
              <a:rPr lang="hr-HR" sz="1800" dirty="0" smtClean="0"/>
              <a:t>, X</a:t>
            </a:r>
            <a:r>
              <a:rPr lang="hr-HR" sz="1800" baseline="-25000" dirty="0" smtClean="0"/>
              <a:t>0</a:t>
            </a:r>
            <a:r>
              <a:rPr lang="hr-HR" sz="1800" dirty="0" smtClean="0"/>
              <a:t>) = {(q</a:t>
            </a:r>
            <a:r>
              <a:rPr lang="hr-HR" sz="1800" baseline="-25000" dirty="0" smtClean="0"/>
              <a:t>f</a:t>
            </a:r>
            <a:r>
              <a:rPr lang="hr-HR" sz="1800" dirty="0" smtClean="0"/>
              <a:t>, </a:t>
            </a:r>
            <a:r>
              <a:rPr lang="el-GR" sz="1800" dirty="0" smtClean="0"/>
              <a:t>ε</a:t>
            </a:r>
            <a:r>
              <a:rPr lang="hr-HR" sz="1800" dirty="0" smtClean="0"/>
              <a:t>)}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Primjer konstrukcije 2</a:t>
            </a:r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FAE1-CC20-4F7E-AA85-5105CE6A290D}" type="slidenum">
              <a:rPr lang="hr-HR" smtClean="0"/>
              <a:pPr/>
              <a:t>24</a:t>
            </a:fld>
            <a:endParaRPr lang="hr-H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Potisni automat</a:t>
            </a:r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hr-HR" sz="2100" dirty="0" smtClean="0"/>
              <a:t>Slijed prijelaza PA M</a:t>
            </a:r>
            <a:r>
              <a:rPr lang="hr-HR" sz="2100" baseline="-25000" dirty="0" smtClean="0"/>
              <a:t>2</a:t>
            </a:r>
            <a:r>
              <a:rPr lang="hr-HR" sz="2100" dirty="0" smtClean="0"/>
              <a:t> za niz 001100:</a:t>
            </a:r>
          </a:p>
          <a:p>
            <a:pPr>
              <a:buNone/>
            </a:pPr>
            <a:r>
              <a:rPr lang="hr-HR" sz="2100" dirty="0" smtClean="0"/>
              <a:t>	(q</a:t>
            </a:r>
            <a:r>
              <a:rPr lang="hr-HR" sz="2100" baseline="-25000" dirty="0" smtClean="0"/>
              <a:t>0</a:t>
            </a:r>
            <a:r>
              <a:rPr lang="hr-HR" sz="2100" dirty="0" smtClean="0"/>
              <a:t>’, 001100, X</a:t>
            </a:r>
            <a:r>
              <a:rPr lang="hr-HR" sz="2100" baseline="-25000" dirty="0" smtClean="0"/>
              <a:t>0</a:t>
            </a:r>
            <a:r>
              <a:rPr lang="hr-HR" sz="2100" dirty="0" smtClean="0"/>
              <a:t>)≻ (q</a:t>
            </a:r>
            <a:r>
              <a:rPr lang="hr-HR" sz="2100" baseline="-25000" dirty="0" smtClean="0"/>
              <a:t>1</a:t>
            </a:r>
            <a:r>
              <a:rPr lang="hr-HR" sz="2100" dirty="0" smtClean="0"/>
              <a:t>, 001100, KX</a:t>
            </a:r>
            <a:r>
              <a:rPr lang="hr-HR" sz="2100" baseline="-25000" dirty="0" smtClean="0"/>
              <a:t>0</a:t>
            </a:r>
            <a:r>
              <a:rPr lang="hr-HR" sz="2100" dirty="0" smtClean="0"/>
              <a:t>)≻ </a:t>
            </a:r>
          </a:p>
          <a:p>
            <a:pPr>
              <a:buNone/>
            </a:pPr>
            <a:r>
              <a:rPr lang="hr-HR" sz="2100" dirty="0" smtClean="0"/>
              <a:t>	(q</a:t>
            </a:r>
            <a:r>
              <a:rPr lang="hr-HR" sz="2100" baseline="-25000" dirty="0" smtClean="0"/>
              <a:t>1</a:t>
            </a:r>
            <a:r>
              <a:rPr lang="hr-HR" sz="2100" dirty="0" smtClean="0"/>
              <a:t>, 01100, NKX</a:t>
            </a:r>
            <a:r>
              <a:rPr lang="hr-HR" sz="2100" baseline="-25000" dirty="0" smtClean="0"/>
              <a:t>0</a:t>
            </a:r>
            <a:r>
              <a:rPr lang="hr-HR" sz="2100" dirty="0" smtClean="0"/>
              <a:t>)≻ (q</a:t>
            </a:r>
            <a:r>
              <a:rPr lang="hr-HR" sz="2100" baseline="-25000" dirty="0" smtClean="0"/>
              <a:t>1</a:t>
            </a:r>
            <a:r>
              <a:rPr lang="hr-HR" sz="2100" dirty="0" smtClean="0"/>
              <a:t>, 1100, NNKX</a:t>
            </a:r>
            <a:r>
              <a:rPr lang="hr-HR" sz="2100" baseline="-25000" dirty="0" smtClean="0"/>
              <a:t>0</a:t>
            </a:r>
            <a:r>
              <a:rPr lang="hr-HR" sz="2100" dirty="0" smtClean="0"/>
              <a:t>)≻ </a:t>
            </a:r>
          </a:p>
          <a:p>
            <a:pPr>
              <a:buNone/>
            </a:pPr>
            <a:r>
              <a:rPr lang="hr-HR" sz="2100" dirty="0" smtClean="0"/>
              <a:t>	(q</a:t>
            </a:r>
            <a:r>
              <a:rPr lang="hr-HR" sz="2100" baseline="-25000" dirty="0" smtClean="0"/>
              <a:t>1</a:t>
            </a:r>
            <a:r>
              <a:rPr lang="hr-HR" sz="2100" dirty="0" smtClean="0"/>
              <a:t>, 100, JNNKX</a:t>
            </a:r>
            <a:r>
              <a:rPr lang="hr-HR" sz="2100" baseline="-25000" dirty="0" smtClean="0"/>
              <a:t>0</a:t>
            </a:r>
            <a:r>
              <a:rPr lang="hr-HR" sz="2100" dirty="0" smtClean="0"/>
              <a:t>)≻ (q</a:t>
            </a:r>
            <a:r>
              <a:rPr lang="hr-HR" sz="2100" baseline="-25000" dirty="0" smtClean="0"/>
              <a:t>2</a:t>
            </a:r>
            <a:r>
              <a:rPr lang="hr-HR" sz="2100" dirty="0" smtClean="0"/>
              <a:t>, 00, NNKX</a:t>
            </a:r>
            <a:r>
              <a:rPr lang="hr-HR" sz="2100" baseline="-25000" dirty="0" smtClean="0"/>
              <a:t>0</a:t>
            </a:r>
            <a:r>
              <a:rPr lang="hr-HR" sz="2100" dirty="0" smtClean="0"/>
              <a:t>)≻ (q</a:t>
            </a:r>
            <a:r>
              <a:rPr lang="hr-HR" sz="2100" baseline="-25000" dirty="0" smtClean="0"/>
              <a:t>2</a:t>
            </a:r>
            <a:r>
              <a:rPr lang="hr-HR" sz="2100" dirty="0" smtClean="0"/>
              <a:t>, 0, NKX</a:t>
            </a:r>
            <a:r>
              <a:rPr lang="hr-HR" sz="2100" baseline="-25000" dirty="0" smtClean="0"/>
              <a:t>0</a:t>
            </a:r>
            <a:r>
              <a:rPr lang="hr-HR" sz="2100" dirty="0" smtClean="0"/>
              <a:t>)≻ (q</a:t>
            </a:r>
            <a:r>
              <a:rPr lang="hr-HR" sz="2100" baseline="-25000" dirty="0" smtClean="0"/>
              <a:t>2</a:t>
            </a:r>
            <a:r>
              <a:rPr lang="hr-HR" sz="2100" dirty="0" smtClean="0"/>
              <a:t>, </a:t>
            </a:r>
            <a:r>
              <a:rPr lang="el-GR" sz="2100" dirty="0" smtClean="0"/>
              <a:t>ε</a:t>
            </a:r>
            <a:r>
              <a:rPr lang="hr-HR" sz="2100" dirty="0" smtClean="0"/>
              <a:t>, KX</a:t>
            </a:r>
            <a:r>
              <a:rPr lang="hr-HR" sz="2100" baseline="-25000" dirty="0" smtClean="0"/>
              <a:t>0</a:t>
            </a:r>
            <a:r>
              <a:rPr lang="hr-HR" sz="2100" dirty="0" smtClean="0"/>
              <a:t>)≻ (q</a:t>
            </a:r>
            <a:r>
              <a:rPr lang="hr-HR" sz="2100" baseline="-25000" dirty="0" smtClean="0"/>
              <a:t>2</a:t>
            </a:r>
            <a:r>
              <a:rPr lang="hr-HR" sz="2100" dirty="0" smtClean="0"/>
              <a:t>, </a:t>
            </a:r>
            <a:r>
              <a:rPr lang="el-GR" sz="2100" dirty="0" smtClean="0"/>
              <a:t>ε</a:t>
            </a:r>
            <a:r>
              <a:rPr lang="hr-HR" sz="2100" dirty="0" smtClean="0"/>
              <a:t>, X</a:t>
            </a:r>
            <a:r>
              <a:rPr lang="hr-HR" sz="2100" baseline="-25000" dirty="0" smtClean="0"/>
              <a:t>0</a:t>
            </a:r>
            <a:r>
              <a:rPr lang="hr-HR" sz="2100" dirty="0" smtClean="0"/>
              <a:t>)≻ (q</a:t>
            </a:r>
            <a:r>
              <a:rPr lang="hr-HR" sz="2100" baseline="-25000" dirty="0" smtClean="0"/>
              <a:t>f</a:t>
            </a:r>
            <a:r>
              <a:rPr lang="hr-HR" sz="2100" dirty="0" smtClean="0"/>
              <a:t>, </a:t>
            </a:r>
            <a:r>
              <a:rPr lang="el-GR" sz="2100" dirty="0" smtClean="0"/>
              <a:t>ε</a:t>
            </a:r>
            <a:r>
              <a:rPr lang="hr-HR" sz="2100" dirty="0" smtClean="0"/>
              <a:t>, </a:t>
            </a:r>
            <a:r>
              <a:rPr lang="el-GR" sz="2100" dirty="0" smtClean="0"/>
              <a:t>ε</a:t>
            </a:r>
            <a:r>
              <a:rPr lang="hr-HR" sz="2100" dirty="0" smtClean="0"/>
              <a:t>)</a:t>
            </a:r>
          </a:p>
          <a:p>
            <a:pPr lvl="2">
              <a:buFont typeface="Wingdings" pitchFamily="2" charset="2"/>
              <a:buChar char="Ø"/>
            </a:pPr>
            <a:r>
              <a:rPr lang="hr-HR" sz="1600" dirty="0" smtClean="0"/>
              <a:t>Niz se prihvaća, jer je PA M</a:t>
            </a:r>
            <a:r>
              <a:rPr lang="hr-HR" sz="1600" baseline="-25000" dirty="0" smtClean="0"/>
              <a:t>2</a:t>
            </a:r>
            <a:r>
              <a:rPr lang="hr-HR" sz="1600" dirty="0" smtClean="0"/>
              <a:t> u prihvatljivom stanju q</a:t>
            </a:r>
            <a:r>
              <a:rPr lang="hr-HR" sz="1600" baseline="-25000" dirty="0" smtClean="0"/>
              <a:t>f</a:t>
            </a:r>
            <a:r>
              <a:rPr lang="hr-HR" sz="1600" dirty="0" smtClean="0"/>
              <a:t> nakon pročitanih svih znakova niza</a:t>
            </a:r>
          </a:p>
          <a:p>
            <a:pPr>
              <a:buFont typeface="Wingdings" pitchFamily="2" charset="2"/>
              <a:buChar char="Ø"/>
            </a:pPr>
            <a:endParaRPr lang="hr-HR" sz="2200" dirty="0" smtClean="0"/>
          </a:p>
          <a:p>
            <a:pPr>
              <a:buFont typeface="Wingdings" pitchFamily="2" charset="2"/>
              <a:buChar char="Ø"/>
            </a:pPr>
            <a:r>
              <a:rPr lang="hr-HR" sz="2100" dirty="0" smtClean="0"/>
              <a:t>Slijed prijelaza PA M</a:t>
            </a:r>
            <a:r>
              <a:rPr lang="hr-HR" sz="2100" baseline="-25000" dirty="0" smtClean="0"/>
              <a:t>1</a:t>
            </a:r>
            <a:r>
              <a:rPr lang="hr-HR" sz="2100" dirty="0" smtClean="0"/>
              <a:t> za niz 001100:</a:t>
            </a:r>
          </a:p>
          <a:p>
            <a:pPr>
              <a:buNone/>
            </a:pPr>
            <a:r>
              <a:rPr lang="hr-HR" sz="2100" dirty="0" smtClean="0"/>
              <a:t>	(q</a:t>
            </a:r>
            <a:r>
              <a:rPr lang="hr-HR" sz="2100" baseline="-25000" dirty="0" smtClean="0"/>
              <a:t>1</a:t>
            </a:r>
            <a:r>
              <a:rPr lang="hr-HR" sz="2100" dirty="0" smtClean="0"/>
              <a:t>, 001100, K)≻ (q</a:t>
            </a:r>
            <a:r>
              <a:rPr lang="hr-HR" sz="2100" baseline="-25000" dirty="0" smtClean="0"/>
              <a:t>1</a:t>
            </a:r>
            <a:r>
              <a:rPr lang="hr-HR" sz="2100" dirty="0" smtClean="0"/>
              <a:t>, 01100, NK)≻ (q</a:t>
            </a:r>
            <a:r>
              <a:rPr lang="hr-HR" sz="2100" baseline="-25000" dirty="0" smtClean="0"/>
              <a:t>1</a:t>
            </a:r>
            <a:r>
              <a:rPr lang="hr-HR" sz="2100" dirty="0" smtClean="0"/>
              <a:t>, 1100, NNK)≻ </a:t>
            </a:r>
          </a:p>
          <a:p>
            <a:pPr>
              <a:buNone/>
            </a:pPr>
            <a:r>
              <a:rPr lang="hr-HR" sz="2100" dirty="0" smtClean="0"/>
              <a:t>	(q</a:t>
            </a:r>
            <a:r>
              <a:rPr lang="hr-HR" sz="2100" baseline="-25000" dirty="0" smtClean="0"/>
              <a:t>1</a:t>
            </a:r>
            <a:r>
              <a:rPr lang="hr-HR" sz="2100" dirty="0" smtClean="0"/>
              <a:t>, 100, JNNK)≻ (q</a:t>
            </a:r>
            <a:r>
              <a:rPr lang="hr-HR" sz="2100" baseline="-25000" dirty="0" smtClean="0"/>
              <a:t>2</a:t>
            </a:r>
            <a:r>
              <a:rPr lang="hr-HR" sz="2100" dirty="0" smtClean="0"/>
              <a:t>, 00, NNK)≻ (q</a:t>
            </a:r>
            <a:r>
              <a:rPr lang="hr-HR" sz="2100" baseline="-25000" dirty="0" smtClean="0"/>
              <a:t>2</a:t>
            </a:r>
            <a:r>
              <a:rPr lang="hr-HR" sz="2100" dirty="0" smtClean="0"/>
              <a:t>, 0, NK)≻ (q</a:t>
            </a:r>
            <a:r>
              <a:rPr lang="hr-HR" sz="2100" baseline="-25000" dirty="0" smtClean="0"/>
              <a:t>2</a:t>
            </a:r>
            <a:r>
              <a:rPr lang="hr-HR" sz="2100" dirty="0" smtClean="0"/>
              <a:t>, </a:t>
            </a:r>
            <a:r>
              <a:rPr lang="el-GR" sz="2100" dirty="0" smtClean="0"/>
              <a:t>ε</a:t>
            </a:r>
            <a:r>
              <a:rPr lang="hr-HR" sz="2100" dirty="0" smtClean="0"/>
              <a:t>, K)≻ </a:t>
            </a:r>
          </a:p>
          <a:p>
            <a:pPr>
              <a:buNone/>
            </a:pPr>
            <a:r>
              <a:rPr lang="hr-HR" sz="2100" dirty="0" smtClean="0"/>
              <a:t>	(q</a:t>
            </a:r>
            <a:r>
              <a:rPr lang="hr-HR" sz="2100" baseline="-25000" dirty="0" smtClean="0"/>
              <a:t>2</a:t>
            </a:r>
            <a:r>
              <a:rPr lang="hr-HR" sz="2100" dirty="0" smtClean="0"/>
              <a:t>, </a:t>
            </a:r>
            <a:r>
              <a:rPr lang="el-GR" sz="2100" dirty="0" smtClean="0"/>
              <a:t>ε</a:t>
            </a:r>
            <a:r>
              <a:rPr lang="hr-HR" sz="2100" dirty="0" smtClean="0"/>
              <a:t>, </a:t>
            </a:r>
            <a:r>
              <a:rPr lang="el-GR" sz="2100" dirty="0" smtClean="0"/>
              <a:t>ε</a:t>
            </a:r>
            <a:r>
              <a:rPr lang="hr-HR" sz="2100" dirty="0" smtClean="0"/>
              <a:t>)</a:t>
            </a:r>
          </a:p>
          <a:p>
            <a:pPr lvl="2">
              <a:buFont typeface="Wingdings" pitchFamily="2" charset="2"/>
              <a:buChar char="Ø"/>
            </a:pPr>
            <a:r>
              <a:rPr lang="hr-HR" sz="1600" dirty="0" smtClean="0"/>
              <a:t>Niz se prihvaća, jer je PA M</a:t>
            </a:r>
            <a:r>
              <a:rPr lang="hr-HR" sz="1600" baseline="-25000" dirty="0" smtClean="0"/>
              <a:t>1</a:t>
            </a:r>
            <a:r>
              <a:rPr lang="hr-HR" sz="1600" dirty="0" smtClean="0"/>
              <a:t> ispraznio svoj stog nakon pročitanih svih znakova niza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Primjer konstrukcije 2</a:t>
            </a:r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FAE1-CC20-4F7E-AA85-5105CE6A290D}" type="slidenum">
              <a:rPr lang="hr-HR" smtClean="0"/>
              <a:pPr/>
              <a:t>25</a:t>
            </a:fld>
            <a:endParaRPr lang="hr-H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Potisni automat</a:t>
            </a:r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8"/>
            <a:endParaRPr lang="hr-HR" dirty="0" smtClean="0"/>
          </a:p>
          <a:p>
            <a:r>
              <a:rPr lang="hr-HR" sz="2000" dirty="0" smtClean="0"/>
              <a:t>PA M</a:t>
            </a:r>
            <a:r>
              <a:rPr lang="hr-HR" sz="2000" baseline="-25000" dirty="0" smtClean="0"/>
              <a:t>2</a:t>
            </a:r>
            <a:r>
              <a:rPr lang="hr-HR" sz="2000" dirty="0" smtClean="0"/>
              <a:t> = (Q, ∑, </a:t>
            </a:r>
            <a:r>
              <a:rPr lang="el-GR" sz="2000" dirty="0" smtClean="0"/>
              <a:t>Γ</a:t>
            </a:r>
            <a:r>
              <a:rPr lang="hr-HR" sz="2000" dirty="0" smtClean="0"/>
              <a:t>, </a:t>
            </a:r>
            <a:r>
              <a:rPr lang="el-GR" sz="2000" dirty="0" smtClean="0"/>
              <a:t>δ</a:t>
            </a:r>
            <a:r>
              <a:rPr lang="hr-HR" sz="2000" dirty="0" smtClean="0"/>
              <a:t>, q</a:t>
            </a:r>
            <a:r>
              <a:rPr lang="hr-HR" sz="2000" baseline="-25000" dirty="0" smtClean="0"/>
              <a:t>0</a:t>
            </a:r>
            <a:r>
              <a:rPr lang="hr-HR" sz="2000" dirty="0" smtClean="0"/>
              <a:t>, Z</a:t>
            </a:r>
            <a:r>
              <a:rPr lang="hr-HR" sz="2000" baseline="-25000" dirty="0" smtClean="0"/>
              <a:t>0</a:t>
            </a:r>
            <a:r>
              <a:rPr lang="hr-HR" sz="2000" dirty="0" smtClean="0"/>
              <a:t>, F) prihvaća prihvatljivim stanjem</a:t>
            </a:r>
          </a:p>
          <a:p>
            <a:endParaRPr lang="hr-HR" sz="2000" dirty="0" smtClean="0"/>
          </a:p>
          <a:p>
            <a:r>
              <a:rPr lang="hr-HR" sz="2000" dirty="0" smtClean="0"/>
              <a:t>konstruiramo PA M</a:t>
            </a:r>
            <a:r>
              <a:rPr lang="hr-HR" sz="2000" baseline="-25000" dirty="0" smtClean="0"/>
              <a:t>1</a:t>
            </a:r>
            <a:r>
              <a:rPr lang="hr-HR" sz="2000" dirty="0" smtClean="0"/>
              <a:t> = (Q∪{q’</a:t>
            </a:r>
            <a:r>
              <a:rPr lang="hr-HR" sz="2000" baseline="-25000" dirty="0" smtClean="0"/>
              <a:t>0</a:t>
            </a:r>
            <a:r>
              <a:rPr lang="hr-HR" sz="2000" dirty="0" smtClean="0"/>
              <a:t>, q</a:t>
            </a:r>
            <a:r>
              <a:rPr lang="hr-HR" sz="2000" baseline="-25000" dirty="0" smtClean="0"/>
              <a:t>e</a:t>
            </a:r>
            <a:r>
              <a:rPr lang="hr-HR" sz="2000" dirty="0" smtClean="0"/>
              <a:t>}, ∑, </a:t>
            </a:r>
            <a:r>
              <a:rPr lang="el-GR" sz="2000" dirty="0" smtClean="0"/>
              <a:t>Γ</a:t>
            </a:r>
            <a:r>
              <a:rPr lang="hr-HR" sz="2000" dirty="0" smtClean="0"/>
              <a:t>∪{X</a:t>
            </a:r>
            <a:r>
              <a:rPr lang="hr-HR" sz="2000" baseline="-25000" dirty="0" smtClean="0"/>
              <a:t>0</a:t>
            </a:r>
            <a:r>
              <a:rPr lang="hr-HR" sz="2000" dirty="0" smtClean="0"/>
              <a:t>}, </a:t>
            </a:r>
            <a:r>
              <a:rPr lang="el-GR" sz="2000" dirty="0" smtClean="0"/>
              <a:t>δ</a:t>
            </a:r>
            <a:r>
              <a:rPr lang="hr-HR" sz="2000" dirty="0" smtClean="0"/>
              <a:t>’, q’</a:t>
            </a:r>
            <a:r>
              <a:rPr lang="hr-HR" sz="2000" baseline="-25000" dirty="0" smtClean="0"/>
              <a:t>0</a:t>
            </a:r>
            <a:r>
              <a:rPr lang="hr-HR" sz="2000" dirty="0" smtClean="0"/>
              <a:t>, X</a:t>
            </a:r>
            <a:r>
              <a:rPr lang="hr-HR" sz="2000" baseline="-25000" dirty="0" smtClean="0"/>
              <a:t>0</a:t>
            </a:r>
            <a:r>
              <a:rPr lang="hr-HR" sz="2000" dirty="0" smtClean="0"/>
              <a:t>, ∅) prihvaća praznim stogom</a:t>
            </a:r>
          </a:p>
          <a:p>
            <a:endParaRPr lang="hr-HR" sz="2000" dirty="0" smtClean="0"/>
          </a:p>
          <a:p>
            <a:pPr marL="566928" indent="-457200">
              <a:buFont typeface="+mj-lt"/>
              <a:buAutoNum type="arabicParenR"/>
            </a:pPr>
            <a:r>
              <a:rPr lang="hr-HR" sz="2000" dirty="0" smtClean="0"/>
              <a:t>δ’ (q’</a:t>
            </a:r>
            <a:r>
              <a:rPr lang="hr-HR" sz="2000" baseline="-25000" dirty="0" smtClean="0"/>
              <a:t>0</a:t>
            </a:r>
            <a:r>
              <a:rPr lang="hr-HR" sz="2000" dirty="0" smtClean="0"/>
              <a:t>, </a:t>
            </a:r>
            <a:r>
              <a:rPr lang="el-GR" sz="2000" dirty="0" smtClean="0"/>
              <a:t>ε</a:t>
            </a:r>
            <a:r>
              <a:rPr lang="hr-HR" sz="2000" dirty="0" smtClean="0"/>
              <a:t>, X</a:t>
            </a:r>
            <a:r>
              <a:rPr lang="hr-HR" sz="2000" baseline="-25000" dirty="0" smtClean="0"/>
              <a:t>0</a:t>
            </a:r>
            <a:r>
              <a:rPr lang="hr-HR" sz="2000" dirty="0" smtClean="0"/>
              <a:t>) = {(q</a:t>
            </a:r>
            <a:r>
              <a:rPr lang="hr-HR" sz="2000" baseline="-25000" dirty="0" smtClean="0"/>
              <a:t>0</a:t>
            </a:r>
            <a:r>
              <a:rPr lang="hr-HR" sz="2000" dirty="0" smtClean="0"/>
              <a:t>, Z</a:t>
            </a:r>
            <a:r>
              <a:rPr lang="hr-HR" sz="2000" baseline="-25000" dirty="0" smtClean="0"/>
              <a:t>0</a:t>
            </a:r>
            <a:r>
              <a:rPr lang="hr-HR" sz="2000" dirty="0" smtClean="0"/>
              <a:t>, X</a:t>
            </a:r>
            <a:r>
              <a:rPr lang="hr-HR" sz="2000" baseline="-25000" dirty="0" smtClean="0"/>
              <a:t>0</a:t>
            </a:r>
            <a:r>
              <a:rPr lang="hr-HR" sz="2000" dirty="0" smtClean="0"/>
              <a:t>)}</a:t>
            </a:r>
          </a:p>
          <a:p>
            <a:pPr marL="566928" indent="-457200">
              <a:buFont typeface="+mj-lt"/>
              <a:buAutoNum type="arabicParenR"/>
            </a:pPr>
            <a:r>
              <a:rPr lang="hr-HR" sz="2000" dirty="0" smtClean="0"/>
              <a:t>u skup δ’ (q, a, Z) stave se svi elementi skupa δ (q, a, Z)</a:t>
            </a:r>
          </a:p>
          <a:p>
            <a:pPr marL="566928" indent="-457200">
              <a:buFont typeface="+mj-lt"/>
              <a:buAutoNum type="arabicParenR"/>
            </a:pPr>
            <a:r>
              <a:rPr lang="hr-HR" sz="2000" dirty="0" smtClean="0"/>
              <a:t>u skup δ’ (q, </a:t>
            </a:r>
            <a:r>
              <a:rPr lang="el-GR" sz="2000" dirty="0" smtClean="0"/>
              <a:t>ε</a:t>
            </a:r>
            <a:r>
              <a:rPr lang="hr-HR" sz="2000" dirty="0" smtClean="0"/>
              <a:t>, Z) dodaje se </a:t>
            </a:r>
            <a:r>
              <a:rPr lang="el-GR" sz="2000" dirty="0" smtClean="0"/>
              <a:t>ε</a:t>
            </a:r>
            <a:r>
              <a:rPr lang="hr-HR" sz="2000" dirty="0" smtClean="0"/>
              <a:t>-prijelaz (q</a:t>
            </a:r>
            <a:r>
              <a:rPr lang="hr-HR" sz="2000" baseline="-25000" dirty="0" smtClean="0"/>
              <a:t>e</a:t>
            </a:r>
            <a:r>
              <a:rPr lang="hr-HR" sz="2000" dirty="0" smtClean="0"/>
              <a:t>, </a:t>
            </a:r>
            <a:r>
              <a:rPr lang="el-GR" sz="2000" dirty="0" smtClean="0"/>
              <a:t>ε</a:t>
            </a:r>
            <a:r>
              <a:rPr lang="hr-HR" sz="2000" dirty="0" smtClean="0"/>
              <a:t>), q</a:t>
            </a:r>
            <a:r>
              <a:rPr lang="hr-HR" sz="2000" dirty="0" smtClean="0">
                <a:sym typeface="Symbol"/>
              </a:rPr>
              <a:t>F</a:t>
            </a:r>
          </a:p>
          <a:p>
            <a:pPr marL="566928" indent="-457200">
              <a:buFont typeface="+mj-lt"/>
              <a:buAutoNum type="arabicParenR"/>
            </a:pPr>
            <a:r>
              <a:rPr lang="hr-HR" sz="2000" dirty="0" smtClean="0"/>
              <a:t>u skup δ’ (q, </a:t>
            </a:r>
            <a:r>
              <a:rPr lang="el-GR" sz="2000" dirty="0" smtClean="0"/>
              <a:t>ε</a:t>
            </a:r>
            <a:r>
              <a:rPr lang="hr-HR" sz="2000" dirty="0" smtClean="0"/>
              <a:t>, Z) dodaje se </a:t>
            </a:r>
            <a:r>
              <a:rPr lang="el-GR" sz="2000" dirty="0" smtClean="0"/>
              <a:t>ε</a:t>
            </a:r>
            <a:r>
              <a:rPr lang="hr-HR" sz="2000" dirty="0" smtClean="0"/>
              <a:t>-prijelaz (q</a:t>
            </a:r>
            <a:r>
              <a:rPr lang="hr-HR" sz="2000" baseline="-25000" dirty="0" smtClean="0"/>
              <a:t>e</a:t>
            </a:r>
            <a:r>
              <a:rPr lang="hr-HR" sz="2000" dirty="0" smtClean="0"/>
              <a:t>, </a:t>
            </a:r>
            <a:r>
              <a:rPr lang="el-GR" sz="2000" dirty="0" smtClean="0"/>
              <a:t>ε</a:t>
            </a:r>
            <a:r>
              <a:rPr lang="hr-HR" sz="2000" dirty="0" smtClean="0"/>
              <a:t>)</a:t>
            </a:r>
            <a:endParaRPr lang="hr-HR" sz="2000" dirty="0" smtClean="0">
              <a:sym typeface="Symbo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r-HR" sz="3200" dirty="0" smtClean="0"/>
              <a:t>Konstrukcija PA koji prihvaća prihvatljivim stanjem iz zadanog PA koji prihvaća praznim stogom</a:t>
            </a:r>
            <a:endParaRPr lang="hr-HR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FAE1-CC20-4F7E-AA85-5105CE6A290D}" type="slidenum">
              <a:rPr lang="hr-HR" smtClean="0"/>
              <a:pPr/>
              <a:t>26</a:t>
            </a:fld>
            <a:endParaRPr lang="hr-H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Potisni automat</a:t>
            </a:r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Konstruirati potisni automat koji prihvaca nizove koje generira zadana gramatika.</a:t>
            </a:r>
          </a:p>
          <a:p>
            <a:pPr lvl="1">
              <a:buNone/>
            </a:pPr>
            <a:r>
              <a:rPr lang="hr-HR" dirty="0" smtClean="0"/>
              <a:t>	G=(V,T,P,S)</a:t>
            </a:r>
          </a:p>
          <a:p>
            <a:pPr lvl="2"/>
            <a:r>
              <a:rPr lang="hr-HR" sz="1600" dirty="0" smtClean="0"/>
              <a:t>S -&gt; xABy</a:t>
            </a:r>
          </a:p>
          <a:p>
            <a:pPr lvl="2"/>
            <a:r>
              <a:rPr lang="hr-HR" sz="1600" dirty="0" smtClean="0"/>
              <a:t>A -&gt; zwA</a:t>
            </a:r>
          </a:p>
          <a:p>
            <a:pPr lvl="2"/>
            <a:r>
              <a:rPr lang="hr-HR" sz="1600" dirty="0" smtClean="0"/>
              <a:t>A -&gt; </a:t>
            </a:r>
            <a:r>
              <a:rPr lang="el-GR" sz="1600" dirty="0" smtClean="0"/>
              <a:t>ε</a:t>
            </a:r>
            <a:endParaRPr lang="hr-HR" sz="1600" dirty="0" smtClean="0"/>
          </a:p>
          <a:p>
            <a:pPr lvl="3"/>
            <a:r>
              <a:rPr lang="hr-HR" sz="1600" dirty="0" smtClean="0"/>
              <a:t>B -&gt; wC</a:t>
            </a:r>
          </a:p>
          <a:p>
            <a:pPr lvl="3"/>
            <a:r>
              <a:rPr lang="hr-HR" sz="1600" dirty="0" smtClean="0"/>
              <a:t>B -&gt; v</a:t>
            </a:r>
          </a:p>
          <a:p>
            <a:pPr lvl="3"/>
            <a:r>
              <a:rPr lang="hr-HR" sz="1600" dirty="0" smtClean="0"/>
              <a:t>B -&gt; </a:t>
            </a:r>
            <a:r>
              <a:rPr lang="el-GR" sz="1600" dirty="0" smtClean="0"/>
              <a:t>ε</a:t>
            </a:r>
            <a:endParaRPr lang="hr-HR" sz="1600" dirty="0" smtClean="0"/>
          </a:p>
          <a:p>
            <a:pPr lvl="2"/>
            <a:r>
              <a:rPr lang="hr-HR" sz="1600" dirty="0" smtClean="0"/>
              <a:t>C -&gt; vB	</a:t>
            </a:r>
          </a:p>
          <a:p>
            <a:pPr lvl="2"/>
            <a:r>
              <a:rPr lang="hr-HR" sz="1600" dirty="0" smtClean="0"/>
              <a:t>C -&gt; xA</a:t>
            </a:r>
          </a:p>
          <a:p>
            <a:pPr lvl="2"/>
            <a:r>
              <a:rPr lang="hr-HR" sz="1600" dirty="0" smtClean="0"/>
              <a:t>C -&gt; </a:t>
            </a:r>
            <a:r>
              <a:rPr lang="el-GR" sz="1600" dirty="0" smtClean="0"/>
              <a:t>ε</a:t>
            </a:r>
            <a:endParaRPr lang="hr-HR" sz="1600" dirty="0" smtClean="0"/>
          </a:p>
          <a:p>
            <a:pPr lvl="1">
              <a:buNone/>
            </a:pPr>
            <a:r>
              <a:rPr lang="hr-HR" b="1" dirty="0" smtClean="0"/>
              <a:t>			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Primjer konstrukcije 3</a:t>
            </a:r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FAE1-CC20-4F7E-AA85-5105CE6A290D}" type="slidenum">
              <a:rPr lang="hr-HR" smtClean="0"/>
              <a:pPr/>
              <a:t>27</a:t>
            </a:fld>
            <a:endParaRPr lang="hr-H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Potisni automat</a:t>
            </a:r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000" dirty="0" smtClean="0"/>
              <a:t>Prije konstrukcije potisnog automata gramatiku treba prebaciti u Greibachov oblik, odnosno sve </a:t>
            </a:r>
            <a:r>
              <a:rPr lang="pl-PL" sz="2000" dirty="0" smtClean="0"/>
              <a:t>produkcije moraju biti oblika   A-&gt;b</a:t>
            </a:r>
            <a:r>
              <a:rPr lang="el-GR" sz="2000" dirty="0" smtClean="0"/>
              <a:t>γ</a:t>
            </a:r>
            <a:r>
              <a:rPr lang="pl-PL" sz="2000" dirty="0" smtClean="0"/>
              <a:t>, b</a:t>
            </a:r>
            <a:r>
              <a:rPr lang="pl-PL" sz="2000" dirty="0" smtClean="0">
                <a:sym typeface="Symbol"/>
              </a:rPr>
              <a:t></a:t>
            </a:r>
            <a:r>
              <a:rPr lang="pl-PL" sz="2000" dirty="0" smtClean="0"/>
              <a:t>T, </a:t>
            </a:r>
            <a:r>
              <a:rPr lang="el-GR" sz="2000" dirty="0" smtClean="0"/>
              <a:t>γ</a:t>
            </a:r>
            <a:r>
              <a:rPr lang="pl-PL" sz="2000" dirty="0" smtClean="0">
                <a:sym typeface="Symbol"/>
              </a:rPr>
              <a:t>  </a:t>
            </a:r>
            <a:r>
              <a:rPr lang="pl-PL" sz="2000" dirty="0" smtClean="0"/>
              <a:t>V*</a:t>
            </a:r>
          </a:p>
          <a:p>
            <a:r>
              <a:rPr lang="pl-PL" sz="2000" dirty="0" smtClean="0"/>
              <a:t>Prvo se izbace sve </a:t>
            </a:r>
            <a:r>
              <a:rPr lang="el-GR" sz="2000" dirty="0" smtClean="0"/>
              <a:t>ε</a:t>
            </a:r>
            <a:r>
              <a:rPr lang="hr-HR" sz="2000" dirty="0" smtClean="0"/>
              <a:t> produkcije:</a:t>
            </a:r>
          </a:p>
          <a:p>
            <a:endParaRPr lang="hr-HR" sz="2000" dirty="0" smtClean="0"/>
          </a:p>
          <a:p>
            <a:endParaRPr lang="hr-HR" sz="2000" dirty="0" smtClean="0"/>
          </a:p>
          <a:p>
            <a:endParaRPr lang="hr-HR" sz="2000" dirty="0" smtClean="0"/>
          </a:p>
          <a:p>
            <a:r>
              <a:rPr lang="hr-HR" sz="2000" dirty="0" smtClean="0"/>
              <a:t>Potom se završni znakovi koji nisu na prvom mjestu s lijeve strane nadomje ste zamjenskim nezavršnim znakovima: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Primjer konstrukcije 3</a:t>
            </a:r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FAE1-CC20-4F7E-AA85-5105CE6A290D}" type="slidenum">
              <a:rPr lang="hr-HR" smtClean="0"/>
              <a:pPr/>
              <a:t>28</a:t>
            </a:fld>
            <a:endParaRPr lang="hr-H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Potisni automat</a:t>
            </a:r>
            <a:endParaRPr lang="hr-HR"/>
          </a:p>
        </p:txBody>
      </p:sp>
      <p:sp>
        <p:nvSpPr>
          <p:cNvPr id="8" name="TextBox 7"/>
          <p:cNvSpPr txBox="1"/>
          <p:nvPr/>
        </p:nvSpPr>
        <p:spPr>
          <a:xfrm>
            <a:off x="928662" y="2786058"/>
            <a:ext cx="7000924" cy="1077218"/>
          </a:xfrm>
          <a:prstGeom prst="rect">
            <a:avLst/>
          </a:prstGeom>
          <a:noFill/>
        </p:spPr>
        <p:txBody>
          <a:bodyPr wrap="square" numCol="4" rtlCol="0">
            <a:spAutoFit/>
          </a:bodyPr>
          <a:lstStyle/>
          <a:p>
            <a:pPr lvl="1"/>
            <a:r>
              <a:rPr lang="hr-HR" sz="1600" dirty="0" smtClean="0"/>
              <a:t>S -&gt; xABy      </a:t>
            </a:r>
          </a:p>
          <a:p>
            <a:pPr lvl="1"/>
            <a:r>
              <a:rPr lang="hr-HR" sz="1600" dirty="0" smtClean="0"/>
              <a:t>S -&gt; xAy</a:t>
            </a:r>
          </a:p>
          <a:p>
            <a:pPr lvl="1"/>
            <a:r>
              <a:rPr lang="hr-HR" sz="1600" dirty="0" smtClean="0"/>
              <a:t>S -&gt; xBy</a:t>
            </a:r>
          </a:p>
          <a:p>
            <a:pPr lvl="1"/>
            <a:r>
              <a:rPr lang="hr-HR" sz="1600" dirty="0" smtClean="0"/>
              <a:t>S -&gt; xy</a:t>
            </a:r>
          </a:p>
          <a:p>
            <a:pPr lvl="1"/>
            <a:r>
              <a:rPr lang="hr-HR" sz="1600" dirty="0" smtClean="0"/>
              <a:t>A -&gt; zwA            </a:t>
            </a:r>
          </a:p>
          <a:p>
            <a:pPr lvl="1"/>
            <a:r>
              <a:rPr lang="hr-HR" sz="1600" dirty="0" smtClean="0"/>
              <a:t>A -&gt; zw</a:t>
            </a:r>
          </a:p>
          <a:p>
            <a:pPr lvl="1"/>
            <a:endParaRPr lang="hr-HR" sz="1600" dirty="0" smtClean="0"/>
          </a:p>
          <a:p>
            <a:pPr lvl="1"/>
            <a:endParaRPr lang="hr-HR" sz="1600" dirty="0" smtClean="0"/>
          </a:p>
          <a:p>
            <a:pPr lvl="1"/>
            <a:r>
              <a:rPr lang="hr-HR" sz="1600" dirty="0" smtClean="0"/>
              <a:t>B -&gt; wC       </a:t>
            </a:r>
          </a:p>
          <a:p>
            <a:pPr lvl="1"/>
            <a:r>
              <a:rPr lang="hr-HR" sz="1600" dirty="0" smtClean="0"/>
              <a:t>B -&gt; w</a:t>
            </a:r>
          </a:p>
          <a:p>
            <a:pPr lvl="1"/>
            <a:r>
              <a:rPr lang="hr-HR" sz="1600" dirty="0" smtClean="0"/>
              <a:t>B -&gt; v</a:t>
            </a:r>
          </a:p>
          <a:p>
            <a:pPr lvl="1"/>
            <a:endParaRPr lang="hr-HR" sz="1600" dirty="0" smtClean="0"/>
          </a:p>
          <a:p>
            <a:pPr lvl="1"/>
            <a:r>
              <a:rPr lang="hr-HR" sz="1600" dirty="0" smtClean="0"/>
              <a:t>C -&gt; vB</a:t>
            </a:r>
          </a:p>
          <a:p>
            <a:pPr lvl="1"/>
            <a:r>
              <a:rPr lang="hr-HR" sz="1600" dirty="0" smtClean="0"/>
              <a:t>C -&gt; v</a:t>
            </a:r>
          </a:p>
          <a:p>
            <a:pPr lvl="1"/>
            <a:r>
              <a:rPr lang="hr-HR" sz="1600" dirty="0" smtClean="0"/>
              <a:t>C -&gt; xA</a:t>
            </a:r>
          </a:p>
          <a:p>
            <a:pPr lvl="1"/>
            <a:r>
              <a:rPr lang="hr-HR" sz="1600" dirty="0" smtClean="0"/>
              <a:t>C -&gt; 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0034" y="4637798"/>
            <a:ext cx="8072494" cy="1077218"/>
          </a:xfrm>
          <a:prstGeom prst="rect">
            <a:avLst/>
          </a:prstGeom>
          <a:noFill/>
        </p:spPr>
        <p:txBody>
          <a:bodyPr wrap="square" numCol="5" rtlCol="0">
            <a:spAutoFit/>
          </a:bodyPr>
          <a:lstStyle/>
          <a:p>
            <a:pPr lvl="1"/>
            <a:r>
              <a:rPr lang="hr-HR" sz="1600" dirty="0" smtClean="0"/>
              <a:t>S -&gt; xABD      </a:t>
            </a:r>
          </a:p>
          <a:p>
            <a:pPr lvl="1"/>
            <a:r>
              <a:rPr lang="hr-HR" sz="1600" dirty="0" smtClean="0"/>
              <a:t>S -&gt; xAD</a:t>
            </a:r>
          </a:p>
          <a:p>
            <a:pPr lvl="1"/>
            <a:r>
              <a:rPr lang="hr-HR" sz="1600" dirty="0" smtClean="0"/>
              <a:t>S -&gt; xBD</a:t>
            </a:r>
          </a:p>
          <a:p>
            <a:pPr lvl="1"/>
            <a:r>
              <a:rPr lang="hr-HR" sz="1600" dirty="0" smtClean="0"/>
              <a:t>S -&gt; xD</a:t>
            </a:r>
          </a:p>
          <a:p>
            <a:pPr lvl="1"/>
            <a:r>
              <a:rPr lang="hr-HR" sz="1600" dirty="0" smtClean="0"/>
              <a:t>A -&gt; zEA            </a:t>
            </a:r>
          </a:p>
          <a:p>
            <a:pPr lvl="1"/>
            <a:r>
              <a:rPr lang="hr-HR" sz="1600" dirty="0" smtClean="0"/>
              <a:t>A -&gt; zE</a:t>
            </a:r>
          </a:p>
          <a:p>
            <a:pPr lvl="1"/>
            <a:endParaRPr lang="hr-HR" sz="1600" dirty="0" smtClean="0"/>
          </a:p>
          <a:p>
            <a:pPr lvl="1"/>
            <a:endParaRPr lang="hr-HR" sz="1600" dirty="0" smtClean="0"/>
          </a:p>
          <a:p>
            <a:pPr lvl="1"/>
            <a:r>
              <a:rPr lang="hr-HR" sz="1600" dirty="0" smtClean="0"/>
              <a:t>B -&gt; wC       </a:t>
            </a:r>
          </a:p>
          <a:p>
            <a:pPr lvl="1"/>
            <a:r>
              <a:rPr lang="hr-HR" sz="1600" dirty="0" smtClean="0"/>
              <a:t>B -&gt; w</a:t>
            </a:r>
          </a:p>
          <a:p>
            <a:pPr lvl="1"/>
            <a:r>
              <a:rPr lang="hr-HR" sz="1600" dirty="0" smtClean="0"/>
              <a:t>B -&gt; v</a:t>
            </a:r>
          </a:p>
          <a:p>
            <a:pPr lvl="1"/>
            <a:endParaRPr lang="hr-HR" sz="1600" dirty="0" smtClean="0"/>
          </a:p>
          <a:p>
            <a:pPr lvl="1"/>
            <a:r>
              <a:rPr lang="hr-HR" sz="1600" dirty="0" smtClean="0"/>
              <a:t>C -&gt; vB</a:t>
            </a:r>
          </a:p>
          <a:p>
            <a:pPr lvl="1"/>
            <a:r>
              <a:rPr lang="hr-HR" sz="1600" dirty="0" smtClean="0"/>
              <a:t>C -&gt; v</a:t>
            </a:r>
          </a:p>
          <a:p>
            <a:pPr lvl="1"/>
            <a:r>
              <a:rPr lang="hr-HR" sz="1600" dirty="0" smtClean="0"/>
              <a:t>C -&gt; xA</a:t>
            </a:r>
          </a:p>
          <a:p>
            <a:pPr lvl="1"/>
            <a:r>
              <a:rPr lang="hr-HR" sz="1600" dirty="0" smtClean="0"/>
              <a:t>C -&gt; x</a:t>
            </a:r>
          </a:p>
          <a:p>
            <a:pPr lvl="1"/>
            <a:r>
              <a:rPr lang="hr-HR" sz="1600" dirty="0" smtClean="0"/>
              <a:t>D -&gt; y</a:t>
            </a:r>
          </a:p>
          <a:p>
            <a:pPr lvl="1"/>
            <a:endParaRPr lang="hr-HR" sz="1600" dirty="0" smtClean="0"/>
          </a:p>
          <a:p>
            <a:pPr lvl="1"/>
            <a:r>
              <a:rPr lang="hr-HR" sz="1600" dirty="0" smtClean="0"/>
              <a:t>E -&gt; 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8" grpId="0" uiExpand="1"/>
      <p:bldP spid="9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000" dirty="0" smtClean="0"/>
              <a:t>Gramatika je pretvorena u Greibachov oblik koji omogucuje jednostavnu konstrukciju potisnog automata:</a:t>
            </a:r>
          </a:p>
          <a:p>
            <a:r>
              <a:rPr lang="hr-HR" sz="2000" dirty="0" smtClean="0"/>
              <a:t>M=({q}, ∑, </a:t>
            </a:r>
            <a:r>
              <a:rPr lang="el-GR" sz="2000" dirty="0" smtClean="0"/>
              <a:t>Γ</a:t>
            </a:r>
            <a:r>
              <a:rPr lang="hr-HR" sz="2000" dirty="0" smtClean="0"/>
              <a:t>, </a:t>
            </a:r>
            <a:r>
              <a:rPr lang="el-GR" sz="2000" dirty="0" smtClean="0"/>
              <a:t>δ</a:t>
            </a:r>
            <a:r>
              <a:rPr lang="hr-HR" sz="2000" dirty="0" smtClean="0"/>
              <a:t>, q, S, ∅) pri tome vrijedi ∑=T, </a:t>
            </a:r>
            <a:r>
              <a:rPr lang="el-GR" sz="2000" dirty="0" smtClean="0"/>
              <a:t>Γ</a:t>
            </a:r>
            <a:r>
              <a:rPr lang="hr-HR" sz="2000" dirty="0" smtClean="0"/>
              <a:t>=V te za          A -&gt;b</a:t>
            </a:r>
            <a:r>
              <a:rPr lang="el-GR" sz="2000" dirty="0" smtClean="0"/>
              <a:t>γ</a:t>
            </a:r>
            <a:r>
              <a:rPr lang="hr-HR" sz="2000" dirty="0" smtClean="0"/>
              <a:t>  =&gt;  </a:t>
            </a:r>
            <a:r>
              <a:rPr lang="el-GR" sz="2000" dirty="0" smtClean="0"/>
              <a:t>δ</a:t>
            </a:r>
            <a:r>
              <a:rPr lang="hr-HR" sz="2000" dirty="0" smtClean="0"/>
              <a:t>(q,b,A)=(q,</a:t>
            </a:r>
            <a:r>
              <a:rPr lang="el-GR" sz="2000" dirty="0" smtClean="0"/>
              <a:t>γ</a:t>
            </a:r>
            <a:r>
              <a:rPr lang="hr-HR" sz="2000" dirty="0" smtClean="0"/>
              <a:t>)</a:t>
            </a:r>
          </a:p>
          <a:p>
            <a:pPr lvl="1"/>
            <a:r>
              <a:rPr lang="el-GR" sz="1800" dirty="0" smtClean="0"/>
              <a:t>δ</a:t>
            </a:r>
            <a:r>
              <a:rPr lang="hr-HR" sz="1800" dirty="0" smtClean="0"/>
              <a:t>(q, x, S)={(q, ABD), (q, AD), (q, BD),(q, D)}  </a:t>
            </a:r>
          </a:p>
          <a:p>
            <a:pPr lvl="1"/>
            <a:r>
              <a:rPr lang="el-GR" sz="1800" dirty="0" smtClean="0"/>
              <a:t>δ</a:t>
            </a:r>
            <a:r>
              <a:rPr lang="hr-HR" sz="1800" dirty="0" smtClean="0"/>
              <a:t>(q, v, C)={(q, B), (q,</a:t>
            </a:r>
            <a:r>
              <a:rPr lang="el-GR" sz="1800" dirty="0" smtClean="0"/>
              <a:t> ε</a:t>
            </a:r>
            <a:r>
              <a:rPr lang="hr-HR" sz="1800" dirty="0" smtClean="0"/>
              <a:t>)}</a:t>
            </a:r>
          </a:p>
          <a:p>
            <a:pPr lvl="1"/>
            <a:r>
              <a:rPr lang="el-GR" sz="1800" dirty="0" smtClean="0"/>
              <a:t>δ</a:t>
            </a:r>
            <a:r>
              <a:rPr lang="hr-HR" sz="1800" dirty="0" smtClean="0"/>
              <a:t>(q, z, A)={(q, EA), (q, E)} </a:t>
            </a:r>
          </a:p>
          <a:p>
            <a:pPr lvl="1"/>
            <a:r>
              <a:rPr lang="el-GR" sz="1800" dirty="0" smtClean="0"/>
              <a:t>δ</a:t>
            </a:r>
            <a:r>
              <a:rPr lang="hr-HR" sz="1800" dirty="0" smtClean="0"/>
              <a:t>(q, x, C)={(q, A), (q,</a:t>
            </a:r>
            <a:r>
              <a:rPr lang="el-GR" sz="1800" dirty="0" smtClean="0"/>
              <a:t> ε</a:t>
            </a:r>
            <a:r>
              <a:rPr lang="hr-HR" sz="1800" dirty="0" smtClean="0"/>
              <a:t>)}</a:t>
            </a:r>
          </a:p>
          <a:p>
            <a:pPr lvl="1"/>
            <a:r>
              <a:rPr lang="el-GR" sz="1800" dirty="0" smtClean="0"/>
              <a:t>δ</a:t>
            </a:r>
            <a:r>
              <a:rPr lang="hr-HR" sz="1800" dirty="0" smtClean="0"/>
              <a:t>(q, w, B)={(q, C), (q, </a:t>
            </a:r>
            <a:r>
              <a:rPr lang="el-GR" sz="1800" dirty="0" smtClean="0"/>
              <a:t>ε</a:t>
            </a:r>
            <a:r>
              <a:rPr lang="hr-HR" sz="1800" dirty="0" smtClean="0"/>
              <a:t>)}</a:t>
            </a:r>
          </a:p>
          <a:p>
            <a:pPr lvl="1"/>
            <a:r>
              <a:rPr lang="el-GR" sz="1800" dirty="0" smtClean="0"/>
              <a:t>δ</a:t>
            </a:r>
            <a:r>
              <a:rPr lang="hr-HR" sz="1800" dirty="0" smtClean="0"/>
              <a:t>(q, y, D)=(q,</a:t>
            </a:r>
            <a:r>
              <a:rPr lang="el-GR" sz="1800" dirty="0" smtClean="0"/>
              <a:t> ε</a:t>
            </a:r>
            <a:r>
              <a:rPr lang="hr-HR" sz="1800" dirty="0" smtClean="0"/>
              <a:t>)</a:t>
            </a:r>
          </a:p>
          <a:p>
            <a:pPr lvl="1"/>
            <a:r>
              <a:rPr lang="el-GR" sz="1800" dirty="0" smtClean="0"/>
              <a:t>δ</a:t>
            </a:r>
            <a:r>
              <a:rPr lang="hr-HR" sz="1800" dirty="0" smtClean="0"/>
              <a:t>(q, v, B)=(q,</a:t>
            </a:r>
            <a:r>
              <a:rPr lang="el-GR" sz="1800" dirty="0" smtClean="0"/>
              <a:t> ε</a:t>
            </a:r>
            <a:r>
              <a:rPr lang="hr-HR" sz="1800" dirty="0" smtClean="0"/>
              <a:t>) d(q, w, E)=(q,</a:t>
            </a:r>
            <a:r>
              <a:rPr lang="el-GR" sz="1800" dirty="0" smtClean="0"/>
              <a:t> ε</a:t>
            </a:r>
            <a:r>
              <a:rPr lang="hr-HR" sz="1800" dirty="0" smtClean="0"/>
              <a:t>)</a:t>
            </a:r>
          </a:p>
          <a:p>
            <a:pPr lvl="1"/>
            <a:r>
              <a:rPr lang="el-GR" sz="1800" dirty="0" smtClean="0"/>
              <a:t>δ</a:t>
            </a:r>
            <a:r>
              <a:rPr lang="hr-HR" sz="1800" dirty="0" smtClean="0"/>
              <a:t>(q, w, E)=(q,</a:t>
            </a:r>
            <a:r>
              <a:rPr lang="el-GR" sz="1800" dirty="0" smtClean="0"/>
              <a:t> ε</a:t>
            </a:r>
            <a:r>
              <a:rPr lang="hr-HR" sz="1800" dirty="0" smtClean="0"/>
              <a:t>)</a:t>
            </a:r>
            <a:endParaRPr lang="hr-HR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Primjer konstrukcije 3</a:t>
            </a:r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FAE1-CC20-4F7E-AA85-5105CE6A290D}" type="slidenum">
              <a:rPr lang="hr-HR" smtClean="0"/>
              <a:pPr/>
              <a:t>29</a:t>
            </a:fld>
            <a:endParaRPr lang="hr-H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Potisni automat</a:t>
            </a:r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Model potisnog automata</a:t>
            </a:r>
            <a:endParaRPr lang="hr-HR" dirty="0"/>
          </a:p>
        </p:txBody>
      </p:sp>
      <p:sp>
        <p:nvSpPr>
          <p:cNvPr id="6" name="Rounded Rectangle 5"/>
          <p:cNvSpPr/>
          <p:nvPr/>
        </p:nvSpPr>
        <p:spPr>
          <a:xfrm>
            <a:off x="3286116" y="3214686"/>
            <a:ext cx="2714644" cy="1785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 smtClean="0"/>
              <a:t>upravljačka jedinka</a:t>
            </a:r>
            <a:endParaRPr lang="hr-HR" b="1" dirty="0"/>
          </a:p>
        </p:txBody>
      </p:sp>
      <p:sp>
        <p:nvSpPr>
          <p:cNvPr id="7" name="Rectangle 6"/>
          <p:cNvSpPr/>
          <p:nvPr/>
        </p:nvSpPr>
        <p:spPr>
          <a:xfrm>
            <a:off x="2928926" y="2143116"/>
            <a:ext cx="857256" cy="500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...</a:t>
            </a:r>
            <a:endParaRPr lang="hr-HR" dirty="0"/>
          </a:p>
        </p:txBody>
      </p:sp>
      <p:sp>
        <p:nvSpPr>
          <p:cNvPr id="9" name="Rectangle 8"/>
          <p:cNvSpPr/>
          <p:nvPr/>
        </p:nvSpPr>
        <p:spPr>
          <a:xfrm>
            <a:off x="3786182" y="2143116"/>
            <a:ext cx="857256" cy="500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a</a:t>
            </a:r>
            <a:r>
              <a:rPr lang="hr-HR" baseline="-25000" dirty="0" smtClean="0"/>
              <a:t>i</a:t>
            </a:r>
            <a:endParaRPr lang="hr-HR" baseline="-25000" dirty="0"/>
          </a:p>
        </p:txBody>
      </p:sp>
      <p:sp>
        <p:nvSpPr>
          <p:cNvPr id="10" name="Rectangle 9"/>
          <p:cNvSpPr/>
          <p:nvPr/>
        </p:nvSpPr>
        <p:spPr>
          <a:xfrm>
            <a:off x="4643438" y="2143116"/>
            <a:ext cx="857256" cy="500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...</a:t>
            </a:r>
            <a:endParaRPr lang="hr-HR" dirty="0"/>
          </a:p>
        </p:txBody>
      </p:sp>
      <p:sp>
        <p:nvSpPr>
          <p:cNvPr id="11" name="Rectangle 10"/>
          <p:cNvSpPr/>
          <p:nvPr/>
        </p:nvSpPr>
        <p:spPr>
          <a:xfrm>
            <a:off x="5500694" y="2143116"/>
            <a:ext cx="857256" cy="500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a</a:t>
            </a:r>
            <a:r>
              <a:rPr lang="hr-HR" baseline="-25000" dirty="0" smtClean="0"/>
              <a:t>n-1</a:t>
            </a:r>
            <a:endParaRPr lang="hr-HR" baseline="-25000" dirty="0"/>
          </a:p>
        </p:txBody>
      </p:sp>
      <p:sp>
        <p:nvSpPr>
          <p:cNvPr id="12" name="Rectangle 11"/>
          <p:cNvSpPr/>
          <p:nvPr/>
        </p:nvSpPr>
        <p:spPr>
          <a:xfrm>
            <a:off x="2071670" y="2143116"/>
            <a:ext cx="857256" cy="500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a</a:t>
            </a:r>
            <a:r>
              <a:rPr lang="hr-HR" baseline="-25000" dirty="0" smtClean="0"/>
              <a:t>1</a:t>
            </a:r>
            <a:endParaRPr lang="hr-HR" baseline="-25000" dirty="0"/>
          </a:p>
        </p:txBody>
      </p:sp>
      <p:sp>
        <p:nvSpPr>
          <p:cNvPr id="13" name="Rectangle 12"/>
          <p:cNvSpPr/>
          <p:nvPr/>
        </p:nvSpPr>
        <p:spPr>
          <a:xfrm>
            <a:off x="857224" y="3214686"/>
            <a:ext cx="857256" cy="500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X</a:t>
            </a:r>
            <a:r>
              <a:rPr lang="hr-HR" baseline="-25000" dirty="0" smtClean="0"/>
              <a:t>m</a:t>
            </a:r>
            <a:endParaRPr lang="hr-HR" baseline="-25000" dirty="0"/>
          </a:p>
        </p:txBody>
      </p:sp>
      <p:sp>
        <p:nvSpPr>
          <p:cNvPr id="14" name="Rectangle 13"/>
          <p:cNvSpPr/>
          <p:nvPr/>
        </p:nvSpPr>
        <p:spPr>
          <a:xfrm>
            <a:off x="857224" y="3714752"/>
            <a:ext cx="857256" cy="500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X</a:t>
            </a:r>
            <a:r>
              <a:rPr lang="hr-HR" baseline="-25000" dirty="0" smtClean="0"/>
              <a:t>m-1</a:t>
            </a:r>
            <a:endParaRPr lang="hr-HR" baseline="-25000" dirty="0"/>
          </a:p>
        </p:txBody>
      </p:sp>
      <p:sp>
        <p:nvSpPr>
          <p:cNvPr id="15" name="Rectangle 14"/>
          <p:cNvSpPr/>
          <p:nvPr/>
        </p:nvSpPr>
        <p:spPr>
          <a:xfrm>
            <a:off x="857224" y="4214818"/>
            <a:ext cx="857256" cy="500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...</a:t>
            </a:r>
            <a:endParaRPr lang="hr-HR" dirty="0"/>
          </a:p>
        </p:txBody>
      </p:sp>
      <p:sp>
        <p:nvSpPr>
          <p:cNvPr id="16" name="Rectangle 15"/>
          <p:cNvSpPr/>
          <p:nvPr/>
        </p:nvSpPr>
        <p:spPr>
          <a:xfrm>
            <a:off x="857224" y="4714884"/>
            <a:ext cx="857256" cy="500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X</a:t>
            </a:r>
            <a:r>
              <a:rPr lang="hr-HR" baseline="-25000" dirty="0" smtClean="0"/>
              <a:t>1</a:t>
            </a:r>
            <a:endParaRPr lang="hr-HR" baseline="-25000" dirty="0"/>
          </a:p>
        </p:txBody>
      </p:sp>
      <p:sp>
        <p:nvSpPr>
          <p:cNvPr id="17" name="Rectangle 16"/>
          <p:cNvSpPr/>
          <p:nvPr/>
        </p:nvSpPr>
        <p:spPr>
          <a:xfrm>
            <a:off x="857224" y="5214950"/>
            <a:ext cx="857256" cy="500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X</a:t>
            </a:r>
            <a:r>
              <a:rPr lang="hr-HR" baseline="-25000" dirty="0" smtClean="0"/>
              <a:t>0</a:t>
            </a:r>
            <a:endParaRPr lang="hr-HR" baseline="-25000" dirty="0"/>
          </a:p>
        </p:txBody>
      </p:sp>
      <p:sp>
        <p:nvSpPr>
          <p:cNvPr id="18" name="Rounded Rectangle 17"/>
          <p:cNvSpPr/>
          <p:nvPr/>
        </p:nvSpPr>
        <p:spPr>
          <a:xfrm>
            <a:off x="4714876" y="4429132"/>
            <a:ext cx="928694" cy="50006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stanje</a:t>
            </a:r>
            <a:endParaRPr lang="hr-HR" dirty="0"/>
          </a:p>
        </p:txBody>
      </p:sp>
      <p:sp>
        <p:nvSpPr>
          <p:cNvPr id="20" name="TextBox 19"/>
          <p:cNvSpPr txBox="1"/>
          <p:nvPr/>
        </p:nvSpPr>
        <p:spPr>
          <a:xfrm>
            <a:off x="6572264" y="2214554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ulazni niz</a:t>
            </a:r>
            <a:endParaRPr lang="hr-HR" dirty="0"/>
          </a:p>
        </p:txBody>
      </p:sp>
      <p:sp>
        <p:nvSpPr>
          <p:cNvPr id="21" name="TextBox 20"/>
          <p:cNvSpPr txBox="1"/>
          <p:nvPr/>
        </p:nvSpPr>
        <p:spPr>
          <a:xfrm>
            <a:off x="1785918" y="5500702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potisni stog</a:t>
            </a:r>
            <a:endParaRPr lang="hr-HR" dirty="0"/>
          </a:p>
        </p:txBody>
      </p:sp>
      <p:cxnSp>
        <p:nvCxnSpPr>
          <p:cNvPr id="23" name="Straight Arrow Connector 22"/>
          <p:cNvCxnSpPr/>
          <p:nvPr/>
        </p:nvCxnSpPr>
        <p:spPr>
          <a:xfrm rot="5400000" flipH="1" flipV="1">
            <a:off x="3858414" y="2928140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0800000">
            <a:off x="1714480" y="3429000"/>
            <a:ext cx="157163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214810" y="2714620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glava za čitanje</a:t>
            </a:r>
            <a:endParaRPr lang="hr-HR" dirty="0"/>
          </a:p>
        </p:txBody>
      </p:sp>
      <p:sp>
        <p:nvSpPr>
          <p:cNvPr id="31" name="TextBox 30"/>
          <p:cNvSpPr txBox="1"/>
          <p:nvPr/>
        </p:nvSpPr>
        <p:spPr>
          <a:xfrm>
            <a:off x="1714480" y="2857496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vrh stoga</a:t>
            </a:r>
            <a:endParaRPr lang="hr-HR" dirty="0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FAE1-CC20-4F7E-AA85-5105CE6A290D}" type="slidenum">
              <a:rPr lang="hr-HR" smtClean="0"/>
              <a:pPr/>
              <a:t>3</a:t>
            </a:fld>
            <a:endParaRPr lang="hr-HR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Potisni automat</a:t>
            </a:r>
            <a:endParaRPr lang="hr-HR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1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1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1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ID="1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000"/>
                            </p:stCondLst>
                            <p:childTnLst>
                              <p:par>
                                <p:cTn id="7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/>
      <p:bldP spid="21" grpId="0"/>
      <p:bldP spid="30" grpId="0"/>
      <p:bldP spid="3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hr-HR" dirty="0" smtClean="0"/>
          </a:p>
          <a:p>
            <a:r>
              <a:rPr lang="hr-HR" dirty="0" smtClean="0"/>
              <a:t>Za bilo koji kontekstno neovisni jezik L postoji nedetministički PA M koji prihvaća jezik praznim stogom N(M) = L</a:t>
            </a:r>
          </a:p>
          <a:p>
            <a:r>
              <a:rPr lang="hr-HR" dirty="0" smtClean="0"/>
              <a:t>Za kotekstno neovisni jezik zadan gramatikom:</a:t>
            </a:r>
          </a:p>
          <a:p>
            <a:pPr lvl="1">
              <a:buNone/>
            </a:pPr>
            <a:r>
              <a:rPr lang="hr-HR" dirty="0" smtClean="0"/>
              <a:t>		G = (V, T, P, S) </a:t>
            </a:r>
          </a:p>
          <a:p>
            <a:pPr>
              <a:buNone/>
            </a:pPr>
            <a:r>
              <a:rPr lang="hr-HR" dirty="0" smtClean="0"/>
              <a:t>   koja ima produkcije u Greibachovom normalnom obliku konstruira se PA na način:</a:t>
            </a:r>
          </a:p>
          <a:p>
            <a:pPr lvl="2"/>
            <a:r>
              <a:rPr lang="hr-HR" dirty="0" smtClean="0"/>
              <a:t>PA M ima jedno, ujedno i početno, stanje q</a:t>
            </a:r>
          </a:p>
          <a:p>
            <a:pPr lvl="2"/>
            <a:r>
              <a:rPr lang="hr-HR" dirty="0" smtClean="0"/>
              <a:t>∑ = T</a:t>
            </a:r>
          </a:p>
          <a:p>
            <a:pPr lvl="2"/>
            <a:r>
              <a:rPr lang="hr-HR" dirty="0" smtClean="0"/>
              <a:t>Γ  = V</a:t>
            </a:r>
          </a:p>
          <a:p>
            <a:pPr lvl="2"/>
            <a:r>
              <a:rPr lang="hr-HR" dirty="0" smtClean="0"/>
              <a:t>početni znak stoga jest početni nezavršni znak gramatike S</a:t>
            </a:r>
          </a:p>
          <a:p>
            <a:pPr lvl="2"/>
            <a:r>
              <a:rPr lang="hr-HR" dirty="0" smtClean="0"/>
              <a:t>F = ∅</a:t>
            </a:r>
          </a:p>
          <a:p>
            <a:pPr lvl="2"/>
            <a:r>
              <a:rPr lang="hr-HR" dirty="0" smtClean="0"/>
              <a:t>PA M prihvaća praznim stogom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54098"/>
          </a:xfrm>
        </p:spPr>
        <p:txBody>
          <a:bodyPr>
            <a:noAutofit/>
          </a:bodyPr>
          <a:lstStyle/>
          <a:p>
            <a:r>
              <a:rPr lang="hr-HR" sz="3200" dirty="0" smtClean="0"/>
              <a:t>Konstrukcija PA koji prihvaća praznim stogom jezik zadan kontekstno neovisnom gramatikom</a:t>
            </a:r>
            <a:endParaRPr lang="hr-HR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FAE1-CC20-4F7E-AA85-5105CE6A290D}" type="slidenum">
              <a:rPr lang="hr-HR" smtClean="0"/>
              <a:pPr/>
              <a:t>30</a:t>
            </a:fld>
            <a:endParaRPr lang="hr-H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Potisni automat</a:t>
            </a:r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hr-HR" dirty="0" smtClean="0"/>
          </a:p>
          <a:p>
            <a:endParaRPr lang="hr-HR" dirty="0" smtClean="0"/>
          </a:p>
          <a:p>
            <a:r>
              <a:rPr lang="hr-HR" sz="2400" dirty="0" smtClean="0"/>
              <a:t>Funkcije prijelaza definiraju se na sljedeći način</a:t>
            </a:r>
            <a:r>
              <a:rPr lang="hr-HR" sz="2000" dirty="0" smtClean="0"/>
              <a:t>:</a:t>
            </a:r>
          </a:p>
          <a:p>
            <a:pPr lvl="1"/>
            <a:r>
              <a:rPr lang="hr-HR" sz="1800" dirty="0" smtClean="0"/>
              <a:t>δ(q, </a:t>
            </a:r>
            <a:r>
              <a:rPr lang="el-GR" sz="1800" dirty="0" smtClean="0"/>
              <a:t>α</a:t>
            </a:r>
            <a:r>
              <a:rPr lang="hr-HR" sz="1800" dirty="0" smtClean="0"/>
              <a:t>, A) sadrži (q, </a:t>
            </a:r>
            <a:r>
              <a:rPr lang="el-GR" sz="1800" dirty="0" smtClean="0"/>
              <a:t>γ</a:t>
            </a:r>
            <a:r>
              <a:rPr lang="hr-HR" sz="1800" dirty="0" smtClean="0"/>
              <a:t>) akko je zadana produkcija A -&gt; </a:t>
            </a:r>
            <a:r>
              <a:rPr lang="el-GR" sz="1800" dirty="0" smtClean="0"/>
              <a:t>αγ</a:t>
            </a:r>
            <a:endParaRPr lang="hr-HR" sz="1800" dirty="0" smtClean="0"/>
          </a:p>
          <a:p>
            <a:endParaRPr lang="hr-HR" sz="1800" dirty="0" smtClean="0"/>
          </a:p>
          <a:p>
            <a:r>
              <a:rPr lang="hr-HR" sz="1800" dirty="0" smtClean="0"/>
              <a:t>PA M prolazi slijedom prijelaza (q, x, S)       (q, </a:t>
            </a:r>
            <a:r>
              <a:rPr lang="el-GR" sz="1800" dirty="0" smtClean="0"/>
              <a:t>ε</a:t>
            </a:r>
            <a:r>
              <a:rPr lang="hr-HR" sz="1800" dirty="0" smtClean="0"/>
              <a:t>, </a:t>
            </a:r>
            <a:r>
              <a:rPr lang="el-GR" sz="1800" dirty="0" smtClean="0"/>
              <a:t>α</a:t>
            </a:r>
            <a:r>
              <a:rPr lang="hr-HR" sz="1800" dirty="0" smtClean="0"/>
              <a:t>) akko gramatika generira niz  x</a:t>
            </a:r>
            <a:r>
              <a:rPr lang="el-GR" sz="1800" dirty="0" smtClean="0"/>
              <a:t>α</a:t>
            </a:r>
            <a:r>
              <a:rPr lang="hr-HR" sz="1800" dirty="0" smtClean="0"/>
              <a:t> postupkom zamjene krajnje lijevog nezavršnog znaka </a:t>
            </a:r>
          </a:p>
          <a:p>
            <a:pPr>
              <a:buNone/>
            </a:pPr>
            <a:r>
              <a:rPr lang="hr-HR" sz="1800" dirty="0" smtClean="0"/>
              <a:t>   S      x</a:t>
            </a:r>
            <a:r>
              <a:rPr lang="el-GR" sz="1800" dirty="0" smtClean="0"/>
              <a:t>α</a:t>
            </a:r>
            <a:endParaRPr lang="hr-HR" sz="1800" dirty="0" smtClean="0"/>
          </a:p>
          <a:p>
            <a:r>
              <a:rPr lang="hr-HR" sz="2400" dirty="0" smtClean="0"/>
              <a:t>PA M prihvaća niz x praznim stogom akko gramatika G generira niz x.</a:t>
            </a:r>
          </a:p>
          <a:p>
            <a:pPr>
              <a:buNone/>
            </a:pPr>
            <a:endParaRPr lang="hr-HR" dirty="0" smtClean="0"/>
          </a:p>
          <a:p>
            <a:endParaRPr lang="hr-H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r-HR" sz="3200" dirty="0" smtClean="0"/>
              <a:t>Konstrukcija PA koji prihvaća praznim stogom jezik zadan kontekstno neovisnom gramatikom</a:t>
            </a:r>
            <a:endParaRPr lang="hr-HR" sz="3200" dirty="0"/>
          </a:p>
        </p:txBody>
      </p:sp>
      <p:graphicFrame>
        <p:nvGraphicFramePr>
          <p:cNvPr id="48130" name="Object 2"/>
          <p:cNvGraphicFramePr>
            <a:graphicFrameLocks noChangeAspect="1"/>
          </p:cNvGraphicFramePr>
          <p:nvPr/>
        </p:nvGraphicFramePr>
        <p:xfrm>
          <a:off x="5357818" y="3143248"/>
          <a:ext cx="354012" cy="641350"/>
        </p:xfrm>
        <a:graphic>
          <a:graphicData uri="http://schemas.openxmlformats.org/presentationml/2006/ole">
            <p:oleObj spid="_x0000_s46082" name="Equation" r:id="rId4" imgW="139680" imgH="355320" progId="Equation.3">
              <p:embed/>
            </p:oleObj>
          </a:graphicData>
        </a:graphic>
      </p:graphicFrame>
      <p:graphicFrame>
        <p:nvGraphicFramePr>
          <p:cNvPr id="48131" name="Object 3"/>
          <p:cNvGraphicFramePr>
            <a:graphicFrameLocks noChangeAspect="1"/>
          </p:cNvGraphicFramePr>
          <p:nvPr/>
        </p:nvGraphicFramePr>
        <p:xfrm>
          <a:off x="1071538" y="4214818"/>
          <a:ext cx="571500" cy="569912"/>
        </p:xfrm>
        <a:graphic>
          <a:graphicData uri="http://schemas.openxmlformats.org/presentationml/2006/ole">
            <p:oleObj spid="_x0000_s46083" name="Equation" r:id="rId5" imgW="190440" imgH="368280" progId="Equation.3">
              <p:embed/>
            </p:oleObj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FAE1-CC20-4F7E-AA85-5105CE6A290D}" type="slidenum">
              <a:rPr lang="hr-HR" smtClean="0"/>
              <a:pPr/>
              <a:t>31</a:t>
            </a:fld>
            <a:endParaRPr lang="hr-H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Potisni automat</a:t>
            </a:r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primjer</a:t>
            </a:r>
            <a:endParaRPr lang="hr-H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Primjer konstrukcije 4</a:t>
            </a:r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FAE1-CC20-4F7E-AA85-5105CE6A290D}" type="slidenum">
              <a:rPr lang="hr-HR" smtClean="0"/>
              <a:pPr/>
              <a:t>32</a:t>
            </a:fld>
            <a:endParaRPr lang="hr-H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Potisni automat</a:t>
            </a:r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76630"/>
          </a:xfrm>
        </p:spPr>
        <p:txBody>
          <a:bodyPr>
            <a:normAutofit/>
          </a:bodyPr>
          <a:lstStyle/>
          <a:p>
            <a:pPr lvl="8"/>
            <a:endParaRPr lang="hr-HR" dirty="0" smtClean="0"/>
          </a:p>
          <a:p>
            <a:r>
              <a:rPr lang="hr-HR" sz="2000" dirty="0" smtClean="0"/>
              <a:t>PA M = (Q, ∑, </a:t>
            </a:r>
            <a:r>
              <a:rPr lang="el-GR" sz="2000" dirty="0" smtClean="0"/>
              <a:t>Γ</a:t>
            </a:r>
            <a:r>
              <a:rPr lang="hr-HR" sz="2000" dirty="0" smtClean="0"/>
              <a:t>, </a:t>
            </a:r>
            <a:r>
              <a:rPr lang="el-GR" sz="2000" dirty="0" smtClean="0"/>
              <a:t>δ</a:t>
            </a:r>
            <a:r>
              <a:rPr lang="hr-HR" sz="2000" dirty="0" smtClean="0"/>
              <a:t>, q</a:t>
            </a:r>
            <a:r>
              <a:rPr lang="hr-HR" sz="2000" baseline="-25000" dirty="0" smtClean="0"/>
              <a:t>0</a:t>
            </a:r>
            <a:r>
              <a:rPr lang="hr-HR" sz="2000" dirty="0" smtClean="0"/>
              <a:t>, Z</a:t>
            </a:r>
            <a:r>
              <a:rPr lang="hr-HR" sz="2000" baseline="-25000" dirty="0" smtClean="0"/>
              <a:t>0</a:t>
            </a:r>
            <a:r>
              <a:rPr lang="hr-HR" sz="2000" dirty="0" smtClean="0"/>
              <a:t>, F)</a:t>
            </a:r>
          </a:p>
          <a:p>
            <a:pPr lvl="6"/>
            <a:endParaRPr lang="hr-HR" sz="900" dirty="0" smtClean="0"/>
          </a:p>
          <a:p>
            <a:r>
              <a:rPr lang="hr-HR" sz="2000" dirty="0" smtClean="0"/>
              <a:t>konstruiramo kontekstno neovisnu gramatiku G = (V, T, P, S)</a:t>
            </a:r>
          </a:p>
          <a:p>
            <a:pPr lvl="6"/>
            <a:endParaRPr lang="hr-HR" sz="900" dirty="0" smtClean="0"/>
          </a:p>
          <a:p>
            <a:r>
              <a:rPr lang="hr-HR" sz="2000" dirty="0" smtClean="0"/>
              <a:t>Nezavršni znakovi gramatike:</a:t>
            </a:r>
            <a:endParaRPr lang="hr-HR" sz="1600" dirty="0" smtClean="0"/>
          </a:p>
          <a:p>
            <a:pPr lvl="1"/>
            <a:r>
              <a:rPr lang="hr-HR" sz="1600" dirty="0" smtClean="0"/>
              <a:t>[q, A, p] ∈ V | q, p ∈ Q, A ∈</a:t>
            </a:r>
            <a:r>
              <a:rPr lang="el-GR" sz="1600" dirty="0" smtClean="0"/>
              <a:t> Γ</a:t>
            </a:r>
            <a:endParaRPr lang="hr-HR" sz="1600" dirty="0" smtClean="0"/>
          </a:p>
          <a:p>
            <a:pPr lvl="1"/>
            <a:r>
              <a:rPr lang="hr-HR" sz="1600" dirty="0" smtClean="0"/>
              <a:t>te početni znak S</a:t>
            </a:r>
          </a:p>
          <a:p>
            <a:r>
              <a:rPr lang="hr-HR" sz="2000" dirty="0" smtClean="0"/>
              <a:t>Konstrukcija:</a:t>
            </a:r>
          </a:p>
          <a:p>
            <a:pPr marL="736092" lvl="1" indent="-342900">
              <a:buFont typeface="+mj-lt"/>
              <a:buAutoNum type="arabicPeriod"/>
            </a:pPr>
            <a:r>
              <a:rPr lang="hr-HR" sz="1600" dirty="0" smtClean="0"/>
              <a:t>S → [q</a:t>
            </a:r>
            <a:r>
              <a:rPr lang="hr-HR" sz="1600" baseline="-25000" dirty="0" smtClean="0"/>
              <a:t>0</a:t>
            </a:r>
            <a:r>
              <a:rPr lang="hr-HR" sz="1600" dirty="0" smtClean="0"/>
              <a:t>, Z</a:t>
            </a:r>
            <a:r>
              <a:rPr lang="hr-HR" sz="1600" baseline="-25000" dirty="0" smtClean="0"/>
              <a:t>0</a:t>
            </a:r>
            <a:r>
              <a:rPr lang="hr-HR" sz="1600" dirty="0" smtClean="0"/>
              <a:t>, q]</a:t>
            </a:r>
          </a:p>
          <a:p>
            <a:pPr marL="973836" lvl="2" indent="-342900"/>
            <a:r>
              <a:rPr lang="hr-HR" sz="1400" dirty="0" smtClean="0"/>
              <a:t>Broj S-produkcija odgovara kardinalnom broju skupa stanja Q</a:t>
            </a:r>
          </a:p>
          <a:p>
            <a:pPr marL="736092" lvl="1" indent="-342900">
              <a:buFont typeface="+mj-lt"/>
              <a:buAutoNum type="arabicPeriod"/>
            </a:pPr>
            <a:r>
              <a:rPr lang="hr-HR" sz="1600" dirty="0" smtClean="0"/>
              <a:t>Ako </a:t>
            </a:r>
            <a:r>
              <a:rPr lang="el-GR" sz="1600" dirty="0" smtClean="0"/>
              <a:t>δ</a:t>
            </a:r>
            <a:r>
              <a:rPr lang="hr-HR" sz="1600" dirty="0" smtClean="0"/>
              <a:t>(q, a, A) sadrži (q</a:t>
            </a:r>
            <a:r>
              <a:rPr lang="hr-HR" sz="1600" baseline="-25000" dirty="0" smtClean="0"/>
              <a:t>1</a:t>
            </a:r>
            <a:r>
              <a:rPr lang="hr-HR" sz="1600" dirty="0" smtClean="0"/>
              <a:t>, B</a:t>
            </a:r>
            <a:r>
              <a:rPr lang="hr-HR" sz="1600" baseline="-25000" dirty="0" smtClean="0"/>
              <a:t>1</a:t>
            </a:r>
            <a:r>
              <a:rPr lang="hr-HR" sz="1600" dirty="0" smtClean="0"/>
              <a:t>B</a:t>
            </a:r>
            <a:r>
              <a:rPr lang="hr-HR" sz="1600" baseline="-25000" dirty="0" smtClean="0"/>
              <a:t>2</a:t>
            </a:r>
            <a:r>
              <a:rPr lang="hr-HR" sz="1600" dirty="0" smtClean="0"/>
              <a:t>...B</a:t>
            </a:r>
            <a:r>
              <a:rPr lang="hr-HR" sz="1600" baseline="-25000" dirty="0" smtClean="0"/>
              <a:t>m</a:t>
            </a:r>
            <a:r>
              <a:rPr lang="hr-HR" sz="1600" dirty="0" smtClean="0"/>
              <a:t>) </a:t>
            </a:r>
            <a:r>
              <a:rPr lang="hr-HR" sz="1400" dirty="0" smtClean="0"/>
              <a:t>onda se grade produkcije:</a:t>
            </a:r>
          </a:p>
          <a:p>
            <a:pPr marL="973836" lvl="2" indent="-342900">
              <a:buNone/>
            </a:pPr>
            <a:r>
              <a:rPr lang="hr-HR" sz="1400" dirty="0" smtClean="0"/>
              <a:t>[q, A, q</a:t>
            </a:r>
            <a:r>
              <a:rPr lang="hr-HR" sz="1400" baseline="-25000" dirty="0" smtClean="0"/>
              <a:t>m+1</a:t>
            </a:r>
            <a:r>
              <a:rPr lang="hr-HR" sz="1400" dirty="0" smtClean="0"/>
              <a:t>] → a[q</a:t>
            </a:r>
            <a:r>
              <a:rPr lang="hr-HR" sz="1400" baseline="-25000" dirty="0" smtClean="0"/>
              <a:t>1</a:t>
            </a:r>
            <a:r>
              <a:rPr lang="hr-HR" sz="1400" dirty="0" smtClean="0"/>
              <a:t>, B</a:t>
            </a:r>
            <a:r>
              <a:rPr lang="hr-HR" sz="1400" baseline="-25000" dirty="0" smtClean="0"/>
              <a:t>1</a:t>
            </a:r>
            <a:r>
              <a:rPr lang="hr-HR" sz="1400" dirty="0" smtClean="0"/>
              <a:t>, q</a:t>
            </a:r>
            <a:r>
              <a:rPr lang="hr-HR" sz="1400" baseline="-25000" dirty="0" smtClean="0"/>
              <a:t>2</a:t>
            </a:r>
            <a:r>
              <a:rPr lang="hr-HR" sz="1400" dirty="0" smtClean="0"/>
              <a:t>] [q</a:t>
            </a:r>
            <a:r>
              <a:rPr lang="hr-HR" sz="1400" baseline="-25000" dirty="0" smtClean="0"/>
              <a:t>2</a:t>
            </a:r>
            <a:r>
              <a:rPr lang="hr-HR" sz="1400" dirty="0" smtClean="0"/>
              <a:t>, B</a:t>
            </a:r>
            <a:r>
              <a:rPr lang="hr-HR" sz="1400" baseline="-25000" dirty="0" smtClean="0"/>
              <a:t>2</a:t>
            </a:r>
            <a:r>
              <a:rPr lang="hr-HR" sz="1400" dirty="0" smtClean="0"/>
              <a:t>, q</a:t>
            </a:r>
            <a:r>
              <a:rPr lang="hr-HR" sz="1400" baseline="-25000" dirty="0" smtClean="0"/>
              <a:t>3</a:t>
            </a:r>
            <a:r>
              <a:rPr lang="hr-HR" sz="1400" dirty="0" smtClean="0"/>
              <a:t>]... [q</a:t>
            </a:r>
            <a:r>
              <a:rPr lang="hr-HR" sz="1400" baseline="-25000" dirty="0" smtClean="0"/>
              <a:t>m</a:t>
            </a:r>
            <a:r>
              <a:rPr lang="hr-HR" sz="1400" dirty="0" smtClean="0"/>
              <a:t>, B</a:t>
            </a:r>
            <a:r>
              <a:rPr lang="hr-HR" sz="1400" baseline="-25000" dirty="0" smtClean="0"/>
              <a:t>m</a:t>
            </a:r>
            <a:r>
              <a:rPr lang="hr-HR" sz="1400" dirty="0" smtClean="0"/>
              <a:t>, q</a:t>
            </a:r>
            <a:r>
              <a:rPr lang="hr-HR" sz="1400" baseline="-25000" dirty="0" smtClean="0"/>
              <a:t>m+1</a:t>
            </a:r>
            <a:r>
              <a:rPr lang="hr-HR" sz="1400" dirty="0" smtClean="0"/>
              <a:t>]</a:t>
            </a:r>
          </a:p>
          <a:p>
            <a:pPr marL="1257300" lvl="3" indent="-342900"/>
            <a:r>
              <a:rPr lang="hr-HR" sz="1200" dirty="0" smtClean="0"/>
              <a:t>analogno ovome ako </a:t>
            </a:r>
            <a:r>
              <a:rPr lang="el-GR" sz="1200" dirty="0" smtClean="0"/>
              <a:t>δ</a:t>
            </a:r>
            <a:r>
              <a:rPr lang="hr-HR" sz="1200" dirty="0" smtClean="0"/>
              <a:t>(q, a, A) sadrži ([q</a:t>
            </a:r>
            <a:r>
              <a:rPr lang="hr-HR" sz="1200" baseline="-25000" dirty="0" smtClean="0"/>
              <a:t>1</a:t>
            </a:r>
            <a:r>
              <a:rPr lang="hr-HR" sz="1200" dirty="0" smtClean="0"/>
              <a:t>, ε) onda [q, A, q</a:t>
            </a:r>
            <a:r>
              <a:rPr lang="hr-HR" sz="1200" baseline="-25000" dirty="0" smtClean="0"/>
              <a:t>1</a:t>
            </a:r>
            <a:r>
              <a:rPr lang="hr-HR" sz="1200" dirty="0" smtClean="0"/>
              <a:t>] → a</a:t>
            </a:r>
          </a:p>
          <a:p>
            <a:pPr marL="2400300" lvl="8" indent="-342900"/>
            <a:endParaRPr lang="hr-HR" sz="900" dirty="0" smtClean="0"/>
          </a:p>
          <a:p>
            <a:pPr marL="736092" lvl="1" indent="-342900"/>
            <a:r>
              <a:rPr lang="hr-HR" sz="1600" dirty="0" smtClean="0"/>
              <a:t>L(G)=N(M) ako: [q, A, p]    x akko (q, x, A)    (p, ε, ε)</a:t>
            </a:r>
          </a:p>
          <a:p>
            <a:pPr marL="1485900" lvl="4" indent="-342900"/>
            <a:r>
              <a:rPr lang="hr-HR" sz="1100" dirty="0" smtClean="0"/>
              <a:t>dokazuje se indukcijom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r-HR" sz="3200" smtClean="0"/>
              <a:t>Konstrukcija konekstno neovisne gramatike za jezik koji se prihvaća praznim stogom zadanog PA</a:t>
            </a:r>
            <a:endParaRPr lang="hr-HR" sz="32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643305" y="5561030"/>
          <a:ext cx="227451" cy="439738"/>
        </p:xfrm>
        <a:graphic>
          <a:graphicData uri="http://schemas.openxmlformats.org/presentationml/2006/ole">
            <p:oleObj spid="_x0000_s47106" name="Equation" r:id="rId4" imgW="190440" imgH="36828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429256" y="5500702"/>
          <a:ext cx="214314" cy="544968"/>
        </p:xfrm>
        <a:graphic>
          <a:graphicData uri="http://schemas.openxmlformats.org/presentationml/2006/ole">
            <p:oleObj spid="_x0000_s47107" name="Equation" r:id="rId5" imgW="139680" imgH="355320" progId="Equation.3">
              <p:embed/>
            </p:oleObj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FAE1-CC20-4F7E-AA85-5105CE6A290D}" type="slidenum">
              <a:rPr lang="hr-HR" smtClean="0"/>
              <a:pPr/>
              <a:t>33</a:t>
            </a:fld>
            <a:endParaRPr lang="hr-H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Potisni automat</a:t>
            </a:r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Jezični procesori 1, prof. Siniša Srbljić</a:t>
            </a:r>
          </a:p>
          <a:p>
            <a:r>
              <a:rPr lang="hr-HR" dirty="0" smtClean="0"/>
              <a:t>planetMath.org</a:t>
            </a:r>
          </a:p>
          <a:p>
            <a:r>
              <a:rPr lang="hr-HR" dirty="0" smtClean="0">
                <a:hlinkClick r:id="rId3"/>
              </a:rPr>
              <a:t>http://homepages.fh-regensburg.de/~zar39030/in/node6.html</a:t>
            </a:r>
            <a:endParaRPr lang="hr-HR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Literatura</a:t>
            </a:r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FAE1-CC20-4F7E-AA85-5105CE6A290D}" type="slidenum">
              <a:rPr lang="hr-HR" smtClean="0"/>
              <a:pPr/>
              <a:t>34</a:t>
            </a:fld>
            <a:endParaRPr lang="hr-H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Potisni automat</a:t>
            </a:r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Osmišljen za prihvaćanje kontekstno neovisnih jezika</a:t>
            </a:r>
          </a:p>
          <a:p>
            <a:endParaRPr lang="hr-HR" dirty="0" smtClean="0"/>
          </a:p>
          <a:p>
            <a:r>
              <a:rPr lang="hr-HR" dirty="0" smtClean="0"/>
              <a:t>Sastavljen od:</a:t>
            </a:r>
          </a:p>
          <a:p>
            <a:pPr lvl="1"/>
            <a:r>
              <a:rPr lang="hr-HR" dirty="0" smtClean="0"/>
              <a:t>upravljačke jedinke	</a:t>
            </a:r>
          </a:p>
          <a:p>
            <a:pPr lvl="1"/>
            <a:r>
              <a:rPr lang="hr-HR" dirty="0" smtClean="0"/>
              <a:t>ulazne trake</a:t>
            </a:r>
          </a:p>
          <a:p>
            <a:pPr lvl="1"/>
            <a:r>
              <a:rPr lang="hr-HR" dirty="0" smtClean="0"/>
              <a:t>potisnog stoga (LIFO strukture)</a:t>
            </a:r>
          </a:p>
          <a:p>
            <a:endParaRPr lang="hr-HR" dirty="0" smtClean="0"/>
          </a:p>
          <a:p>
            <a:endParaRPr lang="hr-H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Model potisnog automata</a:t>
            </a:r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FAE1-CC20-4F7E-AA85-5105CE6A290D}" type="slidenum">
              <a:rPr lang="hr-HR" smtClean="0"/>
              <a:pPr/>
              <a:t>4</a:t>
            </a:fld>
            <a:endParaRPr lang="hr-H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Potisni automat</a:t>
            </a:r>
            <a:endParaRPr lang="hr-HR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LIFO struktura</a:t>
            </a:r>
          </a:p>
          <a:p>
            <a:endParaRPr lang="hr-HR" dirty="0" smtClean="0"/>
          </a:p>
          <a:p>
            <a:r>
              <a:rPr lang="hr-HR" dirty="0" smtClean="0"/>
              <a:t>Na vrh stoga moguće je staviti:</a:t>
            </a:r>
          </a:p>
          <a:p>
            <a:pPr lvl="1"/>
            <a:r>
              <a:rPr lang="hr-HR" dirty="0" smtClean="0"/>
              <a:t>prazan niz </a:t>
            </a:r>
            <a:r>
              <a:rPr lang="el-GR" dirty="0" smtClean="0"/>
              <a:t>ε</a:t>
            </a:r>
            <a:endParaRPr lang="hr-HR" dirty="0" smtClean="0"/>
          </a:p>
          <a:p>
            <a:pPr lvl="1"/>
            <a:r>
              <a:rPr lang="hr-HR" dirty="0" smtClean="0"/>
              <a:t>niz duljine jednog znaka</a:t>
            </a:r>
          </a:p>
          <a:p>
            <a:pPr lvl="1"/>
            <a:r>
              <a:rPr lang="hr-HR" dirty="0" smtClean="0"/>
              <a:t>niz duljine više znakova</a:t>
            </a:r>
            <a:endParaRPr lang="hr-H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Potisni stog</a:t>
            </a:r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FAE1-CC20-4F7E-AA85-5105CE6A290D}" type="slidenum">
              <a:rPr lang="hr-HR" smtClean="0"/>
              <a:pPr/>
              <a:t>5</a:t>
            </a:fld>
            <a:endParaRPr lang="hr-H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Potisni automat</a:t>
            </a:r>
            <a:endParaRPr lang="hr-HR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Odluka o promjeni sadržaja vrha stoga, pomaku glave za čitanje i promjeni stanja donosi se na temelju:</a:t>
            </a:r>
          </a:p>
          <a:p>
            <a:pPr lvl="1"/>
            <a:r>
              <a:rPr lang="hr-HR" dirty="0" smtClean="0"/>
              <a:t>stanja upravljačke jedinke </a:t>
            </a:r>
          </a:p>
          <a:p>
            <a:pPr lvl="1"/>
            <a:r>
              <a:rPr lang="hr-HR" dirty="0" smtClean="0"/>
              <a:t>znaka koji je na vrhu stoga</a:t>
            </a:r>
          </a:p>
          <a:p>
            <a:pPr lvl="1"/>
            <a:r>
              <a:rPr lang="hr-HR" dirty="0" smtClean="0"/>
              <a:t>i znaka na ulaznoj traci </a:t>
            </a:r>
          </a:p>
          <a:p>
            <a:endParaRPr lang="hr-HR" dirty="0" smtClean="0"/>
          </a:p>
          <a:p>
            <a:r>
              <a:rPr lang="hr-HR" dirty="0" smtClean="0"/>
              <a:t>Odluka se može donijeti i bez znaka na ulaznoj traci </a:t>
            </a:r>
            <a:r>
              <a:rPr lang="hr-HR" sz="2400" dirty="0" smtClean="0"/>
              <a:t>(prazan niz kao ulaz)</a:t>
            </a:r>
            <a:endParaRPr lang="hr-H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Rad upravljačke jedinke</a:t>
            </a:r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FAE1-CC20-4F7E-AA85-5105CE6A290D}" type="slidenum">
              <a:rPr lang="hr-HR" smtClean="0"/>
              <a:pPr/>
              <a:t>6</a:t>
            </a:fld>
            <a:endParaRPr lang="hr-H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Potisni automat</a:t>
            </a:r>
            <a:endParaRPr lang="hr-HR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3" presetClass="emph" presetSubtype="2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1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Upravljačka jedinka u stanju </a:t>
            </a:r>
            <a:r>
              <a:rPr lang="hr-HR" dirty="0" smtClean="0">
                <a:solidFill>
                  <a:srgbClr val="FF0000"/>
                </a:solidFill>
              </a:rPr>
              <a:t>q</a:t>
            </a:r>
            <a:r>
              <a:rPr lang="hr-HR" dirty="0" smtClean="0"/>
              <a:t> čita:</a:t>
            </a:r>
          </a:p>
          <a:p>
            <a:pPr lvl="1"/>
            <a:r>
              <a:rPr lang="hr-HR" dirty="0" smtClean="0"/>
              <a:t> znak </a:t>
            </a:r>
            <a:r>
              <a:rPr lang="hr-HR" dirty="0" smtClean="0">
                <a:solidFill>
                  <a:srgbClr val="FF0000"/>
                </a:solidFill>
              </a:rPr>
              <a:t>a</a:t>
            </a:r>
            <a:r>
              <a:rPr lang="hr-HR" dirty="0" smtClean="0"/>
              <a:t> iz ulaznog niza</a:t>
            </a:r>
          </a:p>
          <a:p>
            <a:pPr lvl="1"/>
            <a:r>
              <a:rPr lang="hr-HR" dirty="0"/>
              <a:t> </a:t>
            </a:r>
            <a:r>
              <a:rPr lang="hr-HR" dirty="0" smtClean="0"/>
              <a:t>znak </a:t>
            </a:r>
            <a:r>
              <a:rPr lang="hr-HR" dirty="0" smtClean="0">
                <a:solidFill>
                  <a:srgbClr val="FF0000"/>
                </a:solidFill>
              </a:rPr>
              <a:t>Z</a:t>
            </a:r>
            <a:r>
              <a:rPr lang="hr-HR" dirty="0" smtClean="0"/>
              <a:t> sa vrha stoga</a:t>
            </a:r>
          </a:p>
          <a:p>
            <a:r>
              <a:rPr lang="hr-HR" dirty="0" smtClean="0"/>
              <a:t>Na temelju uređene trojke (q, a, Z):</a:t>
            </a:r>
          </a:p>
          <a:p>
            <a:pPr lvl="1"/>
            <a:r>
              <a:rPr lang="hr-HR" dirty="0" smtClean="0"/>
              <a:t> mijenja stanje u novo stanje p</a:t>
            </a:r>
          </a:p>
          <a:p>
            <a:pPr lvl="1"/>
            <a:r>
              <a:rPr lang="hr-HR" dirty="0" smtClean="0"/>
              <a:t> zamijeni </a:t>
            </a:r>
            <a:r>
              <a:rPr lang="hr-HR" dirty="0" smtClean="0">
                <a:solidFill>
                  <a:srgbClr val="FF0000"/>
                </a:solidFill>
              </a:rPr>
              <a:t>Z</a:t>
            </a:r>
            <a:r>
              <a:rPr lang="hr-HR" dirty="0" smtClean="0"/>
              <a:t> s nizom znakova</a:t>
            </a:r>
          </a:p>
          <a:p>
            <a:pPr lvl="1"/>
            <a:r>
              <a:rPr lang="hr-HR" dirty="0"/>
              <a:t> </a:t>
            </a:r>
            <a:r>
              <a:rPr lang="hr-HR" dirty="0" smtClean="0"/>
              <a:t>te pomakne glavu za čitanje jedno mjesto u desno</a:t>
            </a:r>
          </a:p>
          <a:p>
            <a:endParaRPr lang="hr-HR" sz="2800" dirty="0" smtClean="0"/>
          </a:p>
          <a:p>
            <a:r>
              <a:rPr lang="hr-HR" sz="2800" dirty="0" smtClean="0"/>
              <a:t>Za uređenu trojku (q, </a:t>
            </a:r>
            <a:r>
              <a:rPr lang="el-GR" sz="2800" dirty="0" smtClean="0"/>
              <a:t>ε</a:t>
            </a:r>
            <a:r>
              <a:rPr lang="hr-HR" sz="2800" dirty="0" smtClean="0"/>
              <a:t>, Z) glava za čitanje se ne pomiče u desno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Rad upravljačke jedinke</a:t>
            </a:r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FAE1-CC20-4F7E-AA85-5105CE6A290D}" type="slidenum">
              <a:rPr lang="hr-HR" smtClean="0"/>
              <a:pPr/>
              <a:t>7</a:t>
            </a:fld>
            <a:endParaRPr lang="hr-H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Potisni automat</a:t>
            </a:r>
            <a:endParaRPr lang="hr-HR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Primjer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>
          <a:xfrm>
            <a:off x="457200" y="1444295"/>
            <a:ext cx="8329642" cy="841697"/>
          </a:xfrm>
        </p:spPr>
        <p:txBody>
          <a:bodyPr/>
          <a:lstStyle/>
          <a:p>
            <a:pPr lvl="1"/>
            <a:r>
              <a:rPr lang="hr-HR" dirty="0" smtClean="0"/>
              <a:t>PA prihvaća praznim stogom jezik </a:t>
            </a:r>
          </a:p>
          <a:p>
            <a:pPr lvl="1" algn="ctr">
              <a:buNone/>
            </a:pPr>
            <a:r>
              <a:rPr lang="hr-HR" dirty="0" smtClean="0"/>
              <a:t>N(M) = { 0</a:t>
            </a:r>
            <a:r>
              <a:rPr lang="hr-HR" baseline="30000" dirty="0" smtClean="0"/>
              <a:t>n</a:t>
            </a:r>
            <a:r>
              <a:rPr lang="hr-HR" dirty="0" smtClean="0"/>
              <a:t>1</a:t>
            </a:r>
            <a:r>
              <a:rPr lang="hr-HR" baseline="30000" dirty="0" smtClean="0"/>
              <a:t>n</a:t>
            </a:r>
            <a:r>
              <a:rPr lang="hr-HR" dirty="0" smtClean="0"/>
              <a:t> | n≥1 }</a:t>
            </a:r>
          </a:p>
        </p:txBody>
      </p:sp>
      <p:graphicFrame>
        <p:nvGraphicFramePr>
          <p:cNvPr id="33" name="Content Placeholder 32"/>
          <p:cNvGraphicFramePr>
            <a:graphicFrameLocks noGrp="1"/>
          </p:cNvGraphicFramePr>
          <p:nvPr>
            <p:ph sz="quarter" idx="4"/>
          </p:nvPr>
        </p:nvGraphicFramePr>
        <p:xfrm>
          <a:off x="1643042" y="2643182"/>
          <a:ext cx="557216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023"/>
                <a:gridCol w="612326"/>
                <a:gridCol w="1163419"/>
                <a:gridCol w="1357322"/>
                <a:gridCol w="164307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sz="1600" dirty="0" smtClean="0"/>
                        <a:t>stanje</a:t>
                      </a:r>
                      <a:endParaRPr lang="hr-H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 smtClean="0"/>
                        <a:t>ulaz</a:t>
                      </a:r>
                      <a:endParaRPr lang="hr-H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 smtClean="0"/>
                        <a:t>vrh</a:t>
                      </a:r>
                      <a:r>
                        <a:rPr lang="hr-HR" sz="1600" baseline="0" dirty="0" smtClean="0"/>
                        <a:t> </a:t>
                      </a:r>
                      <a:r>
                        <a:rPr lang="hr-HR" sz="1600" dirty="0" smtClean="0"/>
                        <a:t>stoga</a:t>
                      </a:r>
                      <a:endParaRPr lang="hr-H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 smtClean="0"/>
                        <a:t>novo stanje</a:t>
                      </a:r>
                      <a:endParaRPr lang="hr-H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 smtClean="0"/>
                        <a:t>novi</a:t>
                      </a:r>
                      <a:r>
                        <a:rPr lang="hr-HR" sz="1600" baseline="0" dirty="0" smtClean="0"/>
                        <a:t> vrh stoga</a:t>
                      </a:r>
                      <a:endParaRPr lang="hr-H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sz="1600" dirty="0" smtClean="0"/>
                        <a:t>q</a:t>
                      </a:r>
                      <a:r>
                        <a:rPr lang="hr-HR" sz="1600" baseline="-25000" dirty="0" smtClean="0"/>
                        <a:t>0</a:t>
                      </a:r>
                      <a:endParaRPr lang="hr-HR" sz="16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 smtClean="0"/>
                        <a:t>0</a:t>
                      </a:r>
                      <a:endParaRPr lang="hr-H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 smtClean="0"/>
                        <a:t>K</a:t>
                      </a:r>
                      <a:endParaRPr lang="hr-H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 smtClean="0"/>
                        <a:t>q</a:t>
                      </a:r>
                      <a:r>
                        <a:rPr lang="hr-HR" sz="1600" baseline="-25000" dirty="0" smtClean="0"/>
                        <a:t>1</a:t>
                      </a:r>
                      <a:endParaRPr lang="hr-HR" sz="16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 smtClean="0"/>
                        <a:t>AK</a:t>
                      </a:r>
                      <a:endParaRPr lang="hr-H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sz="1600" dirty="0" smtClean="0"/>
                        <a:t>q</a:t>
                      </a:r>
                      <a:r>
                        <a:rPr lang="hr-HR" sz="1600" baseline="-25000" dirty="0" smtClean="0"/>
                        <a:t>1</a:t>
                      </a:r>
                      <a:endParaRPr lang="hr-H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 smtClean="0"/>
                        <a:t>0</a:t>
                      </a:r>
                      <a:endParaRPr lang="hr-H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 smtClean="0"/>
                        <a:t>A</a:t>
                      </a:r>
                      <a:endParaRPr lang="hr-H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 smtClean="0"/>
                        <a:t>q</a:t>
                      </a:r>
                      <a:r>
                        <a:rPr lang="hr-HR" sz="1600" baseline="-25000" dirty="0" smtClean="0"/>
                        <a:t>1</a:t>
                      </a:r>
                      <a:endParaRPr lang="hr-H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 smtClean="0"/>
                        <a:t>AA</a:t>
                      </a:r>
                      <a:endParaRPr lang="hr-H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sz="1600" dirty="0" smtClean="0"/>
                        <a:t>q</a:t>
                      </a:r>
                      <a:r>
                        <a:rPr lang="hr-HR" sz="1600" baseline="-25000" dirty="0" smtClean="0"/>
                        <a:t>1</a:t>
                      </a:r>
                      <a:endParaRPr lang="hr-H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 smtClean="0"/>
                        <a:t>1</a:t>
                      </a:r>
                      <a:endParaRPr lang="hr-H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 smtClean="0"/>
                        <a:t>A</a:t>
                      </a:r>
                      <a:endParaRPr lang="hr-H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 smtClean="0"/>
                        <a:t>q</a:t>
                      </a:r>
                      <a:r>
                        <a:rPr lang="hr-HR" sz="1600" baseline="-25000" dirty="0" smtClean="0"/>
                        <a:t>2</a:t>
                      </a:r>
                      <a:endParaRPr lang="hr-H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dirty="0" smtClean="0"/>
                        <a:t>ε</a:t>
                      </a:r>
                      <a:endParaRPr lang="hr-HR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sz="1600" dirty="0" smtClean="0"/>
                        <a:t>q</a:t>
                      </a:r>
                      <a:r>
                        <a:rPr lang="hr-HR" sz="1600" baseline="-25000" dirty="0" smtClean="0"/>
                        <a:t>2</a:t>
                      </a:r>
                      <a:endParaRPr lang="hr-H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 smtClean="0"/>
                        <a:t>1</a:t>
                      </a:r>
                      <a:endParaRPr lang="hr-H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 smtClean="0"/>
                        <a:t>A</a:t>
                      </a:r>
                      <a:endParaRPr lang="hr-H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 smtClean="0"/>
                        <a:t>q</a:t>
                      </a:r>
                      <a:r>
                        <a:rPr lang="hr-HR" sz="1600" baseline="-25000" dirty="0" smtClean="0"/>
                        <a:t>2</a:t>
                      </a:r>
                      <a:endParaRPr lang="hr-H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dirty="0" smtClean="0"/>
                        <a:t>ε</a:t>
                      </a:r>
                      <a:endParaRPr lang="hr-HR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sz="1600" dirty="0" smtClean="0"/>
                        <a:t>q</a:t>
                      </a:r>
                      <a:r>
                        <a:rPr lang="hr-HR" sz="1600" baseline="-25000" dirty="0" smtClean="0"/>
                        <a:t>2</a:t>
                      </a:r>
                      <a:endParaRPr lang="hr-H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dirty="0" smtClean="0"/>
                        <a:t>ε</a:t>
                      </a:r>
                      <a:endParaRPr lang="hr-H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 smtClean="0"/>
                        <a:t>K</a:t>
                      </a:r>
                      <a:endParaRPr lang="hr-H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 smtClean="0"/>
                        <a:t>q</a:t>
                      </a:r>
                      <a:r>
                        <a:rPr lang="hr-HR" sz="1600" baseline="-25000" dirty="0" smtClean="0"/>
                        <a:t>2</a:t>
                      </a:r>
                      <a:endParaRPr lang="hr-H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dirty="0" smtClean="0"/>
                        <a:t>ε</a:t>
                      </a:r>
                      <a:endParaRPr lang="hr-HR" sz="16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ounded Rectangle 12"/>
          <p:cNvSpPr/>
          <p:nvPr/>
        </p:nvSpPr>
        <p:spPr>
          <a:xfrm>
            <a:off x="2285984" y="3990980"/>
            <a:ext cx="2857520" cy="1571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 smtClean="0"/>
              <a:t>upravljačka jedinka</a:t>
            </a:r>
            <a:endParaRPr lang="hr-HR" b="1" dirty="0"/>
          </a:p>
        </p:txBody>
      </p:sp>
      <p:sp>
        <p:nvSpPr>
          <p:cNvPr id="14" name="Rectangle 13"/>
          <p:cNvSpPr/>
          <p:nvPr/>
        </p:nvSpPr>
        <p:spPr>
          <a:xfrm>
            <a:off x="3000364" y="2990848"/>
            <a:ext cx="857256" cy="500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0</a:t>
            </a:r>
            <a:endParaRPr lang="hr-HR" dirty="0"/>
          </a:p>
        </p:txBody>
      </p:sp>
      <p:sp>
        <p:nvSpPr>
          <p:cNvPr id="15" name="Rectangle 14"/>
          <p:cNvSpPr/>
          <p:nvPr/>
        </p:nvSpPr>
        <p:spPr>
          <a:xfrm>
            <a:off x="3857620" y="2990848"/>
            <a:ext cx="857256" cy="500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1</a:t>
            </a:r>
            <a:endParaRPr lang="hr-HR" baseline="-25000" dirty="0"/>
          </a:p>
        </p:txBody>
      </p:sp>
      <p:sp>
        <p:nvSpPr>
          <p:cNvPr id="16" name="Rectangle 15"/>
          <p:cNvSpPr/>
          <p:nvPr/>
        </p:nvSpPr>
        <p:spPr>
          <a:xfrm>
            <a:off x="4714876" y="2990848"/>
            <a:ext cx="857256" cy="500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1</a:t>
            </a:r>
            <a:endParaRPr lang="hr-HR" dirty="0"/>
          </a:p>
        </p:txBody>
      </p:sp>
      <p:sp>
        <p:nvSpPr>
          <p:cNvPr id="18" name="Rectangle 17"/>
          <p:cNvSpPr/>
          <p:nvPr/>
        </p:nvSpPr>
        <p:spPr>
          <a:xfrm>
            <a:off x="2143108" y="2990848"/>
            <a:ext cx="857256" cy="500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0</a:t>
            </a:r>
            <a:endParaRPr lang="hr-HR" baseline="-25000" dirty="0"/>
          </a:p>
        </p:txBody>
      </p:sp>
      <p:sp>
        <p:nvSpPr>
          <p:cNvPr id="23" name="Rectangle 22"/>
          <p:cNvSpPr/>
          <p:nvPr/>
        </p:nvSpPr>
        <p:spPr>
          <a:xfrm>
            <a:off x="928662" y="4205294"/>
            <a:ext cx="857256" cy="500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K</a:t>
            </a:r>
            <a:endParaRPr lang="hr-HR" baseline="-25000" dirty="0"/>
          </a:p>
        </p:txBody>
      </p:sp>
      <p:cxnSp>
        <p:nvCxnSpPr>
          <p:cNvPr id="26" name="Straight Arrow Connector 25"/>
          <p:cNvCxnSpPr/>
          <p:nvPr/>
        </p:nvCxnSpPr>
        <p:spPr>
          <a:xfrm rot="10800000">
            <a:off x="1785918" y="4276732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3857620" y="4991112"/>
            <a:ext cx="1000132" cy="50006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q</a:t>
            </a:r>
            <a:r>
              <a:rPr lang="hr-HR" baseline="-25000" dirty="0" smtClean="0"/>
              <a:t>0</a:t>
            </a:r>
            <a:endParaRPr lang="hr-HR" baseline="-25000" dirty="0"/>
          </a:p>
        </p:txBody>
      </p:sp>
      <p:cxnSp>
        <p:nvCxnSpPr>
          <p:cNvPr id="30" name="Straight Arrow Connector 29"/>
          <p:cNvCxnSpPr/>
          <p:nvPr/>
        </p:nvCxnSpPr>
        <p:spPr>
          <a:xfrm rot="5400000" flipH="1" flipV="1">
            <a:off x="2429654" y="3775872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928662" y="4205294"/>
            <a:ext cx="857256" cy="500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dirty="0" smtClean="0"/>
              <a:t>ε</a:t>
            </a:r>
            <a:endParaRPr lang="hr-HR" baseline="-25000" dirty="0"/>
          </a:p>
        </p:txBody>
      </p:sp>
      <p:sp>
        <p:nvSpPr>
          <p:cNvPr id="43" name="Right Arrow 42"/>
          <p:cNvSpPr/>
          <p:nvPr/>
        </p:nvSpPr>
        <p:spPr>
          <a:xfrm>
            <a:off x="0" y="785794"/>
            <a:ext cx="500034" cy="28575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45" name="Rectangle 44"/>
          <p:cNvSpPr/>
          <p:nvPr/>
        </p:nvSpPr>
        <p:spPr>
          <a:xfrm>
            <a:off x="928662" y="3419476"/>
            <a:ext cx="857256" cy="500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A</a:t>
            </a:r>
            <a:endParaRPr lang="hr-HR" baseline="-25000" dirty="0"/>
          </a:p>
        </p:txBody>
      </p:sp>
      <p:sp>
        <p:nvSpPr>
          <p:cNvPr id="19" name="Right Arrow 18"/>
          <p:cNvSpPr/>
          <p:nvPr/>
        </p:nvSpPr>
        <p:spPr>
          <a:xfrm>
            <a:off x="0" y="1214422"/>
            <a:ext cx="500034" cy="28575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0" name="Rectangle 19"/>
          <p:cNvSpPr/>
          <p:nvPr/>
        </p:nvSpPr>
        <p:spPr>
          <a:xfrm>
            <a:off x="928662" y="3419476"/>
            <a:ext cx="857256" cy="500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A</a:t>
            </a:r>
            <a:endParaRPr lang="hr-HR" baseline="-25000" dirty="0"/>
          </a:p>
        </p:txBody>
      </p:sp>
      <p:sp>
        <p:nvSpPr>
          <p:cNvPr id="21" name="Right Arrow 20"/>
          <p:cNvSpPr/>
          <p:nvPr/>
        </p:nvSpPr>
        <p:spPr>
          <a:xfrm>
            <a:off x="0" y="1571612"/>
            <a:ext cx="500034" cy="28575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2" name="Rectangle 21"/>
          <p:cNvSpPr/>
          <p:nvPr/>
        </p:nvSpPr>
        <p:spPr>
          <a:xfrm>
            <a:off x="928662" y="3419476"/>
            <a:ext cx="857256" cy="500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dirty="0" smtClean="0"/>
              <a:t>ε</a:t>
            </a:r>
            <a:endParaRPr lang="hr-HR" baseline="-25000" dirty="0"/>
          </a:p>
        </p:txBody>
      </p:sp>
      <p:sp>
        <p:nvSpPr>
          <p:cNvPr id="24" name="Right Arrow 23"/>
          <p:cNvSpPr/>
          <p:nvPr/>
        </p:nvSpPr>
        <p:spPr>
          <a:xfrm>
            <a:off x="0" y="2000240"/>
            <a:ext cx="500034" cy="28575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5" name="Rounded Rectangle 24"/>
          <p:cNvSpPr/>
          <p:nvPr/>
        </p:nvSpPr>
        <p:spPr>
          <a:xfrm>
            <a:off x="3857620" y="4991112"/>
            <a:ext cx="1000132" cy="50006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q</a:t>
            </a:r>
            <a:r>
              <a:rPr lang="hr-HR" baseline="-25000" dirty="0" smtClean="0"/>
              <a:t>1</a:t>
            </a:r>
            <a:endParaRPr lang="hr-HR" baseline="-25000" dirty="0"/>
          </a:p>
        </p:txBody>
      </p:sp>
      <p:sp>
        <p:nvSpPr>
          <p:cNvPr id="27" name="Rounded Rectangle 26"/>
          <p:cNvSpPr/>
          <p:nvPr/>
        </p:nvSpPr>
        <p:spPr>
          <a:xfrm>
            <a:off x="3857620" y="5000636"/>
            <a:ext cx="1000132" cy="50006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q</a:t>
            </a:r>
            <a:r>
              <a:rPr lang="hr-HR" baseline="-25000" dirty="0" smtClean="0"/>
              <a:t>2</a:t>
            </a:r>
            <a:endParaRPr lang="hr-HR" baseline="-25000" dirty="0"/>
          </a:p>
        </p:txBody>
      </p:sp>
      <p:sp>
        <p:nvSpPr>
          <p:cNvPr id="28" name="Right Arrow 27"/>
          <p:cNvSpPr/>
          <p:nvPr/>
        </p:nvSpPr>
        <p:spPr>
          <a:xfrm>
            <a:off x="0" y="2357430"/>
            <a:ext cx="500034" cy="28575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FAE1-CC20-4F7E-AA85-5105CE6A290D}" type="slidenum">
              <a:rPr lang="hr-HR" smtClean="0"/>
              <a:pPr/>
              <a:t>8</a:t>
            </a:fld>
            <a:endParaRPr lang="hr-HR"/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Potisni automat</a:t>
            </a:r>
            <a:endParaRPr lang="hr-HR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3.33333E-6 L 0.32274 -0.19699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" y="-99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33333E-6 L 0.29358 -0.19652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" y="-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81481E-6 L -0.13403 -0.32061 " pathEditMode="relative" rAng="0" ptsTypes="AA">
                                      <p:cBhvr>
                                        <p:cTn id="28" dur="3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" y="-1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8500"/>
                            </p:stCondLst>
                            <p:childTnLst>
                              <p:par>
                                <p:cTn id="58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5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discrete" valueType="str">
                                      <p:cBhvr>
                                        <p:cTn id="6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7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7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000"/>
                            </p:stCondLst>
                            <p:childTnLst>
                              <p:par>
                                <p:cTn id="76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000"/>
                            </p:stCondLst>
                            <p:childTnLst>
                              <p:par>
                                <p:cTn id="79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8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8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1.11111E-6 L 2.77778E-7 -0.11551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8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6000"/>
                            </p:stCondLst>
                            <p:childTnLst>
                              <p:par>
                                <p:cTn id="90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9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9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000"/>
                            </p:stCondLst>
                            <p:childTnLst>
                              <p:par>
                                <p:cTn id="96" presetID="47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7" presetClass="emph" presetSubtype="2" fill="hold" grpId="4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>
                                      <p:cBhvr>
                                        <p:cTn id="10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0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3" presetClass="emph" presetSubtype="2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1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1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0.11551 L 2.77778E-7 2.22222E-6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14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6000"/>
                            </p:stCondLst>
                            <p:childTnLst>
                              <p:par>
                                <p:cTn id="118" presetID="42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1.11111E-6 L 2.77778E-7 0.07361 " pathEditMode="relative" rAng="0" ptsTypes="AA">
                                      <p:cBhvr>
                                        <p:cTn id="11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1.85185E-6 L 2.77778E-7 0.11551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8000"/>
                            </p:stCondLst>
                            <p:childTnLst>
                              <p:par>
                                <p:cTn id="123" presetID="10" presetClass="exit" presetSubtype="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0" presetID="3" presetClass="emph" presetSubtype="2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13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3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3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5E-6 1.48148E-6 L 0.07709 1.48148E-6 " pathEditMode="relative" rAng="0" ptsTypes="AA">
                                      <p:cBhvr>
                                        <p:cTn id="13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0"/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2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2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35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discrete" valueType="str">
                                      <p:cBhvr>
                                        <p:cTn id="14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000"/>
                            </p:stCondLst>
                            <p:childTnLst>
                              <p:par>
                                <p:cTn id="147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4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5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3000"/>
                            </p:stCondLst>
                            <p:childTnLst>
                              <p:par>
                                <p:cTn id="153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0"/>
                            </p:stCondLst>
                            <p:childTnLst>
                              <p:par>
                                <p:cTn id="156" presetID="3" presetClass="emph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57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59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64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0.11459 L 2.77778E-7 0.00162 " pathEditMode="relative" rAng="0" ptsTypes="AA">
                                      <p:cBhvr>
                                        <p:cTn id="16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6"/>
                                    </p:animMotion>
                                  </p:childTnLst>
                                </p:cTn>
                              </p:par>
                              <p:par>
                                <p:cTn id="163" presetID="64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0.07361 L 2.77778E-7 0.00277 " pathEditMode="relative" rAng="0" ptsTypes="AA">
                                      <p:cBhvr>
                                        <p:cTn id="16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7000"/>
                            </p:stCondLst>
                            <p:childTnLst>
                              <p:par>
                                <p:cTn id="166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6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7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9000"/>
                            </p:stCondLst>
                            <p:childTnLst>
                              <p:par>
                                <p:cTn id="172" presetID="47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1.85185E-6 L 2.77778E-7 0.11551 " pathEditMode="relative" rAng="0" ptsTypes="AA">
                                      <p:cBhvr>
                                        <p:cTn id="18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8"/>
                                    </p:animMotion>
                                  </p:childTnLst>
                                </p:cTn>
                              </p:par>
                              <p:par>
                                <p:cTn id="181" presetID="3" presetClass="emph" presetSubtype="2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8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84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85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42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96296E-6 L 2.77778E-7 0.07361 " pathEditMode="relative" rAng="0" ptsTypes="AA">
                                      <p:cBhvr>
                                        <p:cTn id="18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2000"/>
                            </p:stCondLst>
                            <p:childTnLst>
                              <p:par>
                                <p:cTn id="1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4000"/>
                            </p:stCondLst>
                            <p:childTnLst>
                              <p:par>
                                <p:cTn id="19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1.85185E-6 L 2.77778E-7 0.11551 " pathEditMode="relative" rAng="0" ptsTypes="AA">
                                      <p:cBhvr>
                                        <p:cTn id="19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8"/>
                                    </p:animMotion>
                                  </p:childTnLst>
                                </p:cTn>
                              </p:par>
                              <p:par>
                                <p:cTn id="195" presetID="42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0.11458 L 2.77778E-7 0.18819 " pathEditMode="relative" rAng="0" ptsTypes="AA">
                                      <p:cBhvr>
                                        <p:cTn id="19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"/>
                                    </p:animMotion>
                                  </p:childTnLst>
                                </p:cTn>
                              </p:par>
                              <p:par>
                                <p:cTn id="197" presetID="42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0.07361 L 2.77778E-7 0.14723 " pathEditMode="relative" rAng="0" ptsTypes="AA">
                                      <p:cBhvr>
                                        <p:cTn id="19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0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0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0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0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5" presetID="3" presetClass="emph" presetSubtype="2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0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7" presetID="7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>
                                      <p:cBhvr>
                                        <p:cTn id="20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0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63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.07709 1.48148E-6 L 0.17171 1.48148E-6 " pathEditMode="relative" rAng="0" ptsTypes="AA">
                                      <p:cBhvr>
                                        <p:cTn id="21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" y="0"/>
                                    </p:animMotion>
                                  </p:childTnLst>
                                </p:cTn>
                              </p:par>
                              <p:par>
                                <p:cTn id="212" presetID="47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2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2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35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discrete" valueType="str">
                                      <p:cBhvr>
                                        <p:cTn id="2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2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2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2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28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4000"/>
                            </p:stCondLst>
                            <p:childTnLst>
                              <p:par>
                                <p:cTn id="231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0.11458 L 2.77778E-7 0.00972 " pathEditMode="relative" rAng="0" ptsTypes="AA">
                                      <p:cBhvr>
                                        <p:cTn id="23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3"/>
                                    </p:animMotion>
                                  </p:childTnLst>
                                </p:cTn>
                              </p:par>
                              <p:par>
                                <p:cTn id="233" presetID="3" presetClass="emph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3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3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64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0.18819 L 2.77778E-7 0.12546 " pathEditMode="relative" rAng="0" ptsTypes="AA">
                                      <p:cBhvr>
                                        <p:cTn id="239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1"/>
                                    </p:animMotion>
                                  </p:childTnLst>
                                </p:cTn>
                              </p:par>
                              <p:par>
                                <p:cTn id="240" presetID="64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0.14722 L 2.77778E-7 0.08426 " pathEditMode="relative" rAng="0" ptsTypes="AA">
                                      <p:cBhvr>
                                        <p:cTn id="24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6000"/>
                            </p:stCondLst>
                            <p:childTnLst>
                              <p:par>
                                <p:cTn id="243" presetID="3" presetClass="emph" presetSubtype="2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4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4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4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8000"/>
                            </p:stCondLst>
                            <p:childTnLst>
                              <p:par>
                                <p:cTn id="249" presetID="47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0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2000"/>
                            </p:stCondLst>
                            <p:childTnLst>
                              <p:par>
                                <p:cTn id="26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1.85185E-6 L 2.77778E-7 0.10486 " pathEditMode="relative" rAng="0" ptsTypes="AA">
                                      <p:cBhvr>
                                        <p:cTn id="26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"/>
                                    </p:animMotion>
                                  </p:childTnLst>
                                </p:cTn>
                              </p:par>
                              <p:par>
                                <p:cTn id="2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3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5000"/>
                            </p:stCondLst>
                            <p:childTnLst>
                              <p:par>
                                <p:cTn id="269" presetID="3" presetClass="emph" presetSubtype="2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7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1" presetID="7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>
                                      <p:cBhvr>
                                        <p:cTn id="27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7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8000"/>
                            </p:stCondLst>
                            <p:childTnLst>
                              <p:par>
                                <p:cTn id="275" presetID="10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63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.17171 1.48148E-6 L 0.25834 1.48148E-6 " pathEditMode="relative" rAng="0" ptsTypes="AA">
                                      <p:cBhvr>
                                        <p:cTn id="28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" y="0"/>
                                    </p:animMotion>
                                  </p:childTnLst>
                                </p:cTn>
                              </p:par>
                              <p:par>
                                <p:cTn id="283" presetID="47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4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5" dur="2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2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35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discrete" valueType="str">
                                      <p:cBhvr>
                                        <p:cTn id="29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1000"/>
                            </p:stCondLst>
                            <p:childTnLst>
                              <p:par>
                                <p:cTn id="293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9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9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9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4000"/>
                            </p:stCondLst>
                            <p:childTnLst>
                              <p:par>
                                <p:cTn id="302" presetID="3" presetClass="emph" presetSubtype="2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03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0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05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0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64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0.11459 L 2.77778E-7 0.01227 " pathEditMode="relative" rAng="0" ptsTypes="AA">
                                      <p:cBhvr>
                                        <p:cTn id="30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1"/>
                                    </p:animMotion>
                                  </p:childTnLst>
                                </p:cTn>
                              </p:par>
                              <p:par>
                                <p:cTn id="309" presetID="64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0.07361 L 2.77778E-7 0.01342 " pathEditMode="relative" rAng="0" ptsTypes="AA">
                                      <p:cBhvr>
                                        <p:cTn id="31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6000"/>
                            </p:stCondLst>
                            <p:childTnLst>
                              <p:par>
                                <p:cTn id="312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1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1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8000"/>
                            </p:stCondLst>
                            <p:childTnLst>
                              <p:par>
                                <p:cTn id="31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3" presetID="64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0.11458 L 2.77778E-7 0.01227 " pathEditMode="relative" rAng="0" ptsTypes="AA">
                                      <p:cBhvr>
                                        <p:cTn id="32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10" presetClass="exit" presetSubtype="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8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34" presetID="42" presetClass="path" presetSubtype="0" accel="50000" decel="50000" fill="hold" grpId="4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77778E-7 -1.85185E-6 L 2.77778E-7 0.10486 " pathEditMode="relative" rAng="0" ptsTypes="AA">
                                      <p:cBhvr>
                                        <p:cTn id="33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"/>
                                    </p:animMotion>
                                  </p:childTnLst>
                                </p:cTn>
                              </p:par>
                              <p:par>
                                <p:cTn id="336" presetID="10" presetClass="exit" presetSubtype="0" fill="hold" grpId="5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" fill="hold">
                            <p:stCondLst>
                              <p:cond delay="5000"/>
                            </p:stCondLst>
                            <p:childTnLst>
                              <p:par>
                                <p:cTn id="340" presetID="3" presetClass="emph" presetSubtype="2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4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4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4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4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4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4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4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4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5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.25833 1.48148E-6 L 0.47882 1.48148E-6 " pathEditMode="relative" rAng="0" ptsTypes="AA">
                                      <p:cBhvr>
                                        <p:cTn id="35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" y="0"/>
                                    </p:animMotion>
                                  </p:childTnLst>
                                </p:cTn>
                              </p:par>
                              <p:par>
                                <p:cTn id="355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6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7" dur="2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2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1000"/>
                            </p:stCondLst>
                            <p:childTnLst>
                              <p:par>
                                <p:cTn id="365" presetID="3" presetClass="emph" presetSubtype="2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6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6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6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64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96296E-6 L 2.77778E-7 -0.10486 " pathEditMode="relative" rAng="0" ptsTypes="AA">
                                      <p:cBhvr>
                                        <p:cTn id="37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3"/>
                                    </p:animMotion>
                                  </p:childTnLst>
                                </p:cTn>
                              </p:par>
                              <p:par>
                                <p:cTn id="37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4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5" fill="hold">
                            <p:stCondLst>
                              <p:cond delay="3000"/>
                            </p:stCondLst>
                            <p:childTnLst>
                              <p:par>
                                <p:cTn id="376" presetID="3" presetClass="emph" presetSubtype="2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7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7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8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64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0.11459 L 2.77778E-7 0.01227 " pathEditMode="relative" rAng="0" ptsTypes="AA">
                                      <p:cBhvr>
                                        <p:cTn id="38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3" fill="hold">
                            <p:stCondLst>
                              <p:cond delay="5000"/>
                            </p:stCondLst>
                            <p:childTnLst>
                              <p:par>
                                <p:cTn id="38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10" presetClass="exit" presetSubtype="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7" fill="hold">
                            <p:stCondLst>
                              <p:cond delay="2000"/>
                            </p:stCondLst>
                            <p:childTnLst>
                              <p:par>
                                <p:cTn id="398" presetID="42" presetClass="path" presetSubtype="0" accel="50000" decel="5000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1.85185E-6 L 2.77778E-7 0.10486 " pathEditMode="relative" rAng="0" ptsTypes="AA">
                                      <p:cBhvr>
                                        <p:cTn id="39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"/>
                                    </p:animMotion>
                                  </p:childTnLst>
                                </p:cTn>
                              </p:par>
                              <p:par>
                                <p:cTn id="400" presetID="10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1" dur="3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3" fill="hold">
                            <p:stCondLst>
                              <p:cond delay="5000"/>
                            </p:stCondLst>
                            <p:childTnLst>
                              <p:par>
                                <p:cTn id="404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0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0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0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09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0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1" dur="2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2" dur="2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8" grpId="0" animBg="1"/>
      <p:bldP spid="18" grpId="1" animBg="1"/>
      <p:bldP spid="18" grpId="2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3" grpId="6" animBg="1"/>
      <p:bldP spid="23" grpId="7" animBg="1"/>
      <p:bldP spid="23" grpId="8" animBg="1"/>
      <p:bldP spid="23" grpId="9" animBg="1"/>
      <p:bldP spid="23" grpId="10" animBg="1"/>
      <p:bldP spid="23" grpId="11" animBg="1"/>
      <p:bldP spid="23" grpId="12" animBg="1"/>
      <p:bldP spid="23" grpId="13" animBg="1"/>
      <p:bldP spid="23" grpId="14" animBg="1"/>
      <p:bldP spid="29" grpId="0" animBg="1"/>
      <p:bldP spid="29" grpId="1" animBg="1"/>
      <p:bldP spid="29" grpId="11" animBg="1"/>
      <p:bldP spid="42" grpId="0" animBg="1"/>
      <p:bldP spid="42" grpId="1" animBg="1"/>
      <p:bldP spid="42" grpId="2" animBg="1"/>
      <p:bldP spid="43" grpId="0" animBg="1"/>
      <p:bldP spid="43" grpId="1" animBg="1"/>
      <p:bldP spid="45" grpId="0" animBg="1"/>
      <p:bldP spid="45" grpId="1" animBg="1"/>
      <p:bldP spid="45" grpId="2" animBg="1"/>
      <p:bldP spid="45" grpId="3" animBg="1"/>
      <p:bldP spid="45" grpId="4" animBg="1"/>
      <p:bldP spid="45" grpId="5" animBg="1"/>
      <p:bldP spid="45" grpId="6" animBg="1"/>
      <p:bldP spid="45" grpId="7" animBg="1"/>
      <p:bldP spid="45" grpId="8" animBg="1"/>
      <p:bldP spid="45" grpId="9" animBg="1"/>
      <p:bldP spid="45" grpId="10" animBg="1"/>
      <p:bldP spid="19" grpId="0" animBg="1"/>
      <p:bldP spid="19" grpId="1" animBg="1"/>
      <p:bldP spid="20" grpId="0" animBg="1"/>
      <p:bldP spid="20" grpId="1" animBg="1"/>
      <p:bldP spid="20" grpId="2" animBg="1"/>
      <p:bldP spid="20" grpId="3" animBg="1"/>
      <p:bldP spid="20" grpId="4" animBg="1"/>
      <p:bldP spid="21" grpId="0" animBg="1"/>
      <p:bldP spid="21" grpId="1" animBg="1"/>
      <p:bldP spid="22" grpId="0" animBg="1"/>
      <p:bldP spid="22" grpId="1" animBg="1"/>
      <p:bldP spid="22" grpId="2" animBg="1"/>
      <p:bldP spid="22" grpId="4" animBg="1"/>
      <p:bldP spid="22" grpId="5" animBg="1"/>
      <p:bldP spid="22" grpId="6" animBg="1"/>
      <p:bldP spid="22" grpId="7" animBg="1"/>
      <p:bldP spid="22" grpId="8" animBg="1"/>
      <p:bldP spid="22" grpId="9" animBg="1"/>
      <p:bldP spid="22" grpId="10" animBg="1"/>
      <p:bldP spid="24" grpId="0" animBg="1"/>
      <p:bldP spid="24" grpId="1" animBg="1"/>
      <p:bldP spid="25" grpId="0" animBg="1"/>
      <p:bldP spid="25" grpId="1" animBg="1"/>
      <p:bldP spid="25" grpId="2" animBg="1"/>
      <p:bldP spid="25" grpId="3" animBg="1"/>
      <p:bldP spid="25" grpId="4" animBg="1"/>
      <p:bldP spid="27" grpId="0" animBg="1"/>
      <p:bldP spid="27" grpId="1" animBg="1"/>
      <p:bldP spid="27" grpId="2" animBg="1"/>
      <p:bldP spid="27" grpId="3" animBg="1"/>
      <p:bldP spid="27" grpId="4" animBg="1"/>
      <p:bldP spid="28" grpId="0" animBg="1"/>
      <p:bldP spid="2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Primjer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>
          <a:xfrm>
            <a:off x="457200" y="1444295"/>
            <a:ext cx="8329642" cy="841697"/>
          </a:xfrm>
        </p:spPr>
        <p:txBody>
          <a:bodyPr/>
          <a:lstStyle/>
          <a:p>
            <a:pPr lvl="1"/>
            <a:r>
              <a:rPr lang="hr-HR" dirty="0" smtClean="0"/>
              <a:t>PA ima prihvatljivo stanje i prihvaća jezik:</a:t>
            </a:r>
          </a:p>
          <a:p>
            <a:pPr lvl="1" algn="ctr">
              <a:buNone/>
            </a:pPr>
            <a:r>
              <a:rPr lang="hr-HR" dirty="0" smtClean="0"/>
              <a:t>L(M) = { 0</a:t>
            </a:r>
            <a:r>
              <a:rPr lang="hr-HR" baseline="30000" dirty="0" smtClean="0"/>
              <a:t>n</a:t>
            </a:r>
            <a:r>
              <a:rPr lang="hr-HR" dirty="0" smtClean="0"/>
              <a:t>1</a:t>
            </a:r>
            <a:r>
              <a:rPr lang="hr-HR" baseline="30000" dirty="0" smtClean="0"/>
              <a:t>m</a:t>
            </a:r>
            <a:r>
              <a:rPr lang="hr-HR" dirty="0" smtClean="0"/>
              <a:t> | n≥1, m ≥0, n ≥m }</a:t>
            </a:r>
          </a:p>
        </p:txBody>
      </p:sp>
      <p:graphicFrame>
        <p:nvGraphicFramePr>
          <p:cNvPr id="33" name="Content Placeholder 32"/>
          <p:cNvGraphicFramePr>
            <a:graphicFrameLocks noGrp="1"/>
          </p:cNvGraphicFramePr>
          <p:nvPr>
            <p:ph sz="quarter" idx="4"/>
          </p:nvPr>
        </p:nvGraphicFramePr>
        <p:xfrm>
          <a:off x="1643042" y="2643182"/>
          <a:ext cx="557216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023"/>
                <a:gridCol w="612326"/>
                <a:gridCol w="1163419"/>
                <a:gridCol w="1357322"/>
                <a:gridCol w="164307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sz="1600" dirty="0" smtClean="0"/>
                        <a:t>stanje</a:t>
                      </a:r>
                      <a:endParaRPr lang="hr-H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 smtClean="0"/>
                        <a:t>ulaz</a:t>
                      </a:r>
                      <a:endParaRPr lang="hr-H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 smtClean="0"/>
                        <a:t>vrh</a:t>
                      </a:r>
                      <a:r>
                        <a:rPr lang="hr-HR" sz="1600" baseline="0" dirty="0" smtClean="0"/>
                        <a:t> </a:t>
                      </a:r>
                      <a:r>
                        <a:rPr lang="hr-HR" sz="1600" dirty="0" smtClean="0"/>
                        <a:t>stoga</a:t>
                      </a:r>
                      <a:endParaRPr lang="hr-H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 smtClean="0"/>
                        <a:t>novo stanje</a:t>
                      </a:r>
                      <a:endParaRPr lang="hr-H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 smtClean="0"/>
                        <a:t>novi</a:t>
                      </a:r>
                      <a:r>
                        <a:rPr lang="hr-HR" sz="1600" baseline="0" dirty="0" smtClean="0"/>
                        <a:t> vrh stoga</a:t>
                      </a:r>
                      <a:endParaRPr lang="hr-H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sz="1600" dirty="0" smtClean="0"/>
                        <a:t>q</a:t>
                      </a:r>
                      <a:r>
                        <a:rPr lang="hr-HR" sz="1600" baseline="-25000" dirty="0" smtClean="0"/>
                        <a:t>0</a:t>
                      </a:r>
                      <a:endParaRPr lang="hr-HR" sz="16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 smtClean="0"/>
                        <a:t>0</a:t>
                      </a:r>
                      <a:endParaRPr lang="hr-H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 smtClean="0"/>
                        <a:t>K</a:t>
                      </a:r>
                      <a:endParaRPr lang="hr-H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 smtClean="0"/>
                        <a:t>q</a:t>
                      </a:r>
                      <a:r>
                        <a:rPr lang="hr-HR" sz="1600" baseline="-25000" dirty="0" smtClean="0"/>
                        <a:t>1</a:t>
                      </a:r>
                      <a:endParaRPr lang="hr-HR" sz="16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 smtClean="0"/>
                        <a:t>AK</a:t>
                      </a:r>
                      <a:endParaRPr lang="hr-H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sz="1600" dirty="0" smtClean="0"/>
                        <a:t>q</a:t>
                      </a:r>
                      <a:r>
                        <a:rPr lang="hr-HR" sz="1600" baseline="-25000" dirty="0" smtClean="0"/>
                        <a:t>1</a:t>
                      </a:r>
                      <a:endParaRPr lang="hr-H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 smtClean="0"/>
                        <a:t>0</a:t>
                      </a:r>
                      <a:endParaRPr lang="hr-H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 smtClean="0"/>
                        <a:t>A</a:t>
                      </a:r>
                      <a:endParaRPr lang="hr-H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 smtClean="0"/>
                        <a:t>q</a:t>
                      </a:r>
                      <a:r>
                        <a:rPr lang="hr-HR" sz="1600" baseline="-25000" dirty="0" smtClean="0"/>
                        <a:t>1</a:t>
                      </a:r>
                      <a:endParaRPr lang="hr-H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 smtClean="0"/>
                        <a:t>AA</a:t>
                      </a:r>
                      <a:endParaRPr lang="hr-H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sz="1600" dirty="0" smtClean="0"/>
                        <a:t>q</a:t>
                      </a:r>
                      <a:r>
                        <a:rPr lang="hr-HR" sz="1600" baseline="-25000" dirty="0" smtClean="0"/>
                        <a:t>1</a:t>
                      </a:r>
                      <a:endParaRPr lang="hr-H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 smtClean="0"/>
                        <a:t>1</a:t>
                      </a:r>
                      <a:endParaRPr lang="hr-H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 smtClean="0"/>
                        <a:t>A</a:t>
                      </a:r>
                      <a:endParaRPr lang="hr-H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 smtClean="0"/>
                        <a:t>q</a:t>
                      </a:r>
                      <a:r>
                        <a:rPr lang="hr-HR" sz="1600" baseline="-25000" dirty="0" smtClean="0"/>
                        <a:t>2</a:t>
                      </a:r>
                      <a:endParaRPr lang="hr-H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dirty="0" smtClean="0"/>
                        <a:t>ε</a:t>
                      </a:r>
                      <a:endParaRPr lang="hr-HR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sz="1600" dirty="0" smtClean="0"/>
                        <a:t>q</a:t>
                      </a:r>
                      <a:r>
                        <a:rPr lang="hr-HR" sz="1600" baseline="-25000" dirty="0" smtClean="0"/>
                        <a:t>2</a:t>
                      </a:r>
                      <a:endParaRPr lang="hr-H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 smtClean="0"/>
                        <a:t>1</a:t>
                      </a:r>
                      <a:endParaRPr lang="hr-H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 smtClean="0"/>
                        <a:t>A</a:t>
                      </a:r>
                      <a:endParaRPr lang="hr-H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 smtClean="0"/>
                        <a:t>q</a:t>
                      </a:r>
                      <a:r>
                        <a:rPr lang="hr-HR" sz="1600" baseline="-25000" dirty="0" smtClean="0"/>
                        <a:t>2</a:t>
                      </a:r>
                      <a:endParaRPr lang="hr-H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dirty="0" smtClean="0"/>
                        <a:t>ε</a:t>
                      </a:r>
                      <a:endParaRPr lang="hr-HR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sz="1600" dirty="0" smtClean="0"/>
                        <a:t>q</a:t>
                      </a:r>
                      <a:r>
                        <a:rPr lang="hr-HR" sz="1600" baseline="-25000" dirty="0" smtClean="0"/>
                        <a:t>2</a:t>
                      </a:r>
                      <a:endParaRPr lang="hr-H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dirty="0" smtClean="0"/>
                        <a:t>ε</a:t>
                      </a:r>
                      <a:endParaRPr lang="hr-H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 smtClean="0"/>
                        <a:t>K</a:t>
                      </a:r>
                      <a:endParaRPr lang="hr-H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 smtClean="0"/>
                        <a:t>q</a:t>
                      </a:r>
                      <a:r>
                        <a:rPr lang="hr-HR" sz="1600" baseline="-25000" dirty="0" smtClean="0"/>
                        <a:t>2</a:t>
                      </a:r>
                      <a:endParaRPr lang="hr-H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dirty="0" smtClean="0"/>
                        <a:t>ε</a:t>
                      </a:r>
                      <a:endParaRPr lang="hr-HR" sz="16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ounded Rectangle 12"/>
          <p:cNvSpPr/>
          <p:nvPr/>
        </p:nvSpPr>
        <p:spPr>
          <a:xfrm>
            <a:off x="2643174" y="4357694"/>
            <a:ext cx="2857520" cy="1571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 smtClean="0"/>
              <a:t>upravljačka jedinka</a:t>
            </a:r>
            <a:endParaRPr lang="hr-HR" b="1" dirty="0"/>
          </a:p>
        </p:txBody>
      </p:sp>
      <p:sp>
        <p:nvSpPr>
          <p:cNvPr id="14" name="Rectangle 13"/>
          <p:cNvSpPr/>
          <p:nvPr/>
        </p:nvSpPr>
        <p:spPr>
          <a:xfrm>
            <a:off x="3357554" y="3357562"/>
            <a:ext cx="857256" cy="500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0</a:t>
            </a:r>
            <a:endParaRPr lang="hr-HR" dirty="0"/>
          </a:p>
        </p:txBody>
      </p:sp>
      <p:sp>
        <p:nvSpPr>
          <p:cNvPr id="15" name="Rectangle 14"/>
          <p:cNvSpPr/>
          <p:nvPr/>
        </p:nvSpPr>
        <p:spPr>
          <a:xfrm>
            <a:off x="4214810" y="3357562"/>
            <a:ext cx="857256" cy="500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1</a:t>
            </a:r>
            <a:endParaRPr lang="hr-HR" baseline="-25000" dirty="0"/>
          </a:p>
        </p:txBody>
      </p:sp>
      <p:sp>
        <p:nvSpPr>
          <p:cNvPr id="18" name="Rectangle 17"/>
          <p:cNvSpPr/>
          <p:nvPr/>
        </p:nvSpPr>
        <p:spPr>
          <a:xfrm>
            <a:off x="2500298" y="3357562"/>
            <a:ext cx="857256" cy="500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0</a:t>
            </a:r>
            <a:endParaRPr lang="hr-HR" baseline="-25000" dirty="0"/>
          </a:p>
        </p:txBody>
      </p:sp>
      <p:sp>
        <p:nvSpPr>
          <p:cNvPr id="23" name="Rectangle 22"/>
          <p:cNvSpPr/>
          <p:nvPr/>
        </p:nvSpPr>
        <p:spPr>
          <a:xfrm>
            <a:off x="1285852" y="4572008"/>
            <a:ext cx="857256" cy="500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K</a:t>
            </a:r>
            <a:endParaRPr lang="hr-HR" baseline="-25000" dirty="0"/>
          </a:p>
        </p:txBody>
      </p:sp>
      <p:cxnSp>
        <p:nvCxnSpPr>
          <p:cNvPr id="26" name="Straight Arrow Connector 25"/>
          <p:cNvCxnSpPr/>
          <p:nvPr/>
        </p:nvCxnSpPr>
        <p:spPr>
          <a:xfrm rot="10800000">
            <a:off x="2143108" y="4643446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4214810" y="5357826"/>
            <a:ext cx="1000132" cy="50006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q</a:t>
            </a:r>
            <a:r>
              <a:rPr lang="hr-HR" baseline="-25000" dirty="0" smtClean="0"/>
              <a:t>0</a:t>
            </a:r>
            <a:endParaRPr lang="hr-HR" baseline="-25000" dirty="0"/>
          </a:p>
        </p:txBody>
      </p:sp>
      <p:cxnSp>
        <p:nvCxnSpPr>
          <p:cNvPr id="30" name="Straight Arrow Connector 29"/>
          <p:cNvCxnSpPr/>
          <p:nvPr/>
        </p:nvCxnSpPr>
        <p:spPr>
          <a:xfrm rot="5400000" flipH="1" flipV="1">
            <a:off x="2786844" y="4142586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285852" y="4572008"/>
            <a:ext cx="857256" cy="500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dirty="0" smtClean="0"/>
              <a:t>ε</a:t>
            </a:r>
            <a:endParaRPr lang="hr-HR" baseline="-25000" dirty="0"/>
          </a:p>
        </p:txBody>
      </p:sp>
      <p:sp>
        <p:nvSpPr>
          <p:cNvPr id="45" name="Rectangle 44"/>
          <p:cNvSpPr/>
          <p:nvPr/>
        </p:nvSpPr>
        <p:spPr>
          <a:xfrm>
            <a:off x="1285852" y="3786190"/>
            <a:ext cx="857256" cy="500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A</a:t>
            </a:r>
            <a:endParaRPr lang="hr-HR" baseline="-25000" dirty="0"/>
          </a:p>
        </p:txBody>
      </p:sp>
      <p:sp>
        <p:nvSpPr>
          <p:cNvPr id="20" name="Rectangle 19"/>
          <p:cNvSpPr/>
          <p:nvPr/>
        </p:nvSpPr>
        <p:spPr>
          <a:xfrm>
            <a:off x="1285852" y="3786190"/>
            <a:ext cx="857256" cy="500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A</a:t>
            </a:r>
            <a:endParaRPr lang="hr-HR" baseline="-25000" dirty="0"/>
          </a:p>
        </p:txBody>
      </p:sp>
      <p:sp>
        <p:nvSpPr>
          <p:cNvPr id="22" name="Rectangle 21"/>
          <p:cNvSpPr/>
          <p:nvPr/>
        </p:nvSpPr>
        <p:spPr>
          <a:xfrm>
            <a:off x="1285852" y="3786190"/>
            <a:ext cx="857256" cy="500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dirty="0" smtClean="0"/>
              <a:t>ε</a:t>
            </a:r>
            <a:endParaRPr lang="hr-HR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4214810" y="5357826"/>
            <a:ext cx="1000132" cy="50006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q</a:t>
            </a:r>
            <a:r>
              <a:rPr lang="hr-HR" baseline="-25000" dirty="0" smtClean="0"/>
              <a:t>1</a:t>
            </a:r>
            <a:endParaRPr lang="hr-HR" baseline="-25000" dirty="0"/>
          </a:p>
        </p:txBody>
      </p:sp>
      <p:sp>
        <p:nvSpPr>
          <p:cNvPr id="27" name="Rounded Rectangle 26"/>
          <p:cNvSpPr/>
          <p:nvPr/>
        </p:nvSpPr>
        <p:spPr>
          <a:xfrm>
            <a:off x="4214810" y="5367350"/>
            <a:ext cx="1000132" cy="50006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r-HR" dirty="0" smtClean="0"/>
              <a:t>q</a:t>
            </a:r>
            <a:r>
              <a:rPr lang="hr-HR" baseline="-25000" dirty="0" smtClean="0"/>
              <a:t>2</a:t>
            </a:r>
            <a:endParaRPr lang="hr-HR" baseline="-25000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1FAE1-CC20-4F7E-AA85-5105CE6A290D}" type="slidenum">
              <a:rPr lang="hr-HR" smtClean="0"/>
              <a:pPr/>
              <a:t>9</a:t>
            </a:fld>
            <a:endParaRPr lang="hr-HR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Potisni automat</a:t>
            </a:r>
            <a:endParaRPr lang="hr-HR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33333E-6 L 0.28351 -0.19097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" y="-96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44444E-6 L 0.21285 -0.1963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" y="-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44444E-6 L -0.11823 -0.26064 " pathEditMode="relative" rAng="0" ptsTypes="AA">
                                      <p:cBhvr>
                                        <p:cTn id="28" dur="3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" y="-13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500"/>
                            </p:stCondLst>
                            <p:childTnLst>
                              <p:par>
                                <p:cTn id="57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9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5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discrete" valueType="str">
                                      <p:cBhvr>
                                        <p:cTn id="6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1.11111E-6 L 2.77778E-7 -0.11551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8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"/>
                            </p:stCondLst>
                            <p:childTnLst>
                              <p:par>
                                <p:cTn id="7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0.11551 L 2.77778E-7 2.22222E-6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8000"/>
                            </p:stCondLst>
                            <p:childTnLst>
                              <p:par>
                                <p:cTn id="87" presetID="42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1.11111E-6 L 2.77778E-7 0.07361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1.85185E-6 L 2.77778E-7 0.11551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0"/>
                            </p:stCondLst>
                            <p:childTnLst>
                              <p:par>
                                <p:cTn id="9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5E-6 1.48148E-6 L 0.07709 1.48148E-6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5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discrete" valueType="str">
                                      <p:cBhvr>
                                        <p:cTn id="10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64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0.11459 L 2.77778E-7 0.00162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6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64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0.07361 L 2.77778E-7 0.00277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12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1.85185E-6 L 2.77778E-7 0.11551 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8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42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96296E-6 L 2.77778E-7 0.07361 " pathEditMode="relative" rAng="0" ptsTypes="AA">
                                      <p:cBhvr>
                                        <p:cTn id="11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7000"/>
                            </p:stCondLst>
                            <p:childTnLst>
                              <p:par>
                                <p:cTn id="12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1.85185E-6 L 2.77778E-7 0.11551 " pathEditMode="relative" rAng="0" ptsTypes="AA">
                                      <p:cBhvr>
                                        <p:cTn id="12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8"/>
                                    </p:animMotion>
                                  </p:childTnLst>
                                </p:cTn>
                              </p:par>
                              <p:par>
                                <p:cTn id="123" presetID="42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0.11458 L 2.77778E-7 0.18819 " pathEditMode="relative" rAng="0" ptsTypes="AA">
                                      <p:cBhvr>
                                        <p:cTn id="124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"/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42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0.07361 L 2.77778E-7 0.14723 " pathEditMode="relative" rAng="0" ptsTypes="AA">
                                      <p:cBhvr>
                                        <p:cTn id="12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63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.07709 1.48148E-6 L 0.17171 1.48148E-6 " pathEditMode="relative" rAng="0" ptsTypes="AA">
                                      <p:cBhvr>
                                        <p:cTn id="12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5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discrete" valueType="str">
                                      <p:cBhvr>
                                        <p:cTn id="13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000"/>
                            </p:stCondLst>
                            <p:childTnLst>
                              <p:par>
                                <p:cTn id="137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0.11458 L 2.77778E-7 0.00972 " pathEditMode="relative" rAng="0" ptsTypes="AA">
                                      <p:cBhvr>
                                        <p:cTn id="13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3"/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64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0.18819 L 2.77778E-7 0.12546 " pathEditMode="relative" rAng="0" ptsTypes="AA">
                                      <p:cBhvr>
                                        <p:cTn id="14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1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64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0.14722 L 2.77778E-7 0.08426 " pathEditMode="relative" rAng="0" ptsTypes="AA">
                                      <p:cBhvr>
                                        <p:cTn id="14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4" presetID="10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6000"/>
                            </p:stCondLst>
                            <p:childTnLst>
                              <p:par>
                                <p:cTn id="151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1.85185E-6 L 2.77778E-7 0.10486 " pathEditMode="relative" rAng="0" ptsTypes="AA">
                                      <p:cBhvr>
                                        <p:cTn id="15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"/>
                                    </p:animMotion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3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9000"/>
                            </p:stCondLst>
                            <p:childTnLst>
                              <p:par>
                                <p:cTn id="157" presetID="10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63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.1717 3.33333E-6 L 0.37673 0.00092 " pathEditMode="relative" rAng="0" ptsTypes="AA">
                                      <p:cBhvr>
                                        <p:cTn id="16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" y="0"/>
                                    </p:animMotion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66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 animBg="1"/>
      <p:bldP spid="14" grpId="0" animBg="1"/>
      <p:bldP spid="15" grpId="0" animBg="1"/>
      <p:bldP spid="18" grpId="0" animBg="1"/>
      <p:bldP spid="23" grpId="0" animBg="1"/>
      <p:bldP spid="23" grpId="2" animBg="1"/>
      <p:bldP spid="23" grpId="3" animBg="1"/>
      <p:bldP spid="23" grpId="6" animBg="1"/>
      <p:bldP spid="23" grpId="7" animBg="1"/>
      <p:bldP spid="23" grpId="8" animBg="1"/>
      <p:bldP spid="23" grpId="9" animBg="1"/>
      <p:bldP spid="23" grpId="10" animBg="1"/>
      <p:bldP spid="29" grpId="0" animBg="1"/>
      <p:bldP spid="29" grpId="2" animBg="1"/>
      <p:bldP spid="42" grpId="0" animBg="1"/>
      <p:bldP spid="42" grpId="1" animBg="1"/>
      <p:bldP spid="45" grpId="0" animBg="1"/>
      <p:bldP spid="45" grpId="1" animBg="1"/>
      <p:bldP spid="45" grpId="3" animBg="1"/>
      <p:bldP spid="45" grpId="4" animBg="1"/>
      <p:bldP spid="45" grpId="6" animBg="1"/>
      <p:bldP spid="45" grpId="7" animBg="1"/>
      <p:bldP spid="20" grpId="0" animBg="1"/>
      <p:bldP spid="20" grpId="1" animBg="1"/>
      <p:bldP spid="20" grpId="2" animBg="1"/>
      <p:bldP spid="20" grpId="4" animBg="1"/>
      <p:bldP spid="22" grpId="0" animBg="1"/>
      <p:bldP spid="22" grpId="2" animBg="1"/>
      <p:bldP spid="25" grpId="0" animBg="1"/>
      <p:bldP spid="25" grpId="4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|0|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2|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1|0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9|0.4|0|0.4|0|0.4|0|0|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|0|0.3|0|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|0|0.1|75|27.3|32.3|6.3|27|37.4|52.6|11.9|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120.7|7.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0.9|23.3|59|20.5|9.8|11.6|19.2|1.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17.5|16.8|17.6|1.5|1.8|1.8|3|6.4|14.6|7.8|0.7|3.6|6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1|0|0|0.2|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|0|0|0.5|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|0|0.3|0|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|0.4|0|0|0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|0.4|0|0.4|0|0.2|0.5|0.2|0|0.1|0.3|0.2|0.3|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|0.3|0.4|0|0.4|0|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3|0|0|0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|0.4|0|0|0|0.4|0|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1179</TotalTime>
  <Words>2720</Words>
  <Application>Microsoft Office PowerPoint</Application>
  <PresentationFormat>On-screen Show (4:3)</PresentationFormat>
  <Paragraphs>637</Paragraphs>
  <Slides>34</Slides>
  <Notes>34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Concourse</vt:lpstr>
      <vt:lpstr>Equation</vt:lpstr>
      <vt:lpstr>Potisni automat (PA)</vt:lpstr>
      <vt:lpstr>Plan predavanja:</vt:lpstr>
      <vt:lpstr>Model potisnog automata</vt:lpstr>
      <vt:lpstr>Model potisnog automata</vt:lpstr>
      <vt:lpstr>Potisni stog</vt:lpstr>
      <vt:lpstr>Rad upravljačke jedinke</vt:lpstr>
      <vt:lpstr>Rad upravljačke jedinke</vt:lpstr>
      <vt:lpstr>Primjer</vt:lpstr>
      <vt:lpstr>Primjer</vt:lpstr>
      <vt:lpstr>Zaključak</vt:lpstr>
      <vt:lpstr>Definicija potisnog automata</vt:lpstr>
      <vt:lpstr>Funkcija prijelaza</vt:lpstr>
      <vt:lpstr>Primjer</vt:lpstr>
      <vt:lpstr>Primjer</vt:lpstr>
      <vt:lpstr>Konfiguracija PA</vt:lpstr>
      <vt:lpstr>Prihvaćanje jezika zadanim PA</vt:lpstr>
      <vt:lpstr>Primjer nedeterminističkog PA</vt:lpstr>
      <vt:lpstr>Primjer nedeterminističkog PA</vt:lpstr>
      <vt:lpstr>Deterministički PA</vt:lpstr>
      <vt:lpstr>Primjer konstrukcije 1</vt:lpstr>
      <vt:lpstr>Primjer konstrukcije 1</vt:lpstr>
      <vt:lpstr>Konstrukcija PA koji prihvaća praznim stogom iz zadanog PA koji prihvaća prihvatljivim stanjem</vt:lpstr>
      <vt:lpstr>Primjer konstrukcije 2</vt:lpstr>
      <vt:lpstr>Primjer konstrukcije 2</vt:lpstr>
      <vt:lpstr>Primjer konstrukcije 2</vt:lpstr>
      <vt:lpstr>Konstrukcija PA koji prihvaća prihvatljivim stanjem iz zadanog PA koji prihvaća praznim stogom</vt:lpstr>
      <vt:lpstr>Primjer konstrukcije 3</vt:lpstr>
      <vt:lpstr>Primjer konstrukcije 3</vt:lpstr>
      <vt:lpstr>Primjer konstrukcije 3</vt:lpstr>
      <vt:lpstr>Konstrukcija PA koji prihvaća praznim stogom jezik zadan kontekstno neovisnom gramatikom</vt:lpstr>
      <vt:lpstr>Konstrukcija PA koji prihvaća praznim stogom jezik zadan kontekstno neovisnom gramatikom</vt:lpstr>
      <vt:lpstr>Primjer konstrukcije 4</vt:lpstr>
      <vt:lpstr>Konstrukcija konekstno neovisne gramatike za jezik koji se prihvaća praznim stogom zadanog PA</vt:lpstr>
      <vt:lpstr>Literatura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116</cp:revision>
  <dcterms:created xsi:type="dcterms:W3CDTF">2008-04-04T10:49:22Z</dcterms:created>
  <dcterms:modified xsi:type="dcterms:W3CDTF">2008-04-08T21:55:53Z</dcterms:modified>
</cp:coreProperties>
</file>