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0" r:id="rId3"/>
    <p:sldId id="269" r:id="rId4"/>
    <p:sldId id="257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88238-AE6E-4863-B97C-E2960A144548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6DC5E-26D4-42C9-BB03-253E820DFC00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F068-9BBE-4F94-B7AC-1A7AD569418A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BD7E3-14A9-45F8-85EB-408026634809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BD7E3-14A9-45F8-85EB-408026634809}" type="slidenum">
              <a:rPr lang="hr-HR" smtClean="0"/>
              <a:pPr/>
              <a:t>2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BD7E3-14A9-45F8-85EB-408026634809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BD7E3-14A9-45F8-85EB-408026634809}" type="slidenum">
              <a:rPr lang="hr-HR" smtClean="0"/>
              <a:pPr/>
              <a:t>6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793C-00C2-46BA-8E16-CBE003B78B67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7A3F-34DB-4016-BBBA-CD41F0B4C17C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1DB-1F19-4C5F-AD19-A363F7AA68D8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1F86-F9C0-41B4-B4B2-8662F5D88B82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6216-12C1-4247-AC0D-EE0A84AF80D5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8A2E-76F6-4D4F-8C59-1F50262963FE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5D1-AD6A-4944-B4C9-B5A7654750CF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F6D1-8C1E-4921-B99C-89C1D87A4154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CA55-E805-4476-B5E3-23C9DF80E3BA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6AAE-D335-46DE-9B4D-4DA923E0A863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F00E-1072-4745-BE32-D775902732B3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1FD282-FAAB-47F2-870C-3A8634AD27FF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6000" dirty="0" smtClean="0"/>
              <a:t>8. PARSIRANJE NIZA</a:t>
            </a:r>
            <a:endParaRPr lang="hr-H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Alen Rakipović, </a:t>
            </a:r>
            <a:r>
              <a:rPr lang="hr-HR" dirty="0" smtClean="0"/>
              <a:t>FER, 18.3.2009.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10</a:t>
            </a:fld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2035951" y="928670"/>
            <a:ext cx="5072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dirty="0" smtClean="0"/>
              <a:t>TABLICA PARSIRANJA ZA </a:t>
            </a:r>
          </a:p>
          <a:p>
            <a:pPr algn="ctr"/>
            <a:r>
              <a:rPr lang="hr-HR" sz="3200" dirty="0" smtClean="0"/>
              <a:t>GRAMATIKU X</a:t>
            </a:r>
            <a:endParaRPr lang="hr-HR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85918" y="3500438"/>
          <a:ext cx="5643602" cy="27889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1636"/>
                <a:gridCol w="1571636"/>
                <a:gridCol w="1571636"/>
                <a:gridCol w="928694"/>
              </a:tblGrid>
              <a:tr h="571504">
                <a:tc>
                  <a:txBody>
                    <a:bodyPr/>
                    <a:lstStyle/>
                    <a:p>
                      <a:pPr algn="ctr"/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a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b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#</a:t>
                      </a:r>
                      <a:endParaRPr lang="hr-HR" sz="2400" dirty="0"/>
                    </a:p>
                  </a:txBody>
                  <a:tcPr anchor="ctr"/>
                </a:tc>
              </a:tr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hr-HR" sz="2400" dirty="0" smtClean="0"/>
                        <a:t>S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:  aB</a:t>
                      </a:r>
                      <a:endParaRPr lang="hr-HR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S2</a:t>
                      </a:r>
                      <a:r>
                        <a:rPr lang="hr-HR" sz="2400" baseline="0" dirty="0" smtClean="0"/>
                        <a:t> : bA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400"/>
                    </a:p>
                  </a:txBody>
                  <a:tcPr anchor="ctr"/>
                </a:tc>
              </a:tr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hr-HR" sz="2400" dirty="0" smtClean="0"/>
                        <a:t>A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A1</a:t>
                      </a:r>
                      <a:r>
                        <a:rPr lang="hr-HR" sz="2400" baseline="0" dirty="0" smtClean="0"/>
                        <a:t> :  a</a:t>
                      </a:r>
                    </a:p>
                    <a:p>
                      <a:pPr algn="ctr"/>
                      <a:r>
                        <a:rPr lang="hr-HR" sz="2400" baseline="0" dirty="0" smtClean="0"/>
                        <a:t>A2 : aS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A3 : bAA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400"/>
                    </a:p>
                  </a:txBody>
                  <a:tcPr anchor="ctr"/>
                </a:tc>
              </a:tr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hr-HR" sz="2400" dirty="0" smtClean="0"/>
                        <a:t>B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B3</a:t>
                      </a:r>
                      <a:r>
                        <a:rPr lang="hr-HR" sz="2400" baseline="0" dirty="0" smtClean="0"/>
                        <a:t> : aBB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B1 : b</a:t>
                      </a:r>
                    </a:p>
                    <a:p>
                      <a:pPr algn="ctr"/>
                      <a:r>
                        <a:rPr lang="hr-HR" sz="2400" dirty="0" smtClean="0"/>
                        <a:t>B2 : bS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71604" y="2214554"/>
          <a:ext cx="609600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bAA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aBB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Deterministički LL(k) parser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571744"/>
            <a:ext cx="8229600" cy="2993718"/>
          </a:xfrm>
        </p:spPr>
        <p:txBody>
          <a:bodyPr/>
          <a:lstStyle/>
          <a:p>
            <a:r>
              <a:rPr lang="hr-HR" dirty="0" smtClean="0"/>
              <a:t>prvo “L” – čitaj ulazni niz sa lijeva na desno</a:t>
            </a:r>
          </a:p>
          <a:p>
            <a:r>
              <a:rPr lang="hr-HR" dirty="0" smtClean="0"/>
              <a:t>drugo “L” – produkcije  se primjenjuju na krajnje lijevi nezavršni znak u generiranom međunizu</a:t>
            </a:r>
          </a:p>
          <a:p>
            <a:r>
              <a:rPr lang="hr-HR" dirty="0" smtClean="0"/>
              <a:t>k – broj znakova na temelju kojeg se donosi odluka o produkciji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11</a:t>
            </a:fld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/>
          <a:lstStyle/>
          <a:p>
            <a:r>
              <a:rPr lang="hr-HR" dirty="0" smtClean="0"/>
              <a:t>Gramatika G = ({S, B}, {a, b}, P, S ) s produkcijama :</a:t>
            </a:r>
          </a:p>
          <a:p>
            <a:pPr>
              <a:buNone/>
            </a:pPr>
            <a:r>
              <a:rPr lang="hr-HR" dirty="0" smtClean="0"/>
              <a:t> 	S </a:t>
            </a:r>
            <a:r>
              <a:rPr lang="hr-HR" dirty="0" smtClean="0">
                <a:sym typeface="Wingdings" pitchFamily="2" charset="2"/>
              </a:rPr>
              <a:t> aBa		B  bB		B  b 	</a:t>
            </a:r>
          </a:p>
          <a:p>
            <a:r>
              <a:rPr lang="hr-HR" dirty="0" smtClean="0">
                <a:sym typeface="Wingdings" pitchFamily="2" charset="2"/>
              </a:rPr>
              <a:t> Generativno stablo : </a:t>
            </a:r>
          </a:p>
          <a:p>
            <a:pPr>
              <a:buNone/>
            </a:pPr>
            <a:r>
              <a:rPr lang="hr-HR" dirty="0" smtClean="0">
                <a:sym typeface="Wingdings" pitchFamily="2" charset="2"/>
              </a:rPr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</a:t>
            </a:fld>
            <a:endParaRPr lang="hr-HR"/>
          </a:p>
        </p:txBody>
      </p:sp>
      <p:sp>
        <p:nvSpPr>
          <p:cNvPr id="5" name="Oval 4"/>
          <p:cNvSpPr/>
          <p:nvPr/>
        </p:nvSpPr>
        <p:spPr>
          <a:xfrm>
            <a:off x="3929058" y="3143248"/>
            <a:ext cx="500066" cy="42862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S</a:t>
            </a:r>
            <a:endParaRPr lang="hr-HR" dirty="0"/>
          </a:p>
        </p:txBody>
      </p:sp>
      <p:sp>
        <p:nvSpPr>
          <p:cNvPr id="6" name="Oval 5"/>
          <p:cNvSpPr/>
          <p:nvPr/>
        </p:nvSpPr>
        <p:spPr>
          <a:xfrm>
            <a:off x="2357422" y="4214818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endParaRPr lang="hr-HR" dirty="0"/>
          </a:p>
        </p:txBody>
      </p:sp>
      <p:sp>
        <p:nvSpPr>
          <p:cNvPr id="7" name="Oval 6"/>
          <p:cNvSpPr/>
          <p:nvPr/>
        </p:nvSpPr>
        <p:spPr>
          <a:xfrm>
            <a:off x="3929058" y="4214818"/>
            <a:ext cx="500066" cy="42862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8" name="Oval 7"/>
          <p:cNvSpPr/>
          <p:nvPr/>
        </p:nvSpPr>
        <p:spPr>
          <a:xfrm>
            <a:off x="5500694" y="4143380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endParaRPr lang="hr-HR" dirty="0"/>
          </a:p>
        </p:txBody>
      </p:sp>
      <p:sp>
        <p:nvSpPr>
          <p:cNvPr id="10" name="Oval 9"/>
          <p:cNvSpPr/>
          <p:nvPr/>
        </p:nvSpPr>
        <p:spPr>
          <a:xfrm>
            <a:off x="3286116" y="514351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cxnSp>
        <p:nvCxnSpPr>
          <p:cNvPr id="12" name="Straight Arrow Connector 11"/>
          <p:cNvCxnSpPr>
            <a:stCxn id="5" idx="3"/>
            <a:endCxn id="6" idx="7"/>
          </p:cNvCxnSpPr>
          <p:nvPr/>
        </p:nvCxnSpPr>
        <p:spPr>
          <a:xfrm rot="5400000">
            <a:off x="3009031" y="3284329"/>
            <a:ext cx="768484" cy="1218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7" idx="0"/>
          </p:cNvCxnSpPr>
          <p:nvPr/>
        </p:nvCxnSpPr>
        <p:spPr>
          <a:xfrm rot="5400000">
            <a:off x="3857620" y="389334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1"/>
          </p:cNvCxnSpPr>
          <p:nvPr/>
        </p:nvCxnSpPr>
        <p:spPr>
          <a:xfrm rot="16200000" flipH="1">
            <a:off x="4616386" y="3248610"/>
            <a:ext cx="697046" cy="1218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38" idx="0"/>
          </p:cNvCxnSpPr>
          <p:nvPr/>
        </p:nvCxnSpPr>
        <p:spPr>
          <a:xfrm rot="16200000" flipH="1">
            <a:off x="4343263" y="4593303"/>
            <a:ext cx="562837" cy="537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0" idx="0"/>
          </p:cNvCxnSpPr>
          <p:nvPr/>
        </p:nvCxnSpPr>
        <p:spPr>
          <a:xfrm rot="5400000">
            <a:off x="3487802" y="4629022"/>
            <a:ext cx="562837" cy="466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43438" y="5143512"/>
            <a:ext cx="500066" cy="42862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cxnSp>
        <p:nvCxnSpPr>
          <p:cNvPr id="41" name="Straight Arrow Connector 40"/>
          <p:cNvCxnSpPr>
            <a:stCxn id="38" idx="5"/>
            <a:endCxn id="42" idx="1"/>
          </p:cNvCxnSpPr>
          <p:nvPr/>
        </p:nvCxnSpPr>
        <p:spPr>
          <a:xfrm rot="16200000" flipH="1">
            <a:off x="5080733" y="5498907"/>
            <a:ext cx="411294" cy="432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429256" y="585789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54" name="Freeform 53"/>
          <p:cNvSpPr/>
          <p:nvPr/>
        </p:nvSpPr>
        <p:spPr>
          <a:xfrm>
            <a:off x="2086377" y="3902299"/>
            <a:ext cx="4456735" cy="2575774"/>
          </a:xfrm>
          <a:custGeom>
            <a:avLst/>
            <a:gdLst>
              <a:gd name="connsiteX0" fmla="*/ 824248 w 4456735"/>
              <a:gd name="connsiteY0" fmla="*/ 180304 h 2575774"/>
              <a:gd name="connsiteX1" fmla="*/ 708338 w 4456735"/>
              <a:gd name="connsiteY1" fmla="*/ 167425 h 2575774"/>
              <a:gd name="connsiteX2" fmla="*/ 540913 w 4456735"/>
              <a:gd name="connsiteY2" fmla="*/ 141667 h 2575774"/>
              <a:gd name="connsiteX3" fmla="*/ 244699 w 4456735"/>
              <a:gd name="connsiteY3" fmla="*/ 167425 h 2575774"/>
              <a:gd name="connsiteX4" fmla="*/ 193184 w 4456735"/>
              <a:gd name="connsiteY4" fmla="*/ 180304 h 2575774"/>
              <a:gd name="connsiteX5" fmla="*/ 77274 w 4456735"/>
              <a:gd name="connsiteY5" fmla="*/ 257577 h 2575774"/>
              <a:gd name="connsiteX6" fmla="*/ 38637 w 4456735"/>
              <a:gd name="connsiteY6" fmla="*/ 283335 h 2575774"/>
              <a:gd name="connsiteX7" fmla="*/ 25758 w 4456735"/>
              <a:gd name="connsiteY7" fmla="*/ 360608 h 2575774"/>
              <a:gd name="connsiteX8" fmla="*/ 12879 w 4456735"/>
              <a:gd name="connsiteY8" fmla="*/ 399245 h 2575774"/>
              <a:gd name="connsiteX9" fmla="*/ 0 w 4456735"/>
              <a:gd name="connsiteY9" fmla="*/ 476518 h 2575774"/>
              <a:gd name="connsiteX10" fmla="*/ 12879 w 4456735"/>
              <a:gd name="connsiteY10" fmla="*/ 553791 h 2575774"/>
              <a:gd name="connsiteX11" fmla="*/ 38637 w 4456735"/>
              <a:gd name="connsiteY11" fmla="*/ 631064 h 2575774"/>
              <a:gd name="connsiteX12" fmla="*/ 51516 w 4456735"/>
              <a:gd name="connsiteY12" fmla="*/ 669701 h 2575774"/>
              <a:gd name="connsiteX13" fmla="*/ 64395 w 4456735"/>
              <a:gd name="connsiteY13" fmla="*/ 708338 h 2575774"/>
              <a:gd name="connsiteX14" fmla="*/ 103031 w 4456735"/>
              <a:gd name="connsiteY14" fmla="*/ 734095 h 2575774"/>
              <a:gd name="connsiteX15" fmla="*/ 115910 w 4456735"/>
              <a:gd name="connsiteY15" fmla="*/ 772732 h 2575774"/>
              <a:gd name="connsiteX16" fmla="*/ 167426 w 4456735"/>
              <a:gd name="connsiteY16" fmla="*/ 850005 h 2575774"/>
              <a:gd name="connsiteX17" fmla="*/ 231820 w 4456735"/>
              <a:gd name="connsiteY17" fmla="*/ 965915 h 2575774"/>
              <a:gd name="connsiteX18" fmla="*/ 270457 w 4456735"/>
              <a:gd name="connsiteY18" fmla="*/ 991673 h 2575774"/>
              <a:gd name="connsiteX19" fmla="*/ 296215 w 4456735"/>
              <a:gd name="connsiteY19" fmla="*/ 1030309 h 2575774"/>
              <a:gd name="connsiteX20" fmla="*/ 373488 w 4456735"/>
              <a:gd name="connsiteY20" fmla="*/ 1081825 h 2575774"/>
              <a:gd name="connsiteX21" fmla="*/ 450761 w 4456735"/>
              <a:gd name="connsiteY21" fmla="*/ 1133340 h 2575774"/>
              <a:gd name="connsiteX22" fmla="*/ 489398 w 4456735"/>
              <a:gd name="connsiteY22" fmla="*/ 1159098 h 2575774"/>
              <a:gd name="connsiteX23" fmla="*/ 528034 w 4456735"/>
              <a:gd name="connsiteY23" fmla="*/ 1184856 h 2575774"/>
              <a:gd name="connsiteX24" fmla="*/ 566671 w 4456735"/>
              <a:gd name="connsiteY24" fmla="*/ 1262129 h 2575774"/>
              <a:gd name="connsiteX25" fmla="*/ 579550 w 4456735"/>
              <a:gd name="connsiteY25" fmla="*/ 1300766 h 2575774"/>
              <a:gd name="connsiteX26" fmla="*/ 656823 w 4456735"/>
              <a:gd name="connsiteY26" fmla="*/ 1352281 h 2575774"/>
              <a:gd name="connsiteX27" fmla="*/ 695460 w 4456735"/>
              <a:gd name="connsiteY27" fmla="*/ 1378039 h 2575774"/>
              <a:gd name="connsiteX28" fmla="*/ 734096 w 4456735"/>
              <a:gd name="connsiteY28" fmla="*/ 1403797 h 2575774"/>
              <a:gd name="connsiteX29" fmla="*/ 772733 w 4456735"/>
              <a:gd name="connsiteY29" fmla="*/ 1481070 h 2575774"/>
              <a:gd name="connsiteX30" fmla="*/ 798491 w 4456735"/>
              <a:gd name="connsiteY30" fmla="*/ 1532586 h 2575774"/>
              <a:gd name="connsiteX31" fmla="*/ 850006 w 4456735"/>
              <a:gd name="connsiteY31" fmla="*/ 1558343 h 2575774"/>
              <a:gd name="connsiteX32" fmla="*/ 914400 w 4456735"/>
              <a:gd name="connsiteY32" fmla="*/ 1622738 h 2575774"/>
              <a:gd name="connsiteX33" fmla="*/ 991674 w 4456735"/>
              <a:gd name="connsiteY33" fmla="*/ 1687132 h 2575774"/>
              <a:gd name="connsiteX34" fmla="*/ 1043189 w 4456735"/>
              <a:gd name="connsiteY34" fmla="*/ 1738647 h 2575774"/>
              <a:gd name="connsiteX35" fmla="*/ 1197736 w 4456735"/>
              <a:gd name="connsiteY35" fmla="*/ 1815921 h 2575774"/>
              <a:gd name="connsiteX36" fmla="*/ 1236372 w 4456735"/>
              <a:gd name="connsiteY36" fmla="*/ 1828800 h 2575774"/>
              <a:gd name="connsiteX37" fmla="*/ 1287888 w 4456735"/>
              <a:gd name="connsiteY37" fmla="*/ 1854557 h 2575774"/>
              <a:gd name="connsiteX38" fmla="*/ 1339403 w 4456735"/>
              <a:gd name="connsiteY38" fmla="*/ 1867436 h 2575774"/>
              <a:gd name="connsiteX39" fmla="*/ 1429555 w 4456735"/>
              <a:gd name="connsiteY39" fmla="*/ 1893194 h 2575774"/>
              <a:gd name="connsiteX40" fmla="*/ 1635617 w 4456735"/>
              <a:gd name="connsiteY40" fmla="*/ 1931831 h 2575774"/>
              <a:gd name="connsiteX41" fmla="*/ 1738648 w 4456735"/>
              <a:gd name="connsiteY41" fmla="*/ 1957588 h 2575774"/>
              <a:gd name="connsiteX42" fmla="*/ 1815922 w 4456735"/>
              <a:gd name="connsiteY42" fmla="*/ 1983346 h 2575774"/>
              <a:gd name="connsiteX43" fmla="*/ 1854558 w 4456735"/>
              <a:gd name="connsiteY43" fmla="*/ 1996225 h 2575774"/>
              <a:gd name="connsiteX44" fmla="*/ 1893195 w 4456735"/>
              <a:gd name="connsiteY44" fmla="*/ 2009104 h 2575774"/>
              <a:gd name="connsiteX45" fmla="*/ 1931831 w 4456735"/>
              <a:gd name="connsiteY45" fmla="*/ 2034862 h 2575774"/>
              <a:gd name="connsiteX46" fmla="*/ 2034862 w 4456735"/>
              <a:gd name="connsiteY46" fmla="*/ 2060619 h 2575774"/>
              <a:gd name="connsiteX47" fmla="*/ 2073499 w 4456735"/>
              <a:gd name="connsiteY47" fmla="*/ 2086377 h 2575774"/>
              <a:gd name="connsiteX48" fmla="*/ 2176530 w 4456735"/>
              <a:gd name="connsiteY48" fmla="*/ 2125014 h 2575774"/>
              <a:gd name="connsiteX49" fmla="*/ 2240924 w 4456735"/>
              <a:gd name="connsiteY49" fmla="*/ 2150771 h 2575774"/>
              <a:gd name="connsiteX50" fmla="*/ 2421229 w 4456735"/>
              <a:gd name="connsiteY50" fmla="*/ 2228045 h 2575774"/>
              <a:gd name="connsiteX51" fmla="*/ 2537138 w 4456735"/>
              <a:gd name="connsiteY51" fmla="*/ 2266681 h 2575774"/>
              <a:gd name="connsiteX52" fmla="*/ 2575775 w 4456735"/>
              <a:gd name="connsiteY52" fmla="*/ 2279560 h 2575774"/>
              <a:gd name="connsiteX53" fmla="*/ 2614412 w 4456735"/>
              <a:gd name="connsiteY53" fmla="*/ 2292439 h 2575774"/>
              <a:gd name="connsiteX54" fmla="*/ 2665927 w 4456735"/>
              <a:gd name="connsiteY54" fmla="*/ 2305318 h 2575774"/>
              <a:gd name="connsiteX55" fmla="*/ 2717443 w 4456735"/>
              <a:gd name="connsiteY55" fmla="*/ 2331076 h 2575774"/>
              <a:gd name="connsiteX56" fmla="*/ 2768958 w 4456735"/>
              <a:gd name="connsiteY56" fmla="*/ 2343955 h 2575774"/>
              <a:gd name="connsiteX57" fmla="*/ 2807595 w 4456735"/>
              <a:gd name="connsiteY57" fmla="*/ 2356833 h 2575774"/>
              <a:gd name="connsiteX58" fmla="*/ 2884868 w 4456735"/>
              <a:gd name="connsiteY58" fmla="*/ 2395470 h 2575774"/>
              <a:gd name="connsiteX59" fmla="*/ 2936384 w 4456735"/>
              <a:gd name="connsiteY59" fmla="*/ 2421228 h 2575774"/>
              <a:gd name="connsiteX60" fmla="*/ 2987899 w 4456735"/>
              <a:gd name="connsiteY60" fmla="*/ 2434107 h 2575774"/>
              <a:gd name="connsiteX61" fmla="*/ 3026536 w 4456735"/>
              <a:gd name="connsiteY61" fmla="*/ 2446986 h 2575774"/>
              <a:gd name="connsiteX62" fmla="*/ 3168203 w 4456735"/>
              <a:gd name="connsiteY62" fmla="*/ 2472743 h 2575774"/>
              <a:gd name="connsiteX63" fmla="*/ 3206840 w 4456735"/>
              <a:gd name="connsiteY63" fmla="*/ 2485622 h 2575774"/>
              <a:gd name="connsiteX64" fmla="*/ 3438660 w 4456735"/>
              <a:gd name="connsiteY64" fmla="*/ 2511380 h 2575774"/>
              <a:gd name="connsiteX65" fmla="*/ 3477296 w 4456735"/>
              <a:gd name="connsiteY65" fmla="*/ 2524259 h 2575774"/>
              <a:gd name="connsiteX66" fmla="*/ 3515933 w 4456735"/>
              <a:gd name="connsiteY66" fmla="*/ 2550016 h 2575774"/>
              <a:gd name="connsiteX67" fmla="*/ 3593206 w 4456735"/>
              <a:gd name="connsiteY67" fmla="*/ 2575774 h 2575774"/>
              <a:gd name="connsiteX68" fmla="*/ 3709116 w 4456735"/>
              <a:gd name="connsiteY68" fmla="*/ 2562895 h 2575774"/>
              <a:gd name="connsiteX69" fmla="*/ 3760631 w 4456735"/>
              <a:gd name="connsiteY69" fmla="*/ 2485622 h 2575774"/>
              <a:gd name="connsiteX70" fmla="*/ 3837905 w 4456735"/>
              <a:gd name="connsiteY70" fmla="*/ 2434107 h 2575774"/>
              <a:gd name="connsiteX71" fmla="*/ 3953815 w 4456735"/>
              <a:gd name="connsiteY71" fmla="*/ 2395470 h 2575774"/>
              <a:gd name="connsiteX72" fmla="*/ 3992451 w 4456735"/>
              <a:gd name="connsiteY72" fmla="*/ 2382591 h 2575774"/>
              <a:gd name="connsiteX73" fmla="*/ 4018209 w 4456735"/>
              <a:gd name="connsiteY73" fmla="*/ 2343955 h 2575774"/>
              <a:gd name="connsiteX74" fmla="*/ 4056846 w 4456735"/>
              <a:gd name="connsiteY74" fmla="*/ 2331076 h 2575774"/>
              <a:gd name="connsiteX75" fmla="*/ 4095482 w 4456735"/>
              <a:gd name="connsiteY75" fmla="*/ 2305318 h 2575774"/>
              <a:gd name="connsiteX76" fmla="*/ 4146998 w 4456735"/>
              <a:gd name="connsiteY76" fmla="*/ 2228045 h 2575774"/>
              <a:gd name="connsiteX77" fmla="*/ 4159877 w 4456735"/>
              <a:gd name="connsiteY77" fmla="*/ 2189408 h 2575774"/>
              <a:gd name="connsiteX78" fmla="*/ 4185634 w 4456735"/>
              <a:gd name="connsiteY78" fmla="*/ 2150771 h 2575774"/>
              <a:gd name="connsiteX79" fmla="*/ 4211392 w 4456735"/>
              <a:gd name="connsiteY79" fmla="*/ 2073498 h 2575774"/>
              <a:gd name="connsiteX80" fmla="*/ 4224271 w 4456735"/>
              <a:gd name="connsiteY80" fmla="*/ 2034862 h 2575774"/>
              <a:gd name="connsiteX81" fmla="*/ 4250029 w 4456735"/>
              <a:gd name="connsiteY81" fmla="*/ 1918952 h 2575774"/>
              <a:gd name="connsiteX82" fmla="*/ 4262908 w 4456735"/>
              <a:gd name="connsiteY82" fmla="*/ 1867436 h 2575774"/>
              <a:gd name="connsiteX83" fmla="*/ 4327302 w 4456735"/>
              <a:gd name="connsiteY83" fmla="*/ 1790163 h 2575774"/>
              <a:gd name="connsiteX84" fmla="*/ 4365938 w 4456735"/>
              <a:gd name="connsiteY84" fmla="*/ 1648495 h 2575774"/>
              <a:gd name="connsiteX85" fmla="*/ 4365938 w 4456735"/>
              <a:gd name="connsiteY85" fmla="*/ 1648495 h 2575774"/>
              <a:gd name="connsiteX86" fmla="*/ 4378817 w 4456735"/>
              <a:gd name="connsiteY86" fmla="*/ 1596980 h 2575774"/>
              <a:gd name="connsiteX87" fmla="*/ 4404575 w 4456735"/>
              <a:gd name="connsiteY87" fmla="*/ 1558343 h 2575774"/>
              <a:gd name="connsiteX88" fmla="*/ 4430333 w 4456735"/>
              <a:gd name="connsiteY88" fmla="*/ 1468191 h 2575774"/>
              <a:gd name="connsiteX89" fmla="*/ 4456091 w 4456735"/>
              <a:gd name="connsiteY89" fmla="*/ 1365160 h 2575774"/>
              <a:gd name="connsiteX90" fmla="*/ 4443212 w 4456735"/>
              <a:gd name="connsiteY90" fmla="*/ 1197735 h 2575774"/>
              <a:gd name="connsiteX91" fmla="*/ 4430333 w 4456735"/>
              <a:gd name="connsiteY91" fmla="*/ 901521 h 2575774"/>
              <a:gd name="connsiteX92" fmla="*/ 4404575 w 4456735"/>
              <a:gd name="connsiteY92" fmla="*/ 759853 h 2575774"/>
              <a:gd name="connsiteX93" fmla="*/ 4391696 w 4456735"/>
              <a:gd name="connsiteY93" fmla="*/ 669701 h 2575774"/>
              <a:gd name="connsiteX94" fmla="*/ 4365938 w 4456735"/>
              <a:gd name="connsiteY94" fmla="*/ 553791 h 2575774"/>
              <a:gd name="connsiteX95" fmla="*/ 4340181 w 4456735"/>
              <a:gd name="connsiteY95" fmla="*/ 463639 h 2575774"/>
              <a:gd name="connsiteX96" fmla="*/ 4314423 w 4456735"/>
              <a:gd name="connsiteY96" fmla="*/ 425002 h 2575774"/>
              <a:gd name="connsiteX97" fmla="*/ 4288665 w 4456735"/>
              <a:gd name="connsiteY97" fmla="*/ 347729 h 2575774"/>
              <a:gd name="connsiteX98" fmla="*/ 4262908 w 4456735"/>
              <a:gd name="connsiteY98" fmla="*/ 309093 h 2575774"/>
              <a:gd name="connsiteX99" fmla="*/ 4237150 w 4456735"/>
              <a:gd name="connsiteY99" fmla="*/ 231819 h 2575774"/>
              <a:gd name="connsiteX100" fmla="*/ 4159877 w 4456735"/>
              <a:gd name="connsiteY100" fmla="*/ 193183 h 2575774"/>
              <a:gd name="connsiteX101" fmla="*/ 4095482 w 4456735"/>
              <a:gd name="connsiteY101" fmla="*/ 141667 h 2575774"/>
              <a:gd name="connsiteX102" fmla="*/ 4018209 w 4456735"/>
              <a:gd name="connsiteY102" fmla="*/ 90152 h 2575774"/>
              <a:gd name="connsiteX103" fmla="*/ 3979572 w 4456735"/>
              <a:gd name="connsiteY103" fmla="*/ 64394 h 2575774"/>
              <a:gd name="connsiteX104" fmla="*/ 3837905 w 4456735"/>
              <a:gd name="connsiteY104" fmla="*/ 25757 h 2575774"/>
              <a:gd name="connsiteX105" fmla="*/ 3799268 w 4456735"/>
              <a:gd name="connsiteY105" fmla="*/ 12878 h 2575774"/>
              <a:gd name="connsiteX106" fmla="*/ 3747753 w 4456735"/>
              <a:gd name="connsiteY106" fmla="*/ 0 h 2575774"/>
              <a:gd name="connsiteX107" fmla="*/ 3387144 w 4456735"/>
              <a:gd name="connsiteY107" fmla="*/ 12878 h 2575774"/>
              <a:gd name="connsiteX108" fmla="*/ 3219719 w 4456735"/>
              <a:gd name="connsiteY108" fmla="*/ 38636 h 2575774"/>
              <a:gd name="connsiteX109" fmla="*/ 3181082 w 4456735"/>
              <a:gd name="connsiteY109" fmla="*/ 64394 h 2575774"/>
              <a:gd name="connsiteX110" fmla="*/ 3155324 w 4456735"/>
              <a:gd name="connsiteY110" fmla="*/ 103031 h 2575774"/>
              <a:gd name="connsiteX111" fmla="*/ 3078051 w 4456735"/>
              <a:gd name="connsiteY111" fmla="*/ 154546 h 2575774"/>
              <a:gd name="connsiteX112" fmla="*/ 3065172 w 4456735"/>
              <a:gd name="connsiteY112" fmla="*/ 193183 h 2575774"/>
              <a:gd name="connsiteX113" fmla="*/ 3039415 w 4456735"/>
              <a:gd name="connsiteY113" fmla="*/ 231819 h 2575774"/>
              <a:gd name="connsiteX114" fmla="*/ 3026536 w 4456735"/>
              <a:gd name="connsiteY114" fmla="*/ 283335 h 2575774"/>
              <a:gd name="connsiteX115" fmla="*/ 3013657 w 4456735"/>
              <a:gd name="connsiteY115" fmla="*/ 321971 h 2575774"/>
              <a:gd name="connsiteX116" fmla="*/ 3052293 w 4456735"/>
              <a:gd name="connsiteY116" fmla="*/ 592428 h 2575774"/>
              <a:gd name="connsiteX117" fmla="*/ 3078051 w 4456735"/>
              <a:gd name="connsiteY117" fmla="*/ 669701 h 2575774"/>
              <a:gd name="connsiteX118" fmla="*/ 3090930 w 4456735"/>
              <a:gd name="connsiteY118" fmla="*/ 708338 h 2575774"/>
              <a:gd name="connsiteX119" fmla="*/ 3129567 w 4456735"/>
              <a:gd name="connsiteY119" fmla="*/ 734095 h 2575774"/>
              <a:gd name="connsiteX120" fmla="*/ 3155324 w 4456735"/>
              <a:gd name="connsiteY120" fmla="*/ 772732 h 2575774"/>
              <a:gd name="connsiteX121" fmla="*/ 3193961 w 4456735"/>
              <a:gd name="connsiteY121" fmla="*/ 811369 h 2575774"/>
              <a:gd name="connsiteX122" fmla="*/ 3206840 w 4456735"/>
              <a:gd name="connsiteY122" fmla="*/ 850005 h 2575774"/>
              <a:gd name="connsiteX123" fmla="*/ 3296992 w 4456735"/>
              <a:gd name="connsiteY123" fmla="*/ 965915 h 2575774"/>
              <a:gd name="connsiteX124" fmla="*/ 3335629 w 4456735"/>
              <a:gd name="connsiteY124" fmla="*/ 1043188 h 2575774"/>
              <a:gd name="connsiteX125" fmla="*/ 3361386 w 4456735"/>
              <a:gd name="connsiteY125" fmla="*/ 1081825 h 2575774"/>
              <a:gd name="connsiteX126" fmla="*/ 3412902 w 4456735"/>
              <a:gd name="connsiteY126" fmla="*/ 1210614 h 2575774"/>
              <a:gd name="connsiteX127" fmla="*/ 3425781 w 4456735"/>
              <a:gd name="connsiteY127" fmla="*/ 1249250 h 2575774"/>
              <a:gd name="connsiteX128" fmla="*/ 3438660 w 4456735"/>
              <a:gd name="connsiteY128" fmla="*/ 1738647 h 2575774"/>
              <a:gd name="connsiteX129" fmla="*/ 3400023 w 4456735"/>
              <a:gd name="connsiteY129" fmla="*/ 1828800 h 2575774"/>
              <a:gd name="connsiteX130" fmla="*/ 3361386 w 4456735"/>
              <a:gd name="connsiteY130" fmla="*/ 1841678 h 2575774"/>
              <a:gd name="connsiteX131" fmla="*/ 3322750 w 4456735"/>
              <a:gd name="connsiteY131" fmla="*/ 1867436 h 2575774"/>
              <a:gd name="connsiteX132" fmla="*/ 3245477 w 4456735"/>
              <a:gd name="connsiteY132" fmla="*/ 1893194 h 2575774"/>
              <a:gd name="connsiteX133" fmla="*/ 3168203 w 4456735"/>
              <a:gd name="connsiteY133" fmla="*/ 1918952 h 2575774"/>
              <a:gd name="connsiteX134" fmla="*/ 3090930 w 4456735"/>
              <a:gd name="connsiteY134" fmla="*/ 1944709 h 2575774"/>
              <a:gd name="connsiteX135" fmla="*/ 3052293 w 4456735"/>
              <a:gd name="connsiteY135" fmla="*/ 1957588 h 2575774"/>
              <a:gd name="connsiteX136" fmla="*/ 2717443 w 4456735"/>
              <a:gd name="connsiteY136" fmla="*/ 1944709 h 2575774"/>
              <a:gd name="connsiteX137" fmla="*/ 2665927 w 4456735"/>
              <a:gd name="connsiteY137" fmla="*/ 1931831 h 2575774"/>
              <a:gd name="connsiteX138" fmla="*/ 2588654 w 4456735"/>
              <a:gd name="connsiteY138" fmla="*/ 1906073 h 2575774"/>
              <a:gd name="connsiteX139" fmla="*/ 2550017 w 4456735"/>
              <a:gd name="connsiteY139" fmla="*/ 1867436 h 2575774"/>
              <a:gd name="connsiteX140" fmla="*/ 2472744 w 4456735"/>
              <a:gd name="connsiteY140" fmla="*/ 1815921 h 2575774"/>
              <a:gd name="connsiteX141" fmla="*/ 2434108 w 4456735"/>
              <a:gd name="connsiteY141" fmla="*/ 1777284 h 2575774"/>
              <a:gd name="connsiteX142" fmla="*/ 2408350 w 4456735"/>
              <a:gd name="connsiteY142" fmla="*/ 1738647 h 2575774"/>
              <a:gd name="connsiteX143" fmla="*/ 2369713 w 4456735"/>
              <a:gd name="connsiteY143" fmla="*/ 1712890 h 2575774"/>
              <a:gd name="connsiteX144" fmla="*/ 2318198 w 4456735"/>
              <a:gd name="connsiteY144" fmla="*/ 1648495 h 2575774"/>
              <a:gd name="connsiteX145" fmla="*/ 2253803 w 4456735"/>
              <a:gd name="connsiteY145" fmla="*/ 1584101 h 2575774"/>
              <a:gd name="connsiteX146" fmla="*/ 2189409 w 4456735"/>
              <a:gd name="connsiteY146" fmla="*/ 1468191 h 2575774"/>
              <a:gd name="connsiteX147" fmla="*/ 2150772 w 4456735"/>
              <a:gd name="connsiteY147" fmla="*/ 1455312 h 2575774"/>
              <a:gd name="connsiteX148" fmla="*/ 1996226 w 4456735"/>
              <a:gd name="connsiteY148" fmla="*/ 1326524 h 2575774"/>
              <a:gd name="connsiteX149" fmla="*/ 1957589 w 4456735"/>
              <a:gd name="connsiteY149" fmla="*/ 1300766 h 2575774"/>
              <a:gd name="connsiteX150" fmla="*/ 1944710 w 4456735"/>
              <a:gd name="connsiteY150" fmla="*/ 1262129 h 2575774"/>
              <a:gd name="connsiteX151" fmla="*/ 1906074 w 4456735"/>
              <a:gd name="connsiteY151" fmla="*/ 1223493 h 2575774"/>
              <a:gd name="connsiteX152" fmla="*/ 1880316 w 4456735"/>
              <a:gd name="connsiteY152" fmla="*/ 1184856 h 2575774"/>
              <a:gd name="connsiteX153" fmla="*/ 1841679 w 4456735"/>
              <a:gd name="connsiteY153" fmla="*/ 1146219 h 2575774"/>
              <a:gd name="connsiteX154" fmla="*/ 1751527 w 4456735"/>
              <a:gd name="connsiteY154" fmla="*/ 1043188 h 2575774"/>
              <a:gd name="connsiteX155" fmla="*/ 1725769 w 4456735"/>
              <a:gd name="connsiteY155" fmla="*/ 1004552 h 2575774"/>
              <a:gd name="connsiteX156" fmla="*/ 1687133 w 4456735"/>
              <a:gd name="connsiteY156" fmla="*/ 991673 h 2575774"/>
              <a:gd name="connsiteX157" fmla="*/ 1648496 w 4456735"/>
              <a:gd name="connsiteY157" fmla="*/ 965915 h 2575774"/>
              <a:gd name="connsiteX158" fmla="*/ 1584102 w 4456735"/>
              <a:gd name="connsiteY158" fmla="*/ 914400 h 2575774"/>
              <a:gd name="connsiteX159" fmla="*/ 1558344 w 4456735"/>
              <a:gd name="connsiteY159" fmla="*/ 875763 h 2575774"/>
              <a:gd name="connsiteX160" fmla="*/ 1481071 w 4456735"/>
              <a:gd name="connsiteY160" fmla="*/ 824247 h 2575774"/>
              <a:gd name="connsiteX161" fmla="*/ 1455313 w 4456735"/>
              <a:gd name="connsiteY161" fmla="*/ 785611 h 2575774"/>
              <a:gd name="connsiteX162" fmla="*/ 1365161 w 4456735"/>
              <a:gd name="connsiteY162" fmla="*/ 708338 h 2575774"/>
              <a:gd name="connsiteX163" fmla="*/ 1275009 w 4456735"/>
              <a:gd name="connsiteY163" fmla="*/ 605307 h 2575774"/>
              <a:gd name="connsiteX164" fmla="*/ 1249251 w 4456735"/>
              <a:gd name="connsiteY164" fmla="*/ 566670 h 2575774"/>
              <a:gd name="connsiteX165" fmla="*/ 1236372 w 4456735"/>
              <a:gd name="connsiteY165" fmla="*/ 528033 h 2575774"/>
              <a:gd name="connsiteX166" fmla="*/ 1197736 w 4456735"/>
              <a:gd name="connsiteY166" fmla="*/ 502276 h 2575774"/>
              <a:gd name="connsiteX167" fmla="*/ 1107584 w 4456735"/>
              <a:gd name="connsiteY167" fmla="*/ 399245 h 2575774"/>
              <a:gd name="connsiteX168" fmla="*/ 1081826 w 4456735"/>
              <a:gd name="connsiteY168" fmla="*/ 360608 h 2575774"/>
              <a:gd name="connsiteX169" fmla="*/ 1068947 w 4456735"/>
              <a:gd name="connsiteY169" fmla="*/ 321971 h 2575774"/>
              <a:gd name="connsiteX170" fmla="*/ 953037 w 4456735"/>
              <a:gd name="connsiteY170" fmla="*/ 257577 h 2575774"/>
              <a:gd name="connsiteX171" fmla="*/ 914400 w 4456735"/>
              <a:gd name="connsiteY171" fmla="*/ 231819 h 2575774"/>
              <a:gd name="connsiteX172" fmla="*/ 837127 w 4456735"/>
              <a:gd name="connsiteY172" fmla="*/ 206062 h 2575774"/>
              <a:gd name="connsiteX173" fmla="*/ 824248 w 4456735"/>
              <a:gd name="connsiteY173" fmla="*/ 180304 h 257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4456735" h="2575774">
                <a:moveTo>
                  <a:pt x="824248" y="180304"/>
                </a:moveTo>
                <a:cubicBezTo>
                  <a:pt x="802783" y="173865"/>
                  <a:pt x="746912" y="172247"/>
                  <a:pt x="708338" y="167425"/>
                </a:cubicBezTo>
                <a:cubicBezTo>
                  <a:pt x="642051" y="159139"/>
                  <a:pt x="605362" y="152409"/>
                  <a:pt x="540913" y="141667"/>
                </a:cubicBezTo>
                <a:cubicBezTo>
                  <a:pt x="421731" y="149116"/>
                  <a:pt x="351296" y="148043"/>
                  <a:pt x="244699" y="167425"/>
                </a:cubicBezTo>
                <a:cubicBezTo>
                  <a:pt x="227284" y="170591"/>
                  <a:pt x="210356" y="176011"/>
                  <a:pt x="193184" y="180304"/>
                </a:cubicBezTo>
                <a:lnTo>
                  <a:pt x="77274" y="257577"/>
                </a:lnTo>
                <a:lnTo>
                  <a:pt x="38637" y="283335"/>
                </a:lnTo>
                <a:cubicBezTo>
                  <a:pt x="34344" y="309093"/>
                  <a:pt x="31423" y="335117"/>
                  <a:pt x="25758" y="360608"/>
                </a:cubicBezTo>
                <a:cubicBezTo>
                  <a:pt x="22813" y="373860"/>
                  <a:pt x="15824" y="385993"/>
                  <a:pt x="12879" y="399245"/>
                </a:cubicBezTo>
                <a:cubicBezTo>
                  <a:pt x="7214" y="424736"/>
                  <a:pt x="4293" y="450760"/>
                  <a:pt x="0" y="476518"/>
                </a:cubicBezTo>
                <a:cubicBezTo>
                  <a:pt x="4293" y="502276"/>
                  <a:pt x="6546" y="528458"/>
                  <a:pt x="12879" y="553791"/>
                </a:cubicBezTo>
                <a:cubicBezTo>
                  <a:pt x="19464" y="580131"/>
                  <a:pt x="30051" y="605306"/>
                  <a:pt x="38637" y="631064"/>
                </a:cubicBezTo>
                <a:lnTo>
                  <a:pt x="51516" y="669701"/>
                </a:lnTo>
                <a:cubicBezTo>
                  <a:pt x="55809" y="682580"/>
                  <a:pt x="53099" y="700808"/>
                  <a:pt x="64395" y="708338"/>
                </a:cubicBezTo>
                <a:lnTo>
                  <a:pt x="103031" y="734095"/>
                </a:lnTo>
                <a:cubicBezTo>
                  <a:pt x="107324" y="746974"/>
                  <a:pt x="109317" y="760865"/>
                  <a:pt x="115910" y="772732"/>
                </a:cubicBezTo>
                <a:cubicBezTo>
                  <a:pt x="130944" y="799793"/>
                  <a:pt x="167426" y="850005"/>
                  <a:pt x="167426" y="850005"/>
                </a:cubicBezTo>
                <a:cubicBezTo>
                  <a:pt x="192311" y="924659"/>
                  <a:pt x="178435" y="921427"/>
                  <a:pt x="231820" y="965915"/>
                </a:cubicBezTo>
                <a:cubicBezTo>
                  <a:pt x="243711" y="975824"/>
                  <a:pt x="257578" y="983087"/>
                  <a:pt x="270457" y="991673"/>
                </a:cubicBezTo>
                <a:cubicBezTo>
                  <a:pt x="279043" y="1004552"/>
                  <a:pt x="284566" y="1020116"/>
                  <a:pt x="296215" y="1030309"/>
                </a:cubicBezTo>
                <a:cubicBezTo>
                  <a:pt x="319513" y="1050694"/>
                  <a:pt x="347730" y="1064653"/>
                  <a:pt x="373488" y="1081825"/>
                </a:cubicBezTo>
                <a:lnTo>
                  <a:pt x="450761" y="1133340"/>
                </a:lnTo>
                <a:lnTo>
                  <a:pt x="489398" y="1159098"/>
                </a:lnTo>
                <a:lnTo>
                  <a:pt x="528034" y="1184856"/>
                </a:lnTo>
                <a:cubicBezTo>
                  <a:pt x="560406" y="1281972"/>
                  <a:pt x="516738" y="1162265"/>
                  <a:pt x="566671" y="1262129"/>
                </a:cubicBezTo>
                <a:cubicBezTo>
                  <a:pt x="572742" y="1274271"/>
                  <a:pt x="569951" y="1291167"/>
                  <a:pt x="579550" y="1300766"/>
                </a:cubicBezTo>
                <a:cubicBezTo>
                  <a:pt x="601440" y="1322656"/>
                  <a:pt x="631065" y="1335109"/>
                  <a:pt x="656823" y="1352281"/>
                </a:cubicBezTo>
                <a:lnTo>
                  <a:pt x="695460" y="1378039"/>
                </a:lnTo>
                <a:lnTo>
                  <a:pt x="734096" y="1403797"/>
                </a:lnTo>
                <a:cubicBezTo>
                  <a:pt x="757709" y="1474635"/>
                  <a:pt x="732787" y="1411164"/>
                  <a:pt x="772733" y="1481070"/>
                </a:cubicBezTo>
                <a:cubicBezTo>
                  <a:pt x="782258" y="1497739"/>
                  <a:pt x="784915" y="1519010"/>
                  <a:pt x="798491" y="1532586"/>
                </a:cubicBezTo>
                <a:cubicBezTo>
                  <a:pt x="812066" y="1546161"/>
                  <a:pt x="832834" y="1549757"/>
                  <a:pt x="850006" y="1558343"/>
                </a:cubicBezTo>
                <a:cubicBezTo>
                  <a:pt x="897227" y="1629175"/>
                  <a:pt x="850008" y="1569078"/>
                  <a:pt x="914400" y="1622738"/>
                </a:cubicBezTo>
                <a:cubicBezTo>
                  <a:pt x="1013558" y="1705369"/>
                  <a:pt x="895751" y="1623183"/>
                  <a:pt x="991674" y="1687132"/>
                </a:cubicBezTo>
                <a:cubicBezTo>
                  <a:pt x="1013530" y="1752699"/>
                  <a:pt x="986990" y="1707425"/>
                  <a:pt x="1043189" y="1738647"/>
                </a:cubicBezTo>
                <a:cubicBezTo>
                  <a:pt x="1192991" y="1821870"/>
                  <a:pt x="1047295" y="1765774"/>
                  <a:pt x="1197736" y="1815921"/>
                </a:cubicBezTo>
                <a:cubicBezTo>
                  <a:pt x="1210615" y="1820214"/>
                  <a:pt x="1224230" y="1822729"/>
                  <a:pt x="1236372" y="1828800"/>
                </a:cubicBezTo>
                <a:cubicBezTo>
                  <a:pt x="1253544" y="1837386"/>
                  <a:pt x="1269912" y="1847816"/>
                  <a:pt x="1287888" y="1854557"/>
                </a:cubicBezTo>
                <a:cubicBezTo>
                  <a:pt x="1304461" y="1860772"/>
                  <a:pt x="1322384" y="1862573"/>
                  <a:pt x="1339403" y="1867436"/>
                </a:cubicBezTo>
                <a:cubicBezTo>
                  <a:pt x="1382272" y="1879685"/>
                  <a:pt x="1381245" y="1885142"/>
                  <a:pt x="1429555" y="1893194"/>
                </a:cubicBezTo>
                <a:cubicBezTo>
                  <a:pt x="1535490" y="1910850"/>
                  <a:pt x="1531967" y="1897284"/>
                  <a:pt x="1635617" y="1931831"/>
                </a:cubicBezTo>
                <a:cubicBezTo>
                  <a:pt x="1752876" y="1970914"/>
                  <a:pt x="1567654" y="1910953"/>
                  <a:pt x="1738648" y="1957588"/>
                </a:cubicBezTo>
                <a:cubicBezTo>
                  <a:pt x="1764843" y="1964732"/>
                  <a:pt x="1790164" y="1974760"/>
                  <a:pt x="1815922" y="1983346"/>
                </a:cubicBezTo>
                <a:lnTo>
                  <a:pt x="1854558" y="1996225"/>
                </a:lnTo>
                <a:lnTo>
                  <a:pt x="1893195" y="2009104"/>
                </a:lnTo>
                <a:cubicBezTo>
                  <a:pt x="1906074" y="2017690"/>
                  <a:pt x="1917338" y="2029427"/>
                  <a:pt x="1931831" y="2034862"/>
                </a:cubicBezTo>
                <a:cubicBezTo>
                  <a:pt x="1990622" y="2056908"/>
                  <a:pt x="1987190" y="2036783"/>
                  <a:pt x="2034862" y="2060619"/>
                </a:cubicBezTo>
                <a:cubicBezTo>
                  <a:pt x="2048706" y="2067541"/>
                  <a:pt x="2059655" y="2079455"/>
                  <a:pt x="2073499" y="2086377"/>
                </a:cubicBezTo>
                <a:cubicBezTo>
                  <a:pt x="2123278" y="2111267"/>
                  <a:pt x="2131945" y="2108295"/>
                  <a:pt x="2176530" y="2125014"/>
                </a:cubicBezTo>
                <a:cubicBezTo>
                  <a:pt x="2198176" y="2133131"/>
                  <a:pt x="2219798" y="2141382"/>
                  <a:pt x="2240924" y="2150771"/>
                </a:cubicBezTo>
                <a:cubicBezTo>
                  <a:pt x="2343701" y="2196449"/>
                  <a:pt x="2250759" y="2171223"/>
                  <a:pt x="2421229" y="2228045"/>
                </a:cubicBezTo>
                <a:lnTo>
                  <a:pt x="2537138" y="2266681"/>
                </a:lnTo>
                <a:lnTo>
                  <a:pt x="2575775" y="2279560"/>
                </a:lnTo>
                <a:cubicBezTo>
                  <a:pt x="2588654" y="2283853"/>
                  <a:pt x="2601242" y="2289146"/>
                  <a:pt x="2614412" y="2292439"/>
                </a:cubicBezTo>
                <a:cubicBezTo>
                  <a:pt x="2631584" y="2296732"/>
                  <a:pt x="2649354" y="2299103"/>
                  <a:pt x="2665927" y="2305318"/>
                </a:cubicBezTo>
                <a:cubicBezTo>
                  <a:pt x="2683903" y="2312059"/>
                  <a:pt x="2699467" y="2324335"/>
                  <a:pt x="2717443" y="2331076"/>
                </a:cubicBezTo>
                <a:cubicBezTo>
                  <a:pt x="2734016" y="2337291"/>
                  <a:pt x="2751939" y="2339093"/>
                  <a:pt x="2768958" y="2343955"/>
                </a:cubicBezTo>
                <a:cubicBezTo>
                  <a:pt x="2782011" y="2347684"/>
                  <a:pt x="2794716" y="2352540"/>
                  <a:pt x="2807595" y="2356833"/>
                </a:cubicBezTo>
                <a:cubicBezTo>
                  <a:pt x="2881842" y="2406333"/>
                  <a:pt x="2810220" y="2363478"/>
                  <a:pt x="2884868" y="2395470"/>
                </a:cubicBezTo>
                <a:cubicBezTo>
                  <a:pt x="2902515" y="2403033"/>
                  <a:pt x="2918408" y="2414487"/>
                  <a:pt x="2936384" y="2421228"/>
                </a:cubicBezTo>
                <a:cubicBezTo>
                  <a:pt x="2952957" y="2427443"/>
                  <a:pt x="2970880" y="2429244"/>
                  <a:pt x="2987899" y="2434107"/>
                </a:cubicBezTo>
                <a:cubicBezTo>
                  <a:pt x="3000952" y="2437837"/>
                  <a:pt x="3013366" y="2443694"/>
                  <a:pt x="3026536" y="2446986"/>
                </a:cubicBezTo>
                <a:cubicBezTo>
                  <a:pt x="3120271" y="2470419"/>
                  <a:pt x="3064883" y="2449783"/>
                  <a:pt x="3168203" y="2472743"/>
                </a:cubicBezTo>
                <a:cubicBezTo>
                  <a:pt x="3181455" y="2475688"/>
                  <a:pt x="3193528" y="2482960"/>
                  <a:pt x="3206840" y="2485622"/>
                </a:cubicBezTo>
                <a:cubicBezTo>
                  <a:pt x="3272123" y="2498679"/>
                  <a:pt x="3378932" y="2505950"/>
                  <a:pt x="3438660" y="2511380"/>
                </a:cubicBezTo>
                <a:cubicBezTo>
                  <a:pt x="3451539" y="2515673"/>
                  <a:pt x="3465154" y="2518188"/>
                  <a:pt x="3477296" y="2524259"/>
                </a:cubicBezTo>
                <a:cubicBezTo>
                  <a:pt x="3491140" y="2531181"/>
                  <a:pt x="3501789" y="2543730"/>
                  <a:pt x="3515933" y="2550016"/>
                </a:cubicBezTo>
                <a:cubicBezTo>
                  <a:pt x="3540744" y="2561043"/>
                  <a:pt x="3593206" y="2575774"/>
                  <a:pt x="3593206" y="2575774"/>
                </a:cubicBezTo>
                <a:cubicBezTo>
                  <a:pt x="3631843" y="2571481"/>
                  <a:pt x="3671402" y="2572323"/>
                  <a:pt x="3709116" y="2562895"/>
                </a:cubicBezTo>
                <a:cubicBezTo>
                  <a:pt x="3784124" y="2544143"/>
                  <a:pt x="3719249" y="2532916"/>
                  <a:pt x="3760631" y="2485622"/>
                </a:cubicBezTo>
                <a:cubicBezTo>
                  <a:pt x="3781016" y="2462324"/>
                  <a:pt x="3808537" y="2443897"/>
                  <a:pt x="3837905" y="2434107"/>
                </a:cubicBezTo>
                <a:lnTo>
                  <a:pt x="3953815" y="2395470"/>
                </a:lnTo>
                <a:lnTo>
                  <a:pt x="3992451" y="2382591"/>
                </a:lnTo>
                <a:cubicBezTo>
                  <a:pt x="4001037" y="2369712"/>
                  <a:pt x="4006122" y="2353624"/>
                  <a:pt x="4018209" y="2343955"/>
                </a:cubicBezTo>
                <a:cubicBezTo>
                  <a:pt x="4028810" y="2335474"/>
                  <a:pt x="4044704" y="2337147"/>
                  <a:pt x="4056846" y="2331076"/>
                </a:cubicBezTo>
                <a:cubicBezTo>
                  <a:pt x="4070690" y="2324154"/>
                  <a:pt x="4082603" y="2313904"/>
                  <a:pt x="4095482" y="2305318"/>
                </a:cubicBezTo>
                <a:cubicBezTo>
                  <a:pt x="4112654" y="2279560"/>
                  <a:pt x="4137209" y="2257413"/>
                  <a:pt x="4146998" y="2228045"/>
                </a:cubicBezTo>
                <a:cubicBezTo>
                  <a:pt x="4151291" y="2215166"/>
                  <a:pt x="4153806" y="2201551"/>
                  <a:pt x="4159877" y="2189408"/>
                </a:cubicBezTo>
                <a:cubicBezTo>
                  <a:pt x="4166799" y="2175564"/>
                  <a:pt x="4179348" y="2164915"/>
                  <a:pt x="4185634" y="2150771"/>
                </a:cubicBezTo>
                <a:cubicBezTo>
                  <a:pt x="4196661" y="2125960"/>
                  <a:pt x="4202806" y="2099256"/>
                  <a:pt x="4211392" y="2073498"/>
                </a:cubicBezTo>
                <a:cubicBezTo>
                  <a:pt x="4215685" y="2060619"/>
                  <a:pt x="4220978" y="2048032"/>
                  <a:pt x="4224271" y="2034862"/>
                </a:cubicBezTo>
                <a:cubicBezTo>
                  <a:pt x="4255680" y="1909225"/>
                  <a:pt x="4217328" y="2066104"/>
                  <a:pt x="4250029" y="1918952"/>
                </a:cubicBezTo>
                <a:cubicBezTo>
                  <a:pt x="4253869" y="1901673"/>
                  <a:pt x="4255936" y="1883705"/>
                  <a:pt x="4262908" y="1867436"/>
                </a:cubicBezTo>
                <a:cubicBezTo>
                  <a:pt x="4276356" y="1836058"/>
                  <a:pt x="4304094" y="1813371"/>
                  <a:pt x="4327302" y="1790163"/>
                </a:cubicBezTo>
                <a:cubicBezTo>
                  <a:pt x="4345506" y="1699145"/>
                  <a:pt x="4333259" y="1746536"/>
                  <a:pt x="4365938" y="1648495"/>
                </a:cubicBezTo>
                <a:lnTo>
                  <a:pt x="4365938" y="1648495"/>
                </a:lnTo>
                <a:cubicBezTo>
                  <a:pt x="4370231" y="1631323"/>
                  <a:pt x="4371844" y="1613249"/>
                  <a:pt x="4378817" y="1596980"/>
                </a:cubicBezTo>
                <a:cubicBezTo>
                  <a:pt x="4384914" y="1582753"/>
                  <a:pt x="4397653" y="1572187"/>
                  <a:pt x="4404575" y="1558343"/>
                </a:cubicBezTo>
                <a:cubicBezTo>
                  <a:pt x="4414869" y="1537755"/>
                  <a:pt x="4424830" y="1487450"/>
                  <a:pt x="4430333" y="1468191"/>
                </a:cubicBezTo>
                <a:cubicBezTo>
                  <a:pt x="4456735" y="1375784"/>
                  <a:pt x="4429906" y="1496085"/>
                  <a:pt x="4456091" y="1365160"/>
                </a:cubicBezTo>
                <a:cubicBezTo>
                  <a:pt x="4451798" y="1309352"/>
                  <a:pt x="4446317" y="1253622"/>
                  <a:pt x="4443212" y="1197735"/>
                </a:cubicBezTo>
                <a:cubicBezTo>
                  <a:pt x="4437730" y="1099056"/>
                  <a:pt x="4436907" y="1000133"/>
                  <a:pt x="4430333" y="901521"/>
                </a:cubicBezTo>
                <a:cubicBezTo>
                  <a:pt x="4422423" y="782877"/>
                  <a:pt x="4420459" y="847215"/>
                  <a:pt x="4404575" y="759853"/>
                </a:cubicBezTo>
                <a:cubicBezTo>
                  <a:pt x="4399145" y="729987"/>
                  <a:pt x="4396312" y="699704"/>
                  <a:pt x="4391696" y="669701"/>
                </a:cubicBezTo>
                <a:cubicBezTo>
                  <a:pt x="4372326" y="543797"/>
                  <a:pt x="4389289" y="635522"/>
                  <a:pt x="4365938" y="553791"/>
                </a:cubicBezTo>
                <a:cubicBezTo>
                  <a:pt x="4360435" y="534530"/>
                  <a:pt x="4350476" y="484228"/>
                  <a:pt x="4340181" y="463639"/>
                </a:cubicBezTo>
                <a:cubicBezTo>
                  <a:pt x="4333259" y="449794"/>
                  <a:pt x="4320710" y="439147"/>
                  <a:pt x="4314423" y="425002"/>
                </a:cubicBezTo>
                <a:cubicBezTo>
                  <a:pt x="4303396" y="400191"/>
                  <a:pt x="4303726" y="370320"/>
                  <a:pt x="4288665" y="347729"/>
                </a:cubicBezTo>
                <a:cubicBezTo>
                  <a:pt x="4280079" y="334850"/>
                  <a:pt x="4269194" y="323237"/>
                  <a:pt x="4262908" y="309093"/>
                </a:cubicBezTo>
                <a:cubicBezTo>
                  <a:pt x="4251881" y="284282"/>
                  <a:pt x="4259742" y="246879"/>
                  <a:pt x="4237150" y="231819"/>
                </a:cubicBezTo>
                <a:cubicBezTo>
                  <a:pt x="4187217" y="198532"/>
                  <a:pt x="4213197" y="210957"/>
                  <a:pt x="4159877" y="193183"/>
                </a:cubicBezTo>
                <a:cubicBezTo>
                  <a:pt x="4112284" y="121794"/>
                  <a:pt x="4161349" y="178260"/>
                  <a:pt x="4095482" y="141667"/>
                </a:cubicBezTo>
                <a:cubicBezTo>
                  <a:pt x="4068421" y="126633"/>
                  <a:pt x="4043967" y="107324"/>
                  <a:pt x="4018209" y="90152"/>
                </a:cubicBezTo>
                <a:cubicBezTo>
                  <a:pt x="4005330" y="81566"/>
                  <a:pt x="3994256" y="69289"/>
                  <a:pt x="3979572" y="64394"/>
                </a:cubicBezTo>
                <a:cubicBezTo>
                  <a:pt x="3813799" y="9136"/>
                  <a:pt x="3983531" y="62164"/>
                  <a:pt x="3837905" y="25757"/>
                </a:cubicBezTo>
                <a:cubicBezTo>
                  <a:pt x="3824735" y="22464"/>
                  <a:pt x="3812321" y="16607"/>
                  <a:pt x="3799268" y="12878"/>
                </a:cubicBezTo>
                <a:cubicBezTo>
                  <a:pt x="3782249" y="8016"/>
                  <a:pt x="3764925" y="4293"/>
                  <a:pt x="3747753" y="0"/>
                </a:cubicBezTo>
                <a:lnTo>
                  <a:pt x="3387144" y="12878"/>
                </a:lnTo>
                <a:cubicBezTo>
                  <a:pt x="3354117" y="14616"/>
                  <a:pt x="3264903" y="16044"/>
                  <a:pt x="3219719" y="38636"/>
                </a:cubicBezTo>
                <a:cubicBezTo>
                  <a:pt x="3205875" y="45558"/>
                  <a:pt x="3193961" y="55808"/>
                  <a:pt x="3181082" y="64394"/>
                </a:cubicBezTo>
                <a:cubicBezTo>
                  <a:pt x="3172496" y="77273"/>
                  <a:pt x="3166973" y="92838"/>
                  <a:pt x="3155324" y="103031"/>
                </a:cubicBezTo>
                <a:cubicBezTo>
                  <a:pt x="3132027" y="123416"/>
                  <a:pt x="3078051" y="154546"/>
                  <a:pt x="3078051" y="154546"/>
                </a:cubicBezTo>
                <a:cubicBezTo>
                  <a:pt x="3073758" y="167425"/>
                  <a:pt x="3071243" y="181041"/>
                  <a:pt x="3065172" y="193183"/>
                </a:cubicBezTo>
                <a:cubicBezTo>
                  <a:pt x="3058250" y="207027"/>
                  <a:pt x="3045512" y="217592"/>
                  <a:pt x="3039415" y="231819"/>
                </a:cubicBezTo>
                <a:cubicBezTo>
                  <a:pt x="3032443" y="248088"/>
                  <a:pt x="3031399" y="266316"/>
                  <a:pt x="3026536" y="283335"/>
                </a:cubicBezTo>
                <a:cubicBezTo>
                  <a:pt x="3022807" y="296388"/>
                  <a:pt x="3017950" y="309092"/>
                  <a:pt x="3013657" y="321971"/>
                </a:cubicBezTo>
                <a:cubicBezTo>
                  <a:pt x="3021006" y="402815"/>
                  <a:pt x="3026002" y="513556"/>
                  <a:pt x="3052293" y="592428"/>
                </a:cubicBezTo>
                <a:lnTo>
                  <a:pt x="3078051" y="669701"/>
                </a:lnTo>
                <a:cubicBezTo>
                  <a:pt x="3082344" y="682580"/>
                  <a:pt x="3079634" y="700808"/>
                  <a:pt x="3090930" y="708338"/>
                </a:cubicBezTo>
                <a:lnTo>
                  <a:pt x="3129567" y="734095"/>
                </a:lnTo>
                <a:cubicBezTo>
                  <a:pt x="3138153" y="746974"/>
                  <a:pt x="3145415" y="760841"/>
                  <a:pt x="3155324" y="772732"/>
                </a:cubicBezTo>
                <a:cubicBezTo>
                  <a:pt x="3166984" y="786724"/>
                  <a:pt x="3183858" y="796214"/>
                  <a:pt x="3193961" y="811369"/>
                </a:cubicBezTo>
                <a:cubicBezTo>
                  <a:pt x="3201491" y="822664"/>
                  <a:pt x="3200247" y="838138"/>
                  <a:pt x="3206840" y="850005"/>
                </a:cubicBezTo>
                <a:cubicBezTo>
                  <a:pt x="3271942" y="967188"/>
                  <a:pt x="3234416" y="890823"/>
                  <a:pt x="3296992" y="965915"/>
                </a:cubicBezTo>
                <a:cubicBezTo>
                  <a:pt x="3343126" y="1021276"/>
                  <a:pt x="3306589" y="985106"/>
                  <a:pt x="3335629" y="1043188"/>
                </a:cubicBezTo>
                <a:cubicBezTo>
                  <a:pt x="3342551" y="1057032"/>
                  <a:pt x="3353707" y="1068386"/>
                  <a:pt x="3361386" y="1081825"/>
                </a:cubicBezTo>
                <a:cubicBezTo>
                  <a:pt x="3391708" y="1134890"/>
                  <a:pt x="3391790" y="1147280"/>
                  <a:pt x="3412902" y="1210614"/>
                </a:cubicBezTo>
                <a:lnTo>
                  <a:pt x="3425781" y="1249250"/>
                </a:lnTo>
                <a:cubicBezTo>
                  <a:pt x="3430074" y="1412382"/>
                  <a:pt x="3438660" y="1575458"/>
                  <a:pt x="3438660" y="1738647"/>
                </a:cubicBezTo>
                <a:cubicBezTo>
                  <a:pt x="3438660" y="1763394"/>
                  <a:pt x="3421054" y="1811975"/>
                  <a:pt x="3400023" y="1828800"/>
                </a:cubicBezTo>
                <a:cubicBezTo>
                  <a:pt x="3389422" y="1837280"/>
                  <a:pt x="3374265" y="1837385"/>
                  <a:pt x="3361386" y="1841678"/>
                </a:cubicBezTo>
                <a:cubicBezTo>
                  <a:pt x="3348507" y="1850264"/>
                  <a:pt x="3336894" y="1861150"/>
                  <a:pt x="3322750" y="1867436"/>
                </a:cubicBezTo>
                <a:cubicBezTo>
                  <a:pt x="3297939" y="1878463"/>
                  <a:pt x="3271235" y="1884608"/>
                  <a:pt x="3245477" y="1893194"/>
                </a:cubicBezTo>
                <a:lnTo>
                  <a:pt x="3168203" y="1918952"/>
                </a:lnTo>
                <a:lnTo>
                  <a:pt x="3090930" y="1944709"/>
                </a:lnTo>
                <a:lnTo>
                  <a:pt x="3052293" y="1957588"/>
                </a:lnTo>
                <a:cubicBezTo>
                  <a:pt x="2940676" y="1953295"/>
                  <a:pt x="2828895" y="1952139"/>
                  <a:pt x="2717443" y="1944709"/>
                </a:cubicBezTo>
                <a:cubicBezTo>
                  <a:pt x="2699782" y="1943532"/>
                  <a:pt x="2682881" y="1936917"/>
                  <a:pt x="2665927" y="1931831"/>
                </a:cubicBezTo>
                <a:cubicBezTo>
                  <a:pt x="2639921" y="1924029"/>
                  <a:pt x="2588654" y="1906073"/>
                  <a:pt x="2588654" y="1906073"/>
                </a:cubicBezTo>
                <a:cubicBezTo>
                  <a:pt x="2575775" y="1893194"/>
                  <a:pt x="2564394" y="1878618"/>
                  <a:pt x="2550017" y="1867436"/>
                </a:cubicBezTo>
                <a:cubicBezTo>
                  <a:pt x="2525581" y="1848430"/>
                  <a:pt x="2494633" y="1837811"/>
                  <a:pt x="2472744" y="1815921"/>
                </a:cubicBezTo>
                <a:cubicBezTo>
                  <a:pt x="2459865" y="1803042"/>
                  <a:pt x="2445768" y="1791276"/>
                  <a:pt x="2434108" y="1777284"/>
                </a:cubicBezTo>
                <a:cubicBezTo>
                  <a:pt x="2424199" y="1765393"/>
                  <a:pt x="2419295" y="1749592"/>
                  <a:pt x="2408350" y="1738647"/>
                </a:cubicBezTo>
                <a:cubicBezTo>
                  <a:pt x="2397405" y="1727702"/>
                  <a:pt x="2382592" y="1721476"/>
                  <a:pt x="2369713" y="1712890"/>
                </a:cubicBezTo>
                <a:cubicBezTo>
                  <a:pt x="2344641" y="1637673"/>
                  <a:pt x="2376451" y="1706748"/>
                  <a:pt x="2318198" y="1648495"/>
                </a:cubicBezTo>
                <a:cubicBezTo>
                  <a:pt x="2232342" y="1562639"/>
                  <a:pt x="2356832" y="1652787"/>
                  <a:pt x="2253803" y="1584101"/>
                </a:cubicBezTo>
                <a:cubicBezTo>
                  <a:pt x="2242463" y="1550081"/>
                  <a:pt x="2222622" y="1479262"/>
                  <a:pt x="2189409" y="1468191"/>
                </a:cubicBezTo>
                <a:lnTo>
                  <a:pt x="2150772" y="1455312"/>
                </a:lnTo>
                <a:cubicBezTo>
                  <a:pt x="2051609" y="1356149"/>
                  <a:pt x="2103808" y="1398245"/>
                  <a:pt x="1996226" y="1326524"/>
                </a:cubicBezTo>
                <a:lnTo>
                  <a:pt x="1957589" y="1300766"/>
                </a:lnTo>
                <a:cubicBezTo>
                  <a:pt x="1953296" y="1287887"/>
                  <a:pt x="1952240" y="1273425"/>
                  <a:pt x="1944710" y="1262129"/>
                </a:cubicBezTo>
                <a:cubicBezTo>
                  <a:pt x="1934607" y="1246975"/>
                  <a:pt x="1917734" y="1237485"/>
                  <a:pt x="1906074" y="1223493"/>
                </a:cubicBezTo>
                <a:cubicBezTo>
                  <a:pt x="1896165" y="1211602"/>
                  <a:pt x="1890225" y="1196747"/>
                  <a:pt x="1880316" y="1184856"/>
                </a:cubicBezTo>
                <a:cubicBezTo>
                  <a:pt x="1868656" y="1170864"/>
                  <a:pt x="1852861" y="1160596"/>
                  <a:pt x="1841679" y="1146219"/>
                </a:cubicBezTo>
                <a:cubicBezTo>
                  <a:pt x="1760773" y="1042197"/>
                  <a:pt x="1826324" y="1093053"/>
                  <a:pt x="1751527" y="1043188"/>
                </a:cubicBezTo>
                <a:cubicBezTo>
                  <a:pt x="1742941" y="1030309"/>
                  <a:pt x="1737856" y="1014221"/>
                  <a:pt x="1725769" y="1004552"/>
                </a:cubicBezTo>
                <a:cubicBezTo>
                  <a:pt x="1715168" y="996072"/>
                  <a:pt x="1699275" y="997744"/>
                  <a:pt x="1687133" y="991673"/>
                </a:cubicBezTo>
                <a:cubicBezTo>
                  <a:pt x="1673289" y="984751"/>
                  <a:pt x="1661375" y="974501"/>
                  <a:pt x="1648496" y="965915"/>
                </a:cubicBezTo>
                <a:cubicBezTo>
                  <a:pt x="1574676" y="855185"/>
                  <a:pt x="1672970" y="985494"/>
                  <a:pt x="1584102" y="914400"/>
                </a:cubicBezTo>
                <a:cubicBezTo>
                  <a:pt x="1572015" y="904731"/>
                  <a:pt x="1569993" y="885956"/>
                  <a:pt x="1558344" y="875763"/>
                </a:cubicBezTo>
                <a:cubicBezTo>
                  <a:pt x="1535047" y="855378"/>
                  <a:pt x="1481071" y="824247"/>
                  <a:pt x="1481071" y="824247"/>
                </a:cubicBezTo>
                <a:cubicBezTo>
                  <a:pt x="1472485" y="811368"/>
                  <a:pt x="1465222" y="797502"/>
                  <a:pt x="1455313" y="785611"/>
                </a:cubicBezTo>
                <a:cubicBezTo>
                  <a:pt x="1425413" y="749730"/>
                  <a:pt x="1403066" y="736766"/>
                  <a:pt x="1365161" y="708338"/>
                </a:cubicBezTo>
                <a:cubicBezTo>
                  <a:pt x="1305060" y="618185"/>
                  <a:pt x="1339404" y="648235"/>
                  <a:pt x="1275009" y="605307"/>
                </a:cubicBezTo>
                <a:cubicBezTo>
                  <a:pt x="1266423" y="592428"/>
                  <a:pt x="1256173" y="580515"/>
                  <a:pt x="1249251" y="566670"/>
                </a:cubicBezTo>
                <a:cubicBezTo>
                  <a:pt x="1243180" y="554528"/>
                  <a:pt x="1244853" y="538634"/>
                  <a:pt x="1236372" y="528033"/>
                </a:cubicBezTo>
                <a:cubicBezTo>
                  <a:pt x="1226703" y="515947"/>
                  <a:pt x="1210615" y="510862"/>
                  <a:pt x="1197736" y="502276"/>
                </a:cubicBezTo>
                <a:cubicBezTo>
                  <a:pt x="1137634" y="412123"/>
                  <a:pt x="1171978" y="442174"/>
                  <a:pt x="1107584" y="399245"/>
                </a:cubicBezTo>
                <a:cubicBezTo>
                  <a:pt x="1098998" y="386366"/>
                  <a:pt x="1088748" y="374453"/>
                  <a:pt x="1081826" y="360608"/>
                </a:cubicBezTo>
                <a:cubicBezTo>
                  <a:pt x="1075755" y="348466"/>
                  <a:pt x="1078546" y="331570"/>
                  <a:pt x="1068947" y="321971"/>
                </a:cubicBezTo>
                <a:cubicBezTo>
                  <a:pt x="987734" y="240758"/>
                  <a:pt x="1017817" y="289967"/>
                  <a:pt x="953037" y="257577"/>
                </a:cubicBezTo>
                <a:cubicBezTo>
                  <a:pt x="939192" y="250655"/>
                  <a:pt x="928545" y="238105"/>
                  <a:pt x="914400" y="231819"/>
                </a:cubicBezTo>
                <a:cubicBezTo>
                  <a:pt x="889589" y="220792"/>
                  <a:pt x="837127" y="206062"/>
                  <a:pt x="837127" y="206062"/>
                </a:cubicBezTo>
                <a:cubicBezTo>
                  <a:pt x="793439" y="176936"/>
                  <a:pt x="845713" y="186743"/>
                  <a:pt x="824248" y="1803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9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7" grpId="1" animBg="1"/>
      <p:bldP spid="7" grpId="2" animBg="1"/>
      <p:bldP spid="8" grpId="0" animBg="1"/>
      <p:bldP spid="10" grpId="0" animBg="1"/>
      <p:bldP spid="38" grpId="0" animBg="1"/>
      <p:bldP spid="38" grpId="1" animBg="1"/>
      <p:bldP spid="38" grpId="2" animBg="1"/>
      <p:bldP spid="42" grpId="0" animBg="1"/>
      <p:bldP spid="54" grpId="0" animBg="1"/>
      <p:bldP spid="5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sz="4000" dirty="0" smtClean="0"/>
              <a:t>	</a:t>
            </a:r>
            <a:r>
              <a:rPr lang="hr-HR" sz="4000" dirty="0" smtClean="0"/>
              <a:t>		( 3 + ( 2 – 6 ) / 4 )</a:t>
            </a:r>
          </a:p>
          <a:p>
            <a:pPr>
              <a:buNone/>
            </a:pPr>
            <a:endParaRPr lang="hr-HR" sz="4000" dirty="0" smtClean="0"/>
          </a:p>
          <a:p>
            <a:pPr>
              <a:buNone/>
            </a:pPr>
            <a:r>
              <a:rPr lang="hr-HR" sz="4000" dirty="0" smtClean="0"/>
              <a:t>Je li izraz matematički ispravan? </a:t>
            </a:r>
          </a:p>
          <a:p>
            <a:pPr>
              <a:buNone/>
            </a:pPr>
            <a:endParaRPr lang="hr-HR" sz="4000" smtClean="0"/>
          </a:p>
          <a:p>
            <a:pPr>
              <a:buNone/>
            </a:pPr>
            <a:r>
              <a:rPr lang="hr-HR" sz="4000" smtClean="0"/>
              <a:t>Kojim </a:t>
            </a:r>
            <a:r>
              <a:rPr lang="hr-HR" sz="4000" dirty="0" smtClean="0"/>
              <a:t>redoslijedom obavljamo operacije?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hr-HR" b="1" dirty="0" smtClean="0"/>
          </a:p>
          <a:p>
            <a:pPr algn="ctr">
              <a:buNone/>
            </a:pPr>
            <a:r>
              <a:rPr lang="hr-HR" sz="3600" b="1" dirty="0" smtClean="0"/>
              <a:t>PARSIRANJE NIZA </a:t>
            </a:r>
          </a:p>
          <a:p>
            <a:pPr algn="ctr">
              <a:buNone/>
            </a:pPr>
            <a:r>
              <a:rPr lang="hr-HR" b="1" dirty="0" smtClean="0"/>
              <a:t>=</a:t>
            </a:r>
          </a:p>
          <a:p>
            <a:pPr algn="ctr">
              <a:buNone/>
            </a:pPr>
            <a:r>
              <a:rPr lang="hr-HR" b="1" dirty="0" smtClean="0"/>
              <a:t>PREPOZNAVANJE NIZA</a:t>
            </a:r>
            <a:r>
              <a:rPr lang="hr-HR" dirty="0" smtClean="0"/>
              <a:t> </a:t>
            </a:r>
          </a:p>
          <a:p>
            <a:pPr algn="ctr">
              <a:buNone/>
            </a:pPr>
            <a:r>
              <a:rPr lang="hr-HR" b="1" dirty="0" smtClean="0"/>
              <a:t>+</a:t>
            </a:r>
          </a:p>
          <a:p>
            <a:pPr algn="ctr">
              <a:buNone/>
            </a:pPr>
            <a:r>
              <a:rPr lang="hr-HR" b="1" dirty="0" smtClean="0"/>
              <a:t>IZGRADNJA GENERATIVNOG STABLA</a:t>
            </a:r>
          </a:p>
          <a:p>
            <a:pPr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4</a:t>
            </a:fld>
            <a:endParaRPr lang="hr-HR"/>
          </a:p>
        </p:txBody>
      </p:sp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/>
          <a:lstStyle/>
          <a:p>
            <a:endParaRPr lang="hr-HR" dirty="0" smtClean="0"/>
          </a:p>
          <a:p>
            <a:r>
              <a:rPr lang="hr-HR" dirty="0" smtClean="0"/>
              <a:t>Zadana je gramatika X = ({S, A, B}, {a, b}, P, S ) s produkcijama :</a:t>
            </a:r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r>
              <a:rPr lang="hr-HR" dirty="0" smtClean="0"/>
              <a:t> Zadatak: </a:t>
            </a:r>
          </a:p>
          <a:p>
            <a:pPr>
              <a:buNone/>
            </a:pPr>
            <a:r>
              <a:rPr lang="hr-HR" dirty="0" smtClean="0"/>
              <a:t>	Provjeriti može li gramatika X generirati niz: </a:t>
            </a:r>
          </a:p>
          <a:p>
            <a:pPr>
              <a:buNone/>
            </a:pPr>
            <a:r>
              <a:rPr lang="hr-HR" dirty="0" smtClean="0"/>
              <a:t>					</a:t>
            </a:r>
          </a:p>
          <a:p>
            <a:pPr algn="ctr">
              <a:buNone/>
            </a:pPr>
            <a:r>
              <a:rPr lang="hr-HR" dirty="0" smtClean="0"/>
              <a:t>aabb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5</a:t>
            </a:fld>
            <a:endParaRPr lang="hr-H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28" y="1857364"/>
          <a:ext cx="609600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bAA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aBB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85918" y="1357298"/>
          <a:ext cx="535785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926"/>
                <a:gridCol w="2678926"/>
              </a:tblGrid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a b 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S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6</a:t>
            </a:fld>
            <a:endParaRPr lang="hr-HR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1785918" y="2428868"/>
          <a:ext cx="535785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926"/>
                <a:gridCol w="2678926"/>
              </a:tblGrid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a b 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S1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1785918" y="3643314"/>
          <a:ext cx="535785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926"/>
                <a:gridCol w="267892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b 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S1 a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00166" y="5214950"/>
          <a:ext cx="609600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B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A 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S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B B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00166" y="5214950"/>
            <a:ext cx="292895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ounded Rectangle 14"/>
          <p:cNvSpPr/>
          <p:nvPr/>
        </p:nvSpPr>
        <p:spPr>
          <a:xfrm>
            <a:off x="4500562" y="1785926"/>
            <a:ext cx="214314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ounded Rectangle 15"/>
          <p:cNvSpPr/>
          <p:nvPr/>
        </p:nvSpPr>
        <p:spPr>
          <a:xfrm>
            <a:off x="4500562" y="2428868"/>
            <a:ext cx="214314" cy="71438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Oval 17"/>
          <p:cNvSpPr/>
          <p:nvPr/>
        </p:nvSpPr>
        <p:spPr>
          <a:xfrm>
            <a:off x="4214810" y="3714752"/>
            <a:ext cx="214314" cy="64294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ounded Rectangle 18"/>
          <p:cNvSpPr/>
          <p:nvPr/>
        </p:nvSpPr>
        <p:spPr>
          <a:xfrm>
            <a:off x="4500562" y="4071942"/>
            <a:ext cx="214314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/>
          <p:cNvSpPr/>
          <p:nvPr/>
        </p:nvSpPr>
        <p:spPr>
          <a:xfrm>
            <a:off x="1500166" y="6000768"/>
            <a:ext cx="1571636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/>
          <p:cNvSpPr/>
          <p:nvPr/>
        </p:nvSpPr>
        <p:spPr>
          <a:xfrm>
            <a:off x="6357950" y="6000768"/>
            <a:ext cx="1214446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1" animBg="1"/>
      <p:bldP spid="1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7</a:t>
            </a:fld>
            <a:endParaRPr lang="hr-HR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00166" y="5214950"/>
          <a:ext cx="609600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A 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B B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4"/>
          <p:cNvGraphicFramePr>
            <a:graphicFrameLocks/>
          </p:cNvGraphicFramePr>
          <p:nvPr/>
        </p:nvGraphicFramePr>
        <p:xfrm>
          <a:off x="1785918" y="3429000"/>
          <a:ext cx="535785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926"/>
                <a:gridCol w="267892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a a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S1 a B3 a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/>
        </p:nvGraphicFramePr>
        <p:xfrm>
          <a:off x="1714480" y="1785926"/>
          <a:ext cx="535785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926"/>
                <a:gridCol w="267892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b 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S1 a B3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B 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4429124" y="2214554"/>
            <a:ext cx="57150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1500166" y="6000768"/>
            <a:ext cx="1571636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/>
          <p:cNvSpPr/>
          <p:nvPr/>
        </p:nvSpPr>
        <p:spPr>
          <a:xfrm>
            <a:off x="6357950" y="6000768"/>
            <a:ext cx="1214446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ounded Rectangle 20"/>
          <p:cNvSpPr/>
          <p:nvPr/>
        </p:nvSpPr>
        <p:spPr>
          <a:xfrm>
            <a:off x="4429124" y="1785926"/>
            <a:ext cx="214314" cy="71438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Oval 21"/>
          <p:cNvSpPr/>
          <p:nvPr/>
        </p:nvSpPr>
        <p:spPr>
          <a:xfrm>
            <a:off x="4214810" y="3500438"/>
            <a:ext cx="214314" cy="64294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ounded Rectangle 22"/>
          <p:cNvSpPr/>
          <p:nvPr/>
        </p:nvSpPr>
        <p:spPr>
          <a:xfrm>
            <a:off x="4500562" y="3857628"/>
            <a:ext cx="214314" cy="28575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/>
          <p:cNvSpPr/>
          <p:nvPr/>
        </p:nvSpPr>
        <p:spPr>
          <a:xfrm>
            <a:off x="1500166" y="6000768"/>
            <a:ext cx="428628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19" grpId="0" animBg="1"/>
      <p:bldP spid="20" grpId="0" animBg="1"/>
      <p:bldP spid="21" grpId="0" animBg="1"/>
      <p:bldP spid="21" grpId="1" animBg="1"/>
      <p:bldP spid="22" grpId="1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8</a:t>
            </a:fld>
            <a:endParaRPr lang="hr-H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0166" y="5214950"/>
          <a:ext cx="609600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A 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 B B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1785918" y="3571876"/>
          <a:ext cx="535785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926"/>
                <a:gridCol w="267892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a a b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664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S1 a B3 a B1 b</a:t>
                      </a:r>
                    </a:p>
                    <a:p>
                      <a:pPr algn="r"/>
                      <a:r>
                        <a:rPr lang="hr-HR" dirty="0" smtClean="0"/>
                        <a:t>S1 a B3 a B2 b</a:t>
                      </a:r>
                      <a:endParaRPr lang="hr-HR" i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#</a:t>
                      </a:r>
                    </a:p>
                    <a:p>
                      <a:r>
                        <a:rPr lang="hr-HR" dirty="0" smtClean="0"/>
                        <a:t>S 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 noGrp="1"/>
          </p:cNvGraphicFramePr>
          <p:nvPr>
            <p:ph idx="1"/>
          </p:nvPr>
        </p:nvGraphicFramePr>
        <p:xfrm>
          <a:off x="1785918" y="1714488"/>
          <a:ext cx="535785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926"/>
                <a:gridCol w="267892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a a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S1 a B3 a B1</a:t>
                      </a:r>
                    </a:p>
                    <a:p>
                      <a:pPr algn="r"/>
                      <a:r>
                        <a:rPr lang="hr-HR" dirty="0" smtClean="0"/>
                        <a:t>S1 a B3 a B2</a:t>
                      </a:r>
                      <a:endParaRPr lang="hr-HR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 B # </a:t>
                      </a:r>
                    </a:p>
                    <a:p>
                      <a:r>
                        <a:rPr lang="hr-HR" dirty="0" smtClean="0"/>
                        <a:t>b S B 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500562" y="1714488"/>
            <a:ext cx="214314" cy="92869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Oval 13"/>
          <p:cNvSpPr/>
          <p:nvPr/>
        </p:nvSpPr>
        <p:spPr>
          <a:xfrm>
            <a:off x="4214810" y="3571876"/>
            <a:ext cx="21431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ounded Rectangle 14"/>
          <p:cNvSpPr/>
          <p:nvPr/>
        </p:nvSpPr>
        <p:spPr>
          <a:xfrm>
            <a:off x="4500562" y="4000504"/>
            <a:ext cx="214314" cy="2857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571604" y="6000768"/>
            <a:ext cx="4071966" cy="2857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ounded Rectangle 16"/>
          <p:cNvSpPr/>
          <p:nvPr/>
        </p:nvSpPr>
        <p:spPr>
          <a:xfrm>
            <a:off x="4500562" y="4286256"/>
            <a:ext cx="214314" cy="2857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/>
          <p:cNvSpPr/>
          <p:nvPr/>
        </p:nvSpPr>
        <p:spPr>
          <a:xfrm>
            <a:off x="1500166" y="5214950"/>
            <a:ext cx="1714512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5072066" y="5214950"/>
            <a:ext cx="928694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6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9</a:t>
            </a:fld>
            <a:endParaRPr lang="hr-H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0166" y="5214950"/>
          <a:ext cx="609600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bAA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ym typeface="Wingdings" pitchFamily="2" charset="2"/>
                        </a:rPr>
                        <a:t>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aBB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1785918" y="3929066"/>
          <a:ext cx="535785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926"/>
                <a:gridCol w="267892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aabb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S1 a B3 a B1 b B1 b #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1785918" y="2357430"/>
          <a:ext cx="5357852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926"/>
                <a:gridCol w="267892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aabb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S1 a B3 a B1 b B1 b</a:t>
                      </a:r>
                    </a:p>
                    <a:p>
                      <a:pPr algn="r"/>
                      <a:r>
                        <a:rPr lang="hr-HR" dirty="0" smtClean="0"/>
                        <a:t>S1 a B3 a B2 b B2 b</a:t>
                      </a:r>
                    </a:p>
                    <a:p>
                      <a:pPr algn="r"/>
                      <a:r>
                        <a:rPr lang="hr-HR" dirty="0" smtClean="0"/>
                        <a:t>S1 a B3 a B1 b S2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#</a:t>
                      </a:r>
                    </a:p>
                    <a:p>
                      <a:r>
                        <a:rPr lang="hr-HR" dirty="0" smtClean="0"/>
                        <a:t>S#</a:t>
                      </a:r>
                    </a:p>
                    <a:p>
                      <a:r>
                        <a:rPr lang="hr-HR" dirty="0" smtClean="0"/>
                        <a:t>AB#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1785918" y="785794"/>
          <a:ext cx="5357852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926"/>
                <a:gridCol w="267892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aab</a:t>
                      </a:r>
                      <a:endParaRPr lang="hr-H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S1 a B3 a B1 b B1</a:t>
                      </a:r>
                    </a:p>
                    <a:p>
                      <a:pPr algn="r"/>
                      <a:r>
                        <a:rPr lang="hr-HR" dirty="0" smtClean="0"/>
                        <a:t>S1 a B3 a B2 b B2</a:t>
                      </a:r>
                    </a:p>
                    <a:p>
                      <a:pPr algn="r"/>
                      <a:r>
                        <a:rPr lang="hr-HR" dirty="0" smtClean="0"/>
                        <a:t>S1 a B3 a B1 b 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b#</a:t>
                      </a:r>
                    </a:p>
                    <a:p>
                      <a:r>
                        <a:rPr lang="hr-HR" dirty="0" smtClean="0"/>
                        <a:t>bS#</a:t>
                      </a:r>
                    </a:p>
                    <a:p>
                      <a:r>
                        <a:rPr lang="hr-HR" dirty="0" smtClean="0"/>
                        <a:t>bAB#</a:t>
                      </a:r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00166" y="5214950"/>
            <a:ext cx="1714512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5072066" y="5214950"/>
            <a:ext cx="928694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1571604" y="6000768"/>
            <a:ext cx="4071966" cy="2857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/>
          <p:cNvSpPr/>
          <p:nvPr/>
        </p:nvSpPr>
        <p:spPr>
          <a:xfrm>
            <a:off x="4214810" y="2357430"/>
            <a:ext cx="214314" cy="13573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ounded Rectangle 12"/>
          <p:cNvSpPr/>
          <p:nvPr/>
        </p:nvSpPr>
        <p:spPr>
          <a:xfrm>
            <a:off x="4500562" y="857232"/>
            <a:ext cx="214314" cy="11430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428860" y="3143248"/>
            <a:ext cx="2571768" cy="71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00298" y="3429000"/>
            <a:ext cx="2571768" cy="71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.3|0.4|0.3|0|0|0|0|0|0|0.2|0|0|0|0|0.2|0|0|0.2|0|0|0|0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2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|0|0.2|0|0|0.2|0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3|0|0.3|0.3|0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5|0.4|0|0.4|0|0.8|42.2|16.7|18.9|1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1.8|0.9|52.1|0.8|19.3|4.1|2.2|0.8|0.7|2.4|0.8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6|17.1|5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1058</TotalTime>
  <Words>440</Words>
  <Application>Microsoft Office PowerPoint</Application>
  <PresentationFormat>On-screen Show (4:3)</PresentationFormat>
  <Paragraphs>199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8. PARSIRANJE NIZA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Deterministički LL(k) parser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PARSIRANJE NIZA</dc:title>
  <dc:creator>Alen</dc:creator>
  <cp:lastModifiedBy>Alen</cp:lastModifiedBy>
  <cp:revision>93</cp:revision>
  <dcterms:created xsi:type="dcterms:W3CDTF">2009-03-15T13:13:32Z</dcterms:created>
  <dcterms:modified xsi:type="dcterms:W3CDTF">2009-03-18T13:32:56Z</dcterms:modified>
</cp:coreProperties>
</file>