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9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67" r:id="rId32"/>
    <p:sldId id="268" r:id="rId33"/>
    <p:sldId id="269" r:id="rId34"/>
    <p:sldId id="270" r:id="rId35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294" y="4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F6D85-95A9-4272-A9BD-4921DBDE8189}" type="datetimeFigureOut">
              <a:rPr lang="sr-Latn-CS" smtClean="0"/>
              <a:pPr/>
              <a:t>18.3.2009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61DDCA-B107-4921-8825-E617039B3D8C}" type="slidenum">
              <a:rPr lang="hr-HR" smtClean="0"/>
              <a:pPr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1DDCA-B107-4921-8825-E617039B3D8C}" type="slidenum">
              <a:rPr lang="hr-HR" smtClean="0"/>
              <a:pPr/>
              <a:t>2</a:t>
            </a:fld>
            <a:endParaRPr lang="hr-H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1DDCA-B107-4921-8825-E617039B3D8C}" type="slidenum">
              <a:rPr lang="hr-HR" smtClean="0"/>
              <a:pPr/>
              <a:t>31</a:t>
            </a:fld>
            <a:endParaRPr lang="hr-H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72FF-2C5B-4706-82B2-02932648CE0D}" type="datetimeFigureOut">
              <a:rPr lang="sr-Latn-CS" smtClean="0"/>
              <a:pPr/>
              <a:t>18.3.2009</a:t>
            </a:fld>
            <a:endParaRPr lang="hr-H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87E6-AD00-4DD7-8D7D-38ED866DD57B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72FF-2C5B-4706-82B2-02932648CE0D}" type="datetimeFigureOut">
              <a:rPr lang="sr-Latn-CS" smtClean="0"/>
              <a:pPr/>
              <a:t>18.3.2009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87E6-AD00-4DD7-8D7D-38ED866DD57B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72FF-2C5B-4706-82B2-02932648CE0D}" type="datetimeFigureOut">
              <a:rPr lang="sr-Latn-CS" smtClean="0"/>
              <a:pPr/>
              <a:t>18.3.2009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87E6-AD00-4DD7-8D7D-38ED866DD57B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72FF-2C5B-4706-82B2-02932648CE0D}" type="datetimeFigureOut">
              <a:rPr lang="sr-Latn-CS" smtClean="0"/>
              <a:pPr/>
              <a:t>18.3.2009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87E6-AD00-4DD7-8D7D-38ED866DD57B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72FF-2C5B-4706-82B2-02932648CE0D}" type="datetimeFigureOut">
              <a:rPr lang="sr-Latn-CS" smtClean="0"/>
              <a:pPr/>
              <a:t>18.3.2009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87E6-AD00-4DD7-8D7D-38ED866DD57B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72FF-2C5B-4706-82B2-02932648CE0D}" type="datetimeFigureOut">
              <a:rPr lang="sr-Latn-CS" smtClean="0"/>
              <a:pPr/>
              <a:t>18.3.2009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87E6-AD00-4DD7-8D7D-38ED866DD57B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72FF-2C5B-4706-82B2-02932648CE0D}" type="datetimeFigureOut">
              <a:rPr lang="sr-Latn-CS" smtClean="0"/>
              <a:pPr/>
              <a:t>18.3.2009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87E6-AD00-4DD7-8D7D-38ED866DD57B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72FF-2C5B-4706-82B2-02932648CE0D}" type="datetimeFigureOut">
              <a:rPr lang="sr-Latn-CS" smtClean="0"/>
              <a:pPr/>
              <a:t>18.3.2009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87E6-AD00-4DD7-8D7D-38ED866DD57B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72FF-2C5B-4706-82B2-02932648CE0D}" type="datetimeFigureOut">
              <a:rPr lang="sr-Latn-CS" smtClean="0"/>
              <a:pPr/>
              <a:t>18.3.2009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87E6-AD00-4DD7-8D7D-38ED866DD57B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72FF-2C5B-4706-82B2-02932648CE0D}" type="datetimeFigureOut">
              <a:rPr lang="sr-Latn-CS" smtClean="0"/>
              <a:pPr/>
              <a:t>18.3.2009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87E6-AD00-4DD7-8D7D-38ED866DD57B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72FF-2C5B-4706-82B2-02932648CE0D}" type="datetimeFigureOut">
              <a:rPr lang="sr-Latn-CS" smtClean="0"/>
              <a:pPr/>
              <a:t>18.3.2009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86C87E6-AD00-4DD7-8D7D-38ED866DD57B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BE072FF-2C5B-4706-82B2-02932648CE0D}" type="datetimeFigureOut">
              <a:rPr lang="sr-Latn-CS" smtClean="0"/>
              <a:pPr/>
              <a:t>18.3.2009</a:t>
            </a:fld>
            <a:endParaRPr lang="hr-H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86C87E6-AD00-4DD7-8D7D-38ED866DD57B}" type="slidenum">
              <a:rPr lang="hr-HR" smtClean="0"/>
              <a:pPr/>
              <a:t>‹#›</a:t>
            </a:fld>
            <a:endParaRPr lang="hr-H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smtClean="0"/>
              <a:t>Tehnika rekurzivnog spusta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sz="2400" dirty="0" smtClean="0"/>
              <a:t>Bruno Kovačić, FER, 18.03.2009</a:t>
            </a:r>
            <a:r>
              <a:rPr lang="hr-HR" dirty="0" smtClean="0"/>
              <a:t>. </a:t>
            </a:r>
            <a:endParaRPr lang="hr-H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57216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hr-HR" i="1" dirty="0" smtClean="0"/>
              <a:t>		...</a:t>
            </a:r>
          </a:p>
          <a:p>
            <a:pPr>
              <a:buNone/>
            </a:pPr>
            <a:r>
              <a:rPr lang="hr-HR" b="1" i="1" dirty="0"/>
              <a:t>	</a:t>
            </a:r>
            <a:r>
              <a:rPr lang="hr-HR" b="1" i="1" dirty="0" smtClean="0"/>
              <a:t>	begin</a:t>
            </a:r>
            <a:r>
              <a:rPr lang="hr-HR" i="1" dirty="0" smtClean="0"/>
              <a:t>:</a:t>
            </a:r>
          </a:p>
          <a:p>
            <a:pPr>
              <a:buNone/>
            </a:pPr>
            <a:r>
              <a:rPr lang="hr-HR" i="1" dirty="0"/>
              <a:t>	</a:t>
            </a:r>
            <a:r>
              <a:rPr lang="hr-HR" i="1" dirty="0" smtClean="0"/>
              <a:t>		Ulaz = sljedeći znak niza w</a:t>
            </a:r>
          </a:p>
          <a:p>
            <a:pPr>
              <a:buNone/>
            </a:pPr>
            <a:r>
              <a:rPr lang="hr-HR" i="1" dirty="0"/>
              <a:t>	</a:t>
            </a:r>
            <a:r>
              <a:rPr lang="hr-HR" i="1" dirty="0" smtClean="0"/>
              <a:t>		S1 ();</a:t>
            </a:r>
          </a:p>
          <a:p>
            <a:pPr>
              <a:buNone/>
            </a:pPr>
            <a:endParaRPr lang="hr-HR" b="1" i="1" dirty="0" smtClean="0"/>
          </a:p>
          <a:p>
            <a:pPr>
              <a:buNone/>
            </a:pPr>
            <a:r>
              <a:rPr lang="hr-HR" b="1" i="1" dirty="0" smtClean="0"/>
              <a:t>			</a:t>
            </a:r>
            <a:r>
              <a:rPr lang="hr-HR" i="1" u="sng" dirty="0" smtClean="0"/>
              <a:t>ako</a:t>
            </a:r>
            <a:r>
              <a:rPr lang="hr-HR" i="1" dirty="0" smtClean="0"/>
              <a:t> ( Ulaz != </a:t>
            </a:r>
            <a:r>
              <a:rPr lang="hr-HR" b="1" dirty="0" smtClean="0"/>
              <a:t>end </a:t>
            </a:r>
            <a:r>
              <a:rPr lang="hr-HR" i="1" dirty="0" smtClean="0"/>
              <a:t>)</a:t>
            </a:r>
          </a:p>
          <a:p>
            <a:pPr>
              <a:buNone/>
            </a:pPr>
            <a:r>
              <a:rPr lang="hr-HR" b="1" i="1" dirty="0" smtClean="0"/>
              <a:t>				</a:t>
            </a:r>
            <a:r>
              <a:rPr lang="hr-HR" i="1" dirty="0" smtClean="0"/>
              <a:t>Ispiši ( “ w nije element L(G)” );</a:t>
            </a:r>
          </a:p>
          <a:p>
            <a:pPr>
              <a:buNone/>
            </a:pPr>
            <a:endParaRPr lang="hr-HR" b="1" i="1" dirty="0" smtClean="0"/>
          </a:p>
          <a:p>
            <a:pPr>
              <a:buNone/>
            </a:pPr>
            <a:r>
              <a:rPr lang="hr-HR" b="1" i="1" dirty="0" smtClean="0"/>
              <a:t>			</a:t>
            </a:r>
            <a:r>
              <a:rPr lang="hr-HR" i="1" dirty="0" smtClean="0"/>
              <a:t>Ulaz = sljedeći znak niza w</a:t>
            </a:r>
          </a:p>
          <a:p>
            <a:pPr>
              <a:buNone/>
            </a:pPr>
            <a:r>
              <a:rPr lang="hr-HR" i="1" dirty="0"/>
              <a:t>	</a:t>
            </a:r>
            <a:r>
              <a:rPr lang="hr-HR" i="1" dirty="0" smtClean="0"/>
              <a:t>	Svi ostali znakovi:</a:t>
            </a:r>
          </a:p>
          <a:p>
            <a:pPr>
              <a:buNone/>
            </a:pPr>
            <a:r>
              <a:rPr lang="hr-HR" b="1" i="1" dirty="0" smtClean="0"/>
              <a:t>				</a:t>
            </a:r>
            <a:r>
              <a:rPr lang="hr-HR" i="1" dirty="0" smtClean="0"/>
              <a:t>Ispiši ( “ w nije element L(G)” );</a:t>
            </a:r>
          </a:p>
          <a:p>
            <a:pPr>
              <a:buNone/>
            </a:pPr>
            <a:r>
              <a:rPr lang="hr-HR" i="1" dirty="0" smtClean="0"/>
              <a:t>	}</a:t>
            </a:r>
          </a:p>
          <a:p>
            <a:pPr>
              <a:buNone/>
            </a:pPr>
            <a:r>
              <a:rPr lang="hr-HR" i="1" dirty="0"/>
              <a:t>}</a:t>
            </a:r>
            <a:endParaRPr lang="hr-HR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Primjer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Tehnikom rekurzivnog spusta parsiramo niz:</a:t>
            </a:r>
          </a:p>
          <a:p>
            <a:endParaRPr lang="hr-HR" dirty="0" smtClean="0"/>
          </a:p>
          <a:p>
            <a:pPr lvl="1">
              <a:buNone/>
            </a:pPr>
            <a:r>
              <a:rPr lang="hr-HR" b="1" dirty="0" smtClean="0"/>
              <a:t>begin var := var ;</a:t>
            </a:r>
          </a:p>
          <a:p>
            <a:pPr lvl="1">
              <a:buNone/>
            </a:pPr>
            <a:r>
              <a:rPr lang="hr-HR" b="1" dirty="0" smtClean="0"/>
              <a:t>	while var ≠ var do</a:t>
            </a:r>
          </a:p>
          <a:p>
            <a:pPr lvl="1">
              <a:buNone/>
            </a:pPr>
            <a:r>
              <a:rPr lang="hr-HR" b="1" dirty="0" smtClean="0"/>
              <a:t>		var := var</a:t>
            </a:r>
          </a:p>
          <a:p>
            <a:pPr lvl="1">
              <a:buNone/>
            </a:pPr>
            <a:r>
              <a:rPr lang="hr-HR" b="1" dirty="0" smtClean="0"/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rot="10800000">
            <a:off x="4357686" y="714356"/>
            <a:ext cx="2143140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rot="10800000" flipV="1">
            <a:off x="2857488" y="2285992"/>
            <a:ext cx="2071702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857620" y="2357430"/>
            <a:ext cx="2357454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0800000" flipV="1">
            <a:off x="928662" y="3929066"/>
            <a:ext cx="1643074" cy="1571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000232" y="4000504"/>
            <a:ext cx="1643074" cy="1571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6200000" flipH="1">
            <a:off x="5286380" y="4000504"/>
            <a:ext cx="1571636" cy="1428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200000" flipV="1">
            <a:off x="6572264" y="4071942"/>
            <a:ext cx="1571636" cy="1428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4500562" y="5929330"/>
            <a:ext cx="2143140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572132" y="6072206"/>
            <a:ext cx="2000264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 flipV="1">
            <a:off x="2428860" y="7572404"/>
            <a:ext cx="1643074" cy="857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714744" y="7715280"/>
            <a:ext cx="1285884" cy="7143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929322" y="7572404"/>
            <a:ext cx="1285884" cy="857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6858016" y="7643842"/>
            <a:ext cx="1285884" cy="785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 flipV="1">
            <a:off x="571472" y="8858288"/>
            <a:ext cx="1714512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928794" y="8929726"/>
            <a:ext cx="1500198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214678" y="642918"/>
            <a:ext cx="1928826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2143108" y="1071546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begin</a:t>
            </a:r>
            <a:endParaRPr lang="hr-HR" dirty="0"/>
          </a:p>
        </p:txBody>
      </p:sp>
      <p:sp>
        <p:nvSpPr>
          <p:cNvPr id="21" name="Rounded Rectangle 20"/>
          <p:cNvSpPr/>
          <p:nvPr/>
        </p:nvSpPr>
        <p:spPr>
          <a:xfrm>
            <a:off x="5572132" y="928670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‘\0’</a:t>
            </a:r>
            <a:endParaRPr lang="hr-HR" dirty="0"/>
          </a:p>
        </p:txBody>
      </p:sp>
      <p:sp>
        <p:nvSpPr>
          <p:cNvPr id="22" name="Rounded Rectangle 21"/>
          <p:cNvSpPr/>
          <p:nvPr/>
        </p:nvSpPr>
        <p:spPr>
          <a:xfrm>
            <a:off x="2000232" y="2571744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var</a:t>
            </a:r>
            <a:endParaRPr lang="hr-HR" dirty="0"/>
          </a:p>
        </p:txBody>
      </p:sp>
      <p:sp>
        <p:nvSpPr>
          <p:cNvPr id="23" name="Rounded Rectangle 22"/>
          <p:cNvSpPr/>
          <p:nvPr/>
        </p:nvSpPr>
        <p:spPr>
          <a:xfrm>
            <a:off x="5786446" y="2643182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24" name="Rounded Rectangle 23"/>
          <p:cNvSpPr/>
          <p:nvPr/>
        </p:nvSpPr>
        <p:spPr>
          <a:xfrm>
            <a:off x="285720" y="4000504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var</a:t>
            </a:r>
            <a:endParaRPr lang="hr-HR" dirty="0"/>
          </a:p>
        </p:txBody>
      </p:sp>
      <p:sp>
        <p:nvSpPr>
          <p:cNvPr id="25" name="Rounded Rectangle 24"/>
          <p:cNvSpPr/>
          <p:nvPr/>
        </p:nvSpPr>
        <p:spPr>
          <a:xfrm>
            <a:off x="2571736" y="4857760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;</a:t>
            </a:r>
            <a:endParaRPr lang="hr-HR" dirty="0"/>
          </a:p>
        </p:txBody>
      </p:sp>
      <p:sp>
        <p:nvSpPr>
          <p:cNvPr id="26" name="Rounded Rectangle 25"/>
          <p:cNvSpPr/>
          <p:nvPr/>
        </p:nvSpPr>
        <p:spPr>
          <a:xfrm>
            <a:off x="4286248" y="4357694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;</a:t>
            </a:r>
            <a:endParaRPr lang="hr-HR" dirty="0"/>
          </a:p>
        </p:txBody>
      </p:sp>
      <p:sp>
        <p:nvSpPr>
          <p:cNvPr id="27" name="Rounded Rectangle 26"/>
          <p:cNvSpPr/>
          <p:nvPr/>
        </p:nvSpPr>
        <p:spPr>
          <a:xfrm>
            <a:off x="7143768" y="4357694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28" name="Rounded Rectangle 27"/>
          <p:cNvSpPr/>
          <p:nvPr/>
        </p:nvSpPr>
        <p:spPr>
          <a:xfrm>
            <a:off x="3714744" y="6143644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while</a:t>
            </a:r>
            <a:endParaRPr lang="hr-HR" dirty="0"/>
          </a:p>
        </p:txBody>
      </p:sp>
      <p:sp>
        <p:nvSpPr>
          <p:cNvPr id="29" name="Rounded Rectangle 28"/>
          <p:cNvSpPr/>
          <p:nvPr/>
        </p:nvSpPr>
        <p:spPr>
          <a:xfrm>
            <a:off x="7000892" y="6500810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30" name="Rounded Rectangle 29"/>
          <p:cNvSpPr/>
          <p:nvPr/>
        </p:nvSpPr>
        <p:spPr>
          <a:xfrm>
            <a:off x="1214414" y="7715280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while</a:t>
            </a:r>
            <a:endParaRPr lang="hr-HR" dirty="0"/>
          </a:p>
        </p:txBody>
      </p:sp>
      <p:sp>
        <p:nvSpPr>
          <p:cNvPr id="31" name="Rounded Rectangle 30"/>
          <p:cNvSpPr/>
          <p:nvPr/>
        </p:nvSpPr>
        <p:spPr>
          <a:xfrm>
            <a:off x="3643306" y="8001032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32" name="Rounded Rectangle 31"/>
          <p:cNvSpPr/>
          <p:nvPr/>
        </p:nvSpPr>
        <p:spPr>
          <a:xfrm>
            <a:off x="5500694" y="8001032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33" name="Rounded Rectangle 32"/>
          <p:cNvSpPr/>
          <p:nvPr/>
        </p:nvSpPr>
        <p:spPr>
          <a:xfrm>
            <a:off x="7286644" y="7643842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34" name="Rounded Rectangle 33"/>
          <p:cNvSpPr/>
          <p:nvPr/>
        </p:nvSpPr>
        <p:spPr>
          <a:xfrm>
            <a:off x="0" y="9072602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var</a:t>
            </a:r>
            <a:endParaRPr lang="hr-HR" dirty="0"/>
          </a:p>
        </p:txBody>
      </p:sp>
      <p:sp>
        <p:nvSpPr>
          <p:cNvPr id="35" name="Rounded Rectangle 34"/>
          <p:cNvSpPr/>
          <p:nvPr/>
        </p:nvSpPr>
        <p:spPr>
          <a:xfrm>
            <a:off x="2786050" y="9358354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36" name="Rectangle 35"/>
          <p:cNvSpPr/>
          <p:nvPr/>
        </p:nvSpPr>
        <p:spPr>
          <a:xfrm>
            <a:off x="2857488" y="214290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Glavni program</a:t>
            </a:r>
            <a:endParaRPr lang="hr-HR" dirty="0"/>
          </a:p>
        </p:txBody>
      </p:sp>
      <p:sp>
        <p:nvSpPr>
          <p:cNvPr id="37" name="Rectangle 36"/>
          <p:cNvSpPr/>
          <p:nvPr/>
        </p:nvSpPr>
        <p:spPr>
          <a:xfrm>
            <a:off x="4643438" y="1857364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C</a:t>
            </a:r>
            <a:endParaRPr lang="hr-HR" dirty="0"/>
          </a:p>
        </p:txBody>
      </p:sp>
      <p:sp>
        <p:nvSpPr>
          <p:cNvPr id="38" name="Rectangle 37"/>
          <p:cNvSpPr/>
          <p:nvPr/>
        </p:nvSpPr>
        <p:spPr>
          <a:xfrm>
            <a:off x="2214546" y="3500438"/>
            <a:ext cx="5143536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S1</a:t>
            </a:r>
            <a:endParaRPr lang="hr-HR" dirty="0"/>
          </a:p>
        </p:txBody>
      </p:sp>
      <p:sp>
        <p:nvSpPr>
          <p:cNvPr id="39" name="Rectangle 38"/>
          <p:cNvSpPr/>
          <p:nvPr/>
        </p:nvSpPr>
        <p:spPr>
          <a:xfrm>
            <a:off x="642910" y="5572140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43636" y="5572140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S2</a:t>
            </a:r>
            <a:endParaRPr lang="hr-HR" dirty="0"/>
          </a:p>
        </p:txBody>
      </p:sp>
      <p:sp>
        <p:nvSpPr>
          <p:cNvPr id="41" name="Rectangle 40"/>
          <p:cNvSpPr/>
          <p:nvPr/>
        </p:nvSpPr>
        <p:spPr>
          <a:xfrm>
            <a:off x="3357554" y="7143776"/>
            <a:ext cx="3714776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928794" y="8429636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</a:t>
            </a:r>
            <a:endParaRPr lang="hr-HR" dirty="0"/>
          </a:p>
        </p:txBody>
      </p:sp>
      <p:sp>
        <p:nvSpPr>
          <p:cNvPr id="43" name="Rectangle 42"/>
          <p:cNvSpPr/>
          <p:nvPr/>
        </p:nvSpPr>
        <p:spPr>
          <a:xfrm>
            <a:off x="6429388" y="8429636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S2</a:t>
            </a:r>
            <a:endParaRPr lang="hr-HR" dirty="0"/>
          </a:p>
        </p:txBody>
      </p:sp>
      <p:sp>
        <p:nvSpPr>
          <p:cNvPr id="44" name="Rectangle 43"/>
          <p:cNvSpPr/>
          <p:nvPr/>
        </p:nvSpPr>
        <p:spPr>
          <a:xfrm>
            <a:off x="214314" y="9929858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rot="10800000">
            <a:off x="4357686" y="714356"/>
            <a:ext cx="2143140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rot="10800000" flipV="1">
            <a:off x="2857488" y="2285992"/>
            <a:ext cx="2071702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857620" y="2357430"/>
            <a:ext cx="2357454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0800000" flipV="1">
            <a:off x="928662" y="3929066"/>
            <a:ext cx="1643074" cy="1571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000232" y="4000504"/>
            <a:ext cx="1643074" cy="1571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6200000" flipH="1">
            <a:off x="5286380" y="4000504"/>
            <a:ext cx="1571636" cy="1428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200000" flipV="1">
            <a:off x="6572264" y="4071942"/>
            <a:ext cx="1571636" cy="1428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4500562" y="5929330"/>
            <a:ext cx="2143140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572132" y="6072206"/>
            <a:ext cx="2000264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 flipV="1">
            <a:off x="2428860" y="7572404"/>
            <a:ext cx="1643074" cy="857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714744" y="7715280"/>
            <a:ext cx="1285884" cy="7143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929322" y="7572404"/>
            <a:ext cx="1285884" cy="857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6858016" y="7643842"/>
            <a:ext cx="1285884" cy="785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 flipV="1">
            <a:off x="571472" y="8858288"/>
            <a:ext cx="1714512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928794" y="8929726"/>
            <a:ext cx="1500198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214678" y="642918"/>
            <a:ext cx="1928826" cy="11430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2143108" y="1071546"/>
            <a:ext cx="1643074" cy="35719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begin</a:t>
            </a:r>
            <a:endParaRPr lang="hr-HR" dirty="0"/>
          </a:p>
        </p:txBody>
      </p:sp>
      <p:sp>
        <p:nvSpPr>
          <p:cNvPr id="21" name="Rounded Rectangle 20"/>
          <p:cNvSpPr/>
          <p:nvPr/>
        </p:nvSpPr>
        <p:spPr>
          <a:xfrm>
            <a:off x="5572132" y="928670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‘\0’</a:t>
            </a:r>
            <a:endParaRPr lang="hr-HR" dirty="0"/>
          </a:p>
        </p:txBody>
      </p:sp>
      <p:sp>
        <p:nvSpPr>
          <p:cNvPr id="22" name="Rounded Rectangle 21"/>
          <p:cNvSpPr/>
          <p:nvPr/>
        </p:nvSpPr>
        <p:spPr>
          <a:xfrm>
            <a:off x="2000232" y="2571744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var</a:t>
            </a:r>
            <a:endParaRPr lang="hr-HR" dirty="0"/>
          </a:p>
        </p:txBody>
      </p:sp>
      <p:sp>
        <p:nvSpPr>
          <p:cNvPr id="23" name="Rounded Rectangle 22"/>
          <p:cNvSpPr/>
          <p:nvPr/>
        </p:nvSpPr>
        <p:spPr>
          <a:xfrm>
            <a:off x="5786446" y="2643182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24" name="Rounded Rectangle 23"/>
          <p:cNvSpPr/>
          <p:nvPr/>
        </p:nvSpPr>
        <p:spPr>
          <a:xfrm>
            <a:off x="285720" y="4000504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var</a:t>
            </a:r>
            <a:endParaRPr lang="hr-HR" dirty="0"/>
          </a:p>
        </p:txBody>
      </p:sp>
      <p:sp>
        <p:nvSpPr>
          <p:cNvPr id="25" name="Rounded Rectangle 24"/>
          <p:cNvSpPr/>
          <p:nvPr/>
        </p:nvSpPr>
        <p:spPr>
          <a:xfrm>
            <a:off x="2571736" y="4857760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;</a:t>
            </a:r>
            <a:endParaRPr lang="hr-HR" dirty="0"/>
          </a:p>
        </p:txBody>
      </p:sp>
      <p:sp>
        <p:nvSpPr>
          <p:cNvPr id="26" name="Rounded Rectangle 25"/>
          <p:cNvSpPr/>
          <p:nvPr/>
        </p:nvSpPr>
        <p:spPr>
          <a:xfrm>
            <a:off x="4286248" y="4357694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;</a:t>
            </a:r>
            <a:endParaRPr lang="hr-HR" dirty="0"/>
          </a:p>
        </p:txBody>
      </p:sp>
      <p:sp>
        <p:nvSpPr>
          <p:cNvPr id="27" name="Rounded Rectangle 26"/>
          <p:cNvSpPr/>
          <p:nvPr/>
        </p:nvSpPr>
        <p:spPr>
          <a:xfrm>
            <a:off x="7143768" y="4357694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28" name="Rounded Rectangle 27"/>
          <p:cNvSpPr/>
          <p:nvPr/>
        </p:nvSpPr>
        <p:spPr>
          <a:xfrm>
            <a:off x="3714744" y="6143644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while</a:t>
            </a:r>
            <a:endParaRPr lang="hr-HR" dirty="0"/>
          </a:p>
        </p:txBody>
      </p:sp>
      <p:sp>
        <p:nvSpPr>
          <p:cNvPr id="29" name="Rounded Rectangle 28"/>
          <p:cNvSpPr/>
          <p:nvPr/>
        </p:nvSpPr>
        <p:spPr>
          <a:xfrm>
            <a:off x="7000892" y="6500810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30" name="Rounded Rectangle 29"/>
          <p:cNvSpPr/>
          <p:nvPr/>
        </p:nvSpPr>
        <p:spPr>
          <a:xfrm>
            <a:off x="1214414" y="7715280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while</a:t>
            </a:r>
            <a:endParaRPr lang="hr-HR" dirty="0"/>
          </a:p>
        </p:txBody>
      </p:sp>
      <p:sp>
        <p:nvSpPr>
          <p:cNvPr id="31" name="Rounded Rectangle 30"/>
          <p:cNvSpPr/>
          <p:nvPr/>
        </p:nvSpPr>
        <p:spPr>
          <a:xfrm>
            <a:off x="3643306" y="8001032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32" name="Rounded Rectangle 31"/>
          <p:cNvSpPr/>
          <p:nvPr/>
        </p:nvSpPr>
        <p:spPr>
          <a:xfrm>
            <a:off x="5500694" y="8001032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33" name="Rounded Rectangle 32"/>
          <p:cNvSpPr/>
          <p:nvPr/>
        </p:nvSpPr>
        <p:spPr>
          <a:xfrm>
            <a:off x="7286644" y="7643842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34" name="Rounded Rectangle 33"/>
          <p:cNvSpPr/>
          <p:nvPr/>
        </p:nvSpPr>
        <p:spPr>
          <a:xfrm>
            <a:off x="0" y="9072602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var</a:t>
            </a:r>
            <a:endParaRPr lang="hr-HR" dirty="0"/>
          </a:p>
        </p:txBody>
      </p:sp>
      <p:sp>
        <p:nvSpPr>
          <p:cNvPr id="35" name="Rounded Rectangle 34"/>
          <p:cNvSpPr/>
          <p:nvPr/>
        </p:nvSpPr>
        <p:spPr>
          <a:xfrm>
            <a:off x="2786050" y="9358354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36" name="Rectangle 35"/>
          <p:cNvSpPr/>
          <p:nvPr/>
        </p:nvSpPr>
        <p:spPr>
          <a:xfrm>
            <a:off x="2857488" y="214290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Glavni program</a:t>
            </a:r>
            <a:endParaRPr lang="hr-HR" dirty="0"/>
          </a:p>
        </p:txBody>
      </p:sp>
      <p:sp>
        <p:nvSpPr>
          <p:cNvPr id="37" name="Rectangle 36"/>
          <p:cNvSpPr/>
          <p:nvPr/>
        </p:nvSpPr>
        <p:spPr>
          <a:xfrm>
            <a:off x="4643438" y="1857364"/>
            <a:ext cx="2071702" cy="42862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C</a:t>
            </a:r>
            <a:endParaRPr lang="hr-HR" dirty="0"/>
          </a:p>
        </p:txBody>
      </p:sp>
      <p:sp>
        <p:nvSpPr>
          <p:cNvPr id="38" name="Rectangle 37"/>
          <p:cNvSpPr/>
          <p:nvPr/>
        </p:nvSpPr>
        <p:spPr>
          <a:xfrm>
            <a:off x="2214546" y="3500438"/>
            <a:ext cx="5143536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S1</a:t>
            </a:r>
            <a:endParaRPr lang="hr-HR" dirty="0"/>
          </a:p>
        </p:txBody>
      </p:sp>
      <p:sp>
        <p:nvSpPr>
          <p:cNvPr id="39" name="Rectangle 38"/>
          <p:cNvSpPr/>
          <p:nvPr/>
        </p:nvSpPr>
        <p:spPr>
          <a:xfrm>
            <a:off x="642910" y="5572140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43636" y="5572140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S2</a:t>
            </a:r>
            <a:endParaRPr lang="hr-HR" dirty="0"/>
          </a:p>
        </p:txBody>
      </p:sp>
      <p:sp>
        <p:nvSpPr>
          <p:cNvPr id="41" name="Rectangle 40"/>
          <p:cNvSpPr/>
          <p:nvPr/>
        </p:nvSpPr>
        <p:spPr>
          <a:xfrm>
            <a:off x="3357554" y="7143776"/>
            <a:ext cx="3714776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928794" y="8429636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</a:t>
            </a:r>
            <a:endParaRPr lang="hr-HR" dirty="0"/>
          </a:p>
        </p:txBody>
      </p:sp>
      <p:sp>
        <p:nvSpPr>
          <p:cNvPr id="43" name="Rectangle 42"/>
          <p:cNvSpPr/>
          <p:nvPr/>
        </p:nvSpPr>
        <p:spPr>
          <a:xfrm>
            <a:off x="6429388" y="8429636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S2</a:t>
            </a:r>
            <a:endParaRPr lang="hr-HR" dirty="0"/>
          </a:p>
        </p:txBody>
      </p:sp>
      <p:sp>
        <p:nvSpPr>
          <p:cNvPr id="44" name="Rectangle 43"/>
          <p:cNvSpPr/>
          <p:nvPr/>
        </p:nvSpPr>
        <p:spPr>
          <a:xfrm>
            <a:off x="214314" y="9929858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rot="10800000">
            <a:off x="4357686" y="714356"/>
            <a:ext cx="2143140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rot="10800000" flipV="1">
            <a:off x="2857488" y="2285992"/>
            <a:ext cx="2071702" cy="11430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857620" y="2357430"/>
            <a:ext cx="2357454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0800000" flipV="1">
            <a:off x="928662" y="3929066"/>
            <a:ext cx="1643074" cy="1571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000232" y="4000504"/>
            <a:ext cx="1643074" cy="1571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6200000" flipH="1">
            <a:off x="5286380" y="4000504"/>
            <a:ext cx="1571636" cy="1428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200000" flipV="1">
            <a:off x="6572264" y="4071942"/>
            <a:ext cx="1571636" cy="1428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4500562" y="5929330"/>
            <a:ext cx="2143140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572132" y="6072206"/>
            <a:ext cx="2000264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 flipV="1">
            <a:off x="2428860" y="7572404"/>
            <a:ext cx="1643074" cy="857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714744" y="7715280"/>
            <a:ext cx="1285884" cy="7143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929322" y="7572404"/>
            <a:ext cx="1285884" cy="857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6858016" y="7643842"/>
            <a:ext cx="1285884" cy="785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 flipV="1">
            <a:off x="571472" y="8858288"/>
            <a:ext cx="1714512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928794" y="8929726"/>
            <a:ext cx="1500198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214678" y="642918"/>
            <a:ext cx="1928826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2143108" y="1071546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begin</a:t>
            </a:r>
            <a:endParaRPr lang="hr-HR" dirty="0"/>
          </a:p>
        </p:txBody>
      </p:sp>
      <p:sp>
        <p:nvSpPr>
          <p:cNvPr id="21" name="Rounded Rectangle 20"/>
          <p:cNvSpPr/>
          <p:nvPr/>
        </p:nvSpPr>
        <p:spPr>
          <a:xfrm>
            <a:off x="5572132" y="928670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‘\0’</a:t>
            </a:r>
            <a:endParaRPr lang="hr-HR" dirty="0"/>
          </a:p>
        </p:txBody>
      </p:sp>
      <p:sp>
        <p:nvSpPr>
          <p:cNvPr id="22" name="Rounded Rectangle 21"/>
          <p:cNvSpPr/>
          <p:nvPr/>
        </p:nvSpPr>
        <p:spPr>
          <a:xfrm>
            <a:off x="2000232" y="2571744"/>
            <a:ext cx="1643074" cy="35719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var</a:t>
            </a:r>
            <a:endParaRPr lang="hr-HR" dirty="0"/>
          </a:p>
        </p:txBody>
      </p:sp>
      <p:sp>
        <p:nvSpPr>
          <p:cNvPr id="23" name="Rounded Rectangle 22"/>
          <p:cNvSpPr/>
          <p:nvPr/>
        </p:nvSpPr>
        <p:spPr>
          <a:xfrm>
            <a:off x="5786446" y="2643182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24" name="Rounded Rectangle 23"/>
          <p:cNvSpPr/>
          <p:nvPr/>
        </p:nvSpPr>
        <p:spPr>
          <a:xfrm>
            <a:off x="285720" y="4000504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var</a:t>
            </a:r>
            <a:endParaRPr lang="hr-HR" dirty="0"/>
          </a:p>
        </p:txBody>
      </p:sp>
      <p:sp>
        <p:nvSpPr>
          <p:cNvPr id="25" name="Rounded Rectangle 24"/>
          <p:cNvSpPr/>
          <p:nvPr/>
        </p:nvSpPr>
        <p:spPr>
          <a:xfrm>
            <a:off x="2571736" y="4857760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;</a:t>
            </a:r>
            <a:endParaRPr lang="hr-HR" dirty="0"/>
          </a:p>
        </p:txBody>
      </p:sp>
      <p:sp>
        <p:nvSpPr>
          <p:cNvPr id="26" name="Rounded Rectangle 25"/>
          <p:cNvSpPr/>
          <p:nvPr/>
        </p:nvSpPr>
        <p:spPr>
          <a:xfrm>
            <a:off x="4286248" y="4357694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;</a:t>
            </a:r>
            <a:endParaRPr lang="hr-HR" dirty="0"/>
          </a:p>
        </p:txBody>
      </p:sp>
      <p:sp>
        <p:nvSpPr>
          <p:cNvPr id="27" name="Rounded Rectangle 26"/>
          <p:cNvSpPr/>
          <p:nvPr/>
        </p:nvSpPr>
        <p:spPr>
          <a:xfrm>
            <a:off x="7143768" y="4357694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28" name="Rounded Rectangle 27"/>
          <p:cNvSpPr/>
          <p:nvPr/>
        </p:nvSpPr>
        <p:spPr>
          <a:xfrm>
            <a:off x="3714744" y="6143644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while</a:t>
            </a:r>
            <a:endParaRPr lang="hr-HR" dirty="0"/>
          </a:p>
        </p:txBody>
      </p:sp>
      <p:sp>
        <p:nvSpPr>
          <p:cNvPr id="29" name="Rounded Rectangle 28"/>
          <p:cNvSpPr/>
          <p:nvPr/>
        </p:nvSpPr>
        <p:spPr>
          <a:xfrm>
            <a:off x="7000892" y="6500810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30" name="Rounded Rectangle 29"/>
          <p:cNvSpPr/>
          <p:nvPr/>
        </p:nvSpPr>
        <p:spPr>
          <a:xfrm>
            <a:off x="1214414" y="7715280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while</a:t>
            </a:r>
            <a:endParaRPr lang="hr-HR" dirty="0"/>
          </a:p>
        </p:txBody>
      </p:sp>
      <p:sp>
        <p:nvSpPr>
          <p:cNvPr id="31" name="Rounded Rectangle 30"/>
          <p:cNvSpPr/>
          <p:nvPr/>
        </p:nvSpPr>
        <p:spPr>
          <a:xfrm>
            <a:off x="3643306" y="8001032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32" name="Rounded Rectangle 31"/>
          <p:cNvSpPr/>
          <p:nvPr/>
        </p:nvSpPr>
        <p:spPr>
          <a:xfrm>
            <a:off x="5500694" y="8001032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33" name="Rounded Rectangle 32"/>
          <p:cNvSpPr/>
          <p:nvPr/>
        </p:nvSpPr>
        <p:spPr>
          <a:xfrm>
            <a:off x="7286644" y="7643842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34" name="Rounded Rectangle 33"/>
          <p:cNvSpPr/>
          <p:nvPr/>
        </p:nvSpPr>
        <p:spPr>
          <a:xfrm>
            <a:off x="0" y="9072602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var</a:t>
            </a:r>
            <a:endParaRPr lang="hr-HR" dirty="0"/>
          </a:p>
        </p:txBody>
      </p:sp>
      <p:sp>
        <p:nvSpPr>
          <p:cNvPr id="35" name="Rounded Rectangle 34"/>
          <p:cNvSpPr/>
          <p:nvPr/>
        </p:nvSpPr>
        <p:spPr>
          <a:xfrm>
            <a:off x="2786050" y="9358354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36" name="Rectangle 35"/>
          <p:cNvSpPr/>
          <p:nvPr/>
        </p:nvSpPr>
        <p:spPr>
          <a:xfrm>
            <a:off x="2857488" y="214290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Glavni program</a:t>
            </a:r>
            <a:endParaRPr lang="hr-HR" dirty="0"/>
          </a:p>
        </p:txBody>
      </p:sp>
      <p:sp>
        <p:nvSpPr>
          <p:cNvPr id="37" name="Rectangle 36"/>
          <p:cNvSpPr/>
          <p:nvPr/>
        </p:nvSpPr>
        <p:spPr>
          <a:xfrm>
            <a:off x="4643438" y="1857364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C</a:t>
            </a:r>
            <a:endParaRPr lang="hr-HR" dirty="0"/>
          </a:p>
        </p:txBody>
      </p:sp>
      <p:sp>
        <p:nvSpPr>
          <p:cNvPr id="38" name="Rectangle 37"/>
          <p:cNvSpPr/>
          <p:nvPr/>
        </p:nvSpPr>
        <p:spPr>
          <a:xfrm>
            <a:off x="2214546" y="3500438"/>
            <a:ext cx="5143536" cy="42862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S1</a:t>
            </a:r>
            <a:endParaRPr lang="hr-HR" dirty="0"/>
          </a:p>
        </p:txBody>
      </p:sp>
      <p:sp>
        <p:nvSpPr>
          <p:cNvPr id="39" name="Rectangle 38"/>
          <p:cNvSpPr/>
          <p:nvPr/>
        </p:nvSpPr>
        <p:spPr>
          <a:xfrm>
            <a:off x="642910" y="5572140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43636" y="5572140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S2</a:t>
            </a:r>
            <a:endParaRPr lang="hr-HR" dirty="0"/>
          </a:p>
        </p:txBody>
      </p:sp>
      <p:sp>
        <p:nvSpPr>
          <p:cNvPr id="41" name="Rectangle 40"/>
          <p:cNvSpPr/>
          <p:nvPr/>
        </p:nvSpPr>
        <p:spPr>
          <a:xfrm>
            <a:off x="3357554" y="7143776"/>
            <a:ext cx="3714776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928794" y="8429636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</a:t>
            </a:r>
            <a:endParaRPr lang="hr-HR" dirty="0"/>
          </a:p>
        </p:txBody>
      </p:sp>
      <p:sp>
        <p:nvSpPr>
          <p:cNvPr id="43" name="Rectangle 42"/>
          <p:cNvSpPr/>
          <p:nvPr/>
        </p:nvSpPr>
        <p:spPr>
          <a:xfrm>
            <a:off x="6429388" y="8429636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S2</a:t>
            </a:r>
            <a:endParaRPr lang="hr-HR" dirty="0"/>
          </a:p>
        </p:txBody>
      </p:sp>
      <p:sp>
        <p:nvSpPr>
          <p:cNvPr id="44" name="Rectangle 43"/>
          <p:cNvSpPr/>
          <p:nvPr/>
        </p:nvSpPr>
        <p:spPr>
          <a:xfrm>
            <a:off x="214314" y="9929858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rot="10800000">
            <a:off x="4357686" y="714356"/>
            <a:ext cx="2143140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rot="10800000" flipV="1">
            <a:off x="2857488" y="2285992"/>
            <a:ext cx="2071702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857620" y="2357430"/>
            <a:ext cx="2357454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0800000" flipV="1">
            <a:off x="928662" y="3929066"/>
            <a:ext cx="1643074" cy="15716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000232" y="4000504"/>
            <a:ext cx="1643074" cy="1571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6200000" flipH="1">
            <a:off x="5286380" y="4000504"/>
            <a:ext cx="1571636" cy="1428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200000" flipV="1">
            <a:off x="6572264" y="4071942"/>
            <a:ext cx="1571636" cy="1428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4500562" y="5929330"/>
            <a:ext cx="2143140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572132" y="6072206"/>
            <a:ext cx="2000264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 flipV="1">
            <a:off x="2428860" y="7572404"/>
            <a:ext cx="1643074" cy="857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714744" y="7715280"/>
            <a:ext cx="1285884" cy="7143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929322" y="7572404"/>
            <a:ext cx="1285884" cy="857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6858016" y="7643842"/>
            <a:ext cx="1285884" cy="785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 flipV="1">
            <a:off x="571472" y="8858288"/>
            <a:ext cx="1714512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928794" y="8929726"/>
            <a:ext cx="1500198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214678" y="642918"/>
            <a:ext cx="1928826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2143108" y="1071546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begin</a:t>
            </a:r>
            <a:endParaRPr lang="hr-HR" dirty="0"/>
          </a:p>
        </p:txBody>
      </p:sp>
      <p:sp>
        <p:nvSpPr>
          <p:cNvPr id="21" name="Rounded Rectangle 20"/>
          <p:cNvSpPr/>
          <p:nvPr/>
        </p:nvSpPr>
        <p:spPr>
          <a:xfrm>
            <a:off x="5572132" y="928670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‘\0’</a:t>
            </a:r>
            <a:endParaRPr lang="hr-HR" dirty="0"/>
          </a:p>
        </p:txBody>
      </p:sp>
      <p:sp>
        <p:nvSpPr>
          <p:cNvPr id="22" name="Rounded Rectangle 21"/>
          <p:cNvSpPr/>
          <p:nvPr/>
        </p:nvSpPr>
        <p:spPr>
          <a:xfrm>
            <a:off x="2000232" y="2571744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var</a:t>
            </a:r>
            <a:endParaRPr lang="hr-HR" dirty="0"/>
          </a:p>
        </p:txBody>
      </p:sp>
      <p:sp>
        <p:nvSpPr>
          <p:cNvPr id="23" name="Rounded Rectangle 22"/>
          <p:cNvSpPr/>
          <p:nvPr/>
        </p:nvSpPr>
        <p:spPr>
          <a:xfrm>
            <a:off x="5786446" y="2643182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24" name="Rounded Rectangle 23"/>
          <p:cNvSpPr/>
          <p:nvPr/>
        </p:nvSpPr>
        <p:spPr>
          <a:xfrm>
            <a:off x="285720" y="4000504"/>
            <a:ext cx="1643074" cy="35719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var</a:t>
            </a:r>
            <a:endParaRPr lang="hr-HR" dirty="0"/>
          </a:p>
        </p:txBody>
      </p:sp>
      <p:sp>
        <p:nvSpPr>
          <p:cNvPr id="25" name="Rounded Rectangle 24"/>
          <p:cNvSpPr/>
          <p:nvPr/>
        </p:nvSpPr>
        <p:spPr>
          <a:xfrm>
            <a:off x="2571736" y="4857760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;</a:t>
            </a:r>
            <a:endParaRPr lang="hr-HR" dirty="0"/>
          </a:p>
        </p:txBody>
      </p:sp>
      <p:sp>
        <p:nvSpPr>
          <p:cNvPr id="26" name="Rounded Rectangle 25"/>
          <p:cNvSpPr/>
          <p:nvPr/>
        </p:nvSpPr>
        <p:spPr>
          <a:xfrm>
            <a:off x="4286248" y="4357694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;</a:t>
            </a:r>
            <a:endParaRPr lang="hr-HR" dirty="0"/>
          </a:p>
        </p:txBody>
      </p:sp>
      <p:sp>
        <p:nvSpPr>
          <p:cNvPr id="27" name="Rounded Rectangle 26"/>
          <p:cNvSpPr/>
          <p:nvPr/>
        </p:nvSpPr>
        <p:spPr>
          <a:xfrm>
            <a:off x="7143768" y="4357694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28" name="Rounded Rectangle 27"/>
          <p:cNvSpPr/>
          <p:nvPr/>
        </p:nvSpPr>
        <p:spPr>
          <a:xfrm>
            <a:off x="3714744" y="6143644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while</a:t>
            </a:r>
            <a:endParaRPr lang="hr-HR" dirty="0"/>
          </a:p>
        </p:txBody>
      </p:sp>
      <p:sp>
        <p:nvSpPr>
          <p:cNvPr id="29" name="Rounded Rectangle 28"/>
          <p:cNvSpPr/>
          <p:nvPr/>
        </p:nvSpPr>
        <p:spPr>
          <a:xfrm>
            <a:off x="7000892" y="6500810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30" name="Rounded Rectangle 29"/>
          <p:cNvSpPr/>
          <p:nvPr/>
        </p:nvSpPr>
        <p:spPr>
          <a:xfrm>
            <a:off x="1214414" y="7715280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while</a:t>
            </a:r>
            <a:endParaRPr lang="hr-HR" dirty="0"/>
          </a:p>
        </p:txBody>
      </p:sp>
      <p:sp>
        <p:nvSpPr>
          <p:cNvPr id="31" name="Rounded Rectangle 30"/>
          <p:cNvSpPr/>
          <p:nvPr/>
        </p:nvSpPr>
        <p:spPr>
          <a:xfrm>
            <a:off x="3643306" y="8001032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32" name="Rounded Rectangle 31"/>
          <p:cNvSpPr/>
          <p:nvPr/>
        </p:nvSpPr>
        <p:spPr>
          <a:xfrm>
            <a:off x="5500694" y="8001032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33" name="Rounded Rectangle 32"/>
          <p:cNvSpPr/>
          <p:nvPr/>
        </p:nvSpPr>
        <p:spPr>
          <a:xfrm>
            <a:off x="7286644" y="7643842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34" name="Rounded Rectangle 33"/>
          <p:cNvSpPr/>
          <p:nvPr/>
        </p:nvSpPr>
        <p:spPr>
          <a:xfrm>
            <a:off x="0" y="9072602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var</a:t>
            </a:r>
            <a:endParaRPr lang="hr-HR" dirty="0"/>
          </a:p>
        </p:txBody>
      </p:sp>
      <p:sp>
        <p:nvSpPr>
          <p:cNvPr id="35" name="Rounded Rectangle 34"/>
          <p:cNvSpPr/>
          <p:nvPr/>
        </p:nvSpPr>
        <p:spPr>
          <a:xfrm>
            <a:off x="2786050" y="9358354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36" name="Rectangle 35"/>
          <p:cNvSpPr/>
          <p:nvPr/>
        </p:nvSpPr>
        <p:spPr>
          <a:xfrm>
            <a:off x="2857488" y="214290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Glavni program</a:t>
            </a:r>
            <a:endParaRPr lang="hr-HR" dirty="0"/>
          </a:p>
        </p:txBody>
      </p:sp>
      <p:sp>
        <p:nvSpPr>
          <p:cNvPr id="37" name="Rectangle 36"/>
          <p:cNvSpPr/>
          <p:nvPr/>
        </p:nvSpPr>
        <p:spPr>
          <a:xfrm>
            <a:off x="4643438" y="1857364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C</a:t>
            </a:r>
            <a:endParaRPr lang="hr-HR" dirty="0"/>
          </a:p>
        </p:txBody>
      </p:sp>
      <p:sp>
        <p:nvSpPr>
          <p:cNvPr id="38" name="Rectangle 37"/>
          <p:cNvSpPr/>
          <p:nvPr/>
        </p:nvSpPr>
        <p:spPr>
          <a:xfrm>
            <a:off x="2214546" y="3500438"/>
            <a:ext cx="5143536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S1</a:t>
            </a:r>
            <a:endParaRPr lang="hr-HR" dirty="0"/>
          </a:p>
        </p:txBody>
      </p:sp>
      <p:sp>
        <p:nvSpPr>
          <p:cNvPr id="39" name="Rectangle 38"/>
          <p:cNvSpPr/>
          <p:nvPr/>
        </p:nvSpPr>
        <p:spPr>
          <a:xfrm>
            <a:off x="642910" y="5572140"/>
            <a:ext cx="2071702" cy="42862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43636" y="5572140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S2</a:t>
            </a:r>
            <a:endParaRPr lang="hr-HR" dirty="0"/>
          </a:p>
        </p:txBody>
      </p:sp>
      <p:sp>
        <p:nvSpPr>
          <p:cNvPr id="41" name="Rectangle 40"/>
          <p:cNvSpPr/>
          <p:nvPr/>
        </p:nvSpPr>
        <p:spPr>
          <a:xfrm>
            <a:off x="3357554" y="7143776"/>
            <a:ext cx="3714776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928794" y="8429636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</a:t>
            </a:r>
            <a:endParaRPr lang="hr-HR" dirty="0"/>
          </a:p>
        </p:txBody>
      </p:sp>
      <p:sp>
        <p:nvSpPr>
          <p:cNvPr id="43" name="Rectangle 42"/>
          <p:cNvSpPr/>
          <p:nvPr/>
        </p:nvSpPr>
        <p:spPr>
          <a:xfrm>
            <a:off x="6429388" y="8429636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S2</a:t>
            </a:r>
            <a:endParaRPr lang="hr-HR" dirty="0"/>
          </a:p>
        </p:txBody>
      </p:sp>
      <p:sp>
        <p:nvSpPr>
          <p:cNvPr id="44" name="Rectangle 43"/>
          <p:cNvSpPr/>
          <p:nvPr/>
        </p:nvSpPr>
        <p:spPr>
          <a:xfrm>
            <a:off x="214314" y="9929858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rot="10800000">
            <a:off x="4357686" y="714356"/>
            <a:ext cx="2143140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rot="10800000" flipV="1">
            <a:off x="2857488" y="2285992"/>
            <a:ext cx="2071702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857620" y="2357430"/>
            <a:ext cx="2357454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0800000" flipV="1">
            <a:off x="928662" y="3929066"/>
            <a:ext cx="1643074" cy="1571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000232" y="4000504"/>
            <a:ext cx="1643074" cy="15716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6200000" flipH="1">
            <a:off x="5286380" y="4000504"/>
            <a:ext cx="1571636" cy="1428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200000" flipV="1">
            <a:off x="6572264" y="4071942"/>
            <a:ext cx="1571636" cy="1428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4500562" y="5929330"/>
            <a:ext cx="2143140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572132" y="6072206"/>
            <a:ext cx="2000264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 flipV="1">
            <a:off x="2428860" y="7572404"/>
            <a:ext cx="1643074" cy="857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714744" y="7715280"/>
            <a:ext cx="1285884" cy="7143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929322" y="7572404"/>
            <a:ext cx="1285884" cy="857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6858016" y="7643842"/>
            <a:ext cx="1285884" cy="785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 flipV="1">
            <a:off x="571472" y="8858288"/>
            <a:ext cx="1714512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928794" y="8929726"/>
            <a:ext cx="1500198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214678" y="642918"/>
            <a:ext cx="1928826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2143108" y="1071546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begin</a:t>
            </a:r>
            <a:endParaRPr lang="hr-HR" dirty="0"/>
          </a:p>
        </p:txBody>
      </p:sp>
      <p:sp>
        <p:nvSpPr>
          <p:cNvPr id="21" name="Rounded Rectangle 20"/>
          <p:cNvSpPr/>
          <p:nvPr/>
        </p:nvSpPr>
        <p:spPr>
          <a:xfrm>
            <a:off x="5572132" y="928670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‘\0’</a:t>
            </a:r>
            <a:endParaRPr lang="hr-HR" dirty="0"/>
          </a:p>
        </p:txBody>
      </p:sp>
      <p:sp>
        <p:nvSpPr>
          <p:cNvPr id="22" name="Rounded Rectangle 21"/>
          <p:cNvSpPr/>
          <p:nvPr/>
        </p:nvSpPr>
        <p:spPr>
          <a:xfrm>
            <a:off x="2000232" y="2571744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var</a:t>
            </a:r>
            <a:endParaRPr lang="hr-HR" dirty="0"/>
          </a:p>
        </p:txBody>
      </p:sp>
      <p:sp>
        <p:nvSpPr>
          <p:cNvPr id="23" name="Rounded Rectangle 22"/>
          <p:cNvSpPr/>
          <p:nvPr/>
        </p:nvSpPr>
        <p:spPr>
          <a:xfrm>
            <a:off x="5786446" y="2643182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24" name="Rounded Rectangle 23"/>
          <p:cNvSpPr/>
          <p:nvPr/>
        </p:nvSpPr>
        <p:spPr>
          <a:xfrm>
            <a:off x="285720" y="4000504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var</a:t>
            </a:r>
            <a:endParaRPr lang="hr-HR" dirty="0"/>
          </a:p>
        </p:txBody>
      </p:sp>
      <p:sp>
        <p:nvSpPr>
          <p:cNvPr id="25" name="Rounded Rectangle 24"/>
          <p:cNvSpPr/>
          <p:nvPr/>
        </p:nvSpPr>
        <p:spPr>
          <a:xfrm>
            <a:off x="2571736" y="4857760"/>
            <a:ext cx="1643074" cy="35719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;</a:t>
            </a:r>
            <a:endParaRPr lang="hr-HR" dirty="0"/>
          </a:p>
        </p:txBody>
      </p:sp>
      <p:sp>
        <p:nvSpPr>
          <p:cNvPr id="26" name="Rounded Rectangle 25"/>
          <p:cNvSpPr/>
          <p:nvPr/>
        </p:nvSpPr>
        <p:spPr>
          <a:xfrm>
            <a:off x="4286248" y="4357694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;</a:t>
            </a:r>
            <a:endParaRPr lang="hr-HR" dirty="0"/>
          </a:p>
        </p:txBody>
      </p:sp>
      <p:sp>
        <p:nvSpPr>
          <p:cNvPr id="27" name="Rounded Rectangle 26"/>
          <p:cNvSpPr/>
          <p:nvPr/>
        </p:nvSpPr>
        <p:spPr>
          <a:xfrm>
            <a:off x="7143768" y="4357694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28" name="Rounded Rectangle 27"/>
          <p:cNvSpPr/>
          <p:nvPr/>
        </p:nvSpPr>
        <p:spPr>
          <a:xfrm>
            <a:off x="3714744" y="6143644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while</a:t>
            </a:r>
            <a:endParaRPr lang="hr-HR" dirty="0"/>
          </a:p>
        </p:txBody>
      </p:sp>
      <p:sp>
        <p:nvSpPr>
          <p:cNvPr id="29" name="Rounded Rectangle 28"/>
          <p:cNvSpPr/>
          <p:nvPr/>
        </p:nvSpPr>
        <p:spPr>
          <a:xfrm>
            <a:off x="7000892" y="6500810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30" name="Rounded Rectangle 29"/>
          <p:cNvSpPr/>
          <p:nvPr/>
        </p:nvSpPr>
        <p:spPr>
          <a:xfrm>
            <a:off x="1214414" y="7715280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while</a:t>
            </a:r>
            <a:endParaRPr lang="hr-HR" dirty="0"/>
          </a:p>
        </p:txBody>
      </p:sp>
      <p:sp>
        <p:nvSpPr>
          <p:cNvPr id="31" name="Rounded Rectangle 30"/>
          <p:cNvSpPr/>
          <p:nvPr/>
        </p:nvSpPr>
        <p:spPr>
          <a:xfrm>
            <a:off x="3643306" y="8001032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32" name="Rounded Rectangle 31"/>
          <p:cNvSpPr/>
          <p:nvPr/>
        </p:nvSpPr>
        <p:spPr>
          <a:xfrm>
            <a:off x="5500694" y="8001032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33" name="Rounded Rectangle 32"/>
          <p:cNvSpPr/>
          <p:nvPr/>
        </p:nvSpPr>
        <p:spPr>
          <a:xfrm>
            <a:off x="7286644" y="7643842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34" name="Rounded Rectangle 33"/>
          <p:cNvSpPr/>
          <p:nvPr/>
        </p:nvSpPr>
        <p:spPr>
          <a:xfrm>
            <a:off x="0" y="9072602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var</a:t>
            </a:r>
            <a:endParaRPr lang="hr-HR" dirty="0"/>
          </a:p>
        </p:txBody>
      </p:sp>
      <p:sp>
        <p:nvSpPr>
          <p:cNvPr id="35" name="Rounded Rectangle 34"/>
          <p:cNvSpPr/>
          <p:nvPr/>
        </p:nvSpPr>
        <p:spPr>
          <a:xfrm>
            <a:off x="2786050" y="9358354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36" name="Rectangle 35"/>
          <p:cNvSpPr/>
          <p:nvPr/>
        </p:nvSpPr>
        <p:spPr>
          <a:xfrm>
            <a:off x="2857488" y="214290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Glavni program</a:t>
            </a:r>
            <a:endParaRPr lang="hr-HR" dirty="0"/>
          </a:p>
        </p:txBody>
      </p:sp>
      <p:sp>
        <p:nvSpPr>
          <p:cNvPr id="37" name="Rectangle 36"/>
          <p:cNvSpPr/>
          <p:nvPr/>
        </p:nvSpPr>
        <p:spPr>
          <a:xfrm>
            <a:off x="4643438" y="1857364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C</a:t>
            </a:r>
            <a:endParaRPr lang="hr-HR" dirty="0"/>
          </a:p>
        </p:txBody>
      </p:sp>
      <p:sp>
        <p:nvSpPr>
          <p:cNvPr id="38" name="Rectangle 37"/>
          <p:cNvSpPr/>
          <p:nvPr/>
        </p:nvSpPr>
        <p:spPr>
          <a:xfrm>
            <a:off x="2214546" y="3500438"/>
            <a:ext cx="5143536" cy="42862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S1</a:t>
            </a:r>
            <a:endParaRPr lang="hr-HR" dirty="0"/>
          </a:p>
        </p:txBody>
      </p:sp>
      <p:sp>
        <p:nvSpPr>
          <p:cNvPr id="39" name="Rectangle 38"/>
          <p:cNvSpPr/>
          <p:nvPr/>
        </p:nvSpPr>
        <p:spPr>
          <a:xfrm>
            <a:off x="642910" y="5572140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43636" y="5572140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S2</a:t>
            </a:r>
            <a:endParaRPr lang="hr-HR" dirty="0"/>
          </a:p>
        </p:txBody>
      </p:sp>
      <p:sp>
        <p:nvSpPr>
          <p:cNvPr id="41" name="Rectangle 40"/>
          <p:cNvSpPr/>
          <p:nvPr/>
        </p:nvSpPr>
        <p:spPr>
          <a:xfrm>
            <a:off x="3357554" y="7143776"/>
            <a:ext cx="3714776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928794" y="8429636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</a:t>
            </a:r>
            <a:endParaRPr lang="hr-HR" dirty="0"/>
          </a:p>
        </p:txBody>
      </p:sp>
      <p:sp>
        <p:nvSpPr>
          <p:cNvPr id="43" name="Rectangle 42"/>
          <p:cNvSpPr/>
          <p:nvPr/>
        </p:nvSpPr>
        <p:spPr>
          <a:xfrm>
            <a:off x="6429388" y="8429636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S2</a:t>
            </a:r>
            <a:endParaRPr lang="hr-HR" dirty="0"/>
          </a:p>
        </p:txBody>
      </p:sp>
      <p:sp>
        <p:nvSpPr>
          <p:cNvPr id="44" name="Rectangle 43"/>
          <p:cNvSpPr/>
          <p:nvPr/>
        </p:nvSpPr>
        <p:spPr>
          <a:xfrm>
            <a:off x="214314" y="9929858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rot="10800000">
            <a:off x="4357686" y="714356"/>
            <a:ext cx="2143140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rot="10800000" flipV="1">
            <a:off x="2857488" y="2285992"/>
            <a:ext cx="2071702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857620" y="2357430"/>
            <a:ext cx="2357454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0800000" flipV="1">
            <a:off x="928662" y="3929066"/>
            <a:ext cx="1643074" cy="1571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000232" y="4000504"/>
            <a:ext cx="1643074" cy="1571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6200000" flipH="1">
            <a:off x="5286380" y="4000504"/>
            <a:ext cx="1571636" cy="14287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200000" flipV="1">
            <a:off x="6572264" y="4071942"/>
            <a:ext cx="1571636" cy="1428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4500562" y="5929330"/>
            <a:ext cx="2143140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572132" y="6072206"/>
            <a:ext cx="2000264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 flipV="1">
            <a:off x="2428860" y="7572404"/>
            <a:ext cx="1643074" cy="857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714744" y="7715280"/>
            <a:ext cx="1285884" cy="7143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929322" y="7572404"/>
            <a:ext cx="1285884" cy="857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6858016" y="7643842"/>
            <a:ext cx="1285884" cy="785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 flipV="1">
            <a:off x="571472" y="8858288"/>
            <a:ext cx="1714512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928794" y="8929726"/>
            <a:ext cx="1500198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214678" y="642918"/>
            <a:ext cx="1928826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2143108" y="1071546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begin</a:t>
            </a:r>
            <a:endParaRPr lang="hr-HR" dirty="0"/>
          </a:p>
        </p:txBody>
      </p:sp>
      <p:sp>
        <p:nvSpPr>
          <p:cNvPr id="21" name="Rounded Rectangle 20"/>
          <p:cNvSpPr/>
          <p:nvPr/>
        </p:nvSpPr>
        <p:spPr>
          <a:xfrm>
            <a:off x="5572132" y="928670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‘\0’</a:t>
            </a:r>
            <a:endParaRPr lang="hr-HR" dirty="0"/>
          </a:p>
        </p:txBody>
      </p:sp>
      <p:sp>
        <p:nvSpPr>
          <p:cNvPr id="22" name="Rounded Rectangle 21"/>
          <p:cNvSpPr/>
          <p:nvPr/>
        </p:nvSpPr>
        <p:spPr>
          <a:xfrm>
            <a:off x="2000232" y="2571744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var</a:t>
            </a:r>
            <a:endParaRPr lang="hr-HR" dirty="0"/>
          </a:p>
        </p:txBody>
      </p:sp>
      <p:sp>
        <p:nvSpPr>
          <p:cNvPr id="23" name="Rounded Rectangle 22"/>
          <p:cNvSpPr/>
          <p:nvPr/>
        </p:nvSpPr>
        <p:spPr>
          <a:xfrm>
            <a:off x="5786446" y="2643182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24" name="Rounded Rectangle 23"/>
          <p:cNvSpPr/>
          <p:nvPr/>
        </p:nvSpPr>
        <p:spPr>
          <a:xfrm>
            <a:off x="285720" y="4000504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var</a:t>
            </a:r>
            <a:endParaRPr lang="hr-HR" dirty="0"/>
          </a:p>
        </p:txBody>
      </p:sp>
      <p:sp>
        <p:nvSpPr>
          <p:cNvPr id="25" name="Rounded Rectangle 24"/>
          <p:cNvSpPr/>
          <p:nvPr/>
        </p:nvSpPr>
        <p:spPr>
          <a:xfrm>
            <a:off x="2571736" y="4857760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;</a:t>
            </a:r>
            <a:endParaRPr lang="hr-HR" dirty="0"/>
          </a:p>
        </p:txBody>
      </p:sp>
      <p:sp>
        <p:nvSpPr>
          <p:cNvPr id="26" name="Rounded Rectangle 25"/>
          <p:cNvSpPr/>
          <p:nvPr/>
        </p:nvSpPr>
        <p:spPr>
          <a:xfrm>
            <a:off x="4286248" y="4357694"/>
            <a:ext cx="1643074" cy="35719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;</a:t>
            </a:r>
            <a:endParaRPr lang="hr-HR" dirty="0"/>
          </a:p>
        </p:txBody>
      </p:sp>
      <p:sp>
        <p:nvSpPr>
          <p:cNvPr id="27" name="Rounded Rectangle 26"/>
          <p:cNvSpPr/>
          <p:nvPr/>
        </p:nvSpPr>
        <p:spPr>
          <a:xfrm>
            <a:off x="7143768" y="4357694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28" name="Rounded Rectangle 27"/>
          <p:cNvSpPr/>
          <p:nvPr/>
        </p:nvSpPr>
        <p:spPr>
          <a:xfrm>
            <a:off x="3714744" y="6143644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while</a:t>
            </a:r>
            <a:endParaRPr lang="hr-HR" dirty="0"/>
          </a:p>
        </p:txBody>
      </p:sp>
      <p:sp>
        <p:nvSpPr>
          <p:cNvPr id="29" name="Rounded Rectangle 28"/>
          <p:cNvSpPr/>
          <p:nvPr/>
        </p:nvSpPr>
        <p:spPr>
          <a:xfrm>
            <a:off x="7000892" y="6500810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30" name="Rounded Rectangle 29"/>
          <p:cNvSpPr/>
          <p:nvPr/>
        </p:nvSpPr>
        <p:spPr>
          <a:xfrm>
            <a:off x="1214414" y="7715280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while</a:t>
            </a:r>
            <a:endParaRPr lang="hr-HR" dirty="0"/>
          </a:p>
        </p:txBody>
      </p:sp>
      <p:sp>
        <p:nvSpPr>
          <p:cNvPr id="31" name="Rounded Rectangle 30"/>
          <p:cNvSpPr/>
          <p:nvPr/>
        </p:nvSpPr>
        <p:spPr>
          <a:xfrm>
            <a:off x="3643306" y="8001032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32" name="Rounded Rectangle 31"/>
          <p:cNvSpPr/>
          <p:nvPr/>
        </p:nvSpPr>
        <p:spPr>
          <a:xfrm>
            <a:off x="5500694" y="8001032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33" name="Rounded Rectangle 32"/>
          <p:cNvSpPr/>
          <p:nvPr/>
        </p:nvSpPr>
        <p:spPr>
          <a:xfrm>
            <a:off x="7286644" y="7643842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34" name="Rounded Rectangle 33"/>
          <p:cNvSpPr/>
          <p:nvPr/>
        </p:nvSpPr>
        <p:spPr>
          <a:xfrm>
            <a:off x="0" y="9072602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var</a:t>
            </a:r>
            <a:endParaRPr lang="hr-HR" dirty="0"/>
          </a:p>
        </p:txBody>
      </p:sp>
      <p:sp>
        <p:nvSpPr>
          <p:cNvPr id="35" name="Rounded Rectangle 34"/>
          <p:cNvSpPr/>
          <p:nvPr/>
        </p:nvSpPr>
        <p:spPr>
          <a:xfrm>
            <a:off x="2786050" y="9358354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36" name="Rectangle 35"/>
          <p:cNvSpPr/>
          <p:nvPr/>
        </p:nvSpPr>
        <p:spPr>
          <a:xfrm>
            <a:off x="2857488" y="214290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Glavni program</a:t>
            </a:r>
            <a:endParaRPr lang="hr-HR" dirty="0"/>
          </a:p>
        </p:txBody>
      </p:sp>
      <p:sp>
        <p:nvSpPr>
          <p:cNvPr id="37" name="Rectangle 36"/>
          <p:cNvSpPr/>
          <p:nvPr/>
        </p:nvSpPr>
        <p:spPr>
          <a:xfrm>
            <a:off x="4643438" y="1857364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C</a:t>
            </a:r>
            <a:endParaRPr lang="hr-HR" dirty="0"/>
          </a:p>
        </p:txBody>
      </p:sp>
      <p:sp>
        <p:nvSpPr>
          <p:cNvPr id="38" name="Rectangle 37"/>
          <p:cNvSpPr/>
          <p:nvPr/>
        </p:nvSpPr>
        <p:spPr>
          <a:xfrm>
            <a:off x="2214546" y="3500438"/>
            <a:ext cx="5143536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S1</a:t>
            </a:r>
            <a:endParaRPr lang="hr-HR" dirty="0"/>
          </a:p>
        </p:txBody>
      </p:sp>
      <p:sp>
        <p:nvSpPr>
          <p:cNvPr id="39" name="Rectangle 38"/>
          <p:cNvSpPr/>
          <p:nvPr/>
        </p:nvSpPr>
        <p:spPr>
          <a:xfrm>
            <a:off x="642910" y="5572140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43636" y="5572140"/>
            <a:ext cx="2071702" cy="42862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S2</a:t>
            </a:r>
            <a:endParaRPr lang="hr-HR" dirty="0"/>
          </a:p>
        </p:txBody>
      </p:sp>
      <p:sp>
        <p:nvSpPr>
          <p:cNvPr id="41" name="Rectangle 40"/>
          <p:cNvSpPr/>
          <p:nvPr/>
        </p:nvSpPr>
        <p:spPr>
          <a:xfrm>
            <a:off x="3357554" y="7143776"/>
            <a:ext cx="3714776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928794" y="8429636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</a:t>
            </a:r>
            <a:endParaRPr lang="hr-HR" dirty="0"/>
          </a:p>
        </p:txBody>
      </p:sp>
      <p:sp>
        <p:nvSpPr>
          <p:cNvPr id="43" name="Rectangle 42"/>
          <p:cNvSpPr/>
          <p:nvPr/>
        </p:nvSpPr>
        <p:spPr>
          <a:xfrm>
            <a:off x="6429388" y="8429636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S2</a:t>
            </a:r>
            <a:endParaRPr lang="hr-HR" dirty="0"/>
          </a:p>
        </p:txBody>
      </p:sp>
      <p:sp>
        <p:nvSpPr>
          <p:cNvPr id="44" name="Rectangle 43"/>
          <p:cNvSpPr/>
          <p:nvPr/>
        </p:nvSpPr>
        <p:spPr>
          <a:xfrm>
            <a:off x="214314" y="9929858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rot="10800000">
            <a:off x="4357686" y="714356"/>
            <a:ext cx="2143140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rot="10800000" flipV="1">
            <a:off x="2857488" y="2285992"/>
            <a:ext cx="2071702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857620" y="2357430"/>
            <a:ext cx="2357454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0800000" flipV="1">
            <a:off x="928662" y="3929066"/>
            <a:ext cx="1643074" cy="1571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000232" y="4000504"/>
            <a:ext cx="1643074" cy="1571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6200000" flipH="1">
            <a:off x="5286380" y="4000504"/>
            <a:ext cx="1571636" cy="1428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200000" flipV="1">
            <a:off x="6572264" y="4071942"/>
            <a:ext cx="1571636" cy="1428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4500562" y="5929330"/>
            <a:ext cx="2143140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572132" y="6072206"/>
            <a:ext cx="2000264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 flipV="1">
            <a:off x="2428860" y="7572404"/>
            <a:ext cx="1643074" cy="857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714744" y="7715280"/>
            <a:ext cx="1285884" cy="7143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929322" y="7572404"/>
            <a:ext cx="1285884" cy="857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6858016" y="7643842"/>
            <a:ext cx="1285884" cy="785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 flipV="1">
            <a:off x="571472" y="8858288"/>
            <a:ext cx="1714512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928794" y="8929726"/>
            <a:ext cx="1500198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214678" y="642918"/>
            <a:ext cx="1928826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2143108" y="1071546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begin</a:t>
            </a:r>
            <a:endParaRPr lang="hr-HR" dirty="0"/>
          </a:p>
        </p:txBody>
      </p:sp>
      <p:sp>
        <p:nvSpPr>
          <p:cNvPr id="21" name="Rounded Rectangle 20"/>
          <p:cNvSpPr/>
          <p:nvPr/>
        </p:nvSpPr>
        <p:spPr>
          <a:xfrm>
            <a:off x="5572132" y="928670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‘\0’</a:t>
            </a:r>
            <a:endParaRPr lang="hr-HR" dirty="0"/>
          </a:p>
        </p:txBody>
      </p:sp>
      <p:sp>
        <p:nvSpPr>
          <p:cNvPr id="22" name="Rounded Rectangle 21"/>
          <p:cNvSpPr/>
          <p:nvPr/>
        </p:nvSpPr>
        <p:spPr>
          <a:xfrm>
            <a:off x="2000232" y="2571744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var</a:t>
            </a:r>
            <a:endParaRPr lang="hr-HR" dirty="0"/>
          </a:p>
        </p:txBody>
      </p:sp>
      <p:sp>
        <p:nvSpPr>
          <p:cNvPr id="23" name="Rounded Rectangle 22"/>
          <p:cNvSpPr/>
          <p:nvPr/>
        </p:nvSpPr>
        <p:spPr>
          <a:xfrm>
            <a:off x="5786446" y="2643182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24" name="Rounded Rectangle 23"/>
          <p:cNvSpPr/>
          <p:nvPr/>
        </p:nvSpPr>
        <p:spPr>
          <a:xfrm>
            <a:off x="285720" y="4000504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var</a:t>
            </a:r>
            <a:endParaRPr lang="hr-HR" dirty="0"/>
          </a:p>
        </p:txBody>
      </p:sp>
      <p:sp>
        <p:nvSpPr>
          <p:cNvPr id="25" name="Rounded Rectangle 24"/>
          <p:cNvSpPr/>
          <p:nvPr/>
        </p:nvSpPr>
        <p:spPr>
          <a:xfrm>
            <a:off x="2571736" y="4857760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;</a:t>
            </a:r>
            <a:endParaRPr lang="hr-HR" dirty="0"/>
          </a:p>
        </p:txBody>
      </p:sp>
      <p:sp>
        <p:nvSpPr>
          <p:cNvPr id="26" name="Rounded Rectangle 25"/>
          <p:cNvSpPr/>
          <p:nvPr/>
        </p:nvSpPr>
        <p:spPr>
          <a:xfrm>
            <a:off x="4286248" y="4357694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;</a:t>
            </a:r>
            <a:endParaRPr lang="hr-HR" dirty="0"/>
          </a:p>
        </p:txBody>
      </p:sp>
      <p:sp>
        <p:nvSpPr>
          <p:cNvPr id="27" name="Rounded Rectangle 26"/>
          <p:cNvSpPr/>
          <p:nvPr/>
        </p:nvSpPr>
        <p:spPr>
          <a:xfrm>
            <a:off x="7143768" y="4357694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28" name="Rounded Rectangle 27"/>
          <p:cNvSpPr/>
          <p:nvPr/>
        </p:nvSpPr>
        <p:spPr>
          <a:xfrm>
            <a:off x="3714744" y="6143644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while</a:t>
            </a:r>
            <a:endParaRPr lang="hr-HR" dirty="0"/>
          </a:p>
        </p:txBody>
      </p:sp>
      <p:sp>
        <p:nvSpPr>
          <p:cNvPr id="29" name="Rounded Rectangle 28"/>
          <p:cNvSpPr/>
          <p:nvPr/>
        </p:nvSpPr>
        <p:spPr>
          <a:xfrm>
            <a:off x="7000892" y="6500810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30" name="Rounded Rectangle 29"/>
          <p:cNvSpPr/>
          <p:nvPr/>
        </p:nvSpPr>
        <p:spPr>
          <a:xfrm>
            <a:off x="1214414" y="7715280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while</a:t>
            </a:r>
            <a:endParaRPr lang="hr-HR" dirty="0"/>
          </a:p>
        </p:txBody>
      </p:sp>
      <p:sp>
        <p:nvSpPr>
          <p:cNvPr id="31" name="Rounded Rectangle 30"/>
          <p:cNvSpPr/>
          <p:nvPr/>
        </p:nvSpPr>
        <p:spPr>
          <a:xfrm>
            <a:off x="3643306" y="8001032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32" name="Rounded Rectangle 31"/>
          <p:cNvSpPr/>
          <p:nvPr/>
        </p:nvSpPr>
        <p:spPr>
          <a:xfrm>
            <a:off x="5500694" y="8001032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33" name="Rounded Rectangle 32"/>
          <p:cNvSpPr/>
          <p:nvPr/>
        </p:nvSpPr>
        <p:spPr>
          <a:xfrm>
            <a:off x="7286644" y="7643842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34" name="Rounded Rectangle 33"/>
          <p:cNvSpPr/>
          <p:nvPr/>
        </p:nvSpPr>
        <p:spPr>
          <a:xfrm>
            <a:off x="0" y="9072602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var</a:t>
            </a:r>
            <a:endParaRPr lang="hr-HR" dirty="0"/>
          </a:p>
        </p:txBody>
      </p:sp>
      <p:sp>
        <p:nvSpPr>
          <p:cNvPr id="35" name="Rounded Rectangle 34"/>
          <p:cNvSpPr/>
          <p:nvPr/>
        </p:nvSpPr>
        <p:spPr>
          <a:xfrm>
            <a:off x="2786050" y="9358354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36" name="Rectangle 35"/>
          <p:cNvSpPr/>
          <p:nvPr/>
        </p:nvSpPr>
        <p:spPr>
          <a:xfrm>
            <a:off x="2857488" y="214290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Glavni program</a:t>
            </a:r>
            <a:endParaRPr lang="hr-HR" dirty="0"/>
          </a:p>
        </p:txBody>
      </p:sp>
      <p:sp>
        <p:nvSpPr>
          <p:cNvPr id="37" name="Rectangle 36"/>
          <p:cNvSpPr/>
          <p:nvPr/>
        </p:nvSpPr>
        <p:spPr>
          <a:xfrm>
            <a:off x="4643438" y="1857364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C</a:t>
            </a:r>
            <a:endParaRPr lang="hr-HR" dirty="0"/>
          </a:p>
        </p:txBody>
      </p:sp>
      <p:sp>
        <p:nvSpPr>
          <p:cNvPr id="38" name="Rectangle 37"/>
          <p:cNvSpPr/>
          <p:nvPr/>
        </p:nvSpPr>
        <p:spPr>
          <a:xfrm>
            <a:off x="2214546" y="3500438"/>
            <a:ext cx="5143536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S1</a:t>
            </a:r>
            <a:endParaRPr lang="hr-HR" dirty="0"/>
          </a:p>
        </p:txBody>
      </p:sp>
      <p:sp>
        <p:nvSpPr>
          <p:cNvPr id="39" name="Rectangle 38"/>
          <p:cNvSpPr/>
          <p:nvPr/>
        </p:nvSpPr>
        <p:spPr>
          <a:xfrm>
            <a:off x="642910" y="5572140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43636" y="5572140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S2</a:t>
            </a:r>
            <a:endParaRPr lang="hr-HR" dirty="0"/>
          </a:p>
        </p:txBody>
      </p:sp>
      <p:sp>
        <p:nvSpPr>
          <p:cNvPr id="41" name="Rectangle 40"/>
          <p:cNvSpPr/>
          <p:nvPr/>
        </p:nvSpPr>
        <p:spPr>
          <a:xfrm>
            <a:off x="3357554" y="7143776"/>
            <a:ext cx="3714776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928794" y="8429636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</a:t>
            </a:r>
            <a:endParaRPr lang="hr-HR" dirty="0"/>
          </a:p>
        </p:txBody>
      </p:sp>
      <p:sp>
        <p:nvSpPr>
          <p:cNvPr id="43" name="Rectangle 42"/>
          <p:cNvSpPr/>
          <p:nvPr/>
        </p:nvSpPr>
        <p:spPr>
          <a:xfrm>
            <a:off x="6429388" y="8429636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S2</a:t>
            </a:r>
            <a:endParaRPr lang="hr-HR" dirty="0"/>
          </a:p>
        </p:txBody>
      </p:sp>
      <p:sp>
        <p:nvSpPr>
          <p:cNvPr id="44" name="Rectangle 43"/>
          <p:cNvSpPr/>
          <p:nvPr/>
        </p:nvSpPr>
        <p:spPr>
          <a:xfrm>
            <a:off x="214314" y="9929858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54556 " pathEditMode="relative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54556 " pathEditMode="relative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54556 " pathEditMode="relative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54556 " pathEditMode="relative" ptsTypes="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54556 " pathEditMode="relative" ptsTypes="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54556 " pathEditMode="relative" ptsTypes="AA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54556 " pathEditMode="relative" ptsTypes="AA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54556 " pathEditMode="relative" ptsTypes="AA"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54556 " pathEditMode="relative" ptsTypes="AA">
                                      <p:cBhvr>
                                        <p:cTn id="2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54556 " pathEditMode="relative" ptsTypes="AA">
                                      <p:cBhvr>
                                        <p:cTn id="2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54556 " pathEditMode="relative" ptsTypes="AA">
                                      <p:cBhvr>
                                        <p:cTn id="2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54556 " pathEditMode="relative" ptsTypes="AA">
                                      <p:cBhvr>
                                        <p:cTn id="2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54556 " pathEditMode="relative" ptsTypes="AA">
                                      <p:cBhvr>
                                        <p:cTn id="3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54556 " pathEditMode="relative" ptsTypes="AA">
                                      <p:cBhvr>
                                        <p:cTn id="3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54556 " pathEditMode="relative" ptsTypes="AA">
                                      <p:cBhvr>
                                        <p:cTn id="3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54556 " pathEditMode="relative" ptsTypes="AA">
                                      <p:cBhvr>
                                        <p:cTn id="3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54556 " pathEditMode="relative" ptsTypes="AA">
                                      <p:cBhvr>
                                        <p:cTn id="3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54556 " pathEditMode="relative" ptsTypes="AA">
                                      <p:cBhvr>
                                        <p:cTn id="4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54556 " pathEditMode="relative" ptsTypes="AA">
                                      <p:cBhvr>
                                        <p:cTn id="4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54556 " pathEditMode="relative" ptsTypes="AA">
                                      <p:cBhvr>
                                        <p:cTn id="4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54556 " pathEditMode="relative" ptsTypes="AA">
                                      <p:cBhvr>
                                        <p:cTn id="4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54556 " pathEditMode="relative" ptsTypes="AA">
                                      <p:cBhvr>
                                        <p:cTn id="4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54556 " pathEditMode="relative" ptsTypes="AA">
                                      <p:cBhvr>
                                        <p:cTn id="5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54556 " pathEditMode="relative" ptsTypes="AA">
                                      <p:cBhvr>
                                        <p:cTn id="5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54556 " pathEditMode="relative" ptsTypes="AA">
                                      <p:cBhvr>
                                        <p:cTn id="5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54556 " pathEditMode="relative" ptsTypes="AA">
                                      <p:cBhvr>
                                        <p:cTn id="5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54556 " pathEditMode="relative" ptsTypes="AA">
                                      <p:cBhvr>
                                        <p:cTn id="5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54556 " pathEditMode="relative" ptsTypes="AA">
                                      <p:cBhvr>
                                        <p:cTn id="6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54556 " pathEditMode="relative" ptsTypes="AA">
                                      <p:cBhvr>
                                        <p:cTn id="6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54556 " pathEditMode="relative" ptsTypes="AA">
                                      <p:cBhvr>
                                        <p:cTn id="6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54556 " pathEditMode="relative" ptsTypes="AA">
                                      <p:cBhvr>
                                        <p:cTn id="6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54556 " pathEditMode="relative" ptsTypes="AA">
                                      <p:cBhvr>
                                        <p:cTn id="6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54556 " pathEditMode="relative" ptsTypes="AA">
                                      <p:cBhvr>
                                        <p:cTn id="7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54556 " pathEditMode="relative" ptsTypes="AA">
                                      <p:cBhvr>
                                        <p:cTn id="7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54556 " pathEditMode="relative" ptsTypes="AA">
                                      <p:cBhvr>
                                        <p:cTn id="7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54556 " pathEditMode="relative" ptsTypes="AA">
                                      <p:cBhvr>
                                        <p:cTn id="7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54556 " pathEditMode="relative" ptsTypes="AA">
                                      <p:cBhvr>
                                        <p:cTn id="7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54556 " pathEditMode="relative" ptsTypes="AA">
                                      <p:cBhvr>
                                        <p:cTn id="8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54556 " pathEditMode="relative" ptsTypes="AA">
                                      <p:cBhvr>
                                        <p:cTn id="8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54556 " pathEditMode="relative" ptsTypes="AA">
                                      <p:cBhvr>
                                        <p:cTn id="8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54556 " pathEditMode="relative" ptsTypes="AA">
                                      <p:cBhvr>
                                        <p:cTn id="8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rot="10800000">
            <a:off x="4357686" y="-3000420"/>
            <a:ext cx="2143140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rot="10800000" flipV="1">
            <a:off x="2857488" y="-1428784"/>
            <a:ext cx="2071702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857620" y="-1357346"/>
            <a:ext cx="2357454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0800000" flipV="1">
            <a:off x="928662" y="214290"/>
            <a:ext cx="1643074" cy="1571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000232" y="285728"/>
            <a:ext cx="1643074" cy="1571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6200000" flipH="1">
            <a:off x="5286380" y="285728"/>
            <a:ext cx="1571636" cy="1428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200000" flipV="1">
            <a:off x="6572264" y="357166"/>
            <a:ext cx="1571636" cy="1428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4500562" y="2214554"/>
            <a:ext cx="2143140" cy="11430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572132" y="2357430"/>
            <a:ext cx="2000264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 flipV="1">
            <a:off x="2428860" y="3857628"/>
            <a:ext cx="1643074" cy="857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714744" y="4000504"/>
            <a:ext cx="1285884" cy="7143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929322" y="3857628"/>
            <a:ext cx="1285884" cy="857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6858016" y="3929066"/>
            <a:ext cx="1285884" cy="785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 flipV="1">
            <a:off x="571472" y="5143512"/>
            <a:ext cx="1714512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928794" y="5214950"/>
            <a:ext cx="1500198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214678" y="-3071858"/>
            <a:ext cx="1928826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2143108" y="-2643230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begin</a:t>
            </a:r>
            <a:endParaRPr lang="hr-HR" dirty="0"/>
          </a:p>
        </p:txBody>
      </p:sp>
      <p:sp>
        <p:nvSpPr>
          <p:cNvPr id="21" name="Rounded Rectangle 20"/>
          <p:cNvSpPr/>
          <p:nvPr/>
        </p:nvSpPr>
        <p:spPr>
          <a:xfrm>
            <a:off x="5572132" y="-2786106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‘\0’</a:t>
            </a:r>
            <a:endParaRPr lang="hr-HR" dirty="0"/>
          </a:p>
        </p:txBody>
      </p:sp>
      <p:sp>
        <p:nvSpPr>
          <p:cNvPr id="22" name="Rounded Rectangle 21"/>
          <p:cNvSpPr/>
          <p:nvPr/>
        </p:nvSpPr>
        <p:spPr>
          <a:xfrm>
            <a:off x="2000232" y="-1143032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var</a:t>
            </a:r>
            <a:endParaRPr lang="hr-HR" dirty="0"/>
          </a:p>
        </p:txBody>
      </p:sp>
      <p:sp>
        <p:nvSpPr>
          <p:cNvPr id="23" name="Rounded Rectangle 22"/>
          <p:cNvSpPr/>
          <p:nvPr/>
        </p:nvSpPr>
        <p:spPr>
          <a:xfrm>
            <a:off x="5786446" y="-1071594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24" name="Rounded Rectangle 23"/>
          <p:cNvSpPr/>
          <p:nvPr/>
        </p:nvSpPr>
        <p:spPr>
          <a:xfrm>
            <a:off x="285720" y="285728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var</a:t>
            </a:r>
            <a:endParaRPr lang="hr-HR" dirty="0"/>
          </a:p>
        </p:txBody>
      </p:sp>
      <p:sp>
        <p:nvSpPr>
          <p:cNvPr id="25" name="Rounded Rectangle 24"/>
          <p:cNvSpPr/>
          <p:nvPr/>
        </p:nvSpPr>
        <p:spPr>
          <a:xfrm>
            <a:off x="2571736" y="1142984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;</a:t>
            </a:r>
            <a:endParaRPr lang="hr-HR" dirty="0"/>
          </a:p>
        </p:txBody>
      </p:sp>
      <p:sp>
        <p:nvSpPr>
          <p:cNvPr id="26" name="Rounded Rectangle 25"/>
          <p:cNvSpPr/>
          <p:nvPr/>
        </p:nvSpPr>
        <p:spPr>
          <a:xfrm>
            <a:off x="4286248" y="642918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;</a:t>
            </a:r>
            <a:endParaRPr lang="hr-HR" dirty="0"/>
          </a:p>
        </p:txBody>
      </p:sp>
      <p:sp>
        <p:nvSpPr>
          <p:cNvPr id="27" name="Rounded Rectangle 26"/>
          <p:cNvSpPr/>
          <p:nvPr/>
        </p:nvSpPr>
        <p:spPr>
          <a:xfrm>
            <a:off x="7143768" y="642918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28" name="Rounded Rectangle 27"/>
          <p:cNvSpPr/>
          <p:nvPr/>
        </p:nvSpPr>
        <p:spPr>
          <a:xfrm>
            <a:off x="3714744" y="2428868"/>
            <a:ext cx="1643074" cy="35719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while</a:t>
            </a:r>
            <a:endParaRPr lang="hr-HR" dirty="0"/>
          </a:p>
        </p:txBody>
      </p:sp>
      <p:sp>
        <p:nvSpPr>
          <p:cNvPr id="29" name="Rounded Rectangle 28"/>
          <p:cNvSpPr/>
          <p:nvPr/>
        </p:nvSpPr>
        <p:spPr>
          <a:xfrm>
            <a:off x="7000892" y="2786034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30" name="Rounded Rectangle 29"/>
          <p:cNvSpPr/>
          <p:nvPr/>
        </p:nvSpPr>
        <p:spPr>
          <a:xfrm>
            <a:off x="1214414" y="4000504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while</a:t>
            </a:r>
            <a:endParaRPr lang="hr-HR" dirty="0"/>
          </a:p>
        </p:txBody>
      </p:sp>
      <p:sp>
        <p:nvSpPr>
          <p:cNvPr id="31" name="Rounded Rectangle 30"/>
          <p:cNvSpPr/>
          <p:nvPr/>
        </p:nvSpPr>
        <p:spPr>
          <a:xfrm>
            <a:off x="3643306" y="4286256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32" name="Rounded Rectangle 31"/>
          <p:cNvSpPr/>
          <p:nvPr/>
        </p:nvSpPr>
        <p:spPr>
          <a:xfrm>
            <a:off x="5500694" y="4286256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33" name="Rounded Rectangle 32"/>
          <p:cNvSpPr/>
          <p:nvPr/>
        </p:nvSpPr>
        <p:spPr>
          <a:xfrm>
            <a:off x="7286644" y="3929066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34" name="Rounded Rectangle 33"/>
          <p:cNvSpPr/>
          <p:nvPr/>
        </p:nvSpPr>
        <p:spPr>
          <a:xfrm>
            <a:off x="0" y="5357826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var</a:t>
            </a:r>
            <a:endParaRPr lang="hr-HR" dirty="0"/>
          </a:p>
        </p:txBody>
      </p:sp>
      <p:sp>
        <p:nvSpPr>
          <p:cNvPr id="35" name="Rounded Rectangle 34"/>
          <p:cNvSpPr/>
          <p:nvPr/>
        </p:nvSpPr>
        <p:spPr>
          <a:xfrm>
            <a:off x="2786050" y="5643578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36" name="Rectangle 35"/>
          <p:cNvSpPr/>
          <p:nvPr/>
        </p:nvSpPr>
        <p:spPr>
          <a:xfrm>
            <a:off x="2857488" y="-3500486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Glavni program</a:t>
            </a:r>
            <a:endParaRPr lang="hr-HR" dirty="0"/>
          </a:p>
        </p:txBody>
      </p:sp>
      <p:sp>
        <p:nvSpPr>
          <p:cNvPr id="37" name="Rectangle 36"/>
          <p:cNvSpPr/>
          <p:nvPr/>
        </p:nvSpPr>
        <p:spPr>
          <a:xfrm>
            <a:off x="4643438" y="-1857412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C</a:t>
            </a:r>
            <a:endParaRPr lang="hr-HR" dirty="0"/>
          </a:p>
        </p:txBody>
      </p:sp>
      <p:sp>
        <p:nvSpPr>
          <p:cNvPr id="38" name="Rectangle 37"/>
          <p:cNvSpPr/>
          <p:nvPr/>
        </p:nvSpPr>
        <p:spPr>
          <a:xfrm>
            <a:off x="2214546" y="-214338"/>
            <a:ext cx="5143536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S1</a:t>
            </a:r>
            <a:endParaRPr lang="hr-HR" dirty="0"/>
          </a:p>
        </p:txBody>
      </p:sp>
      <p:sp>
        <p:nvSpPr>
          <p:cNvPr id="39" name="Rectangle 38"/>
          <p:cNvSpPr/>
          <p:nvPr/>
        </p:nvSpPr>
        <p:spPr>
          <a:xfrm>
            <a:off x="642910" y="1857364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43636" y="1857364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S2</a:t>
            </a:r>
            <a:endParaRPr lang="hr-HR" dirty="0"/>
          </a:p>
        </p:txBody>
      </p:sp>
      <p:sp>
        <p:nvSpPr>
          <p:cNvPr id="41" name="Rectangle 40"/>
          <p:cNvSpPr/>
          <p:nvPr/>
        </p:nvSpPr>
        <p:spPr>
          <a:xfrm>
            <a:off x="3357554" y="3429000"/>
            <a:ext cx="3714776" cy="42862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928794" y="4714860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</a:t>
            </a:r>
            <a:endParaRPr lang="hr-HR" dirty="0"/>
          </a:p>
        </p:txBody>
      </p:sp>
      <p:sp>
        <p:nvSpPr>
          <p:cNvPr id="43" name="Rectangle 42"/>
          <p:cNvSpPr/>
          <p:nvPr/>
        </p:nvSpPr>
        <p:spPr>
          <a:xfrm>
            <a:off x="6429388" y="4714860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S2</a:t>
            </a:r>
            <a:endParaRPr lang="hr-HR" dirty="0"/>
          </a:p>
        </p:txBody>
      </p:sp>
      <p:sp>
        <p:nvSpPr>
          <p:cNvPr id="44" name="Rectangle 43"/>
          <p:cNvSpPr/>
          <p:nvPr/>
        </p:nvSpPr>
        <p:spPr>
          <a:xfrm>
            <a:off x="214314" y="6215082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Tehnika rekurzivnog spusta</a:t>
            </a:r>
            <a:endParaRPr lang="hr-H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4143404"/>
          </a:xfrm>
        </p:spPr>
        <p:txBody>
          <a:bodyPr/>
          <a:lstStyle/>
          <a:p>
            <a:r>
              <a:rPr lang="hr-HR" dirty="0" smtClean="0"/>
              <a:t>Nezavršnim znakovima pridružuju se potprogrami</a:t>
            </a:r>
          </a:p>
          <a:p>
            <a:endParaRPr lang="hr-HR" dirty="0" smtClean="0"/>
          </a:p>
          <a:p>
            <a:r>
              <a:rPr lang="hr-HR" dirty="0" smtClean="0"/>
              <a:t>Završni znakovi na desnoj strani produkcije uspoređuju se s znakovima u nizu</a:t>
            </a:r>
          </a:p>
          <a:p>
            <a:endParaRPr lang="hr-HR" dirty="0" smtClean="0"/>
          </a:p>
          <a:p>
            <a:r>
              <a:rPr lang="hr-HR" dirty="0" smtClean="0"/>
              <a:t>Za nezavršne znakove pozivaju se pridruženi potprogrami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rot="10800000">
            <a:off x="4357686" y="-3000420"/>
            <a:ext cx="2143140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rot="10800000" flipV="1">
            <a:off x="2857488" y="-1428784"/>
            <a:ext cx="2071702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857620" y="-1357346"/>
            <a:ext cx="2357454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0800000" flipV="1">
            <a:off x="928662" y="214290"/>
            <a:ext cx="1643074" cy="1571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000232" y="285728"/>
            <a:ext cx="1643074" cy="1571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6200000" flipH="1">
            <a:off x="5286380" y="285728"/>
            <a:ext cx="1571636" cy="1428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200000" flipV="1">
            <a:off x="6572264" y="357166"/>
            <a:ext cx="1571636" cy="1428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4500562" y="2214554"/>
            <a:ext cx="2143140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572132" y="2357430"/>
            <a:ext cx="2000264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 flipV="1">
            <a:off x="2428860" y="3857628"/>
            <a:ext cx="1643074" cy="8572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714744" y="4000504"/>
            <a:ext cx="1285884" cy="7143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929322" y="3857628"/>
            <a:ext cx="1285884" cy="857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6858016" y="3929066"/>
            <a:ext cx="1285884" cy="785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 flipV="1">
            <a:off x="571472" y="5143512"/>
            <a:ext cx="1714512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928794" y="5214950"/>
            <a:ext cx="1500198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214678" y="-3071858"/>
            <a:ext cx="1928826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2143108" y="-2643230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begin</a:t>
            </a:r>
            <a:endParaRPr lang="hr-HR" dirty="0"/>
          </a:p>
        </p:txBody>
      </p:sp>
      <p:sp>
        <p:nvSpPr>
          <p:cNvPr id="21" name="Rounded Rectangle 20"/>
          <p:cNvSpPr/>
          <p:nvPr/>
        </p:nvSpPr>
        <p:spPr>
          <a:xfrm>
            <a:off x="5572132" y="-2786106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‘\0’</a:t>
            </a:r>
            <a:endParaRPr lang="hr-HR" dirty="0"/>
          </a:p>
        </p:txBody>
      </p:sp>
      <p:sp>
        <p:nvSpPr>
          <p:cNvPr id="22" name="Rounded Rectangle 21"/>
          <p:cNvSpPr/>
          <p:nvPr/>
        </p:nvSpPr>
        <p:spPr>
          <a:xfrm>
            <a:off x="2000232" y="-1143032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var</a:t>
            </a:r>
            <a:endParaRPr lang="hr-HR" dirty="0"/>
          </a:p>
        </p:txBody>
      </p:sp>
      <p:sp>
        <p:nvSpPr>
          <p:cNvPr id="23" name="Rounded Rectangle 22"/>
          <p:cNvSpPr/>
          <p:nvPr/>
        </p:nvSpPr>
        <p:spPr>
          <a:xfrm>
            <a:off x="5786446" y="-1071594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24" name="Rounded Rectangle 23"/>
          <p:cNvSpPr/>
          <p:nvPr/>
        </p:nvSpPr>
        <p:spPr>
          <a:xfrm>
            <a:off x="285720" y="285728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var</a:t>
            </a:r>
            <a:endParaRPr lang="hr-HR" dirty="0"/>
          </a:p>
        </p:txBody>
      </p:sp>
      <p:sp>
        <p:nvSpPr>
          <p:cNvPr id="25" name="Rounded Rectangle 24"/>
          <p:cNvSpPr/>
          <p:nvPr/>
        </p:nvSpPr>
        <p:spPr>
          <a:xfrm>
            <a:off x="2571736" y="1142984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;</a:t>
            </a:r>
            <a:endParaRPr lang="hr-HR" dirty="0"/>
          </a:p>
        </p:txBody>
      </p:sp>
      <p:sp>
        <p:nvSpPr>
          <p:cNvPr id="26" name="Rounded Rectangle 25"/>
          <p:cNvSpPr/>
          <p:nvPr/>
        </p:nvSpPr>
        <p:spPr>
          <a:xfrm>
            <a:off x="4286248" y="642918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;</a:t>
            </a:r>
            <a:endParaRPr lang="hr-HR" dirty="0"/>
          </a:p>
        </p:txBody>
      </p:sp>
      <p:sp>
        <p:nvSpPr>
          <p:cNvPr id="27" name="Rounded Rectangle 26"/>
          <p:cNvSpPr/>
          <p:nvPr/>
        </p:nvSpPr>
        <p:spPr>
          <a:xfrm>
            <a:off x="7143768" y="642918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28" name="Rounded Rectangle 27"/>
          <p:cNvSpPr/>
          <p:nvPr/>
        </p:nvSpPr>
        <p:spPr>
          <a:xfrm>
            <a:off x="3714744" y="2428868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while</a:t>
            </a:r>
            <a:endParaRPr lang="hr-HR" dirty="0"/>
          </a:p>
        </p:txBody>
      </p:sp>
      <p:sp>
        <p:nvSpPr>
          <p:cNvPr id="29" name="Rounded Rectangle 28"/>
          <p:cNvSpPr/>
          <p:nvPr/>
        </p:nvSpPr>
        <p:spPr>
          <a:xfrm>
            <a:off x="7000892" y="2786034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30" name="Rounded Rectangle 29"/>
          <p:cNvSpPr/>
          <p:nvPr/>
        </p:nvSpPr>
        <p:spPr>
          <a:xfrm>
            <a:off x="1214414" y="4000504"/>
            <a:ext cx="1643074" cy="35719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while</a:t>
            </a:r>
            <a:endParaRPr lang="hr-HR" dirty="0"/>
          </a:p>
        </p:txBody>
      </p:sp>
      <p:sp>
        <p:nvSpPr>
          <p:cNvPr id="31" name="Rounded Rectangle 30"/>
          <p:cNvSpPr/>
          <p:nvPr/>
        </p:nvSpPr>
        <p:spPr>
          <a:xfrm>
            <a:off x="3643306" y="4286256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32" name="Rounded Rectangle 31"/>
          <p:cNvSpPr/>
          <p:nvPr/>
        </p:nvSpPr>
        <p:spPr>
          <a:xfrm>
            <a:off x="5500694" y="4286256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33" name="Rounded Rectangle 32"/>
          <p:cNvSpPr/>
          <p:nvPr/>
        </p:nvSpPr>
        <p:spPr>
          <a:xfrm>
            <a:off x="7286644" y="3929066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34" name="Rounded Rectangle 33"/>
          <p:cNvSpPr/>
          <p:nvPr/>
        </p:nvSpPr>
        <p:spPr>
          <a:xfrm>
            <a:off x="0" y="5357826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var</a:t>
            </a:r>
            <a:endParaRPr lang="hr-HR" dirty="0"/>
          </a:p>
        </p:txBody>
      </p:sp>
      <p:sp>
        <p:nvSpPr>
          <p:cNvPr id="35" name="Rounded Rectangle 34"/>
          <p:cNvSpPr/>
          <p:nvPr/>
        </p:nvSpPr>
        <p:spPr>
          <a:xfrm>
            <a:off x="2786050" y="5643578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36" name="Rectangle 35"/>
          <p:cNvSpPr/>
          <p:nvPr/>
        </p:nvSpPr>
        <p:spPr>
          <a:xfrm>
            <a:off x="2857488" y="-3500486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Glavni program</a:t>
            </a:r>
            <a:endParaRPr lang="hr-HR" dirty="0"/>
          </a:p>
        </p:txBody>
      </p:sp>
      <p:sp>
        <p:nvSpPr>
          <p:cNvPr id="37" name="Rectangle 36"/>
          <p:cNvSpPr/>
          <p:nvPr/>
        </p:nvSpPr>
        <p:spPr>
          <a:xfrm>
            <a:off x="4643438" y="-1857412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C</a:t>
            </a:r>
            <a:endParaRPr lang="hr-HR" dirty="0"/>
          </a:p>
        </p:txBody>
      </p:sp>
      <p:sp>
        <p:nvSpPr>
          <p:cNvPr id="38" name="Rectangle 37"/>
          <p:cNvSpPr/>
          <p:nvPr/>
        </p:nvSpPr>
        <p:spPr>
          <a:xfrm>
            <a:off x="2214546" y="-214338"/>
            <a:ext cx="5143536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S1</a:t>
            </a:r>
            <a:endParaRPr lang="hr-HR" dirty="0"/>
          </a:p>
        </p:txBody>
      </p:sp>
      <p:sp>
        <p:nvSpPr>
          <p:cNvPr id="39" name="Rectangle 38"/>
          <p:cNvSpPr/>
          <p:nvPr/>
        </p:nvSpPr>
        <p:spPr>
          <a:xfrm>
            <a:off x="642910" y="1857364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43636" y="1857364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S2</a:t>
            </a:r>
            <a:endParaRPr lang="hr-HR" dirty="0"/>
          </a:p>
        </p:txBody>
      </p:sp>
      <p:sp>
        <p:nvSpPr>
          <p:cNvPr id="41" name="Rectangle 40"/>
          <p:cNvSpPr/>
          <p:nvPr/>
        </p:nvSpPr>
        <p:spPr>
          <a:xfrm>
            <a:off x="3357554" y="3429000"/>
            <a:ext cx="3714776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928794" y="4714860"/>
            <a:ext cx="2071702" cy="42862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</a:t>
            </a:r>
            <a:endParaRPr lang="hr-HR" dirty="0"/>
          </a:p>
        </p:txBody>
      </p:sp>
      <p:sp>
        <p:nvSpPr>
          <p:cNvPr id="43" name="Rectangle 42"/>
          <p:cNvSpPr/>
          <p:nvPr/>
        </p:nvSpPr>
        <p:spPr>
          <a:xfrm>
            <a:off x="6429388" y="4714860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S2</a:t>
            </a:r>
            <a:endParaRPr lang="hr-HR" dirty="0"/>
          </a:p>
        </p:txBody>
      </p:sp>
      <p:sp>
        <p:nvSpPr>
          <p:cNvPr id="44" name="Rectangle 43"/>
          <p:cNvSpPr/>
          <p:nvPr/>
        </p:nvSpPr>
        <p:spPr>
          <a:xfrm>
            <a:off x="214314" y="6215082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rot="10800000">
            <a:off x="4357686" y="-3000420"/>
            <a:ext cx="2143140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rot="10800000" flipV="1">
            <a:off x="2857488" y="-1428784"/>
            <a:ext cx="2071702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857620" y="-1357346"/>
            <a:ext cx="2357454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0800000" flipV="1">
            <a:off x="928662" y="214290"/>
            <a:ext cx="1643074" cy="1571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000232" y="285728"/>
            <a:ext cx="1643074" cy="1571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6200000" flipH="1">
            <a:off x="5286380" y="285728"/>
            <a:ext cx="1571636" cy="1428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200000" flipV="1">
            <a:off x="6572264" y="357166"/>
            <a:ext cx="1571636" cy="1428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4500562" y="2214554"/>
            <a:ext cx="2143140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572132" y="2357430"/>
            <a:ext cx="2000264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 flipV="1">
            <a:off x="2428860" y="3857628"/>
            <a:ext cx="1643074" cy="857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714744" y="4000504"/>
            <a:ext cx="1285884" cy="7143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929322" y="3857628"/>
            <a:ext cx="1285884" cy="857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6858016" y="3929066"/>
            <a:ext cx="1285884" cy="785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 flipV="1">
            <a:off x="571472" y="5143512"/>
            <a:ext cx="1714512" cy="10715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928794" y="5214950"/>
            <a:ext cx="1500198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214678" y="-3071858"/>
            <a:ext cx="1928826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2143108" y="-2643230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begin</a:t>
            </a:r>
            <a:endParaRPr lang="hr-HR" dirty="0"/>
          </a:p>
        </p:txBody>
      </p:sp>
      <p:sp>
        <p:nvSpPr>
          <p:cNvPr id="21" name="Rounded Rectangle 20"/>
          <p:cNvSpPr/>
          <p:nvPr/>
        </p:nvSpPr>
        <p:spPr>
          <a:xfrm>
            <a:off x="5572132" y="-2786106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‘\0’</a:t>
            </a:r>
            <a:endParaRPr lang="hr-HR" dirty="0"/>
          </a:p>
        </p:txBody>
      </p:sp>
      <p:sp>
        <p:nvSpPr>
          <p:cNvPr id="22" name="Rounded Rectangle 21"/>
          <p:cNvSpPr/>
          <p:nvPr/>
        </p:nvSpPr>
        <p:spPr>
          <a:xfrm>
            <a:off x="2000232" y="-1143032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var</a:t>
            </a:r>
            <a:endParaRPr lang="hr-HR" dirty="0"/>
          </a:p>
        </p:txBody>
      </p:sp>
      <p:sp>
        <p:nvSpPr>
          <p:cNvPr id="23" name="Rounded Rectangle 22"/>
          <p:cNvSpPr/>
          <p:nvPr/>
        </p:nvSpPr>
        <p:spPr>
          <a:xfrm>
            <a:off x="5786446" y="-1071594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24" name="Rounded Rectangle 23"/>
          <p:cNvSpPr/>
          <p:nvPr/>
        </p:nvSpPr>
        <p:spPr>
          <a:xfrm>
            <a:off x="285720" y="285728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var</a:t>
            </a:r>
            <a:endParaRPr lang="hr-HR" dirty="0"/>
          </a:p>
        </p:txBody>
      </p:sp>
      <p:sp>
        <p:nvSpPr>
          <p:cNvPr id="25" name="Rounded Rectangle 24"/>
          <p:cNvSpPr/>
          <p:nvPr/>
        </p:nvSpPr>
        <p:spPr>
          <a:xfrm>
            <a:off x="2571736" y="1142984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;</a:t>
            </a:r>
            <a:endParaRPr lang="hr-HR" dirty="0"/>
          </a:p>
        </p:txBody>
      </p:sp>
      <p:sp>
        <p:nvSpPr>
          <p:cNvPr id="26" name="Rounded Rectangle 25"/>
          <p:cNvSpPr/>
          <p:nvPr/>
        </p:nvSpPr>
        <p:spPr>
          <a:xfrm>
            <a:off x="4286248" y="642918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;</a:t>
            </a:r>
            <a:endParaRPr lang="hr-HR" dirty="0"/>
          </a:p>
        </p:txBody>
      </p:sp>
      <p:sp>
        <p:nvSpPr>
          <p:cNvPr id="27" name="Rounded Rectangle 26"/>
          <p:cNvSpPr/>
          <p:nvPr/>
        </p:nvSpPr>
        <p:spPr>
          <a:xfrm>
            <a:off x="7143768" y="642918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28" name="Rounded Rectangle 27"/>
          <p:cNvSpPr/>
          <p:nvPr/>
        </p:nvSpPr>
        <p:spPr>
          <a:xfrm>
            <a:off x="3714744" y="2428868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while</a:t>
            </a:r>
            <a:endParaRPr lang="hr-HR" dirty="0"/>
          </a:p>
        </p:txBody>
      </p:sp>
      <p:sp>
        <p:nvSpPr>
          <p:cNvPr id="29" name="Rounded Rectangle 28"/>
          <p:cNvSpPr/>
          <p:nvPr/>
        </p:nvSpPr>
        <p:spPr>
          <a:xfrm>
            <a:off x="7000892" y="2786034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30" name="Rounded Rectangle 29"/>
          <p:cNvSpPr/>
          <p:nvPr/>
        </p:nvSpPr>
        <p:spPr>
          <a:xfrm>
            <a:off x="1214414" y="4000504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while</a:t>
            </a:r>
            <a:endParaRPr lang="hr-HR" dirty="0"/>
          </a:p>
        </p:txBody>
      </p:sp>
      <p:sp>
        <p:nvSpPr>
          <p:cNvPr id="31" name="Rounded Rectangle 30"/>
          <p:cNvSpPr/>
          <p:nvPr/>
        </p:nvSpPr>
        <p:spPr>
          <a:xfrm>
            <a:off x="3643306" y="4286256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32" name="Rounded Rectangle 31"/>
          <p:cNvSpPr/>
          <p:nvPr/>
        </p:nvSpPr>
        <p:spPr>
          <a:xfrm>
            <a:off x="5500694" y="4286256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33" name="Rounded Rectangle 32"/>
          <p:cNvSpPr/>
          <p:nvPr/>
        </p:nvSpPr>
        <p:spPr>
          <a:xfrm>
            <a:off x="7286644" y="3929066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34" name="Rounded Rectangle 33"/>
          <p:cNvSpPr/>
          <p:nvPr/>
        </p:nvSpPr>
        <p:spPr>
          <a:xfrm>
            <a:off x="0" y="5357826"/>
            <a:ext cx="1643074" cy="35719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var</a:t>
            </a:r>
            <a:endParaRPr lang="hr-HR" dirty="0"/>
          </a:p>
        </p:txBody>
      </p:sp>
      <p:sp>
        <p:nvSpPr>
          <p:cNvPr id="35" name="Rounded Rectangle 34"/>
          <p:cNvSpPr/>
          <p:nvPr/>
        </p:nvSpPr>
        <p:spPr>
          <a:xfrm>
            <a:off x="2786050" y="5643578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36" name="Rectangle 35"/>
          <p:cNvSpPr/>
          <p:nvPr/>
        </p:nvSpPr>
        <p:spPr>
          <a:xfrm>
            <a:off x="2857488" y="-3500486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Glavni program</a:t>
            </a:r>
            <a:endParaRPr lang="hr-HR" dirty="0"/>
          </a:p>
        </p:txBody>
      </p:sp>
      <p:sp>
        <p:nvSpPr>
          <p:cNvPr id="37" name="Rectangle 36"/>
          <p:cNvSpPr/>
          <p:nvPr/>
        </p:nvSpPr>
        <p:spPr>
          <a:xfrm>
            <a:off x="4643438" y="-1857412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C</a:t>
            </a:r>
            <a:endParaRPr lang="hr-HR" dirty="0"/>
          </a:p>
        </p:txBody>
      </p:sp>
      <p:sp>
        <p:nvSpPr>
          <p:cNvPr id="38" name="Rectangle 37"/>
          <p:cNvSpPr/>
          <p:nvPr/>
        </p:nvSpPr>
        <p:spPr>
          <a:xfrm>
            <a:off x="2214546" y="-214338"/>
            <a:ext cx="5143536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S1</a:t>
            </a:r>
            <a:endParaRPr lang="hr-HR" dirty="0"/>
          </a:p>
        </p:txBody>
      </p:sp>
      <p:sp>
        <p:nvSpPr>
          <p:cNvPr id="39" name="Rectangle 38"/>
          <p:cNvSpPr/>
          <p:nvPr/>
        </p:nvSpPr>
        <p:spPr>
          <a:xfrm>
            <a:off x="642910" y="1857364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43636" y="1857364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S2</a:t>
            </a:r>
            <a:endParaRPr lang="hr-HR" dirty="0"/>
          </a:p>
        </p:txBody>
      </p:sp>
      <p:sp>
        <p:nvSpPr>
          <p:cNvPr id="41" name="Rectangle 40"/>
          <p:cNvSpPr/>
          <p:nvPr/>
        </p:nvSpPr>
        <p:spPr>
          <a:xfrm>
            <a:off x="3357554" y="3429000"/>
            <a:ext cx="3714776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928794" y="4714860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</a:t>
            </a:r>
            <a:endParaRPr lang="hr-HR" dirty="0"/>
          </a:p>
        </p:txBody>
      </p:sp>
      <p:sp>
        <p:nvSpPr>
          <p:cNvPr id="43" name="Rectangle 42"/>
          <p:cNvSpPr/>
          <p:nvPr/>
        </p:nvSpPr>
        <p:spPr>
          <a:xfrm>
            <a:off x="6429388" y="4714860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S2</a:t>
            </a:r>
            <a:endParaRPr lang="hr-HR" dirty="0"/>
          </a:p>
        </p:txBody>
      </p:sp>
      <p:sp>
        <p:nvSpPr>
          <p:cNvPr id="44" name="Rectangle 43"/>
          <p:cNvSpPr/>
          <p:nvPr/>
        </p:nvSpPr>
        <p:spPr>
          <a:xfrm>
            <a:off x="214314" y="6215082"/>
            <a:ext cx="2071702" cy="42862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rot="10800000">
            <a:off x="4357686" y="-3000420"/>
            <a:ext cx="2143140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rot="10800000" flipV="1">
            <a:off x="2857488" y="-1428784"/>
            <a:ext cx="2071702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857620" y="-1357346"/>
            <a:ext cx="2357454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0800000" flipV="1">
            <a:off x="928662" y="214290"/>
            <a:ext cx="1643074" cy="1571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000232" y="285728"/>
            <a:ext cx="1643074" cy="1571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6200000" flipH="1">
            <a:off x="5286380" y="285728"/>
            <a:ext cx="1571636" cy="1428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200000" flipV="1">
            <a:off x="6572264" y="357166"/>
            <a:ext cx="1571636" cy="1428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4500562" y="2214554"/>
            <a:ext cx="2143140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572132" y="2357430"/>
            <a:ext cx="2000264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 flipV="1">
            <a:off x="2428860" y="3857628"/>
            <a:ext cx="1643074" cy="857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714744" y="4000504"/>
            <a:ext cx="1285884" cy="7143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929322" y="3857628"/>
            <a:ext cx="1285884" cy="857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6858016" y="3929066"/>
            <a:ext cx="1285884" cy="785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 flipV="1">
            <a:off x="571472" y="5143512"/>
            <a:ext cx="1714512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928794" y="5214950"/>
            <a:ext cx="1500198" cy="10715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214678" y="-3071858"/>
            <a:ext cx="1928826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2143108" y="-2643230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begin</a:t>
            </a:r>
            <a:endParaRPr lang="hr-HR" dirty="0"/>
          </a:p>
        </p:txBody>
      </p:sp>
      <p:sp>
        <p:nvSpPr>
          <p:cNvPr id="21" name="Rounded Rectangle 20"/>
          <p:cNvSpPr/>
          <p:nvPr/>
        </p:nvSpPr>
        <p:spPr>
          <a:xfrm>
            <a:off x="5572132" y="-2786106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‘\0’</a:t>
            </a:r>
            <a:endParaRPr lang="hr-HR" dirty="0"/>
          </a:p>
        </p:txBody>
      </p:sp>
      <p:sp>
        <p:nvSpPr>
          <p:cNvPr id="22" name="Rounded Rectangle 21"/>
          <p:cNvSpPr/>
          <p:nvPr/>
        </p:nvSpPr>
        <p:spPr>
          <a:xfrm>
            <a:off x="2000232" y="-1143032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var</a:t>
            </a:r>
            <a:endParaRPr lang="hr-HR" dirty="0"/>
          </a:p>
        </p:txBody>
      </p:sp>
      <p:sp>
        <p:nvSpPr>
          <p:cNvPr id="23" name="Rounded Rectangle 22"/>
          <p:cNvSpPr/>
          <p:nvPr/>
        </p:nvSpPr>
        <p:spPr>
          <a:xfrm>
            <a:off x="5786446" y="-1071594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24" name="Rounded Rectangle 23"/>
          <p:cNvSpPr/>
          <p:nvPr/>
        </p:nvSpPr>
        <p:spPr>
          <a:xfrm>
            <a:off x="285720" y="285728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var</a:t>
            </a:r>
            <a:endParaRPr lang="hr-HR" dirty="0"/>
          </a:p>
        </p:txBody>
      </p:sp>
      <p:sp>
        <p:nvSpPr>
          <p:cNvPr id="25" name="Rounded Rectangle 24"/>
          <p:cNvSpPr/>
          <p:nvPr/>
        </p:nvSpPr>
        <p:spPr>
          <a:xfrm>
            <a:off x="2571736" y="1142984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;</a:t>
            </a:r>
            <a:endParaRPr lang="hr-HR" dirty="0"/>
          </a:p>
        </p:txBody>
      </p:sp>
      <p:sp>
        <p:nvSpPr>
          <p:cNvPr id="26" name="Rounded Rectangle 25"/>
          <p:cNvSpPr/>
          <p:nvPr/>
        </p:nvSpPr>
        <p:spPr>
          <a:xfrm>
            <a:off x="4286248" y="642918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;</a:t>
            </a:r>
            <a:endParaRPr lang="hr-HR" dirty="0"/>
          </a:p>
        </p:txBody>
      </p:sp>
      <p:sp>
        <p:nvSpPr>
          <p:cNvPr id="27" name="Rounded Rectangle 26"/>
          <p:cNvSpPr/>
          <p:nvPr/>
        </p:nvSpPr>
        <p:spPr>
          <a:xfrm>
            <a:off x="7143768" y="642918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28" name="Rounded Rectangle 27"/>
          <p:cNvSpPr/>
          <p:nvPr/>
        </p:nvSpPr>
        <p:spPr>
          <a:xfrm>
            <a:off x="3714744" y="2428868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while</a:t>
            </a:r>
            <a:endParaRPr lang="hr-HR" dirty="0"/>
          </a:p>
        </p:txBody>
      </p:sp>
      <p:sp>
        <p:nvSpPr>
          <p:cNvPr id="29" name="Rounded Rectangle 28"/>
          <p:cNvSpPr/>
          <p:nvPr/>
        </p:nvSpPr>
        <p:spPr>
          <a:xfrm>
            <a:off x="7000892" y="2786034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30" name="Rounded Rectangle 29"/>
          <p:cNvSpPr/>
          <p:nvPr/>
        </p:nvSpPr>
        <p:spPr>
          <a:xfrm>
            <a:off x="1214414" y="4000504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while</a:t>
            </a:r>
            <a:endParaRPr lang="hr-HR" dirty="0"/>
          </a:p>
        </p:txBody>
      </p:sp>
      <p:sp>
        <p:nvSpPr>
          <p:cNvPr id="31" name="Rounded Rectangle 30"/>
          <p:cNvSpPr/>
          <p:nvPr/>
        </p:nvSpPr>
        <p:spPr>
          <a:xfrm>
            <a:off x="3643306" y="4286256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32" name="Rounded Rectangle 31"/>
          <p:cNvSpPr/>
          <p:nvPr/>
        </p:nvSpPr>
        <p:spPr>
          <a:xfrm>
            <a:off x="5500694" y="4286256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33" name="Rounded Rectangle 32"/>
          <p:cNvSpPr/>
          <p:nvPr/>
        </p:nvSpPr>
        <p:spPr>
          <a:xfrm>
            <a:off x="7286644" y="3929066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34" name="Rounded Rectangle 33"/>
          <p:cNvSpPr/>
          <p:nvPr/>
        </p:nvSpPr>
        <p:spPr>
          <a:xfrm>
            <a:off x="0" y="5357826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var</a:t>
            </a:r>
            <a:endParaRPr lang="hr-HR" dirty="0"/>
          </a:p>
        </p:txBody>
      </p:sp>
      <p:sp>
        <p:nvSpPr>
          <p:cNvPr id="35" name="Rounded Rectangle 34"/>
          <p:cNvSpPr/>
          <p:nvPr/>
        </p:nvSpPr>
        <p:spPr>
          <a:xfrm>
            <a:off x="2786050" y="5643578"/>
            <a:ext cx="1643074" cy="35719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36" name="Rectangle 35"/>
          <p:cNvSpPr/>
          <p:nvPr/>
        </p:nvSpPr>
        <p:spPr>
          <a:xfrm>
            <a:off x="2857488" y="-3500486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Glavni program</a:t>
            </a:r>
            <a:endParaRPr lang="hr-HR" dirty="0"/>
          </a:p>
        </p:txBody>
      </p:sp>
      <p:sp>
        <p:nvSpPr>
          <p:cNvPr id="37" name="Rectangle 36"/>
          <p:cNvSpPr/>
          <p:nvPr/>
        </p:nvSpPr>
        <p:spPr>
          <a:xfrm>
            <a:off x="4643438" y="-1857412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C</a:t>
            </a:r>
            <a:endParaRPr lang="hr-HR" dirty="0"/>
          </a:p>
        </p:txBody>
      </p:sp>
      <p:sp>
        <p:nvSpPr>
          <p:cNvPr id="38" name="Rectangle 37"/>
          <p:cNvSpPr/>
          <p:nvPr/>
        </p:nvSpPr>
        <p:spPr>
          <a:xfrm>
            <a:off x="2214546" y="-214338"/>
            <a:ext cx="5143536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S1</a:t>
            </a:r>
            <a:endParaRPr lang="hr-HR" dirty="0"/>
          </a:p>
        </p:txBody>
      </p:sp>
      <p:sp>
        <p:nvSpPr>
          <p:cNvPr id="39" name="Rectangle 38"/>
          <p:cNvSpPr/>
          <p:nvPr/>
        </p:nvSpPr>
        <p:spPr>
          <a:xfrm>
            <a:off x="642910" y="1857364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43636" y="1857364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S2</a:t>
            </a:r>
            <a:endParaRPr lang="hr-HR" dirty="0"/>
          </a:p>
        </p:txBody>
      </p:sp>
      <p:sp>
        <p:nvSpPr>
          <p:cNvPr id="41" name="Rectangle 40"/>
          <p:cNvSpPr/>
          <p:nvPr/>
        </p:nvSpPr>
        <p:spPr>
          <a:xfrm>
            <a:off x="3357554" y="3429000"/>
            <a:ext cx="3714776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928794" y="4714860"/>
            <a:ext cx="2071702" cy="42862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</a:t>
            </a:r>
            <a:endParaRPr lang="hr-HR" dirty="0"/>
          </a:p>
        </p:txBody>
      </p:sp>
      <p:sp>
        <p:nvSpPr>
          <p:cNvPr id="43" name="Rectangle 42"/>
          <p:cNvSpPr/>
          <p:nvPr/>
        </p:nvSpPr>
        <p:spPr>
          <a:xfrm>
            <a:off x="6429388" y="4714860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S2</a:t>
            </a:r>
            <a:endParaRPr lang="hr-HR" dirty="0"/>
          </a:p>
        </p:txBody>
      </p:sp>
      <p:sp>
        <p:nvSpPr>
          <p:cNvPr id="44" name="Rectangle 43"/>
          <p:cNvSpPr/>
          <p:nvPr/>
        </p:nvSpPr>
        <p:spPr>
          <a:xfrm>
            <a:off x="214314" y="6215082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rot="10800000">
            <a:off x="4357686" y="-3000420"/>
            <a:ext cx="2143140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rot="10800000" flipV="1">
            <a:off x="2857488" y="-1428784"/>
            <a:ext cx="2071702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857620" y="-1357346"/>
            <a:ext cx="2357454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0800000" flipV="1">
            <a:off x="928662" y="214290"/>
            <a:ext cx="1643074" cy="1571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000232" y="285728"/>
            <a:ext cx="1643074" cy="1571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6200000" flipH="1">
            <a:off x="5286380" y="285728"/>
            <a:ext cx="1571636" cy="1428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200000" flipV="1">
            <a:off x="6572264" y="357166"/>
            <a:ext cx="1571636" cy="1428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4500562" y="2214554"/>
            <a:ext cx="2143140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572132" y="2357430"/>
            <a:ext cx="2000264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 flipV="1">
            <a:off x="2428860" y="3857628"/>
            <a:ext cx="1643074" cy="857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714744" y="4000504"/>
            <a:ext cx="1285884" cy="7143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929322" y="3857628"/>
            <a:ext cx="1285884" cy="857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6858016" y="3929066"/>
            <a:ext cx="1285884" cy="785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 flipV="1">
            <a:off x="571472" y="5143512"/>
            <a:ext cx="1714512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928794" y="5214950"/>
            <a:ext cx="1500198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214678" y="-3071858"/>
            <a:ext cx="1928826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2143108" y="-2643230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begin</a:t>
            </a:r>
            <a:endParaRPr lang="hr-HR" dirty="0"/>
          </a:p>
        </p:txBody>
      </p:sp>
      <p:sp>
        <p:nvSpPr>
          <p:cNvPr id="21" name="Rounded Rectangle 20"/>
          <p:cNvSpPr/>
          <p:nvPr/>
        </p:nvSpPr>
        <p:spPr>
          <a:xfrm>
            <a:off x="5572132" y="-2786106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‘\0’</a:t>
            </a:r>
            <a:endParaRPr lang="hr-HR" dirty="0"/>
          </a:p>
        </p:txBody>
      </p:sp>
      <p:sp>
        <p:nvSpPr>
          <p:cNvPr id="22" name="Rounded Rectangle 21"/>
          <p:cNvSpPr/>
          <p:nvPr/>
        </p:nvSpPr>
        <p:spPr>
          <a:xfrm>
            <a:off x="2000232" y="-1143032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var</a:t>
            </a:r>
            <a:endParaRPr lang="hr-HR" dirty="0"/>
          </a:p>
        </p:txBody>
      </p:sp>
      <p:sp>
        <p:nvSpPr>
          <p:cNvPr id="23" name="Rounded Rectangle 22"/>
          <p:cNvSpPr/>
          <p:nvPr/>
        </p:nvSpPr>
        <p:spPr>
          <a:xfrm>
            <a:off x="5786446" y="-1071594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24" name="Rounded Rectangle 23"/>
          <p:cNvSpPr/>
          <p:nvPr/>
        </p:nvSpPr>
        <p:spPr>
          <a:xfrm>
            <a:off x="285720" y="285728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var</a:t>
            </a:r>
            <a:endParaRPr lang="hr-HR" dirty="0"/>
          </a:p>
        </p:txBody>
      </p:sp>
      <p:sp>
        <p:nvSpPr>
          <p:cNvPr id="25" name="Rounded Rectangle 24"/>
          <p:cNvSpPr/>
          <p:nvPr/>
        </p:nvSpPr>
        <p:spPr>
          <a:xfrm>
            <a:off x="2571736" y="1142984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;</a:t>
            </a:r>
            <a:endParaRPr lang="hr-HR" dirty="0"/>
          </a:p>
        </p:txBody>
      </p:sp>
      <p:sp>
        <p:nvSpPr>
          <p:cNvPr id="26" name="Rounded Rectangle 25"/>
          <p:cNvSpPr/>
          <p:nvPr/>
        </p:nvSpPr>
        <p:spPr>
          <a:xfrm>
            <a:off x="4286248" y="642918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;</a:t>
            </a:r>
            <a:endParaRPr lang="hr-HR" dirty="0"/>
          </a:p>
        </p:txBody>
      </p:sp>
      <p:sp>
        <p:nvSpPr>
          <p:cNvPr id="27" name="Rounded Rectangle 26"/>
          <p:cNvSpPr/>
          <p:nvPr/>
        </p:nvSpPr>
        <p:spPr>
          <a:xfrm>
            <a:off x="7143768" y="642918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28" name="Rounded Rectangle 27"/>
          <p:cNvSpPr/>
          <p:nvPr/>
        </p:nvSpPr>
        <p:spPr>
          <a:xfrm>
            <a:off x="3714744" y="2428868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while</a:t>
            </a:r>
            <a:endParaRPr lang="hr-HR" dirty="0"/>
          </a:p>
        </p:txBody>
      </p:sp>
      <p:sp>
        <p:nvSpPr>
          <p:cNvPr id="29" name="Rounded Rectangle 28"/>
          <p:cNvSpPr/>
          <p:nvPr/>
        </p:nvSpPr>
        <p:spPr>
          <a:xfrm>
            <a:off x="7000892" y="2786034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30" name="Rounded Rectangle 29"/>
          <p:cNvSpPr/>
          <p:nvPr/>
        </p:nvSpPr>
        <p:spPr>
          <a:xfrm>
            <a:off x="1214414" y="4000504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while</a:t>
            </a:r>
            <a:endParaRPr lang="hr-HR" dirty="0"/>
          </a:p>
        </p:txBody>
      </p:sp>
      <p:sp>
        <p:nvSpPr>
          <p:cNvPr id="31" name="Rounded Rectangle 30"/>
          <p:cNvSpPr/>
          <p:nvPr/>
        </p:nvSpPr>
        <p:spPr>
          <a:xfrm>
            <a:off x="3643306" y="4286256"/>
            <a:ext cx="1643074" cy="35719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32" name="Rounded Rectangle 31"/>
          <p:cNvSpPr/>
          <p:nvPr/>
        </p:nvSpPr>
        <p:spPr>
          <a:xfrm>
            <a:off x="5500694" y="4286256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33" name="Rounded Rectangle 32"/>
          <p:cNvSpPr/>
          <p:nvPr/>
        </p:nvSpPr>
        <p:spPr>
          <a:xfrm>
            <a:off x="7286644" y="3929066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34" name="Rounded Rectangle 33"/>
          <p:cNvSpPr/>
          <p:nvPr/>
        </p:nvSpPr>
        <p:spPr>
          <a:xfrm>
            <a:off x="0" y="5357826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var</a:t>
            </a:r>
            <a:endParaRPr lang="hr-HR" dirty="0"/>
          </a:p>
        </p:txBody>
      </p:sp>
      <p:sp>
        <p:nvSpPr>
          <p:cNvPr id="35" name="Rounded Rectangle 34"/>
          <p:cNvSpPr/>
          <p:nvPr/>
        </p:nvSpPr>
        <p:spPr>
          <a:xfrm>
            <a:off x="2786050" y="5643578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36" name="Rectangle 35"/>
          <p:cNvSpPr/>
          <p:nvPr/>
        </p:nvSpPr>
        <p:spPr>
          <a:xfrm>
            <a:off x="2857488" y="-3500486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Glavni program</a:t>
            </a:r>
            <a:endParaRPr lang="hr-HR" dirty="0"/>
          </a:p>
        </p:txBody>
      </p:sp>
      <p:sp>
        <p:nvSpPr>
          <p:cNvPr id="37" name="Rectangle 36"/>
          <p:cNvSpPr/>
          <p:nvPr/>
        </p:nvSpPr>
        <p:spPr>
          <a:xfrm>
            <a:off x="4643438" y="-1857412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C</a:t>
            </a:r>
            <a:endParaRPr lang="hr-HR" dirty="0"/>
          </a:p>
        </p:txBody>
      </p:sp>
      <p:sp>
        <p:nvSpPr>
          <p:cNvPr id="38" name="Rectangle 37"/>
          <p:cNvSpPr/>
          <p:nvPr/>
        </p:nvSpPr>
        <p:spPr>
          <a:xfrm>
            <a:off x="2214546" y="-214338"/>
            <a:ext cx="5143536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S1</a:t>
            </a:r>
            <a:endParaRPr lang="hr-HR" dirty="0"/>
          </a:p>
        </p:txBody>
      </p:sp>
      <p:sp>
        <p:nvSpPr>
          <p:cNvPr id="39" name="Rectangle 38"/>
          <p:cNvSpPr/>
          <p:nvPr/>
        </p:nvSpPr>
        <p:spPr>
          <a:xfrm>
            <a:off x="642910" y="1857364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43636" y="1857364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S2</a:t>
            </a:r>
            <a:endParaRPr lang="hr-HR" dirty="0"/>
          </a:p>
        </p:txBody>
      </p:sp>
      <p:sp>
        <p:nvSpPr>
          <p:cNvPr id="41" name="Rectangle 40"/>
          <p:cNvSpPr/>
          <p:nvPr/>
        </p:nvSpPr>
        <p:spPr>
          <a:xfrm>
            <a:off x="3357554" y="3429000"/>
            <a:ext cx="3714776" cy="42862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928794" y="4714860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</a:t>
            </a:r>
            <a:endParaRPr lang="hr-HR" dirty="0"/>
          </a:p>
        </p:txBody>
      </p:sp>
      <p:sp>
        <p:nvSpPr>
          <p:cNvPr id="43" name="Rectangle 42"/>
          <p:cNvSpPr/>
          <p:nvPr/>
        </p:nvSpPr>
        <p:spPr>
          <a:xfrm>
            <a:off x="6429388" y="4714860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S2</a:t>
            </a:r>
            <a:endParaRPr lang="hr-HR" dirty="0"/>
          </a:p>
        </p:txBody>
      </p:sp>
      <p:sp>
        <p:nvSpPr>
          <p:cNvPr id="44" name="Rectangle 43"/>
          <p:cNvSpPr/>
          <p:nvPr/>
        </p:nvSpPr>
        <p:spPr>
          <a:xfrm>
            <a:off x="214314" y="6215082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rot="10800000">
            <a:off x="4357686" y="-3000420"/>
            <a:ext cx="2143140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rot="10800000" flipV="1">
            <a:off x="2857488" y="-1428784"/>
            <a:ext cx="2071702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857620" y="-1357346"/>
            <a:ext cx="2357454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0800000" flipV="1">
            <a:off x="928662" y="214290"/>
            <a:ext cx="1643074" cy="1571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000232" y="285728"/>
            <a:ext cx="1643074" cy="1571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6200000" flipH="1">
            <a:off x="5286380" y="285728"/>
            <a:ext cx="1571636" cy="1428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200000" flipV="1">
            <a:off x="6572264" y="357166"/>
            <a:ext cx="1571636" cy="1428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4500562" y="2214554"/>
            <a:ext cx="2143140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572132" y="2357430"/>
            <a:ext cx="2000264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 flipV="1">
            <a:off x="2428860" y="3857628"/>
            <a:ext cx="1643074" cy="857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714744" y="4000504"/>
            <a:ext cx="1285884" cy="7143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929322" y="3857628"/>
            <a:ext cx="1285884" cy="8572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6858016" y="3929066"/>
            <a:ext cx="1285884" cy="785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 flipV="1">
            <a:off x="571472" y="5143512"/>
            <a:ext cx="1714512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928794" y="5214950"/>
            <a:ext cx="1500198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214678" y="-3071858"/>
            <a:ext cx="1928826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2143108" y="-2643230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begin</a:t>
            </a:r>
            <a:endParaRPr lang="hr-HR" dirty="0"/>
          </a:p>
        </p:txBody>
      </p:sp>
      <p:sp>
        <p:nvSpPr>
          <p:cNvPr id="21" name="Rounded Rectangle 20"/>
          <p:cNvSpPr/>
          <p:nvPr/>
        </p:nvSpPr>
        <p:spPr>
          <a:xfrm>
            <a:off x="5572132" y="-2786106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‘\0’</a:t>
            </a:r>
            <a:endParaRPr lang="hr-HR" dirty="0"/>
          </a:p>
        </p:txBody>
      </p:sp>
      <p:sp>
        <p:nvSpPr>
          <p:cNvPr id="22" name="Rounded Rectangle 21"/>
          <p:cNvSpPr/>
          <p:nvPr/>
        </p:nvSpPr>
        <p:spPr>
          <a:xfrm>
            <a:off x="2000232" y="-1143032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var</a:t>
            </a:r>
            <a:endParaRPr lang="hr-HR" dirty="0"/>
          </a:p>
        </p:txBody>
      </p:sp>
      <p:sp>
        <p:nvSpPr>
          <p:cNvPr id="23" name="Rounded Rectangle 22"/>
          <p:cNvSpPr/>
          <p:nvPr/>
        </p:nvSpPr>
        <p:spPr>
          <a:xfrm>
            <a:off x="5786446" y="-1071594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24" name="Rounded Rectangle 23"/>
          <p:cNvSpPr/>
          <p:nvPr/>
        </p:nvSpPr>
        <p:spPr>
          <a:xfrm>
            <a:off x="285720" y="285728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var</a:t>
            </a:r>
            <a:endParaRPr lang="hr-HR" dirty="0"/>
          </a:p>
        </p:txBody>
      </p:sp>
      <p:sp>
        <p:nvSpPr>
          <p:cNvPr id="25" name="Rounded Rectangle 24"/>
          <p:cNvSpPr/>
          <p:nvPr/>
        </p:nvSpPr>
        <p:spPr>
          <a:xfrm>
            <a:off x="2571736" y="1142984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;</a:t>
            </a:r>
            <a:endParaRPr lang="hr-HR" dirty="0"/>
          </a:p>
        </p:txBody>
      </p:sp>
      <p:sp>
        <p:nvSpPr>
          <p:cNvPr id="26" name="Rounded Rectangle 25"/>
          <p:cNvSpPr/>
          <p:nvPr/>
        </p:nvSpPr>
        <p:spPr>
          <a:xfrm>
            <a:off x="4286248" y="642918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;</a:t>
            </a:r>
            <a:endParaRPr lang="hr-HR" dirty="0"/>
          </a:p>
        </p:txBody>
      </p:sp>
      <p:sp>
        <p:nvSpPr>
          <p:cNvPr id="27" name="Rounded Rectangle 26"/>
          <p:cNvSpPr/>
          <p:nvPr/>
        </p:nvSpPr>
        <p:spPr>
          <a:xfrm>
            <a:off x="7143768" y="642918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28" name="Rounded Rectangle 27"/>
          <p:cNvSpPr/>
          <p:nvPr/>
        </p:nvSpPr>
        <p:spPr>
          <a:xfrm>
            <a:off x="3714744" y="2428868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while</a:t>
            </a:r>
            <a:endParaRPr lang="hr-HR" dirty="0"/>
          </a:p>
        </p:txBody>
      </p:sp>
      <p:sp>
        <p:nvSpPr>
          <p:cNvPr id="29" name="Rounded Rectangle 28"/>
          <p:cNvSpPr/>
          <p:nvPr/>
        </p:nvSpPr>
        <p:spPr>
          <a:xfrm>
            <a:off x="7000892" y="2786034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30" name="Rounded Rectangle 29"/>
          <p:cNvSpPr/>
          <p:nvPr/>
        </p:nvSpPr>
        <p:spPr>
          <a:xfrm>
            <a:off x="1214414" y="4000504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while</a:t>
            </a:r>
            <a:endParaRPr lang="hr-HR" dirty="0"/>
          </a:p>
        </p:txBody>
      </p:sp>
      <p:sp>
        <p:nvSpPr>
          <p:cNvPr id="31" name="Rounded Rectangle 30"/>
          <p:cNvSpPr/>
          <p:nvPr/>
        </p:nvSpPr>
        <p:spPr>
          <a:xfrm>
            <a:off x="3643306" y="4286256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32" name="Rounded Rectangle 31"/>
          <p:cNvSpPr/>
          <p:nvPr/>
        </p:nvSpPr>
        <p:spPr>
          <a:xfrm>
            <a:off x="5500694" y="4286256"/>
            <a:ext cx="1643074" cy="35719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33" name="Rounded Rectangle 32"/>
          <p:cNvSpPr/>
          <p:nvPr/>
        </p:nvSpPr>
        <p:spPr>
          <a:xfrm>
            <a:off x="7286644" y="3929066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34" name="Rounded Rectangle 33"/>
          <p:cNvSpPr/>
          <p:nvPr/>
        </p:nvSpPr>
        <p:spPr>
          <a:xfrm>
            <a:off x="0" y="5357826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var</a:t>
            </a:r>
            <a:endParaRPr lang="hr-HR" dirty="0"/>
          </a:p>
        </p:txBody>
      </p:sp>
      <p:sp>
        <p:nvSpPr>
          <p:cNvPr id="35" name="Rounded Rectangle 34"/>
          <p:cNvSpPr/>
          <p:nvPr/>
        </p:nvSpPr>
        <p:spPr>
          <a:xfrm>
            <a:off x="2786050" y="5643578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36" name="Rectangle 35"/>
          <p:cNvSpPr/>
          <p:nvPr/>
        </p:nvSpPr>
        <p:spPr>
          <a:xfrm>
            <a:off x="2857488" y="-3500486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Glavni program</a:t>
            </a:r>
            <a:endParaRPr lang="hr-HR" dirty="0"/>
          </a:p>
        </p:txBody>
      </p:sp>
      <p:sp>
        <p:nvSpPr>
          <p:cNvPr id="37" name="Rectangle 36"/>
          <p:cNvSpPr/>
          <p:nvPr/>
        </p:nvSpPr>
        <p:spPr>
          <a:xfrm>
            <a:off x="4643438" y="-1857412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C</a:t>
            </a:r>
            <a:endParaRPr lang="hr-HR" dirty="0"/>
          </a:p>
        </p:txBody>
      </p:sp>
      <p:sp>
        <p:nvSpPr>
          <p:cNvPr id="38" name="Rectangle 37"/>
          <p:cNvSpPr/>
          <p:nvPr/>
        </p:nvSpPr>
        <p:spPr>
          <a:xfrm>
            <a:off x="2214546" y="-214338"/>
            <a:ext cx="5143536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S1</a:t>
            </a:r>
            <a:endParaRPr lang="hr-HR" dirty="0"/>
          </a:p>
        </p:txBody>
      </p:sp>
      <p:sp>
        <p:nvSpPr>
          <p:cNvPr id="39" name="Rectangle 38"/>
          <p:cNvSpPr/>
          <p:nvPr/>
        </p:nvSpPr>
        <p:spPr>
          <a:xfrm>
            <a:off x="642910" y="1857364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43636" y="1857364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S2</a:t>
            </a:r>
            <a:endParaRPr lang="hr-HR" dirty="0"/>
          </a:p>
        </p:txBody>
      </p:sp>
      <p:sp>
        <p:nvSpPr>
          <p:cNvPr id="41" name="Rectangle 40"/>
          <p:cNvSpPr/>
          <p:nvPr/>
        </p:nvSpPr>
        <p:spPr>
          <a:xfrm>
            <a:off x="3357554" y="3429000"/>
            <a:ext cx="3714776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928794" y="4714860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</a:t>
            </a:r>
            <a:endParaRPr lang="hr-HR" dirty="0"/>
          </a:p>
        </p:txBody>
      </p:sp>
      <p:sp>
        <p:nvSpPr>
          <p:cNvPr id="43" name="Rectangle 42"/>
          <p:cNvSpPr/>
          <p:nvPr/>
        </p:nvSpPr>
        <p:spPr>
          <a:xfrm>
            <a:off x="6429388" y="4714860"/>
            <a:ext cx="2071702" cy="42862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S2</a:t>
            </a:r>
            <a:endParaRPr lang="hr-HR" dirty="0"/>
          </a:p>
        </p:txBody>
      </p:sp>
      <p:sp>
        <p:nvSpPr>
          <p:cNvPr id="44" name="Rectangle 43"/>
          <p:cNvSpPr/>
          <p:nvPr/>
        </p:nvSpPr>
        <p:spPr>
          <a:xfrm>
            <a:off x="214314" y="6215082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rot="10800000">
            <a:off x="4357686" y="-3000420"/>
            <a:ext cx="2143140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rot="10800000" flipV="1">
            <a:off x="2857488" y="-1428784"/>
            <a:ext cx="2071702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857620" y="-1357346"/>
            <a:ext cx="2357454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0800000" flipV="1">
            <a:off x="928662" y="214290"/>
            <a:ext cx="1643074" cy="1571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000232" y="285728"/>
            <a:ext cx="1643074" cy="1571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6200000" flipH="1">
            <a:off x="5286380" y="285728"/>
            <a:ext cx="1571636" cy="1428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200000" flipV="1">
            <a:off x="6572264" y="357166"/>
            <a:ext cx="1571636" cy="1428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4500562" y="2214554"/>
            <a:ext cx="2143140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572132" y="2357430"/>
            <a:ext cx="2000264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 flipV="1">
            <a:off x="2428860" y="3857628"/>
            <a:ext cx="1643074" cy="857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714744" y="4000504"/>
            <a:ext cx="1285884" cy="7143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929322" y="3857628"/>
            <a:ext cx="1285884" cy="857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6858016" y="3929066"/>
            <a:ext cx="1285884" cy="785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 flipV="1">
            <a:off x="571472" y="5143512"/>
            <a:ext cx="1714512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928794" y="5214950"/>
            <a:ext cx="1500198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214678" y="-3071858"/>
            <a:ext cx="1928826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2143108" y="-2643230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begin</a:t>
            </a:r>
            <a:endParaRPr lang="hr-HR" dirty="0"/>
          </a:p>
        </p:txBody>
      </p:sp>
      <p:sp>
        <p:nvSpPr>
          <p:cNvPr id="21" name="Rounded Rectangle 20"/>
          <p:cNvSpPr/>
          <p:nvPr/>
        </p:nvSpPr>
        <p:spPr>
          <a:xfrm>
            <a:off x="5572132" y="-2786106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‘\0’</a:t>
            </a:r>
            <a:endParaRPr lang="hr-HR" dirty="0"/>
          </a:p>
        </p:txBody>
      </p:sp>
      <p:sp>
        <p:nvSpPr>
          <p:cNvPr id="22" name="Rounded Rectangle 21"/>
          <p:cNvSpPr/>
          <p:nvPr/>
        </p:nvSpPr>
        <p:spPr>
          <a:xfrm>
            <a:off x="2000232" y="-1143032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var</a:t>
            </a:r>
            <a:endParaRPr lang="hr-HR" dirty="0"/>
          </a:p>
        </p:txBody>
      </p:sp>
      <p:sp>
        <p:nvSpPr>
          <p:cNvPr id="23" name="Rounded Rectangle 22"/>
          <p:cNvSpPr/>
          <p:nvPr/>
        </p:nvSpPr>
        <p:spPr>
          <a:xfrm>
            <a:off x="5786446" y="-1071594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24" name="Rounded Rectangle 23"/>
          <p:cNvSpPr/>
          <p:nvPr/>
        </p:nvSpPr>
        <p:spPr>
          <a:xfrm>
            <a:off x="285720" y="285728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var</a:t>
            </a:r>
            <a:endParaRPr lang="hr-HR" dirty="0"/>
          </a:p>
        </p:txBody>
      </p:sp>
      <p:sp>
        <p:nvSpPr>
          <p:cNvPr id="25" name="Rounded Rectangle 24"/>
          <p:cNvSpPr/>
          <p:nvPr/>
        </p:nvSpPr>
        <p:spPr>
          <a:xfrm>
            <a:off x="2571736" y="1142984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;</a:t>
            </a:r>
            <a:endParaRPr lang="hr-HR" dirty="0"/>
          </a:p>
        </p:txBody>
      </p:sp>
      <p:sp>
        <p:nvSpPr>
          <p:cNvPr id="26" name="Rounded Rectangle 25"/>
          <p:cNvSpPr/>
          <p:nvPr/>
        </p:nvSpPr>
        <p:spPr>
          <a:xfrm>
            <a:off x="4286248" y="642918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;</a:t>
            </a:r>
            <a:endParaRPr lang="hr-HR" dirty="0"/>
          </a:p>
        </p:txBody>
      </p:sp>
      <p:sp>
        <p:nvSpPr>
          <p:cNvPr id="27" name="Rounded Rectangle 26"/>
          <p:cNvSpPr/>
          <p:nvPr/>
        </p:nvSpPr>
        <p:spPr>
          <a:xfrm>
            <a:off x="7143768" y="642918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28" name="Rounded Rectangle 27"/>
          <p:cNvSpPr/>
          <p:nvPr/>
        </p:nvSpPr>
        <p:spPr>
          <a:xfrm>
            <a:off x="3714744" y="2428868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while</a:t>
            </a:r>
            <a:endParaRPr lang="hr-HR" dirty="0"/>
          </a:p>
        </p:txBody>
      </p:sp>
      <p:sp>
        <p:nvSpPr>
          <p:cNvPr id="29" name="Rounded Rectangle 28"/>
          <p:cNvSpPr/>
          <p:nvPr/>
        </p:nvSpPr>
        <p:spPr>
          <a:xfrm>
            <a:off x="7000892" y="2786034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30" name="Rounded Rectangle 29"/>
          <p:cNvSpPr/>
          <p:nvPr/>
        </p:nvSpPr>
        <p:spPr>
          <a:xfrm>
            <a:off x="1214414" y="4000504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while</a:t>
            </a:r>
            <a:endParaRPr lang="hr-HR" dirty="0"/>
          </a:p>
        </p:txBody>
      </p:sp>
      <p:sp>
        <p:nvSpPr>
          <p:cNvPr id="31" name="Rounded Rectangle 30"/>
          <p:cNvSpPr/>
          <p:nvPr/>
        </p:nvSpPr>
        <p:spPr>
          <a:xfrm>
            <a:off x="3643306" y="4286256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32" name="Rounded Rectangle 31"/>
          <p:cNvSpPr/>
          <p:nvPr/>
        </p:nvSpPr>
        <p:spPr>
          <a:xfrm>
            <a:off x="5500694" y="4286256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33" name="Rounded Rectangle 32"/>
          <p:cNvSpPr/>
          <p:nvPr/>
        </p:nvSpPr>
        <p:spPr>
          <a:xfrm>
            <a:off x="7286644" y="3929066"/>
            <a:ext cx="1643074" cy="35719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34" name="Rounded Rectangle 33"/>
          <p:cNvSpPr/>
          <p:nvPr/>
        </p:nvSpPr>
        <p:spPr>
          <a:xfrm>
            <a:off x="0" y="5357826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var</a:t>
            </a:r>
            <a:endParaRPr lang="hr-HR" dirty="0"/>
          </a:p>
        </p:txBody>
      </p:sp>
      <p:sp>
        <p:nvSpPr>
          <p:cNvPr id="35" name="Rounded Rectangle 34"/>
          <p:cNvSpPr/>
          <p:nvPr/>
        </p:nvSpPr>
        <p:spPr>
          <a:xfrm>
            <a:off x="2786050" y="5643578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36" name="Rectangle 35"/>
          <p:cNvSpPr/>
          <p:nvPr/>
        </p:nvSpPr>
        <p:spPr>
          <a:xfrm>
            <a:off x="2857488" y="-3500486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Glavni program</a:t>
            </a:r>
            <a:endParaRPr lang="hr-HR" dirty="0"/>
          </a:p>
        </p:txBody>
      </p:sp>
      <p:sp>
        <p:nvSpPr>
          <p:cNvPr id="37" name="Rectangle 36"/>
          <p:cNvSpPr/>
          <p:nvPr/>
        </p:nvSpPr>
        <p:spPr>
          <a:xfrm>
            <a:off x="4643438" y="-1857412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C</a:t>
            </a:r>
            <a:endParaRPr lang="hr-HR" dirty="0"/>
          </a:p>
        </p:txBody>
      </p:sp>
      <p:sp>
        <p:nvSpPr>
          <p:cNvPr id="38" name="Rectangle 37"/>
          <p:cNvSpPr/>
          <p:nvPr/>
        </p:nvSpPr>
        <p:spPr>
          <a:xfrm>
            <a:off x="2214546" y="-214338"/>
            <a:ext cx="5143536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S1</a:t>
            </a:r>
            <a:endParaRPr lang="hr-HR" dirty="0"/>
          </a:p>
        </p:txBody>
      </p:sp>
      <p:sp>
        <p:nvSpPr>
          <p:cNvPr id="39" name="Rectangle 38"/>
          <p:cNvSpPr/>
          <p:nvPr/>
        </p:nvSpPr>
        <p:spPr>
          <a:xfrm>
            <a:off x="642910" y="1857364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43636" y="1857364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S2</a:t>
            </a:r>
            <a:endParaRPr lang="hr-HR" dirty="0"/>
          </a:p>
        </p:txBody>
      </p:sp>
      <p:sp>
        <p:nvSpPr>
          <p:cNvPr id="41" name="Rectangle 40"/>
          <p:cNvSpPr/>
          <p:nvPr/>
        </p:nvSpPr>
        <p:spPr>
          <a:xfrm>
            <a:off x="3357554" y="3429000"/>
            <a:ext cx="3714776" cy="42862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928794" y="4714860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</a:t>
            </a:r>
            <a:endParaRPr lang="hr-HR" dirty="0"/>
          </a:p>
        </p:txBody>
      </p:sp>
      <p:sp>
        <p:nvSpPr>
          <p:cNvPr id="43" name="Rectangle 42"/>
          <p:cNvSpPr/>
          <p:nvPr/>
        </p:nvSpPr>
        <p:spPr>
          <a:xfrm>
            <a:off x="6429388" y="4714860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S2</a:t>
            </a:r>
            <a:endParaRPr lang="hr-HR" dirty="0"/>
          </a:p>
        </p:txBody>
      </p:sp>
      <p:sp>
        <p:nvSpPr>
          <p:cNvPr id="44" name="Rectangle 43"/>
          <p:cNvSpPr/>
          <p:nvPr/>
        </p:nvSpPr>
        <p:spPr>
          <a:xfrm>
            <a:off x="214314" y="6215082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rot="10800000">
            <a:off x="4357686" y="-3000420"/>
            <a:ext cx="2143140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rot="10800000" flipV="1">
            <a:off x="2857488" y="-1428784"/>
            <a:ext cx="2071702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857620" y="-1357346"/>
            <a:ext cx="2357454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0800000" flipV="1">
            <a:off x="928662" y="214290"/>
            <a:ext cx="1643074" cy="1571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000232" y="285728"/>
            <a:ext cx="1643074" cy="1571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6200000" flipH="1">
            <a:off x="5286380" y="285728"/>
            <a:ext cx="1571636" cy="1428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200000" flipV="1">
            <a:off x="6572264" y="357166"/>
            <a:ext cx="1571636" cy="1428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4500562" y="2214554"/>
            <a:ext cx="2143140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572132" y="2357430"/>
            <a:ext cx="2000264" cy="10715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 flipV="1">
            <a:off x="2428860" y="3857628"/>
            <a:ext cx="1643074" cy="857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714744" y="4000504"/>
            <a:ext cx="1285884" cy="7143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929322" y="3857628"/>
            <a:ext cx="1285884" cy="857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6858016" y="3929066"/>
            <a:ext cx="1285884" cy="785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 flipV="1">
            <a:off x="571472" y="5143512"/>
            <a:ext cx="1714512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928794" y="5214950"/>
            <a:ext cx="1500198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214678" y="-3071858"/>
            <a:ext cx="1928826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2143108" y="-2643230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begin</a:t>
            </a:r>
            <a:endParaRPr lang="hr-HR" dirty="0"/>
          </a:p>
        </p:txBody>
      </p:sp>
      <p:sp>
        <p:nvSpPr>
          <p:cNvPr id="21" name="Rounded Rectangle 20"/>
          <p:cNvSpPr/>
          <p:nvPr/>
        </p:nvSpPr>
        <p:spPr>
          <a:xfrm>
            <a:off x="5572132" y="-2786106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‘\0’</a:t>
            </a:r>
            <a:endParaRPr lang="hr-HR" dirty="0"/>
          </a:p>
        </p:txBody>
      </p:sp>
      <p:sp>
        <p:nvSpPr>
          <p:cNvPr id="22" name="Rounded Rectangle 21"/>
          <p:cNvSpPr/>
          <p:nvPr/>
        </p:nvSpPr>
        <p:spPr>
          <a:xfrm>
            <a:off x="2000232" y="-1143032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var</a:t>
            </a:r>
            <a:endParaRPr lang="hr-HR" dirty="0"/>
          </a:p>
        </p:txBody>
      </p:sp>
      <p:sp>
        <p:nvSpPr>
          <p:cNvPr id="23" name="Rounded Rectangle 22"/>
          <p:cNvSpPr/>
          <p:nvPr/>
        </p:nvSpPr>
        <p:spPr>
          <a:xfrm>
            <a:off x="5786446" y="-1071594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24" name="Rounded Rectangle 23"/>
          <p:cNvSpPr/>
          <p:nvPr/>
        </p:nvSpPr>
        <p:spPr>
          <a:xfrm>
            <a:off x="285720" y="285728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var</a:t>
            </a:r>
            <a:endParaRPr lang="hr-HR" dirty="0"/>
          </a:p>
        </p:txBody>
      </p:sp>
      <p:sp>
        <p:nvSpPr>
          <p:cNvPr id="25" name="Rounded Rectangle 24"/>
          <p:cNvSpPr/>
          <p:nvPr/>
        </p:nvSpPr>
        <p:spPr>
          <a:xfrm>
            <a:off x="2571736" y="1142984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;</a:t>
            </a:r>
            <a:endParaRPr lang="hr-HR" dirty="0"/>
          </a:p>
        </p:txBody>
      </p:sp>
      <p:sp>
        <p:nvSpPr>
          <p:cNvPr id="26" name="Rounded Rectangle 25"/>
          <p:cNvSpPr/>
          <p:nvPr/>
        </p:nvSpPr>
        <p:spPr>
          <a:xfrm>
            <a:off x="4286248" y="642918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;</a:t>
            </a:r>
            <a:endParaRPr lang="hr-HR" dirty="0"/>
          </a:p>
        </p:txBody>
      </p:sp>
      <p:sp>
        <p:nvSpPr>
          <p:cNvPr id="27" name="Rounded Rectangle 26"/>
          <p:cNvSpPr/>
          <p:nvPr/>
        </p:nvSpPr>
        <p:spPr>
          <a:xfrm>
            <a:off x="7143768" y="642918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28" name="Rounded Rectangle 27"/>
          <p:cNvSpPr/>
          <p:nvPr/>
        </p:nvSpPr>
        <p:spPr>
          <a:xfrm>
            <a:off x="3714744" y="2428868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while</a:t>
            </a:r>
            <a:endParaRPr lang="hr-HR" dirty="0"/>
          </a:p>
        </p:txBody>
      </p:sp>
      <p:sp>
        <p:nvSpPr>
          <p:cNvPr id="29" name="Rounded Rectangle 28"/>
          <p:cNvSpPr/>
          <p:nvPr/>
        </p:nvSpPr>
        <p:spPr>
          <a:xfrm>
            <a:off x="7000892" y="2786034"/>
            <a:ext cx="1643074" cy="35719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30" name="Rounded Rectangle 29"/>
          <p:cNvSpPr/>
          <p:nvPr/>
        </p:nvSpPr>
        <p:spPr>
          <a:xfrm>
            <a:off x="1214414" y="4000504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while</a:t>
            </a:r>
            <a:endParaRPr lang="hr-HR" dirty="0"/>
          </a:p>
        </p:txBody>
      </p:sp>
      <p:sp>
        <p:nvSpPr>
          <p:cNvPr id="31" name="Rounded Rectangle 30"/>
          <p:cNvSpPr/>
          <p:nvPr/>
        </p:nvSpPr>
        <p:spPr>
          <a:xfrm>
            <a:off x="3643306" y="4286256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32" name="Rounded Rectangle 31"/>
          <p:cNvSpPr/>
          <p:nvPr/>
        </p:nvSpPr>
        <p:spPr>
          <a:xfrm>
            <a:off x="5500694" y="4286256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33" name="Rounded Rectangle 32"/>
          <p:cNvSpPr/>
          <p:nvPr/>
        </p:nvSpPr>
        <p:spPr>
          <a:xfrm>
            <a:off x="7286644" y="3929066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34" name="Rounded Rectangle 33"/>
          <p:cNvSpPr/>
          <p:nvPr/>
        </p:nvSpPr>
        <p:spPr>
          <a:xfrm>
            <a:off x="0" y="5357826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var</a:t>
            </a:r>
            <a:endParaRPr lang="hr-HR" dirty="0"/>
          </a:p>
        </p:txBody>
      </p:sp>
      <p:sp>
        <p:nvSpPr>
          <p:cNvPr id="35" name="Rounded Rectangle 34"/>
          <p:cNvSpPr/>
          <p:nvPr/>
        </p:nvSpPr>
        <p:spPr>
          <a:xfrm>
            <a:off x="2786050" y="5643578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36" name="Rectangle 35"/>
          <p:cNvSpPr/>
          <p:nvPr/>
        </p:nvSpPr>
        <p:spPr>
          <a:xfrm>
            <a:off x="2857488" y="-3500486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Glavni program</a:t>
            </a:r>
            <a:endParaRPr lang="hr-HR" dirty="0"/>
          </a:p>
        </p:txBody>
      </p:sp>
      <p:sp>
        <p:nvSpPr>
          <p:cNvPr id="37" name="Rectangle 36"/>
          <p:cNvSpPr/>
          <p:nvPr/>
        </p:nvSpPr>
        <p:spPr>
          <a:xfrm>
            <a:off x="4643438" y="-1857412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C</a:t>
            </a:r>
            <a:endParaRPr lang="hr-HR" dirty="0"/>
          </a:p>
        </p:txBody>
      </p:sp>
      <p:sp>
        <p:nvSpPr>
          <p:cNvPr id="38" name="Rectangle 37"/>
          <p:cNvSpPr/>
          <p:nvPr/>
        </p:nvSpPr>
        <p:spPr>
          <a:xfrm>
            <a:off x="2214546" y="-214338"/>
            <a:ext cx="5143536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S1</a:t>
            </a:r>
            <a:endParaRPr lang="hr-HR" dirty="0"/>
          </a:p>
        </p:txBody>
      </p:sp>
      <p:sp>
        <p:nvSpPr>
          <p:cNvPr id="39" name="Rectangle 38"/>
          <p:cNvSpPr/>
          <p:nvPr/>
        </p:nvSpPr>
        <p:spPr>
          <a:xfrm>
            <a:off x="642910" y="1857364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43636" y="1857364"/>
            <a:ext cx="2071702" cy="42862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S2</a:t>
            </a:r>
            <a:endParaRPr lang="hr-HR" dirty="0"/>
          </a:p>
        </p:txBody>
      </p:sp>
      <p:sp>
        <p:nvSpPr>
          <p:cNvPr id="41" name="Rectangle 40"/>
          <p:cNvSpPr/>
          <p:nvPr/>
        </p:nvSpPr>
        <p:spPr>
          <a:xfrm>
            <a:off x="3357554" y="3429000"/>
            <a:ext cx="3714776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928794" y="4714860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</a:t>
            </a:r>
            <a:endParaRPr lang="hr-HR" dirty="0"/>
          </a:p>
        </p:txBody>
      </p:sp>
      <p:sp>
        <p:nvSpPr>
          <p:cNvPr id="43" name="Rectangle 42"/>
          <p:cNvSpPr/>
          <p:nvPr/>
        </p:nvSpPr>
        <p:spPr>
          <a:xfrm>
            <a:off x="6429388" y="4714860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S2</a:t>
            </a:r>
            <a:endParaRPr lang="hr-HR" dirty="0"/>
          </a:p>
        </p:txBody>
      </p:sp>
      <p:sp>
        <p:nvSpPr>
          <p:cNvPr id="44" name="Rectangle 43"/>
          <p:cNvSpPr/>
          <p:nvPr/>
        </p:nvSpPr>
        <p:spPr>
          <a:xfrm>
            <a:off x="214314" y="6215082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rot="10800000">
            <a:off x="4357686" y="714356"/>
            <a:ext cx="2143140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rot="10800000" flipV="1">
            <a:off x="2857488" y="2285992"/>
            <a:ext cx="2071702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857620" y="2357430"/>
            <a:ext cx="2357454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0800000" flipV="1">
            <a:off x="928662" y="3929066"/>
            <a:ext cx="1643074" cy="1571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000232" y="4000504"/>
            <a:ext cx="1643074" cy="1571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6200000" flipH="1">
            <a:off x="5286380" y="4000504"/>
            <a:ext cx="1571636" cy="1428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200000" flipV="1">
            <a:off x="6572264" y="4071942"/>
            <a:ext cx="1571636" cy="1428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4500562" y="5929330"/>
            <a:ext cx="2143140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572132" y="6072206"/>
            <a:ext cx="2000264" cy="10715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 flipV="1">
            <a:off x="2428860" y="7572404"/>
            <a:ext cx="1643074" cy="857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714744" y="7715280"/>
            <a:ext cx="1285884" cy="7143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929322" y="7572404"/>
            <a:ext cx="1285884" cy="857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6858016" y="7643842"/>
            <a:ext cx="1285884" cy="785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 flipV="1">
            <a:off x="571472" y="8858288"/>
            <a:ext cx="1714512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928794" y="8929726"/>
            <a:ext cx="1500198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214678" y="642918"/>
            <a:ext cx="1928826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2143108" y="1071546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begin</a:t>
            </a:r>
            <a:endParaRPr lang="hr-HR" dirty="0"/>
          </a:p>
        </p:txBody>
      </p:sp>
      <p:sp>
        <p:nvSpPr>
          <p:cNvPr id="21" name="Rounded Rectangle 20"/>
          <p:cNvSpPr/>
          <p:nvPr/>
        </p:nvSpPr>
        <p:spPr>
          <a:xfrm>
            <a:off x="5572132" y="928670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‘\0’</a:t>
            </a:r>
            <a:endParaRPr lang="hr-HR" dirty="0"/>
          </a:p>
        </p:txBody>
      </p:sp>
      <p:sp>
        <p:nvSpPr>
          <p:cNvPr id="22" name="Rounded Rectangle 21"/>
          <p:cNvSpPr/>
          <p:nvPr/>
        </p:nvSpPr>
        <p:spPr>
          <a:xfrm>
            <a:off x="2000232" y="2571744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var</a:t>
            </a:r>
            <a:endParaRPr lang="hr-HR" dirty="0"/>
          </a:p>
        </p:txBody>
      </p:sp>
      <p:sp>
        <p:nvSpPr>
          <p:cNvPr id="23" name="Rounded Rectangle 22"/>
          <p:cNvSpPr/>
          <p:nvPr/>
        </p:nvSpPr>
        <p:spPr>
          <a:xfrm>
            <a:off x="5786446" y="2643182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24" name="Rounded Rectangle 23"/>
          <p:cNvSpPr/>
          <p:nvPr/>
        </p:nvSpPr>
        <p:spPr>
          <a:xfrm>
            <a:off x="285720" y="4000504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var</a:t>
            </a:r>
            <a:endParaRPr lang="hr-HR" dirty="0"/>
          </a:p>
        </p:txBody>
      </p:sp>
      <p:sp>
        <p:nvSpPr>
          <p:cNvPr id="25" name="Rounded Rectangle 24"/>
          <p:cNvSpPr/>
          <p:nvPr/>
        </p:nvSpPr>
        <p:spPr>
          <a:xfrm>
            <a:off x="2571736" y="4857760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;</a:t>
            </a:r>
            <a:endParaRPr lang="hr-HR" dirty="0"/>
          </a:p>
        </p:txBody>
      </p:sp>
      <p:sp>
        <p:nvSpPr>
          <p:cNvPr id="26" name="Rounded Rectangle 25"/>
          <p:cNvSpPr/>
          <p:nvPr/>
        </p:nvSpPr>
        <p:spPr>
          <a:xfrm>
            <a:off x="4286248" y="4357694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;</a:t>
            </a:r>
            <a:endParaRPr lang="hr-HR" dirty="0"/>
          </a:p>
        </p:txBody>
      </p:sp>
      <p:sp>
        <p:nvSpPr>
          <p:cNvPr id="27" name="Rounded Rectangle 26"/>
          <p:cNvSpPr/>
          <p:nvPr/>
        </p:nvSpPr>
        <p:spPr>
          <a:xfrm>
            <a:off x="7143768" y="4357694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28" name="Rounded Rectangle 27"/>
          <p:cNvSpPr/>
          <p:nvPr/>
        </p:nvSpPr>
        <p:spPr>
          <a:xfrm>
            <a:off x="3714744" y="6143644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while</a:t>
            </a:r>
            <a:endParaRPr lang="hr-HR" dirty="0"/>
          </a:p>
        </p:txBody>
      </p:sp>
      <p:sp>
        <p:nvSpPr>
          <p:cNvPr id="29" name="Rounded Rectangle 28"/>
          <p:cNvSpPr/>
          <p:nvPr/>
        </p:nvSpPr>
        <p:spPr>
          <a:xfrm>
            <a:off x="7000892" y="6500810"/>
            <a:ext cx="1643074" cy="35719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30" name="Rounded Rectangle 29"/>
          <p:cNvSpPr/>
          <p:nvPr/>
        </p:nvSpPr>
        <p:spPr>
          <a:xfrm>
            <a:off x="1214414" y="7715280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while</a:t>
            </a:r>
            <a:endParaRPr lang="hr-HR" dirty="0"/>
          </a:p>
        </p:txBody>
      </p:sp>
      <p:sp>
        <p:nvSpPr>
          <p:cNvPr id="31" name="Rounded Rectangle 30"/>
          <p:cNvSpPr/>
          <p:nvPr/>
        </p:nvSpPr>
        <p:spPr>
          <a:xfrm>
            <a:off x="3643306" y="8001032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32" name="Rounded Rectangle 31"/>
          <p:cNvSpPr/>
          <p:nvPr/>
        </p:nvSpPr>
        <p:spPr>
          <a:xfrm>
            <a:off x="5500694" y="8001032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33" name="Rounded Rectangle 32"/>
          <p:cNvSpPr/>
          <p:nvPr/>
        </p:nvSpPr>
        <p:spPr>
          <a:xfrm>
            <a:off x="7286644" y="7643842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34" name="Rounded Rectangle 33"/>
          <p:cNvSpPr/>
          <p:nvPr/>
        </p:nvSpPr>
        <p:spPr>
          <a:xfrm>
            <a:off x="0" y="9072602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var</a:t>
            </a:r>
            <a:endParaRPr lang="hr-HR" dirty="0"/>
          </a:p>
        </p:txBody>
      </p:sp>
      <p:sp>
        <p:nvSpPr>
          <p:cNvPr id="35" name="Rounded Rectangle 34"/>
          <p:cNvSpPr/>
          <p:nvPr/>
        </p:nvSpPr>
        <p:spPr>
          <a:xfrm>
            <a:off x="2786050" y="9358354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36" name="Rectangle 35"/>
          <p:cNvSpPr/>
          <p:nvPr/>
        </p:nvSpPr>
        <p:spPr>
          <a:xfrm>
            <a:off x="2857488" y="214290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Glavni program</a:t>
            </a:r>
            <a:endParaRPr lang="hr-HR" dirty="0"/>
          </a:p>
        </p:txBody>
      </p:sp>
      <p:sp>
        <p:nvSpPr>
          <p:cNvPr id="37" name="Rectangle 36"/>
          <p:cNvSpPr/>
          <p:nvPr/>
        </p:nvSpPr>
        <p:spPr>
          <a:xfrm>
            <a:off x="4643438" y="1857364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C</a:t>
            </a:r>
            <a:endParaRPr lang="hr-HR" dirty="0"/>
          </a:p>
        </p:txBody>
      </p:sp>
      <p:sp>
        <p:nvSpPr>
          <p:cNvPr id="38" name="Rectangle 37"/>
          <p:cNvSpPr/>
          <p:nvPr/>
        </p:nvSpPr>
        <p:spPr>
          <a:xfrm>
            <a:off x="2214546" y="3500438"/>
            <a:ext cx="5143536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S1</a:t>
            </a:r>
            <a:endParaRPr lang="hr-HR" dirty="0"/>
          </a:p>
        </p:txBody>
      </p:sp>
      <p:sp>
        <p:nvSpPr>
          <p:cNvPr id="39" name="Rectangle 38"/>
          <p:cNvSpPr/>
          <p:nvPr/>
        </p:nvSpPr>
        <p:spPr>
          <a:xfrm>
            <a:off x="642910" y="5572140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43636" y="5572140"/>
            <a:ext cx="2071702" cy="42862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S2</a:t>
            </a:r>
            <a:endParaRPr lang="hr-HR" dirty="0"/>
          </a:p>
        </p:txBody>
      </p:sp>
      <p:sp>
        <p:nvSpPr>
          <p:cNvPr id="41" name="Rectangle 40"/>
          <p:cNvSpPr/>
          <p:nvPr/>
        </p:nvSpPr>
        <p:spPr>
          <a:xfrm>
            <a:off x="3357554" y="7143776"/>
            <a:ext cx="3714776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928794" y="8429636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</a:t>
            </a:r>
            <a:endParaRPr lang="hr-HR" dirty="0"/>
          </a:p>
        </p:txBody>
      </p:sp>
      <p:sp>
        <p:nvSpPr>
          <p:cNvPr id="43" name="Rectangle 42"/>
          <p:cNvSpPr/>
          <p:nvPr/>
        </p:nvSpPr>
        <p:spPr>
          <a:xfrm>
            <a:off x="6429388" y="8429636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S2</a:t>
            </a:r>
            <a:endParaRPr lang="hr-HR" dirty="0"/>
          </a:p>
        </p:txBody>
      </p:sp>
      <p:sp>
        <p:nvSpPr>
          <p:cNvPr id="44" name="Rectangle 43"/>
          <p:cNvSpPr/>
          <p:nvPr/>
        </p:nvSpPr>
        <p:spPr>
          <a:xfrm>
            <a:off x="214314" y="9929858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54556 " pathEditMode="relative" ptsTypes="AA">
                                      <p:cBhvr>
                                        <p:cTn id="6" dur="2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54556 " pathEditMode="relative" ptsTypes="AA">
                                      <p:cBhvr>
                                        <p:cTn id="8" dur="2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54556 " pathEditMode="relative" ptsTypes="AA">
                                      <p:cBhvr>
                                        <p:cTn id="10" dur="2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54556 " pathEditMode="relative" ptsTypes="AA">
                                      <p:cBhvr>
                                        <p:cTn id="12" dur="2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54556 " pathEditMode="relative" ptsTypes="AA">
                                      <p:cBhvr>
                                        <p:cTn id="14" dur="2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54556 " pathEditMode="relative" ptsTypes="AA">
                                      <p:cBhvr>
                                        <p:cTn id="16" dur="2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54556 " pathEditMode="relative" ptsTypes="AA">
                                      <p:cBhvr>
                                        <p:cTn id="18" dur="2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54556 " pathEditMode="relative" ptsTypes="AA">
                                      <p:cBhvr>
                                        <p:cTn id="20" dur="2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54556 " pathEditMode="relative" ptsTypes="AA">
                                      <p:cBhvr>
                                        <p:cTn id="22" dur="2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54556 " pathEditMode="relative" ptsTypes="AA">
                                      <p:cBhvr>
                                        <p:cTn id="24" dur="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54556 " pathEditMode="relative" ptsTypes="AA">
                                      <p:cBhvr>
                                        <p:cTn id="26" dur="20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54556 " pathEditMode="relative" ptsTypes="AA">
                                      <p:cBhvr>
                                        <p:cTn id="28" dur="2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54556 " pathEditMode="relative" ptsTypes="AA">
                                      <p:cBhvr>
                                        <p:cTn id="30" dur="2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54556 " pathEditMode="relative" ptsTypes="AA">
                                      <p:cBhvr>
                                        <p:cTn id="32" dur="2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54556 " pathEditMode="relative" ptsTypes="AA">
                                      <p:cBhvr>
                                        <p:cTn id="34" dur="20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54556 " pathEditMode="relative" ptsTypes="AA">
                                      <p:cBhvr>
                                        <p:cTn id="36" dur="200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54556 " pathEditMode="relative" ptsTypes="AA">
                                      <p:cBhvr>
                                        <p:cTn id="38" dur="20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54556 " pathEditMode="relative" ptsTypes="AA">
                                      <p:cBhvr>
                                        <p:cTn id="40" dur="2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54556 " pathEditMode="relative" ptsTypes="AA">
                                      <p:cBhvr>
                                        <p:cTn id="42" dur="200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54556 " pathEditMode="relative" ptsTypes="AA">
                                      <p:cBhvr>
                                        <p:cTn id="44" dur="200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54556 " pathEditMode="relative" ptsTypes="AA">
                                      <p:cBhvr>
                                        <p:cTn id="46" dur="20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54556 " pathEditMode="relative" ptsTypes="AA">
                                      <p:cBhvr>
                                        <p:cTn id="48" dur="20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54556 " pathEditMode="relative" ptsTypes="AA">
                                      <p:cBhvr>
                                        <p:cTn id="50" dur="20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54556 " pathEditMode="relative" ptsTypes="AA">
                                      <p:cBhvr>
                                        <p:cTn id="52" dur="20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54556 " pathEditMode="relative" ptsTypes="AA">
                                      <p:cBhvr>
                                        <p:cTn id="54" dur="20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54556 " pathEditMode="relative" ptsTypes="AA">
                                      <p:cBhvr>
                                        <p:cTn id="56" dur="20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54556 " pathEditMode="relative" ptsTypes="AA">
                                      <p:cBhvr>
                                        <p:cTn id="58" dur="20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54556 " pathEditMode="relative" ptsTypes="AA">
                                      <p:cBhvr>
                                        <p:cTn id="60" dur="20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54556 " pathEditMode="relative" ptsTypes="AA">
                                      <p:cBhvr>
                                        <p:cTn id="62" dur="20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54556 " pathEditMode="relative" ptsTypes="AA">
                                      <p:cBhvr>
                                        <p:cTn id="64" dur="20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54556 " pathEditMode="relative" ptsTypes="AA">
                                      <p:cBhvr>
                                        <p:cTn id="66" dur="2000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54556 " pathEditMode="relative" ptsTypes="AA">
                                      <p:cBhvr>
                                        <p:cTn id="68" dur="200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54556 " pathEditMode="relative" ptsTypes="AA">
                                      <p:cBhvr>
                                        <p:cTn id="70" dur="200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54556 " pathEditMode="relative" ptsTypes="AA">
                                      <p:cBhvr>
                                        <p:cTn id="72" dur="2000" spd="-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54556 " pathEditMode="relative" ptsTypes="AA">
                                      <p:cBhvr>
                                        <p:cTn id="74" dur="2000" spd="-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54556 " pathEditMode="relative" ptsTypes="AA">
                                      <p:cBhvr>
                                        <p:cTn id="76" dur="20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54556 " pathEditMode="relative" ptsTypes="AA">
                                      <p:cBhvr>
                                        <p:cTn id="78" dur="20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54556 " pathEditMode="relative" ptsTypes="AA">
                                      <p:cBhvr>
                                        <p:cTn id="80" dur="20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54556 " pathEditMode="relative" ptsTypes="AA">
                                      <p:cBhvr>
                                        <p:cTn id="82" dur="20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54556 " pathEditMode="relative" ptsTypes="AA">
                                      <p:cBhvr>
                                        <p:cTn id="84" dur="20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54556 " pathEditMode="relative" ptsTypes="AA">
                                      <p:cBhvr>
                                        <p:cTn id="86" dur="20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rot="10800000">
            <a:off x="4357686" y="714356"/>
            <a:ext cx="2143140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rot="10800000" flipV="1">
            <a:off x="2857488" y="2285992"/>
            <a:ext cx="2071702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857620" y="2357430"/>
            <a:ext cx="2357454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0800000" flipV="1">
            <a:off x="928662" y="3929066"/>
            <a:ext cx="1643074" cy="1571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000232" y="4000504"/>
            <a:ext cx="1643074" cy="1571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6200000" flipH="1">
            <a:off x="5286380" y="4000504"/>
            <a:ext cx="1571636" cy="1428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200000" flipV="1">
            <a:off x="6572264" y="4071942"/>
            <a:ext cx="1571636" cy="14287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4500562" y="5929330"/>
            <a:ext cx="2143140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572132" y="6072206"/>
            <a:ext cx="2000264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 flipV="1">
            <a:off x="2428860" y="7572404"/>
            <a:ext cx="1643074" cy="857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714744" y="7715280"/>
            <a:ext cx="1285884" cy="7143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929322" y="7572404"/>
            <a:ext cx="1285884" cy="857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6858016" y="7643842"/>
            <a:ext cx="1285884" cy="785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 flipV="1">
            <a:off x="571472" y="8858288"/>
            <a:ext cx="1714512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928794" y="8929726"/>
            <a:ext cx="1500198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214678" y="642918"/>
            <a:ext cx="1928826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2143108" y="1071546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begin</a:t>
            </a:r>
            <a:endParaRPr lang="hr-HR" dirty="0"/>
          </a:p>
        </p:txBody>
      </p:sp>
      <p:sp>
        <p:nvSpPr>
          <p:cNvPr id="21" name="Rounded Rectangle 20"/>
          <p:cNvSpPr/>
          <p:nvPr/>
        </p:nvSpPr>
        <p:spPr>
          <a:xfrm>
            <a:off x="5572132" y="928670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‘\0’</a:t>
            </a:r>
            <a:endParaRPr lang="hr-HR" dirty="0"/>
          </a:p>
        </p:txBody>
      </p:sp>
      <p:sp>
        <p:nvSpPr>
          <p:cNvPr id="22" name="Rounded Rectangle 21"/>
          <p:cNvSpPr/>
          <p:nvPr/>
        </p:nvSpPr>
        <p:spPr>
          <a:xfrm>
            <a:off x="2000232" y="2571744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var</a:t>
            </a:r>
            <a:endParaRPr lang="hr-HR" dirty="0"/>
          </a:p>
        </p:txBody>
      </p:sp>
      <p:sp>
        <p:nvSpPr>
          <p:cNvPr id="23" name="Rounded Rectangle 22"/>
          <p:cNvSpPr/>
          <p:nvPr/>
        </p:nvSpPr>
        <p:spPr>
          <a:xfrm>
            <a:off x="5786446" y="2643182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24" name="Rounded Rectangle 23"/>
          <p:cNvSpPr/>
          <p:nvPr/>
        </p:nvSpPr>
        <p:spPr>
          <a:xfrm>
            <a:off x="285720" y="4000504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var</a:t>
            </a:r>
            <a:endParaRPr lang="hr-HR" dirty="0"/>
          </a:p>
        </p:txBody>
      </p:sp>
      <p:sp>
        <p:nvSpPr>
          <p:cNvPr id="25" name="Rounded Rectangle 24"/>
          <p:cNvSpPr/>
          <p:nvPr/>
        </p:nvSpPr>
        <p:spPr>
          <a:xfrm>
            <a:off x="2571736" y="4857760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;</a:t>
            </a:r>
            <a:endParaRPr lang="hr-HR" dirty="0"/>
          </a:p>
        </p:txBody>
      </p:sp>
      <p:sp>
        <p:nvSpPr>
          <p:cNvPr id="26" name="Rounded Rectangle 25"/>
          <p:cNvSpPr/>
          <p:nvPr/>
        </p:nvSpPr>
        <p:spPr>
          <a:xfrm>
            <a:off x="4286248" y="4357694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;</a:t>
            </a:r>
            <a:endParaRPr lang="hr-HR" dirty="0"/>
          </a:p>
        </p:txBody>
      </p:sp>
      <p:sp>
        <p:nvSpPr>
          <p:cNvPr id="27" name="Rounded Rectangle 26"/>
          <p:cNvSpPr/>
          <p:nvPr/>
        </p:nvSpPr>
        <p:spPr>
          <a:xfrm>
            <a:off x="7143768" y="4357694"/>
            <a:ext cx="1643074" cy="35719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28" name="Rounded Rectangle 27"/>
          <p:cNvSpPr/>
          <p:nvPr/>
        </p:nvSpPr>
        <p:spPr>
          <a:xfrm>
            <a:off x="3714744" y="6143644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while</a:t>
            </a:r>
            <a:endParaRPr lang="hr-HR" dirty="0"/>
          </a:p>
        </p:txBody>
      </p:sp>
      <p:sp>
        <p:nvSpPr>
          <p:cNvPr id="29" name="Rounded Rectangle 28"/>
          <p:cNvSpPr/>
          <p:nvPr/>
        </p:nvSpPr>
        <p:spPr>
          <a:xfrm>
            <a:off x="7000892" y="6500810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30" name="Rounded Rectangle 29"/>
          <p:cNvSpPr/>
          <p:nvPr/>
        </p:nvSpPr>
        <p:spPr>
          <a:xfrm>
            <a:off x="1214414" y="7715280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while</a:t>
            </a:r>
            <a:endParaRPr lang="hr-HR" dirty="0"/>
          </a:p>
        </p:txBody>
      </p:sp>
      <p:sp>
        <p:nvSpPr>
          <p:cNvPr id="31" name="Rounded Rectangle 30"/>
          <p:cNvSpPr/>
          <p:nvPr/>
        </p:nvSpPr>
        <p:spPr>
          <a:xfrm>
            <a:off x="3643306" y="8001032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32" name="Rounded Rectangle 31"/>
          <p:cNvSpPr/>
          <p:nvPr/>
        </p:nvSpPr>
        <p:spPr>
          <a:xfrm>
            <a:off x="5500694" y="8001032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33" name="Rounded Rectangle 32"/>
          <p:cNvSpPr/>
          <p:nvPr/>
        </p:nvSpPr>
        <p:spPr>
          <a:xfrm>
            <a:off x="7286644" y="7643842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34" name="Rounded Rectangle 33"/>
          <p:cNvSpPr/>
          <p:nvPr/>
        </p:nvSpPr>
        <p:spPr>
          <a:xfrm>
            <a:off x="0" y="9072602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var</a:t>
            </a:r>
            <a:endParaRPr lang="hr-HR" dirty="0"/>
          </a:p>
        </p:txBody>
      </p:sp>
      <p:sp>
        <p:nvSpPr>
          <p:cNvPr id="35" name="Rounded Rectangle 34"/>
          <p:cNvSpPr/>
          <p:nvPr/>
        </p:nvSpPr>
        <p:spPr>
          <a:xfrm>
            <a:off x="2786050" y="9358354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36" name="Rectangle 35"/>
          <p:cNvSpPr/>
          <p:nvPr/>
        </p:nvSpPr>
        <p:spPr>
          <a:xfrm>
            <a:off x="2857488" y="214290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Glavni program</a:t>
            </a:r>
            <a:endParaRPr lang="hr-HR" dirty="0"/>
          </a:p>
        </p:txBody>
      </p:sp>
      <p:sp>
        <p:nvSpPr>
          <p:cNvPr id="37" name="Rectangle 36"/>
          <p:cNvSpPr/>
          <p:nvPr/>
        </p:nvSpPr>
        <p:spPr>
          <a:xfrm>
            <a:off x="4643438" y="1857364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C</a:t>
            </a:r>
            <a:endParaRPr lang="hr-HR" dirty="0"/>
          </a:p>
        </p:txBody>
      </p:sp>
      <p:sp>
        <p:nvSpPr>
          <p:cNvPr id="38" name="Rectangle 37"/>
          <p:cNvSpPr/>
          <p:nvPr/>
        </p:nvSpPr>
        <p:spPr>
          <a:xfrm>
            <a:off x="2214546" y="3500438"/>
            <a:ext cx="5143536" cy="42862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S1</a:t>
            </a:r>
            <a:endParaRPr lang="hr-HR" dirty="0"/>
          </a:p>
        </p:txBody>
      </p:sp>
      <p:sp>
        <p:nvSpPr>
          <p:cNvPr id="39" name="Rectangle 38"/>
          <p:cNvSpPr/>
          <p:nvPr/>
        </p:nvSpPr>
        <p:spPr>
          <a:xfrm>
            <a:off x="642910" y="5572140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43636" y="5572140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S2</a:t>
            </a:r>
            <a:endParaRPr lang="hr-HR" dirty="0"/>
          </a:p>
        </p:txBody>
      </p:sp>
      <p:sp>
        <p:nvSpPr>
          <p:cNvPr id="41" name="Rectangle 40"/>
          <p:cNvSpPr/>
          <p:nvPr/>
        </p:nvSpPr>
        <p:spPr>
          <a:xfrm>
            <a:off x="3357554" y="7143776"/>
            <a:ext cx="3714776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928794" y="8429636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</a:t>
            </a:r>
            <a:endParaRPr lang="hr-HR" dirty="0"/>
          </a:p>
        </p:txBody>
      </p:sp>
      <p:sp>
        <p:nvSpPr>
          <p:cNvPr id="43" name="Rectangle 42"/>
          <p:cNvSpPr/>
          <p:nvPr/>
        </p:nvSpPr>
        <p:spPr>
          <a:xfrm>
            <a:off x="6429388" y="8429636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S2</a:t>
            </a:r>
            <a:endParaRPr lang="hr-HR" dirty="0"/>
          </a:p>
        </p:txBody>
      </p:sp>
      <p:sp>
        <p:nvSpPr>
          <p:cNvPr id="44" name="Rectangle 43"/>
          <p:cNvSpPr/>
          <p:nvPr/>
        </p:nvSpPr>
        <p:spPr>
          <a:xfrm>
            <a:off x="214314" y="9929858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rot="10800000">
            <a:off x="4357686" y="714356"/>
            <a:ext cx="2143140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rot="10800000" flipV="1">
            <a:off x="2857488" y="2285992"/>
            <a:ext cx="2071702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857620" y="2357430"/>
            <a:ext cx="2357454" cy="12144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0800000" flipV="1">
            <a:off x="928662" y="3929066"/>
            <a:ext cx="1643074" cy="1571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000232" y="4000504"/>
            <a:ext cx="1643074" cy="1571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6200000" flipH="1">
            <a:off x="5286380" y="4000504"/>
            <a:ext cx="1571636" cy="1428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200000" flipV="1">
            <a:off x="6572264" y="4071942"/>
            <a:ext cx="1571636" cy="1428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4500562" y="5929330"/>
            <a:ext cx="2143140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572132" y="6072206"/>
            <a:ext cx="2000264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 flipV="1">
            <a:off x="2428860" y="7572404"/>
            <a:ext cx="1643074" cy="857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714744" y="7715280"/>
            <a:ext cx="1285884" cy="7143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929322" y="7572404"/>
            <a:ext cx="1285884" cy="857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6858016" y="7643842"/>
            <a:ext cx="1285884" cy="785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 flipV="1">
            <a:off x="571472" y="8858288"/>
            <a:ext cx="1714512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928794" y="8929726"/>
            <a:ext cx="1500198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214678" y="642918"/>
            <a:ext cx="1928826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2143108" y="1071546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begin</a:t>
            </a:r>
            <a:endParaRPr lang="hr-HR" dirty="0"/>
          </a:p>
        </p:txBody>
      </p:sp>
      <p:sp>
        <p:nvSpPr>
          <p:cNvPr id="21" name="Rounded Rectangle 20"/>
          <p:cNvSpPr/>
          <p:nvPr/>
        </p:nvSpPr>
        <p:spPr>
          <a:xfrm>
            <a:off x="5572132" y="928670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‘\0’</a:t>
            </a:r>
            <a:endParaRPr lang="hr-HR" dirty="0"/>
          </a:p>
        </p:txBody>
      </p:sp>
      <p:sp>
        <p:nvSpPr>
          <p:cNvPr id="22" name="Rounded Rectangle 21"/>
          <p:cNvSpPr/>
          <p:nvPr/>
        </p:nvSpPr>
        <p:spPr>
          <a:xfrm>
            <a:off x="2000232" y="2571744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var</a:t>
            </a:r>
            <a:endParaRPr lang="hr-HR" dirty="0"/>
          </a:p>
        </p:txBody>
      </p:sp>
      <p:sp>
        <p:nvSpPr>
          <p:cNvPr id="23" name="Rounded Rectangle 22"/>
          <p:cNvSpPr/>
          <p:nvPr/>
        </p:nvSpPr>
        <p:spPr>
          <a:xfrm>
            <a:off x="5786446" y="2643182"/>
            <a:ext cx="1643074" cy="35719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24" name="Rounded Rectangle 23"/>
          <p:cNvSpPr/>
          <p:nvPr/>
        </p:nvSpPr>
        <p:spPr>
          <a:xfrm>
            <a:off x="285720" y="4000504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var</a:t>
            </a:r>
            <a:endParaRPr lang="hr-HR" dirty="0"/>
          </a:p>
        </p:txBody>
      </p:sp>
      <p:sp>
        <p:nvSpPr>
          <p:cNvPr id="25" name="Rounded Rectangle 24"/>
          <p:cNvSpPr/>
          <p:nvPr/>
        </p:nvSpPr>
        <p:spPr>
          <a:xfrm>
            <a:off x="2571736" y="4857760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;</a:t>
            </a:r>
            <a:endParaRPr lang="hr-HR" dirty="0"/>
          </a:p>
        </p:txBody>
      </p:sp>
      <p:sp>
        <p:nvSpPr>
          <p:cNvPr id="26" name="Rounded Rectangle 25"/>
          <p:cNvSpPr/>
          <p:nvPr/>
        </p:nvSpPr>
        <p:spPr>
          <a:xfrm>
            <a:off x="4286248" y="4357694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;</a:t>
            </a:r>
            <a:endParaRPr lang="hr-HR" dirty="0"/>
          </a:p>
        </p:txBody>
      </p:sp>
      <p:sp>
        <p:nvSpPr>
          <p:cNvPr id="27" name="Rounded Rectangle 26"/>
          <p:cNvSpPr/>
          <p:nvPr/>
        </p:nvSpPr>
        <p:spPr>
          <a:xfrm>
            <a:off x="7143768" y="4357694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28" name="Rounded Rectangle 27"/>
          <p:cNvSpPr/>
          <p:nvPr/>
        </p:nvSpPr>
        <p:spPr>
          <a:xfrm>
            <a:off x="3714744" y="6143644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while</a:t>
            </a:r>
            <a:endParaRPr lang="hr-HR" dirty="0"/>
          </a:p>
        </p:txBody>
      </p:sp>
      <p:sp>
        <p:nvSpPr>
          <p:cNvPr id="29" name="Rounded Rectangle 28"/>
          <p:cNvSpPr/>
          <p:nvPr/>
        </p:nvSpPr>
        <p:spPr>
          <a:xfrm>
            <a:off x="7000892" y="6500810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30" name="Rounded Rectangle 29"/>
          <p:cNvSpPr/>
          <p:nvPr/>
        </p:nvSpPr>
        <p:spPr>
          <a:xfrm>
            <a:off x="1214414" y="7715280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while</a:t>
            </a:r>
            <a:endParaRPr lang="hr-HR" dirty="0"/>
          </a:p>
        </p:txBody>
      </p:sp>
      <p:sp>
        <p:nvSpPr>
          <p:cNvPr id="31" name="Rounded Rectangle 30"/>
          <p:cNvSpPr/>
          <p:nvPr/>
        </p:nvSpPr>
        <p:spPr>
          <a:xfrm>
            <a:off x="3643306" y="8001032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32" name="Rounded Rectangle 31"/>
          <p:cNvSpPr/>
          <p:nvPr/>
        </p:nvSpPr>
        <p:spPr>
          <a:xfrm>
            <a:off x="5500694" y="8001032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33" name="Rounded Rectangle 32"/>
          <p:cNvSpPr/>
          <p:nvPr/>
        </p:nvSpPr>
        <p:spPr>
          <a:xfrm>
            <a:off x="7286644" y="7643842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34" name="Rounded Rectangle 33"/>
          <p:cNvSpPr/>
          <p:nvPr/>
        </p:nvSpPr>
        <p:spPr>
          <a:xfrm>
            <a:off x="0" y="9072602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var</a:t>
            </a:r>
            <a:endParaRPr lang="hr-HR" dirty="0"/>
          </a:p>
        </p:txBody>
      </p:sp>
      <p:sp>
        <p:nvSpPr>
          <p:cNvPr id="35" name="Rounded Rectangle 34"/>
          <p:cNvSpPr/>
          <p:nvPr/>
        </p:nvSpPr>
        <p:spPr>
          <a:xfrm>
            <a:off x="2786050" y="9358354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36" name="Rectangle 35"/>
          <p:cNvSpPr/>
          <p:nvPr/>
        </p:nvSpPr>
        <p:spPr>
          <a:xfrm>
            <a:off x="2857488" y="214290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Glavni program</a:t>
            </a:r>
            <a:endParaRPr lang="hr-HR" dirty="0"/>
          </a:p>
        </p:txBody>
      </p:sp>
      <p:sp>
        <p:nvSpPr>
          <p:cNvPr id="37" name="Rectangle 36"/>
          <p:cNvSpPr/>
          <p:nvPr/>
        </p:nvSpPr>
        <p:spPr>
          <a:xfrm>
            <a:off x="4643438" y="1857364"/>
            <a:ext cx="2071702" cy="42862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C</a:t>
            </a:r>
            <a:endParaRPr lang="hr-HR" dirty="0"/>
          </a:p>
        </p:txBody>
      </p:sp>
      <p:sp>
        <p:nvSpPr>
          <p:cNvPr id="38" name="Rectangle 37"/>
          <p:cNvSpPr/>
          <p:nvPr/>
        </p:nvSpPr>
        <p:spPr>
          <a:xfrm>
            <a:off x="2214546" y="3500438"/>
            <a:ext cx="5143536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S1</a:t>
            </a:r>
            <a:endParaRPr lang="hr-HR" dirty="0"/>
          </a:p>
        </p:txBody>
      </p:sp>
      <p:sp>
        <p:nvSpPr>
          <p:cNvPr id="39" name="Rectangle 38"/>
          <p:cNvSpPr/>
          <p:nvPr/>
        </p:nvSpPr>
        <p:spPr>
          <a:xfrm>
            <a:off x="642910" y="5572140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43636" y="5572140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S2</a:t>
            </a:r>
            <a:endParaRPr lang="hr-HR" dirty="0"/>
          </a:p>
        </p:txBody>
      </p:sp>
      <p:sp>
        <p:nvSpPr>
          <p:cNvPr id="41" name="Rectangle 40"/>
          <p:cNvSpPr/>
          <p:nvPr/>
        </p:nvSpPr>
        <p:spPr>
          <a:xfrm>
            <a:off x="3357554" y="7143776"/>
            <a:ext cx="3714776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928794" y="8429636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</a:t>
            </a:r>
            <a:endParaRPr lang="hr-HR" dirty="0"/>
          </a:p>
        </p:txBody>
      </p:sp>
      <p:sp>
        <p:nvSpPr>
          <p:cNvPr id="43" name="Rectangle 42"/>
          <p:cNvSpPr/>
          <p:nvPr/>
        </p:nvSpPr>
        <p:spPr>
          <a:xfrm>
            <a:off x="6429388" y="8429636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S2</a:t>
            </a:r>
            <a:endParaRPr lang="hr-HR" dirty="0"/>
          </a:p>
        </p:txBody>
      </p:sp>
      <p:sp>
        <p:nvSpPr>
          <p:cNvPr id="44" name="Rectangle 43"/>
          <p:cNvSpPr/>
          <p:nvPr/>
        </p:nvSpPr>
        <p:spPr>
          <a:xfrm>
            <a:off x="214314" y="9929858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Primjer programskog ostvarenja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2143116"/>
            <a:ext cx="8229600" cy="1042982"/>
          </a:xfrm>
        </p:spPr>
        <p:txBody>
          <a:bodyPr numCol="1">
            <a:normAutofit/>
          </a:bodyPr>
          <a:lstStyle/>
          <a:p>
            <a:r>
              <a:rPr lang="hr-HR" dirty="0" smtClean="0"/>
              <a:t>Gramtika G=({C,S,S1,S2}, {</a:t>
            </a:r>
            <a:r>
              <a:rPr lang="hr-HR" b="1" dirty="0" smtClean="0"/>
              <a:t>begin</a:t>
            </a:r>
            <a:r>
              <a:rPr lang="hr-HR" dirty="0" smtClean="0"/>
              <a:t>, </a:t>
            </a:r>
            <a:r>
              <a:rPr lang="hr-HR" b="1" dirty="0" smtClean="0"/>
              <a:t>end</a:t>
            </a:r>
            <a:r>
              <a:rPr lang="hr-HR" dirty="0" smtClean="0"/>
              <a:t>, </a:t>
            </a:r>
            <a:r>
              <a:rPr lang="hr-HR" b="1" dirty="0" smtClean="0"/>
              <a:t>while</a:t>
            </a:r>
            <a:r>
              <a:rPr lang="hr-HR" dirty="0" smtClean="0"/>
              <a:t>, </a:t>
            </a:r>
            <a:r>
              <a:rPr lang="hr-HR" b="1" dirty="0" smtClean="0"/>
              <a:t>do</a:t>
            </a:r>
            <a:r>
              <a:rPr lang="hr-HR" dirty="0" smtClean="0"/>
              <a:t>, ;, :=, ≠, </a:t>
            </a:r>
            <a:r>
              <a:rPr lang="hr-HR" b="1" dirty="0" smtClean="0"/>
              <a:t>var</a:t>
            </a:r>
            <a:r>
              <a:rPr lang="hr-HR" dirty="0" smtClean="0"/>
              <a:t>}, P, C} s produkcijama:</a:t>
            </a:r>
          </a:p>
          <a:p>
            <a:pPr marL="514350" indent="-514350">
              <a:buFont typeface="+mj-lt"/>
              <a:buAutoNum type="arabicPeriod"/>
            </a:pPr>
            <a:endParaRPr lang="hr-HR" dirty="0"/>
          </a:p>
          <a:p>
            <a:pPr>
              <a:buNone/>
            </a:pPr>
            <a:endParaRPr lang="hr-HR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42910" y="3786190"/>
            <a:ext cx="8001056" cy="156966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hr-HR" sz="2400" dirty="0" smtClean="0"/>
              <a:t>C </a:t>
            </a:r>
            <a:r>
              <a:rPr lang="hr-HR" sz="2400" dirty="0" smtClean="0">
                <a:sym typeface="Wingdings" pitchFamily="2" charset="2"/>
              </a:rPr>
              <a:t> </a:t>
            </a:r>
            <a:r>
              <a:rPr lang="hr-HR" sz="2400" b="1" dirty="0" smtClean="0">
                <a:sym typeface="Wingdings" pitchFamily="2" charset="2"/>
              </a:rPr>
              <a:t>begin</a:t>
            </a:r>
            <a:r>
              <a:rPr lang="hr-HR" sz="2400" dirty="0" smtClean="0">
                <a:sym typeface="Wingdings" pitchFamily="2" charset="2"/>
              </a:rPr>
              <a:t> S1 </a:t>
            </a:r>
            <a:r>
              <a:rPr lang="hr-HR" sz="2400" b="1" dirty="0" smtClean="0">
                <a:sym typeface="Wingdings" pitchFamily="2" charset="2"/>
              </a:rPr>
              <a:t>end</a:t>
            </a:r>
            <a:r>
              <a:rPr lang="hr-HR" sz="2400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hr-HR" sz="2400" dirty="0" smtClean="0"/>
              <a:t>S1 </a:t>
            </a:r>
            <a:r>
              <a:rPr lang="hr-HR" sz="2400" dirty="0" smtClean="0">
                <a:sym typeface="Wingdings" pitchFamily="2" charset="2"/>
              </a:rPr>
              <a:t> S S2</a:t>
            </a:r>
          </a:p>
          <a:p>
            <a:pPr marL="514350" indent="-514350">
              <a:buFont typeface="+mj-lt"/>
              <a:buAutoNum type="arabicPeriod"/>
            </a:pPr>
            <a:r>
              <a:rPr lang="hr-HR" sz="2400" dirty="0" smtClean="0">
                <a:sym typeface="Wingdings" pitchFamily="2" charset="2"/>
              </a:rPr>
              <a:t>S2  ; S1</a:t>
            </a:r>
          </a:p>
          <a:p>
            <a:pPr marL="514350" indent="-514350">
              <a:buFont typeface="+mj-lt"/>
              <a:buAutoNum type="arabicPeriod"/>
            </a:pPr>
            <a:r>
              <a:rPr lang="hr-HR" sz="2400" dirty="0" smtClean="0">
                <a:sym typeface="Wingdings" pitchFamily="2" charset="2"/>
              </a:rPr>
              <a:t>S2  </a:t>
            </a:r>
            <a:r>
              <a:rPr lang="el-GR" sz="2400" dirty="0" smtClean="0"/>
              <a:t>ε</a:t>
            </a:r>
            <a:endParaRPr lang="hr-HR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hr-HR" sz="2400" dirty="0" smtClean="0"/>
              <a:t>S </a:t>
            </a:r>
            <a:r>
              <a:rPr lang="hr-HR" sz="2400" dirty="0" smtClean="0">
                <a:sym typeface="Wingdings" pitchFamily="2" charset="2"/>
              </a:rPr>
              <a:t> </a:t>
            </a:r>
            <a:r>
              <a:rPr lang="hr-HR" sz="2400" b="1" dirty="0" smtClean="0">
                <a:sym typeface="Wingdings" pitchFamily="2" charset="2"/>
              </a:rPr>
              <a:t>var</a:t>
            </a:r>
            <a:r>
              <a:rPr lang="hr-HR" sz="2400" dirty="0" smtClean="0">
                <a:sym typeface="Wingdings" pitchFamily="2" charset="2"/>
              </a:rPr>
              <a:t> := </a:t>
            </a:r>
            <a:r>
              <a:rPr lang="hr-HR" sz="2400" b="1" dirty="0" smtClean="0">
                <a:sym typeface="Wingdings" pitchFamily="2" charset="2"/>
              </a:rPr>
              <a:t>var</a:t>
            </a:r>
            <a:endParaRPr lang="hr-HR" sz="2400" dirty="0" smtClean="0">
              <a:sym typeface="Wingdings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hr-HR" sz="2400" dirty="0" smtClean="0">
                <a:sym typeface="Wingdings" pitchFamily="2" charset="2"/>
              </a:rPr>
              <a:t>S  </a:t>
            </a:r>
            <a:r>
              <a:rPr lang="hr-HR" sz="2400" b="1" dirty="0" smtClean="0">
                <a:sym typeface="Wingdings" pitchFamily="2" charset="2"/>
              </a:rPr>
              <a:t>while</a:t>
            </a:r>
            <a:r>
              <a:rPr lang="hr-HR" sz="2400" dirty="0" smtClean="0">
                <a:sym typeface="Wingdings" pitchFamily="2" charset="2"/>
              </a:rPr>
              <a:t> </a:t>
            </a:r>
            <a:r>
              <a:rPr lang="hr-HR" sz="2400" b="1" dirty="0" smtClean="0">
                <a:sym typeface="Wingdings" pitchFamily="2" charset="2"/>
              </a:rPr>
              <a:t>var</a:t>
            </a:r>
            <a:r>
              <a:rPr lang="hr-HR" sz="2400" dirty="0" smtClean="0">
                <a:sym typeface="Wingdings" pitchFamily="2" charset="2"/>
              </a:rPr>
              <a:t> </a:t>
            </a:r>
            <a:r>
              <a:rPr lang="hr-HR" sz="2400" dirty="0" smtClean="0"/>
              <a:t>≠ </a:t>
            </a:r>
            <a:r>
              <a:rPr lang="hr-HR" sz="2400" b="1" dirty="0" smtClean="0"/>
              <a:t>var do </a:t>
            </a:r>
            <a:r>
              <a:rPr lang="hr-HR" sz="2400" dirty="0" smtClean="0"/>
              <a:t>S</a:t>
            </a:r>
          </a:p>
          <a:p>
            <a:pPr marL="514350" indent="-514350">
              <a:buFont typeface="+mj-lt"/>
              <a:buAutoNum type="arabicPeriod"/>
            </a:pPr>
            <a:r>
              <a:rPr lang="hr-HR" sz="2400" dirty="0" smtClean="0"/>
              <a:t>S </a:t>
            </a:r>
            <a:r>
              <a:rPr lang="hr-HR" sz="2400" dirty="0" smtClean="0">
                <a:sym typeface="Wingdings" pitchFamily="2" charset="2"/>
              </a:rPr>
              <a:t> </a:t>
            </a:r>
            <a:r>
              <a:rPr lang="hr-HR" sz="2400" b="1" dirty="0" smtClean="0">
                <a:sym typeface="Wingdings" pitchFamily="2" charset="2"/>
              </a:rPr>
              <a:t>begin </a:t>
            </a:r>
            <a:r>
              <a:rPr lang="hr-HR" sz="2400" dirty="0" smtClean="0">
                <a:sym typeface="Wingdings" pitchFamily="2" charset="2"/>
              </a:rPr>
              <a:t>S1 </a:t>
            </a:r>
            <a:r>
              <a:rPr lang="hr-HR" sz="2400" b="1" dirty="0" smtClean="0">
                <a:sym typeface="Wingdings" pitchFamily="2" charset="2"/>
              </a:rPr>
              <a:t>end</a:t>
            </a:r>
            <a:endParaRPr lang="el-GR" sz="2400" dirty="0" smtClean="0"/>
          </a:p>
          <a:p>
            <a:endParaRPr lang="hr-H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rot="10800000">
            <a:off x="4357686" y="714356"/>
            <a:ext cx="2143140" cy="12144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rot="10800000" flipV="1">
            <a:off x="2857488" y="2285992"/>
            <a:ext cx="2071702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857620" y="2357430"/>
            <a:ext cx="2357454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0800000" flipV="1">
            <a:off x="928662" y="3929066"/>
            <a:ext cx="1643074" cy="1571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000232" y="4000504"/>
            <a:ext cx="1643074" cy="1571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6200000" flipH="1">
            <a:off x="5286380" y="4000504"/>
            <a:ext cx="1571636" cy="1428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200000" flipV="1">
            <a:off x="6572264" y="4071942"/>
            <a:ext cx="1571636" cy="1428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4500562" y="5929330"/>
            <a:ext cx="2143140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572132" y="6072206"/>
            <a:ext cx="2000264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 flipV="1">
            <a:off x="2428860" y="7572404"/>
            <a:ext cx="1643074" cy="857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714744" y="7715280"/>
            <a:ext cx="1285884" cy="7143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929322" y="7572404"/>
            <a:ext cx="1285884" cy="857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6858016" y="7643842"/>
            <a:ext cx="1285884" cy="785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 flipV="1">
            <a:off x="571472" y="8858288"/>
            <a:ext cx="1714512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928794" y="8929726"/>
            <a:ext cx="1500198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214678" y="642918"/>
            <a:ext cx="1928826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2143108" y="1071546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begin</a:t>
            </a:r>
            <a:endParaRPr lang="hr-HR" dirty="0"/>
          </a:p>
        </p:txBody>
      </p:sp>
      <p:sp>
        <p:nvSpPr>
          <p:cNvPr id="21" name="Rounded Rectangle 20"/>
          <p:cNvSpPr/>
          <p:nvPr/>
        </p:nvSpPr>
        <p:spPr>
          <a:xfrm>
            <a:off x="5572132" y="928670"/>
            <a:ext cx="1643074" cy="35719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‘\0’</a:t>
            </a:r>
            <a:endParaRPr lang="hr-HR" dirty="0"/>
          </a:p>
        </p:txBody>
      </p:sp>
      <p:sp>
        <p:nvSpPr>
          <p:cNvPr id="22" name="Rounded Rectangle 21"/>
          <p:cNvSpPr/>
          <p:nvPr/>
        </p:nvSpPr>
        <p:spPr>
          <a:xfrm>
            <a:off x="2000232" y="2571744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var</a:t>
            </a:r>
            <a:endParaRPr lang="hr-HR" dirty="0"/>
          </a:p>
        </p:txBody>
      </p:sp>
      <p:sp>
        <p:nvSpPr>
          <p:cNvPr id="23" name="Rounded Rectangle 22"/>
          <p:cNvSpPr/>
          <p:nvPr/>
        </p:nvSpPr>
        <p:spPr>
          <a:xfrm>
            <a:off x="5786446" y="2643182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24" name="Rounded Rectangle 23"/>
          <p:cNvSpPr/>
          <p:nvPr/>
        </p:nvSpPr>
        <p:spPr>
          <a:xfrm>
            <a:off x="285720" y="4000504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var</a:t>
            </a:r>
            <a:endParaRPr lang="hr-HR" dirty="0"/>
          </a:p>
        </p:txBody>
      </p:sp>
      <p:sp>
        <p:nvSpPr>
          <p:cNvPr id="25" name="Rounded Rectangle 24"/>
          <p:cNvSpPr/>
          <p:nvPr/>
        </p:nvSpPr>
        <p:spPr>
          <a:xfrm>
            <a:off x="2571736" y="4857760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;</a:t>
            </a:r>
            <a:endParaRPr lang="hr-HR" dirty="0"/>
          </a:p>
        </p:txBody>
      </p:sp>
      <p:sp>
        <p:nvSpPr>
          <p:cNvPr id="26" name="Rounded Rectangle 25"/>
          <p:cNvSpPr/>
          <p:nvPr/>
        </p:nvSpPr>
        <p:spPr>
          <a:xfrm>
            <a:off x="4286248" y="4357694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;</a:t>
            </a:r>
            <a:endParaRPr lang="hr-HR" dirty="0"/>
          </a:p>
        </p:txBody>
      </p:sp>
      <p:sp>
        <p:nvSpPr>
          <p:cNvPr id="27" name="Rounded Rectangle 26"/>
          <p:cNvSpPr/>
          <p:nvPr/>
        </p:nvSpPr>
        <p:spPr>
          <a:xfrm>
            <a:off x="7143768" y="4357694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28" name="Rounded Rectangle 27"/>
          <p:cNvSpPr/>
          <p:nvPr/>
        </p:nvSpPr>
        <p:spPr>
          <a:xfrm>
            <a:off x="3714744" y="6143644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while</a:t>
            </a:r>
            <a:endParaRPr lang="hr-HR" dirty="0"/>
          </a:p>
        </p:txBody>
      </p:sp>
      <p:sp>
        <p:nvSpPr>
          <p:cNvPr id="29" name="Rounded Rectangle 28"/>
          <p:cNvSpPr/>
          <p:nvPr/>
        </p:nvSpPr>
        <p:spPr>
          <a:xfrm>
            <a:off x="7000892" y="6500810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30" name="Rounded Rectangle 29"/>
          <p:cNvSpPr/>
          <p:nvPr/>
        </p:nvSpPr>
        <p:spPr>
          <a:xfrm>
            <a:off x="1214414" y="7715280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while</a:t>
            </a:r>
            <a:endParaRPr lang="hr-HR" dirty="0"/>
          </a:p>
        </p:txBody>
      </p:sp>
      <p:sp>
        <p:nvSpPr>
          <p:cNvPr id="31" name="Rounded Rectangle 30"/>
          <p:cNvSpPr/>
          <p:nvPr/>
        </p:nvSpPr>
        <p:spPr>
          <a:xfrm>
            <a:off x="3643306" y="8001032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32" name="Rounded Rectangle 31"/>
          <p:cNvSpPr/>
          <p:nvPr/>
        </p:nvSpPr>
        <p:spPr>
          <a:xfrm>
            <a:off x="5500694" y="8001032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33" name="Rounded Rectangle 32"/>
          <p:cNvSpPr/>
          <p:nvPr/>
        </p:nvSpPr>
        <p:spPr>
          <a:xfrm>
            <a:off x="7286644" y="7643842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34" name="Rounded Rectangle 33"/>
          <p:cNvSpPr/>
          <p:nvPr/>
        </p:nvSpPr>
        <p:spPr>
          <a:xfrm>
            <a:off x="0" y="9072602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var</a:t>
            </a:r>
            <a:endParaRPr lang="hr-HR" dirty="0"/>
          </a:p>
        </p:txBody>
      </p:sp>
      <p:sp>
        <p:nvSpPr>
          <p:cNvPr id="35" name="Rounded Rectangle 34"/>
          <p:cNvSpPr/>
          <p:nvPr/>
        </p:nvSpPr>
        <p:spPr>
          <a:xfrm>
            <a:off x="2786050" y="9358354"/>
            <a:ext cx="1643074" cy="3571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Ulaz = </a:t>
            </a:r>
            <a:r>
              <a:rPr lang="hr-HR" b="1" dirty="0" smtClean="0"/>
              <a:t>end</a:t>
            </a:r>
            <a:endParaRPr lang="hr-HR" dirty="0"/>
          </a:p>
        </p:txBody>
      </p:sp>
      <p:sp>
        <p:nvSpPr>
          <p:cNvPr id="36" name="Rectangle 35"/>
          <p:cNvSpPr/>
          <p:nvPr/>
        </p:nvSpPr>
        <p:spPr>
          <a:xfrm>
            <a:off x="2857488" y="214290"/>
            <a:ext cx="2071702" cy="42862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Glavni program</a:t>
            </a:r>
            <a:endParaRPr lang="hr-HR" dirty="0"/>
          </a:p>
        </p:txBody>
      </p:sp>
      <p:sp>
        <p:nvSpPr>
          <p:cNvPr id="37" name="Rectangle 36"/>
          <p:cNvSpPr/>
          <p:nvPr/>
        </p:nvSpPr>
        <p:spPr>
          <a:xfrm>
            <a:off x="4643438" y="1857364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C</a:t>
            </a:r>
            <a:endParaRPr lang="hr-HR" dirty="0"/>
          </a:p>
        </p:txBody>
      </p:sp>
      <p:sp>
        <p:nvSpPr>
          <p:cNvPr id="38" name="Rectangle 37"/>
          <p:cNvSpPr/>
          <p:nvPr/>
        </p:nvSpPr>
        <p:spPr>
          <a:xfrm>
            <a:off x="2214546" y="3500438"/>
            <a:ext cx="5143536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S1</a:t>
            </a:r>
            <a:endParaRPr lang="hr-HR" dirty="0"/>
          </a:p>
        </p:txBody>
      </p:sp>
      <p:sp>
        <p:nvSpPr>
          <p:cNvPr id="39" name="Rectangle 38"/>
          <p:cNvSpPr/>
          <p:nvPr/>
        </p:nvSpPr>
        <p:spPr>
          <a:xfrm>
            <a:off x="642910" y="5572140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43636" y="5572140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S2</a:t>
            </a:r>
            <a:endParaRPr lang="hr-HR" dirty="0"/>
          </a:p>
        </p:txBody>
      </p:sp>
      <p:sp>
        <p:nvSpPr>
          <p:cNvPr id="41" name="Rectangle 40"/>
          <p:cNvSpPr/>
          <p:nvPr/>
        </p:nvSpPr>
        <p:spPr>
          <a:xfrm>
            <a:off x="3357554" y="7143776"/>
            <a:ext cx="3714776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928794" y="8429636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</a:t>
            </a:r>
            <a:endParaRPr lang="hr-HR" dirty="0"/>
          </a:p>
        </p:txBody>
      </p:sp>
      <p:sp>
        <p:nvSpPr>
          <p:cNvPr id="43" name="Rectangle 42"/>
          <p:cNvSpPr/>
          <p:nvPr/>
        </p:nvSpPr>
        <p:spPr>
          <a:xfrm>
            <a:off x="6429388" y="8429636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S2</a:t>
            </a:r>
            <a:endParaRPr lang="hr-HR" dirty="0"/>
          </a:p>
        </p:txBody>
      </p:sp>
      <p:sp>
        <p:nvSpPr>
          <p:cNvPr id="44" name="Rectangle 43"/>
          <p:cNvSpPr/>
          <p:nvPr/>
        </p:nvSpPr>
        <p:spPr>
          <a:xfrm>
            <a:off x="214314" y="9929858"/>
            <a:ext cx="2071702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Potprogram S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r-HR" sz="3600" dirty="0" smtClean="0"/>
              <a:t>Osnovna načela programskog ostvarenja parsera tehnikom rekurzivnog spusta</a:t>
            </a:r>
            <a:endParaRPr lang="hr-H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197361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hr-HR" i="1" dirty="0" smtClean="0"/>
              <a:t>GlavniProgram ()</a:t>
            </a:r>
          </a:p>
          <a:p>
            <a:pPr>
              <a:buNone/>
            </a:pPr>
            <a:r>
              <a:rPr lang="hr-HR" i="1" dirty="0" smtClean="0"/>
              <a:t>{</a:t>
            </a:r>
          </a:p>
          <a:p>
            <a:pPr>
              <a:buNone/>
            </a:pPr>
            <a:r>
              <a:rPr lang="hr-HR" i="1" dirty="0" smtClean="0"/>
              <a:t>	Ulaz = krajnje lijevi znak niza w;</a:t>
            </a:r>
          </a:p>
          <a:p>
            <a:pPr>
              <a:buNone/>
            </a:pPr>
            <a:r>
              <a:rPr lang="hr-HR" i="1" dirty="0" smtClean="0"/>
              <a:t>	Pozovi potprogram pridružen početnom nezavršnom znaku</a:t>
            </a:r>
          </a:p>
          <a:p>
            <a:pPr>
              <a:buNone/>
            </a:pPr>
            <a:endParaRPr lang="hr-HR" i="1" dirty="0" smtClean="0"/>
          </a:p>
          <a:p>
            <a:pPr>
              <a:buNone/>
            </a:pPr>
            <a:r>
              <a:rPr lang="hr-HR" i="1" dirty="0" smtClean="0"/>
              <a:t>	</a:t>
            </a:r>
            <a:r>
              <a:rPr lang="hr-HR" i="1" u="sng" dirty="0" smtClean="0"/>
              <a:t>ako</a:t>
            </a:r>
            <a:r>
              <a:rPr lang="hr-HR" i="1" dirty="0" smtClean="0"/>
              <a:t> (Ulaz != ‘\0’ )</a:t>
            </a:r>
          </a:p>
          <a:p>
            <a:pPr>
              <a:buNone/>
            </a:pPr>
            <a:r>
              <a:rPr lang="hr-HR" i="1" dirty="0" smtClean="0"/>
              <a:t>		Ispiši ( “ w nije element L(G)” );</a:t>
            </a:r>
          </a:p>
          <a:p>
            <a:pPr>
              <a:buNone/>
            </a:pPr>
            <a:r>
              <a:rPr lang="hr-HR" i="1" dirty="0" smtClean="0"/>
              <a:t>	inače Ispiši ( “ w je element L(G)” );</a:t>
            </a:r>
          </a:p>
          <a:p>
            <a:pPr>
              <a:buNone/>
            </a:pPr>
            <a:r>
              <a:rPr lang="hr-HR" i="1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804" y="928670"/>
            <a:ext cx="8229600" cy="5395930"/>
          </a:xfrm>
        </p:spPr>
        <p:txBody>
          <a:bodyPr>
            <a:normAutofit fontScale="77500" lnSpcReduction="20000"/>
          </a:bodyPr>
          <a:lstStyle/>
          <a:p>
            <a:r>
              <a:rPr lang="hr-HR" dirty="0" smtClean="0"/>
              <a:t>A </a:t>
            </a:r>
            <a:r>
              <a:rPr lang="hr-HR" dirty="0" smtClean="0">
                <a:sym typeface="Wingdings" pitchFamily="2" charset="2"/>
              </a:rPr>
              <a:t> a</a:t>
            </a:r>
            <a:r>
              <a:rPr lang="hr-HR" baseline="-25000" dirty="0" smtClean="0">
                <a:sym typeface="Wingdings" pitchFamily="2" charset="2"/>
              </a:rPr>
              <a:t>1</a:t>
            </a:r>
            <a:r>
              <a:rPr lang="el-GR" dirty="0" smtClean="0">
                <a:sym typeface="Wingdings" pitchFamily="2" charset="2"/>
              </a:rPr>
              <a:t>β</a:t>
            </a:r>
            <a:r>
              <a:rPr lang="hr-HR" baseline="-25000" dirty="0" smtClean="0">
                <a:sym typeface="Wingdings" pitchFamily="2" charset="2"/>
              </a:rPr>
              <a:t>1</a:t>
            </a:r>
            <a:r>
              <a:rPr lang="hr-HR" dirty="0" smtClean="0">
                <a:sym typeface="Wingdings" pitchFamily="2" charset="2"/>
              </a:rPr>
              <a:t>| a</a:t>
            </a:r>
            <a:r>
              <a:rPr lang="hr-HR" baseline="-25000" dirty="0" smtClean="0">
                <a:sym typeface="Wingdings" pitchFamily="2" charset="2"/>
              </a:rPr>
              <a:t>2</a:t>
            </a:r>
            <a:r>
              <a:rPr lang="el-GR" dirty="0" smtClean="0">
                <a:sym typeface="Wingdings" pitchFamily="2" charset="2"/>
              </a:rPr>
              <a:t>β</a:t>
            </a:r>
            <a:r>
              <a:rPr lang="hr-HR" baseline="-25000" dirty="0" smtClean="0">
                <a:sym typeface="Wingdings" pitchFamily="2" charset="2"/>
              </a:rPr>
              <a:t>2</a:t>
            </a:r>
            <a:r>
              <a:rPr lang="hr-HR" dirty="0" smtClean="0">
                <a:sym typeface="Wingdings" pitchFamily="2" charset="2"/>
              </a:rPr>
              <a:t>| ... | a</a:t>
            </a:r>
            <a:r>
              <a:rPr lang="hr-HR" baseline="-25000" dirty="0" smtClean="0">
                <a:sym typeface="Wingdings" pitchFamily="2" charset="2"/>
              </a:rPr>
              <a:t>n</a:t>
            </a:r>
            <a:r>
              <a:rPr lang="el-GR" dirty="0" smtClean="0">
                <a:sym typeface="Wingdings" pitchFamily="2" charset="2"/>
              </a:rPr>
              <a:t>β</a:t>
            </a:r>
            <a:r>
              <a:rPr lang="hr-HR" baseline="-25000" dirty="0" smtClean="0">
                <a:sym typeface="Wingdings" pitchFamily="2" charset="2"/>
              </a:rPr>
              <a:t>n</a:t>
            </a:r>
          </a:p>
          <a:p>
            <a:pPr>
              <a:buNone/>
            </a:pPr>
            <a:endParaRPr lang="hr-HR" dirty="0" smtClean="0">
              <a:sym typeface="Wingdings" pitchFamily="2" charset="2"/>
            </a:endParaRPr>
          </a:p>
          <a:p>
            <a:pPr>
              <a:buNone/>
            </a:pPr>
            <a:r>
              <a:rPr lang="hr-HR" i="1" dirty="0" smtClean="0">
                <a:sym typeface="Wingdings" pitchFamily="2" charset="2"/>
              </a:rPr>
              <a:t>A ()</a:t>
            </a:r>
          </a:p>
          <a:p>
            <a:pPr>
              <a:buNone/>
            </a:pPr>
            <a:r>
              <a:rPr lang="hr-HR" i="1" dirty="0" smtClean="0">
                <a:sym typeface="Wingdings" pitchFamily="2" charset="2"/>
              </a:rPr>
              <a:t>{</a:t>
            </a:r>
          </a:p>
          <a:p>
            <a:pPr>
              <a:buNone/>
            </a:pPr>
            <a:r>
              <a:rPr lang="hr-HR" i="1" dirty="0" smtClean="0">
                <a:sym typeface="Wingdings" pitchFamily="2" charset="2"/>
              </a:rPr>
              <a:t>	</a:t>
            </a:r>
            <a:r>
              <a:rPr lang="hr-HR" i="1" u="sng" dirty="0" smtClean="0">
                <a:sym typeface="Wingdings" pitchFamily="2" charset="2"/>
              </a:rPr>
              <a:t>slučaj</a:t>
            </a:r>
            <a:r>
              <a:rPr lang="hr-HR" i="1" dirty="0" smtClean="0">
                <a:sym typeface="Wingdings" pitchFamily="2" charset="2"/>
              </a:rPr>
              <a:t> ( Ulaz )</a:t>
            </a:r>
          </a:p>
          <a:p>
            <a:pPr>
              <a:buNone/>
            </a:pPr>
            <a:r>
              <a:rPr lang="hr-HR" i="1" dirty="0" smtClean="0">
                <a:sym typeface="Wingdings" pitchFamily="2" charset="2"/>
              </a:rPr>
              <a:t>	{</a:t>
            </a:r>
          </a:p>
          <a:p>
            <a:pPr>
              <a:buNone/>
            </a:pPr>
            <a:r>
              <a:rPr lang="hr-HR" i="1" dirty="0" smtClean="0">
                <a:sym typeface="Wingdings" pitchFamily="2" charset="2"/>
              </a:rPr>
              <a:t>		a</a:t>
            </a:r>
            <a:r>
              <a:rPr lang="hr-HR" i="1" baseline="-25000" dirty="0" smtClean="0">
                <a:sym typeface="Wingdings" pitchFamily="2" charset="2"/>
              </a:rPr>
              <a:t>1</a:t>
            </a:r>
            <a:r>
              <a:rPr lang="hr-HR" i="1" dirty="0" smtClean="0">
                <a:sym typeface="Wingdings" pitchFamily="2" charset="2"/>
              </a:rPr>
              <a:t>:</a:t>
            </a:r>
          </a:p>
          <a:p>
            <a:pPr>
              <a:buNone/>
            </a:pPr>
            <a:r>
              <a:rPr lang="hr-HR" i="1" dirty="0" smtClean="0">
                <a:sym typeface="Wingdings" pitchFamily="2" charset="2"/>
              </a:rPr>
              <a:t>			Ispitaj znakove koji slijede koristeći niz </a:t>
            </a:r>
            <a:r>
              <a:rPr lang="el-GR" dirty="0" smtClean="0">
                <a:sym typeface="Wingdings" pitchFamily="2" charset="2"/>
              </a:rPr>
              <a:t>β</a:t>
            </a:r>
            <a:r>
              <a:rPr lang="hr-HR" baseline="-25000" dirty="0" smtClean="0">
                <a:sym typeface="Wingdings" pitchFamily="2" charset="2"/>
              </a:rPr>
              <a:t>1</a:t>
            </a:r>
          </a:p>
          <a:p>
            <a:pPr>
              <a:buNone/>
            </a:pPr>
            <a:r>
              <a:rPr lang="hr-HR" i="1" baseline="-25000" dirty="0" smtClean="0">
                <a:sym typeface="Wingdings" pitchFamily="2" charset="2"/>
              </a:rPr>
              <a:t>		</a:t>
            </a:r>
            <a:r>
              <a:rPr lang="hr-HR" i="1" dirty="0" smtClean="0">
                <a:sym typeface="Wingdings" pitchFamily="2" charset="2"/>
              </a:rPr>
              <a:t>a</a:t>
            </a:r>
            <a:r>
              <a:rPr lang="hr-HR" i="1" baseline="-25000" dirty="0" smtClean="0">
                <a:sym typeface="Wingdings" pitchFamily="2" charset="2"/>
              </a:rPr>
              <a:t>2</a:t>
            </a:r>
            <a:r>
              <a:rPr lang="hr-HR" i="1" dirty="0" smtClean="0">
                <a:sym typeface="Wingdings" pitchFamily="2" charset="2"/>
              </a:rPr>
              <a:t>:</a:t>
            </a:r>
          </a:p>
          <a:p>
            <a:pPr>
              <a:buNone/>
            </a:pPr>
            <a:r>
              <a:rPr lang="hr-HR" i="1" dirty="0" smtClean="0">
                <a:sym typeface="Wingdings" pitchFamily="2" charset="2"/>
              </a:rPr>
              <a:t>			Ispitaj znakove koji slijede koristeći niz </a:t>
            </a:r>
            <a:r>
              <a:rPr lang="el-GR" dirty="0" smtClean="0">
                <a:sym typeface="Wingdings" pitchFamily="2" charset="2"/>
              </a:rPr>
              <a:t>β</a:t>
            </a:r>
            <a:r>
              <a:rPr lang="hr-HR" baseline="-25000" dirty="0" smtClean="0">
                <a:sym typeface="Wingdings" pitchFamily="2" charset="2"/>
              </a:rPr>
              <a:t>2</a:t>
            </a:r>
          </a:p>
          <a:p>
            <a:pPr>
              <a:buNone/>
            </a:pPr>
            <a:r>
              <a:rPr lang="hr-HR" i="1" baseline="-25000" dirty="0" smtClean="0">
                <a:sym typeface="Wingdings" pitchFamily="2" charset="2"/>
              </a:rPr>
              <a:t>		</a:t>
            </a:r>
            <a:r>
              <a:rPr lang="hr-HR" i="1" dirty="0" smtClean="0">
                <a:sym typeface="Wingdings" pitchFamily="2" charset="2"/>
              </a:rPr>
              <a:t>...</a:t>
            </a:r>
          </a:p>
          <a:p>
            <a:pPr>
              <a:buNone/>
            </a:pPr>
            <a:r>
              <a:rPr lang="hr-HR" i="1" dirty="0" smtClean="0">
                <a:sym typeface="Wingdings" pitchFamily="2" charset="2"/>
              </a:rPr>
              <a:t>		a</a:t>
            </a:r>
            <a:r>
              <a:rPr lang="hr-HR" i="1" baseline="-25000" dirty="0" smtClean="0">
                <a:sym typeface="Wingdings" pitchFamily="2" charset="2"/>
              </a:rPr>
              <a:t>n</a:t>
            </a:r>
            <a:r>
              <a:rPr lang="hr-HR" i="1" dirty="0" smtClean="0">
                <a:sym typeface="Wingdings" pitchFamily="2" charset="2"/>
              </a:rPr>
              <a:t>:</a:t>
            </a:r>
          </a:p>
          <a:p>
            <a:pPr>
              <a:buNone/>
            </a:pPr>
            <a:r>
              <a:rPr lang="hr-HR" i="1" dirty="0" smtClean="0">
                <a:sym typeface="Wingdings" pitchFamily="2" charset="2"/>
              </a:rPr>
              <a:t>			Ispitaj znakove koji slijede koristeći niz </a:t>
            </a:r>
            <a:r>
              <a:rPr lang="el-GR" dirty="0" smtClean="0">
                <a:sym typeface="Wingdings" pitchFamily="2" charset="2"/>
              </a:rPr>
              <a:t>β</a:t>
            </a:r>
            <a:r>
              <a:rPr lang="hr-HR" baseline="-25000" dirty="0" smtClean="0">
                <a:sym typeface="Wingdings" pitchFamily="2" charset="2"/>
              </a:rPr>
              <a:t>n</a:t>
            </a:r>
          </a:p>
          <a:p>
            <a:pPr>
              <a:buNone/>
            </a:pPr>
            <a:r>
              <a:rPr lang="hr-HR" baseline="-25000" dirty="0" smtClean="0">
                <a:sym typeface="Wingdings" pitchFamily="2" charset="2"/>
              </a:rPr>
              <a:t>		</a:t>
            </a:r>
            <a:r>
              <a:rPr lang="hr-HR" dirty="0" smtClean="0">
                <a:sym typeface="Wingdings" pitchFamily="2" charset="2"/>
              </a:rPr>
              <a:t>svi ostali znakovi:</a:t>
            </a:r>
          </a:p>
          <a:p>
            <a:pPr>
              <a:buNone/>
            </a:pPr>
            <a:r>
              <a:rPr lang="hr-HR" dirty="0" smtClean="0">
                <a:sym typeface="Wingdings" pitchFamily="2" charset="2"/>
              </a:rPr>
              <a:t>			</a:t>
            </a:r>
            <a:r>
              <a:rPr lang="hr-HR" i="1" dirty="0" smtClean="0"/>
              <a:t> Ispiši ( “ w nije element L(G)” );</a:t>
            </a:r>
            <a:endParaRPr lang="hr-HR" dirty="0" smtClean="0">
              <a:sym typeface="Wingdings" pitchFamily="2" charset="2"/>
            </a:endParaRPr>
          </a:p>
          <a:p>
            <a:pPr>
              <a:buNone/>
            </a:pPr>
            <a:r>
              <a:rPr lang="hr-HR" i="1" dirty="0" smtClean="0">
                <a:sym typeface="Wingdings" pitchFamily="2" charset="2"/>
              </a:rPr>
              <a:t>	}</a:t>
            </a:r>
          </a:p>
          <a:p>
            <a:pPr>
              <a:buNone/>
            </a:pPr>
            <a:r>
              <a:rPr lang="hr-HR" i="1" dirty="0" smtClean="0">
                <a:sym typeface="Wingdings" pitchFamily="2" charset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467368"/>
          </a:xfrm>
        </p:spPr>
        <p:txBody>
          <a:bodyPr>
            <a:normAutofit lnSpcReduction="10000"/>
          </a:bodyPr>
          <a:lstStyle/>
          <a:p>
            <a:r>
              <a:rPr lang="hr-HR" dirty="0" smtClean="0"/>
              <a:t>Za bilo koji završni znak </a:t>
            </a:r>
            <a:r>
              <a:rPr lang="hr-HR" i="1" dirty="0" smtClean="0"/>
              <a:t>b</a:t>
            </a:r>
            <a:r>
              <a:rPr lang="hr-HR" dirty="0" smtClean="0"/>
              <a:t> na desnoj strani produkcije A </a:t>
            </a:r>
            <a:r>
              <a:rPr lang="hr-HR" dirty="0" smtClean="0">
                <a:sym typeface="Wingdings" pitchFamily="2" charset="2"/>
              </a:rPr>
              <a:t> a</a:t>
            </a:r>
            <a:r>
              <a:rPr lang="el-GR" dirty="0" smtClean="0">
                <a:sym typeface="Wingdings" pitchFamily="2" charset="2"/>
              </a:rPr>
              <a:t>α</a:t>
            </a:r>
            <a:r>
              <a:rPr lang="hr-HR" i="1" dirty="0" smtClean="0">
                <a:sym typeface="Wingdings" pitchFamily="2" charset="2"/>
              </a:rPr>
              <a:t>b</a:t>
            </a:r>
            <a:r>
              <a:rPr lang="el-GR" dirty="0" smtClean="0">
                <a:sym typeface="Wingdings" pitchFamily="2" charset="2"/>
              </a:rPr>
              <a:t>β</a:t>
            </a:r>
            <a:endParaRPr lang="hr-HR" dirty="0" smtClean="0">
              <a:sym typeface="Wingdings" pitchFamily="2" charset="2"/>
            </a:endParaRPr>
          </a:p>
          <a:p>
            <a:pPr>
              <a:buNone/>
            </a:pPr>
            <a:r>
              <a:rPr lang="hr-HR" dirty="0" smtClean="0">
                <a:sym typeface="Wingdings" pitchFamily="2" charset="2"/>
              </a:rPr>
              <a:t>	koji nije na krajnje lijevom mjestu</a:t>
            </a:r>
          </a:p>
          <a:p>
            <a:pPr>
              <a:buNone/>
            </a:pPr>
            <a:endParaRPr lang="hr-HR" dirty="0" smtClean="0">
              <a:sym typeface="Wingdings" pitchFamily="2" charset="2"/>
            </a:endParaRPr>
          </a:p>
          <a:p>
            <a:pPr>
              <a:buNone/>
            </a:pPr>
            <a:r>
              <a:rPr lang="hr-HR" i="1" dirty="0" smtClean="0">
                <a:sym typeface="Wingdings" pitchFamily="2" charset="2"/>
              </a:rPr>
              <a:t>A()</a:t>
            </a:r>
          </a:p>
          <a:p>
            <a:pPr>
              <a:buNone/>
            </a:pPr>
            <a:r>
              <a:rPr lang="hr-HR" i="1" dirty="0" smtClean="0">
                <a:sym typeface="Wingdings" pitchFamily="2" charset="2"/>
              </a:rPr>
              <a:t>{</a:t>
            </a:r>
          </a:p>
          <a:p>
            <a:pPr>
              <a:buNone/>
            </a:pPr>
            <a:r>
              <a:rPr lang="hr-HR" i="1" dirty="0" smtClean="0">
                <a:sym typeface="Wingdings" pitchFamily="2" charset="2"/>
              </a:rPr>
              <a:t>	...</a:t>
            </a:r>
          </a:p>
          <a:p>
            <a:pPr>
              <a:buNone/>
            </a:pPr>
            <a:r>
              <a:rPr lang="hr-HR" i="1" dirty="0" smtClean="0">
                <a:sym typeface="Wingdings" pitchFamily="2" charset="2"/>
              </a:rPr>
              <a:t>	Ulaz = sljedeći znak ulaznog niza w;</a:t>
            </a:r>
          </a:p>
          <a:p>
            <a:pPr>
              <a:buNone/>
            </a:pPr>
            <a:r>
              <a:rPr lang="hr-HR" i="1" dirty="0" smtClean="0">
                <a:sym typeface="Wingdings" pitchFamily="2" charset="2"/>
              </a:rPr>
              <a:t>	</a:t>
            </a:r>
            <a:r>
              <a:rPr lang="hr-HR" i="1" u="sng" dirty="0" smtClean="0">
                <a:sym typeface="Wingdings" pitchFamily="2" charset="2"/>
              </a:rPr>
              <a:t>ako</a:t>
            </a:r>
            <a:r>
              <a:rPr lang="hr-HR" i="1" dirty="0" smtClean="0">
                <a:sym typeface="Wingdings" pitchFamily="2" charset="2"/>
              </a:rPr>
              <a:t> ( Ulaz != b )</a:t>
            </a:r>
          </a:p>
          <a:p>
            <a:pPr>
              <a:buNone/>
            </a:pPr>
            <a:r>
              <a:rPr lang="hr-HR" i="1" dirty="0" smtClean="0">
                <a:sym typeface="Wingdings" pitchFamily="2" charset="2"/>
              </a:rPr>
              <a:t>		</a:t>
            </a:r>
            <a:r>
              <a:rPr lang="hr-HR" i="1" dirty="0" smtClean="0"/>
              <a:t> Ispiši ( “ w nije element L(G)” );</a:t>
            </a:r>
          </a:p>
          <a:p>
            <a:pPr>
              <a:buNone/>
            </a:pPr>
            <a:r>
              <a:rPr lang="hr-HR" i="1" dirty="0" smtClean="0">
                <a:sym typeface="Wingdings" pitchFamily="2" charset="2"/>
              </a:rPr>
              <a:t>	...</a:t>
            </a:r>
          </a:p>
          <a:p>
            <a:pPr>
              <a:buNone/>
            </a:pPr>
            <a:r>
              <a:rPr lang="hr-HR" i="1" dirty="0" smtClean="0">
                <a:sym typeface="Wingdings" pitchFamily="2" charset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715040"/>
          </a:xfrm>
        </p:spPr>
        <p:txBody>
          <a:bodyPr>
            <a:normAutofit fontScale="85000" lnSpcReduction="20000"/>
          </a:bodyPr>
          <a:lstStyle/>
          <a:p>
            <a:r>
              <a:rPr lang="hr-HR" dirty="0" smtClean="0"/>
              <a:t>Za bilo koji </a:t>
            </a:r>
            <a:r>
              <a:rPr lang="hr-HR" smtClean="0"/>
              <a:t>nezavršni </a:t>
            </a:r>
            <a:r>
              <a:rPr lang="hr-HR" i="1" dirty="0" smtClean="0"/>
              <a:t>B</a:t>
            </a:r>
            <a:r>
              <a:rPr lang="hr-HR" i="1" smtClean="0"/>
              <a:t> </a:t>
            </a:r>
            <a:r>
              <a:rPr lang="hr-HR" dirty="0" smtClean="0"/>
              <a:t>na desnoj strani produkcije A </a:t>
            </a:r>
            <a:r>
              <a:rPr lang="hr-HR" dirty="0" smtClean="0">
                <a:sym typeface="Wingdings" pitchFamily="2" charset="2"/>
              </a:rPr>
              <a:t> a</a:t>
            </a:r>
            <a:r>
              <a:rPr lang="el-GR" dirty="0" smtClean="0">
                <a:sym typeface="Wingdings" pitchFamily="2" charset="2"/>
              </a:rPr>
              <a:t>α</a:t>
            </a:r>
            <a:r>
              <a:rPr lang="hr-HR" i="1" dirty="0" smtClean="0">
                <a:sym typeface="Wingdings" pitchFamily="2" charset="2"/>
              </a:rPr>
              <a:t>B</a:t>
            </a:r>
            <a:r>
              <a:rPr lang="el-GR" dirty="0" smtClean="0">
                <a:sym typeface="Wingdings" pitchFamily="2" charset="2"/>
              </a:rPr>
              <a:t>β</a:t>
            </a:r>
            <a:r>
              <a:rPr lang="hr-HR" dirty="0" smtClean="0">
                <a:sym typeface="Wingdings" pitchFamily="2" charset="2"/>
              </a:rPr>
              <a:t>, a koji nije na krajnje lijevom mjestu</a:t>
            </a:r>
          </a:p>
          <a:p>
            <a:endParaRPr lang="hr-HR" dirty="0" smtClean="0">
              <a:sym typeface="Wingdings" pitchFamily="2" charset="2"/>
            </a:endParaRPr>
          </a:p>
          <a:p>
            <a:pPr>
              <a:buNone/>
            </a:pPr>
            <a:r>
              <a:rPr lang="hr-HR" i="1" dirty="0" smtClean="0">
                <a:sym typeface="Wingdings" pitchFamily="2" charset="2"/>
              </a:rPr>
              <a:t>A()</a:t>
            </a:r>
          </a:p>
          <a:p>
            <a:pPr>
              <a:buNone/>
            </a:pPr>
            <a:r>
              <a:rPr lang="hr-HR" i="1" dirty="0" smtClean="0">
                <a:sym typeface="Wingdings" pitchFamily="2" charset="2"/>
              </a:rPr>
              <a:t>{ ...</a:t>
            </a:r>
          </a:p>
          <a:p>
            <a:pPr>
              <a:buNone/>
            </a:pPr>
            <a:r>
              <a:rPr lang="hr-HR" i="1" dirty="0" smtClean="0">
                <a:sym typeface="Wingdings" pitchFamily="2" charset="2"/>
              </a:rPr>
              <a:t>	Ulaz = sljedeći znak ulaznog niza w;</a:t>
            </a:r>
          </a:p>
          <a:p>
            <a:pPr>
              <a:buNone/>
            </a:pPr>
            <a:r>
              <a:rPr lang="hr-HR" i="1" dirty="0" smtClean="0">
                <a:sym typeface="Wingdings" pitchFamily="2" charset="2"/>
              </a:rPr>
              <a:t>	B();</a:t>
            </a:r>
          </a:p>
          <a:p>
            <a:pPr>
              <a:buNone/>
            </a:pPr>
            <a:r>
              <a:rPr lang="hr-HR" i="1" dirty="0" smtClean="0">
                <a:sym typeface="Wingdings" pitchFamily="2" charset="2"/>
              </a:rPr>
              <a:t>...}</a:t>
            </a:r>
          </a:p>
          <a:p>
            <a:pPr>
              <a:buNone/>
            </a:pPr>
            <a:endParaRPr lang="hr-HR" i="1" dirty="0" smtClean="0">
              <a:sym typeface="Wingdings" pitchFamily="2" charset="2"/>
            </a:endParaRPr>
          </a:p>
          <a:p>
            <a:r>
              <a:rPr lang="hr-HR" dirty="0" smtClean="0">
                <a:sym typeface="Wingdings" pitchFamily="2" charset="2"/>
              </a:rPr>
              <a:t>Ako je nezavršni znak </a:t>
            </a:r>
            <a:r>
              <a:rPr lang="hr-HR" i="1" dirty="0" smtClean="0">
                <a:sym typeface="Wingdings" pitchFamily="2" charset="2"/>
              </a:rPr>
              <a:t>B </a:t>
            </a:r>
            <a:r>
              <a:rPr lang="hr-HR" dirty="0" smtClean="0">
                <a:sym typeface="Wingdings" pitchFamily="2" charset="2"/>
              </a:rPr>
              <a:t>na krajnje lijevom mjestu desne strane produkcije</a:t>
            </a:r>
          </a:p>
          <a:p>
            <a:endParaRPr lang="hr-HR" dirty="0" smtClean="0">
              <a:sym typeface="Wingdings" pitchFamily="2" charset="2"/>
            </a:endParaRPr>
          </a:p>
          <a:p>
            <a:pPr>
              <a:buNone/>
            </a:pPr>
            <a:r>
              <a:rPr lang="hr-HR" i="1" dirty="0" smtClean="0">
                <a:sym typeface="Wingdings" pitchFamily="2" charset="2"/>
              </a:rPr>
              <a:t>A()</a:t>
            </a:r>
          </a:p>
          <a:p>
            <a:pPr>
              <a:buNone/>
            </a:pPr>
            <a:r>
              <a:rPr lang="hr-HR" i="1" dirty="0" smtClean="0">
                <a:sym typeface="Wingdings" pitchFamily="2" charset="2"/>
              </a:rPr>
              <a:t>{</a:t>
            </a:r>
          </a:p>
          <a:p>
            <a:pPr>
              <a:buNone/>
            </a:pPr>
            <a:r>
              <a:rPr lang="hr-HR" i="1" dirty="0" smtClean="0">
                <a:sym typeface="Wingdings" pitchFamily="2" charset="2"/>
              </a:rPr>
              <a:t>	B();</a:t>
            </a:r>
          </a:p>
          <a:p>
            <a:pPr>
              <a:buNone/>
            </a:pPr>
            <a:r>
              <a:rPr lang="hr-HR" i="1" dirty="0" smtClean="0">
                <a:sym typeface="Wingdings" pitchFamily="2" charset="2"/>
              </a:rPr>
              <a:t>...}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hr-HR" i="1" dirty="0" smtClean="0"/>
              <a:t>GlavniProgram()</a:t>
            </a:r>
          </a:p>
          <a:p>
            <a:pPr>
              <a:buNone/>
            </a:pPr>
            <a:r>
              <a:rPr lang="hr-HR" i="1" dirty="0" smtClean="0"/>
              <a:t>{</a:t>
            </a:r>
          </a:p>
          <a:p>
            <a:pPr>
              <a:buNone/>
            </a:pPr>
            <a:r>
              <a:rPr lang="hr-HR" i="1" dirty="0"/>
              <a:t>	</a:t>
            </a:r>
            <a:r>
              <a:rPr lang="hr-HR" i="1" dirty="0" smtClean="0"/>
              <a:t>Ulaz = Krajnje lijevi znak niza w;</a:t>
            </a:r>
          </a:p>
          <a:p>
            <a:pPr>
              <a:buNone/>
            </a:pPr>
            <a:r>
              <a:rPr lang="hr-HR" i="1" dirty="0"/>
              <a:t>	</a:t>
            </a:r>
            <a:endParaRPr lang="hr-HR" i="1" dirty="0" smtClean="0"/>
          </a:p>
          <a:p>
            <a:pPr>
              <a:buNone/>
            </a:pPr>
            <a:r>
              <a:rPr lang="hr-HR" i="1" dirty="0"/>
              <a:t>	</a:t>
            </a:r>
            <a:r>
              <a:rPr lang="hr-HR" i="1" dirty="0" smtClean="0"/>
              <a:t>C ();</a:t>
            </a:r>
          </a:p>
          <a:p>
            <a:pPr>
              <a:buNone/>
            </a:pPr>
            <a:r>
              <a:rPr lang="hr-HR" i="1" dirty="0"/>
              <a:t>	</a:t>
            </a:r>
            <a:endParaRPr lang="hr-HR" i="1" dirty="0" smtClean="0"/>
          </a:p>
          <a:p>
            <a:pPr>
              <a:buNone/>
            </a:pPr>
            <a:r>
              <a:rPr lang="hr-HR" i="1" dirty="0"/>
              <a:t>	</a:t>
            </a:r>
            <a:r>
              <a:rPr lang="hr-HR" i="1" u="sng" dirty="0" smtClean="0"/>
              <a:t>ako</a:t>
            </a:r>
            <a:r>
              <a:rPr lang="hr-HR" i="1" dirty="0" smtClean="0"/>
              <a:t> ( Ulaz != ‘\0’ )</a:t>
            </a:r>
          </a:p>
          <a:p>
            <a:pPr>
              <a:buNone/>
            </a:pPr>
            <a:r>
              <a:rPr lang="hr-HR" i="1" dirty="0" smtClean="0"/>
              <a:t>		Ispiši ( “ w</a:t>
            </a:r>
            <a:r>
              <a:rPr lang="hr-HR" i="1" dirty="0"/>
              <a:t> </a:t>
            </a:r>
            <a:r>
              <a:rPr lang="hr-HR" i="1" dirty="0" smtClean="0"/>
              <a:t>nije element L(G)” );</a:t>
            </a:r>
          </a:p>
          <a:p>
            <a:pPr>
              <a:buNone/>
            </a:pPr>
            <a:r>
              <a:rPr lang="hr-HR" i="1" dirty="0"/>
              <a:t>	</a:t>
            </a:r>
            <a:r>
              <a:rPr lang="hr-HR" i="1" u="sng" dirty="0" smtClean="0"/>
              <a:t>inače</a:t>
            </a:r>
            <a:endParaRPr lang="hr-HR" i="1" dirty="0" smtClean="0"/>
          </a:p>
          <a:p>
            <a:pPr>
              <a:buNone/>
            </a:pPr>
            <a:r>
              <a:rPr lang="hr-HR" i="1" dirty="0"/>
              <a:t>	</a:t>
            </a:r>
            <a:r>
              <a:rPr lang="hr-HR" i="1" dirty="0" smtClean="0"/>
              <a:t>	Ispiši( “ w je element L(G)” );</a:t>
            </a:r>
            <a:endParaRPr lang="hr-HR" i="1" dirty="0"/>
          </a:p>
          <a:p>
            <a:pPr>
              <a:buNone/>
            </a:pPr>
            <a:r>
              <a:rPr lang="hr-HR" i="1" dirty="0" smtClean="0"/>
              <a:t>}</a:t>
            </a:r>
            <a:endParaRPr lang="hr-HR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26893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hr-HR" i="1" dirty="0" smtClean="0"/>
              <a:t>C ()</a:t>
            </a:r>
          </a:p>
          <a:p>
            <a:pPr>
              <a:buNone/>
            </a:pPr>
            <a:r>
              <a:rPr lang="hr-HR" i="1" dirty="0" smtClean="0"/>
              <a:t>{</a:t>
            </a:r>
          </a:p>
          <a:p>
            <a:pPr>
              <a:buNone/>
            </a:pPr>
            <a:r>
              <a:rPr lang="hr-HR" i="1" dirty="0" smtClean="0"/>
              <a:t>	</a:t>
            </a:r>
            <a:r>
              <a:rPr lang="hr-HR" i="1" u="sng" dirty="0" smtClean="0"/>
              <a:t>ako</a:t>
            </a:r>
            <a:r>
              <a:rPr lang="hr-HR" i="1" dirty="0"/>
              <a:t> </a:t>
            </a:r>
            <a:r>
              <a:rPr lang="hr-HR" i="1" dirty="0" smtClean="0"/>
              <a:t>( Ulaz != </a:t>
            </a:r>
            <a:r>
              <a:rPr lang="hr-HR" b="1" i="1" dirty="0" smtClean="0"/>
              <a:t>begin </a:t>
            </a:r>
            <a:r>
              <a:rPr lang="hr-HR" i="1" dirty="0" smtClean="0"/>
              <a:t>)</a:t>
            </a:r>
          </a:p>
          <a:p>
            <a:pPr>
              <a:buNone/>
            </a:pPr>
            <a:r>
              <a:rPr lang="hr-HR" i="1" dirty="0"/>
              <a:t>	</a:t>
            </a:r>
            <a:r>
              <a:rPr lang="hr-HR" i="1" dirty="0" smtClean="0"/>
              <a:t>	Ispiši ( “ w nije element L(G)” );</a:t>
            </a:r>
          </a:p>
          <a:p>
            <a:pPr>
              <a:buNone/>
            </a:pPr>
            <a:r>
              <a:rPr lang="hr-HR" i="1" dirty="0" smtClean="0"/>
              <a:t>	Ulaz = sljedeći znak niza w</a:t>
            </a:r>
          </a:p>
          <a:p>
            <a:pPr>
              <a:buNone/>
            </a:pPr>
            <a:r>
              <a:rPr lang="hr-HR" i="1" dirty="0"/>
              <a:t>	</a:t>
            </a:r>
            <a:r>
              <a:rPr lang="hr-HR" i="1" dirty="0" smtClean="0"/>
              <a:t>S1();</a:t>
            </a:r>
          </a:p>
          <a:p>
            <a:pPr>
              <a:buNone/>
            </a:pPr>
            <a:r>
              <a:rPr lang="hr-HR" i="1" dirty="0" smtClean="0"/>
              <a:t>	</a:t>
            </a:r>
          </a:p>
          <a:p>
            <a:pPr>
              <a:buNone/>
            </a:pPr>
            <a:r>
              <a:rPr lang="hr-HR" i="1" dirty="0"/>
              <a:t>	</a:t>
            </a:r>
            <a:r>
              <a:rPr lang="hr-HR" i="1" u="sng" dirty="0" smtClean="0"/>
              <a:t>ako</a:t>
            </a:r>
            <a:r>
              <a:rPr lang="hr-HR" i="1" dirty="0" smtClean="0"/>
              <a:t> ( Ulaz != </a:t>
            </a:r>
            <a:r>
              <a:rPr lang="hr-HR" b="1" i="1" dirty="0" smtClean="0"/>
              <a:t>end</a:t>
            </a:r>
            <a:r>
              <a:rPr lang="hr-HR" i="1" dirty="0" smtClean="0"/>
              <a:t> )</a:t>
            </a:r>
          </a:p>
          <a:p>
            <a:pPr>
              <a:buNone/>
            </a:pPr>
            <a:r>
              <a:rPr lang="hr-HR" i="1" dirty="0" smtClean="0"/>
              <a:t>		Ispiši ( “ w nije element L(G)” );</a:t>
            </a:r>
          </a:p>
          <a:p>
            <a:pPr>
              <a:buNone/>
            </a:pPr>
            <a:endParaRPr lang="hr-HR" i="1" dirty="0" smtClean="0"/>
          </a:p>
          <a:p>
            <a:pPr>
              <a:buNone/>
            </a:pPr>
            <a:r>
              <a:rPr lang="hr-HR" i="1" dirty="0"/>
              <a:t>	</a:t>
            </a:r>
            <a:r>
              <a:rPr lang="hr-HR" i="1" dirty="0" smtClean="0"/>
              <a:t>Ulaz = sljedeći znak niza w</a:t>
            </a:r>
            <a:endParaRPr lang="hr-HR" i="1" dirty="0"/>
          </a:p>
          <a:p>
            <a:pPr>
              <a:buNone/>
            </a:pPr>
            <a:r>
              <a:rPr lang="hr-HR" i="1" dirty="0" smtClean="0"/>
              <a:t>}</a:t>
            </a:r>
            <a:endParaRPr lang="hr-HR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hr-HR" i="1" dirty="0" smtClean="0"/>
              <a:t>S1 ()</a:t>
            </a:r>
          </a:p>
          <a:p>
            <a:pPr>
              <a:buNone/>
            </a:pPr>
            <a:r>
              <a:rPr lang="hr-HR" i="1" dirty="0" smtClean="0"/>
              <a:t>{</a:t>
            </a:r>
          </a:p>
          <a:p>
            <a:pPr>
              <a:buNone/>
            </a:pPr>
            <a:r>
              <a:rPr lang="hr-HR" i="1" dirty="0" smtClean="0"/>
              <a:t>	S();</a:t>
            </a:r>
          </a:p>
          <a:p>
            <a:pPr>
              <a:buNone/>
            </a:pPr>
            <a:r>
              <a:rPr lang="hr-HR" i="1" dirty="0"/>
              <a:t>	</a:t>
            </a:r>
            <a:r>
              <a:rPr lang="hr-HR" i="1" dirty="0" smtClean="0"/>
              <a:t>S2();</a:t>
            </a:r>
            <a:endParaRPr lang="hr-HR" i="1" dirty="0"/>
          </a:p>
          <a:p>
            <a:pPr>
              <a:buNone/>
            </a:pPr>
            <a:r>
              <a:rPr lang="hr-HR" i="1" dirty="0" smtClean="0"/>
              <a:t>}</a:t>
            </a:r>
            <a:endParaRPr lang="hr-HR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hr-HR" i="1" dirty="0" smtClean="0"/>
              <a:t>S2 ()</a:t>
            </a:r>
          </a:p>
          <a:p>
            <a:pPr>
              <a:buNone/>
            </a:pPr>
            <a:r>
              <a:rPr lang="hr-HR" i="1" dirty="0" smtClean="0"/>
              <a:t>{</a:t>
            </a:r>
          </a:p>
          <a:p>
            <a:pPr>
              <a:buNone/>
            </a:pPr>
            <a:r>
              <a:rPr lang="hr-HR" i="1" dirty="0" smtClean="0"/>
              <a:t>	</a:t>
            </a:r>
            <a:r>
              <a:rPr lang="hr-HR" i="1" u="sng" dirty="0" smtClean="0"/>
              <a:t>ako</a:t>
            </a:r>
            <a:r>
              <a:rPr lang="hr-HR" i="1" dirty="0" smtClean="0"/>
              <a:t> ( Ulaz == ; )</a:t>
            </a:r>
          </a:p>
          <a:p>
            <a:pPr>
              <a:buNone/>
            </a:pPr>
            <a:r>
              <a:rPr lang="hr-HR" i="1" dirty="0"/>
              <a:t>	</a:t>
            </a:r>
            <a:r>
              <a:rPr lang="hr-HR" i="1" dirty="0" smtClean="0"/>
              <a:t>{</a:t>
            </a:r>
          </a:p>
          <a:p>
            <a:pPr>
              <a:buNone/>
            </a:pPr>
            <a:r>
              <a:rPr lang="hr-HR" i="1" dirty="0" smtClean="0"/>
              <a:t>		Ulaz = sljedeći znak niza w</a:t>
            </a:r>
          </a:p>
          <a:p>
            <a:pPr>
              <a:buNone/>
            </a:pPr>
            <a:r>
              <a:rPr lang="hr-HR" i="1" dirty="0"/>
              <a:t>	</a:t>
            </a:r>
            <a:r>
              <a:rPr lang="hr-HR" i="1" dirty="0" smtClean="0"/>
              <a:t>	S1 ();</a:t>
            </a:r>
            <a:endParaRPr lang="hr-HR" i="1" dirty="0"/>
          </a:p>
          <a:p>
            <a:pPr>
              <a:buNone/>
            </a:pPr>
            <a:r>
              <a:rPr lang="hr-HR" i="1" dirty="0" smtClean="0"/>
              <a:t>	}</a:t>
            </a:r>
            <a:endParaRPr lang="hr-HR" i="1" dirty="0"/>
          </a:p>
          <a:p>
            <a:pPr>
              <a:buNone/>
            </a:pPr>
            <a:r>
              <a:rPr lang="hr-HR" i="1" dirty="0" smtClean="0"/>
              <a:t>}</a:t>
            </a:r>
            <a:endParaRPr lang="hr-HR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hr-HR" i="1" dirty="0" smtClean="0"/>
              <a:t>S ()</a:t>
            </a:r>
          </a:p>
          <a:p>
            <a:pPr>
              <a:buNone/>
            </a:pPr>
            <a:r>
              <a:rPr lang="hr-HR" i="1" dirty="0" smtClean="0"/>
              <a:t>{</a:t>
            </a:r>
          </a:p>
          <a:p>
            <a:pPr>
              <a:buNone/>
            </a:pPr>
            <a:r>
              <a:rPr lang="hr-HR" i="1" dirty="0" smtClean="0"/>
              <a:t>	</a:t>
            </a:r>
            <a:r>
              <a:rPr lang="hr-HR" i="1" u="sng" dirty="0" smtClean="0"/>
              <a:t>slučaj</a:t>
            </a:r>
            <a:r>
              <a:rPr lang="hr-HR" i="1" dirty="0" smtClean="0"/>
              <a:t> ( Ulaz )</a:t>
            </a:r>
          </a:p>
          <a:p>
            <a:pPr>
              <a:buNone/>
            </a:pPr>
            <a:r>
              <a:rPr lang="hr-HR" i="1" dirty="0"/>
              <a:t>	</a:t>
            </a:r>
            <a:r>
              <a:rPr lang="hr-HR" i="1" dirty="0" smtClean="0"/>
              <a:t>{</a:t>
            </a:r>
          </a:p>
          <a:p>
            <a:pPr>
              <a:buNone/>
            </a:pPr>
            <a:r>
              <a:rPr lang="hr-HR" i="1" dirty="0" smtClean="0"/>
              <a:t>		</a:t>
            </a:r>
            <a:r>
              <a:rPr lang="hr-HR" b="1" i="1" dirty="0" smtClean="0"/>
              <a:t>var</a:t>
            </a:r>
            <a:r>
              <a:rPr lang="hr-HR" i="1" dirty="0" smtClean="0"/>
              <a:t>:</a:t>
            </a:r>
          </a:p>
          <a:p>
            <a:pPr>
              <a:buNone/>
            </a:pPr>
            <a:r>
              <a:rPr lang="hr-HR" i="1" dirty="0"/>
              <a:t>	</a:t>
            </a:r>
            <a:r>
              <a:rPr lang="hr-HR" i="1" dirty="0" smtClean="0"/>
              <a:t>		Ulaz = sljedeći znak niza w</a:t>
            </a:r>
          </a:p>
          <a:p>
            <a:pPr>
              <a:buNone/>
            </a:pPr>
            <a:r>
              <a:rPr lang="hr-HR" i="1" dirty="0"/>
              <a:t>	</a:t>
            </a:r>
            <a:r>
              <a:rPr lang="hr-HR" i="1" dirty="0" smtClean="0"/>
              <a:t>		</a:t>
            </a:r>
            <a:r>
              <a:rPr lang="hr-HR" i="1" u="sng" dirty="0" smtClean="0"/>
              <a:t>ako</a:t>
            </a:r>
            <a:r>
              <a:rPr lang="hr-HR" i="1" dirty="0" smtClean="0"/>
              <a:t> ( Ulaz != </a:t>
            </a:r>
            <a:r>
              <a:rPr lang="hr-HR" b="1" i="1" dirty="0" smtClean="0"/>
              <a:t>:= </a:t>
            </a:r>
            <a:r>
              <a:rPr lang="hr-HR" i="1" dirty="0" smtClean="0"/>
              <a:t>)</a:t>
            </a:r>
          </a:p>
          <a:p>
            <a:pPr>
              <a:buNone/>
            </a:pPr>
            <a:r>
              <a:rPr lang="hr-HR" b="1" i="1" dirty="0" smtClean="0"/>
              <a:t>				</a:t>
            </a:r>
            <a:r>
              <a:rPr lang="hr-HR" i="1" dirty="0" smtClean="0"/>
              <a:t>Ispiši ( “ w nije element L(G)” );</a:t>
            </a:r>
          </a:p>
          <a:p>
            <a:pPr>
              <a:buNone/>
            </a:pPr>
            <a:endParaRPr lang="hr-HR" b="1" i="1" dirty="0" smtClean="0"/>
          </a:p>
          <a:p>
            <a:pPr>
              <a:buNone/>
            </a:pPr>
            <a:r>
              <a:rPr lang="hr-HR" b="1" i="1" dirty="0" smtClean="0"/>
              <a:t>			</a:t>
            </a:r>
            <a:r>
              <a:rPr lang="hr-HR" i="1" dirty="0" smtClean="0"/>
              <a:t>Ulaz = sljedeći znak niza w</a:t>
            </a:r>
          </a:p>
          <a:p>
            <a:pPr>
              <a:buNone/>
            </a:pPr>
            <a:r>
              <a:rPr lang="hr-HR" b="1" i="1" dirty="0" smtClean="0"/>
              <a:t>			</a:t>
            </a:r>
            <a:r>
              <a:rPr lang="hr-HR" i="1" u="sng" dirty="0" smtClean="0"/>
              <a:t>ako</a:t>
            </a:r>
            <a:r>
              <a:rPr lang="hr-HR" i="1" dirty="0" smtClean="0"/>
              <a:t> ( Ulaz != </a:t>
            </a:r>
            <a:r>
              <a:rPr lang="hr-HR" b="1" i="1" dirty="0" smtClean="0"/>
              <a:t>var</a:t>
            </a:r>
            <a:r>
              <a:rPr lang="hr-HR" i="1" dirty="0" smtClean="0"/>
              <a:t> )</a:t>
            </a:r>
          </a:p>
          <a:p>
            <a:pPr>
              <a:buNone/>
            </a:pPr>
            <a:r>
              <a:rPr lang="hr-HR" b="1" i="1" dirty="0" smtClean="0"/>
              <a:t>				</a:t>
            </a:r>
            <a:r>
              <a:rPr lang="hr-HR" i="1" dirty="0" smtClean="0"/>
              <a:t>Ispiši ( “ w nije element L(G)” );</a:t>
            </a:r>
          </a:p>
          <a:p>
            <a:pPr>
              <a:buNone/>
            </a:pPr>
            <a:r>
              <a:rPr lang="hr-HR" b="1" i="1" dirty="0" smtClean="0"/>
              <a:t>			</a:t>
            </a:r>
            <a:r>
              <a:rPr lang="hr-HR" i="1" dirty="0" smtClean="0"/>
              <a:t>Ulaz = sljedeći znak niza w</a:t>
            </a:r>
            <a:endParaRPr lang="hr-HR" b="1" i="1" dirty="0" smtClean="0"/>
          </a:p>
          <a:p>
            <a:pPr>
              <a:buNone/>
            </a:pPr>
            <a:r>
              <a:rPr lang="hr-HR" i="1" dirty="0" smtClean="0"/>
              <a:t>		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85791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hr-HR" i="1" dirty="0" smtClean="0"/>
              <a:t>		...</a:t>
            </a:r>
          </a:p>
          <a:p>
            <a:pPr>
              <a:buNone/>
            </a:pPr>
            <a:r>
              <a:rPr lang="hr-HR" b="1" i="1" dirty="0"/>
              <a:t>	</a:t>
            </a:r>
            <a:r>
              <a:rPr lang="hr-HR" b="1" i="1" dirty="0" smtClean="0"/>
              <a:t>	while</a:t>
            </a:r>
            <a:r>
              <a:rPr lang="hr-HR" i="1" dirty="0" smtClean="0"/>
              <a:t>:</a:t>
            </a:r>
          </a:p>
          <a:p>
            <a:pPr>
              <a:buNone/>
            </a:pPr>
            <a:r>
              <a:rPr lang="hr-HR" i="1" dirty="0"/>
              <a:t>	</a:t>
            </a:r>
            <a:r>
              <a:rPr lang="hr-HR" i="1" dirty="0" smtClean="0"/>
              <a:t>		Ulaz = sljedeći znak niza w</a:t>
            </a:r>
          </a:p>
          <a:p>
            <a:pPr>
              <a:buNone/>
            </a:pPr>
            <a:r>
              <a:rPr lang="hr-HR" i="1" dirty="0"/>
              <a:t>	</a:t>
            </a:r>
            <a:r>
              <a:rPr lang="hr-HR" i="1" dirty="0" smtClean="0"/>
              <a:t>		</a:t>
            </a:r>
            <a:r>
              <a:rPr lang="hr-HR" i="1" u="sng" dirty="0" smtClean="0"/>
              <a:t>ako</a:t>
            </a:r>
            <a:r>
              <a:rPr lang="hr-HR" i="1" dirty="0" smtClean="0"/>
              <a:t> ( Ulaz != </a:t>
            </a:r>
            <a:r>
              <a:rPr lang="hr-HR" b="1" i="1" dirty="0" smtClean="0"/>
              <a:t>var </a:t>
            </a:r>
            <a:r>
              <a:rPr lang="hr-HR" i="1" dirty="0" smtClean="0"/>
              <a:t>)</a:t>
            </a:r>
          </a:p>
          <a:p>
            <a:pPr>
              <a:buNone/>
            </a:pPr>
            <a:r>
              <a:rPr lang="hr-HR" b="1" i="1" dirty="0" smtClean="0"/>
              <a:t>				</a:t>
            </a:r>
            <a:r>
              <a:rPr lang="hr-HR" i="1" dirty="0" smtClean="0"/>
              <a:t>Ispiši ( “ w nije element L(G)” );</a:t>
            </a:r>
          </a:p>
          <a:p>
            <a:pPr>
              <a:buNone/>
            </a:pPr>
            <a:endParaRPr lang="hr-HR" b="1" i="1" dirty="0" smtClean="0"/>
          </a:p>
          <a:p>
            <a:pPr>
              <a:buNone/>
            </a:pPr>
            <a:r>
              <a:rPr lang="hr-HR" b="1" i="1" dirty="0" smtClean="0"/>
              <a:t>			</a:t>
            </a:r>
            <a:r>
              <a:rPr lang="hr-HR" i="1" dirty="0" smtClean="0"/>
              <a:t>Ulaz = sljedeći znak niza w</a:t>
            </a:r>
          </a:p>
          <a:p>
            <a:pPr>
              <a:buNone/>
            </a:pPr>
            <a:r>
              <a:rPr lang="hr-HR" b="1" i="1" dirty="0" smtClean="0"/>
              <a:t>			</a:t>
            </a:r>
            <a:r>
              <a:rPr lang="hr-HR" i="1" u="sng" dirty="0" smtClean="0"/>
              <a:t>ako</a:t>
            </a:r>
            <a:r>
              <a:rPr lang="hr-HR" i="1" dirty="0" smtClean="0"/>
              <a:t> ( Ulaz != </a:t>
            </a:r>
            <a:r>
              <a:rPr lang="hr-HR" b="1" dirty="0" smtClean="0"/>
              <a:t>≠</a:t>
            </a:r>
            <a:r>
              <a:rPr lang="hr-HR" dirty="0" smtClean="0"/>
              <a:t> </a:t>
            </a:r>
            <a:r>
              <a:rPr lang="hr-HR" i="1" dirty="0" smtClean="0"/>
              <a:t>)</a:t>
            </a:r>
          </a:p>
          <a:p>
            <a:pPr>
              <a:buNone/>
            </a:pPr>
            <a:r>
              <a:rPr lang="hr-HR" b="1" i="1" dirty="0" smtClean="0"/>
              <a:t>				</a:t>
            </a:r>
            <a:r>
              <a:rPr lang="hr-HR" i="1" dirty="0" smtClean="0"/>
              <a:t>Ispiši ( “ w nije element L(G)” );</a:t>
            </a:r>
          </a:p>
          <a:p>
            <a:pPr>
              <a:buNone/>
            </a:pPr>
            <a:endParaRPr lang="hr-HR" b="1" i="1" dirty="0" smtClean="0"/>
          </a:p>
          <a:p>
            <a:pPr>
              <a:buNone/>
            </a:pPr>
            <a:r>
              <a:rPr lang="hr-HR" b="1" i="1" dirty="0" smtClean="0"/>
              <a:t>			</a:t>
            </a:r>
            <a:r>
              <a:rPr lang="hr-HR" i="1" dirty="0" smtClean="0"/>
              <a:t>Ulaz = sljedeći znak niza w</a:t>
            </a:r>
          </a:p>
          <a:p>
            <a:pPr>
              <a:buNone/>
            </a:pPr>
            <a:r>
              <a:rPr lang="hr-HR" b="1" i="1" dirty="0" smtClean="0"/>
              <a:t>			</a:t>
            </a:r>
            <a:r>
              <a:rPr lang="hr-HR" i="1" u="sng" dirty="0" smtClean="0"/>
              <a:t>ako</a:t>
            </a:r>
            <a:r>
              <a:rPr lang="hr-HR" i="1" dirty="0" smtClean="0"/>
              <a:t> ( Ulaz != </a:t>
            </a:r>
            <a:r>
              <a:rPr lang="hr-HR" b="1" dirty="0" smtClean="0"/>
              <a:t>var</a:t>
            </a:r>
            <a:r>
              <a:rPr lang="hr-HR" dirty="0" smtClean="0"/>
              <a:t> </a:t>
            </a:r>
            <a:r>
              <a:rPr lang="hr-HR" i="1" dirty="0" smtClean="0"/>
              <a:t>)</a:t>
            </a:r>
          </a:p>
          <a:p>
            <a:pPr>
              <a:buNone/>
            </a:pPr>
            <a:r>
              <a:rPr lang="hr-HR" b="1" i="1" dirty="0" smtClean="0"/>
              <a:t>				</a:t>
            </a:r>
            <a:r>
              <a:rPr lang="hr-HR" i="1" dirty="0" smtClean="0"/>
              <a:t>Ispiši ( “ w nije element L(G)” );</a:t>
            </a:r>
          </a:p>
          <a:p>
            <a:pPr>
              <a:buNone/>
            </a:pPr>
            <a:endParaRPr lang="hr-HR" i="1" dirty="0" smtClean="0"/>
          </a:p>
          <a:p>
            <a:pPr>
              <a:buNone/>
            </a:pPr>
            <a:r>
              <a:rPr lang="hr-HR" b="1" i="1" dirty="0" smtClean="0"/>
              <a:t>			</a:t>
            </a:r>
            <a:r>
              <a:rPr lang="hr-HR" i="1" dirty="0" smtClean="0"/>
              <a:t>Ulaz = sljedeći znak niza w</a:t>
            </a:r>
          </a:p>
          <a:p>
            <a:pPr>
              <a:buNone/>
            </a:pPr>
            <a:r>
              <a:rPr lang="hr-HR" b="1" i="1" dirty="0" smtClean="0"/>
              <a:t>			</a:t>
            </a:r>
            <a:r>
              <a:rPr lang="hr-HR" i="1" u="sng" dirty="0" smtClean="0"/>
              <a:t>ako</a:t>
            </a:r>
            <a:r>
              <a:rPr lang="hr-HR" i="1" dirty="0" smtClean="0"/>
              <a:t> ( Ulaz != </a:t>
            </a:r>
            <a:r>
              <a:rPr lang="hr-HR" b="1" dirty="0" smtClean="0"/>
              <a:t>do </a:t>
            </a:r>
            <a:r>
              <a:rPr lang="hr-HR" i="1" dirty="0" smtClean="0"/>
              <a:t>)</a:t>
            </a:r>
          </a:p>
          <a:p>
            <a:pPr>
              <a:buNone/>
            </a:pPr>
            <a:r>
              <a:rPr lang="hr-HR" b="1" i="1" dirty="0" smtClean="0"/>
              <a:t>				</a:t>
            </a:r>
            <a:r>
              <a:rPr lang="hr-HR" i="1" dirty="0" smtClean="0"/>
              <a:t>Ispiši ( “ w nije element L(G)” );</a:t>
            </a:r>
          </a:p>
          <a:p>
            <a:pPr>
              <a:buNone/>
            </a:pPr>
            <a:endParaRPr lang="hr-HR" i="1" dirty="0" smtClean="0"/>
          </a:p>
          <a:p>
            <a:pPr>
              <a:buNone/>
            </a:pPr>
            <a:r>
              <a:rPr lang="hr-HR" b="1" i="1" dirty="0" smtClean="0"/>
              <a:t>			</a:t>
            </a:r>
            <a:r>
              <a:rPr lang="hr-HR" i="1" dirty="0" smtClean="0"/>
              <a:t>Ulaz = sljedeći znak niza w</a:t>
            </a:r>
          </a:p>
          <a:p>
            <a:pPr>
              <a:buNone/>
            </a:pPr>
            <a:r>
              <a:rPr lang="hr-HR" i="1" dirty="0" smtClean="0"/>
              <a:t>			S ();</a:t>
            </a:r>
          </a:p>
          <a:p>
            <a:pPr>
              <a:buNone/>
            </a:pPr>
            <a:r>
              <a:rPr lang="hr-HR" i="1" dirty="0"/>
              <a:t>	</a:t>
            </a:r>
            <a:r>
              <a:rPr lang="hr-HR" i="1" dirty="0" smtClean="0"/>
              <a:t>	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513</TotalTime>
  <Words>1494</Words>
  <Application>Microsoft Office PowerPoint</Application>
  <PresentationFormat>On-screen Show (4:3)</PresentationFormat>
  <Paragraphs>637</Paragraphs>
  <Slides>34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Flow</vt:lpstr>
      <vt:lpstr>Tehnika rekurzivnog spusta</vt:lpstr>
      <vt:lpstr>Tehnika rekurzivnog spusta</vt:lpstr>
      <vt:lpstr>Primjer programskog ostvarenja</vt:lpstr>
      <vt:lpstr>Slide 4</vt:lpstr>
      <vt:lpstr>Slide 5</vt:lpstr>
      <vt:lpstr>Slide 6</vt:lpstr>
      <vt:lpstr>Slide 7</vt:lpstr>
      <vt:lpstr>Slide 8</vt:lpstr>
      <vt:lpstr>Slide 9</vt:lpstr>
      <vt:lpstr>Slide 10</vt:lpstr>
      <vt:lpstr>Primjer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Osnovna načela programskog ostvarenja parsera tehnikom rekurzivnog spusta</vt:lpstr>
      <vt:lpstr>Slide 32</vt:lpstr>
      <vt:lpstr>Slide 33</vt:lpstr>
      <vt:lpstr>Slide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Bruno</dc:creator>
  <cp:lastModifiedBy>Alen</cp:lastModifiedBy>
  <cp:revision>54</cp:revision>
  <dcterms:created xsi:type="dcterms:W3CDTF">2009-03-15T14:13:47Z</dcterms:created>
  <dcterms:modified xsi:type="dcterms:W3CDTF">2009-03-18T13:03:25Z</dcterms:modified>
</cp:coreProperties>
</file>