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5"/>
  </p:notesMasterIdLst>
  <p:sldIdLst>
    <p:sldId id="259" r:id="rId2"/>
    <p:sldId id="260" r:id="rId3"/>
    <p:sldId id="286" r:id="rId4"/>
    <p:sldId id="287" r:id="rId5"/>
    <p:sldId id="261" r:id="rId6"/>
    <p:sldId id="289" r:id="rId7"/>
    <p:sldId id="301" r:id="rId8"/>
    <p:sldId id="302" r:id="rId9"/>
    <p:sldId id="264" r:id="rId10"/>
    <p:sldId id="290" r:id="rId11"/>
    <p:sldId id="292" r:id="rId12"/>
    <p:sldId id="294" r:id="rId13"/>
    <p:sldId id="295" r:id="rId14"/>
    <p:sldId id="296" r:id="rId15"/>
    <p:sldId id="297" r:id="rId16"/>
    <p:sldId id="298" r:id="rId17"/>
    <p:sldId id="303" r:id="rId18"/>
    <p:sldId id="306" r:id="rId19"/>
    <p:sldId id="305" r:id="rId20"/>
    <p:sldId id="316" r:id="rId21"/>
    <p:sldId id="300" r:id="rId22"/>
    <p:sldId id="293" r:id="rId23"/>
    <p:sldId id="262" r:id="rId24"/>
    <p:sldId id="265" r:id="rId25"/>
    <p:sldId id="266" r:id="rId26"/>
    <p:sldId id="258" r:id="rId27"/>
    <p:sldId id="26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68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307" r:id="rId53"/>
    <p:sldId id="317" r:id="rId54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1286B0E-0FAF-4DAF-91A5-EDD4236EEC7E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63A8B6F-A13F-4DD1-B449-7B01BBD3697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E7857C-5158-4F78-8D8B-6FECB0A3DBB7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hr-H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57647A-A730-49EB-856B-04B4BC32540D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hr-H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2DDCE2-57F0-4F7E-BD36-603145D202A3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hr-H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542F03-07F2-4EFA-8604-EE4802A3BFF3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hr-H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172ACD-AB13-47A8-AECE-A21DA0918DDB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hr-H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0BEC90-6368-456D-8296-4BC20C0B54F9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hr-H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FA3444-80DD-4B56-817C-7514656D7CFD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hr-H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BE1E46-708E-496D-8DDB-FDC45E408C9A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hr-H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06F043-D506-4484-916D-98DE852D5B8A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0EFCD3-021D-49E0-B188-8F8FF3FAC059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5B541E-5CF0-454E-8F1A-AA04192EBD52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F119C5-02E0-4424-8DC8-852EFCE68CEB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hr-H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A5D636-E500-4A3B-B9F4-B757A3C9F93F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hr-H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6430A8-B29A-4BFC-863C-17CBF7EEBFE3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C722E0-323A-4D66-844A-2245FF07B55F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hr-H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10D47B-3221-4F9B-B54F-23262AB322F7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hr-H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r-HR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540228-44AF-4BF6-AEA8-6EBCB587B044}" type="slidenum">
              <a:rPr lang="hr-HR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F6C62C-D16F-45B8-B603-23354878AC44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961837-751B-4726-B350-1A170F3BC67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D2789-C16C-4F85-BECD-A0C72709255C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4653-612B-4351-B434-E006D80A991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27DF4-CDC2-44CC-AA46-4F5CD2970A40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6C8B5-C31B-43E0-9C35-2EACE02D251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AC76E-5455-4C3C-8E3E-0D860501EB39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CA198-29F7-41B6-B706-C73F0EBD432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82E6-9140-425D-A222-DD363D815108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9D2F5-774F-4DFE-86DE-F5C8C944F25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57E722C-6A47-49F9-94D2-E4DE538AE219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A31882D-33DB-4EE5-B94E-88222DA1C68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B168945-1535-415A-A1C8-81DD83CACA33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60440F-9BF8-4C0B-BD37-60506F522E3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4021-F9F4-4E31-AE05-DDC05084290E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1527-9E81-4AD8-94B8-83FB6AC7D86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F1D7F-E61C-42ED-B5E6-6892A08B1C3B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E8FFCD8-F910-499E-888C-2A88C37CE6E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9C884-F64C-4BE0-AE39-80728CBB39E1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2C202-C986-41FE-9D77-D89C8EBF76B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B285418-9863-4177-A828-D4CD38B40F86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7C52D4F9-2128-40EF-B906-138BCA68304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D555BD3-1B5C-4069-AD50-DF3DCA3C8C39}" type="datetimeFigureOut">
              <a:rPr lang="sr-Latn-CS"/>
              <a:pPr>
                <a:defRPr/>
              </a:pPr>
              <a:t>10.5.2009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5BE4EA7D-04B4-40C9-B61D-54E53AE1A47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5" r:id="rId2"/>
    <p:sldLayoutId id="2147483900" r:id="rId3"/>
    <p:sldLayoutId id="2147483901" r:id="rId4"/>
    <p:sldLayoutId id="2147483902" r:id="rId5"/>
    <p:sldLayoutId id="2147483896" r:id="rId6"/>
    <p:sldLayoutId id="2147483903" r:id="rId7"/>
    <p:sldLayoutId id="2147483897" r:id="rId8"/>
    <p:sldLayoutId id="2147483904" r:id="rId9"/>
    <p:sldLayoutId id="2147483898" r:id="rId10"/>
    <p:sldLayoutId id="214748390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313" y="4929188"/>
            <a:ext cx="7123112" cy="16732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hr-HR" dirty="0" smtClean="0"/>
              <a:t>Miho </a:t>
            </a:r>
            <a:r>
              <a:rPr lang="hr-HR" dirty="0" smtClean="0"/>
              <a:t>Tomić</a:t>
            </a:r>
            <a:endParaRPr lang="hr-HR" dirty="0" smtClean="0"/>
          </a:p>
          <a:p>
            <a:pPr>
              <a:spcBef>
                <a:spcPct val="0"/>
              </a:spcBef>
            </a:pPr>
            <a:r>
              <a:rPr lang="hr-HR" dirty="0" smtClean="0"/>
              <a:t>Davor Perić</a:t>
            </a:r>
          </a:p>
          <a:p>
            <a:pPr>
              <a:spcBef>
                <a:spcPct val="0"/>
              </a:spcBef>
            </a:pPr>
            <a:r>
              <a:rPr lang="hr-HR" dirty="0" smtClean="0"/>
              <a:t>Željko </a:t>
            </a:r>
            <a:r>
              <a:rPr lang="hr-HR" dirty="0" err="1" smtClean="0"/>
              <a:t>Brdarić</a:t>
            </a:r>
            <a:endParaRPr lang="hr-HR" dirty="0" smtClean="0"/>
          </a:p>
          <a:p>
            <a:endParaRPr lang="hr-H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 PARSIRANJE NIZA &gt;</a:t>
            </a:r>
            <a:endParaRPr lang="hr-HR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4000500" y="4857750"/>
            <a:ext cx="928688" cy="157162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7" name="Left Brace 6"/>
          <p:cNvSpPr/>
          <p:nvPr/>
        </p:nvSpPr>
        <p:spPr>
          <a:xfrm rot="10800000">
            <a:off x="6715125" y="4857750"/>
            <a:ext cx="928688" cy="157162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dirty="0" smtClean="0"/>
              <a:t>	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Tw Cen MT" pitchFamily="34" charset="-18"/>
              <a:buChar char="×"/>
            </a:pPr>
            <a:r>
              <a:rPr lang="hr-HR" smtClean="0"/>
              <a:t>Parsiranje od vrha prema dnu ostvaruje se tehnikom rekurzivnog spusta tj. rekurzivnog poziva potprograma</a:t>
            </a:r>
          </a:p>
          <a:p>
            <a:pPr>
              <a:buFont typeface="Tw Cen MT" pitchFamily="34" charset="-18"/>
              <a:buChar char="×"/>
            </a:pPr>
            <a:endParaRPr lang="hr-HR" smtClean="0"/>
          </a:p>
          <a:p>
            <a:pPr>
              <a:buFont typeface="Tw Cen MT" pitchFamily="34" charset="-18"/>
              <a:buChar char="×"/>
            </a:pPr>
            <a:endParaRPr lang="hr-HR" smtClean="0"/>
          </a:p>
          <a:p>
            <a:pPr>
              <a:buFont typeface="Tw Cen MT" pitchFamily="34" charset="-18"/>
              <a:buChar char="×"/>
            </a:pPr>
            <a:r>
              <a:rPr lang="hr-HR" smtClean="0"/>
              <a:t>Svakom nezavršnom znaku pridružuje se potprogram koji provjerava strukturu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8625" y="428625"/>
            <a:ext cx="8501063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Ostvariti gramatiku G programski tehnikom rekurzivnog spusta :</a:t>
            </a:r>
          </a:p>
          <a:p>
            <a:endParaRPr lang="hr-HR">
              <a:latin typeface="Tw Cen MT" pitchFamily="34" charset="-18"/>
            </a:endParaRPr>
          </a:p>
          <a:p>
            <a:r>
              <a:rPr lang="hr-HR">
                <a:latin typeface="Tw Cen MT" pitchFamily="34" charset="-18"/>
              </a:rPr>
              <a:t>      </a:t>
            </a:r>
          </a:p>
          <a:p>
            <a:r>
              <a:rPr lang="hr-HR">
                <a:latin typeface="Tw Cen MT" pitchFamily="34" charset="-18"/>
              </a:rPr>
              <a:t>      G=({C,  S, S</a:t>
            </a:r>
            <a:r>
              <a:rPr lang="hr-HR" baseline="-25000">
                <a:latin typeface="Tw Cen MT" pitchFamily="34" charset="-18"/>
              </a:rPr>
              <a:t>1</a:t>
            </a:r>
            <a:r>
              <a:rPr lang="hr-HR">
                <a:latin typeface="Tw Cen MT" pitchFamily="34" charset="-18"/>
              </a:rPr>
              <a:t>, S</a:t>
            </a:r>
            <a:r>
              <a:rPr lang="hr-HR" baseline="-25000">
                <a:latin typeface="Tw Cen MT" pitchFamily="34" charset="-18"/>
              </a:rPr>
              <a:t>2</a:t>
            </a:r>
            <a:r>
              <a:rPr lang="hr-HR">
                <a:latin typeface="Tw Cen MT" pitchFamily="34" charset="-18"/>
              </a:rPr>
              <a:t>}, {</a:t>
            </a:r>
            <a:r>
              <a:rPr lang="hr-HR" b="1">
                <a:latin typeface="Tw Cen MT" pitchFamily="34" charset="-18"/>
              </a:rPr>
              <a:t>begin</a:t>
            </a:r>
            <a:r>
              <a:rPr lang="hr-HR">
                <a:latin typeface="Tw Cen MT" pitchFamily="34" charset="-18"/>
              </a:rPr>
              <a:t>, </a:t>
            </a:r>
            <a:r>
              <a:rPr lang="hr-HR" b="1">
                <a:latin typeface="Tw Cen MT" pitchFamily="34" charset="-18"/>
              </a:rPr>
              <a:t>end</a:t>
            </a:r>
            <a:r>
              <a:rPr lang="hr-HR">
                <a:latin typeface="Tw Cen MT" pitchFamily="34" charset="-18"/>
              </a:rPr>
              <a:t>, </a:t>
            </a:r>
            <a:r>
              <a:rPr lang="hr-HR" b="1">
                <a:latin typeface="Tw Cen MT" pitchFamily="34" charset="-18"/>
              </a:rPr>
              <a:t>while, do, ;</a:t>
            </a:r>
            <a:r>
              <a:rPr lang="hr-HR">
                <a:latin typeface="Tw Cen MT" pitchFamily="34" charset="-18"/>
              </a:rPr>
              <a:t>, </a:t>
            </a:r>
            <a:r>
              <a:rPr lang="hr-HR" b="1">
                <a:latin typeface="Tw Cen MT" pitchFamily="34" charset="-18"/>
              </a:rPr>
              <a:t>:=</a:t>
            </a:r>
            <a:r>
              <a:rPr lang="hr-HR">
                <a:latin typeface="Tw Cen MT" pitchFamily="34" charset="-18"/>
              </a:rPr>
              <a:t>, </a:t>
            </a:r>
            <a:r>
              <a:rPr lang="hr-HR" b="1">
                <a:latin typeface="Tw Cen MT" pitchFamily="34" charset="-18"/>
                <a:sym typeface="Symbol" pitchFamily="18" charset="2"/>
              </a:rPr>
              <a:t></a:t>
            </a:r>
            <a:r>
              <a:rPr lang="hr-HR">
                <a:latin typeface="Tw Cen MT" pitchFamily="34" charset="-18"/>
                <a:sym typeface="Symbol" pitchFamily="18" charset="2"/>
              </a:rPr>
              <a:t>, </a:t>
            </a:r>
            <a:r>
              <a:rPr lang="hr-HR" b="1">
                <a:latin typeface="Tw Cen MT" pitchFamily="34" charset="-18"/>
                <a:sym typeface="Symbol" pitchFamily="18" charset="2"/>
              </a:rPr>
              <a:t>var</a:t>
            </a:r>
            <a:r>
              <a:rPr lang="hr-HR">
                <a:latin typeface="Tw Cen MT" pitchFamily="34" charset="-18"/>
              </a:rPr>
              <a:t>}, P, C)</a:t>
            </a:r>
          </a:p>
          <a:p>
            <a:endParaRPr lang="hr-HR">
              <a:latin typeface="Tw Cen MT" pitchFamily="34" charset="-18"/>
            </a:endParaRPr>
          </a:p>
          <a:p>
            <a:r>
              <a:rPr lang="hr-HR">
                <a:latin typeface="Tw Cen MT" pitchFamily="34" charset="-18"/>
              </a:rPr>
              <a:t>      </a:t>
            </a:r>
          </a:p>
          <a:p>
            <a:r>
              <a:rPr lang="hr-HR">
                <a:latin typeface="Tw Cen MT" pitchFamily="34" charset="-18"/>
              </a:rPr>
              <a:t>      zadani niz : begin var := var;</a:t>
            </a:r>
          </a:p>
          <a:p>
            <a:r>
              <a:rPr lang="hr-HR">
                <a:latin typeface="Tw Cen MT" pitchFamily="34" charset="-18"/>
              </a:rPr>
              <a:t>                        while var </a:t>
            </a:r>
            <a:r>
              <a:rPr lang="hr-HR">
                <a:latin typeface="Tw Cen MT" pitchFamily="34" charset="-18"/>
                <a:sym typeface="Symbol" pitchFamily="18" charset="2"/>
              </a:rPr>
              <a:t> var do</a:t>
            </a:r>
          </a:p>
          <a:p>
            <a:r>
              <a:rPr lang="hr-HR">
                <a:latin typeface="Tw Cen MT" pitchFamily="34" charset="-18"/>
                <a:sym typeface="Symbol" pitchFamily="18" charset="2"/>
              </a:rPr>
              <a:t>                                var := var</a:t>
            </a:r>
          </a:p>
          <a:p>
            <a:r>
              <a:rPr lang="hr-HR">
                <a:latin typeface="Tw Cen MT" pitchFamily="34" charset="-18"/>
                <a:sym typeface="Symbol" pitchFamily="18" charset="2"/>
              </a:rPr>
              <a:t>                        end</a:t>
            </a:r>
          </a:p>
          <a:p>
            <a:endParaRPr lang="hr-HR">
              <a:latin typeface="Tw Cen MT" pitchFamily="34" charset="-18"/>
              <a:sym typeface="Symbol" pitchFamily="18" charset="2"/>
            </a:endParaRPr>
          </a:p>
          <a:p>
            <a:endParaRPr lang="hr-HR">
              <a:latin typeface="Tw Cen MT" pitchFamily="34" charset="-18"/>
              <a:sym typeface="Symbol" pitchFamily="18" charset="2"/>
            </a:endParaRPr>
          </a:p>
          <a:p>
            <a:r>
              <a:rPr lang="hr-HR">
                <a:latin typeface="Tw Cen MT" pitchFamily="34" charset="-18"/>
                <a:sym typeface="Symbol" pitchFamily="18" charset="2"/>
              </a:rPr>
              <a:t>      </a:t>
            </a:r>
          </a:p>
          <a:p>
            <a:r>
              <a:rPr lang="hr-HR">
                <a:latin typeface="Tw Cen MT" pitchFamily="34" charset="-18"/>
                <a:sym typeface="Symbol" pitchFamily="18" charset="2"/>
              </a:rPr>
              <a:t>      1) C </a:t>
            </a:r>
            <a:r>
              <a:rPr lang="hr-HR" i="1">
                <a:latin typeface="Tw Cen MT" pitchFamily="34" charset="-18"/>
              </a:rPr>
              <a:t>→</a:t>
            </a:r>
            <a:r>
              <a:rPr lang="hr-HR" b="1">
                <a:latin typeface="Tw Cen MT" pitchFamily="34" charset="-18"/>
              </a:rPr>
              <a:t> begin </a:t>
            </a:r>
            <a:r>
              <a:rPr lang="hr-HR">
                <a:latin typeface="Tw Cen MT" pitchFamily="34" charset="-18"/>
              </a:rPr>
              <a:t>S</a:t>
            </a:r>
            <a:r>
              <a:rPr lang="hr-HR" baseline="-25000">
                <a:latin typeface="Tw Cen MT" pitchFamily="34" charset="-18"/>
              </a:rPr>
              <a:t>1</a:t>
            </a:r>
            <a:r>
              <a:rPr lang="hr-HR" b="1">
                <a:latin typeface="Tw Cen MT" pitchFamily="34" charset="-18"/>
              </a:rPr>
              <a:t> end                  </a:t>
            </a:r>
            <a:r>
              <a:rPr lang="hr-HR">
                <a:latin typeface="Tw Cen MT" pitchFamily="34" charset="-18"/>
              </a:rPr>
              <a:t>3) S</a:t>
            </a:r>
            <a:r>
              <a:rPr lang="hr-HR" baseline="-25000">
                <a:latin typeface="Tw Cen MT" pitchFamily="34" charset="-18"/>
              </a:rPr>
              <a:t>2 </a:t>
            </a:r>
            <a:r>
              <a:rPr lang="hr-HR" i="1">
                <a:latin typeface="Tw Cen MT" pitchFamily="34" charset="-18"/>
              </a:rPr>
              <a:t>→ </a:t>
            </a:r>
            <a:r>
              <a:rPr lang="hr-HR" b="1">
                <a:latin typeface="Tw Cen MT" pitchFamily="34" charset="-18"/>
              </a:rPr>
              <a:t>; </a:t>
            </a:r>
            <a:r>
              <a:rPr lang="hr-HR">
                <a:latin typeface="Tw Cen MT" pitchFamily="34" charset="-18"/>
              </a:rPr>
              <a:t>S</a:t>
            </a:r>
            <a:r>
              <a:rPr lang="hr-HR" b="1">
                <a:latin typeface="Tw Cen MT" pitchFamily="34" charset="-18"/>
              </a:rPr>
              <a:t>                   </a:t>
            </a:r>
            <a:r>
              <a:rPr lang="hr-HR">
                <a:latin typeface="Tw Cen MT" pitchFamily="34" charset="-18"/>
              </a:rPr>
              <a:t>5) S </a:t>
            </a:r>
            <a:r>
              <a:rPr lang="hr-HR" i="1">
                <a:latin typeface="Tw Cen MT" pitchFamily="34" charset="-18"/>
              </a:rPr>
              <a:t>→ </a:t>
            </a:r>
            <a:r>
              <a:rPr lang="hr-HR" b="1">
                <a:latin typeface="Tw Cen MT" pitchFamily="34" charset="-18"/>
              </a:rPr>
              <a:t>var := var                                    </a:t>
            </a:r>
          </a:p>
          <a:p>
            <a:r>
              <a:rPr lang="hr-HR" b="1">
                <a:latin typeface="Tw Cen MT" pitchFamily="34" charset="-18"/>
              </a:rPr>
              <a:t>      </a:t>
            </a:r>
            <a:r>
              <a:rPr lang="hr-HR">
                <a:latin typeface="Tw Cen MT" pitchFamily="34" charset="-18"/>
              </a:rPr>
              <a:t>2) S</a:t>
            </a:r>
            <a:r>
              <a:rPr lang="hr-HR" baseline="-25000">
                <a:latin typeface="Tw Cen MT" pitchFamily="34" charset="-18"/>
              </a:rPr>
              <a:t>1 </a:t>
            </a:r>
            <a:r>
              <a:rPr lang="hr-HR" i="1">
                <a:latin typeface="Tw Cen MT" pitchFamily="34" charset="-18"/>
              </a:rPr>
              <a:t>→ S S</a:t>
            </a:r>
            <a:r>
              <a:rPr lang="hr-HR" i="1" baseline="-25000">
                <a:latin typeface="Tw Cen MT" pitchFamily="34" charset="-18"/>
              </a:rPr>
              <a:t>2                                              </a:t>
            </a:r>
            <a:r>
              <a:rPr lang="hr-HR">
                <a:latin typeface="Tw Cen MT" pitchFamily="34" charset="-18"/>
              </a:rPr>
              <a:t>4) S</a:t>
            </a:r>
            <a:r>
              <a:rPr lang="hr-HR" baseline="-25000">
                <a:latin typeface="Tw Cen MT" pitchFamily="34" charset="-18"/>
              </a:rPr>
              <a:t>2</a:t>
            </a:r>
            <a:r>
              <a:rPr lang="hr-HR">
                <a:latin typeface="Tw Cen MT" pitchFamily="34" charset="-18"/>
              </a:rPr>
              <a:t> </a:t>
            </a:r>
            <a:r>
              <a:rPr lang="hr-HR" i="1">
                <a:latin typeface="Tw Cen MT" pitchFamily="34" charset="-18"/>
              </a:rPr>
              <a:t>→ </a:t>
            </a:r>
            <a:r>
              <a:rPr lang="hr-HR" i="1">
                <a:latin typeface="Tw Cen MT" pitchFamily="34" charset="-18"/>
                <a:sym typeface="Symbol" pitchFamily="18" charset="2"/>
              </a:rPr>
              <a:t>                    6) S </a:t>
            </a:r>
            <a:r>
              <a:rPr lang="hr-HR" i="1">
                <a:latin typeface="Tw Cen MT" pitchFamily="34" charset="-18"/>
              </a:rPr>
              <a:t>→ </a:t>
            </a:r>
            <a:r>
              <a:rPr lang="hr-HR" b="1">
                <a:latin typeface="Tw Cen MT" pitchFamily="34" charset="-18"/>
              </a:rPr>
              <a:t>while var</a:t>
            </a:r>
            <a:r>
              <a:rPr lang="hr-HR" i="1">
                <a:latin typeface="Tw Cen MT" pitchFamily="34" charset="-18"/>
              </a:rPr>
              <a:t> </a:t>
            </a:r>
            <a:r>
              <a:rPr lang="hr-HR" b="1">
                <a:latin typeface="Tw Cen MT" pitchFamily="34" charset="-18"/>
                <a:sym typeface="Symbol" pitchFamily="18" charset="2"/>
              </a:rPr>
              <a:t> var do </a:t>
            </a:r>
            <a:r>
              <a:rPr lang="hr-HR">
                <a:latin typeface="Tw Cen MT" pitchFamily="34" charset="-18"/>
                <a:sym typeface="Symbol" pitchFamily="18" charset="2"/>
              </a:rPr>
              <a:t>S</a:t>
            </a:r>
            <a:endParaRPr lang="hr-HR" i="1" baseline="-25000">
              <a:latin typeface="Tw Cen MT" pitchFamily="34" charset="-18"/>
            </a:endParaRPr>
          </a:p>
          <a:p>
            <a:r>
              <a:rPr lang="hr-HR">
                <a:latin typeface="Tw Cen MT" pitchFamily="34" charset="-18"/>
              </a:rPr>
              <a:t>                                                                                        7) S </a:t>
            </a:r>
            <a:r>
              <a:rPr lang="hr-HR" i="1">
                <a:latin typeface="Tw Cen MT" pitchFamily="34" charset="-18"/>
              </a:rPr>
              <a:t>→ </a:t>
            </a:r>
            <a:r>
              <a:rPr lang="hr-HR" b="1">
                <a:latin typeface="Tw Cen MT" pitchFamily="34" charset="-18"/>
              </a:rPr>
              <a:t>begin</a:t>
            </a:r>
            <a:r>
              <a:rPr lang="hr-HR" i="1">
                <a:latin typeface="Tw Cen MT" pitchFamily="34" charset="-18"/>
              </a:rPr>
              <a:t> S</a:t>
            </a:r>
            <a:r>
              <a:rPr lang="hr-HR" i="1" baseline="-25000">
                <a:latin typeface="Tw Cen MT" pitchFamily="34" charset="-18"/>
              </a:rPr>
              <a:t>1</a:t>
            </a:r>
            <a:r>
              <a:rPr lang="hr-HR" i="1">
                <a:latin typeface="Tw Cen MT" pitchFamily="34" charset="-18"/>
              </a:rPr>
              <a:t> </a:t>
            </a:r>
            <a:r>
              <a:rPr lang="hr-HR" b="1">
                <a:latin typeface="Tw Cen MT" pitchFamily="34" charset="-18"/>
              </a:rPr>
              <a:t>end</a:t>
            </a:r>
          </a:p>
          <a:p>
            <a:endParaRPr lang="hr-HR" b="1" i="1" baseline="-25000">
              <a:latin typeface="Tw Cen MT" pitchFamily="34" charset="-18"/>
            </a:endParaRPr>
          </a:p>
          <a:p>
            <a:endParaRPr lang="hr-HR" b="1" i="1" baseline="-25000">
              <a:latin typeface="Tw Cen MT" pitchFamily="34" charset="-18"/>
            </a:endParaRPr>
          </a:p>
          <a:p>
            <a:endParaRPr lang="hr-HR" b="1" i="1" baseline="-25000">
              <a:latin typeface="Tw Cen MT" pitchFamily="34" charset="-18"/>
            </a:endParaRPr>
          </a:p>
          <a:p>
            <a:endParaRPr lang="hr-HR" b="1" i="1" baseline="-25000">
              <a:latin typeface="Tw Cen MT" pitchFamily="34" charset="-18"/>
            </a:endParaRPr>
          </a:p>
          <a:p>
            <a:endParaRPr lang="hr-HR" b="1" i="1" baseline="-25000">
              <a:latin typeface="Tw Cen MT" pitchFamily="34" charset="-18"/>
            </a:endParaRPr>
          </a:p>
          <a:p>
            <a:endParaRPr lang="hr-HR" b="1" i="1" baseline="-25000">
              <a:latin typeface="Tw Cen MT" pitchFamily="34" charset="-18"/>
            </a:endParaRPr>
          </a:p>
          <a:p>
            <a:endParaRPr lang="hr-HR" b="1" baseline="-25000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/>
          <a:p>
            <a:endParaRPr lang="hr-HR" smtClean="0"/>
          </a:p>
        </p:txBody>
      </p:sp>
      <p:sp>
        <p:nvSpPr>
          <p:cNvPr id="20483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Ulaz = krajnje lijevi znak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C( 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ako (Ulaz != </a:t>
            </a:r>
            <a:r>
              <a:rPr lang="hr-HR" sz="1800" smtClean="0">
                <a:sym typeface="Symbol" pitchFamily="18" charset="2"/>
              </a:rPr>
              <a:t></a:t>
            </a:r>
            <a:r>
              <a:rPr lang="hr-HR" sz="1800" smtClean="0"/>
              <a:t>) 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Ispiši (“ w </a:t>
            </a:r>
            <a:r>
              <a:rPr lang="hr-HR" sz="1800" smtClean="0">
                <a:sym typeface="Symbol" pitchFamily="18" charset="2"/>
              </a:rPr>
              <a:t> L(G)</a:t>
            </a:r>
            <a:r>
              <a:rPr lang="hr-HR" sz="1800" smtClean="0"/>
              <a:t>”);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inače 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Ispiši (“ w </a:t>
            </a:r>
            <a:r>
              <a:rPr lang="hr-HR" sz="1800" smtClean="0">
                <a:sym typeface="Symbol" pitchFamily="18" charset="2"/>
              </a:rPr>
              <a:t> L(G)</a:t>
            </a:r>
            <a:r>
              <a:rPr lang="hr-HR" sz="1800" smtClean="0"/>
              <a:t>”);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}</a:t>
            </a:r>
          </a:p>
        </p:txBody>
      </p:sp>
      <p:sp>
        <p:nvSpPr>
          <p:cNvPr id="20484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ako (Ulaz != </a:t>
            </a:r>
            <a:r>
              <a:rPr lang="hr-HR" sz="1800" b="1" smtClean="0"/>
              <a:t>begin</a:t>
            </a:r>
            <a:r>
              <a:rPr lang="hr-HR" sz="180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Ispiši (“ w </a:t>
            </a:r>
            <a:r>
              <a:rPr lang="hr-HR" sz="1800" smtClean="0">
                <a:sym typeface="Symbol" pitchFamily="18" charset="2"/>
              </a:rPr>
              <a:t> L(G)</a:t>
            </a:r>
            <a:r>
              <a:rPr lang="hr-HR" sz="1800" smtClean="0"/>
              <a:t>”);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Ulaz = Sljedeći znak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S</a:t>
            </a:r>
            <a:r>
              <a:rPr lang="hr-HR" sz="1800" baseline="-25000" smtClean="0"/>
              <a:t>1</a:t>
            </a:r>
            <a:r>
              <a:rPr lang="hr-HR" sz="18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ako (Ulaz != </a:t>
            </a:r>
            <a:r>
              <a:rPr lang="hr-HR" sz="1800" b="1" smtClean="0"/>
              <a:t>end</a:t>
            </a:r>
            <a:r>
              <a:rPr lang="hr-HR" sz="180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Ispiši (“ w </a:t>
            </a:r>
            <a:r>
              <a:rPr lang="hr-HR" sz="1800" smtClean="0">
                <a:sym typeface="Symbol" pitchFamily="18" charset="2"/>
              </a:rPr>
              <a:t> L(G)</a:t>
            </a:r>
            <a:r>
              <a:rPr lang="hr-HR" sz="1800" smtClean="0"/>
              <a:t>”); 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Ulaz = Sljedeći znak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 anchor="b">
            <a:normAutofit fontScale="4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9000" dirty="0" smtClean="0"/>
              <a:t>Glavni program()</a:t>
            </a:r>
            <a:r>
              <a:rPr lang="hr-HR" dirty="0" smtClean="0"/>
              <a:t>		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 anchor="b">
            <a:normAutofit fontScale="2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hr-HR" sz="3600" dirty="0" smtClean="0"/>
          </a:p>
          <a:p>
            <a:pPr fontAlgn="auto">
              <a:spcAft>
                <a:spcPts val="0"/>
              </a:spcAft>
              <a:defRPr/>
            </a:pPr>
            <a:r>
              <a:rPr lang="hr-HR" sz="14400" dirty="0" smtClean="0"/>
              <a:t>C()</a:t>
            </a:r>
            <a:endParaRPr lang="hr-HR" sz="1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/>
          <a:p>
            <a:endParaRPr lang="hr-HR" smtClean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S();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S</a:t>
            </a:r>
            <a:r>
              <a:rPr lang="hr-HR" sz="1800" baseline="-25000" smtClean="0"/>
              <a:t>2</a:t>
            </a:r>
            <a:r>
              <a:rPr lang="hr-HR" sz="18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}</a:t>
            </a:r>
          </a:p>
          <a:p>
            <a:pPr>
              <a:buFont typeface="Wingdings" pitchFamily="2" charset="2"/>
              <a:buNone/>
            </a:pPr>
            <a:endParaRPr lang="hr-HR" sz="1800" smtClean="0"/>
          </a:p>
          <a:p>
            <a:pPr>
              <a:buFont typeface="Wingdings" pitchFamily="2" charset="2"/>
              <a:buNone/>
            </a:pPr>
            <a:endParaRPr lang="hr-HR" sz="1800" smtClean="0"/>
          </a:p>
        </p:txBody>
      </p:sp>
      <p:sp>
        <p:nvSpPr>
          <p:cNvPr id="21508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ako (Ulaz == ;)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Ulaz = Sljedeći znak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S</a:t>
            </a:r>
            <a:r>
              <a:rPr lang="hr-HR" sz="1800" baseline="-25000" smtClean="0"/>
              <a:t>1</a:t>
            </a:r>
            <a:r>
              <a:rPr lang="hr-HR" sz="1800" smtClean="0"/>
              <a:t>(); 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}</a:t>
            </a:r>
          </a:p>
        </p:txBody>
      </p:sp>
      <p:sp>
        <p:nvSpPr>
          <p:cNvPr id="21509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hr-HR" sz="3600" smtClean="0"/>
              <a:t>S</a:t>
            </a:r>
            <a:r>
              <a:rPr lang="hr-HR" sz="3600" baseline="-25000" smtClean="0"/>
              <a:t>1</a:t>
            </a:r>
            <a:r>
              <a:rPr lang="hr-HR" sz="3600" smtClean="0"/>
              <a:t>()</a:t>
            </a:r>
            <a:endParaRPr lang="hr-HR" sz="3600" baseline="-2500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3600" dirty="0" smtClean="0"/>
              <a:t>S</a:t>
            </a:r>
            <a:r>
              <a:rPr lang="hr-HR" sz="3600" baseline="-25000" dirty="0" smtClean="0"/>
              <a:t>2</a:t>
            </a:r>
            <a:r>
              <a:rPr lang="hr-HR" sz="3600" dirty="0" smtClean="0"/>
              <a:t>()</a:t>
            </a:r>
            <a:endParaRPr lang="hr-H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/>
          <a:p>
            <a:endParaRPr lang="hr-HR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{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slučaj (Ulaz)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{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var :        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Ulaz = Sljedeći znak niza w;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ako (Ulaz != </a:t>
            </a:r>
            <a:r>
              <a:rPr lang="hr-HR" sz="1800" b="1" dirty="0" smtClean="0"/>
              <a:t>:=</a:t>
            </a:r>
            <a:r>
              <a:rPr lang="hr-HR" sz="1800" dirty="0" smtClean="0"/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      Ispiši (“ w </a:t>
            </a:r>
            <a:r>
              <a:rPr lang="hr-HR" sz="1800" dirty="0" smtClean="0">
                <a:sym typeface="Symbol"/>
              </a:rPr>
              <a:t> L(G)</a:t>
            </a:r>
            <a:r>
              <a:rPr lang="hr-HR" sz="1800" dirty="0" smtClean="0"/>
              <a:t>”);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Ulaz = Sljedeći znak niza w;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ako (Ulaz != </a:t>
            </a:r>
            <a:r>
              <a:rPr lang="hr-HR" sz="1800" b="1" dirty="0" smtClean="0"/>
              <a:t>var</a:t>
            </a:r>
            <a:r>
              <a:rPr lang="hr-HR" sz="1800" dirty="0" smtClean="0"/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      Ispiši (“ w </a:t>
            </a:r>
            <a:r>
              <a:rPr lang="hr-HR" sz="1800" dirty="0" smtClean="0">
                <a:sym typeface="Symbol"/>
              </a:rPr>
              <a:t> L(G)</a:t>
            </a:r>
            <a:r>
              <a:rPr lang="hr-HR" sz="1800" dirty="0" smtClean="0"/>
              <a:t>”);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Ulaz = Sljedeći znak niza w;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</a:t>
            </a:r>
            <a:endParaRPr lang="hr-HR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while 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Ulaz = Sljedeći znak niza w;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ako (Ulaz != </a:t>
            </a:r>
            <a:r>
              <a:rPr lang="hr-HR" sz="1800" b="1" dirty="0" smtClean="0"/>
              <a:t>var</a:t>
            </a:r>
            <a:r>
              <a:rPr lang="hr-HR" sz="1800" dirty="0" smtClean="0"/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 Ispiši (“ w </a:t>
            </a:r>
            <a:r>
              <a:rPr lang="hr-HR" sz="1800" dirty="0" smtClean="0">
                <a:sym typeface="Symbol"/>
              </a:rPr>
              <a:t> L(G)</a:t>
            </a:r>
            <a:r>
              <a:rPr lang="hr-HR" sz="1800" dirty="0" smtClean="0"/>
              <a:t>”);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Ulaz = Sljedeći znak niza w;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ako (Ulaz != </a:t>
            </a:r>
            <a:r>
              <a:rPr lang="hr-HR" sz="1800" b="1" dirty="0" smtClean="0">
                <a:sym typeface="Symbol"/>
              </a:rPr>
              <a:t></a:t>
            </a:r>
            <a:r>
              <a:rPr lang="hr-HR" sz="1800" dirty="0" smtClean="0"/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 Ispiši (“ w </a:t>
            </a:r>
            <a:r>
              <a:rPr lang="hr-HR" sz="1800" dirty="0" smtClean="0">
                <a:sym typeface="Symbol"/>
              </a:rPr>
              <a:t> L(G)</a:t>
            </a:r>
            <a:r>
              <a:rPr lang="hr-HR" sz="1800" dirty="0" smtClean="0"/>
              <a:t>”);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Ulaz = Sljedeći znak niza w;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ako (Ulaz != </a:t>
            </a:r>
            <a:r>
              <a:rPr lang="hr-HR" sz="1800" b="1" dirty="0" smtClean="0"/>
              <a:t>var</a:t>
            </a:r>
            <a:r>
              <a:rPr lang="hr-HR" sz="1800" dirty="0" smtClean="0"/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hr-HR" sz="1800" dirty="0" smtClean="0"/>
              <a:t>                 Ispiši (“ w </a:t>
            </a:r>
            <a:r>
              <a:rPr lang="hr-HR" sz="1800" dirty="0" smtClean="0">
                <a:sym typeface="Symbol"/>
              </a:rPr>
              <a:t> L(G)</a:t>
            </a:r>
            <a:r>
              <a:rPr lang="hr-HR" sz="1800" dirty="0" smtClean="0"/>
              <a:t>”);</a:t>
            </a:r>
            <a:endParaRPr lang="hr-HR" sz="1800" dirty="0"/>
          </a:p>
        </p:txBody>
      </p:sp>
      <p:sp>
        <p:nvSpPr>
          <p:cNvPr id="22533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hr-HR" sz="3600" smtClean="0"/>
              <a:t>S()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/>
          <a:p>
            <a:r>
              <a:rPr lang="hr-HR" smtClean="0"/>
              <a:t> 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           Ulaz = Sljedeći znak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 ako (Ulaz != </a:t>
            </a:r>
            <a:r>
              <a:rPr lang="hr-HR" sz="1800" b="1" smtClean="0"/>
              <a:t>do</a:t>
            </a:r>
            <a:r>
              <a:rPr lang="hr-HR" sz="180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       Ispiši (“ w </a:t>
            </a:r>
            <a:r>
              <a:rPr lang="hr-HR" sz="1800" smtClean="0">
                <a:sym typeface="Symbol" pitchFamily="18" charset="2"/>
              </a:rPr>
              <a:t> L(G)</a:t>
            </a:r>
            <a:r>
              <a:rPr lang="hr-HR" sz="1800" smtClean="0"/>
              <a:t>”); 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 Ulaz = Sljedeći znak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 S();    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begin :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 Ulaz = Sljedeći znak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 S</a:t>
            </a:r>
            <a:r>
              <a:rPr lang="hr-HR" sz="1800" baseline="-25000" smtClean="0"/>
              <a:t>1</a:t>
            </a:r>
            <a:r>
              <a:rPr lang="hr-HR" sz="18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 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600" smtClean="0"/>
              <a:t>      ako (Ulaz != </a:t>
            </a:r>
            <a:r>
              <a:rPr lang="hr-HR" sz="1600" b="1" smtClean="0"/>
              <a:t>end</a:t>
            </a:r>
            <a:r>
              <a:rPr lang="hr-HR" sz="160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hr-HR" sz="1600" smtClean="0"/>
              <a:t>            Ispiši (“ w </a:t>
            </a:r>
            <a:r>
              <a:rPr lang="hr-HR" sz="1600" smtClean="0">
                <a:sym typeface="Symbol" pitchFamily="18" charset="2"/>
              </a:rPr>
              <a:t> L(G)</a:t>
            </a:r>
            <a:r>
              <a:rPr lang="hr-HR" sz="1600" smtClean="0"/>
              <a:t>”);</a:t>
            </a:r>
          </a:p>
          <a:p>
            <a:pPr>
              <a:buFont typeface="Wingdings" pitchFamily="2" charset="2"/>
              <a:buNone/>
            </a:pPr>
            <a:r>
              <a:rPr lang="hr-HR" sz="1600" smtClean="0"/>
              <a:t>      Ulaz = Sljedeći znak niza w;</a:t>
            </a:r>
          </a:p>
          <a:p>
            <a:pPr>
              <a:buFont typeface="Wingdings" pitchFamily="2" charset="2"/>
              <a:buNone/>
            </a:pPr>
            <a:endParaRPr lang="hr-HR" sz="1600" smtClean="0"/>
          </a:p>
          <a:p>
            <a:pPr>
              <a:buFont typeface="Wingdings" pitchFamily="2" charset="2"/>
              <a:buNone/>
            </a:pPr>
            <a:r>
              <a:rPr lang="hr-HR" sz="1600" smtClean="0"/>
              <a:t>Svi ostali znakovi : </a:t>
            </a:r>
          </a:p>
          <a:p>
            <a:pPr>
              <a:buFont typeface="Wingdings" pitchFamily="2" charset="2"/>
              <a:buNone/>
            </a:pPr>
            <a:r>
              <a:rPr lang="hr-HR" sz="1600" smtClean="0"/>
              <a:t>      Ispiši (“ w </a:t>
            </a:r>
            <a:r>
              <a:rPr lang="hr-HR" sz="1600" smtClean="0">
                <a:sym typeface="Symbol" pitchFamily="18" charset="2"/>
              </a:rPr>
              <a:t> L(G)</a:t>
            </a:r>
            <a:r>
              <a:rPr lang="hr-HR" sz="1600" smtClean="0"/>
              <a:t>”);</a:t>
            </a:r>
          </a:p>
          <a:p>
            <a:pPr>
              <a:buFont typeface="Wingdings" pitchFamily="2" charset="2"/>
              <a:buNone/>
            </a:pPr>
            <a:r>
              <a:rPr lang="hr-HR" sz="1600" smtClean="0"/>
              <a:t>      }</a:t>
            </a:r>
          </a:p>
          <a:p>
            <a:pPr>
              <a:buFont typeface="Wingdings" pitchFamily="2" charset="2"/>
              <a:buNone/>
            </a:pPr>
            <a:r>
              <a:rPr lang="hr-HR" sz="1600" smtClean="0"/>
              <a:t>}</a:t>
            </a:r>
          </a:p>
        </p:txBody>
      </p:sp>
      <p:sp>
        <p:nvSpPr>
          <p:cNvPr id="23557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endParaRPr lang="hr-HR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1670" y="285728"/>
            <a:ext cx="1214446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Glavni program</a:t>
            </a:r>
            <a:endParaRPr lang="hr-HR" sz="1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8992" y="3286124"/>
            <a:ext cx="1214446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Potprogram S</a:t>
            </a:r>
            <a:r>
              <a:rPr lang="hr-HR" sz="1200" baseline="-25000" dirty="0">
                <a:latin typeface="+mn-lt"/>
              </a:rPr>
              <a:t>2</a:t>
            </a:r>
            <a:endParaRPr lang="hr-HR" sz="1200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6" y="4071942"/>
            <a:ext cx="3143272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Potprogram S</a:t>
            </a:r>
            <a:r>
              <a:rPr lang="hr-HR" sz="1200" baseline="-25000" dirty="0">
                <a:latin typeface="+mn-lt"/>
              </a:rPr>
              <a:t>1</a:t>
            </a:r>
            <a:endParaRPr lang="hr-HR" sz="1200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3108" y="5429264"/>
            <a:ext cx="1214446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Potprogram S</a:t>
            </a:r>
            <a:endParaRPr lang="hr-HR" sz="12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454" y="5429264"/>
            <a:ext cx="1214446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Potprogram S</a:t>
            </a:r>
            <a:r>
              <a:rPr lang="hr-HR" sz="1200" baseline="-25000" dirty="0">
                <a:latin typeface="+mn-lt"/>
              </a:rPr>
              <a:t>2</a:t>
            </a:r>
            <a:endParaRPr lang="hr-HR" sz="1200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2285992"/>
            <a:ext cx="2928958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Potprogram S</a:t>
            </a:r>
            <a:r>
              <a:rPr lang="hr-HR" sz="1200" baseline="-25000" dirty="0">
                <a:latin typeface="+mn-lt"/>
              </a:rPr>
              <a:t>1</a:t>
            </a:r>
            <a:endParaRPr lang="hr-HR" sz="1200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8794" y="1285860"/>
            <a:ext cx="1214446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Potprogram C</a:t>
            </a:r>
            <a:endParaRPr lang="hr-HR" sz="12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2" y="3286124"/>
            <a:ext cx="1214446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Potprogram S</a:t>
            </a:r>
            <a:endParaRPr lang="hr-HR" sz="1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4786322"/>
            <a:ext cx="1214446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Potprogram S</a:t>
            </a:r>
            <a:endParaRPr lang="hr-HR" sz="1200" baseline="-25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6215083"/>
            <a:ext cx="4786346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dir="1500000" algn="tl" rotWithShape="0">
              <a:prstClr val="black">
                <a:alpha val="41000"/>
              </a:prstClr>
            </a:outerShdw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b="1" dirty="0">
                <a:latin typeface="+mn-lt"/>
              </a:rPr>
              <a:t>b</a:t>
            </a:r>
            <a:r>
              <a:rPr lang="hr-HR" sz="1200" b="1" dirty="0">
                <a:latin typeface="+mn-lt"/>
              </a:rPr>
              <a:t>egin </a:t>
            </a:r>
            <a:r>
              <a:rPr lang="hr-HR" sz="1200" dirty="0">
                <a:latin typeface="+mn-lt"/>
              </a:rPr>
              <a:t>  </a:t>
            </a:r>
            <a:r>
              <a:rPr lang="hr-HR" sz="1200" b="1" dirty="0">
                <a:latin typeface="+mn-lt"/>
              </a:rPr>
              <a:t>var   :=   var   ;   while   var   </a:t>
            </a:r>
            <a:r>
              <a:rPr lang="hr-HR" sz="1200" dirty="0">
                <a:latin typeface="+mn-lt"/>
                <a:sym typeface="Symbol"/>
              </a:rPr>
              <a:t>   </a:t>
            </a:r>
            <a:r>
              <a:rPr lang="hr-HR" sz="1200" b="1" dirty="0">
                <a:latin typeface="+mn-lt"/>
                <a:sym typeface="Symbol"/>
              </a:rPr>
              <a:t>var   do   var   :=   var   end   </a:t>
            </a:r>
            <a:endParaRPr lang="hr-HR" sz="1200" b="1" baseline="-250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125" y="785813"/>
            <a:ext cx="141922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begin</a:t>
            </a:r>
            <a:endParaRPr lang="hr-HR" sz="12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500" y="785813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dirty="0">
                <a:latin typeface="+mn-lt"/>
                <a:sym typeface="Symbol"/>
              </a:rPr>
              <a:t></a:t>
            </a:r>
            <a:endParaRPr lang="hr-HR" sz="12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5" y="2786063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var</a:t>
            </a:r>
            <a:endParaRPr lang="hr-HR" sz="12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1625" y="2786063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;</a:t>
            </a:r>
            <a:endParaRPr lang="hr-HR" sz="12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5938" y="1785938"/>
            <a:ext cx="121443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end</a:t>
            </a:r>
            <a:endParaRPr lang="hr-HR" sz="12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3" y="1785938"/>
            <a:ext cx="121443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var</a:t>
            </a:r>
            <a:endParaRPr lang="hr-HR" sz="12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6250" y="2786063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end</a:t>
            </a:r>
            <a:endParaRPr lang="hr-HR" sz="12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28938" y="2786063"/>
            <a:ext cx="121443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;</a:t>
            </a:r>
            <a:endParaRPr lang="hr-HR" sz="12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4500" y="5000625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var</a:t>
            </a:r>
            <a:endParaRPr lang="hr-HR" sz="12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4750" y="5286375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var</a:t>
            </a:r>
            <a:endParaRPr lang="hr-HR" sz="12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57813" y="3643313"/>
            <a:ext cx="121443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end</a:t>
            </a:r>
            <a:endParaRPr lang="hr-HR" sz="12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71875" y="3714750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while</a:t>
            </a:r>
            <a:endParaRPr lang="hr-HR" sz="12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86688" y="4500563"/>
            <a:ext cx="121443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end</a:t>
            </a:r>
            <a:endParaRPr lang="hr-HR" sz="1200" b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72250" y="4929188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end</a:t>
            </a:r>
            <a:endParaRPr lang="hr-HR" sz="12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43500" y="4572000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end</a:t>
            </a:r>
            <a:endParaRPr lang="hr-HR" sz="120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1750" y="4286250"/>
            <a:ext cx="121443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Ulaz = </a:t>
            </a:r>
            <a:r>
              <a:rPr lang="hr-HR" sz="1200" b="1" dirty="0">
                <a:latin typeface="+mn-lt"/>
              </a:rPr>
              <a:t>while</a:t>
            </a:r>
            <a:endParaRPr lang="hr-HR" sz="120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14500" y="5786438"/>
            <a:ext cx="28575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3125" y="5786438"/>
            <a:ext cx="28575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1</a:t>
            </a:r>
            <a:endParaRPr lang="hr-HR" sz="12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57500" y="5786438"/>
            <a:ext cx="28575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4</a:t>
            </a:r>
            <a:endParaRPr lang="hr-HR" sz="12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6313" y="5786438"/>
            <a:ext cx="35718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10</a:t>
            </a:r>
            <a:endParaRPr lang="hr-HR" sz="12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7563" y="5786438"/>
            <a:ext cx="28575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000" y="5786438"/>
            <a:ext cx="35718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13</a:t>
            </a:r>
            <a:endParaRPr lang="hr-HR" sz="120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43625" y="5786438"/>
            <a:ext cx="35718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200" dirty="0">
                <a:latin typeface="+mn-lt"/>
              </a:rPr>
              <a:t>14</a:t>
            </a:r>
            <a:endParaRPr lang="hr-HR" sz="1200" dirty="0">
              <a:latin typeface="+mn-lt"/>
            </a:endParaRPr>
          </a:p>
        </p:txBody>
      </p:sp>
      <p:cxnSp>
        <p:nvCxnSpPr>
          <p:cNvPr id="49" name="Straight Arrow Connector 48"/>
          <p:cNvCxnSpPr>
            <a:stCxn id="0" idx="1"/>
            <a:endCxn id="22" idx="0"/>
          </p:cNvCxnSpPr>
          <p:nvPr/>
        </p:nvCxnSpPr>
        <p:spPr>
          <a:xfrm rot="10800000" flipV="1">
            <a:off x="1709738" y="428625"/>
            <a:ext cx="361950" cy="357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0" idx="3"/>
          </p:cNvCxnSpPr>
          <p:nvPr/>
        </p:nvCxnSpPr>
        <p:spPr>
          <a:xfrm rot="16200000" flipV="1">
            <a:off x="3196431" y="518319"/>
            <a:ext cx="357188" cy="177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" idx="2"/>
            <a:endCxn id="0" idx="1"/>
          </p:cNvCxnSpPr>
          <p:nvPr/>
        </p:nvCxnSpPr>
        <p:spPr>
          <a:xfrm rot="16200000" flipH="1">
            <a:off x="1635920" y="1135856"/>
            <a:ext cx="366712" cy="219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0" idx="3"/>
            <a:endCxn id="23" idx="2"/>
          </p:cNvCxnSpPr>
          <p:nvPr/>
        </p:nvCxnSpPr>
        <p:spPr>
          <a:xfrm flipV="1">
            <a:off x="3143250" y="1071563"/>
            <a:ext cx="320675" cy="3571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0" idx="1"/>
            <a:endCxn id="27" idx="0"/>
          </p:cNvCxnSpPr>
          <p:nvPr/>
        </p:nvCxnSpPr>
        <p:spPr>
          <a:xfrm rot="10800000" flipV="1">
            <a:off x="820738" y="1428750"/>
            <a:ext cx="1108075" cy="357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2"/>
            <a:endCxn id="0" idx="1"/>
          </p:cNvCxnSpPr>
          <p:nvPr/>
        </p:nvCxnSpPr>
        <p:spPr>
          <a:xfrm rot="16200000" flipH="1">
            <a:off x="731838" y="2160588"/>
            <a:ext cx="357187" cy="1793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0" idx="0"/>
            <a:endCxn id="26" idx="2"/>
          </p:cNvCxnSpPr>
          <p:nvPr/>
        </p:nvCxnSpPr>
        <p:spPr>
          <a:xfrm rot="16200000" flipV="1">
            <a:off x="2320926" y="2143125"/>
            <a:ext cx="214312" cy="714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6" idx="0"/>
            <a:endCxn id="0" idx="2"/>
          </p:cNvCxnSpPr>
          <p:nvPr/>
        </p:nvCxnSpPr>
        <p:spPr>
          <a:xfrm rot="5400000" flipH="1" flipV="1">
            <a:off x="2356644" y="1607344"/>
            <a:ext cx="214313" cy="142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4" idx="2"/>
            <a:endCxn id="0" idx="0"/>
          </p:cNvCxnSpPr>
          <p:nvPr/>
        </p:nvCxnSpPr>
        <p:spPr>
          <a:xfrm rot="16200000" flipH="1">
            <a:off x="677863" y="3143250"/>
            <a:ext cx="214312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0" idx="3"/>
            <a:endCxn id="25" idx="2"/>
          </p:cNvCxnSpPr>
          <p:nvPr/>
        </p:nvCxnSpPr>
        <p:spPr>
          <a:xfrm flipV="1">
            <a:off x="1428750" y="3071813"/>
            <a:ext cx="749300" cy="3571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9" idx="2"/>
            <a:endCxn id="0" idx="0"/>
          </p:cNvCxnSpPr>
          <p:nvPr/>
        </p:nvCxnSpPr>
        <p:spPr>
          <a:xfrm rot="16200000" flipH="1">
            <a:off x="3678238" y="2928938"/>
            <a:ext cx="214312" cy="5000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0" idx="2"/>
            <a:endCxn id="29" idx="0"/>
          </p:cNvCxnSpPr>
          <p:nvPr/>
        </p:nvCxnSpPr>
        <p:spPr>
          <a:xfrm rot="16200000" flipH="1">
            <a:off x="2892425" y="2143125"/>
            <a:ext cx="214313" cy="10715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0" idx="3"/>
            <a:endCxn id="28" idx="2"/>
          </p:cNvCxnSpPr>
          <p:nvPr/>
        </p:nvCxnSpPr>
        <p:spPr>
          <a:xfrm flipV="1">
            <a:off x="4643438" y="3071813"/>
            <a:ext cx="250825" cy="3571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8" idx="0"/>
            <a:endCxn id="0" idx="3"/>
          </p:cNvCxnSpPr>
          <p:nvPr/>
        </p:nvCxnSpPr>
        <p:spPr>
          <a:xfrm rot="16200000" flipV="1">
            <a:off x="4233069" y="2124869"/>
            <a:ext cx="357188" cy="965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0" idx="2"/>
            <a:endCxn id="33" idx="0"/>
          </p:cNvCxnSpPr>
          <p:nvPr/>
        </p:nvCxnSpPr>
        <p:spPr>
          <a:xfrm rot="16200000" flipH="1">
            <a:off x="4035425" y="3571875"/>
            <a:ext cx="142875" cy="142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3" idx="2"/>
            <a:endCxn id="0" idx="1"/>
          </p:cNvCxnSpPr>
          <p:nvPr/>
        </p:nvCxnSpPr>
        <p:spPr>
          <a:xfrm rot="16200000" flipH="1">
            <a:off x="4339431" y="3839369"/>
            <a:ext cx="214313" cy="5365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0" idx="0"/>
            <a:endCxn id="32" idx="2"/>
          </p:cNvCxnSpPr>
          <p:nvPr/>
        </p:nvCxnSpPr>
        <p:spPr>
          <a:xfrm rot="16200000" flipV="1">
            <a:off x="6054725" y="3840163"/>
            <a:ext cx="142875" cy="3206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2" idx="0"/>
            <a:endCxn id="0" idx="3"/>
          </p:cNvCxnSpPr>
          <p:nvPr/>
        </p:nvCxnSpPr>
        <p:spPr>
          <a:xfrm rot="16200000" flipV="1">
            <a:off x="5197475" y="2874963"/>
            <a:ext cx="214313" cy="13223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0" idx="1"/>
            <a:endCxn id="37" idx="3"/>
          </p:cNvCxnSpPr>
          <p:nvPr/>
        </p:nvCxnSpPr>
        <p:spPr>
          <a:xfrm rot="10800000" flipV="1">
            <a:off x="3786188" y="4214813"/>
            <a:ext cx="928687" cy="2143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7" idx="3"/>
            <a:endCxn id="0" idx="0"/>
          </p:cNvCxnSpPr>
          <p:nvPr/>
        </p:nvCxnSpPr>
        <p:spPr>
          <a:xfrm>
            <a:off x="3786188" y="4429125"/>
            <a:ext cx="534987" cy="357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0" idx="3"/>
            <a:endCxn id="36" idx="1"/>
          </p:cNvCxnSpPr>
          <p:nvPr/>
        </p:nvCxnSpPr>
        <p:spPr>
          <a:xfrm flipV="1">
            <a:off x="4929188" y="4714875"/>
            <a:ext cx="214312" cy="2143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36" idx="0"/>
            <a:endCxn id="0" idx="2"/>
          </p:cNvCxnSpPr>
          <p:nvPr/>
        </p:nvCxnSpPr>
        <p:spPr>
          <a:xfrm rot="5400000" flipH="1" flipV="1">
            <a:off x="5911851" y="4197350"/>
            <a:ext cx="214312" cy="5349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0" idx="2"/>
            <a:endCxn id="35" idx="0"/>
          </p:cNvCxnSpPr>
          <p:nvPr/>
        </p:nvCxnSpPr>
        <p:spPr>
          <a:xfrm rot="16200000" flipH="1">
            <a:off x="6447632" y="4196556"/>
            <a:ext cx="571500" cy="8937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5" idx="2"/>
            <a:endCxn id="0" idx="0"/>
          </p:cNvCxnSpPr>
          <p:nvPr/>
        </p:nvCxnSpPr>
        <p:spPr>
          <a:xfrm rot="16200000" flipH="1">
            <a:off x="7251701" y="5143500"/>
            <a:ext cx="214312" cy="3571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0" idx="3"/>
            <a:endCxn id="34" idx="2"/>
          </p:cNvCxnSpPr>
          <p:nvPr/>
        </p:nvCxnSpPr>
        <p:spPr>
          <a:xfrm flipV="1">
            <a:off x="8143875" y="4786313"/>
            <a:ext cx="250825" cy="7858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34" idx="0"/>
            <a:endCxn id="0" idx="3"/>
          </p:cNvCxnSpPr>
          <p:nvPr/>
        </p:nvCxnSpPr>
        <p:spPr>
          <a:xfrm rot="16200000" flipV="1">
            <a:off x="7983538" y="4089400"/>
            <a:ext cx="285750" cy="5365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0" idx="1"/>
            <a:endCxn id="30" idx="0"/>
          </p:cNvCxnSpPr>
          <p:nvPr/>
        </p:nvCxnSpPr>
        <p:spPr>
          <a:xfrm rot="10800000" flipV="1">
            <a:off x="2320925" y="4929188"/>
            <a:ext cx="1393825" cy="714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0" idx="2"/>
            <a:endCxn id="0" idx="0"/>
          </p:cNvCxnSpPr>
          <p:nvPr/>
        </p:nvCxnSpPr>
        <p:spPr>
          <a:xfrm rot="16200000" flipH="1">
            <a:off x="2463800" y="5143500"/>
            <a:ext cx="142875" cy="428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0" idx="3"/>
            <a:endCxn id="31" idx="1"/>
          </p:cNvCxnSpPr>
          <p:nvPr/>
        </p:nvCxnSpPr>
        <p:spPr>
          <a:xfrm flipV="1">
            <a:off x="3357563" y="5429250"/>
            <a:ext cx="357187" cy="142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1" idx="0"/>
            <a:endCxn id="0" idx="2"/>
          </p:cNvCxnSpPr>
          <p:nvPr/>
        </p:nvCxnSpPr>
        <p:spPr>
          <a:xfrm rot="5400000" flipH="1" flipV="1">
            <a:off x="4214812" y="5180013"/>
            <a:ext cx="214313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8" idx="2"/>
          </p:cNvCxnSpPr>
          <p:nvPr/>
        </p:nvCxnSpPr>
        <p:spPr>
          <a:xfrm rot="5400000">
            <a:off x="1780382" y="6139656"/>
            <a:ext cx="152400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2210594" y="6147594"/>
            <a:ext cx="152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>
            <a:off x="2924969" y="6147594"/>
            <a:ext cx="152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3425032" y="6147594"/>
            <a:ext cx="152400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5400000">
            <a:off x="4853782" y="6147594"/>
            <a:ext cx="152400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5400000">
            <a:off x="5853907" y="6147594"/>
            <a:ext cx="152400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5400000">
            <a:off x="6211094" y="6147594"/>
            <a:ext cx="152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42938" y="571500"/>
            <a:ext cx="285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400">
                <a:latin typeface="Tw Cen MT" pitchFamily="34" charset="-18"/>
              </a:rPr>
              <a:t>0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214813" y="785813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400">
                <a:latin typeface="Tw Cen MT" pitchFamily="34" charset="-18"/>
              </a:rPr>
              <a:t>14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14313" y="1428750"/>
            <a:ext cx="285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400">
                <a:latin typeface="Tw Cen MT" pitchFamily="34" charset="-18"/>
              </a:rPr>
              <a:t>1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071813" y="1714500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13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14313" y="2357438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1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286000" y="3143250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4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928938" y="3143250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4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5143500" y="2357438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13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143250" y="3643313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4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072188" y="3214688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13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143125" y="4143375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5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643563" y="4929188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13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7215188" y="4500563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13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8572500" y="4071938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13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571625" y="4572000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>
                <a:latin typeface="Tw Cen MT" pitchFamily="34" charset="-18"/>
              </a:rPr>
              <a:t>10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00625" y="5286375"/>
            <a:ext cx="428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400">
                <a:latin typeface="Tw Cen MT" pitchFamily="34" charset="-18"/>
              </a:rPr>
              <a:t>13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072063" y="0"/>
            <a:ext cx="4071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Izvođenje potprograma tijekom parsiranja</a:t>
            </a:r>
          </a:p>
        </p:txBody>
      </p:sp>
      <p:cxnSp>
        <p:nvCxnSpPr>
          <p:cNvPr id="101" name="Straight Arrow Connector 100"/>
          <p:cNvCxnSpPr>
            <a:endCxn id="24" idx="0"/>
          </p:cNvCxnSpPr>
          <p:nvPr/>
        </p:nvCxnSpPr>
        <p:spPr>
          <a:xfrm rot="10800000" flipV="1">
            <a:off x="749300" y="2571750"/>
            <a:ext cx="1679575" cy="2143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5" idx="0"/>
            <a:endCxn id="0" idx="2"/>
          </p:cNvCxnSpPr>
          <p:nvPr/>
        </p:nvCxnSpPr>
        <p:spPr>
          <a:xfrm rot="5400000" flipH="1" flipV="1">
            <a:off x="2213768" y="2536032"/>
            <a:ext cx="214313" cy="285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72" grpId="0"/>
      <p:bldP spid="74" grpId="0"/>
      <p:bldP spid="76" grpId="0"/>
      <p:bldP spid="77" grpId="0"/>
      <p:bldP spid="78" grpId="0"/>
      <p:bldP spid="79" grpId="0"/>
      <p:bldP spid="81" grpId="0"/>
      <p:bldP spid="85" grpId="0"/>
      <p:bldP spid="87" grpId="0"/>
      <p:bldP spid="88" grpId="0"/>
      <p:bldP spid="89" grpId="0"/>
      <p:bldP spid="91" grpId="0"/>
      <p:bldP spid="92" grpId="0"/>
      <p:bldP spid="93" grpId="0"/>
      <p:bldP spid="95" grpId="0"/>
      <p:bldP spid="97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/>
          <a:p>
            <a:r>
              <a:rPr lang="hr-HR" sz="2800" smtClean="0"/>
              <a:t>Osnovna načela programskog ostvarenja parsera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hr-HR" sz="3600" smtClean="0"/>
              <a:t>Glavni program()</a:t>
            </a:r>
          </a:p>
        </p:txBody>
      </p:sp>
      <p:sp>
        <p:nvSpPr>
          <p:cNvPr id="2560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pl-PL" sz="1800" smtClean="0"/>
              <a:t>   Ulaz=Krajnje lijevi znak iz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Pozovi funkciju pridruženu početnom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nezvaršnom znaku;</a:t>
            </a:r>
          </a:p>
          <a:p>
            <a:pPr>
              <a:buFont typeface="Wingdings" pitchFamily="2" charset="2"/>
              <a:buNone/>
            </a:pPr>
            <a:r>
              <a:rPr lang="hr-HR" sz="1800" b="1" smtClean="0"/>
              <a:t>   </a:t>
            </a:r>
            <a:r>
              <a:rPr lang="hr-HR" sz="1800" smtClean="0"/>
              <a:t>ako (Ulaz ≠ ⊥)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Ispisati („Niz w ∉ L(G)“);</a:t>
            </a:r>
          </a:p>
          <a:p>
            <a:pPr>
              <a:buFont typeface="Wingdings" pitchFamily="2" charset="2"/>
              <a:buNone/>
            </a:pPr>
            <a:r>
              <a:rPr lang="hr-HR" sz="1800" b="1" smtClean="0"/>
              <a:t>   </a:t>
            </a:r>
            <a:r>
              <a:rPr lang="hr-HR" sz="1800" smtClean="0"/>
              <a:t>inače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Ispisati („Niz w ∈ L(G)“);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3600" dirty="0" smtClean="0">
                <a:sym typeface="Symbol"/>
              </a:rPr>
              <a:t>A</a:t>
            </a:r>
            <a:r>
              <a:rPr lang="hr-HR" sz="3600" i="1" dirty="0" smtClean="0"/>
              <a:t> → a</a:t>
            </a:r>
            <a:r>
              <a:rPr lang="hr-HR" sz="3600" dirty="0" smtClean="0">
                <a:sym typeface="Symbol"/>
              </a:rPr>
              <a:t>b </a:t>
            </a:r>
            <a:endParaRPr lang="hr-HR" sz="3600" dirty="0"/>
          </a:p>
        </p:txBody>
      </p:sp>
      <p:sp>
        <p:nvSpPr>
          <p:cNvPr id="2560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a)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A()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......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</a:t>
            </a:r>
            <a:r>
              <a:rPr lang="pl-PL" sz="1800" smtClean="0"/>
              <a:t>Ulaz=Slijedeći znak ulaznog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ako (Ulaz !=b)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Ispisati(„Niz w ∉ L(G)“);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.....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}</a:t>
            </a:r>
          </a:p>
          <a:p>
            <a:endParaRPr lang="hr-H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/>
          <a:p>
            <a:r>
              <a:rPr lang="hr-HR" sz="2800" smtClean="0"/>
              <a:t>Osnovna načela programskog ostvarenja parsera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b)</a:t>
            </a:r>
          </a:p>
          <a:p>
            <a:pPr>
              <a:buFont typeface="Wingdings" pitchFamily="2" charset="2"/>
              <a:buNone/>
            </a:pPr>
            <a:r>
              <a:rPr lang="hr-HR" sz="1800" b="1" smtClean="0"/>
              <a:t>A()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......</a:t>
            </a:r>
          </a:p>
          <a:p>
            <a:pPr>
              <a:buFont typeface="Wingdings" pitchFamily="2" charset="2"/>
              <a:buNone/>
            </a:pPr>
            <a:r>
              <a:rPr lang="pl-PL" sz="1800" smtClean="0"/>
              <a:t>   Ulaz=Slijedeći znak ulaznog niza w;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B();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.....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}</a:t>
            </a:r>
          </a:p>
          <a:p>
            <a:pPr>
              <a:buFont typeface="Wingdings" pitchFamily="2" charset="2"/>
              <a:buNone/>
            </a:pPr>
            <a:endParaRPr lang="hr-HR" smtClean="0"/>
          </a:p>
        </p:txBody>
      </p:sp>
      <p:sp>
        <p:nvSpPr>
          <p:cNvPr id="26628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c)</a:t>
            </a:r>
          </a:p>
          <a:p>
            <a:pPr>
              <a:buFont typeface="Wingdings" pitchFamily="2" charset="2"/>
              <a:buNone/>
            </a:pPr>
            <a:r>
              <a:rPr lang="hr-HR" sz="1800" b="1" smtClean="0"/>
              <a:t>A()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......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B();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.....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hr-HR" dirty="0" smtClean="0">
              <a:sym typeface="Symbol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hr-HR" sz="14400" dirty="0" smtClean="0">
                <a:sym typeface="Symbol"/>
              </a:rPr>
              <a:t>A</a:t>
            </a:r>
            <a:r>
              <a:rPr lang="hr-HR" sz="14400" i="1" dirty="0" smtClean="0"/>
              <a:t> → a</a:t>
            </a:r>
            <a:r>
              <a:rPr lang="hr-HR" sz="14400" dirty="0" smtClean="0">
                <a:sym typeface="Symbol"/>
              </a:rPr>
              <a:t>b </a:t>
            </a:r>
            <a:endParaRPr lang="hr-HR" sz="14400" dirty="0" smtClean="0"/>
          </a:p>
          <a:p>
            <a:pPr fontAlgn="auto">
              <a:spcAft>
                <a:spcPts val="0"/>
              </a:spcAft>
              <a:defRPr/>
            </a:pPr>
            <a:endParaRPr lang="hr-H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hr-HR" dirty="0" smtClean="0">
              <a:sym typeface="Symbol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hr-HR" sz="14400" dirty="0" smtClean="0">
                <a:sym typeface="Symbol"/>
              </a:rPr>
              <a:t>A</a:t>
            </a:r>
            <a:r>
              <a:rPr lang="hr-HR" sz="14400" i="1" dirty="0" smtClean="0"/>
              <a:t> → a</a:t>
            </a:r>
            <a:r>
              <a:rPr lang="hr-HR" sz="14400" dirty="0" smtClean="0">
                <a:sym typeface="Symbol"/>
              </a:rPr>
              <a:t>b </a:t>
            </a:r>
            <a:endParaRPr lang="hr-HR" sz="14400" dirty="0" smtClean="0"/>
          </a:p>
          <a:p>
            <a:pPr fontAlgn="auto">
              <a:spcAft>
                <a:spcPts val="0"/>
              </a:spcAft>
              <a:defRPr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/>
          <a:p>
            <a:r>
              <a:rPr lang="hr-HR" sz="2800" smtClean="0"/>
              <a:t>Osnovna načela programskog ostvarenja parsera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A()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hr-HR" sz="1800" b="1" smtClean="0"/>
              <a:t>   </a:t>
            </a:r>
            <a:r>
              <a:rPr lang="hr-HR" sz="1800" smtClean="0"/>
              <a:t>slučaj(Ulaz)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{</a:t>
            </a:r>
          </a:p>
          <a:p>
            <a:pPr>
              <a:buFont typeface="Wingdings" pitchFamily="2" charset="2"/>
              <a:buNone/>
            </a:pPr>
            <a:r>
              <a:rPr lang="hr-HR" sz="1800" b="1" smtClean="0"/>
              <a:t>      </a:t>
            </a:r>
            <a:r>
              <a:rPr lang="hr-HR" sz="1800" smtClean="0"/>
              <a:t>a</a:t>
            </a:r>
            <a:r>
              <a:rPr lang="hr-HR" sz="1800" baseline="-25000" smtClean="0"/>
              <a:t>1</a:t>
            </a:r>
            <a:r>
              <a:rPr lang="hr-HR" sz="1800" smtClean="0"/>
              <a:t>:    </a:t>
            </a:r>
            <a:r>
              <a:rPr lang="da-DK" sz="1800" smtClean="0"/>
              <a:t>Ispitati znakove koji slijede </a:t>
            </a:r>
            <a:r>
              <a:rPr lang="hr-HR" sz="1800" smtClean="0"/>
              <a:t>     	</a:t>
            </a:r>
            <a:r>
              <a:rPr lang="da-DK" sz="1800" smtClean="0"/>
              <a:t>koristeći niz β</a:t>
            </a:r>
            <a:r>
              <a:rPr lang="da-DK" sz="1800" baseline="-25000" smtClean="0"/>
              <a:t>1</a:t>
            </a:r>
            <a:r>
              <a:rPr lang="da-DK" sz="180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hr-HR" sz="1800" b="1" smtClean="0"/>
              <a:t>      </a:t>
            </a:r>
            <a:r>
              <a:rPr lang="hr-HR" sz="1800" smtClean="0"/>
              <a:t>a</a:t>
            </a:r>
            <a:r>
              <a:rPr lang="hr-HR" sz="1800" baseline="-25000" smtClean="0"/>
              <a:t>2</a:t>
            </a:r>
            <a:r>
              <a:rPr lang="hr-HR" sz="180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	         </a:t>
            </a:r>
            <a:r>
              <a:rPr lang="da-DK" sz="1800" smtClean="0"/>
              <a:t>Ispitati znakove koji slijede </a:t>
            </a:r>
            <a:r>
              <a:rPr lang="hr-HR" sz="1800" smtClean="0"/>
              <a:t>            	</a:t>
            </a:r>
            <a:r>
              <a:rPr lang="da-DK" sz="1800" smtClean="0"/>
              <a:t>koristeći niz β</a:t>
            </a:r>
            <a:r>
              <a:rPr lang="da-DK" sz="1800" baseline="-25000" smtClean="0"/>
              <a:t>2</a:t>
            </a:r>
            <a:r>
              <a:rPr lang="da-DK" sz="1800" smtClean="0"/>
              <a:t>;</a:t>
            </a:r>
          </a:p>
          <a:p>
            <a:endParaRPr lang="hr-HR" sz="1800" smtClean="0"/>
          </a:p>
        </p:txBody>
      </p:sp>
      <p:sp>
        <p:nvSpPr>
          <p:cNvPr id="27652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r-HR" sz="1800" smtClean="0"/>
              <a:t>      ............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a</a:t>
            </a:r>
            <a:r>
              <a:rPr lang="hr-HR" sz="1800" baseline="-25000" smtClean="0"/>
              <a:t>n</a:t>
            </a:r>
            <a:r>
              <a:rPr lang="hr-HR" sz="1800" smtClean="0"/>
              <a:t>:    </a:t>
            </a:r>
            <a:r>
              <a:rPr lang="da-DK" sz="1800" smtClean="0"/>
              <a:t>Ispitati znakove koji slijede </a:t>
            </a:r>
            <a:r>
              <a:rPr lang="hr-HR" sz="1800" smtClean="0"/>
              <a:t>	</a:t>
            </a:r>
            <a:r>
              <a:rPr lang="da-DK" sz="1800" smtClean="0"/>
              <a:t>koristeći niz β</a:t>
            </a:r>
            <a:r>
              <a:rPr lang="da-DK" sz="1800" baseline="-25000" smtClean="0"/>
              <a:t>n</a:t>
            </a:r>
            <a:r>
              <a:rPr lang="da-DK" sz="180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Svi ostali znakovi: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            Ispisati(„Niz w ∉ L(G)“);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   }</a:t>
            </a:r>
          </a:p>
          <a:p>
            <a:pPr>
              <a:buFont typeface="Wingdings" pitchFamily="2" charset="2"/>
              <a:buNone/>
            </a:pPr>
            <a:r>
              <a:rPr lang="hr-HR" sz="1800" smtClean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hr-HR" dirty="0" smtClean="0"/>
          </a:p>
          <a:p>
            <a:pPr fontAlgn="auto">
              <a:spcAft>
                <a:spcPts val="0"/>
              </a:spcAft>
              <a:defRPr/>
            </a:pPr>
            <a:r>
              <a:rPr lang="hr-HR" sz="3800" dirty="0" smtClean="0"/>
              <a:t>A</a:t>
            </a:r>
            <a:r>
              <a:rPr lang="hr-HR" sz="3800" i="1" dirty="0" smtClean="0"/>
              <a:t> → </a:t>
            </a:r>
            <a:r>
              <a:rPr lang="hr-HR" sz="3800" dirty="0" smtClean="0"/>
              <a:t>a</a:t>
            </a:r>
            <a:r>
              <a:rPr lang="hr-HR" sz="3800" baseline="-25000" dirty="0" smtClean="0"/>
              <a:t>1</a:t>
            </a:r>
            <a:r>
              <a:rPr lang="hr-HR" sz="3800" dirty="0" smtClean="0">
                <a:sym typeface="Symbol"/>
              </a:rPr>
              <a:t></a:t>
            </a:r>
            <a:r>
              <a:rPr lang="hr-HR" sz="3800" baseline="-25000" dirty="0" smtClean="0">
                <a:sym typeface="Symbol"/>
              </a:rPr>
              <a:t>1</a:t>
            </a:r>
            <a:r>
              <a:rPr lang="hr-HR" sz="3800" dirty="0" smtClean="0">
                <a:sym typeface="Symbol"/>
              </a:rPr>
              <a:t>  a</a:t>
            </a:r>
            <a:r>
              <a:rPr lang="hr-HR" sz="3800" baseline="-25000" dirty="0" smtClean="0">
                <a:sym typeface="Symbol"/>
              </a:rPr>
              <a:t>2</a:t>
            </a:r>
            <a:r>
              <a:rPr lang="hr-HR" sz="3800" dirty="0" smtClean="0">
                <a:sym typeface="Symbol"/>
              </a:rPr>
              <a:t> </a:t>
            </a:r>
            <a:r>
              <a:rPr lang="hr-HR" sz="3800" baseline="-25000" dirty="0" smtClean="0">
                <a:sym typeface="Symbol"/>
              </a:rPr>
              <a:t>2</a:t>
            </a:r>
            <a:r>
              <a:rPr lang="hr-HR" sz="3800" dirty="0" smtClean="0">
                <a:sym typeface="Symbol"/>
              </a:rPr>
              <a:t>  ---  </a:t>
            </a:r>
            <a:r>
              <a:rPr lang="hr-HR" sz="3800" dirty="0" smtClean="0"/>
              <a:t>a</a:t>
            </a:r>
            <a:r>
              <a:rPr lang="hr-HR" sz="3800" baseline="-25000" dirty="0" smtClean="0"/>
              <a:t>n</a:t>
            </a:r>
            <a:r>
              <a:rPr lang="hr-HR" sz="3800" dirty="0" smtClean="0">
                <a:sym typeface="Symbol"/>
              </a:rPr>
              <a:t></a:t>
            </a:r>
            <a:r>
              <a:rPr lang="hr-HR" sz="3800" baseline="-25000" dirty="0" smtClean="0">
                <a:sym typeface="Symbol"/>
              </a:rPr>
              <a:t>n </a:t>
            </a:r>
            <a:endParaRPr lang="hr-HR" sz="3800" baseline="-25000" dirty="0" smtClean="0"/>
          </a:p>
          <a:p>
            <a:pPr fontAlgn="auto">
              <a:spcAft>
                <a:spcPts val="0"/>
              </a:spcAft>
              <a:defRPr/>
            </a:pPr>
            <a:endParaRPr lang="hr-H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r-HR" smtClean="0"/>
              <a:t>Plan predavanja: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spcBef>
                <a:spcPct val="0"/>
              </a:spcBef>
              <a:buFont typeface="Tw Cen MT" pitchFamily="34" charset="-18"/>
              <a:buChar char="×"/>
            </a:pPr>
            <a:r>
              <a:rPr lang="hr-HR" smtClean="0"/>
              <a:t>Parsiranje od vrha prema dnu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r-HR" sz="2000" smtClean="0"/>
              <a:t>	(Miho Tomić)</a:t>
            </a:r>
          </a:p>
          <a:p>
            <a:pPr>
              <a:spcBef>
                <a:spcPct val="0"/>
              </a:spcBef>
              <a:buFont typeface="Tw Cen MT" pitchFamily="34" charset="-18"/>
              <a:buChar char="×"/>
            </a:pPr>
            <a:r>
              <a:rPr lang="hr-HR" smtClean="0"/>
              <a:t>Tehnika rekurzivnog spusta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r-HR" sz="2000" smtClean="0"/>
              <a:t>	(Davor Perić)</a:t>
            </a:r>
          </a:p>
          <a:p>
            <a:pPr>
              <a:spcBef>
                <a:spcPct val="0"/>
              </a:spcBef>
              <a:buFont typeface="Tw Cen MT" pitchFamily="34" charset="-18"/>
              <a:buChar char="×"/>
            </a:pPr>
            <a:r>
              <a:rPr lang="hr-HR" smtClean="0"/>
              <a:t>Parsiranje od dna prema vrhu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r-HR" sz="2000" smtClean="0"/>
              <a:t>	(Miho Tomić)</a:t>
            </a:r>
          </a:p>
          <a:p>
            <a:pPr>
              <a:spcBef>
                <a:spcPct val="0"/>
              </a:spcBef>
              <a:buFont typeface="Tw Cen MT" pitchFamily="34" charset="-18"/>
              <a:buChar char="×"/>
            </a:pPr>
            <a:r>
              <a:rPr lang="hr-HR" smtClean="0"/>
              <a:t>LR parser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r-HR" sz="2000" smtClean="0"/>
              <a:t>	(Željko Brdarić)</a:t>
            </a:r>
          </a:p>
          <a:p>
            <a:pPr>
              <a:spcBef>
                <a:spcPct val="0"/>
              </a:spcBef>
              <a:buFont typeface="Tw Cen MT" pitchFamily="34" charset="-18"/>
              <a:buChar char="×"/>
            </a:pPr>
            <a:endParaRPr lang="hr-HR" smtClean="0"/>
          </a:p>
          <a:p>
            <a:pPr>
              <a:spcBef>
                <a:spcPct val="0"/>
              </a:spcBef>
              <a:buFont typeface="Tw Cen MT" pitchFamily="34" charset="-18"/>
              <a:buChar char="×"/>
            </a:pPr>
            <a:r>
              <a:rPr lang="hr-HR" smtClean="0"/>
              <a:t>Dodatni primjeri</a:t>
            </a:r>
          </a:p>
          <a:p>
            <a:pPr>
              <a:spcBef>
                <a:spcPct val="0"/>
              </a:spcBef>
              <a:buFont typeface="Tw Cen MT" pitchFamily="34" charset="-18"/>
              <a:buChar char="×"/>
            </a:pPr>
            <a:endParaRPr lang="hr-HR" smtClean="0"/>
          </a:p>
          <a:p>
            <a:pPr>
              <a:spcBef>
                <a:spcPct val="0"/>
              </a:spcBef>
              <a:buFont typeface="Tw Cen MT" pitchFamily="34" charset="-18"/>
              <a:buChar char="×"/>
            </a:pPr>
            <a:endParaRPr lang="hr-H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57188" y="571500"/>
            <a:ext cx="85725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2800">
                <a:latin typeface="Tw Cen MT" pitchFamily="34" charset="-18"/>
              </a:rPr>
              <a:t>Implementacija parsera za jezik L definiran gramatikom G</a:t>
            </a:r>
          </a:p>
          <a:p>
            <a:endParaRPr lang="hr-HR">
              <a:latin typeface="Tw Cen MT" pitchFamily="34" charset="-18"/>
            </a:endParaRPr>
          </a:p>
          <a:p>
            <a:endParaRPr lang="hr-HR">
              <a:latin typeface="Tw Cen MT" pitchFamily="34" charset="-18"/>
            </a:endParaRPr>
          </a:p>
          <a:p>
            <a:r>
              <a:rPr lang="hr-HR" sz="2400">
                <a:latin typeface="Tw Cen MT" pitchFamily="34" charset="-18"/>
              </a:rPr>
              <a:t>G = ({S, B}, {a, b, c, d}</a:t>
            </a:r>
            <a:r>
              <a:rPr lang="hr-HR" sz="2400">
                <a:latin typeface="Tw Cen MT" pitchFamily="34" charset="-18"/>
                <a:sym typeface="Symbol" pitchFamily="18" charset="2"/>
              </a:rPr>
              <a:t>, P, S</a:t>
            </a:r>
            <a:r>
              <a:rPr lang="hr-HR" sz="2400">
                <a:latin typeface="Tw Cen MT" pitchFamily="34" charset="-18"/>
              </a:rPr>
              <a:t>)       P = {S→aaaB, B→bB, B→cB, B→d}</a:t>
            </a:r>
          </a:p>
          <a:p>
            <a:endParaRPr lang="hr-HR" sz="2400">
              <a:latin typeface="Tw Cen MT" pitchFamily="34" charset="-18"/>
            </a:endParaRPr>
          </a:p>
          <a:p>
            <a:r>
              <a:rPr lang="hr-HR" sz="2400">
                <a:latin typeface="Tw Cen MT" pitchFamily="34" charset="-18"/>
              </a:rPr>
              <a:t>L(G) = a3(b+c)*d</a:t>
            </a:r>
          </a:p>
          <a:p>
            <a:endParaRPr lang="hr-HR" sz="2400">
              <a:latin typeface="Tw Cen MT" pitchFamily="34" charset="-18"/>
            </a:endParaRPr>
          </a:p>
          <a:p>
            <a:r>
              <a:rPr lang="hr-HR" sz="2400">
                <a:latin typeface="Tw Cen MT" pitchFamily="34" charset="-18"/>
              </a:rPr>
              <a:t>	</a:t>
            </a:r>
          </a:p>
          <a:p>
            <a:pPr lvl="1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2400">
                <a:latin typeface="Tw Cen MT" pitchFamily="34" charset="-18"/>
              </a:rPr>
              <a:t>    Zadani niz : aaabcbcdd</a:t>
            </a:r>
          </a:p>
          <a:p>
            <a:endParaRPr lang="hr-HR" sz="2400">
              <a:latin typeface="Tw Cen MT" pitchFamily="34" charset="-18"/>
            </a:endParaRPr>
          </a:p>
          <a:p>
            <a:pPr lvl="1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2400">
                <a:latin typeface="Tw Cen MT" pitchFamily="34" charset="-18"/>
              </a:rPr>
              <a:t>    Zadani niz : aaabcbbccbcd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2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614738"/>
          </a:xfrm>
        </p:spPr>
        <p:txBody>
          <a:bodyPr/>
          <a:lstStyle/>
          <a:p>
            <a:r>
              <a:rPr lang="hr-HR" sz="2000" smtClean="0"/>
              <a:t>Gradnja generativnog stabla kod parsiranja od dna prema vrhu započinje završnim znakovima gramatike, odnosno listovima stabla.</a:t>
            </a:r>
          </a:p>
          <a:p>
            <a:r>
              <a:rPr lang="hr-HR" sz="2000" smtClean="0"/>
              <a:t>Ako je dio niza jednak desnoj strani produkcije, onda se taj dio zamijeni lijevom stranom produkcije.</a:t>
            </a:r>
          </a:p>
          <a:p>
            <a:r>
              <a:rPr lang="hr-HR" sz="2000" smtClean="0"/>
              <a:t>Zamjenama desnih strana produkcija lijevim stranama nastoje se izgraditi svi čvorovi stabla uključujući i korijen stabla.</a:t>
            </a:r>
          </a:p>
          <a:p>
            <a:r>
              <a:rPr lang="hr-HR" sz="2000" smtClean="0"/>
              <a:t>Produkcije u procesu parsiranja od dna prema vrhu nazivamo redukcijama.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291" y="1714488"/>
            <a:ext cx="62707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Parsiranje od dna prema vrhu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1500" y="642938"/>
            <a:ext cx="62865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>
                <a:latin typeface="Tw Cen MT" pitchFamily="34" charset="-18"/>
              </a:rPr>
              <a:t>Neka je zadana slijedeća gramatika G=(N, Σ, P, S):</a:t>
            </a:r>
          </a:p>
          <a:p>
            <a:r>
              <a:rPr lang="hr-HR">
                <a:latin typeface="Tw Cen MT" pitchFamily="34" charset="-18"/>
              </a:rPr>
              <a:t>- N={A, B, C}</a:t>
            </a:r>
          </a:p>
          <a:p>
            <a:r>
              <a:rPr lang="hr-HR">
                <a:latin typeface="Tw Cen MT" pitchFamily="34" charset="-18"/>
              </a:rPr>
              <a:t>-</a:t>
            </a:r>
            <a:r>
              <a:rPr lang="el-GR">
                <a:latin typeface="Calibri" pitchFamily="34" charset="0"/>
              </a:rPr>
              <a:t> Σ={</a:t>
            </a:r>
            <a:r>
              <a:rPr lang="hr-HR">
                <a:latin typeface="Tw Cen MT" pitchFamily="34" charset="-18"/>
              </a:rPr>
              <a:t>id, +, *, (, ) }</a:t>
            </a:r>
          </a:p>
          <a:p>
            <a:endParaRPr lang="pl-PL">
              <a:latin typeface="Tw Cen MT" pitchFamily="34" charset="-18"/>
            </a:endParaRPr>
          </a:p>
          <a:p>
            <a:r>
              <a:rPr lang="pl-PL">
                <a:latin typeface="Tw Cen MT" pitchFamily="34" charset="-18"/>
              </a:rPr>
              <a:t>- P je skup slijedećih produkcija</a:t>
            </a:r>
          </a:p>
          <a:p>
            <a:r>
              <a:rPr lang="hr-HR">
                <a:latin typeface="Tw Cen MT" pitchFamily="34" charset="-18"/>
              </a:rPr>
              <a:t>1) A→A+B</a:t>
            </a:r>
          </a:p>
          <a:p>
            <a:r>
              <a:rPr lang="hr-HR">
                <a:latin typeface="Tw Cen MT" pitchFamily="34" charset="-18"/>
              </a:rPr>
              <a:t>2) A→ B</a:t>
            </a:r>
          </a:p>
          <a:p>
            <a:r>
              <a:rPr lang="hr-HR">
                <a:latin typeface="Tw Cen MT" pitchFamily="34" charset="-18"/>
              </a:rPr>
              <a:t>3) B→B*C</a:t>
            </a:r>
          </a:p>
          <a:p>
            <a:r>
              <a:rPr lang="hr-HR">
                <a:latin typeface="Tw Cen MT" pitchFamily="34" charset="-18"/>
              </a:rPr>
              <a:t>4) B→C</a:t>
            </a:r>
          </a:p>
          <a:p>
            <a:r>
              <a:rPr lang="hr-HR">
                <a:latin typeface="Tw Cen MT" pitchFamily="34" charset="-18"/>
              </a:rPr>
              <a:t>5) C→(A)</a:t>
            </a:r>
          </a:p>
          <a:p>
            <a:r>
              <a:rPr lang="hr-HR">
                <a:latin typeface="Tw Cen MT" pitchFamily="34" charset="-18"/>
              </a:rPr>
              <a:t>6) C→id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57625" y="4786313"/>
            <a:ext cx="3643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  id          +     id       *        id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000500" y="385762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C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000500" y="2928938"/>
            <a:ext cx="214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B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000500" y="2071688"/>
            <a:ext cx="323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latin typeface="Tw Cen MT" pitchFamily="34" charset="-18"/>
              </a:rPr>
              <a:t>A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286375" y="3857625"/>
            <a:ext cx="214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C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286375" y="2928938"/>
            <a:ext cx="214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B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429375" y="2928938"/>
            <a:ext cx="214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C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929313" y="2071688"/>
            <a:ext cx="214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B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786313" y="1285875"/>
            <a:ext cx="214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B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4375" y="4143375"/>
            <a:ext cx="2643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Zadani nizw: </a:t>
            </a:r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id+id*id</a:t>
            </a:r>
          </a:p>
        </p:txBody>
      </p:sp>
      <p:cxnSp>
        <p:nvCxnSpPr>
          <p:cNvPr id="65" name="Straight Arrow Connector 64"/>
          <p:cNvCxnSpPr>
            <a:stCxn id="31" idx="0"/>
            <a:endCxn id="45" idx="2"/>
          </p:cNvCxnSpPr>
          <p:nvPr/>
        </p:nvCxnSpPr>
        <p:spPr>
          <a:xfrm rot="5400000" flipH="1" flipV="1">
            <a:off x="4320381" y="1497807"/>
            <a:ext cx="415925" cy="73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45" idx="2"/>
          </p:cNvCxnSpPr>
          <p:nvPr/>
        </p:nvCxnSpPr>
        <p:spPr>
          <a:xfrm rot="16200000" flipV="1">
            <a:off x="3382170" y="3167856"/>
            <a:ext cx="305911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0"/>
            <a:endCxn id="45" idx="2"/>
          </p:cNvCxnSpPr>
          <p:nvPr/>
        </p:nvCxnSpPr>
        <p:spPr>
          <a:xfrm rot="16200000" flipV="1">
            <a:off x="5257800" y="1292226"/>
            <a:ext cx="415925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44" idx="2"/>
          </p:cNvCxnSpPr>
          <p:nvPr/>
        </p:nvCxnSpPr>
        <p:spPr>
          <a:xfrm rot="5400000" flipH="1" flipV="1">
            <a:off x="4882357" y="3559968"/>
            <a:ext cx="2273300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1" idx="0"/>
            <a:endCxn id="44" idx="2"/>
          </p:cNvCxnSpPr>
          <p:nvPr/>
        </p:nvCxnSpPr>
        <p:spPr>
          <a:xfrm rot="5400000" flipH="1" flipV="1">
            <a:off x="5472112" y="2363788"/>
            <a:ext cx="487363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6000750" y="3929063"/>
            <a:ext cx="12874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0" idx="0"/>
            <a:endCxn id="41" idx="2"/>
          </p:cNvCxnSpPr>
          <p:nvPr/>
        </p:nvCxnSpPr>
        <p:spPr>
          <a:xfrm rot="5400000" flipH="1" flipV="1">
            <a:off x="5113338" y="3578225"/>
            <a:ext cx="5603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 flipH="1" flipV="1">
            <a:off x="5215731" y="4501357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2" idx="0"/>
            <a:endCxn id="44" idx="2"/>
          </p:cNvCxnSpPr>
          <p:nvPr/>
        </p:nvCxnSpPr>
        <p:spPr>
          <a:xfrm rot="16200000" flipV="1">
            <a:off x="6043612" y="2435226"/>
            <a:ext cx="487363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3928269" y="4501357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 flipH="1" flipV="1">
            <a:off x="3927476" y="3571875"/>
            <a:ext cx="4302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31" idx="2"/>
          </p:cNvCxnSpPr>
          <p:nvPr/>
        </p:nvCxnSpPr>
        <p:spPr>
          <a:xfrm rot="5400000" flipH="1" flipV="1">
            <a:off x="3944937" y="2640013"/>
            <a:ext cx="41592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26" grpId="0"/>
      <p:bldP spid="28" grpId="0"/>
      <p:bldP spid="29" grpId="0"/>
      <p:bldP spid="31" grpId="0"/>
      <p:bldP spid="40" grpId="0"/>
      <p:bldP spid="41" grpId="0"/>
      <p:bldP spid="42" grpId="0"/>
      <p:bldP spid="44" grpId="0"/>
      <p:bldP spid="45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/>
          <a:p>
            <a:endParaRPr lang="hr-HR" smtClean="0"/>
          </a:p>
        </p:txBody>
      </p:sp>
      <p:sp>
        <p:nvSpPr>
          <p:cNvPr id="4" name="Rectangle 3"/>
          <p:cNvSpPr/>
          <p:nvPr/>
        </p:nvSpPr>
        <p:spPr>
          <a:xfrm>
            <a:off x="1428729" y="1714488"/>
            <a:ext cx="211788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LR parser</a:t>
            </a:r>
            <a:endParaRPr lang="hr-H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87066" y="1214422"/>
            <a:ext cx="234219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LR(k)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330450" y="2251075"/>
            <a:ext cx="9080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291682" y="2951956"/>
            <a:ext cx="1595438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56188" y="2171700"/>
            <a:ext cx="1058862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5720" y="2012257"/>
            <a:ext cx="1927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Left-to-right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s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canning</a:t>
            </a:r>
            <a:endParaRPr lang="hr-HR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5657" y="3767494"/>
            <a:ext cx="32608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Rightmost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derivation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" y="2970213"/>
            <a:ext cx="2271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hr-HR">
                <a:latin typeface="Tw Cen MT" pitchFamily="34" charset="-18"/>
              </a:rPr>
              <a:t> niz </a:t>
            </a:r>
            <a:r>
              <a:rPr lang="hr-HR" i="1">
                <a:latin typeface="Tw Cen MT" pitchFamily="34" charset="-18"/>
              </a:rPr>
              <a:t>w</a:t>
            </a:r>
            <a:r>
              <a:rPr lang="hr-HR">
                <a:latin typeface="Tw Cen MT" pitchFamily="34" charset="-18"/>
              </a:rPr>
              <a:t> čita se sa lijeva na desno</a:t>
            </a:r>
            <a:endParaRPr lang="en-US">
              <a:latin typeface="Tw Cen MT" pitchFamily="34" charset="-1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57463" y="4325938"/>
            <a:ext cx="31797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hr-HR">
                <a:latin typeface="Tw Cen MT" pitchFamily="34" charset="-18"/>
              </a:rPr>
              <a:t> gradnja stabla zamjenom krajnje desnog nezavršnog znaka</a:t>
            </a:r>
            <a:endParaRPr lang="en-US">
              <a:latin typeface="Tw Cen MT" pitchFamily="34" charset="-1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115050" y="2730500"/>
            <a:ext cx="302895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hr-HR">
                <a:latin typeface="Tw Cen MT" pitchFamily="34" charset="-18"/>
              </a:rPr>
              <a:t> potrebno pročitati najviše </a:t>
            </a:r>
            <a:r>
              <a:rPr lang="hr-HR" sz="2400" b="1">
                <a:solidFill>
                  <a:schemeClr val="accent1"/>
                </a:solidFill>
                <a:latin typeface="Tw Cen MT" pitchFamily="34" charset="-18"/>
              </a:rPr>
              <a:t>k</a:t>
            </a:r>
            <a:r>
              <a:rPr lang="hr-HR">
                <a:latin typeface="Tw Cen MT" pitchFamily="34" charset="-18"/>
              </a:rPr>
              <a:t> znakova unaprijed za potrebe donošenja odluke o primjeni redukcije</a:t>
            </a:r>
            <a:endParaRPr lang="en-US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00063" y="2428875"/>
            <a:ext cx="82296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buClr>
                <a:srgbClr val="C00000"/>
              </a:buClr>
              <a:buSzPct val="95000"/>
              <a:buFont typeface="Tw Cen MT" pitchFamily="34" charset="-18"/>
              <a:buChar char="×"/>
            </a:pPr>
            <a:r>
              <a:rPr lang="hr-HR" sz="2400">
                <a:latin typeface="Tw Cen MT" pitchFamily="34" charset="-18"/>
                <a:cs typeface="Arial" charset="0"/>
              </a:rPr>
              <a:t>koristi parsiranje od dna prema vrhu</a:t>
            </a:r>
          </a:p>
          <a:p>
            <a:pPr marL="273050" indent="-273050">
              <a:buClr>
                <a:srgbClr val="C00000"/>
              </a:buClr>
              <a:buSzPct val="95000"/>
              <a:buFont typeface="Tw Cen MT" pitchFamily="34" charset="-18"/>
              <a:buChar char="×"/>
            </a:pPr>
            <a:endParaRPr lang="hr-HR" sz="2400">
              <a:latin typeface="Tw Cen MT" pitchFamily="34" charset="-18"/>
              <a:cs typeface="Arial" charset="0"/>
            </a:endParaRPr>
          </a:p>
          <a:p>
            <a:pPr marL="273050" indent="-273050">
              <a:buClr>
                <a:srgbClr val="C00000"/>
              </a:buClr>
              <a:buSzPct val="95000"/>
              <a:buFont typeface="Tw Cen MT" pitchFamily="34" charset="-18"/>
              <a:buChar char="×"/>
            </a:pPr>
            <a:r>
              <a:rPr lang="hr-HR" sz="2400">
                <a:latin typeface="Tw Cen MT" pitchFamily="34" charset="-18"/>
              </a:rPr>
              <a:t>kontekstno neovisne gramatike za koje je moguće izgraditi LR parser → LR gramatike</a:t>
            </a:r>
            <a:endParaRPr lang="hr-HR" sz="2400">
              <a:latin typeface="Tw Cen MT" pitchFamily="34" charset="-18"/>
              <a:cs typeface="Arial" charset="0"/>
            </a:endParaRPr>
          </a:p>
          <a:p>
            <a:pPr marL="273050" indent="-273050">
              <a:buClr>
                <a:srgbClr val="C00000"/>
              </a:buClr>
              <a:buSzPct val="95000"/>
            </a:pPr>
            <a:endParaRPr lang="hr-HR" sz="2400">
              <a:latin typeface="Tw Cen MT" pitchFamily="34" charset="-18"/>
            </a:endParaRPr>
          </a:p>
          <a:p>
            <a:pPr marL="273050" indent="-273050">
              <a:buClr>
                <a:srgbClr val="C00000"/>
              </a:buClr>
              <a:buSzPct val="95000"/>
              <a:buFont typeface="Tw Cen MT" pitchFamily="34" charset="-18"/>
              <a:buChar char="×"/>
            </a:pPr>
            <a:r>
              <a:rPr lang="hr-HR" sz="2400">
                <a:latin typeface="Tw Cen MT" pitchFamily="34" charset="-18"/>
              </a:rPr>
              <a:t>gradi se posebnim generatorom</a:t>
            </a:r>
          </a:p>
          <a:p>
            <a:pPr marL="273050" indent="-273050">
              <a:buClr>
                <a:srgbClr val="C00000"/>
              </a:buClr>
              <a:buSzPct val="95000"/>
              <a:buFont typeface="Tw Cen MT" pitchFamily="34" charset="-18"/>
              <a:buChar char="×"/>
            </a:pPr>
            <a:endParaRPr lang="hr-HR" sz="2400">
              <a:latin typeface="Tw Cen MT" pitchFamily="34" charset="-18"/>
            </a:endParaRPr>
          </a:p>
          <a:p>
            <a:pPr marL="273050" indent="-273050">
              <a:buClr>
                <a:srgbClr val="C00000"/>
              </a:buClr>
              <a:buSzPct val="95000"/>
              <a:buFont typeface="Tw Cen MT" pitchFamily="34" charset="-18"/>
              <a:buChar char="×"/>
            </a:pPr>
            <a:r>
              <a:rPr lang="hr-HR" sz="2400">
                <a:latin typeface="Tw Cen MT" pitchFamily="34" charset="-18"/>
              </a:rPr>
              <a:t>različiti generatori razlikuju se samo u tablici parsiranja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Model LR parsera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00438" y="2714625"/>
            <a:ext cx="2286000" cy="1500188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000" dirty="0">
                <a:solidFill>
                  <a:schemeClr val="tx1"/>
                </a:solidFill>
              </a:rPr>
              <a:t>Program LR </a:t>
            </a:r>
            <a:r>
              <a:rPr lang="hr-HR" sz="2000" dirty="0">
                <a:solidFill>
                  <a:schemeClr val="tx1"/>
                </a:solidFill>
              </a:rPr>
              <a:t>parsera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71750" y="1714500"/>
            <a:ext cx="4714875" cy="357188"/>
            <a:chOff x="1857356" y="1857364"/>
            <a:chExt cx="5143536" cy="428628"/>
          </a:xfrm>
        </p:grpSpPr>
        <p:sp>
          <p:nvSpPr>
            <p:cNvPr id="27" name="Rectangle 3"/>
            <p:cNvSpPr/>
            <p:nvPr/>
          </p:nvSpPr>
          <p:spPr>
            <a:xfrm>
              <a:off x="1857356" y="1857364"/>
              <a:ext cx="857257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hr-HR" baseline="-250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baseline="-25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4"/>
            <p:cNvSpPr/>
            <p:nvPr/>
          </p:nvSpPr>
          <p:spPr>
            <a:xfrm>
              <a:off x="2714613" y="1857364"/>
              <a:ext cx="857255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1"/>
                  </a:solidFill>
                </a:rPr>
                <a:t>. . 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5"/>
            <p:cNvSpPr/>
            <p:nvPr/>
          </p:nvSpPr>
          <p:spPr>
            <a:xfrm>
              <a:off x="4429125" y="1857364"/>
              <a:ext cx="857255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1"/>
                  </a:solidFill>
                </a:rPr>
                <a:t>. . 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6"/>
            <p:cNvSpPr/>
            <p:nvPr/>
          </p:nvSpPr>
          <p:spPr>
            <a:xfrm>
              <a:off x="3571868" y="1857364"/>
              <a:ext cx="857257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hr-HR" baseline="-250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en-US" baseline="-25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7"/>
            <p:cNvSpPr/>
            <p:nvPr/>
          </p:nvSpPr>
          <p:spPr>
            <a:xfrm>
              <a:off x="5286380" y="1857364"/>
              <a:ext cx="857257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hr-HR" baseline="-250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</a:t>
              </a:r>
              <a:endParaRPr lang="en-US" baseline="-25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/>
            <p:nvPr/>
          </p:nvSpPr>
          <p:spPr>
            <a:xfrm>
              <a:off x="6143637" y="1857364"/>
              <a:ext cx="857255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⊥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643063" y="3214688"/>
            <a:ext cx="642937" cy="3000375"/>
            <a:chOff x="642910" y="2357430"/>
            <a:chExt cx="642942" cy="3000396"/>
          </a:xfrm>
        </p:grpSpPr>
        <p:sp>
          <p:nvSpPr>
            <p:cNvPr id="21" name="Rectangle 20"/>
            <p:cNvSpPr/>
            <p:nvPr/>
          </p:nvSpPr>
          <p:spPr>
            <a:xfrm>
              <a:off x="642910" y="2357430"/>
              <a:ext cx="642942" cy="5000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hr-HR" baseline="-250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baseline="-25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2910" y="2857495"/>
              <a:ext cx="642942" cy="500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hr-HR" baseline="-250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baseline="-25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2910" y="3357562"/>
              <a:ext cx="642942" cy="5000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hr-HR" baseline="-250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m-1</a:t>
              </a:r>
              <a:endParaRPr lang="en-US" baseline="-25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2910" y="3857627"/>
              <a:ext cx="642942" cy="500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hr-HR" baseline="-250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m-1</a:t>
              </a:r>
              <a:endParaRPr lang="en-US" baseline="-25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2910" y="4857759"/>
              <a:ext cx="642942" cy="500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hr-HR" baseline="-250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 baseline="-25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2910" y="4357694"/>
              <a:ext cx="642942" cy="5000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dirty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rPr>
                <a:t>. . .</a:t>
              </a:r>
              <a:endParaRPr lang="en-US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rot="16200000" flipH="1">
            <a:off x="4321969" y="4536282"/>
            <a:ext cx="642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86438" y="3500438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286000" y="3500438"/>
            <a:ext cx="121443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250531" y="2393157"/>
            <a:ext cx="642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4348" y="3214687"/>
            <a:ext cx="7457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Stog</a:t>
            </a: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58083" y="1643051"/>
            <a:ext cx="7425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Ulaz</a:t>
            </a: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43703" y="3286125"/>
            <a:ext cx="7585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Izlaz</a:t>
            </a: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000375" y="4857750"/>
            <a:ext cx="3500438" cy="1357313"/>
            <a:chOff x="3000364" y="4572008"/>
            <a:chExt cx="3500462" cy="1357322"/>
          </a:xfrm>
        </p:grpSpPr>
        <p:grpSp>
          <p:nvGrpSpPr>
            <p:cNvPr id="34830" name="Group 15"/>
            <p:cNvGrpSpPr>
              <a:grpSpLocks/>
            </p:cNvGrpSpPr>
            <p:nvPr/>
          </p:nvGrpSpPr>
          <p:grpSpPr bwMode="auto">
            <a:xfrm>
              <a:off x="3000364" y="4572008"/>
              <a:ext cx="3500462" cy="1357322"/>
              <a:chOff x="2857488" y="4857760"/>
              <a:chExt cx="3571900" cy="142876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57488" y="4857760"/>
                <a:ext cx="3571900" cy="1428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2"/>
              <p:cNvSpPr/>
              <p:nvPr/>
            </p:nvSpPr>
            <p:spPr>
              <a:xfrm>
                <a:off x="3142592" y="5001471"/>
                <a:ext cx="1391502" cy="7135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dirty="0">
                    <a:solidFill>
                      <a:schemeClr val="tx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Akcija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>
                <a:off x="4534094" y="5001471"/>
                <a:ext cx="1610190" cy="7135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dirty="0">
                    <a:solidFill>
                      <a:schemeClr val="tx2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NovoStanje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3149072" y="5786454"/>
                <a:ext cx="2988733" cy="3887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>
                  <a:latin typeface="Tw Cen MT" pitchFamily="34" charset="-18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8984" y="5429280"/>
              <a:ext cx="2396441" cy="4616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240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+mn-lt"/>
                </a:rPr>
                <a:t>Tablica parsiranja</a:t>
              </a:r>
              <a:endParaRPr 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Postupak parsiranja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85813" y="3429000"/>
            <a:ext cx="7143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AutoNum type="arabicParenR"/>
            </a:pPr>
            <a:r>
              <a:rPr lang="hr-HR" sz="2000">
                <a:latin typeface="Tw Cen MT" pitchFamily="34" charset="-18"/>
              </a:rPr>
              <a:t>Akcija [s</a:t>
            </a:r>
            <a:r>
              <a:rPr lang="hr-HR" sz="2000" baseline="-25000">
                <a:latin typeface="Tw Cen MT" pitchFamily="34" charset="-18"/>
              </a:rPr>
              <a:t>m</a:t>
            </a:r>
            <a:r>
              <a:rPr lang="hr-HR" sz="2000">
                <a:latin typeface="Tw Cen MT" pitchFamily="34" charset="-18"/>
              </a:rPr>
              <a:t>, a</a:t>
            </a:r>
            <a:r>
              <a:rPr lang="hr-HR" sz="2000" baseline="-25000">
                <a:latin typeface="Tw Cen MT" pitchFamily="34" charset="-18"/>
              </a:rPr>
              <a:t>i</a:t>
            </a:r>
            <a:r>
              <a:rPr lang="hr-HR" sz="2000">
                <a:latin typeface="Tw Cen MT" pitchFamily="34" charset="-18"/>
              </a:rPr>
              <a:t>] = Pomak s</a:t>
            </a:r>
          </a:p>
          <a:p>
            <a:pPr marL="342900" indent="-342900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Pročitani znak a</a:t>
            </a:r>
            <a:r>
              <a:rPr lang="hr-HR" sz="1600" baseline="-25000">
                <a:latin typeface="Tw Cen MT" pitchFamily="34" charset="-18"/>
              </a:rPr>
              <a:t>i</a:t>
            </a:r>
            <a:r>
              <a:rPr lang="hr-HR" sz="1600">
                <a:latin typeface="Tw Cen MT" pitchFamily="34" charset="-18"/>
              </a:rPr>
              <a:t> i po tablici određeno stanje s stavlja se na stog</a:t>
            </a:r>
            <a:endParaRPr lang="hr-HR" sz="2000">
              <a:latin typeface="Tw Cen MT" pitchFamily="34" charset="-18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00063" y="1785938"/>
            <a:ext cx="7000875" cy="1308100"/>
            <a:chOff x="500063" y="1785938"/>
            <a:chExt cx="7000875" cy="1308095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500063" y="2000283"/>
              <a:ext cx="6286500" cy="5232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28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(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0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2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2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...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 </a:t>
              </a:r>
              <a:r>
                <a:rPr lang="hr-HR" sz="28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,  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i+1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...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n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</a:t>
              </a:r>
              <a:r>
                <a:rPr lang="hr-HR" sz="2800" dirty="0">
                  <a:solidFill>
                    <a:srgbClr val="C00000"/>
                  </a:solidFill>
                  <a:latin typeface="+mn-lt"/>
                </a:rPr>
                <a:t>⊥</a:t>
              </a:r>
              <a:r>
                <a:rPr lang="hr-HR" sz="28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)</a:t>
              </a:r>
              <a:endParaRPr lang="hr-HR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14375" y="1785938"/>
              <a:ext cx="1428750" cy="3079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Sadržaj stoga</a:t>
              </a: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5000625" y="1785938"/>
              <a:ext cx="2500313" cy="3079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Nepročitani dio ulaznog niza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2143125" y="2786059"/>
              <a:ext cx="1000125" cy="3079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Vrh stoga</a:t>
              </a: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4572000" y="2786059"/>
              <a:ext cx="1571625" cy="3079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Znak koji se čita</a:t>
              </a:r>
            </a:p>
          </p:txBody>
        </p:sp>
        <p:cxnSp>
          <p:nvCxnSpPr>
            <p:cNvPr id="9" name="Shape 8"/>
            <p:cNvCxnSpPr>
              <a:stCxn id="7" idx="3"/>
            </p:cNvCxnSpPr>
            <p:nvPr/>
          </p:nvCxnSpPr>
          <p:spPr bwMode="auto">
            <a:xfrm flipV="1">
              <a:off x="3143250" y="2500310"/>
              <a:ext cx="285750" cy="43973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/>
            <p:nvPr/>
          </p:nvCxnSpPr>
          <p:spPr bwMode="auto">
            <a:xfrm rot="10800000">
              <a:off x="4143375" y="2500310"/>
              <a:ext cx="357188" cy="43973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Postupak parsiranja</a:t>
            </a: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785813" y="3429000"/>
            <a:ext cx="7143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AutoNum type="arabicParenR"/>
            </a:pPr>
            <a:r>
              <a:rPr lang="hr-HR" sz="2000">
                <a:latin typeface="Tw Cen MT" pitchFamily="34" charset="-18"/>
              </a:rPr>
              <a:t>Akcija [s</a:t>
            </a:r>
            <a:r>
              <a:rPr lang="hr-HR" sz="2000" baseline="-25000">
                <a:latin typeface="Tw Cen MT" pitchFamily="34" charset="-18"/>
              </a:rPr>
              <a:t>m</a:t>
            </a:r>
            <a:r>
              <a:rPr lang="hr-HR" sz="2000">
                <a:latin typeface="Tw Cen MT" pitchFamily="34" charset="-18"/>
              </a:rPr>
              <a:t>, a</a:t>
            </a:r>
            <a:r>
              <a:rPr lang="hr-HR" sz="2000" baseline="-25000">
                <a:latin typeface="Tw Cen MT" pitchFamily="34" charset="-18"/>
              </a:rPr>
              <a:t>i</a:t>
            </a:r>
            <a:r>
              <a:rPr lang="hr-HR" sz="2000">
                <a:latin typeface="Tw Cen MT" pitchFamily="34" charset="-18"/>
              </a:rPr>
              <a:t>] = Pomak s</a:t>
            </a:r>
          </a:p>
          <a:p>
            <a:pPr marL="342900" indent="-342900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Pročitani znak a</a:t>
            </a:r>
            <a:r>
              <a:rPr lang="hr-HR" sz="1600" baseline="-25000">
                <a:latin typeface="Tw Cen MT" pitchFamily="34" charset="-18"/>
              </a:rPr>
              <a:t>i</a:t>
            </a:r>
            <a:r>
              <a:rPr lang="hr-HR" sz="1600">
                <a:latin typeface="Tw Cen MT" pitchFamily="34" charset="-18"/>
              </a:rPr>
              <a:t> i po tablici određeno stanje s stavlja se na stog</a:t>
            </a:r>
            <a:endParaRPr lang="hr-HR" sz="2000">
              <a:latin typeface="Tw Cen MT" pitchFamily="34" charset="-18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00063" y="2000276"/>
            <a:ext cx="6286500" cy="5232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(</a:t>
            </a:r>
            <a:r>
              <a:rPr lang="hr-HR" sz="28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s</a:t>
            </a:r>
            <a:r>
              <a:rPr lang="hr-HR" sz="2800" baseline="-25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0</a:t>
            </a:r>
            <a:r>
              <a:rPr lang="hr-HR" sz="28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 X</a:t>
            </a:r>
            <a:r>
              <a:rPr lang="hr-HR" sz="2800" baseline="-25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1</a:t>
            </a:r>
            <a:r>
              <a:rPr lang="hr-HR" sz="28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 s</a:t>
            </a:r>
            <a:r>
              <a:rPr lang="hr-HR" sz="2800" baseline="-25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1</a:t>
            </a:r>
            <a:r>
              <a:rPr lang="hr-HR" sz="28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 X</a:t>
            </a:r>
            <a:r>
              <a:rPr lang="hr-HR" sz="2800" baseline="-25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2</a:t>
            </a:r>
            <a:r>
              <a:rPr lang="hr-HR" sz="28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 s</a:t>
            </a:r>
            <a:r>
              <a:rPr lang="hr-HR" sz="2800" baseline="-25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2</a:t>
            </a:r>
            <a:r>
              <a:rPr lang="hr-HR" sz="28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 ... X</a:t>
            </a:r>
            <a:r>
              <a:rPr lang="hr-HR" sz="2800" baseline="-25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m</a:t>
            </a:r>
            <a:r>
              <a:rPr lang="hr-HR" sz="28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s</a:t>
            </a:r>
            <a:r>
              <a:rPr lang="hr-HR" sz="2800" baseline="-25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m</a:t>
            </a:r>
            <a:r>
              <a:rPr lang="hr-HR" sz="28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  </a:t>
            </a:r>
            <a:r>
              <a:rPr lang="hr-HR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,  </a:t>
            </a:r>
            <a:r>
              <a:rPr lang="hr-HR" sz="2800" dirty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a</a:t>
            </a:r>
            <a:r>
              <a:rPr lang="hr-HR" sz="2800" baseline="-25000" dirty="0">
                <a:solidFill>
                  <a:schemeClr val="accent3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i</a:t>
            </a:r>
            <a:r>
              <a:rPr lang="hr-HR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hr-HR" sz="28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a</a:t>
            </a:r>
            <a:r>
              <a:rPr lang="hr-HR" sz="2800" baseline="-25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i+1</a:t>
            </a:r>
            <a:r>
              <a:rPr lang="hr-HR" sz="28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 ... a</a:t>
            </a:r>
            <a:r>
              <a:rPr lang="hr-HR" sz="2800" baseline="-25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n</a:t>
            </a:r>
            <a:r>
              <a:rPr lang="hr-HR" sz="28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 </a:t>
            </a:r>
            <a:r>
              <a:rPr lang="hr-HR" sz="2800" dirty="0">
                <a:solidFill>
                  <a:srgbClr val="C00000"/>
                </a:solidFill>
                <a:latin typeface="+mn-lt"/>
              </a:rPr>
              <a:t>⊥</a:t>
            </a:r>
            <a:r>
              <a:rPr lang="hr-HR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rPr>
              <a:t>)</a:t>
            </a:r>
            <a:endParaRPr lang="hr-HR" sz="28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14375" y="1785938"/>
            <a:ext cx="1428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Sadržaj stoga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000625" y="1785938"/>
            <a:ext cx="250031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Nepročitani dio ulaznog niza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143125" y="2786063"/>
            <a:ext cx="10001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Vrh stoga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572000" y="2786063"/>
            <a:ext cx="1571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1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Znak koji se čita</a:t>
            </a:r>
          </a:p>
        </p:txBody>
      </p:sp>
      <p:cxnSp>
        <p:nvCxnSpPr>
          <p:cNvPr id="10" name="Shape 9"/>
          <p:cNvCxnSpPr/>
          <p:nvPr/>
        </p:nvCxnSpPr>
        <p:spPr bwMode="auto">
          <a:xfrm flipV="1">
            <a:off x="3143250" y="2500313"/>
            <a:ext cx="285750" cy="4397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hape 10"/>
          <p:cNvCxnSpPr/>
          <p:nvPr/>
        </p:nvCxnSpPr>
        <p:spPr bwMode="auto">
          <a:xfrm rot="10800000">
            <a:off x="4143375" y="2500313"/>
            <a:ext cx="357188" cy="4397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Postupak parsiranja</a:t>
            </a:r>
          </a:p>
        </p:txBody>
      </p:sp>
      <p:grpSp>
        <p:nvGrpSpPr>
          <p:cNvPr id="37891" name="Group 18"/>
          <p:cNvGrpSpPr>
            <a:grpSpLocks/>
          </p:cNvGrpSpPr>
          <p:nvPr/>
        </p:nvGrpSpPr>
        <p:grpSpPr bwMode="auto">
          <a:xfrm>
            <a:off x="500063" y="1785938"/>
            <a:ext cx="7000875" cy="1308100"/>
            <a:chOff x="500034" y="1785926"/>
            <a:chExt cx="7000924" cy="1307904"/>
          </a:xfrm>
        </p:grpSpPr>
        <p:sp>
          <p:nvSpPr>
            <p:cNvPr id="4" name="TextBox 3"/>
            <p:cNvSpPr txBox="1"/>
            <p:nvPr/>
          </p:nvSpPr>
          <p:spPr>
            <a:xfrm>
              <a:off x="500034" y="2000240"/>
              <a:ext cx="628654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28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(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0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2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2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...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 </a:t>
              </a:r>
              <a:r>
                <a:rPr lang="hr-HR" sz="28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,  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i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i+1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... 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n</a:t>
              </a:r>
              <a:r>
                <a:rPr lang="hr-HR" sz="2800" dirty="0">
                  <a:solidFill>
                    <a:srgbClr val="C00000"/>
                  </a:solidFill>
                  <a:latin typeface="+mn-lt"/>
                </a:rPr>
                <a:t> ⊥</a:t>
              </a:r>
              <a:r>
                <a:rPr lang="hr-HR" sz="28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)</a:t>
              </a:r>
              <a:endParaRPr lang="hr-HR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4347" y="1785926"/>
              <a:ext cx="1428760" cy="3079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Sadržaj stoga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0627" y="1785926"/>
              <a:ext cx="2500331" cy="3079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Nepročitani dio ulaznog niza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43107" y="2785901"/>
              <a:ext cx="1000132" cy="3079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Vrh stoga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1999" y="2785901"/>
              <a:ext cx="1571636" cy="3079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Znak koji se čita</a:t>
              </a:r>
            </a:p>
          </p:txBody>
        </p:sp>
        <p:cxnSp>
          <p:nvCxnSpPr>
            <p:cNvPr id="9" name="Shape 8"/>
            <p:cNvCxnSpPr>
              <a:stCxn id="7" idx="3"/>
            </p:cNvCxnSpPr>
            <p:nvPr/>
          </p:nvCxnSpPr>
          <p:spPr>
            <a:xfrm flipV="1">
              <a:off x="3143239" y="2500194"/>
              <a:ext cx="285752" cy="43967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hape 9"/>
            <p:cNvCxnSpPr/>
            <p:nvPr/>
          </p:nvCxnSpPr>
          <p:spPr>
            <a:xfrm rot="10800000">
              <a:off x="4143371" y="2500194"/>
              <a:ext cx="357191" cy="43967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7892" name="TextBox 10"/>
          <p:cNvSpPr txBox="1">
            <a:spLocks noChangeArrowheads="1"/>
          </p:cNvSpPr>
          <p:nvPr/>
        </p:nvSpPr>
        <p:spPr bwMode="auto">
          <a:xfrm>
            <a:off x="785813" y="3429000"/>
            <a:ext cx="71437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AutoNum type="arabicParenR"/>
            </a:pPr>
            <a:r>
              <a:rPr lang="hr-HR" sz="2000">
                <a:latin typeface="Tw Cen MT" pitchFamily="34" charset="-18"/>
              </a:rPr>
              <a:t>Akcija [s</a:t>
            </a:r>
            <a:r>
              <a:rPr lang="hr-HR" sz="2000" baseline="-25000">
                <a:latin typeface="Tw Cen MT" pitchFamily="34" charset="-18"/>
              </a:rPr>
              <a:t>m</a:t>
            </a:r>
            <a:r>
              <a:rPr lang="hr-HR" sz="2000">
                <a:latin typeface="Tw Cen MT" pitchFamily="34" charset="-18"/>
              </a:rPr>
              <a:t>, a</a:t>
            </a:r>
            <a:r>
              <a:rPr lang="hr-HR" sz="2000" baseline="-25000">
                <a:latin typeface="Tw Cen MT" pitchFamily="34" charset="-18"/>
              </a:rPr>
              <a:t>i</a:t>
            </a:r>
            <a:r>
              <a:rPr lang="hr-HR" sz="2000">
                <a:latin typeface="Tw Cen MT" pitchFamily="34" charset="-18"/>
              </a:rPr>
              <a:t>] = Pomak s</a:t>
            </a:r>
          </a:p>
          <a:p>
            <a:pPr marL="342900" indent="-342900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Pročitani znak a</a:t>
            </a:r>
            <a:r>
              <a:rPr lang="hr-HR" sz="1600" baseline="-25000">
                <a:latin typeface="Tw Cen MT" pitchFamily="34" charset="-18"/>
              </a:rPr>
              <a:t>i</a:t>
            </a:r>
            <a:r>
              <a:rPr lang="hr-HR" sz="1600">
                <a:latin typeface="Tw Cen MT" pitchFamily="34" charset="-18"/>
              </a:rPr>
              <a:t> i po tablici određeno stanje s stavlja se na stog</a:t>
            </a:r>
          </a:p>
          <a:p>
            <a:pPr marL="342900" indent="-342900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Na stog se stavlja i stanje iz tablice  s = Akcija [s</a:t>
            </a:r>
            <a:r>
              <a:rPr lang="hr-HR" sz="1600" baseline="-25000">
                <a:latin typeface="Tw Cen MT" pitchFamily="34" charset="-18"/>
              </a:rPr>
              <a:t>m</a:t>
            </a:r>
            <a:r>
              <a:rPr lang="hr-HR" sz="1600">
                <a:latin typeface="Tw Cen MT" pitchFamily="34" charset="-18"/>
              </a:rPr>
              <a:t>,a</a:t>
            </a:r>
            <a:r>
              <a:rPr lang="hr-HR" sz="1600" baseline="-25000">
                <a:latin typeface="Tw Cen MT" pitchFamily="34" charset="-18"/>
              </a:rPr>
              <a:t>i</a:t>
            </a:r>
            <a:r>
              <a:rPr lang="hr-HR" sz="1600">
                <a:latin typeface="Tw Cen MT" pitchFamily="34" charset="-18"/>
              </a:rPr>
              <a:t>]</a:t>
            </a:r>
            <a:endParaRPr lang="hr-HR" sz="2000">
              <a:latin typeface="Tw Cen MT" pitchFamily="34" charset="-18"/>
            </a:endParaRP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642938" y="4500563"/>
            <a:ext cx="6858000" cy="1308100"/>
            <a:chOff x="642910" y="4500570"/>
            <a:chExt cx="6858048" cy="1307915"/>
          </a:xfrm>
        </p:grpSpPr>
        <p:sp>
          <p:nvSpPr>
            <p:cNvPr id="13" name="TextBox 12"/>
            <p:cNvSpPr txBox="1"/>
            <p:nvPr/>
          </p:nvSpPr>
          <p:spPr>
            <a:xfrm>
              <a:off x="642910" y="4714884"/>
              <a:ext cx="628654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2800" dirty="0">
                  <a:latin typeface="+mn-lt"/>
                </a:rPr>
                <a:t>(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...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i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 s</a:t>
              </a:r>
              <a:r>
                <a:rPr lang="hr-HR" sz="2800" dirty="0">
                  <a:latin typeface="+mn-lt"/>
                </a:rPr>
                <a:t>, 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i+1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...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rgbClr val="C00000"/>
                  </a:solidFill>
                  <a:latin typeface="+mn-lt"/>
                </a:rPr>
                <a:t>⊥</a:t>
              </a:r>
              <a:r>
                <a:rPr lang="hr-HR" sz="2800" dirty="0">
                  <a:latin typeface="+mn-lt"/>
                </a:rPr>
                <a:t>)</a:t>
              </a:r>
              <a:endParaRPr lang="hr-HR" sz="2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7223" y="4500570"/>
              <a:ext cx="1428760" cy="3079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Sadržaj stoga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0627" y="4500570"/>
              <a:ext cx="2500331" cy="3079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Nepročitani dio ulaznog niza</a:t>
              </a:r>
            </a:p>
          </p:txBody>
        </p:sp>
        <p:grpSp>
          <p:nvGrpSpPr>
            <p:cNvPr id="37897" name="Group 28"/>
            <p:cNvGrpSpPr>
              <a:grpSpLocks/>
            </p:cNvGrpSpPr>
            <p:nvPr/>
          </p:nvGrpSpPr>
          <p:grpSpPr bwMode="auto">
            <a:xfrm>
              <a:off x="3000381" y="5214845"/>
              <a:ext cx="1214453" cy="593640"/>
              <a:chOff x="2286001" y="5214847"/>
              <a:chExt cx="1214453" cy="59364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285984" y="5500556"/>
                <a:ext cx="1000132" cy="3079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Vrh stoga</a:t>
                </a:r>
              </a:p>
            </p:txBody>
          </p:sp>
          <p:cxnSp>
            <p:nvCxnSpPr>
              <p:cNvPr id="21" name="Shape 20"/>
              <p:cNvCxnSpPr/>
              <p:nvPr/>
            </p:nvCxnSpPr>
            <p:spPr>
              <a:xfrm flipV="1">
                <a:off x="3214679" y="5214846"/>
                <a:ext cx="285752" cy="43967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7898" name="Group 27"/>
            <p:cNvGrpSpPr>
              <a:grpSpLocks/>
            </p:cNvGrpSpPr>
            <p:nvPr/>
          </p:nvGrpSpPr>
          <p:grpSpPr bwMode="auto">
            <a:xfrm>
              <a:off x="4572028" y="5214845"/>
              <a:ext cx="2071706" cy="593640"/>
              <a:chOff x="4143400" y="5214846"/>
              <a:chExt cx="2071706" cy="59364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643439" y="5500555"/>
                <a:ext cx="1571636" cy="3079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3">
                        <a:lumMod val="75000"/>
                      </a:schemeClr>
                    </a:solidFill>
                    <a:latin typeface="+mn-lt"/>
                  </a:rPr>
                  <a:t>Znak koji se čita</a:t>
                </a:r>
              </a:p>
            </p:txBody>
          </p:sp>
          <p:cxnSp>
            <p:nvCxnSpPr>
              <p:cNvPr id="19" name="Shape 18"/>
              <p:cNvCxnSpPr/>
              <p:nvPr/>
            </p:nvCxnSpPr>
            <p:spPr>
              <a:xfrm rot="10800000">
                <a:off x="4143372" y="5214845"/>
                <a:ext cx="357191" cy="43967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r-HR" smtClean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500" y="1600200"/>
            <a:ext cx="8153400" cy="4495800"/>
          </a:xfrm>
        </p:spPr>
        <p:txBody>
          <a:bodyPr/>
          <a:lstStyle/>
          <a:p>
            <a:pPr>
              <a:buFont typeface="Tw Cen MT" pitchFamily="34" charset="-18"/>
              <a:buChar char="×"/>
            </a:pPr>
            <a:r>
              <a:rPr lang="hr-HR" smtClean="0"/>
              <a:t>Parsiranje niza:</a:t>
            </a:r>
          </a:p>
          <a:p>
            <a:pPr>
              <a:buFont typeface="Wingdings" pitchFamily="2" charset="2"/>
              <a:buNone/>
            </a:pPr>
            <a:endParaRPr lang="hr-HR" smtClean="0"/>
          </a:p>
          <a:p>
            <a:pPr>
              <a:buFont typeface="Wingdings" pitchFamily="2" charset="2"/>
              <a:buNone/>
            </a:pPr>
            <a:r>
              <a:rPr lang="hr-HR" smtClean="0"/>
              <a:t>	1) prepoznavanje niza</a:t>
            </a:r>
          </a:p>
          <a:p>
            <a:pPr>
              <a:buFont typeface="Wingdings" pitchFamily="2" charset="2"/>
              <a:buNone/>
            </a:pPr>
            <a:r>
              <a:rPr lang="hr-HR" smtClean="0"/>
              <a:t>	2) izgradnje generativnog stabla</a:t>
            </a:r>
          </a:p>
          <a:p>
            <a:pPr>
              <a:buFont typeface="Tw Cen MT" pitchFamily="34" charset="-18"/>
              <a:buChar char="×"/>
            </a:pPr>
            <a:endParaRPr lang="hr-HR" smtClean="0"/>
          </a:p>
          <a:p>
            <a:pPr>
              <a:buFont typeface="Tw Cen MT" pitchFamily="34" charset="-18"/>
              <a:buChar char="×"/>
            </a:pPr>
            <a:r>
              <a:rPr lang="hr-HR" smtClean="0"/>
              <a:t>Ako za zadani niz završnih znakova </a:t>
            </a:r>
            <a:r>
              <a:rPr lang="hr-HR" i="1" smtClean="0"/>
              <a:t>w </a:t>
            </a:r>
            <a:r>
              <a:rPr lang="hr-HR" smtClean="0"/>
              <a:t>i za zadanu gramatiku G, uspijemo izgraditi generativno stablo, niz w pripada jeziku L(G)</a:t>
            </a:r>
            <a:endParaRPr lang="hr-HR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Postupak parsiranja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71500" y="1714500"/>
            <a:ext cx="7572375" cy="1308100"/>
            <a:chOff x="571472" y="1714488"/>
            <a:chExt cx="7572428" cy="1307904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1928802"/>
              <a:ext cx="735811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2800" dirty="0">
                  <a:latin typeface="+mn-lt"/>
                </a:rPr>
                <a:t>(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...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m-</a:t>
              </a:r>
              <a:r>
                <a:rPr lang="el-G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|β|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m-</a:t>
              </a:r>
              <a:r>
                <a:rPr lang="el-G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|β|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...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 </a:t>
              </a:r>
              <a:r>
                <a:rPr lang="hr-HR" sz="2800" dirty="0">
                  <a:latin typeface="+mn-lt"/>
                </a:rPr>
                <a:t>,  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i+1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...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rgbClr val="C00000"/>
                  </a:solidFill>
                  <a:latin typeface="+mn-lt"/>
                </a:rPr>
                <a:t>⊥</a:t>
              </a:r>
              <a:r>
                <a:rPr lang="hr-HR" sz="2800" dirty="0">
                  <a:latin typeface="+mn-lt"/>
                </a:rPr>
                <a:t>)</a:t>
              </a:r>
              <a:endParaRPr lang="hr-HR" sz="280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4348" y="1714488"/>
              <a:ext cx="1428760" cy="3079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Sadržaj stoga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43571" y="1714488"/>
              <a:ext cx="2500329" cy="3079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Nepročitani dio ulaznog niza</a:t>
              </a:r>
            </a:p>
          </p:txBody>
        </p:sp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3357545" y="2428752"/>
              <a:ext cx="1214453" cy="593640"/>
              <a:chOff x="2214537" y="2500192"/>
              <a:chExt cx="1214453" cy="593640"/>
            </a:xfrm>
          </p:grpSpPr>
          <p:sp>
            <p:nvSpPr>
              <p:cNvPr id="11" name="TextBox 6"/>
              <p:cNvSpPr txBox="1"/>
              <p:nvPr/>
            </p:nvSpPr>
            <p:spPr>
              <a:xfrm>
                <a:off x="2214546" y="2785903"/>
                <a:ext cx="1000132" cy="30792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Vrh stoga</a:t>
                </a:r>
              </a:p>
            </p:txBody>
          </p:sp>
          <p:cxnSp>
            <p:nvCxnSpPr>
              <p:cNvPr id="12" name="Shape 11"/>
              <p:cNvCxnSpPr/>
              <p:nvPr/>
            </p:nvCxnSpPr>
            <p:spPr>
              <a:xfrm flipV="1">
                <a:off x="3143240" y="2500196"/>
                <a:ext cx="285752" cy="43967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921" name="Group 27"/>
            <p:cNvGrpSpPr>
              <a:grpSpLocks/>
            </p:cNvGrpSpPr>
            <p:nvPr/>
          </p:nvGrpSpPr>
          <p:grpSpPr bwMode="auto">
            <a:xfrm>
              <a:off x="5286385" y="2428752"/>
              <a:ext cx="2000267" cy="593640"/>
              <a:chOff x="4143377" y="2500190"/>
              <a:chExt cx="2000267" cy="593640"/>
            </a:xfrm>
          </p:grpSpPr>
          <p:sp>
            <p:nvSpPr>
              <p:cNvPr id="9" name="TextBox 7"/>
              <p:cNvSpPr txBox="1"/>
              <p:nvPr/>
            </p:nvSpPr>
            <p:spPr>
              <a:xfrm>
                <a:off x="4572000" y="2785901"/>
                <a:ext cx="1571636" cy="30792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3">
                        <a:lumMod val="75000"/>
                      </a:schemeClr>
                    </a:solidFill>
                    <a:latin typeface="+mn-lt"/>
                  </a:rPr>
                  <a:t>Znak koji se čita</a:t>
                </a:r>
              </a:p>
            </p:txBody>
          </p:sp>
          <p:cxnSp>
            <p:nvCxnSpPr>
              <p:cNvPr id="10" name="Shape 9"/>
              <p:cNvCxnSpPr/>
              <p:nvPr/>
            </p:nvCxnSpPr>
            <p:spPr>
              <a:xfrm rot="10800000">
                <a:off x="4143372" y="2500194"/>
                <a:ext cx="357190" cy="43967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5813" y="3286125"/>
            <a:ext cx="71437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hr-HR" sz="2000">
                <a:latin typeface="Tw Cen MT" pitchFamily="34" charset="-18"/>
              </a:rPr>
              <a:t>2)  Akcija [s</a:t>
            </a:r>
            <a:r>
              <a:rPr lang="hr-HR" sz="2000" baseline="-25000">
                <a:latin typeface="Tw Cen MT" pitchFamily="34" charset="-18"/>
              </a:rPr>
              <a:t>m</a:t>
            </a:r>
            <a:r>
              <a:rPr lang="hr-HR" sz="2000">
                <a:latin typeface="Tw Cen MT" pitchFamily="34" charset="-18"/>
              </a:rPr>
              <a:t>, a</a:t>
            </a:r>
            <a:r>
              <a:rPr lang="hr-HR" sz="2000" baseline="-25000">
                <a:latin typeface="Tw Cen MT" pitchFamily="34" charset="-18"/>
              </a:rPr>
              <a:t>i</a:t>
            </a:r>
            <a:r>
              <a:rPr lang="hr-HR" sz="2000">
                <a:latin typeface="Tw Cen MT" pitchFamily="34" charset="-18"/>
              </a:rPr>
              <a:t>] = Reduciraj A → </a:t>
            </a:r>
            <a:r>
              <a:rPr lang="el-GR" sz="2000">
                <a:latin typeface="Calibri" pitchFamily="34" charset="0"/>
              </a:rPr>
              <a:t>β</a:t>
            </a:r>
            <a:endParaRPr lang="hr-HR" sz="2000">
              <a:latin typeface="Tw Cen MT" pitchFamily="34" charset="-18"/>
            </a:endParaRPr>
          </a:p>
          <a:p>
            <a:pPr marL="342900" indent="-342900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S vrha stoga uzima se 2</a:t>
            </a:r>
            <a:r>
              <a:rPr lang="el-GR" sz="1600">
                <a:latin typeface="Calibri" pitchFamily="34" charset="0"/>
              </a:rPr>
              <a:t>|β|</a:t>
            </a:r>
            <a:r>
              <a:rPr lang="hr-HR" sz="1600">
                <a:latin typeface="Tw Cen MT" pitchFamily="34" charset="-18"/>
              </a:rPr>
              <a:t> znakova </a:t>
            </a:r>
          </a:p>
          <a:p>
            <a:pPr marL="342900" indent="-342900"/>
            <a:r>
              <a:rPr lang="hr-HR" sz="1600">
                <a:latin typeface="Tw Cen MT" pitchFamily="34" charset="-18"/>
              </a:rPr>
              <a:t>	</a:t>
            </a:r>
            <a:endParaRPr lang="hr-HR" sz="1600" baseline="-25000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Postupak parsiranja</a:t>
            </a:r>
          </a:p>
        </p:txBody>
      </p:sp>
      <p:grpSp>
        <p:nvGrpSpPr>
          <p:cNvPr id="39939" name="Group 2"/>
          <p:cNvGrpSpPr>
            <a:grpSpLocks/>
          </p:cNvGrpSpPr>
          <p:nvPr/>
        </p:nvGrpSpPr>
        <p:grpSpPr bwMode="auto">
          <a:xfrm>
            <a:off x="571500" y="1714500"/>
            <a:ext cx="7358063" cy="1308100"/>
            <a:chOff x="571472" y="1714500"/>
            <a:chExt cx="7358114" cy="1308095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1928802"/>
              <a:ext cx="735811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2800" dirty="0">
                  <a:latin typeface="+mn-lt"/>
                </a:rPr>
                <a:t>(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...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m-</a:t>
              </a:r>
              <a:r>
                <a:rPr lang="el-G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|β|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m-</a:t>
              </a:r>
              <a:r>
                <a:rPr lang="el-G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|β|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...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  </a:t>
              </a:r>
              <a:r>
                <a:rPr lang="hr-HR" sz="2800" dirty="0">
                  <a:latin typeface="+mn-lt"/>
                </a:rPr>
                <a:t>,  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i+1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...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rgbClr val="C00000"/>
                  </a:solidFill>
                  <a:latin typeface="+mn-lt"/>
                </a:rPr>
                <a:t>⊥</a:t>
              </a:r>
              <a:r>
                <a:rPr lang="hr-HR" sz="2800" dirty="0">
                  <a:latin typeface="+mn-lt"/>
                </a:rPr>
                <a:t>)</a:t>
              </a:r>
              <a:endParaRPr lang="hr-HR" sz="280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4348" y="1714500"/>
              <a:ext cx="1428760" cy="3079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Sadržaj stoga</a:t>
              </a:r>
            </a:p>
          </p:txBody>
        </p:sp>
        <p:grpSp>
          <p:nvGrpSpPr>
            <p:cNvPr id="39943" name="Group 28"/>
            <p:cNvGrpSpPr>
              <a:grpSpLocks/>
            </p:cNvGrpSpPr>
            <p:nvPr/>
          </p:nvGrpSpPr>
          <p:grpSpPr bwMode="auto">
            <a:xfrm>
              <a:off x="3357553" y="2428868"/>
              <a:ext cx="1214444" cy="593727"/>
              <a:chOff x="2214537" y="2500297"/>
              <a:chExt cx="1214453" cy="593528"/>
            </a:xfrm>
          </p:grpSpPr>
          <p:sp>
            <p:nvSpPr>
              <p:cNvPr id="10" name="TextBox 6"/>
              <p:cNvSpPr txBox="1"/>
              <p:nvPr/>
            </p:nvSpPr>
            <p:spPr>
              <a:xfrm>
                <a:off x="2214538" y="2785954"/>
                <a:ext cx="1000139" cy="30787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Vrh stoga</a:t>
                </a:r>
              </a:p>
            </p:txBody>
          </p:sp>
          <p:cxnSp>
            <p:nvCxnSpPr>
              <p:cNvPr id="11" name="Shape 10"/>
              <p:cNvCxnSpPr/>
              <p:nvPr/>
            </p:nvCxnSpPr>
            <p:spPr>
              <a:xfrm flipV="1">
                <a:off x="3143238" y="2500301"/>
                <a:ext cx="285754" cy="43958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944" name="Group 27"/>
            <p:cNvGrpSpPr>
              <a:grpSpLocks/>
            </p:cNvGrpSpPr>
            <p:nvPr/>
          </p:nvGrpSpPr>
          <p:grpSpPr bwMode="auto">
            <a:xfrm>
              <a:off x="5286379" y="2428868"/>
              <a:ext cx="2000253" cy="593727"/>
              <a:chOff x="4143374" y="2500295"/>
              <a:chExt cx="2000267" cy="5935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72006" y="2785953"/>
                <a:ext cx="1571647" cy="30787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3">
                        <a:lumMod val="75000"/>
                      </a:schemeClr>
                    </a:solidFill>
                    <a:latin typeface="+mn-lt"/>
                  </a:rPr>
                  <a:t>Znak koji se čita</a:t>
                </a:r>
              </a:p>
            </p:txBody>
          </p:sp>
          <p:cxnSp>
            <p:nvCxnSpPr>
              <p:cNvPr id="9" name="Shape 8"/>
              <p:cNvCxnSpPr/>
              <p:nvPr/>
            </p:nvCxnSpPr>
            <p:spPr>
              <a:xfrm rot="10800000">
                <a:off x="4143375" y="2500299"/>
                <a:ext cx="357193" cy="43959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39940" name="TextBox 11"/>
          <p:cNvSpPr txBox="1">
            <a:spLocks noChangeArrowheads="1"/>
          </p:cNvSpPr>
          <p:nvPr/>
        </p:nvSpPr>
        <p:spPr bwMode="auto">
          <a:xfrm>
            <a:off x="785813" y="3286125"/>
            <a:ext cx="71437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hr-HR" sz="2000">
                <a:latin typeface="Tw Cen MT" pitchFamily="34" charset="-18"/>
              </a:rPr>
              <a:t>2)  Akcija [s</a:t>
            </a:r>
            <a:r>
              <a:rPr lang="hr-HR" sz="2000" baseline="-25000">
                <a:latin typeface="Tw Cen MT" pitchFamily="34" charset="-18"/>
              </a:rPr>
              <a:t>m</a:t>
            </a:r>
            <a:r>
              <a:rPr lang="hr-HR" sz="2000">
                <a:latin typeface="Tw Cen MT" pitchFamily="34" charset="-18"/>
              </a:rPr>
              <a:t>, a</a:t>
            </a:r>
            <a:r>
              <a:rPr lang="hr-HR" sz="2000" baseline="-25000">
                <a:latin typeface="Tw Cen MT" pitchFamily="34" charset="-18"/>
              </a:rPr>
              <a:t>i</a:t>
            </a:r>
            <a:r>
              <a:rPr lang="hr-HR" sz="2000">
                <a:latin typeface="Tw Cen MT" pitchFamily="34" charset="-18"/>
              </a:rPr>
              <a:t>] = Reduciraj A → </a:t>
            </a:r>
            <a:r>
              <a:rPr lang="el-GR" sz="2000">
                <a:latin typeface="Calibri" pitchFamily="34" charset="0"/>
              </a:rPr>
              <a:t>β</a:t>
            </a:r>
            <a:endParaRPr lang="hr-HR" sz="2000">
              <a:latin typeface="Tw Cen MT" pitchFamily="34" charset="-18"/>
            </a:endParaRPr>
          </a:p>
          <a:p>
            <a:pPr marL="342900" indent="-342900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S vrha stoga uzima se 2</a:t>
            </a:r>
            <a:r>
              <a:rPr lang="el-GR" sz="1600">
                <a:latin typeface="Calibri" pitchFamily="34" charset="0"/>
              </a:rPr>
              <a:t>|β|</a:t>
            </a:r>
            <a:r>
              <a:rPr lang="hr-HR" sz="1600">
                <a:latin typeface="Tw Cen MT" pitchFamily="34" charset="-18"/>
              </a:rPr>
              <a:t> znakova </a:t>
            </a:r>
          </a:p>
          <a:p>
            <a:pPr marL="342900" indent="-342900"/>
            <a:r>
              <a:rPr lang="hr-HR" sz="1600">
                <a:latin typeface="Tw Cen MT" pitchFamily="34" charset="-18"/>
              </a:rPr>
              <a:t>	</a:t>
            </a:r>
            <a:endParaRPr lang="hr-HR" sz="1600" baseline="-25000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Postupak parsiranja</a:t>
            </a:r>
          </a:p>
        </p:txBody>
      </p:sp>
      <p:grpSp>
        <p:nvGrpSpPr>
          <p:cNvPr id="40963" name="Group 2"/>
          <p:cNvGrpSpPr>
            <a:grpSpLocks/>
          </p:cNvGrpSpPr>
          <p:nvPr/>
        </p:nvGrpSpPr>
        <p:grpSpPr bwMode="auto">
          <a:xfrm>
            <a:off x="571500" y="1714500"/>
            <a:ext cx="7572375" cy="1308100"/>
            <a:chOff x="571472" y="1714500"/>
            <a:chExt cx="7572403" cy="1308095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1928802"/>
              <a:ext cx="735811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2800" dirty="0">
                  <a:latin typeface="+mn-lt"/>
                </a:rPr>
                <a:t>(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...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m-</a:t>
              </a:r>
              <a:r>
                <a:rPr lang="el-G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|β|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m-</a:t>
              </a:r>
              <a:r>
                <a:rPr lang="el-G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|β|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...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m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+mn-lt"/>
                </a:rPr>
                <a:t>  </a:t>
              </a:r>
              <a:r>
                <a:rPr lang="hr-HR" sz="2800" dirty="0">
                  <a:latin typeface="+mn-lt"/>
                </a:rPr>
                <a:t>,  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i+1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...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rgbClr val="C00000"/>
                  </a:solidFill>
                  <a:latin typeface="+mn-lt"/>
                </a:rPr>
                <a:t>⊥</a:t>
              </a:r>
              <a:r>
                <a:rPr lang="hr-HR" sz="2800" dirty="0">
                  <a:latin typeface="+mn-lt"/>
                </a:rPr>
                <a:t>)</a:t>
              </a:r>
              <a:endParaRPr lang="hr-HR" sz="280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4348" y="1714500"/>
              <a:ext cx="1428755" cy="3079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Sadržaj stoga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43554" y="1714500"/>
              <a:ext cx="2500321" cy="3079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Nepročitani dio ulaznog niza</a:t>
              </a:r>
            </a:p>
          </p:txBody>
        </p:sp>
        <p:grpSp>
          <p:nvGrpSpPr>
            <p:cNvPr id="40978" name="Group 28"/>
            <p:cNvGrpSpPr>
              <a:grpSpLocks/>
            </p:cNvGrpSpPr>
            <p:nvPr/>
          </p:nvGrpSpPr>
          <p:grpSpPr bwMode="auto">
            <a:xfrm>
              <a:off x="3357553" y="2428868"/>
              <a:ext cx="1214444" cy="593727"/>
              <a:chOff x="2214537" y="2500297"/>
              <a:chExt cx="1214453" cy="593528"/>
            </a:xfrm>
          </p:grpSpPr>
          <p:sp>
            <p:nvSpPr>
              <p:cNvPr id="11" name="TextBox 6"/>
              <p:cNvSpPr txBox="1"/>
              <p:nvPr/>
            </p:nvSpPr>
            <p:spPr>
              <a:xfrm>
                <a:off x="2214529" y="2785954"/>
                <a:ext cx="1000136" cy="30787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Vrh stoga</a:t>
                </a:r>
              </a:p>
            </p:txBody>
          </p:sp>
          <p:cxnSp>
            <p:nvCxnSpPr>
              <p:cNvPr id="12" name="Shape 11"/>
              <p:cNvCxnSpPr/>
              <p:nvPr/>
            </p:nvCxnSpPr>
            <p:spPr>
              <a:xfrm flipV="1">
                <a:off x="3143226" y="2500301"/>
                <a:ext cx="285753" cy="43958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979" name="Group 27"/>
            <p:cNvGrpSpPr>
              <a:grpSpLocks/>
            </p:cNvGrpSpPr>
            <p:nvPr/>
          </p:nvGrpSpPr>
          <p:grpSpPr bwMode="auto">
            <a:xfrm>
              <a:off x="5286381" y="2428868"/>
              <a:ext cx="2000252" cy="593727"/>
              <a:chOff x="4143374" y="2500295"/>
              <a:chExt cx="2000265" cy="593530"/>
            </a:xfrm>
          </p:grpSpPr>
          <p:sp>
            <p:nvSpPr>
              <p:cNvPr id="9" name="TextBox 7"/>
              <p:cNvSpPr txBox="1"/>
              <p:nvPr/>
            </p:nvSpPr>
            <p:spPr>
              <a:xfrm>
                <a:off x="4571986" y="2785953"/>
                <a:ext cx="1571641" cy="30787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3">
                        <a:lumMod val="75000"/>
                      </a:schemeClr>
                    </a:solidFill>
                    <a:latin typeface="+mn-lt"/>
                  </a:rPr>
                  <a:t>Znak koji se čita</a:t>
                </a:r>
              </a:p>
            </p:txBody>
          </p:sp>
          <p:cxnSp>
            <p:nvCxnSpPr>
              <p:cNvPr id="10" name="Shape 9"/>
              <p:cNvCxnSpPr/>
              <p:nvPr/>
            </p:nvCxnSpPr>
            <p:spPr>
              <a:xfrm rot="10800000">
                <a:off x="4143357" y="2500299"/>
                <a:ext cx="357192" cy="43959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714375" y="4786313"/>
            <a:ext cx="7572375" cy="1308100"/>
            <a:chOff x="571472" y="1785926"/>
            <a:chExt cx="7572428" cy="1307925"/>
          </a:xfrm>
        </p:grpSpPr>
        <p:sp>
          <p:nvSpPr>
            <p:cNvPr id="14" name="TextBox 13"/>
            <p:cNvSpPr txBox="1"/>
            <p:nvPr/>
          </p:nvSpPr>
          <p:spPr>
            <a:xfrm>
              <a:off x="571472" y="2000240"/>
              <a:ext cx="735811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2800" dirty="0">
                  <a:latin typeface="+mn-lt"/>
                </a:rPr>
                <a:t>(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... X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m-</a:t>
              </a:r>
              <a:r>
                <a:rPr lang="el-G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|β|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</a:t>
              </a:r>
              <a:r>
                <a:rPr lang="hr-H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m-</a:t>
              </a:r>
              <a:r>
                <a:rPr lang="el-GR" sz="2800" baseline="-250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|β|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+mn-lt"/>
                </a:rPr>
                <a:t>A s</a:t>
              </a:r>
              <a:r>
                <a:rPr lang="hr-HR" sz="28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  </a:t>
              </a:r>
              <a:r>
                <a:rPr lang="hr-HR" sz="2800" dirty="0">
                  <a:latin typeface="+mn-lt"/>
                </a:rPr>
                <a:t>,  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i+1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... a</a:t>
              </a:r>
              <a:r>
                <a:rPr lang="hr-HR" sz="28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</a:t>
              </a:r>
              <a:r>
                <a:rPr lang="hr-HR" sz="2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hr-HR" sz="2800" dirty="0">
                  <a:solidFill>
                    <a:srgbClr val="C00000"/>
                  </a:solidFill>
                  <a:latin typeface="+mn-lt"/>
                </a:rPr>
                <a:t>⊥</a:t>
              </a:r>
              <a:r>
                <a:rPr lang="hr-HR" sz="2800" dirty="0">
                  <a:latin typeface="+mn-lt"/>
                </a:rPr>
                <a:t>)</a:t>
              </a:r>
              <a:endParaRPr lang="hr-HR" sz="28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348" y="1785926"/>
              <a:ext cx="1428760" cy="3079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Sadržaj stoga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3571" y="1785926"/>
              <a:ext cx="2500329" cy="3079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hr-HR" sz="14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Nepročitani dio ulaznog niza</a:t>
              </a:r>
            </a:p>
          </p:txBody>
        </p:sp>
        <p:grpSp>
          <p:nvGrpSpPr>
            <p:cNvPr id="40969" name="Group 28"/>
            <p:cNvGrpSpPr>
              <a:grpSpLocks/>
            </p:cNvGrpSpPr>
            <p:nvPr/>
          </p:nvGrpSpPr>
          <p:grpSpPr bwMode="auto">
            <a:xfrm>
              <a:off x="2928915" y="2500211"/>
              <a:ext cx="1285891" cy="593640"/>
              <a:chOff x="1785907" y="2500213"/>
              <a:chExt cx="1285891" cy="593640"/>
            </a:xfrm>
          </p:grpSpPr>
          <p:sp>
            <p:nvSpPr>
              <p:cNvPr id="21" name="TextBox 6"/>
              <p:cNvSpPr txBox="1"/>
              <p:nvPr/>
            </p:nvSpPr>
            <p:spPr>
              <a:xfrm>
                <a:off x="1785918" y="2785919"/>
                <a:ext cx="1000132" cy="3079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Vrh stoga</a:t>
                </a:r>
              </a:p>
            </p:txBody>
          </p:sp>
          <p:cxnSp>
            <p:nvCxnSpPr>
              <p:cNvPr id="22" name="Shape 21"/>
              <p:cNvCxnSpPr/>
              <p:nvPr/>
            </p:nvCxnSpPr>
            <p:spPr>
              <a:xfrm flipV="1">
                <a:off x="2786050" y="2500207"/>
                <a:ext cx="285752" cy="4396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970" name="Group 27"/>
            <p:cNvGrpSpPr>
              <a:grpSpLocks/>
            </p:cNvGrpSpPr>
            <p:nvPr/>
          </p:nvGrpSpPr>
          <p:grpSpPr bwMode="auto">
            <a:xfrm>
              <a:off x="4929194" y="2500211"/>
              <a:ext cx="2000267" cy="593640"/>
              <a:chOff x="3786186" y="2500211"/>
              <a:chExt cx="2000267" cy="593640"/>
            </a:xfrm>
          </p:grpSpPr>
          <p:sp>
            <p:nvSpPr>
              <p:cNvPr id="19" name="TextBox 7"/>
              <p:cNvSpPr txBox="1"/>
              <p:nvPr/>
            </p:nvSpPr>
            <p:spPr>
              <a:xfrm>
                <a:off x="4214811" y="2785917"/>
                <a:ext cx="1571636" cy="3079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400" dirty="0">
                    <a:solidFill>
                      <a:schemeClr val="accent3">
                        <a:lumMod val="75000"/>
                      </a:schemeClr>
                    </a:solidFill>
                    <a:latin typeface="+mn-lt"/>
                  </a:rPr>
                  <a:t>Znak koji se čita</a:t>
                </a:r>
              </a:p>
            </p:txBody>
          </p:sp>
          <p:cxnSp>
            <p:nvCxnSpPr>
              <p:cNvPr id="20" name="Shape 19"/>
              <p:cNvCxnSpPr/>
              <p:nvPr/>
            </p:nvCxnSpPr>
            <p:spPr>
              <a:xfrm rot="10800000">
                <a:off x="3786183" y="2500205"/>
                <a:ext cx="357189" cy="4396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40965" name="TextBox 22"/>
          <p:cNvSpPr txBox="1">
            <a:spLocks noChangeArrowheads="1"/>
          </p:cNvSpPr>
          <p:nvPr/>
        </p:nvSpPr>
        <p:spPr bwMode="auto">
          <a:xfrm>
            <a:off x="785813" y="3286125"/>
            <a:ext cx="71437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hr-HR" sz="2000">
                <a:latin typeface="Tw Cen MT" pitchFamily="34" charset="-18"/>
              </a:rPr>
              <a:t>2)  Akcija [s</a:t>
            </a:r>
            <a:r>
              <a:rPr lang="hr-HR" sz="2000" baseline="-25000">
                <a:latin typeface="Tw Cen MT" pitchFamily="34" charset="-18"/>
              </a:rPr>
              <a:t>m</a:t>
            </a:r>
            <a:r>
              <a:rPr lang="hr-HR" sz="2000">
                <a:latin typeface="Tw Cen MT" pitchFamily="34" charset="-18"/>
              </a:rPr>
              <a:t>, a</a:t>
            </a:r>
            <a:r>
              <a:rPr lang="hr-HR" sz="2000" baseline="-25000">
                <a:latin typeface="Tw Cen MT" pitchFamily="34" charset="-18"/>
              </a:rPr>
              <a:t>i</a:t>
            </a:r>
            <a:r>
              <a:rPr lang="hr-HR" sz="2000">
                <a:latin typeface="Tw Cen MT" pitchFamily="34" charset="-18"/>
              </a:rPr>
              <a:t>] = Reduciraj A → </a:t>
            </a:r>
            <a:r>
              <a:rPr lang="el-GR" sz="2000">
                <a:latin typeface="Calibri" pitchFamily="34" charset="0"/>
              </a:rPr>
              <a:t>β</a:t>
            </a:r>
            <a:endParaRPr lang="hr-HR" sz="2000">
              <a:latin typeface="Tw Cen MT" pitchFamily="34" charset="-18"/>
            </a:endParaRPr>
          </a:p>
          <a:p>
            <a:pPr marL="342900" indent="-342900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S vrha stoga uzima se 2</a:t>
            </a:r>
            <a:r>
              <a:rPr lang="el-GR" sz="1600">
                <a:latin typeface="Calibri" pitchFamily="34" charset="0"/>
              </a:rPr>
              <a:t>|β|</a:t>
            </a:r>
            <a:r>
              <a:rPr lang="hr-HR" sz="1600">
                <a:latin typeface="Tw Cen MT" pitchFamily="34" charset="-18"/>
              </a:rPr>
              <a:t> znakova</a:t>
            </a:r>
          </a:p>
          <a:p>
            <a:pPr marL="342900" indent="-342900"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Na vrh stoga stavlja se A te stanje </a:t>
            </a:r>
            <a:r>
              <a:rPr lang="hr-HR" sz="1600" b="1">
                <a:latin typeface="Tw Cen MT" pitchFamily="34" charset="-18"/>
              </a:rPr>
              <a:t>s</a:t>
            </a:r>
            <a:r>
              <a:rPr lang="hr-HR" sz="1600">
                <a:latin typeface="Tw Cen MT" pitchFamily="34" charset="-18"/>
              </a:rPr>
              <a:t> određeno iz tablice </a:t>
            </a:r>
          </a:p>
          <a:p>
            <a:pPr marL="342900" indent="-342900">
              <a:buClr>
                <a:srgbClr val="C00000"/>
              </a:buClr>
            </a:pPr>
            <a:r>
              <a:rPr lang="hr-HR" sz="1600">
                <a:latin typeface="Tw Cen MT" pitchFamily="34" charset="-18"/>
              </a:rPr>
              <a:t>		</a:t>
            </a:r>
            <a:r>
              <a:rPr lang="hr-HR" sz="1600" b="1">
                <a:latin typeface="Tw Cen MT" pitchFamily="34" charset="-18"/>
              </a:rPr>
              <a:t>s</a:t>
            </a:r>
            <a:r>
              <a:rPr lang="hr-HR" sz="1600">
                <a:latin typeface="Tw Cen MT" pitchFamily="34" charset="-18"/>
              </a:rPr>
              <a:t> = NovoStanje [s</a:t>
            </a:r>
            <a:r>
              <a:rPr lang="hr-HR" sz="1600" baseline="-25000">
                <a:latin typeface="Tw Cen MT" pitchFamily="34" charset="-18"/>
              </a:rPr>
              <a:t>m-|</a:t>
            </a:r>
            <a:r>
              <a:rPr lang="el-GR" sz="1600" baseline="-25000">
                <a:latin typeface="Calibri" pitchFamily="34" charset="0"/>
              </a:rPr>
              <a:t>β|</a:t>
            </a:r>
            <a:r>
              <a:rPr lang="hr-HR" sz="1600">
                <a:latin typeface="Tw Cen MT" pitchFamily="34" charset="-18"/>
              </a:rPr>
              <a:t> , A]</a:t>
            </a:r>
            <a:endParaRPr lang="hr-HR" sz="1600" baseline="-25000">
              <a:latin typeface="Tw Cen MT" pitchFamily="34" charset="-18"/>
            </a:endParaRPr>
          </a:p>
          <a:p>
            <a:pPr marL="342900" indent="-342900">
              <a:buClr>
                <a:srgbClr val="C00000"/>
              </a:buClr>
            </a:pPr>
            <a:endParaRPr lang="hr-HR" sz="1600">
              <a:latin typeface="Tw Cen MT" pitchFamily="34" charset="-18"/>
            </a:endParaRPr>
          </a:p>
          <a:p>
            <a:pPr marL="342900" indent="-342900"/>
            <a:r>
              <a:rPr lang="hr-HR" sz="1600">
                <a:latin typeface="Tw Cen MT" pitchFamily="34" charset="-18"/>
              </a:rPr>
              <a:t>	</a:t>
            </a:r>
            <a:endParaRPr lang="hr-HR" sz="1600" baseline="-25000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Postupak parsiranja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2938" y="2000250"/>
            <a:ext cx="3246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>
                <a:latin typeface="Tw Cen MT" pitchFamily="34" charset="-18"/>
              </a:rPr>
              <a:t>3)  Akcija [s</a:t>
            </a:r>
            <a:r>
              <a:rPr lang="hr-HR" sz="2000" baseline="-25000">
                <a:latin typeface="Tw Cen MT" pitchFamily="34" charset="-18"/>
              </a:rPr>
              <a:t>m</a:t>
            </a:r>
            <a:r>
              <a:rPr lang="hr-HR" sz="2000">
                <a:latin typeface="Tw Cen MT" pitchFamily="34" charset="-18"/>
              </a:rPr>
              <a:t>, a</a:t>
            </a:r>
            <a:r>
              <a:rPr lang="hr-HR" sz="2000" baseline="-25000">
                <a:latin typeface="Tw Cen MT" pitchFamily="34" charset="-18"/>
              </a:rPr>
              <a:t>i</a:t>
            </a:r>
            <a:r>
              <a:rPr lang="hr-HR" sz="2000">
                <a:latin typeface="Tw Cen MT" pitchFamily="34" charset="-18"/>
              </a:rPr>
              <a:t>] = Prihvati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2938" y="4006850"/>
            <a:ext cx="3132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>
                <a:latin typeface="Tw Cen MT" pitchFamily="34" charset="-18"/>
              </a:rPr>
              <a:t>4)  Akcija [s</a:t>
            </a:r>
            <a:r>
              <a:rPr lang="hr-HR" sz="2000" baseline="-25000">
                <a:latin typeface="Tw Cen MT" pitchFamily="34" charset="-18"/>
              </a:rPr>
              <a:t>m</a:t>
            </a:r>
            <a:r>
              <a:rPr lang="hr-HR" sz="2000">
                <a:latin typeface="Tw Cen MT" pitchFamily="34" charset="-18"/>
              </a:rPr>
              <a:t>, a</a:t>
            </a:r>
            <a:r>
              <a:rPr lang="hr-HR" sz="2000" baseline="-25000">
                <a:latin typeface="Tw Cen MT" pitchFamily="34" charset="-18"/>
              </a:rPr>
              <a:t>i</a:t>
            </a:r>
            <a:r>
              <a:rPr lang="hr-HR" sz="2000">
                <a:latin typeface="Tw Cen MT" pitchFamily="34" charset="-18"/>
              </a:rPr>
              <a:t>] = Odbaci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28688" y="2643188"/>
            <a:ext cx="5572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    Niz </a:t>
            </a:r>
            <a:r>
              <a:rPr lang="hr-HR" sz="1600" i="1">
                <a:latin typeface="Tw Cen MT" pitchFamily="34" charset="-18"/>
              </a:rPr>
              <a:t>w</a:t>
            </a:r>
            <a:r>
              <a:rPr lang="hr-HR" sz="1600">
                <a:latin typeface="Tw Cen MT" pitchFamily="34" charset="-18"/>
              </a:rPr>
              <a:t> se prihvaća</a:t>
            </a:r>
          </a:p>
          <a:p>
            <a:pPr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    Parsiranje je uspješno završeno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28688" y="4649788"/>
            <a:ext cx="5572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    Niz </a:t>
            </a:r>
            <a:r>
              <a:rPr lang="hr-HR" sz="1600" i="1">
                <a:latin typeface="Tw Cen MT" pitchFamily="34" charset="-18"/>
              </a:rPr>
              <a:t>w</a:t>
            </a:r>
            <a:r>
              <a:rPr lang="hr-HR" sz="1600">
                <a:latin typeface="Tw Cen MT" pitchFamily="34" charset="-18"/>
              </a:rPr>
              <a:t> se ne prihvaća</a:t>
            </a:r>
          </a:p>
          <a:p>
            <a:pPr>
              <a:buClr>
                <a:srgbClr val="C00000"/>
              </a:buClr>
              <a:buFont typeface="Tw Cen MT" pitchFamily="34" charset="-18"/>
              <a:buChar char="×"/>
            </a:pPr>
            <a:r>
              <a:rPr lang="hr-HR" sz="1600">
                <a:latin typeface="Tw Cen MT" pitchFamily="34" charset="-18"/>
              </a:rPr>
              <a:t>    Parsiranje se zaustavlja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 sz="1200" b="1">
                <a:latin typeface="Tahoma" pitchFamily="34" charset="0"/>
                <a:cs typeface="Courier New" pitchFamily="49" charset="0"/>
              </a:rPr>
              <a:t>ProgramLRParsera()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{</a:t>
            </a:r>
          </a:p>
          <a:p>
            <a:r>
              <a:rPr lang="hr-HR" sz="1200" b="1">
                <a:latin typeface="Tw Cen MT" pitchFamily="34" charset="-18"/>
                <a:cs typeface="Courier New" pitchFamily="49" charset="0"/>
              </a:rPr>
              <a:t>	</a:t>
            </a:r>
            <a:r>
              <a:rPr lang="vi-VN" sz="1200" b="1">
                <a:latin typeface="Tahoma" pitchFamily="34" charset="0"/>
                <a:cs typeface="Courier New" pitchFamily="49" charset="0"/>
              </a:rPr>
              <a:t>Postavi kazaljku da pokazuje na krajnje lijevi znak niza w</a:t>
            </a:r>
            <a:r>
              <a:rPr lang="hr-HR" sz="1200">
                <a:latin typeface="Tw Cen MT" pitchFamily="34" charset="-18"/>
              </a:rPr>
              <a:t> ⊥</a:t>
            </a:r>
            <a:r>
              <a:rPr lang="vi-VN" sz="1200" b="1">
                <a:latin typeface="Tahoma" pitchFamily="34" charset="0"/>
                <a:cs typeface="Courier New" pitchFamily="49" charset="0"/>
              </a:rPr>
              <a:t>;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dok (1)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{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// Neka je s stanje na vrhu stoga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// Neka KAZALJKA pokazuje na znak a u nizu w</a:t>
            </a:r>
            <a:r>
              <a:rPr lang="hr-HR" sz="1200">
                <a:latin typeface="Tw Cen MT" pitchFamily="34" charset="-18"/>
              </a:rPr>
              <a:t> ⊥</a:t>
            </a:r>
            <a:endParaRPr lang="vi-VN" sz="1200" b="1">
              <a:latin typeface="Tahoma" pitchFamily="34" charset="0"/>
              <a:cs typeface="Courier New" pitchFamily="49" charset="0"/>
            </a:endParaRPr>
          </a:p>
          <a:p>
            <a:endParaRPr lang="vi-VN" sz="1200" b="1">
              <a:latin typeface="Tahoma" pitchFamily="34" charset="0"/>
              <a:cs typeface="Courier New" pitchFamily="49" charset="0"/>
            </a:endParaRP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slučaj ( Akcija [s, a])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{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Pomak s':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Stavi a na stog;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Stavi s na stog;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Pomakni KAZALJKU na sljedeći znak niza w</a:t>
            </a:r>
            <a:r>
              <a:rPr lang="hr-HR" sz="1200">
                <a:latin typeface="Tw Cen MT" pitchFamily="34" charset="-18"/>
              </a:rPr>
              <a:t> ⊥</a:t>
            </a:r>
            <a:r>
              <a:rPr lang="vi-VN" sz="1200" b="1">
                <a:latin typeface="Tahoma" pitchFamily="34" charset="0"/>
                <a:cs typeface="Courier New" pitchFamily="49" charset="0"/>
              </a:rPr>
              <a:t>;</a:t>
            </a:r>
          </a:p>
          <a:p>
            <a:endParaRPr lang="vi-VN" sz="1200" b="1">
              <a:latin typeface="Tahoma" pitchFamily="34" charset="0"/>
              <a:cs typeface="Courier New" pitchFamily="49" charset="0"/>
            </a:endParaRP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Reduciraj A</a:t>
            </a:r>
            <a:r>
              <a:rPr lang="hr-HR" sz="1200">
                <a:latin typeface="Tw Cen MT" pitchFamily="34" charset="-18"/>
              </a:rPr>
              <a:t> → </a:t>
            </a:r>
            <a:r>
              <a:rPr lang="el-GR" sz="1200" b="1">
                <a:latin typeface="Calibri" pitchFamily="34" charset="0"/>
                <a:cs typeface="Courier New" pitchFamily="49" charset="0"/>
              </a:rPr>
              <a:t>β:</a:t>
            </a:r>
          </a:p>
          <a:p>
            <a:r>
              <a:rPr lang="el-GR" sz="1200" b="1">
                <a:latin typeface="Calibri" pitchFamily="34" charset="0"/>
                <a:cs typeface="Courier New" pitchFamily="49" charset="0"/>
              </a:rPr>
              <a:t>				</a:t>
            </a:r>
            <a:r>
              <a:rPr lang="vi-VN" sz="1200" b="1">
                <a:latin typeface="Tahoma" pitchFamily="34" charset="0"/>
                <a:cs typeface="Courier New" pitchFamily="49" charset="0"/>
              </a:rPr>
              <a:t>Uzmi sa stoga 2*|</a:t>
            </a:r>
            <a:r>
              <a:rPr lang="el-GR" sz="1200" b="1">
                <a:latin typeface="Calibri" pitchFamily="34" charset="0"/>
                <a:cs typeface="Courier New" pitchFamily="49" charset="0"/>
              </a:rPr>
              <a:t>β| </a:t>
            </a:r>
            <a:r>
              <a:rPr lang="vi-VN" sz="1200" b="1">
                <a:latin typeface="Tahoma" pitchFamily="34" charset="0"/>
                <a:cs typeface="Courier New" pitchFamily="49" charset="0"/>
              </a:rPr>
              <a:t>znakova;</a:t>
            </a:r>
          </a:p>
          <a:p>
            <a:endParaRPr lang="vi-VN" sz="1200" b="1">
              <a:latin typeface="Tahoma" pitchFamily="34" charset="0"/>
              <a:cs typeface="Courier New" pitchFamily="49" charset="0"/>
            </a:endParaRP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// Neka je s' stanje na vrhu stoga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// nakon što se uzme 2*|</a:t>
            </a:r>
            <a:r>
              <a:rPr lang="el-GR" sz="1200" b="1">
                <a:latin typeface="Calibri" pitchFamily="34" charset="0"/>
                <a:cs typeface="Courier New" pitchFamily="49" charset="0"/>
              </a:rPr>
              <a:t>β| </a:t>
            </a:r>
            <a:r>
              <a:rPr lang="vi-VN" sz="1200" b="1">
                <a:latin typeface="Tahoma" pitchFamily="34" charset="0"/>
                <a:cs typeface="Courier New" pitchFamily="49" charset="0"/>
              </a:rPr>
              <a:t>znakova</a:t>
            </a:r>
          </a:p>
          <a:p>
            <a:endParaRPr lang="vi-VN" sz="1200" b="1">
              <a:latin typeface="Tahoma" pitchFamily="34" charset="0"/>
              <a:cs typeface="Courier New" pitchFamily="49" charset="0"/>
            </a:endParaRP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Stavi A na stog;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Stavi NovoStanje[s',A] na stog;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Ispiši ("Primjena produkcije A</a:t>
            </a:r>
            <a:r>
              <a:rPr lang="hr-HR" sz="1200">
                <a:latin typeface="Tw Cen MT" pitchFamily="34" charset="-18"/>
              </a:rPr>
              <a:t> → </a:t>
            </a:r>
            <a:r>
              <a:rPr lang="el-GR" sz="1200" b="1">
                <a:latin typeface="Calibri" pitchFamily="34" charset="0"/>
                <a:cs typeface="Courier New" pitchFamily="49" charset="0"/>
              </a:rPr>
              <a:t>β");</a:t>
            </a:r>
          </a:p>
          <a:p>
            <a:endParaRPr lang="el-GR" sz="1200" b="1">
              <a:latin typeface="Calibri" pitchFamily="34" charset="0"/>
              <a:cs typeface="Courier New" pitchFamily="49" charset="0"/>
            </a:endParaRPr>
          </a:p>
          <a:p>
            <a:r>
              <a:rPr lang="el-GR" sz="1200" b="1">
                <a:latin typeface="Calibri" pitchFamily="34" charset="0"/>
                <a:cs typeface="Courier New" pitchFamily="49" charset="0"/>
              </a:rPr>
              <a:t>			</a:t>
            </a:r>
            <a:r>
              <a:rPr lang="vi-VN" sz="1200" b="1">
                <a:latin typeface="Tahoma" pitchFamily="34" charset="0"/>
                <a:cs typeface="Courier New" pitchFamily="49" charset="0"/>
              </a:rPr>
              <a:t>Prihvati: 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Ispiši ("Niz w je iz jezika L(G)");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Završi izvođenje programa;</a:t>
            </a:r>
          </a:p>
          <a:p>
            <a:endParaRPr lang="vi-VN" sz="1200" b="1">
              <a:latin typeface="Tahoma" pitchFamily="34" charset="0"/>
              <a:cs typeface="Courier New" pitchFamily="49" charset="0"/>
            </a:endParaRP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Svi ostali slučajevi: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Ispiši ("Niz w nije iz jezika L(G)");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	Završi izvođenje programa;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		}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	}</a:t>
            </a:r>
          </a:p>
          <a:p>
            <a:r>
              <a:rPr lang="vi-VN" sz="1200" b="1">
                <a:latin typeface="Tahoma" pitchFamily="34" charset="0"/>
                <a:cs typeface="Courier New" pitchFamily="49" charset="0"/>
              </a:rPr>
              <a:t>}</a:t>
            </a:r>
            <a:endParaRPr lang="hr-HR" sz="1200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38" y="285750"/>
            <a:ext cx="74295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+mn-lt"/>
              </a:rPr>
              <a:t>Zadana je gramatika G=({A, B}, {v, +}, P, A) te produkcije: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hr-HR" dirty="0">
                <a:latin typeface="+mn-lt"/>
              </a:rPr>
              <a:t>A → B + B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hr-HR" dirty="0">
                <a:latin typeface="+mn-lt"/>
              </a:rPr>
              <a:t>B → </a:t>
            </a:r>
            <a:r>
              <a:rPr lang="hr-HR" dirty="0">
                <a:latin typeface="+mn-lt"/>
                <a:sym typeface="Wingdings"/>
              </a:rPr>
              <a:t>v</a:t>
            </a:r>
            <a:r>
              <a:rPr lang="hr-HR" sz="1200" dirty="0">
                <a:latin typeface="+mn-lt"/>
                <a:sym typeface="Wingdings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hr-HR" dirty="0">
              <a:latin typeface="+mn-lt"/>
              <a:sym typeface="Wingding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+mn-lt"/>
                <a:sym typeface="Wingdings"/>
              </a:rPr>
              <a:t>Zadani niz w:	</a:t>
            </a:r>
            <a:r>
              <a:rPr lang="hr-HR" b="1" dirty="0">
                <a:solidFill>
                  <a:srgbClr val="C00000"/>
                </a:solidFill>
                <a:latin typeface="+mn-lt"/>
                <a:sym typeface="Wingdings"/>
              </a:rPr>
              <a:t>v+v</a:t>
            </a:r>
            <a:endParaRPr lang="hr-HR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7318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  <a:endParaRPr lang="hr-HR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43500" y="4500563"/>
            <a:ext cx="2500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Stog se inicijalizira nulom</a:t>
            </a:r>
          </a:p>
          <a:p>
            <a:r>
              <a:rPr lang="hr-HR">
                <a:latin typeface="Tw Cen MT" pitchFamily="34" charset="-18"/>
              </a:rPr>
              <a:t>Ulaz je zadani niz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357938" y="2428875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25" name="Rounded Rectangle 24"/>
          <p:cNvSpPr/>
          <p:nvPr/>
        </p:nvSpPr>
        <p:spPr>
          <a:xfrm>
            <a:off x="7429500" y="2428875"/>
            <a:ext cx="214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7318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aseline="0" dirty="0" smtClean="0"/>
                        <a:t>v </a:t>
                      </a:r>
                      <a:r>
                        <a:rPr lang="hr-HR" sz="1800" dirty="0" smtClean="0"/>
                        <a:t>+ v ⊥</a:t>
                      </a:r>
                      <a:endParaRPr lang="hr-HR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5073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45074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286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Akcija: </a:t>
            </a:r>
            <a:r>
              <a:rPr lang="hr-HR">
                <a:latin typeface="Tw Cen MT" pitchFamily="34" charset="-18"/>
              </a:rPr>
              <a:t>pomak S3</a:t>
            </a:r>
          </a:p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Novo stanje: </a:t>
            </a:r>
            <a:r>
              <a:rPr lang="hr-HR">
                <a:latin typeface="Tw Cen MT" pitchFamily="34" charset="-18"/>
              </a:rPr>
              <a:t>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133" name="TextBox 26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357938" y="2786063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10969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6099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158" name="TextBox 9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7643813" y="2786063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10969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7123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47124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286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Akcija: </a:t>
            </a:r>
            <a:r>
              <a:rPr lang="hr-HR">
                <a:latin typeface="Tw Cen MT" pitchFamily="34" charset="-18"/>
              </a:rPr>
              <a:t>redukcija 2</a:t>
            </a:r>
          </a:p>
          <a:p>
            <a:endParaRPr lang="hr-HR">
              <a:latin typeface="Tw Cen MT" pitchFamily="34" charset="-1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83" name="TextBox 11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429375" y="3143250"/>
            <a:ext cx="214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1" name="Rounded Rectangle 10"/>
          <p:cNvSpPr/>
          <p:nvPr/>
        </p:nvSpPr>
        <p:spPr>
          <a:xfrm>
            <a:off x="6215063" y="3143250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146367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8151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48152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286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r-HR">
              <a:latin typeface="Tw Cen MT" pitchFamily="34" charset="-18"/>
            </a:endParaRPr>
          </a:p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Novo stanje: </a:t>
            </a:r>
            <a:r>
              <a:rPr lang="hr-HR">
                <a:latin typeface="Tw Cen MT" pitchFamily="34" charset="-18"/>
              </a:rPr>
              <a:t>2</a:t>
            </a:r>
          </a:p>
          <a:p>
            <a:endParaRPr lang="hr-HR">
              <a:latin typeface="Tw Cen MT" pitchFamily="34" charset="-1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211" name="TextBox 12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hr-HR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Tw Cen MT" pitchFamily="34" charset="-18"/>
              <a:buChar char="×"/>
            </a:pPr>
            <a:r>
              <a:rPr lang="hr-HR" smtClean="0"/>
              <a:t>Metode parsiranja:</a:t>
            </a:r>
          </a:p>
          <a:p>
            <a:pPr>
              <a:buFont typeface="Wingdings" pitchFamily="2" charset="2"/>
              <a:buNone/>
            </a:pPr>
            <a:r>
              <a:rPr lang="hr-HR" smtClean="0"/>
              <a:t>		1) od vrha prema dnu</a:t>
            </a:r>
          </a:p>
          <a:p>
            <a:pPr lvl="1">
              <a:buFont typeface="Tw Cen MT" pitchFamily="34" charset="-18"/>
              <a:buChar char="×"/>
            </a:pPr>
            <a:r>
              <a:rPr lang="hr-HR" sz="2900" smtClean="0"/>
              <a:t> </a:t>
            </a:r>
            <a:r>
              <a:rPr lang="hr-HR" sz="2400" smtClean="0"/>
              <a:t>započinjemo gradnju stabla od korijena prema njegovim listovima</a:t>
            </a:r>
          </a:p>
          <a:p>
            <a:pPr lvl="1">
              <a:buFont typeface="Tw Cen MT" pitchFamily="34" charset="-18"/>
              <a:buChar char="×"/>
            </a:pPr>
            <a:endParaRPr lang="hr-HR" sz="2900" smtClean="0"/>
          </a:p>
          <a:p>
            <a:pPr lvl="1">
              <a:buFont typeface="Wingdings 2" pitchFamily="18" charset="2"/>
              <a:buNone/>
            </a:pPr>
            <a:r>
              <a:rPr lang="hr-HR" sz="2900" smtClean="0"/>
              <a:t>		2) Od dna prema vrhu</a:t>
            </a:r>
          </a:p>
          <a:p>
            <a:pPr lvl="1">
              <a:buFont typeface="Tw Cen MT" pitchFamily="34" charset="-18"/>
              <a:buChar char="×"/>
            </a:pPr>
            <a:r>
              <a:rPr lang="hr-HR" sz="2900" smtClean="0"/>
              <a:t> </a:t>
            </a:r>
            <a:r>
              <a:rPr lang="hr-HR" sz="2400" smtClean="0"/>
              <a:t>započinjemo gradnju stabla od njegovih listova, a nastavlja prema korijenu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146367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9173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232" name="TextBox 6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357938" y="3143250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1" name="Rounded Rectangle 10"/>
          <p:cNvSpPr/>
          <p:nvPr/>
        </p:nvSpPr>
        <p:spPr>
          <a:xfrm>
            <a:off x="7643813" y="3143250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146367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0199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50200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286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Akcija: </a:t>
            </a:r>
            <a:r>
              <a:rPr lang="hr-HR">
                <a:latin typeface="Tw Cen MT" pitchFamily="34" charset="-18"/>
              </a:rPr>
              <a:t>pomak S4</a:t>
            </a:r>
          </a:p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Novo stanje: </a:t>
            </a:r>
            <a:r>
              <a:rPr lang="hr-HR">
                <a:latin typeface="Tw Cen MT" pitchFamily="34" charset="-18"/>
              </a:rPr>
              <a:t>4</a:t>
            </a:r>
          </a:p>
          <a:p>
            <a:endParaRPr lang="hr-HR">
              <a:latin typeface="Tw Cen MT" pitchFamily="34" charset="-1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259" name="TextBox 12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1224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83" name="TextBox 6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357938" y="3500438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1" name="Rounded Rectangle 10"/>
          <p:cNvSpPr/>
          <p:nvPr/>
        </p:nvSpPr>
        <p:spPr>
          <a:xfrm>
            <a:off x="7786688" y="3500438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2250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52251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286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Akcija: </a:t>
            </a:r>
            <a:r>
              <a:rPr lang="hr-HR">
                <a:latin typeface="Tw Cen MT" pitchFamily="34" charset="-18"/>
              </a:rPr>
              <a:t>pomak S3</a:t>
            </a:r>
          </a:p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Novo stanje: </a:t>
            </a:r>
            <a:r>
              <a:rPr lang="hr-HR">
                <a:latin typeface="Tw Cen MT" pitchFamily="34" charset="-18"/>
              </a:rPr>
              <a:t>3</a:t>
            </a:r>
          </a:p>
          <a:p>
            <a:endParaRPr lang="hr-HR">
              <a:latin typeface="Tw Cen MT" pitchFamily="34" charset="-1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310" name="TextBox 12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53251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00625" y="2000250"/>
          <a:ext cx="3286125" cy="22066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3"/>
                <a:gridCol w="1643077"/>
              </a:tblGrid>
              <a:tr h="310352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52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52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52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52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6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B 2 + 4 v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3334" name="TextBox 12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357938" y="3857625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1" name="Rounded Rectangle 10"/>
          <p:cNvSpPr/>
          <p:nvPr/>
        </p:nvSpPr>
        <p:spPr>
          <a:xfrm>
            <a:off x="8001000" y="3857625"/>
            <a:ext cx="214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22066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3"/>
                <a:gridCol w="1643077"/>
              </a:tblGrid>
              <a:tr h="310352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52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52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52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52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6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B 2 + 4 v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4301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54302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286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Akcija: </a:t>
            </a:r>
            <a:r>
              <a:rPr lang="hr-HR">
                <a:latin typeface="Tw Cen MT" pitchFamily="34" charset="-18"/>
              </a:rPr>
              <a:t>redukcija 2</a:t>
            </a:r>
          </a:p>
          <a:p>
            <a:endParaRPr lang="hr-HR">
              <a:latin typeface="Tw Cen MT" pitchFamily="34" charset="-18"/>
            </a:endParaRPr>
          </a:p>
          <a:p>
            <a:endParaRPr lang="hr-HR">
              <a:latin typeface="Tw Cen MT" pitchFamily="34" charset="-1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361" name="TextBox 12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429375" y="4214813"/>
            <a:ext cx="214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4" name="Rounded Rectangle 13"/>
          <p:cNvSpPr/>
          <p:nvPr/>
        </p:nvSpPr>
        <p:spPr>
          <a:xfrm>
            <a:off x="6215063" y="4214813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625" y="2000250"/>
          <a:ext cx="3286125" cy="25606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4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B 2 + 4 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5328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55329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286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r-HR">
              <a:latin typeface="Tw Cen MT" pitchFamily="34" charset="-18"/>
            </a:endParaRPr>
          </a:p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Novo stanje: </a:t>
            </a:r>
            <a:r>
              <a:rPr lang="hr-HR">
                <a:latin typeface="Tw Cen MT" pitchFamily="34" charset="-18"/>
              </a:rPr>
              <a:t>5</a:t>
            </a:r>
          </a:p>
          <a:p>
            <a:endParaRPr lang="hr-HR">
              <a:latin typeface="Tw Cen MT" pitchFamily="34" charset="-1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388" name="TextBox 14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56323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00625" y="2000250"/>
          <a:ext cx="3286125" cy="25606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4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B 2 + 4 B 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6409" name="TextBox 11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357938" y="4214813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2" name="Rounded Rectangle 11"/>
          <p:cNvSpPr/>
          <p:nvPr/>
        </p:nvSpPr>
        <p:spPr>
          <a:xfrm>
            <a:off x="8001000" y="4286250"/>
            <a:ext cx="214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57349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57350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286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Akcija: </a:t>
            </a:r>
            <a:r>
              <a:rPr lang="hr-HR">
                <a:latin typeface="Tw Cen MT" pitchFamily="34" charset="-18"/>
              </a:rPr>
              <a:t>redukcija 1</a:t>
            </a:r>
          </a:p>
          <a:p>
            <a:endParaRPr lang="hr-HR">
              <a:latin typeface="Tw Cen MT" pitchFamily="34" charset="-18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00625" y="2000250"/>
          <a:ext cx="3286125" cy="25606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4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B 2 + 4 B 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7436" name="TextBox 13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143625" y="4643438"/>
            <a:ext cx="214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2" name="Rounded Rectangle 11"/>
          <p:cNvSpPr/>
          <p:nvPr/>
        </p:nvSpPr>
        <p:spPr>
          <a:xfrm>
            <a:off x="6357938" y="4643438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primjer</a:t>
            </a:r>
          </a:p>
        </p:txBody>
      </p:sp>
      <p:sp>
        <p:nvSpPr>
          <p:cNvPr id="58373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58374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286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r-HR">
              <a:latin typeface="Tw Cen MT" pitchFamily="34" charset="-18"/>
            </a:endParaRPr>
          </a:p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Novo stanje: </a:t>
            </a:r>
            <a:r>
              <a:rPr lang="hr-HR">
                <a:latin typeface="Tw Cen MT" pitchFamily="34" charset="-18"/>
              </a:rPr>
              <a:t>1</a:t>
            </a:r>
          </a:p>
          <a:p>
            <a:endParaRPr lang="hr-HR">
              <a:latin typeface="Tw Cen MT" pitchFamily="34" charset="-1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00625" y="2000250"/>
          <a:ext cx="3286125" cy="29257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4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B 2 + 4 B 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8463" name="TextBox 16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357313" y="2743200"/>
            <a:ext cx="7137400" cy="2757488"/>
          </a:xfrm>
        </p:spPr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hr-HR" dirty="0" smtClean="0"/>
              <a:t>Zadana je gramatika G=(V, T</a:t>
            </a:r>
            <a:r>
              <a:rPr lang="el-GR" dirty="0" smtClean="0"/>
              <a:t>, </a:t>
            </a:r>
            <a:r>
              <a:rPr lang="hr-HR" dirty="0" smtClean="0"/>
              <a:t>P, S).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hr-HR" dirty="0" smtClean="0"/>
              <a:t>Parsiranje započinje početnim nezavršnim znakom S.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hr-HR" dirty="0" smtClean="0"/>
              <a:t>Č</a:t>
            </a:r>
            <a:r>
              <a:rPr lang="sv-SE" dirty="0" smtClean="0"/>
              <a:t>vorovi u generativnom stablu se</a:t>
            </a:r>
            <a:r>
              <a:rPr lang="hr-HR" dirty="0" smtClean="0"/>
              <a:t> grade primjenom produkcija iz skupa P.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hr-HR" dirty="0" smtClean="0"/>
              <a:t>Završni znakovi niza w određuju  koja se gramatika produkcije primijenjuje. 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1357291" y="1714488"/>
            <a:ext cx="62707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Parsiranje od vrha prema dnu</a:t>
            </a:r>
            <a:endParaRPr lang="hr-H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59395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00625" y="2000250"/>
          <a:ext cx="3286125" cy="29257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4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B 2 + 4 B 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A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9484" name="TextBox 10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357938" y="4572000"/>
            <a:ext cx="214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12" name="Rounded Rectangle 11"/>
          <p:cNvSpPr/>
          <p:nvPr/>
        </p:nvSpPr>
        <p:spPr>
          <a:xfrm>
            <a:off x="8001000" y="4643438"/>
            <a:ext cx="214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r-HR"/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642938" y="357188"/>
            <a:ext cx="1643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endParaRPr lang="hr-HR">
              <a:latin typeface="Tw Cen MT" pitchFamily="34" charset="-18"/>
            </a:endParaRP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A → B + B</a:t>
            </a:r>
          </a:p>
          <a:p>
            <a:pPr marL="342900" indent="-342900">
              <a:buFontTx/>
              <a:buAutoNum type="arabicParenR"/>
            </a:pPr>
            <a:r>
              <a:rPr lang="hr-HR">
                <a:latin typeface="Tw Cen MT" pitchFamily="34" charset="-18"/>
              </a:rPr>
              <a:t>B → </a:t>
            </a:r>
            <a:r>
              <a:rPr lang="hr-HR">
                <a:latin typeface="Tw Cen MT" pitchFamily="34" charset="-18"/>
                <a:sym typeface="Wingdings" pitchFamily="2" charset="2"/>
              </a:rPr>
              <a:t>v</a:t>
            </a:r>
            <a:r>
              <a:rPr lang="hr-HR" sz="1200">
                <a:latin typeface="Tw Cen MT" pitchFamily="34" charset="-18"/>
                <a:sym typeface="Wingdings" pitchFamily="2" charset="2"/>
              </a:rPr>
              <a:t> </a:t>
            </a:r>
          </a:p>
          <a:p>
            <a:pPr marL="342900" indent="-342900"/>
            <a:endParaRPr lang="hr-HR" sz="1200">
              <a:latin typeface="Tw Cen MT" pitchFamily="34" charset="-18"/>
              <a:sym typeface="Wingdings" pitchFamily="2" charset="2"/>
            </a:endParaRPr>
          </a:p>
          <a:p>
            <a:pPr marL="342900" indent="-342900"/>
            <a:endParaRPr lang="hr-HR">
              <a:latin typeface="Tw Cen MT" pitchFamily="34" charset="-1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60422" name="TextBox 15"/>
          <p:cNvSpPr txBox="1">
            <a:spLocks noChangeArrowheads="1"/>
          </p:cNvSpPr>
          <p:nvPr/>
        </p:nvSpPr>
        <p:spPr bwMode="auto">
          <a:xfrm>
            <a:off x="571500" y="4714875"/>
            <a:ext cx="350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Tablica LR parsera za gramatiku G</a:t>
            </a:r>
          </a:p>
        </p:txBody>
      </p:sp>
      <p:sp>
        <p:nvSpPr>
          <p:cNvPr id="60423" name="TextBox 8"/>
          <p:cNvSpPr txBox="1">
            <a:spLocks noChangeArrowheads="1"/>
          </p:cNvSpPr>
          <p:nvPr/>
        </p:nvSpPr>
        <p:spPr bwMode="auto">
          <a:xfrm>
            <a:off x="5000625" y="642938"/>
            <a:ext cx="36433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Akcija: </a:t>
            </a:r>
            <a:r>
              <a:rPr lang="hr-HR">
                <a:latin typeface="Tw Cen MT" pitchFamily="34" charset="-18"/>
              </a:rPr>
              <a:t>prihvati</a:t>
            </a:r>
          </a:p>
          <a:p>
            <a:endParaRPr lang="hr-HR">
              <a:latin typeface="Tw Cen MT" pitchFamily="34" charset="-18"/>
            </a:endParaRPr>
          </a:p>
          <a:p>
            <a:r>
              <a:rPr lang="hr-HR" b="1" u="sng">
                <a:solidFill>
                  <a:srgbClr val="C00000"/>
                </a:solidFill>
                <a:latin typeface="Tw Cen MT" pitchFamily="34" charset="-18"/>
              </a:rPr>
              <a:t>PARSIRANJE USPJEŠNO ZAVRŠENO</a:t>
            </a:r>
          </a:p>
          <a:p>
            <a:endParaRPr lang="hr-HR">
              <a:latin typeface="Tw Cen MT" pitchFamily="34" charset="-1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2938" y="2000250"/>
          <a:ext cx="3113087" cy="256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3485"/>
                <a:gridCol w="486093"/>
                <a:gridCol w="486093"/>
                <a:gridCol w="851916"/>
                <a:gridCol w="403543"/>
                <a:gridCol w="371793"/>
              </a:tblGrid>
              <a:tr h="315443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+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v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⊥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A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0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prihvati</a:t>
                      </a:r>
                      <a:endParaRPr lang="hr-HR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R2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7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4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S3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5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R1</a:t>
                      </a:r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00625" y="2000250"/>
          <a:ext cx="3286125" cy="29257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43075"/>
                <a:gridCol w="164307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Stog</a:t>
                      </a:r>
                      <a:endParaRPr lang="hr-HR" sz="1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Ulaz</a:t>
                      </a:r>
                      <a:endParaRPr lang="hr-HR" sz="1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kumimoji="0" lang="hr-H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+ 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v 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40"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0 B 2 + 4 v 3</a:t>
                      </a:r>
                      <a:endParaRPr lang="hr-HR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B 2 + 4 B 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0 A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88" y="142875"/>
            <a:ext cx="38576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+mn-lt"/>
              </a:rPr>
              <a:t>Zadana je gramatika G=(N, </a:t>
            </a:r>
            <a:r>
              <a:rPr lang="hr-HR" dirty="0">
                <a:latin typeface="+mn-lt"/>
                <a:sym typeface="Symbol"/>
              </a:rPr>
              <a:t>, </a:t>
            </a:r>
            <a:r>
              <a:rPr lang="hr-HR" dirty="0">
                <a:latin typeface="+mn-lt"/>
              </a:rPr>
              <a:t>P, 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r-HR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+mn-lt"/>
              </a:rPr>
              <a:t>N={A, B, C}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+mn-lt"/>
                <a:sym typeface="Symbol"/>
              </a:rPr>
              <a:t>={id, +, *, (, ) }	      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750" y="1785938"/>
            <a:ext cx="2428875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+mn-lt"/>
                <a:sym typeface="Symbol"/>
              </a:rPr>
              <a:t>P je skup produkcija (redukcija):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r-HR" dirty="0">
              <a:latin typeface="+mn-lt"/>
              <a:sym typeface="Symbol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hr-HR" dirty="0">
                <a:latin typeface="+mn-lt"/>
                <a:sym typeface="Symbol"/>
              </a:rPr>
              <a:t>A</a:t>
            </a:r>
            <a:r>
              <a:rPr lang="hr-HR" i="1" dirty="0">
                <a:latin typeface="+mn-lt"/>
              </a:rPr>
              <a:t> → </a:t>
            </a:r>
            <a:r>
              <a:rPr lang="hr-HR" dirty="0">
                <a:latin typeface="+mn-lt"/>
                <a:sym typeface="Symbol"/>
              </a:rPr>
              <a:t>A+B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hr-HR" dirty="0">
                <a:latin typeface="+mn-lt"/>
                <a:sym typeface="Symbol"/>
              </a:rPr>
              <a:t>A</a:t>
            </a:r>
            <a:r>
              <a:rPr lang="hr-HR" i="1" dirty="0">
                <a:latin typeface="+mn-lt"/>
              </a:rPr>
              <a:t> →</a:t>
            </a:r>
            <a:r>
              <a:rPr lang="hr-HR" dirty="0">
                <a:latin typeface="+mn-lt"/>
              </a:rPr>
              <a:t> B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hr-HR" dirty="0">
                <a:latin typeface="+mn-lt"/>
                <a:sym typeface="Symbol"/>
              </a:rPr>
              <a:t>B</a:t>
            </a:r>
            <a:r>
              <a:rPr lang="hr-HR" i="1" dirty="0">
                <a:latin typeface="+mn-lt"/>
              </a:rPr>
              <a:t> → </a:t>
            </a:r>
            <a:r>
              <a:rPr lang="hr-HR" dirty="0">
                <a:latin typeface="+mn-lt"/>
              </a:rPr>
              <a:t>B*C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hr-HR" dirty="0">
                <a:latin typeface="+mn-lt"/>
                <a:sym typeface="Symbol"/>
              </a:rPr>
              <a:t>B</a:t>
            </a:r>
            <a:r>
              <a:rPr lang="hr-HR" i="1" dirty="0">
                <a:latin typeface="+mn-lt"/>
              </a:rPr>
              <a:t> → C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hr-HR" i="1" dirty="0">
                <a:latin typeface="+mn-lt"/>
                <a:sym typeface="Symbol"/>
              </a:rPr>
              <a:t>C</a:t>
            </a:r>
            <a:r>
              <a:rPr lang="hr-HR" i="1" dirty="0">
                <a:latin typeface="+mn-lt"/>
              </a:rPr>
              <a:t> →</a:t>
            </a:r>
            <a:r>
              <a:rPr lang="hr-HR" dirty="0">
                <a:latin typeface="+mn-lt"/>
              </a:rPr>
              <a:t> (A)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hr-HR" i="1" dirty="0">
                <a:latin typeface="+mn-lt"/>
                <a:sym typeface="Symbol"/>
              </a:rPr>
              <a:t>C</a:t>
            </a:r>
            <a:r>
              <a:rPr lang="hr-HR" i="1" dirty="0">
                <a:latin typeface="+mn-lt"/>
              </a:rPr>
              <a:t> </a:t>
            </a:r>
            <a:r>
              <a:rPr lang="hr-HR" dirty="0">
                <a:latin typeface="+mn-lt"/>
              </a:rPr>
              <a:t>→ id</a:t>
            </a:r>
            <a:endParaRPr lang="hr-HR" i="1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hr-HR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dirty="0">
                <a:latin typeface="+mn-lt"/>
                <a:sym typeface="Symbol"/>
              </a:rPr>
              <a:t>		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643188" y="642938"/>
          <a:ext cx="6307137" cy="51911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055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Stanje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Akcija</a:t>
                      </a:r>
                      <a:endParaRPr lang="hr-H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NovoStanje</a:t>
                      </a:r>
                      <a:endParaRPr lang="hr-H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id</a:t>
                      </a:r>
                      <a:endParaRPr lang="hr-H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+</a:t>
                      </a:r>
                      <a:endParaRPr lang="hr-HR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*</a:t>
                      </a:r>
                      <a:endParaRPr lang="hr-HR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(</a:t>
                      </a:r>
                      <a:endParaRPr lang="hr-HR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)</a:t>
                      </a:r>
                      <a:endParaRPr lang="hr-HR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⊥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A</a:t>
                      </a:r>
                      <a:endParaRPr lang="hr-H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B</a:t>
                      </a:r>
                      <a:endParaRPr lang="hr-HR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</a:t>
                      </a:r>
                      <a:endParaRPr lang="hr-HR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S5</a:t>
                      </a:r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S4</a:t>
                      </a:r>
                      <a:endParaRPr lang="hr-HR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0" dirty="0" smtClean="0"/>
                        <a:t>prihvati</a:t>
                      </a:r>
                      <a:endParaRPr lang="hr-HR" sz="1100" b="0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R2</a:t>
                      </a:r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R4</a:t>
                      </a:r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S5</a:t>
                      </a:r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</a:t>
                      </a:r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R6</a:t>
                      </a:r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S5</a:t>
                      </a:r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S5</a:t>
                      </a:r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</a:t>
                      </a:r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R11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R1</a:t>
                      </a:r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R3</a:t>
                      </a:r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</a:t>
                      </a:r>
                      <a:endParaRPr lang="hr-HR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R5</a:t>
                      </a:r>
                      <a:endParaRPr lang="hr-HR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0563" y="14287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Zadani niz w:	</a:t>
            </a:r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(id+id)</a:t>
            </a:r>
            <a:r>
              <a:rPr lang="hr-HR">
                <a:latin typeface="Tw Cen MT" pitchFamily="34" charset="-18"/>
                <a:sym typeface="Symbol" pitchFamily="18" charset="2"/>
              </a:rPr>
              <a:t>	    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10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68400" dist="5715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hr-H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Hvala na pažnji !!!</a:t>
            </a:r>
            <a:endParaRPr lang="hr-HR" dirty="0"/>
          </a:p>
        </p:txBody>
      </p:sp>
      <p:pic>
        <p:nvPicPr>
          <p:cNvPr id="62467" name="Picture 2" descr="C:\Documents and Settings\Miho\Desktop\FER-fakultet-logo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71750" y="1643063"/>
            <a:ext cx="4108450" cy="3286125"/>
          </a:xfrm>
        </p:spPr>
      </p:pic>
      <p:sp>
        <p:nvSpPr>
          <p:cNvPr id="6" name="TextBox 5"/>
          <p:cNvSpPr txBox="1"/>
          <p:nvPr/>
        </p:nvSpPr>
        <p:spPr>
          <a:xfrm>
            <a:off x="2714625" y="5429250"/>
            <a:ext cx="55006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Uvod u teoriju računarstva 2008./2009.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1500" y="428625"/>
            <a:ext cx="62865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Zadana  je gramatika  </a:t>
            </a:r>
            <a:r>
              <a:rPr lang="pt-BR">
                <a:latin typeface="Tw Cen MT" pitchFamily="34" charset="-18"/>
              </a:rPr>
              <a:t>G=(N, Σ, P, S).</a:t>
            </a:r>
            <a:r>
              <a:rPr lang="hr-HR">
                <a:latin typeface="Tw Cen MT" pitchFamily="34" charset="-18"/>
              </a:rPr>
              <a:t> </a:t>
            </a:r>
          </a:p>
          <a:p>
            <a:r>
              <a:rPr lang="hr-HR">
                <a:latin typeface="Tw Cen MT" pitchFamily="34" charset="-18"/>
              </a:rPr>
              <a:t>- N={ S }</a:t>
            </a:r>
          </a:p>
          <a:p>
            <a:pPr>
              <a:buFontTx/>
              <a:buChar char="-"/>
            </a:pPr>
            <a:r>
              <a:rPr lang="hr-HR">
                <a:latin typeface="Tw Cen MT" pitchFamily="34" charset="-18"/>
              </a:rPr>
              <a:t> </a:t>
            </a:r>
            <a:r>
              <a:rPr lang="el-GR">
                <a:latin typeface="Calibri" pitchFamily="34" charset="0"/>
              </a:rPr>
              <a:t>Σ={</a:t>
            </a:r>
            <a:r>
              <a:rPr lang="hr-HR">
                <a:latin typeface="Tw Cen MT" pitchFamily="34" charset="-18"/>
              </a:rPr>
              <a:t>a, b, c }</a:t>
            </a:r>
          </a:p>
          <a:p>
            <a:r>
              <a:rPr lang="hr-HR">
                <a:latin typeface="Tw Cen MT" pitchFamily="34" charset="-18"/>
              </a:rPr>
              <a:t>Zadan je jezik L={a</a:t>
            </a:r>
            <a:r>
              <a:rPr lang="hr-HR" baseline="30000">
                <a:latin typeface="Tw Cen MT" pitchFamily="34" charset="-18"/>
              </a:rPr>
              <a:t>n</a:t>
            </a:r>
            <a:r>
              <a:rPr lang="hr-HR">
                <a:latin typeface="Tw Cen MT" pitchFamily="34" charset="-18"/>
              </a:rPr>
              <a:t>bc</a:t>
            </a:r>
            <a:r>
              <a:rPr lang="hr-HR" baseline="30000">
                <a:latin typeface="Tw Cen MT" pitchFamily="34" charset="-18"/>
              </a:rPr>
              <a:t>n</a:t>
            </a:r>
            <a:r>
              <a:rPr lang="hr-HR">
                <a:latin typeface="Tw Cen MT" pitchFamily="34" charset="-18"/>
              </a:rPr>
              <a:t>} | n ∈ </a:t>
            </a:r>
            <a:r>
              <a:rPr lang="hr-HR" b="1">
                <a:latin typeface="Tw Cen MT" pitchFamily="34" charset="-18"/>
              </a:rPr>
              <a:t>N </a:t>
            </a:r>
            <a:r>
              <a:rPr lang="hr-HR">
                <a:latin typeface="Tw Cen MT" pitchFamily="34" charset="-18"/>
              </a:rPr>
              <a:t>} te produkcije:</a:t>
            </a:r>
          </a:p>
          <a:p>
            <a:endParaRPr lang="hr-HR">
              <a:latin typeface="Tw Cen MT" pitchFamily="34" charset="-18"/>
            </a:endParaRPr>
          </a:p>
          <a:p>
            <a:r>
              <a:rPr lang="hr-HR">
                <a:latin typeface="Tw Cen MT" pitchFamily="34" charset="-18"/>
              </a:rPr>
              <a:t>1. S→aSc</a:t>
            </a:r>
          </a:p>
          <a:p>
            <a:r>
              <a:rPr lang="hr-HR">
                <a:latin typeface="Tw Cen MT" pitchFamily="34" charset="-18"/>
              </a:rPr>
              <a:t>2. S→b</a:t>
            </a:r>
          </a:p>
          <a:p>
            <a:endParaRPr lang="hr-HR">
              <a:latin typeface="Tw Cen MT" pitchFamily="34" charset="-18"/>
            </a:endParaRPr>
          </a:p>
          <a:p>
            <a:r>
              <a:rPr lang="hr-HR">
                <a:latin typeface="Tw Cen MT" pitchFamily="34" charset="-18"/>
              </a:rPr>
              <a:t>Zadani niz w: </a:t>
            </a:r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aaabccc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00750" y="121443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86313" y="22145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286625" y="22145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c</a:t>
            </a:r>
          </a:p>
        </p:txBody>
      </p:sp>
      <p:sp>
        <p:nvSpPr>
          <p:cNvPr id="14343" name="TextBox 23"/>
          <p:cNvSpPr txBox="1">
            <a:spLocks noChangeArrowheads="1"/>
          </p:cNvSpPr>
          <p:nvPr/>
        </p:nvSpPr>
        <p:spPr bwMode="auto">
          <a:xfrm>
            <a:off x="6143625" y="4429125"/>
            <a:ext cx="46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r-HR">
              <a:latin typeface="Tw Cen MT" pitchFamily="34" charset="-18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0750" y="22145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00750" y="328612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S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000750" y="435768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S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000750" y="535781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b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786313" y="328612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a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286625" y="328612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c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286625" y="435768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c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786313" y="43576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a</a:t>
            </a:r>
          </a:p>
        </p:txBody>
      </p:sp>
      <p:cxnSp>
        <p:nvCxnSpPr>
          <p:cNvPr id="43" name="Straight Arrow Connector 42"/>
          <p:cNvCxnSpPr>
            <a:stCxn id="13" idx="2"/>
            <a:endCxn id="18" idx="1"/>
          </p:cNvCxnSpPr>
          <p:nvPr/>
        </p:nvCxnSpPr>
        <p:spPr>
          <a:xfrm rot="16200000" flipH="1">
            <a:off x="6326188" y="1438275"/>
            <a:ext cx="814388" cy="1106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2"/>
            <a:endCxn id="38" idx="1"/>
          </p:cNvCxnSpPr>
          <p:nvPr/>
        </p:nvCxnSpPr>
        <p:spPr>
          <a:xfrm rot="16200000" flipH="1">
            <a:off x="6290469" y="3545682"/>
            <a:ext cx="885825" cy="1106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5787231" y="5071269"/>
            <a:ext cx="714375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14" idx="3"/>
          </p:cNvCxnSpPr>
          <p:nvPr/>
        </p:nvCxnSpPr>
        <p:spPr>
          <a:xfrm rot="5400000">
            <a:off x="5218907" y="1437481"/>
            <a:ext cx="814388" cy="1108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3" idx="2"/>
            <a:endCxn id="39" idx="3"/>
          </p:cNvCxnSpPr>
          <p:nvPr/>
        </p:nvCxnSpPr>
        <p:spPr>
          <a:xfrm rot="5400000">
            <a:off x="5183188" y="3544888"/>
            <a:ext cx="885825" cy="1108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3" idx="2"/>
            <a:endCxn id="32" idx="0"/>
          </p:cNvCxnSpPr>
          <p:nvPr/>
        </p:nvCxnSpPr>
        <p:spPr>
          <a:xfrm rot="5400000">
            <a:off x="5864225" y="1898650"/>
            <a:ext cx="63023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3" idx="2"/>
            <a:endCxn id="34" idx="0"/>
          </p:cNvCxnSpPr>
          <p:nvPr/>
        </p:nvCxnSpPr>
        <p:spPr>
          <a:xfrm rot="5400000">
            <a:off x="5827713" y="4006850"/>
            <a:ext cx="70326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2" idx="2"/>
            <a:endCxn id="37" idx="1"/>
          </p:cNvCxnSpPr>
          <p:nvPr/>
        </p:nvCxnSpPr>
        <p:spPr>
          <a:xfrm rot="16200000" flipH="1">
            <a:off x="6290469" y="2474119"/>
            <a:ext cx="885825" cy="1106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2" idx="2"/>
            <a:endCxn id="36" idx="3"/>
          </p:cNvCxnSpPr>
          <p:nvPr/>
        </p:nvCxnSpPr>
        <p:spPr>
          <a:xfrm rot="5400000">
            <a:off x="5183188" y="2473325"/>
            <a:ext cx="885825" cy="1108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2" idx="2"/>
            <a:endCxn id="33" idx="0"/>
          </p:cNvCxnSpPr>
          <p:nvPr/>
        </p:nvCxnSpPr>
        <p:spPr>
          <a:xfrm rot="5400000">
            <a:off x="5828506" y="2934494"/>
            <a:ext cx="701675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2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10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0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10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/>
      <p:bldP spid="13" grpId="0"/>
      <p:bldP spid="14" grpId="0"/>
      <p:bldP spid="1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r-HR" smtClean="0"/>
              <a:t>LL (1) parsiranje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Tw Cen MT" pitchFamily="34" charset="-18"/>
              <a:buChar char="×"/>
            </a:pPr>
            <a:r>
              <a:rPr lang="hr-HR" sz="2400" smtClean="0"/>
              <a:t>Parsiranje od vrha prema dnu naziva se i LL (1) parsiranje </a:t>
            </a:r>
          </a:p>
          <a:p>
            <a:pPr>
              <a:buFont typeface="Tw Cen MT" pitchFamily="34" charset="-18"/>
              <a:buChar char="×"/>
            </a:pPr>
            <a:r>
              <a:rPr lang="hr-HR" sz="2400" smtClean="0"/>
              <a:t>Prvi ˝L˝ označava da se ulazni niz čita s lijeva na desno</a:t>
            </a:r>
          </a:p>
          <a:p>
            <a:pPr>
              <a:buFont typeface="Tw Cen MT" pitchFamily="34" charset="-18"/>
              <a:buChar char="×"/>
            </a:pPr>
            <a:r>
              <a:rPr lang="hr-HR" sz="2400" smtClean="0"/>
              <a:t>Drugi ˝L˝ označava da se produkcija primjenjuje na krajnji lijevi nezavršni znak u generiranom međunizu</a:t>
            </a:r>
          </a:p>
          <a:p>
            <a:pPr>
              <a:buFont typeface="Tw Cen MT" pitchFamily="34" charset="-18"/>
              <a:buChar char="×"/>
            </a:pPr>
            <a:r>
              <a:rPr lang="hr-HR" sz="2400" smtClean="0"/>
              <a:t>Brojka 1 označava da se odluka o primjeni produkcije donosi na temelju jednog samo jednog pročitanog zna</a:t>
            </a:r>
          </a:p>
          <a:p>
            <a:pPr>
              <a:buFont typeface="Tw Cen MT" pitchFamily="34" charset="-18"/>
              <a:buChar char="×"/>
            </a:pPr>
            <a:r>
              <a:rPr lang="pl-PL" sz="2400" smtClean="0"/>
              <a:t>Ako se za donošenje odluke o primjeni produkcije čita </a:t>
            </a:r>
            <a:r>
              <a:rPr lang="pl-PL" sz="2400" i="1" smtClean="0"/>
              <a:t>k </a:t>
            </a:r>
            <a:r>
              <a:rPr lang="pt-BR" sz="2400" smtClean="0"/>
              <a:t>znakova onda se parsiranje naziva </a:t>
            </a:r>
            <a:r>
              <a:rPr lang="pt-BR" sz="2400" i="1" smtClean="0"/>
              <a:t>LL(k)</a:t>
            </a:r>
            <a:endParaRPr lang="hr-HR" sz="2400" smtClean="0"/>
          </a:p>
          <a:p>
            <a:pPr>
              <a:buFont typeface="Wingdings" pitchFamily="2" charset="2"/>
              <a:buNone/>
            </a:pPr>
            <a:endParaRPr lang="hr-HR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934671"/>
            <a:ext cx="1922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</a:t>
            </a:r>
            <a:r>
              <a:rPr lang="hr-H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rimjer</a:t>
            </a:r>
          </a:p>
        </p:txBody>
      </p:sp>
      <p:sp>
        <p:nvSpPr>
          <p:cNvPr id="16387" name="TextBox 23"/>
          <p:cNvSpPr txBox="1">
            <a:spLocks noChangeArrowheads="1"/>
          </p:cNvSpPr>
          <p:nvPr/>
        </p:nvSpPr>
        <p:spPr bwMode="auto">
          <a:xfrm>
            <a:off x="5572125" y="4429125"/>
            <a:ext cx="46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r-HR" b="1">
              <a:latin typeface="Tw Cen MT" pitchFamily="34" charset="-1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42938" y="428625"/>
            <a:ext cx="85010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>
                <a:latin typeface="Tw Cen MT" pitchFamily="34" charset="-18"/>
              </a:rPr>
              <a:t>Zadana  je gramatika  </a:t>
            </a:r>
            <a:r>
              <a:rPr lang="pt-BR">
                <a:latin typeface="Tw Cen MT" pitchFamily="34" charset="-18"/>
              </a:rPr>
              <a:t>G=(N, Σ, P, S).</a:t>
            </a:r>
            <a:r>
              <a:rPr lang="hr-HR">
                <a:latin typeface="Tw Cen MT" pitchFamily="34" charset="-18"/>
              </a:rPr>
              <a:t> </a:t>
            </a:r>
          </a:p>
          <a:p>
            <a:r>
              <a:rPr lang="hr-HR">
                <a:latin typeface="Tw Cen MT" pitchFamily="34" charset="-18"/>
              </a:rPr>
              <a:t>- N={S, A, B}</a:t>
            </a:r>
          </a:p>
          <a:p>
            <a:pPr>
              <a:buFontTx/>
              <a:buChar char="-"/>
            </a:pPr>
            <a:r>
              <a:rPr lang="hr-HR">
                <a:latin typeface="Tw Cen MT" pitchFamily="34" charset="-18"/>
              </a:rPr>
              <a:t> </a:t>
            </a:r>
            <a:r>
              <a:rPr lang="el-GR">
                <a:latin typeface="Calibri" pitchFamily="34" charset="0"/>
              </a:rPr>
              <a:t>Σ={</a:t>
            </a:r>
            <a:r>
              <a:rPr lang="hr-HR">
                <a:latin typeface="Tw Cen MT" pitchFamily="34" charset="-18"/>
              </a:rPr>
              <a:t>a, b, c }</a:t>
            </a:r>
          </a:p>
          <a:p>
            <a:pPr>
              <a:buFontTx/>
              <a:buChar char="-"/>
            </a:pPr>
            <a:r>
              <a:rPr lang="hr-HR">
                <a:latin typeface="Tw Cen MT" pitchFamily="34" charset="-18"/>
              </a:rPr>
              <a:t>Zadan je jezik </a:t>
            </a:r>
            <a:r>
              <a:rPr lang="pt-BR">
                <a:latin typeface="Tw Cen MT" pitchFamily="34" charset="-18"/>
              </a:rPr>
              <a:t>L={a</a:t>
            </a:r>
            <a:r>
              <a:rPr lang="pt-BR" baseline="30000">
                <a:latin typeface="Tw Cen MT" pitchFamily="34" charset="-18"/>
              </a:rPr>
              <a:t>m</a:t>
            </a:r>
            <a:r>
              <a:rPr lang="pt-BR">
                <a:latin typeface="Tw Cen MT" pitchFamily="34" charset="-18"/>
              </a:rPr>
              <a:t>b</a:t>
            </a:r>
            <a:r>
              <a:rPr lang="pt-BR" baseline="30000">
                <a:latin typeface="Tw Cen MT" pitchFamily="34" charset="-18"/>
              </a:rPr>
              <a:t>n</a:t>
            </a:r>
            <a:r>
              <a:rPr lang="pt-BR">
                <a:latin typeface="Tw Cen MT" pitchFamily="34" charset="-18"/>
              </a:rPr>
              <a:t>c} |m≥1 i n ≥ 0}</a:t>
            </a:r>
            <a:r>
              <a:rPr lang="hr-HR">
                <a:latin typeface="Tw Cen MT" pitchFamily="34" charset="-18"/>
              </a:rPr>
              <a:t> , te produkcije:</a:t>
            </a:r>
          </a:p>
          <a:p>
            <a:endParaRPr lang="hr-HR">
              <a:latin typeface="Tw Cen MT" pitchFamily="34" charset="-18"/>
            </a:endParaRPr>
          </a:p>
          <a:p>
            <a:r>
              <a:rPr lang="hr-HR">
                <a:latin typeface="Tw Cen MT" pitchFamily="34" charset="-18"/>
              </a:rPr>
              <a:t>1. S→AB</a:t>
            </a:r>
          </a:p>
          <a:p>
            <a:r>
              <a:rPr lang="hr-HR">
                <a:latin typeface="Tw Cen MT" pitchFamily="34" charset="-18"/>
              </a:rPr>
              <a:t>2. A→aA</a:t>
            </a:r>
          </a:p>
          <a:p>
            <a:r>
              <a:rPr lang="hr-HR">
                <a:latin typeface="Tw Cen MT" pitchFamily="34" charset="-18"/>
              </a:rPr>
              <a:t>3. A→a</a:t>
            </a:r>
          </a:p>
          <a:p>
            <a:r>
              <a:rPr lang="hr-HR">
                <a:latin typeface="Tw Cen MT" pitchFamily="34" charset="-18"/>
              </a:rPr>
              <a:t>4. B→bB</a:t>
            </a:r>
          </a:p>
          <a:p>
            <a:r>
              <a:rPr lang="hr-HR">
                <a:latin typeface="Tw Cen MT" pitchFamily="34" charset="-18"/>
              </a:rPr>
              <a:t>5. B→c</a:t>
            </a:r>
          </a:p>
          <a:p>
            <a:endParaRPr lang="hr-HR" i="1">
              <a:latin typeface="Tw Cen MT" pitchFamily="34" charset="-18"/>
            </a:endParaRPr>
          </a:p>
          <a:p>
            <a:r>
              <a:rPr lang="hr-HR">
                <a:latin typeface="Tw Cen MT" pitchFamily="34" charset="-18"/>
              </a:rPr>
              <a:t>Zadani niz w:</a:t>
            </a:r>
            <a:r>
              <a:rPr lang="hr-HR" b="1">
                <a:latin typeface="Tw Cen MT" pitchFamily="34" charset="-18"/>
              </a:rPr>
              <a:t> </a:t>
            </a:r>
            <a:r>
              <a:rPr lang="hr-HR" b="1">
                <a:solidFill>
                  <a:srgbClr val="C00000"/>
                </a:solidFill>
                <a:latin typeface="Tw Cen MT" pitchFamily="34" charset="-18"/>
              </a:rPr>
              <a:t>aabbc</a:t>
            </a:r>
            <a:r>
              <a:rPr lang="hr-HR" b="1">
                <a:latin typeface="Tw Cen MT" pitchFamily="34" charset="-18"/>
              </a:rPr>
              <a:t> 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86438" y="1571625"/>
            <a:ext cx="214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S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929438" y="250031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B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714875" y="2428875"/>
            <a:ext cx="704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A</a:t>
            </a:r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rot="16200000" flipH="1">
            <a:off x="6203951" y="1631950"/>
            <a:ext cx="558800" cy="11779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2"/>
            <a:endCxn id="30" idx="0"/>
          </p:cNvCxnSpPr>
          <p:nvPr/>
        </p:nvCxnSpPr>
        <p:spPr>
          <a:xfrm rot="5400000">
            <a:off x="5237163" y="1771650"/>
            <a:ext cx="487362" cy="827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143375" y="3429000"/>
            <a:ext cx="142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a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29250" y="34290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A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357938" y="3429000"/>
            <a:ext cx="214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b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500938" y="3429000"/>
            <a:ext cx="214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B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000875" y="4357688"/>
            <a:ext cx="214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b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072438" y="43576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B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8072438" y="528637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c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50531" y="2821782"/>
            <a:ext cx="714375" cy="5000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2"/>
            <a:endCxn id="44" idx="0"/>
          </p:cNvCxnSpPr>
          <p:nvPr/>
        </p:nvCxnSpPr>
        <p:spPr>
          <a:xfrm rot="5400000">
            <a:off x="6489701" y="2846387"/>
            <a:ext cx="558800" cy="6064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2"/>
            <a:endCxn id="45" idx="0"/>
          </p:cNvCxnSpPr>
          <p:nvPr/>
        </p:nvCxnSpPr>
        <p:spPr>
          <a:xfrm rot="16200000" flipH="1">
            <a:off x="7061201" y="2881312"/>
            <a:ext cx="558800" cy="5365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2" idx="0"/>
          </p:cNvCxnSpPr>
          <p:nvPr/>
        </p:nvCxnSpPr>
        <p:spPr>
          <a:xfrm>
            <a:off x="4857750" y="2714625"/>
            <a:ext cx="714375" cy="7143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46" idx="0"/>
          </p:cNvCxnSpPr>
          <p:nvPr/>
        </p:nvCxnSpPr>
        <p:spPr>
          <a:xfrm rot="5400000">
            <a:off x="7079457" y="3828256"/>
            <a:ext cx="558800" cy="5000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2"/>
            <a:endCxn id="47" idx="0"/>
          </p:cNvCxnSpPr>
          <p:nvPr/>
        </p:nvCxnSpPr>
        <p:spPr>
          <a:xfrm rot="16200000" flipH="1">
            <a:off x="7632701" y="3775075"/>
            <a:ext cx="558800" cy="6064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429250" y="435768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b="1">
                <a:latin typeface="Tw Cen MT" pitchFamily="34" charset="-18"/>
              </a:rPr>
              <a:t>a</a:t>
            </a:r>
          </a:p>
        </p:txBody>
      </p:sp>
      <p:cxnSp>
        <p:nvCxnSpPr>
          <p:cNvPr id="34" name="Straight Arrow Connector 33"/>
          <p:cNvCxnSpPr>
            <a:stCxn id="42" idx="2"/>
            <a:endCxn id="56" idx="0"/>
          </p:cNvCxnSpPr>
          <p:nvPr/>
        </p:nvCxnSpPr>
        <p:spPr>
          <a:xfrm rot="16200000" flipH="1">
            <a:off x="5310982" y="4060031"/>
            <a:ext cx="558800" cy="365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7" idx="2"/>
            <a:endCxn id="48" idx="0"/>
          </p:cNvCxnSpPr>
          <p:nvPr/>
        </p:nvCxnSpPr>
        <p:spPr>
          <a:xfrm rot="5400000">
            <a:off x="7935913" y="5006975"/>
            <a:ext cx="560388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2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27" grpId="0"/>
      <p:bldP spid="28" grpId="0"/>
      <p:bldP spid="29" grpId="0"/>
      <p:bldP spid="3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/>
          <a:p>
            <a:endParaRPr lang="hr-HR" smtClean="0"/>
          </a:p>
        </p:txBody>
      </p:sp>
      <p:sp>
        <p:nvSpPr>
          <p:cNvPr id="4" name="Rectangle 3"/>
          <p:cNvSpPr/>
          <p:nvPr/>
        </p:nvSpPr>
        <p:spPr>
          <a:xfrm>
            <a:off x="1428728" y="1714488"/>
            <a:ext cx="56242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Tehnika rekurzivnog spusta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1089</TotalTime>
  <Words>3199</Words>
  <Application>Microsoft Office PowerPoint</Application>
  <PresentationFormat>On-screen Show (4:3)</PresentationFormat>
  <Paragraphs>1217</Paragraphs>
  <Slides>53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Tw Cen MT</vt:lpstr>
      <vt:lpstr>Arial</vt:lpstr>
      <vt:lpstr>Wingdings</vt:lpstr>
      <vt:lpstr>Wingdings 2</vt:lpstr>
      <vt:lpstr>Calibri</vt:lpstr>
      <vt:lpstr>Symbol</vt:lpstr>
      <vt:lpstr>Tahoma</vt:lpstr>
      <vt:lpstr>Courier New</vt:lpstr>
      <vt:lpstr>Median</vt:lpstr>
      <vt:lpstr>&lt; PARSIRANJE NIZA &gt;</vt:lpstr>
      <vt:lpstr>Plan predavanja:</vt:lpstr>
      <vt:lpstr>Uvod</vt:lpstr>
      <vt:lpstr>Slide 4</vt:lpstr>
      <vt:lpstr>Slide 5</vt:lpstr>
      <vt:lpstr>Slide 6</vt:lpstr>
      <vt:lpstr>LL (1) parsiranje</vt:lpstr>
      <vt:lpstr>Slide 8</vt:lpstr>
      <vt:lpstr>Slide 9</vt:lpstr>
      <vt:lpstr>     </vt:lpstr>
      <vt:lpstr>Slide 11</vt:lpstr>
      <vt:lpstr>Slide 12</vt:lpstr>
      <vt:lpstr>Slide 13</vt:lpstr>
      <vt:lpstr>Slide 14</vt:lpstr>
      <vt:lpstr>  </vt:lpstr>
      <vt:lpstr>Slide 16</vt:lpstr>
      <vt:lpstr>Osnovna načela programskog ostvarenja parsera</vt:lpstr>
      <vt:lpstr>Osnovna načela programskog ostvarenja parsera</vt:lpstr>
      <vt:lpstr>Osnovna načela programskog ostvarenja parsera</vt:lpstr>
      <vt:lpstr>Slide 20</vt:lpstr>
      <vt:lpstr>Slide 21</vt:lpstr>
      <vt:lpstr>Slide 22</vt:lpstr>
      <vt:lpstr>Slide 23</vt:lpstr>
      <vt:lpstr>Slide 24</vt:lpstr>
      <vt:lpstr>Slide 25</vt:lpstr>
      <vt:lpstr>Model LR parsera</vt:lpstr>
      <vt:lpstr>Postupak parsiranja</vt:lpstr>
      <vt:lpstr>Postupak parsiranja</vt:lpstr>
      <vt:lpstr>Postupak parsiranja</vt:lpstr>
      <vt:lpstr>Postupak parsiranja</vt:lpstr>
      <vt:lpstr>Postupak parsiranja</vt:lpstr>
      <vt:lpstr>Postupak parsiranja</vt:lpstr>
      <vt:lpstr>Postupak parsiranja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Hvala na pažnji !!!</vt:lpstr>
    </vt:vector>
  </TitlesOfParts>
  <Company>Tomic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PARSIRANJE NIZA -</dc:title>
  <dc:creator>Miho</dc:creator>
  <cp:lastModifiedBy>peric davor</cp:lastModifiedBy>
  <cp:revision>120</cp:revision>
  <dcterms:created xsi:type="dcterms:W3CDTF">2009-03-16T14:46:22Z</dcterms:created>
  <dcterms:modified xsi:type="dcterms:W3CDTF">2009-05-10T21:27:48Z</dcterms:modified>
</cp:coreProperties>
</file>