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93" r:id="rId26"/>
    <p:sldId id="294" r:id="rId27"/>
    <p:sldId id="295" r:id="rId28"/>
    <p:sldId id="296" r:id="rId29"/>
    <p:sldId id="297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10" r:id="rId41"/>
    <p:sldId id="309" r:id="rId42"/>
    <p:sldId id="312" r:id="rId43"/>
    <p:sldId id="311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D8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 sz="16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5/10/2009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6766" cy="867524"/>
          </a:xfrm>
        </p:spPr>
        <p:txBody>
          <a:bodyPr>
            <a:normAutofit/>
          </a:bodyPr>
          <a:lstStyle/>
          <a:p>
            <a:r>
              <a:rPr lang="hr-HR" dirty="0" smtClean="0"/>
              <a:t>Plan predavanja: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/>
          <a:lstStyle/>
          <a:p>
            <a:endParaRPr lang="hr-HR" dirty="0" smtClean="0"/>
          </a:p>
          <a:p>
            <a:r>
              <a:rPr lang="hr-HR" dirty="0" smtClean="0"/>
              <a:t>Potisni automat (nastavak) – Filip Gvardijan</a:t>
            </a:r>
          </a:p>
          <a:p>
            <a:endParaRPr lang="hr-HR" dirty="0" smtClean="0"/>
          </a:p>
          <a:p>
            <a:r>
              <a:rPr lang="hr-HR" dirty="0" smtClean="0"/>
              <a:t>Svojstva kontekstno neovisnih jezika – Petra Zadro i Diana Krušelj-Posavec</a:t>
            </a:r>
          </a:p>
          <a:p>
            <a:endParaRPr lang="hr-HR" dirty="0" smtClean="0"/>
          </a:p>
          <a:p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G=({S,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14422"/>
            <a:ext cx="74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funkcija prijelaza δ(q, </a:t>
            </a:r>
            <a:r>
              <a:rPr lang="el-GR" dirty="0" smtClean="0"/>
              <a:t>α</a:t>
            </a:r>
            <a:r>
              <a:rPr lang="hr-HR" dirty="0" smtClean="0"/>
              <a:t>, A) sadrži (q, </a:t>
            </a:r>
            <a:r>
              <a:rPr lang="el-GR" dirty="0" smtClean="0"/>
              <a:t>γ</a:t>
            </a:r>
            <a:r>
              <a:rPr lang="hr-HR" dirty="0" smtClean="0"/>
              <a:t>) </a:t>
            </a:r>
            <a:r>
              <a:rPr lang="hr-HR" dirty="0" err="1" smtClean="0"/>
              <a:t>akko</a:t>
            </a:r>
            <a:r>
              <a:rPr lang="hr-HR" dirty="0" smtClean="0"/>
              <a:t> je zadana produkcija A -&gt; </a:t>
            </a:r>
            <a:r>
              <a:rPr lang="el-GR" dirty="0" smtClean="0"/>
              <a:t>αγ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143116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</a:t>
            </a:r>
            <a:r>
              <a:rPr lang="hr-HR" dirty="0" err="1" smtClean="0"/>
              <a:t>aAA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2500306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 aS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 -&gt; </a:t>
            </a:r>
            <a:r>
              <a:rPr lang="hr-HR" dirty="0" err="1" smtClean="0"/>
              <a:t>bS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3214686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2214554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δ(q, a, S)=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2214554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AA)}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26431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S)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δ(q, a, </a:t>
            </a:r>
            <a:r>
              <a:rPr lang="hr-HR" dirty="0" err="1" smtClean="0"/>
              <a:t>A</a:t>
            </a:r>
            <a:r>
              <a:rPr lang="hr-HR" dirty="0" smtClean="0"/>
              <a:t>)=</a:t>
            </a:r>
          </a:p>
          <a:p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714348" y="3000372"/>
            <a:ext cx="1285884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δ(q, b, A)=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857356" y="3000372"/>
            <a:ext cx="857256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{(q,S)}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643182"/>
            <a:ext cx="88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,(q,</a:t>
            </a:r>
            <a:r>
              <a:rPr lang="el-GR" i="1" dirty="0" smtClean="0"/>
              <a:t> ε</a:t>
            </a:r>
            <a:r>
              <a:rPr lang="hr-HR" dirty="0" smtClean="0"/>
              <a:t>)}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164305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86190"/>
            <a:ext cx="355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</a:t>
            </a:r>
            <a:r>
              <a:rPr lang="hr-HR" i="1" dirty="0" err="1" smtClean="0"/>
              <a:t>abaaaa</a:t>
            </a:r>
            <a:r>
              <a:rPr lang="hr-HR" i="1" dirty="0" smtClean="0"/>
              <a:t> :</a:t>
            </a:r>
            <a:endParaRPr lang="hr-HR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0034" y="4286256"/>
          <a:ext cx="76438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4"/>
                <a:gridCol w="857256"/>
                <a:gridCol w="928694"/>
                <a:gridCol w="1214446"/>
                <a:gridCol w="1285884"/>
                <a:gridCol w="857256"/>
                <a:gridCol w="857256"/>
                <a:gridCol w="222249"/>
                <a:gridCol w="84931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G=({S,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14422"/>
            <a:ext cx="74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funkcija prijelaza δ(q, </a:t>
            </a:r>
            <a:r>
              <a:rPr lang="el-GR" dirty="0" smtClean="0"/>
              <a:t>α</a:t>
            </a:r>
            <a:r>
              <a:rPr lang="hr-HR" dirty="0" smtClean="0"/>
              <a:t>, A) sadrži (q, </a:t>
            </a:r>
            <a:r>
              <a:rPr lang="el-GR" dirty="0" smtClean="0"/>
              <a:t>γ</a:t>
            </a:r>
            <a:r>
              <a:rPr lang="hr-HR" dirty="0" smtClean="0"/>
              <a:t>) </a:t>
            </a:r>
            <a:r>
              <a:rPr lang="hr-HR" dirty="0" err="1" smtClean="0"/>
              <a:t>akko</a:t>
            </a:r>
            <a:r>
              <a:rPr lang="hr-HR" dirty="0" smtClean="0"/>
              <a:t> je zadana produkcija A -&gt; </a:t>
            </a:r>
            <a:r>
              <a:rPr lang="el-GR" dirty="0" smtClean="0"/>
              <a:t>αγ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143116"/>
            <a:ext cx="114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accent3"/>
                </a:solidFill>
              </a:rPr>
              <a:t>S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/>
              <a:t>-&gt;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err="1" smtClean="0">
                <a:solidFill>
                  <a:srgbClr val="FF0000"/>
                </a:solidFill>
              </a:rPr>
              <a:t>aAA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2500306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 aS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 -&gt; </a:t>
            </a:r>
            <a:r>
              <a:rPr lang="hr-HR" dirty="0" err="1" smtClean="0"/>
              <a:t>bS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3214686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2214554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δ(q, a, S)=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2214554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AA)}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26431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S)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δ(q, a, </a:t>
            </a:r>
            <a:r>
              <a:rPr lang="hr-HR" dirty="0" err="1" smtClean="0"/>
              <a:t>A</a:t>
            </a:r>
            <a:r>
              <a:rPr lang="hr-HR" dirty="0" smtClean="0"/>
              <a:t>)=</a:t>
            </a:r>
          </a:p>
          <a:p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714348" y="3000372"/>
            <a:ext cx="1285884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δ(q, b, A)=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857356" y="3000372"/>
            <a:ext cx="857256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{(q,S)}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643182"/>
            <a:ext cx="88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,(q,</a:t>
            </a:r>
            <a:r>
              <a:rPr lang="el-GR" i="1" dirty="0" smtClean="0"/>
              <a:t> ε</a:t>
            </a:r>
            <a:r>
              <a:rPr lang="hr-HR" dirty="0" smtClean="0"/>
              <a:t>)}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164305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86190"/>
            <a:ext cx="355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</a:t>
            </a:r>
            <a:r>
              <a:rPr lang="hr-HR" i="1" dirty="0" err="1" smtClean="0"/>
              <a:t>abaaaa</a:t>
            </a:r>
            <a:r>
              <a:rPr lang="hr-HR" i="1" dirty="0" smtClean="0"/>
              <a:t> :</a:t>
            </a:r>
            <a:endParaRPr lang="hr-HR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0034" y="4286256"/>
          <a:ext cx="76438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4"/>
                <a:gridCol w="857256"/>
                <a:gridCol w="928694"/>
                <a:gridCol w="1214446"/>
                <a:gridCol w="1285884"/>
                <a:gridCol w="857256"/>
                <a:gridCol w="857256"/>
                <a:gridCol w="222249"/>
                <a:gridCol w="84931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0" dirty="0" smtClean="0">
                          <a:solidFill>
                            <a:schemeClr val="accent3"/>
                          </a:solidFill>
                        </a:rPr>
                        <a:t>S</a:t>
                      </a:r>
                      <a:r>
                        <a:rPr lang="hr-HR" dirty="0" smtClean="0"/>
                        <a:t>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G=({S,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14422"/>
            <a:ext cx="74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funkcija prijelaza δ(q, </a:t>
            </a:r>
            <a:r>
              <a:rPr lang="el-GR" dirty="0" smtClean="0"/>
              <a:t>α</a:t>
            </a:r>
            <a:r>
              <a:rPr lang="hr-HR" dirty="0" smtClean="0"/>
              <a:t>, A) sadrži (q, </a:t>
            </a:r>
            <a:r>
              <a:rPr lang="el-GR" dirty="0" smtClean="0"/>
              <a:t>γ</a:t>
            </a:r>
            <a:r>
              <a:rPr lang="hr-HR" dirty="0" smtClean="0"/>
              <a:t>) </a:t>
            </a:r>
            <a:r>
              <a:rPr lang="hr-HR" dirty="0" err="1" smtClean="0"/>
              <a:t>akko</a:t>
            </a:r>
            <a:r>
              <a:rPr lang="hr-HR" dirty="0" smtClean="0"/>
              <a:t> je zadana produkcija A -&gt; </a:t>
            </a:r>
            <a:r>
              <a:rPr lang="el-GR" dirty="0" smtClean="0"/>
              <a:t>αγ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143116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</a:t>
            </a:r>
            <a:r>
              <a:rPr lang="hr-HR" dirty="0" err="1" smtClean="0"/>
              <a:t>aAA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2500306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 aS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2857496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3"/>
                </a:solidFill>
              </a:rPr>
              <a:t>A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/>
              <a:t>-&gt;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err="1" smtClean="0">
                <a:solidFill>
                  <a:srgbClr val="FF0000"/>
                </a:solidFill>
              </a:rPr>
              <a:t>bS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16" y="3214686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2214554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δ(q, a, S)=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2214554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AA)}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26431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S)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δ(q, a, </a:t>
            </a:r>
            <a:r>
              <a:rPr lang="hr-HR" dirty="0" err="1" smtClean="0"/>
              <a:t>A</a:t>
            </a:r>
            <a:r>
              <a:rPr lang="hr-HR" dirty="0" smtClean="0"/>
              <a:t>)=</a:t>
            </a:r>
          </a:p>
          <a:p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714348" y="3000372"/>
            <a:ext cx="1285884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δ(q, b, A)=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857356" y="3000372"/>
            <a:ext cx="857256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{(q,S)}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643182"/>
            <a:ext cx="88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,(q,</a:t>
            </a:r>
            <a:r>
              <a:rPr lang="el-GR" i="1" dirty="0" smtClean="0"/>
              <a:t> ε</a:t>
            </a:r>
            <a:r>
              <a:rPr lang="hr-HR" dirty="0" smtClean="0"/>
              <a:t>)}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164305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86190"/>
            <a:ext cx="355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</a:t>
            </a:r>
            <a:r>
              <a:rPr lang="hr-HR" i="1" dirty="0" err="1" smtClean="0"/>
              <a:t>abaaaa</a:t>
            </a:r>
            <a:r>
              <a:rPr lang="hr-HR" i="1" dirty="0" smtClean="0"/>
              <a:t> :</a:t>
            </a:r>
            <a:endParaRPr lang="hr-HR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0034" y="4286256"/>
          <a:ext cx="76438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4"/>
                <a:gridCol w="857256"/>
                <a:gridCol w="928694"/>
                <a:gridCol w="1214446"/>
                <a:gridCol w="1285884"/>
                <a:gridCol w="857256"/>
                <a:gridCol w="857256"/>
                <a:gridCol w="222249"/>
                <a:gridCol w="84931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</a:t>
                      </a:r>
                      <a:r>
                        <a:rPr lang="hr-HR" dirty="0" err="1" smtClean="0">
                          <a:solidFill>
                            <a:schemeClr val="accent3"/>
                          </a:solidFill>
                        </a:rPr>
                        <a:t>A</a:t>
                      </a:r>
                      <a:r>
                        <a:rPr lang="hr-HR" dirty="0" err="1" smtClean="0"/>
                        <a:t>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</a:t>
                      </a:r>
                      <a:r>
                        <a:rPr lang="hr-HR" dirty="0" err="1" smtClean="0">
                          <a:solidFill>
                            <a:srgbClr val="FF0000"/>
                          </a:solidFill>
                        </a:rPr>
                        <a:t>bS</a:t>
                      </a:r>
                      <a:r>
                        <a:rPr lang="hr-HR" dirty="0" err="1" smtClean="0"/>
                        <a:t>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G=({S,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14422"/>
            <a:ext cx="74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funkcija prijelaza δ(q, </a:t>
            </a:r>
            <a:r>
              <a:rPr lang="el-GR" dirty="0" smtClean="0"/>
              <a:t>α</a:t>
            </a:r>
            <a:r>
              <a:rPr lang="hr-HR" dirty="0" smtClean="0"/>
              <a:t>, A) sadrži (q, </a:t>
            </a:r>
            <a:r>
              <a:rPr lang="el-GR" dirty="0" smtClean="0"/>
              <a:t>γ</a:t>
            </a:r>
            <a:r>
              <a:rPr lang="hr-HR" dirty="0" smtClean="0"/>
              <a:t>) </a:t>
            </a:r>
            <a:r>
              <a:rPr lang="hr-HR" dirty="0" err="1" smtClean="0"/>
              <a:t>akko</a:t>
            </a:r>
            <a:r>
              <a:rPr lang="hr-HR" dirty="0" smtClean="0"/>
              <a:t> je zadana produkcija A -&gt; </a:t>
            </a:r>
            <a:r>
              <a:rPr lang="el-GR" dirty="0" smtClean="0"/>
              <a:t>αγ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143116"/>
            <a:ext cx="1141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schemeClr val="accent3"/>
                </a:solidFill>
              </a:rPr>
              <a:t>S</a:t>
            </a:r>
            <a:r>
              <a:rPr lang="hr-HR" sz="2000" dirty="0" smtClean="0"/>
              <a:t> -&gt; </a:t>
            </a:r>
            <a:r>
              <a:rPr lang="hr-HR" sz="2000" dirty="0" err="1" smtClean="0">
                <a:solidFill>
                  <a:srgbClr val="FF0000"/>
                </a:solidFill>
              </a:rPr>
              <a:t>aAA</a:t>
            </a:r>
            <a:endParaRPr lang="hr-HR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2500306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 aS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 -&gt; </a:t>
            </a:r>
            <a:r>
              <a:rPr lang="hr-HR" dirty="0" err="1" smtClean="0"/>
              <a:t>bS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3214686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2214554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δ(q, a, S)=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2214554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AA)}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26431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S)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δ(q, a, </a:t>
            </a:r>
            <a:r>
              <a:rPr lang="hr-HR" dirty="0" err="1" smtClean="0"/>
              <a:t>A</a:t>
            </a:r>
            <a:r>
              <a:rPr lang="hr-HR" dirty="0" smtClean="0"/>
              <a:t>)=</a:t>
            </a:r>
          </a:p>
          <a:p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714348" y="3000372"/>
            <a:ext cx="1285884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δ(q, b, A)=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857356" y="3000372"/>
            <a:ext cx="857256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{(q,S)}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643182"/>
            <a:ext cx="88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,(q,</a:t>
            </a:r>
            <a:r>
              <a:rPr lang="el-GR" i="1" dirty="0" smtClean="0"/>
              <a:t> ε</a:t>
            </a:r>
            <a:r>
              <a:rPr lang="hr-HR" dirty="0" smtClean="0"/>
              <a:t>)}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164305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86190"/>
            <a:ext cx="355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</a:t>
            </a:r>
            <a:r>
              <a:rPr lang="hr-HR" i="1" dirty="0" err="1" smtClean="0"/>
              <a:t>abaaaa</a:t>
            </a:r>
            <a:r>
              <a:rPr lang="hr-HR" i="1" dirty="0" smtClean="0"/>
              <a:t> :</a:t>
            </a:r>
            <a:endParaRPr lang="hr-HR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0034" y="4286256"/>
          <a:ext cx="76438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4"/>
                <a:gridCol w="857256"/>
                <a:gridCol w="928694"/>
                <a:gridCol w="1214446"/>
                <a:gridCol w="1285884"/>
                <a:gridCol w="857256"/>
                <a:gridCol w="857256"/>
                <a:gridCol w="222249"/>
                <a:gridCol w="84931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</a:t>
                      </a:r>
                      <a:r>
                        <a:rPr lang="hr-HR" dirty="0" err="1" smtClean="0">
                          <a:solidFill>
                            <a:schemeClr val="accent3"/>
                          </a:solidFill>
                        </a:rPr>
                        <a:t>S</a:t>
                      </a:r>
                      <a:r>
                        <a:rPr lang="hr-HR" dirty="0" err="1" smtClean="0"/>
                        <a:t>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</a:t>
                      </a:r>
                      <a:r>
                        <a:rPr lang="hr-HR" dirty="0" err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hr-HR" dirty="0" err="1" smtClean="0"/>
                        <a:t>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G=({S,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14422"/>
            <a:ext cx="74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funkcija prijelaza δ(q, </a:t>
            </a:r>
            <a:r>
              <a:rPr lang="el-GR" dirty="0" smtClean="0"/>
              <a:t>α</a:t>
            </a:r>
            <a:r>
              <a:rPr lang="hr-HR" dirty="0" smtClean="0"/>
              <a:t>, A) sadrži (q, </a:t>
            </a:r>
            <a:r>
              <a:rPr lang="el-GR" dirty="0" smtClean="0"/>
              <a:t>γ</a:t>
            </a:r>
            <a:r>
              <a:rPr lang="hr-HR" dirty="0" smtClean="0"/>
              <a:t>) </a:t>
            </a:r>
            <a:r>
              <a:rPr lang="hr-HR" dirty="0" err="1" smtClean="0"/>
              <a:t>akko</a:t>
            </a:r>
            <a:r>
              <a:rPr lang="hr-HR" dirty="0" smtClean="0"/>
              <a:t> je zadana produkcija A -&gt; </a:t>
            </a:r>
            <a:r>
              <a:rPr lang="el-GR" dirty="0" smtClean="0"/>
              <a:t>αγ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143116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</a:t>
            </a:r>
            <a:r>
              <a:rPr lang="hr-HR" dirty="0" err="1" smtClean="0"/>
              <a:t>aAA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2500306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 aS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 -&gt; </a:t>
            </a:r>
            <a:r>
              <a:rPr lang="hr-HR" dirty="0" err="1" smtClean="0"/>
              <a:t>bS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3214686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2214554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δ(q, a, S)=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2214554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AA)}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26431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S)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δ(q, a, </a:t>
            </a:r>
            <a:r>
              <a:rPr lang="hr-HR" dirty="0" err="1" smtClean="0"/>
              <a:t>A</a:t>
            </a:r>
            <a:r>
              <a:rPr lang="hr-HR" dirty="0" smtClean="0"/>
              <a:t>)=</a:t>
            </a:r>
          </a:p>
          <a:p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714348" y="3000372"/>
            <a:ext cx="1285884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δ(q, b, A)=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857356" y="3000372"/>
            <a:ext cx="857256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{(q,S)}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643182"/>
            <a:ext cx="88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,(q,</a:t>
            </a:r>
            <a:r>
              <a:rPr lang="el-GR" i="1" dirty="0" smtClean="0"/>
              <a:t> ε</a:t>
            </a:r>
            <a:r>
              <a:rPr lang="hr-HR" dirty="0" smtClean="0"/>
              <a:t>)}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164305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86190"/>
            <a:ext cx="355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</a:t>
            </a:r>
            <a:r>
              <a:rPr lang="hr-HR" i="1" dirty="0" err="1" smtClean="0"/>
              <a:t>abaaaa</a:t>
            </a:r>
            <a:r>
              <a:rPr lang="hr-HR" i="1" dirty="0" smtClean="0"/>
              <a:t> :</a:t>
            </a:r>
            <a:endParaRPr lang="hr-HR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0034" y="4286256"/>
          <a:ext cx="82153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234"/>
                <a:gridCol w="814526"/>
                <a:gridCol w="1071570"/>
                <a:gridCol w="1285884"/>
                <a:gridCol w="1214446"/>
                <a:gridCol w="1143008"/>
                <a:gridCol w="1633087"/>
                <a:gridCol w="208280"/>
                <a:gridCol w="230334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abSA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.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G=({S,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14422"/>
            <a:ext cx="74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funkcija prijelaza δ(q, </a:t>
            </a:r>
            <a:r>
              <a:rPr lang="el-GR" dirty="0" smtClean="0"/>
              <a:t>α</a:t>
            </a:r>
            <a:r>
              <a:rPr lang="hr-HR" dirty="0" smtClean="0"/>
              <a:t>, A) sadrži (q, </a:t>
            </a:r>
            <a:r>
              <a:rPr lang="el-GR" dirty="0" smtClean="0"/>
              <a:t>γ</a:t>
            </a:r>
            <a:r>
              <a:rPr lang="hr-HR" dirty="0" smtClean="0"/>
              <a:t>) </a:t>
            </a:r>
            <a:r>
              <a:rPr lang="hr-HR" dirty="0" err="1" smtClean="0"/>
              <a:t>akko</a:t>
            </a:r>
            <a:r>
              <a:rPr lang="hr-HR" dirty="0" smtClean="0"/>
              <a:t> je zadana produkcija A -&gt; </a:t>
            </a:r>
            <a:r>
              <a:rPr lang="el-GR" dirty="0" smtClean="0"/>
              <a:t>αγ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143116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</a:t>
            </a:r>
            <a:r>
              <a:rPr lang="hr-HR" dirty="0" err="1" smtClean="0"/>
              <a:t>aAA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2500306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 aS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 -&gt; </a:t>
            </a:r>
            <a:r>
              <a:rPr lang="hr-HR" dirty="0" err="1" smtClean="0"/>
              <a:t>bS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3214686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2214554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δ(q, a, S)=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2214554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AA)}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26431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S)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δ(q, a, </a:t>
            </a:r>
            <a:r>
              <a:rPr lang="hr-HR" dirty="0" err="1" smtClean="0"/>
              <a:t>A</a:t>
            </a:r>
            <a:r>
              <a:rPr lang="hr-HR" dirty="0" smtClean="0"/>
              <a:t>)=</a:t>
            </a:r>
          </a:p>
          <a:p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714348" y="3000372"/>
            <a:ext cx="1285884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δ(q, b, A)=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857356" y="3000372"/>
            <a:ext cx="857256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{(q,S)}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643182"/>
            <a:ext cx="88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,(q,</a:t>
            </a:r>
            <a:r>
              <a:rPr lang="el-GR" i="1" dirty="0" smtClean="0"/>
              <a:t> ε</a:t>
            </a:r>
            <a:r>
              <a:rPr lang="hr-HR" dirty="0" smtClean="0"/>
              <a:t>)}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164305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86190"/>
            <a:ext cx="355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</a:t>
            </a:r>
            <a:r>
              <a:rPr lang="hr-HR" i="1" dirty="0" err="1" smtClean="0"/>
              <a:t>abaaaa</a:t>
            </a:r>
            <a:r>
              <a:rPr lang="hr-HR" i="1" dirty="0" smtClean="0"/>
              <a:t> :</a:t>
            </a:r>
            <a:endParaRPr lang="hr-HR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0034" y="4143380"/>
          <a:ext cx="82153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234"/>
                <a:gridCol w="814526"/>
                <a:gridCol w="1071570"/>
                <a:gridCol w="1285884"/>
                <a:gridCol w="1214446"/>
                <a:gridCol w="1143008"/>
                <a:gridCol w="1633087"/>
                <a:gridCol w="208280"/>
                <a:gridCol w="230334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abSA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abaaaa</a:t>
                      </a:r>
                      <a:r>
                        <a:rPr lang="hr-HR" dirty="0" smtClean="0"/>
                        <a:t>.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58" y="4786322"/>
            <a:ext cx="576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Konstruirani PA </a:t>
            </a:r>
            <a:r>
              <a:rPr lang="hr-HR" i="1" dirty="0" smtClean="0"/>
              <a:t>M</a:t>
            </a:r>
            <a:r>
              <a:rPr lang="hr-HR" dirty="0" smtClean="0"/>
              <a:t> prihvaća niz </a:t>
            </a:r>
            <a:r>
              <a:rPr lang="hr-HR" i="1" dirty="0" err="1" smtClean="0"/>
              <a:t>abaaaa</a:t>
            </a:r>
            <a:r>
              <a:rPr lang="hr-HR" dirty="0" smtClean="0"/>
              <a:t> praznim stogom: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5286388"/>
            <a:ext cx="16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(q, </a:t>
            </a:r>
            <a:r>
              <a:rPr lang="hr-HR" dirty="0" err="1" smtClean="0"/>
              <a:t>abaaaa</a:t>
            </a:r>
            <a:r>
              <a:rPr lang="hr-HR" dirty="0" smtClean="0"/>
              <a:t>, S) &gt;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2143108" y="5286388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(q, </a:t>
            </a:r>
            <a:r>
              <a:rPr lang="hr-HR" dirty="0" err="1" smtClean="0"/>
              <a:t>baaaa</a:t>
            </a:r>
            <a:r>
              <a:rPr lang="hr-HR" dirty="0" smtClean="0"/>
              <a:t>, AA) &gt;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3929058" y="5286388"/>
            <a:ext cx="16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(q, </a:t>
            </a:r>
            <a:r>
              <a:rPr lang="hr-HR" dirty="0" err="1" smtClean="0"/>
              <a:t>aaaa</a:t>
            </a:r>
            <a:r>
              <a:rPr lang="hr-HR" dirty="0" smtClean="0"/>
              <a:t>, SA) &gt;</a:t>
            </a:r>
            <a:endParaRPr lang="hr-HR" dirty="0"/>
          </a:p>
        </p:txBody>
      </p:sp>
      <p:sp>
        <p:nvSpPr>
          <p:cNvPr id="30" name="TextBox 29"/>
          <p:cNvSpPr txBox="1"/>
          <p:nvPr/>
        </p:nvSpPr>
        <p:spPr>
          <a:xfrm>
            <a:off x="5500694" y="5286388"/>
            <a:ext cx="16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(q, </a:t>
            </a:r>
            <a:r>
              <a:rPr lang="hr-HR" dirty="0" err="1" smtClean="0"/>
              <a:t>aaa</a:t>
            </a:r>
            <a:r>
              <a:rPr lang="hr-HR" dirty="0" smtClean="0"/>
              <a:t>, AAA) &gt;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7143768" y="5286388"/>
            <a:ext cx="129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(q, </a:t>
            </a:r>
            <a:r>
              <a:rPr lang="hr-HR" dirty="0" err="1" smtClean="0"/>
              <a:t>aa</a:t>
            </a:r>
            <a:r>
              <a:rPr lang="hr-HR" dirty="0" smtClean="0"/>
              <a:t>, AA) </a:t>
            </a:r>
            <a:endParaRPr lang="hr-HR" dirty="0"/>
          </a:p>
        </p:txBody>
      </p:sp>
      <p:sp>
        <p:nvSpPr>
          <p:cNvPr id="33" name="TextBox 32"/>
          <p:cNvSpPr txBox="1"/>
          <p:nvPr/>
        </p:nvSpPr>
        <p:spPr>
          <a:xfrm>
            <a:off x="500034" y="5786454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&gt; (q, a, </a:t>
            </a:r>
            <a:r>
              <a:rPr lang="hr-HR" dirty="0" err="1" smtClean="0"/>
              <a:t>A</a:t>
            </a:r>
            <a:r>
              <a:rPr lang="hr-HR" dirty="0" smtClean="0"/>
              <a:t>) &gt; (q, </a:t>
            </a:r>
            <a:r>
              <a:rPr lang="el-GR" i="1" dirty="0" smtClean="0"/>
              <a:t>ε</a:t>
            </a:r>
            <a:r>
              <a:rPr lang="hr-HR" i="1" dirty="0" smtClean="0"/>
              <a:t>, </a:t>
            </a:r>
            <a:r>
              <a:rPr lang="el-GR" i="1" dirty="0" smtClean="0"/>
              <a:t>ε</a:t>
            </a:r>
            <a:r>
              <a:rPr lang="hr-HR" dirty="0" smtClean="0"/>
              <a:t>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9" grpId="0"/>
      <p:bldP spid="19" grpId="1"/>
      <p:bldP spid="24" grpId="0" animBg="1"/>
      <p:bldP spid="25" grpId="0" animBg="1"/>
      <p:bldP spid="26" grpId="0"/>
      <p:bldP spid="28" grpId="0"/>
      <p:bldP spid="29" grpId="0"/>
      <p:bldP spid="30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6766" cy="867524"/>
          </a:xfrm>
        </p:spPr>
        <p:txBody>
          <a:bodyPr>
            <a:normAutofit/>
          </a:bodyPr>
          <a:lstStyle/>
          <a:p>
            <a:r>
              <a:rPr lang="hr-HR" dirty="0" smtClean="0"/>
              <a:t>Potisni automat (nastavak)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/>
          <a:lstStyle/>
          <a:p>
            <a:r>
              <a:rPr lang="hr-HR" dirty="0" smtClean="0"/>
              <a:t>Konstrukcije: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Konstrukcija  PA koji prihvaća praznim stogom jezik zadan kontekstno neovisnom gramatikom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>
                <a:solidFill>
                  <a:schemeClr val="accent1"/>
                </a:solidFill>
              </a:rPr>
              <a:t>Konstrukcija kontekstno neovisno gramatike za jezik koji se prihvaća praznim stogom zadanom PA</a:t>
            </a:r>
            <a:endParaRPr lang="hr-H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571480"/>
            <a:ext cx="8186766" cy="8675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Konstrukcija kontekstno neovisne gramatike za</a:t>
            </a:r>
            <a:r>
              <a:rPr kumimoji="0" lang="hr-HR" sz="29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jezik koji se prihvaća praznim stogom zadanog PA</a:t>
            </a:r>
            <a:endParaRPr kumimoji="0" lang="hr-HR" sz="2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785926"/>
            <a:ext cx="723646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Za zadani PA M</a:t>
            </a:r>
            <a:r>
              <a:rPr lang="hr-HR" sz="2000" dirty="0" smtClean="0"/>
              <a:t> konstruiramo kontekstno neovisnu gramatiku G :</a:t>
            </a:r>
          </a:p>
          <a:p>
            <a:pPr>
              <a:buNone/>
            </a:pPr>
            <a:endParaRPr lang="hr-HR" sz="2000" dirty="0" smtClean="0"/>
          </a:p>
          <a:p>
            <a:pPr>
              <a:buNone/>
            </a:pPr>
            <a:r>
              <a:rPr lang="hr-HR" sz="2000" dirty="0" smtClean="0"/>
              <a:t>     M = (Q, ∑, </a:t>
            </a:r>
            <a:r>
              <a:rPr lang="el-GR" sz="2000" dirty="0" smtClean="0"/>
              <a:t>Γ</a:t>
            </a:r>
            <a:r>
              <a:rPr lang="hr-HR" sz="2000" dirty="0" smtClean="0"/>
              <a:t>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Z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F)                        G = (V, T, P, S)</a:t>
            </a:r>
          </a:p>
          <a:p>
            <a:pPr lvl="6"/>
            <a:endParaRPr lang="hr-H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3143248"/>
            <a:ext cx="4357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V =</a:t>
            </a:r>
            <a:r>
              <a:rPr lang="hr-HR" dirty="0" smtClean="0"/>
              <a:t> </a:t>
            </a:r>
            <a:r>
              <a:rPr lang="hr-HR" sz="2000" dirty="0" smtClean="0"/>
              <a:t>{[q, A, p], S} ∈ V | q, p ∈ Q, A ∈</a:t>
            </a:r>
            <a:r>
              <a:rPr lang="el-GR" sz="2000" dirty="0" smtClean="0"/>
              <a:t> Γ</a:t>
            </a:r>
            <a:endParaRPr lang="hr-HR" sz="2000" dirty="0" smtClean="0"/>
          </a:p>
          <a:p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T = ∑</a:t>
            </a:r>
          </a:p>
          <a:p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P - na sljedećem slajdu</a:t>
            </a:r>
          </a:p>
          <a:p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S - početni nezavršni znak</a:t>
            </a:r>
          </a:p>
          <a:p>
            <a:endParaRPr lang="hr-HR" sz="2000" dirty="0"/>
          </a:p>
        </p:txBody>
      </p:sp>
      <p:sp>
        <p:nvSpPr>
          <p:cNvPr id="7" name="Right Arrow 6"/>
          <p:cNvSpPr/>
          <p:nvPr/>
        </p:nvSpPr>
        <p:spPr>
          <a:xfrm>
            <a:off x="4000496" y="250030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571480"/>
            <a:ext cx="8186766" cy="8675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Konstrukcija kontekstno neovisne gramatike za</a:t>
            </a:r>
            <a:r>
              <a:rPr kumimoji="0" lang="hr-HR" sz="29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jezik koji se prihvaća praznim stogom zadanog PA</a:t>
            </a:r>
            <a:endParaRPr kumimoji="0" lang="hr-HR" sz="2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M = (Q, ∑, </a:t>
            </a:r>
            <a:r>
              <a:rPr lang="el-GR" sz="2000" dirty="0" smtClean="0"/>
              <a:t>Γ</a:t>
            </a:r>
            <a:r>
              <a:rPr lang="hr-HR" sz="2000" dirty="0" smtClean="0"/>
              <a:t>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Z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F)                       G = (V, T, P, S)</a:t>
            </a:r>
            <a:endParaRPr lang="hr-HR" sz="2000" dirty="0"/>
          </a:p>
        </p:txBody>
      </p:sp>
      <p:sp>
        <p:nvSpPr>
          <p:cNvPr id="5" name="Right Arrow 4"/>
          <p:cNvSpPr/>
          <p:nvPr/>
        </p:nvSpPr>
        <p:spPr>
          <a:xfrm>
            <a:off x="4143372" y="1857364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500034" y="2285992"/>
            <a:ext cx="85011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gradimo skup produkcija P: </a:t>
            </a:r>
          </a:p>
          <a:p>
            <a:endParaRPr lang="hr-HR" sz="2000" dirty="0" smtClean="0"/>
          </a:p>
          <a:p>
            <a:r>
              <a:rPr lang="hr-HR" sz="2000" dirty="0" smtClean="0"/>
              <a:t>      S </a:t>
            </a:r>
            <a:r>
              <a:rPr lang="hr-HR" sz="2000" dirty="0" smtClean="0">
                <a:sym typeface="Wingdings" pitchFamily="2" charset="2"/>
              </a:rPr>
              <a:t> [q</a:t>
            </a:r>
            <a:r>
              <a:rPr lang="hr-HR" sz="2000" baseline="-25000" dirty="0" smtClean="0">
                <a:sym typeface="Wingdings" pitchFamily="2" charset="2"/>
              </a:rPr>
              <a:t>0</a:t>
            </a:r>
            <a:r>
              <a:rPr lang="hr-HR" sz="2000" dirty="0" smtClean="0">
                <a:sym typeface="Wingdings" pitchFamily="2" charset="2"/>
              </a:rPr>
              <a:t>, Z</a:t>
            </a:r>
            <a:r>
              <a:rPr lang="hr-HR" sz="2000" baseline="-25000" dirty="0" smtClean="0">
                <a:sym typeface="Wingdings" pitchFamily="2" charset="2"/>
              </a:rPr>
              <a:t>0</a:t>
            </a:r>
            <a:r>
              <a:rPr lang="hr-HR" sz="2000" dirty="0" smtClean="0">
                <a:sym typeface="Wingdings" pitchFamily="2" charset="2"/>
              </a:rPr>
              <a:t>, q] </a:t>
            </a:r>
            <a:r>
              <a:rPr lang="hr-HR" sz="2000" dirty="0" err="1" smtClean="0">
                <a:sym typeface="Wingdings" pitchFamily="2" charset="2"/>
              </a:rPr>
              <a:t>q</a:t>
            </a:r>
            <a:r>
              <a:rPr lang="hr-HR" sz="2000" dirty="0" smtClean="0">
                <a:sym typeface="Wingdings" pitchFamily="2" charset="2"/>
              </a:rPr>
              <a:t> </a:t>
            </a:r>
            <a:r>
              <a:rPr lang="pl-PL" sz="2000" dirty="0" smtClean="0">
                <a:sym typeface="Symbol"/>
              </a:rPr>
              <a:t>Q</a:t>
            </a:r>
          </a:p>
          <a:p>
            <a:endParaRPr lang="pl-PL" sz="2000" dirty="0" smtClean="0">
              <a:sym typeface="Symbol"/>
            </a:endParaRPr>
          </a:p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pPr marL="0" lvl="1"/>
            <a:endParaRPr lang="hr-HR" sz="2000" dirty="0" smtClean="0"/>
          </a:p>
          <a:p>
            <a:pPr marL="0" lvl="1"/>
            <a:r>
              <a:rPr lang="hr-HR" sz="2000" dirty="0" smtClean="0"/>
              <a:t>     [</a:t>
            </a:r>
            <a:r>
              <a:rPr lang="hr-HR" sz="2000" dirty="0" smtClean="0">
                <a:solidFill>
                  <a:srgbClr val="FF0000"/>
                </a:solidFill>
              </a:rPr>
              <a:t>q, A</a:t>
            </a:r>
            <a:r>
              <a:rPr lang="hr-HR" sz="2000" dirty="0" smtClean="0"/>
              <a:t>, </a:t>
            </a:r>
            <a:r>
              <a:rPr lang="hr-HR" sz="2000" dirty="0" err="1" smtClean="0">
                <a:solidFill>
                  <a:schemeClr val="accent3"/>
                </a:solidFill>
              </a:rPr>
              <a:t>q</a:t>
            </a:r>
            <a:r>
              <a:rPr lang="hr-HR" sz="2000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sz="2000" baseline="-25000" dirty="0" smtClean="0">
                <a:solidFill>
                  <a:schemeClr val="accent3"/>
                </a:solidFill>
              </a:rPr>
              <a:t>+1</a:t>
            </a:r>
            <a:r>
              <a:rPr lang="hr-HR" sz="2000" dirty="0" smtClean="0"/>
              <a:t>] → </a:t>
            </a:r>
            <a:r>
              <a:rPr lang="hr-HR" sz="2000" dirty="0" smtClean="0">
                <a:solidFill>
                  <a:srgbClr val="FF0000"/>
                </a:solidFill>
              </a:rPr>
              <a:t>a</a:t>
            </a:r>
            <a:r>
              <a:rPr lang="hr-HR" sz="2000" dirty="0" smtClean="0"/>
              <a:t>[</a:t>
            </a:r>
            <a:r>
              <a:rPr lang="hr-HR" sz="2000" dirty="0" smtClean="0">
                <a:solidFill>
                  <a:srgbClr val="FF0000"/>
                </a:solidFill>
              </a:rPr>
              <a:t>q</a:t>
            </a:r>
            <a:r>
              <a:rPr lang="hr-HR" sz="2000" baseline="-25000" dirty="0" smtClean="0">
                <a:solidFill>
                  <a:srgbClr val="FF0000"/>
                </a:solidFill>
              </a:rPr>
              <a:t>1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rgbClr val="FF0000"/>
                </a:solidFill>
              </a:rPr>
              <a:t>B</a:t>
            </a:r>
            <a:r>
              <a:rPr lang="hr-HR" sz="2000" baseline="-25000" dirty="0" smtClean="0">
                <a:solidFill>
                  <a:srgbClr val="FF0000"/>
                </a:solidFill>
              </a:rPr>
              <a:t>1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chemeClr val="accent3"/>
                </a:solidFill>
              </a:rPr>
              <a:t>q</a:t>
            </a:r>
            <a:r>
              <a:rPr lang="hr-HR" sz="2000" baseline="-25000" dirty="0" smtClean="0">
                <a:solidFill>
                  <a:schemeClr val="accent3"/>
                </a:solidFill>
              </a:rPr>
              <a:t>2</a:t>
            </a:r>
            <a:r>
              <a:rPr lang="hr-HR" sz="2000" dirty="0" smtClean="0"/>
              <a:t>] [</a:t>
            </a:r>
            <a:r>
              <a:rPr lang="hr-HR" sz="2000" dirty="0" smtClean="0">
                <a:solidFill>
                  <a:schemeClr val="accent3"/>
                </a:solidFill>
              </a:rPr>
              <a:t>q</a:t>
            </a:r>
            <a:r>
              <a:rPr lang="hr-HR" sz="2000" baseline="-25000" dirty="0" smtClean="0">
                <a:solidFill>
                  <a:schemeClr val="accent3"/>
                </a:solidFill>
              </a:rPr>
              <a:t>2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rgbClr val="FF0000"/>
                </a:solidFill>
              </a:rPr>
              <a:t>B</a:t>
            </a:r>
            <a:r>
              <a:rPr lang="hr-HR" sz="2000" baseline="-25000" dirty="0" smtClean="0">
                <a:solidFill>
                  <a:srgbClr val="FF0000"/>
                </a:solidFill>
              </a:rPr>
              <a:t>2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chemeClr val="accent3"/>
                </a:solidFill>
              </a:rPr>
              <a:t>q</a:t>
            </a:r>
            <a:r>
              <a:rPr lang="hr-HR" sz="2000" baseline="-25000" dirty="0" smtClean="0">
                <a:solidFill>
                  <a:schemeClr val="accent3"/>
                </a:solidFill>
              </a:rPr>
              <a:t>3</a:t>
            </a:r>
            <a:r>
              <a:rPr lang="hr-HR" sz="2000" dirty="0" smtClean="0"/>
              <a:t>]</a:t>
            </a:r>
            <a:r>
              <a:rPr lang="hr-HR" sz="2000" dirty="0" err="1" smtClean="0"/>
              <a:t>..</a:t>
            </a:r>
            <a:r>
              <a:rPr lang="hr-HR" sz="2000" dirty="0" smtClean="0"/>
              <a:t>. [</a:t>
            </a:r>
            <a:r>
              <a:rPr lang="hr-HR" sz="2000" dirty="0" err="1" smtClean="0">
                <a:solidFill>
                  <a:schemeClr val="accent3"/>
                </a:solidFill>
              </a:rPr>
              <a:t>q</a:t>
            </a:r>
            <a:r>
              <a:rPr lang="hr-HR" sz="2000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sz="2000" dirty="0" smtClean="0"/>
              <a:t>, </a:t>
            </a:r>
            <a:r>
              <a:rPr lang="hr-HR" sz="2000" dirty="0" err="1" smtClean="0">
                <a:solidFill>
                  <a:srgbClr val="FF0000"/>
                </a:solidFill>
              </a:rPr>
              <a:t>B</a:t>
            </a:r>
            <a:r>
              <a:rPr lang="hr-HR" sz="2000" baseline="-25000" dirty="0" err="1" smtClean="0">
                <a:solidFill>
                  <a:srgbClr val="FF0000"/>
                </a:solidFill>
              </a:rPr>
              <a:t>m</a:t>
            </a:r>
            <a:r>
              <a:rPr lang="hr-HR" sz="2000" dirty="0" smtClean="0"/>
              <a:t>, </a:t>
            </a:r>
            <a:r>
              <a:rPr lang="hr-HR" sz="2000" dirty="0" err="1" smtClean="0">
                <a:solidFill>
                  <a:schemeClr val="accent3"/>
                </a:solidFill>
              </a:rPr>
              <a:t>q</a:t>
            </a:r>
            <a:r>
              <a:rPr lang="hr-HR" sz="2000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sz="2000" baseline="-25000" dirty="0" smtClean="0">
                <a:solidFill>
                  <a:schemeClr val="accent3"/>
                </a:solidFill>
              </a:rPr>
              <a:t>+1</a:t>
            </a:r>
            <a:r>
              <a:rPr lang="hr-HR" sz="2000" dirty="0" smtClean="0"/>
              <a:t>]</a:t>
            </a:r>
          </a:p>
          <a:p>
            <a:pPr marL="0" lvl="1"/>
            <a:endParaRPr lang="hr-HR" sz="2000" dirty="0" smtClean="0"/>
          </a:p>
          <a:p>
            <a:pPr marL="914400" lvl="3">
              <a:buClr>
                <a:srgbClr val="FF0000"/>
              </a:buClr>
              <a:buFont typeface="Arial" pitchFamily="34" charset="0"/>
              <a:buChar char="•"/>
            </a:pPr>
            <a:r>
              <a:rPr lang="hr-HR" sz="2000" dirty="0" smtClean="0"/>
              <a:t> znakovi q, A, </a:t>
            </a:r>
            <a:r>
              <a:rPr lang="hr-HR" sz="2000" dirty="0" err="1" smtClean="0"/>
              <a:t>a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,…, </a:t>
            </a:r>
            <a:r>
              <a:rPr lang="hr-HR" sz="2000" dirty="0" err="1" smtClean="0"/>
              <a:t>B</a:t>
            </a:r>
            <a:r>
              <a:rPr lang="hr-HR" sz="2000" baseline="-25000" dirty="0" err="1" smtClean="0"/>
              <a:t>m</a:t>
            </a:r>
            <a:r>
              <a:rPr lang="hr-HR" sz="2000" dirty="0" smtClean="0"/>
              <a:t> određeni funkcijom </a:t>
            </a:r>
            <a:r>
              <a:rPr lang="el-GR" sz="2000" dirty="0" smtClean="0">
                <a:solidFill>
                  <a:srgbClr val="FF0000"/>
                </a:solidFill>
              </a:rPr>
              <a:t>δ</a:t>
            </a:r>
            <a:endParaRPr lang="hr-HR" sz="2000" dirty="0" smtClean="0">
              <a:solidFill>
                <a:srgbClr val="FF0000"/>
              </a:solidFill>
            </a:endParaRPr>
          </a:p>
          <a:p>
            <a:pPr marL="914400" lvl="3">
              <a:buClr>
                <a:schemeClr val="accent3"/>
              </a:buClr>
              <a:buFont typeface="Arial" pitchFamily="34" charset="0"/>
              <a:buChar char="•"/>
            </a:pPr>
            <a:r>
              <a:rPr lang="hr-HR" sz="2000" dirty="0" smtClean="0"/>
              <a:t> znakovi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3</a:t>
            </a:r>
            <a:r>
              <a:rPr lang="hr-HR" sz="2000" dirty="0" smtClean="0"/>
              <a:t>, …, </a:t>
            </a:r>
            <a:r>
              <a:rPr lang="hr-HR" sz="2000" dirty="0" err="1" smtClean="0"/>
              <a:t>q</a:t>
            </a:r>
            <a:r>
              <a:rPr lang="hr-HR" sz="2000" baseline="-25000" dirty="0" err="1" smtClean="0"/>
              <a:t>m</a:t>
            </a:r>
            <a:r>
              <a:rPr lang="hr-HR" sz="2000" baseline="-25000" dirty="0" smtClean="0"/>
              <a:t>+1</a:t>
            </a:r>
            <a:r>
              <a:rPr lang="hr-HR" sz="2000" dirty="0" smtClean="0"/>
              <a:t> </a:t>
            </a:r>
            <a:r>
              <a:rPr lang="pl-PL" sz="2000" dirty="0" smtClean="0">
                <a:solidFill>
                  <a:schemeClr val="accent3"/>
                </a:solidFill>
                <a:sym typeface="Symbol"/>
              </a:rPr>
              <a:t>Q</a:t>
            </a:r>
            <a:endParaRPr lang="hr-HR" sz="2000" dirty="0" smtClean="0">
              <a:solidFill>
                <a:schemeClr val="accent3"/>
              </a:solidFill>
            </a:endParaRPr>
          </a:p>
          <a:p>
            <a:pPr marL="0" lvl="1"/>
            <a:endParaRPr lang="hr-HR" sz="2000" dirty="0" smtClean="0"/>
          </a:p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ε) onda gradimo produkciju:</a:t>
            </a:r>
          </a:p>
          <a:p>
            <a:pPr marL="0" lvl="1"/>
            <a:r>
              <a:rPr lang="hr-HR" sz="2000" dirty="0" smtClean="0"/>
              <a:t>	</a:t>
            </a:r>
          </a:p>
          <a:p>
            <a:pPr marL="0" lvl="1"/>
            <a:r>
              <a:rPr lang="hr-HR" sz="2000" dirty="0" smtClean="0"/>
              <a:t>     [q, A,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] → a</a:t>
            </a:r>
          </a:p>
          <a:p>
            <a:pPr marL="0" lvl="1"/>
            <a:endParaRPr lang="hr-HR" sz="2000" dirty="0" smtClean="0"/>
          </a:p>
          <a:p>
            <a:pPr marL="0" lvl="1"/>
            <a:endParaRPr lang="hr-HR" sz="2000" dirty="0" smtClean="0"/>
          </a:p>
          <a:p>
            <a:pPr marL="0" lvl="1"/>
            <a:endParaRPr lang="hr-H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Zadan je PA:</a:t>
            </a:r>
          </a:p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2357430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3786182" y="2357430"/>
            <a:ext cx="264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3786182" y="2928934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857224" y="2928934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3786182" y="3500438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857224" y="3500438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214818"/>
            <a:ext cx="532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PA M prihvaća jezik N(M)={ </a:t>
            </a:r>
            <a:r>
              <a:rPr lang="hr-HR" sz="2000" dirty="0" smtClean="0"/>
              <a:t>0</a:t>
            </a:r>
            <a:r>
              <a:rPr lang="hr-HR" sz="2000" baseline="30000" dirty="0" smtClean="0"/>
              <a:t>n</a:t>
            </a:r>
            <a:r>
              <a:rPr lang="hr-HR" sz="2000" dirty="0" smtClean="0"/>
              <a:t>1</a:t>
            </a:r>
            <a:r>
              <a:rPr lang="hr-HR" sz="2000" baseline="30000" dirty="0" smtClean="0"/>
              <a:t>m</a:t>
            </a:r>
            <a:r>
              <a:rPr lang="hr-HR" dirty="0" smtClean="0"/>
              <a:t> | n≥1, m≥1, m≤n }}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6766" cy="867524"/>
          </a:xfrm>
        </p:spPr>
        <p:txBody>
          <a:bodyPr>
            <a:normAutofit/>
          </a:bodyPr>
          <a:lstStyle/>
          <a:p>
            <a:r>
              <a:rPr lang="hr-HR" dirty="0" smtClean="0"/>
              <a:t>Potisni automat (nastavak)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/>
          <a:lstStyle/>
          <a:p>
            <a:r>
              <a:rPr lang="hr-HR" dirty="0" smtClean="0"/>
              <a:t>Konstrukcije: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Konstrukcija  PA koji prihvaća praznim stogom jezik zadan kontekstno neovisnom gramatikom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Konstrukcija kontekstno neovisno gramatike za jezik koji se prihvaća praznim stogom zadanom PA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500034" y="1857364"/>
            <a:ext cx="649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 pravilu   V = {[q, A, p], S} ∈ V | q, p ∈ Q, A ∈</a:t>
            </a:r>
            <a:r>
              <a:rPr lang="el-GR" dirty="0" smtClean="0"/>
              <a:t> Γ</a:t>
            </a:r>
            <a:r>
              <a:rPr lang="hr-HR" dirty="0" smtClean="0"/>
              <a:t>  konstruiramo: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910" y="24288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V={S, 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1285852" y="2428868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2357422" y="2428868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2428868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2428868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786058"/>
            <a:ext cx="456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],  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 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034" y="3571876"/>
            <a:ext cx="478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 pravilu S </a:t>
            </a:r>
            <a:r>
              <a:rPr lang="hr-HR" dirty="0" smtClean="0">
                <a:sym typeface="Wingdings" pitchFamily="2" charset="2"/>
              </a:rPr>
              <a:t> [q</a:t>
            </a:r>
            <a:r>
              <a:rPr lang="hr-HR" baseline="-25000" dirty="0" smtClean="0">
                <a:sym typeface="Wingdings" pitchFamily="2" charset="2"/>
              </a:rPr>
              <a:t>0</a:t>
            </a:r>
            <a:r>
              <a:rPr lang="hr-HR" dirty="0" smtClean="0">
                <a:sym typeface="Wingdings" pitchFamily="2" charset="2"/>
              </a:rPr>
              <a:t>, Z</a:t>
            </a:r>
            <a:r>
              <a:rPr lang="hr-HR" baseline="-25000" dirty="0" smtClean="0">
                <a:sym typeface="Wingdings" pitchFamily="2" charset="2"/>
              </a:rPr>
              <a:t>0</a:t>
            </a:r>
            <a:r>
              <a:rPr lang="hr-HR" dirty="0" smtClean="0">
                <a:sym typeface="Wingdings" pitchFamily="2" charset="2"/>
              </a:rPr>
              <a:t>, q] </a:t>
            </a:r>
            <a:r>
              <a:rPr lang="hr-HR" dirty="0" err="1" smtClean="0">
                <a:sym typeface="Wingdings" pitchFamily="2" charset="2"/>
              </a:rPr>
              <a:t>q</a:t>
            </a:r>
            <a:r>
              <a:rPr lang="hr-HR" dirty="0" smtClean="0">
                <a:sym typeface="Wingdings" pitchFamily="2" charset="2"/>
              </a:rPr>
              <a:t> </a:t>
            </a:r>
            <a:r>
              <a:rPr lang="pl-PL" dirty="0" smtClean="0">
                <a:sym typeface="Symbol"/>
              </a:rPr>
              <a:t>Q konstruiramo: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</a:t>
            </a:r>
            <a:r>
              <a:rPr lang="hr-HR" sz="2000" dirty="0" smtClean="0">
                <a:solidFill>
                  <a:srgbClr val="0070C0"/>
                </a:solidFill>
              </a:rPr>
              <a:t>q</a:t>
            </a:r>
            <a:r>
              <a:rPr lang="hr-HR" sz="2000" baseline="-25000" dirty="0" smtClean="0">
                <a:solidFill>
                  <a:srgbClr val="0070C0"/>
                </a:solidFill>
              </a:rPr>
              <a:t>1</a:t>
            </a:r>
            <a:r>
              <a:rPr lang="hr-HR" sz="2000" dirty="0" smtClean="0">
                <a:solidFill>
                  <a:srgbClr val="0070C0"/>
                </a:solidFill>
              </a:rPr>
              <a:t>, </a:t>
            </a:r>
            <a:r>
              <a:rPr lang="hr-HR" sz="2000" dirty="0" smtClean="0"/>
              <a:t>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rgbClr val="FF0000"/>
                </a:solidFill>
              </a:rPr>
              <a:t>q</a:t>
            </a:r>
            <a:r>
              <a:rPr lang="hr-HR" sz="2000" baseline="-25000" dirty="0" smtClean="0">
                <a:solidFill>
                  <a:srgbClr val="FF0000"/>
                </a:solidFill>
              </a:rPr>
              <a:t>1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rgbClr val="FF0000"/>
                </a:solidFill>
              </a:rPr>
              <a:t>K</a:t>
            </a:r>
            <a:r>
              <a:rPr lang="hr-HR" sz="2000" dirty="0" smtClean="0"/>
              <a:t>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500034" y="1857364"/>
            <a:ext cx="649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 pravilu   V = {[q, A, p], S} ∈ V | q, p ∈ Q, A ∈</a:t>
            </a:r>
            <a:r>
              <a:rPr lang="el-GR" dirty="0" smtClean="0"/>
              <a:t> Γ</a:t>
            </a:r>
            <a:r>
              <a:rPr lang="hr-HR" dirty="0" smtClean="0"/>
              <a:t>  konstruiramo: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910" y="24288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V={S, 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1285852" y="2428868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2357422" y="2428868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2428868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2428868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786058"/>
            <a:ext cx="456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],  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 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034" y="3571876"/>
            <a:ext cx="472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 pravilu S </a:t>
            </a:r>
            <a:r>
              <a:rPr lang="hr-HR" dirty="0" smtClean="0">
                <a:sym typeface="Wingdings" pitchFamily="2" charset="2"/>
              </a:rPr>
              <a:t> [</a:t>
            </a:r>
            <a:r>
              <a:rPr lang="hr-HR" sz="2000" dirty="0" smtClean="0">
                <a:solidFill>
                  <a:srgbClr val="FF0000"/>
                </a:solidFill>
                <a:sym typeface="Wingdings" pitchFamily="2" charset="2"/>
              </a:rPr>
              <a:t>q</a:t>
            </a:r>
            <a:r>
              <a:rPr lang="hr-HR" sz="2000" baseline="-250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hr-HR" dirty="0" smtClean="0">
                <a:sym typeface="Wingdings" pitchFamily="2" charset="2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sym typeface="Wingdings" pitchFamily="2" charset="2"/>
              </a:rPr>
              <a:t>Z</a:t>
            </a:r>
            <a:r>
              <a:rPr lang="hr-HR" sz="2000" baseline="-250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hr-HR" dirty="0" smtClean="0">
                <a:sym typeface="Wingdings" pitchFamily="2" charset="2"/>
              </a:rPr>
              <a:t>, </a:t>
            </a:r>
            <a:r>
              <a:rPr lang="hr-HR" sz="2000" dirty="0" smtClean="0">
                <a:solidFill>
                  <a:srgbClr val="0070C0"/>
                </a:solidFill>
                <a:sym typeface="Wingdings" pitchFamily="2" charset="2"/>
              </a:rPr>
              <a:t>q</a:t>
            </a:r>
            <a:r>
              <a:rPr lang="hr-HR" dirty="0" smtClean="0">
                <a:sym typeface="Wingdings" pitchFamily="2" charset="2"/>
              </a:rPr>
              <a:t>] </a:t>
            </a:r>
            <a:r>
              <a:rPr lang="hr-HR" dirty="0" err="1" smtClean="0">
                <a:sym typeface="Wingdings" pitchFamily="2" charset="2"/>
              </a:rPr>
              <a:t>q</a:t>
            </a:r>
            <a:r>
              <a:rPr lang="hr-HR" dirty="0" smtClean="0">
                <a:sym typeface="Wingdings" pitchFamily="2" charset="2"/>
              </a:rPr>
              <a:t> </a:t>
            </a:r>
            <a:r>
              <a:rPr lang="pl-PL" dirty="0" smtClean="0">
                <a:sym typeface="Symbol"/>
              </a:rPr>
              <a:t>Q konstruiramo:</a:t>
            </a:r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642910" y="4286256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0070C0"/>
                </a:solidFill>
              </a:rPr>
              <a:t>q</a:t>
            </a:r>
            <a:r>
              <a:rPr lang="hr-HR" baseline="-25000" dirty="0" smtClean="0">
                <a:solidFill>
                  <a:srgbClr val="0070C0"/>
                </a:solidFill>
              </a:rPr>
              <a:t>1</a:t>
            </a:r>
            <a:r>
              <a:rPr lang="hr-HR" dirty="0" smtClean="0"/>
              <a:t>]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</a:t>
            </a:r>
            <a:r>
              <a:rPr lang="hr-HR" sz="2000" dirty="0" smtClean="0">
                <a:solidFill>
                  <a:srgbClr val="0070C0"/>
                </a:solidFill>
              </a:rPr>
              <a:t> q</a:t>
            </a:r>
            <a:r>
              <a:rPr lang="hr-HR" sz="2000" baseline="-25000" dirty="0" smtClean="0">
                <a:solidFill>
                  <a:srgbClr val="0070C0"/>
                </a:solidFill>
              </a:rPr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rgbClr val="FF0000"/>
                </a:solidFill>
              </a:rPr>
              <a:t>q</a:t>
            </a:r>
            <a:r>
              <a:rPr lang="hr-HR" sz="2000" baseline="-25000" dirty="0" smtClean="0">
                <a:solidFill>
                  <a:srgbClr val="FF0000"/>
                </a:solidFill>
              </a:rPr>
              <a:t>1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rgbClr val="FF0000"/>
                </a:solidFill>
              </a:rPr>
              <a:t>K</a:t>
            </a:r>
            <a:r>
              <a:rPr lang="hr-HR" sz="2000" dirty="0" smtClean="0"/>
              <a:t>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500034" y="1857364"/>
            <a:ext cx="649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 pravilu   V = {[q, A, p], S} ∈ V | q, p ∈ Q, A ∈</a:t>
            </a:r>
            <a:r>
              <a:rPr lang="el-GR" dirty="0" smtClean="0"/>
              <a:t> Γ</a:t>
            </a:r>
            <a:r>
              <a:rPr lang="hr-HR" dirty="0" smtClean="0"/>
              <a:t>  konstruiramo: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910" y="24288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V={S, 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1285852" y="2428868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2357422" y="2428868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2428868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2428868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],</a:t>
            </a:r>
            <a:endParaRPr lang="hr-HR" dirty="0"/>
          </a:p>
        </p:txBody>
      </p:sp>
      <p:sp>
        <p:nvSpPr>
          <p:cNvPr id="24" name="TextBox 23"/>
          <p:cNvSpPr txBox="1"/>
          <p:nvPr/>
        </p:nvSpPr>
        <p:spPr>
          <a:xfrm>
            <a:off x="1285852" y="2786058"/>
            <a:ext cx="456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],  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 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],}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034" y="3571876"/>
            <a:ext cx="472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 pravilu S </a:t>
            </a:r>
            <a:r>
              <a:rPr lang="hr-HR" dirty="0" smtClean="0">
                <a:sym typeface="Wingdings" pitchFamily="2" charset="2"/>
              </a:rPr>
              <a:t> [</a:t>
            </a:r>
            <a:r>
              <a:rPr lang="hr-HR" sz="2000" dirty="0" smtClean="0">
                <a:solidFill>
                  <a:srgbClr val="FF0000"/>
                </a:solidFill>
                <a:sym typeface="Wingdings" pitchFamily="2" charset="2"/>
              </a:rPr>
              <a:t>q</a:t>
            </a:r>
            <a:r>
              <a:rPr lang="hr-HR" sz="2000" baseline="-250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hr-HR" dirty="0" smtClean="0">
                <a:sym typeface="Wingdings" pitchFamily="2" charset="2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sym typeface="Wingdings" pitchFamily="2" charset="2"/>
              </a:rPr>
              <a:t>Z</a:t>
            </a:r>
            <a:r>
              <a:rPr lang="hr-HR" sz="2000" baseline="-250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hr-HR" dirty="0" smtClean="0">
                <a:sym typeface="Wingdings" pitchFamily="2" charset="2"/>
              </a:rPr>
              <a:t>, </a:t>
            </a:r>
            <a:r>
              <a:rPr lang="hr-HR" sz="2000" dirty="0" smtClean="0">
                <a:solidFill>
                  <a:srgbClr val="0070C0"/>
                </a:solidFill>
                <a:sym typeface="Wingdings" pitchFamily="2" charset="2"/>
              </a:rPr>
              <a:t>q</a:t>
            </a:r>
            <a:r>
              <a:rPr lang="hr-HR" dirty="0" smtClean="0">
                <a:sym typeface="Wingdings" pitchFamily="2" charset="2"/>
              </a:rPr>
              <a:t>] </a:t>
            </a:r>
            <a:r>
              <a:rPr lang="hr-HR" dirty="0" err="1" smtClean="0">
                <a:sym typeface="Wingdings" pitchFamily="2" charset="2"/>
              </a:rPr>
              <a:t>q</a:t>
            </a:r>
            <a:r>
              <a:rPr lang="hr-HR" dirty="0" smtClean="0">
                <a:sym typeface="Wingdings" pitchFamily="2" charset="2"/>
              </a:rPr>
              <a:t> </a:t>
            </a:r>
            <a:r>
              <a:rPr lang="pl-PL" dirty="0" smtClean="0">
                <a:sym typeface="Symbol"/>
              </a:rPr>
              <a:t>Q konstruiramo:</a:t>
            </a:r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642910" y="4286256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2000232" y="4286256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0070C0"/>
                </a:solidFill>
              </a:rPr>
              <a:t>q</a:t>
            </a:r>
            <a:r>
              <a:rPr lang="hr-HR" baseline="-25000" dirty="0" smtClean="0">
                <a:solidFill>
                  <a:srgbClr val="0070C0"/>
                </a:solidFill>
              </a:rPr>
              <a:t>2</a:t>
            </a:r>
            <a:r>
              <a:rPr lang="hr-HR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3912 L -2.22222E-6 -0.3724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3912 L -0.0026 -0.3724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  <p:bldP spid="24" grpId="0"/>
      <p:bldP spid="25" grpId="0"/>
      <p:bldP spid="18" grpId="0"/>
      <p:bldP spid="22" grpId="0"/>
      <p:bldP spid="2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smtClean="0"/>
              <a:t>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714488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714488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140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</a:t>
            </a:r>
          </a:p>
          <a:p>
            <a:endParaRPr lang="hr-HR" dirty="0"/>
          </a:p>
        </p:txBody>
      </p:sp>
      <p:sp>
        <p:nvSpPr>
          <p:cNvPr id="33" name="Curved Right Arrow 32"/>
          <p:cNvSpPr/>
          <p:nvPr/>
        </p:nvSpPr>
        <p:spPr>
          <a:xfrm>
            <a:off x="285720" y="2143116"/>
            <a:ext cx="857256" cy="2857520"/>
          </a:xfrm>
          <a:prstGeom prst="curvedRightArrow">
            <a:avLst>
              <a:gd name="adj1" fmla="val 25000"/>
              <a:gd name="adj2" fmla="val 578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27" grpId="0"/>
      <p:bldP spid="28" grpId="0"/>
      <p:bldP spid="32" grpId="0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0, 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134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, q</a:t>
            </a:r>
            <a:r>
              <a:rPr lang="hr-HR" baseline="-25000" dirty="0" smtClean="0"/>
              <a:t>1</a:t>
            </a:r>
            <a:r>
              <a:rPr lang="hr-HR" dirty="0" smtClean="0"/>
              <a:t>] -&gt;</a:t>
            </a:r>
          </a:p>
          <a:p>
            <a:endParaRPr lang="hr-HR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642910" y="4286256"/>
            <a:ext cx="200026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000100" y="4286256"/>
            <a:ext cx="2212990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0</a:t>
            </a:r>
            <a:r>
              <a:rPr lang="hr-HR" dirty="0" smtClean="0"/>
              <a:t>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22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</a:t>
            </a:r>
            <a:r>
              <a:rPr lang="hr-HR" dirty="0" smtClean="0">
                <a:solidFill>
                  <a:srgbClr val="FF0000"/>
                </a:solidFill>
              </a:rPr>
              <a:t>0</a:t>
            </a:r>
            <a:r>
              <a:rPr lang="hr-HR" dirty="0" smtClean="0"/>
              <a:t>[?, ?,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2857488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02222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238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?,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3071802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43 0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N</a:t>
            </a:r>
            <a:r>
              <a:rPr lang="hr-HR" dirty="0" smtClean="0"/>
              <a:t>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242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N</a:t>
            </a:r>
            <a:r>
              <a:rPr lang="hr-HR" dirty="0" smtClean="0"/>
              <a:t>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3357554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43 0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</a:t>
            </a:r>
            <a:r>
              <a:rPr lang="hr-HR" sz="2000" dirty="0" smtClean="0">
                <a:solidFill>
                  <a:srgbClr val="0070C0"/>
                </a:solidFill>
              </a:rPr>
              <a:t>{q</a:t>
            </a:r>
            <a:r>
              <a:rPr lang="hr-HR" sz="2000" baseline="-25000" dirty="0" smtClean="0">
                <a:solidFill>
                  <a:srgbClr val="0070C0"/>
                </a:solidFill>
              </a:rPr>
              <a:t>1</a:t>
            </a:r>
            <a:r>
              <a:rPr lang="hr-HR" sz="2000" dirty="0" smtClean="0">
                <a:solidFill>
                  <a:srgbClr val="0070C0"/>
                </a:solidFill>
              </a:rPr>
              <a:t>, q</a:t>
            </a:r>
            <a:r>
              <a:rPr lang="hr-HR" sz="2000" baseline="-25000" dirty="0" smtClean="0">
                <a:solidFill>
                  <a:srgbClr val="0070C0"/>
                </a:solidFill>
              </a:rPr>
              <a:t>2</a:t>
            </a:r>
            <a:r>
              <a:rPr lang="hr-HR" sz="2000" dirty="0" smtClean="0">
                <a:solidFill>
                  <a:srgbClr val="0070C0"/>
                </a:solidFill>
              </a:rPr>
              <a:t>}</a:t>
            </a:r>
            <a:r>
              <a:rPr lang="hr-HR" sz="2000" dirty="0" smtClean="0"/>
              <a:t>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324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</a:t>
            </a:r>
            <a:r>
              <a:rPr lang="hr-HR" dirty="0" smtClean="0">
                <a:solidFill>
                  <a:srgbClr val="0070C0"/>
                </a:solidFill>
              </a:rPr>
              <a:t>q</a:t>
            </a:r>
            <a:r>
              <a:rPr lang="hr-HR" baseline="-25000" dirty="0" smtClean="0">
                <a:solidFill>
                  <a:srgbClr val="0070C0"/>
                </a:solidFill>
              </a:rPr>
              <a:t>1</a:t>
            </a:r>
            <a:r>
              <a:rPr lang="hr-HR" dirty="0" smtClean="0"/>
              <a:t>] [?, ?,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3714744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-2.59259E-6 L 0.03907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3324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</a:t>
            </a:r>
            <a:r>
              <a:rPr lang="hr-HR" dirty="0" smtClean="0">
                <a:solidFill>
                  <a:srgbClr val="00B0F0"/>
                </a:solidFill>
              </a:rPr>
              <a:t>q</a:t>
            </a:r>
            <a:r>
              <a:rPr lang="hr-HR" baseline="-25000" dirty="0" smtClean="0">
                <a:solidFill>
                  <a:srgbClr val="00B0F0"/>
                </a:solidFill>
              </a:rPr>
              <a:t>1</a:t>
            </a:r>
            <a:r>
              <a:rPr lang="hr-HR" dirty="0" smtClean="0"/>
              <a:t>] [</a:t>
            </a:r>
            <a:r>
              <a:rPr lang="hr-HR" dirty="0" smtClean="0">
                <a:solidFill>
                  <a:srgbClr val="00B0F0"/>
                </a:solidFill>
              </a:rPr>
              <a:t>q</a:t>
            </a:r>
            <a:r>
              <a:rPr lang="hr-HR" baseline="-25000" dirty="0" smtClean="0">
                <a:solidFill>
                  <a:srgbClr val="00B0F0"/>
                </a:solidFill>
              </a:rPr>
              <a:t>1</a:t>
            </a:r>
            <a:r>
              <a:rPr lang="hr-HR" dirty="0" smtClean="0"/>
              <a:t>, ?,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4143372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Curved Up Arrow 11"/>
          <p:cNvSpPr/>
          <p:nvPr/>
        </p:nvSpPr>
        <p:spPr>
          <a:xfrm>
            <a:off x="2500298" y="5286388"/>
            <a:ext cx="500066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43 0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6766" cy="867524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Potisni automat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>
            <a:normAutofit/>
          </a:bodyPr>
          <a:lstStyle/>
          <a:p>
            <a:r>
              <a:rPr lang="hr-HR" dirty="0" smtClean="0"/>
              <a:t>Kratko ponavljanje:</a:t>
            </a:r>
          </a:p>
          <a:p>
            <a:pPr lvl="2"/>
            <a:r>
              <a:rPr lang="hr-HR" dirty="0" smtClean="0"/>
              <a:t>Potisni automat</a:t>
            </a:r>
          </a:p>
          <a:p>
            <a:pPr lvl="2">
              <a:buNone/>
            </a:pPr>
            <a:r>
              <a:rPr lang="hr-HR" sz="1900" i="1" dirty="0" smtClean="0"/>
              <a:t>	pa = (Q, ∑, </a:t>
            </a:r>
            <a:r>
              <a:rPr lang="el-GR" sz="1900" i="1" dirty="0" smtClean="0"/>
              <a:t>Γ</a:t>
            </a:r>
            <a:r>
              <a:rPr lang="hr-HR" sz="1900" i="1" dirty="0" smtClean="0"/>
              <a:t>, </a:t>
            </a:r>
            <a:r>
              <a:rPr lang="el-GR" sz="1900" i="1" dirty="0" smtClean="0"/>
              <a:t>δ</a:t>
            </a:r>
            <a:r>
              <a:rPr lang="hr-HR" sz="1900" i="1" dirty="0" smtClean="0"/>
              <a:t>, q</a:t>
            </a:r>
            <a:r>
              <a:rPr lang="hr-HR" sz="1900" i="1" baseline="-25000" dirty="0" smtClean="0"/>
              <a:t>0</a:t>
            </a:r>
            <a:r>
              <a:rPr lang="hr-HR" sz="1900" i="1" dirty="0" smtClean="0"/>
              <a:t>, Z</a:t>
            </a:r>
            <a:r>
              <a:rPr lang="hr-HR" sz="1900" i="1" baseline="-25000" dirty="0" smtClean="0"/>
              <a:t>0</a:t>
            </a:r>
            <a:r>
              <a:rPr lang="hr-HR" sz="1900" i="1" dirty="0" smtClean="0"/>
              <a:t>, F)</a:t>
            </a:r>
          </a:p>
          <a:p>
            <a:pPr lvl="2">
              <a:buNone/>
            </a:pPr>
            <a:endParaRPr lang="hr-HR" sz="1900" dirty="0" smtClean="0"/>
          </a:p>
          <a:p>
            <a:pPr lvl="1">
              <a:buNone/>
            </a:pPr>
            <a:r>
              <a:rPr lang="hr-HR" sz="1900" i="1" dirty="0" smtClean="0"/>
              <a:t>Q</a:t>
            </a:r>
            <a:r>
              <a:rPr lang="hr-HR" sz="1900" dirty="0" smtClean="0"/>
              <a:t> 	- konačan skup stanja</a:t>
            </a:r>
          </a:p>
          <a:p>
            <a:pPr lvl="1">
              <a:buNone/>
            </a:pPr>
            <a:r>
              <a:rPr lang="hr-HR" sz="1900" i="1" dirty="0" smtClean="0"/>
              <a:t>∑</a:t>
            </a:r>
            <a:r>
              <a:rPr lang="hr-HR" sz="1900" dirty="0" smtClean="0"/>
              <a:t> 		- konačan skup ulaznih znakova</a:t>
            </a:r>
          </a:p>
          <a:p>
            <a:pPr lvl="1">
              <a:buNone/>
            </a:pPr>
            <a:r>
              <a:rPr lang="el-GR" sz="1900" i="1" dirty="0" smtClean="0"/>
              <a:t>Γ</a:t>
            </a:r>
            <a:r>
              <a:rPr lang="hr-HR" sz="1900" dirty="0" smtClean="0"/>
              <a:t> 		- konačan skup znakova stoga</a:t>
            </a:r>
          </a:p>
          <a:p>
            <a:pPr lvl="1">
              <a:buNone/>
            </a:pPr>
            <a:r>
              <a:rPr lang="el-GR" sz="1900" i="1" dirty="0" smtClean="0"/>
              <a:t>δ</a:t>
            </a:r>
            <a:r>
              <a:rPr lang="hr-HR" sz="1900" dirty="0" smtClean="0"/>
              <a:t> 		- funkcija prijelaza </a:t>
            </a:r>
            <a:r>
              <a:rPr lang="el-GR" sz="1900" i="1" dirty="0" smtClean="0"/>
              <a:t>δ</a:t>
            </a:r>
            <a:r>
              <a:rPr lang="hr-HR" sz="1900" dirty="0" smtClean="0"/>
              <a:t> pridružuje trojci </a:t>
            </a:r>
            <a:r>
              <a:rPr lang="hr-HR" sz="1900" i="1" dirty="0" smtClean="0"/>
              <a:t>Q</a:t>
            </a:r>
            <a:r>
              <a:rPr lang="hr-HR" sz="1900" dirty="0" smtClean="0"/>
              <a:t> x (</a:t>
            </a:r>
            <a:r>
              <a:rPr lang="hr-HR" sz="1900" i="1" dirty="0" smtClean="0"/>
              <a:t>∑ </a:t>
            </a:r>
            <a:r>
              <a:rPr lang="hr-HR" sz="1900" dirty="0" smtClean="0"/>
              <a:t>∪ {</a:t>
            </a:r>
            <a:r>
              <a:rPr lang="el-GR" sz="1900" i="1" dirty="0" smtClean="0"/>
              <a:t>ε</a:t>
            </a:r>
            <a:r>
              <a:rPr lang="hr-HR" sz="1900" dirty="0" smtClean="0"/>
              <a:t>}) x </a:t>
            </a:r>
            <a:r>
              <a:rPr lang="el-GR" sz="1900" i="1" dirty="0" smtClean="0"/>
              <a:t>Γ</a:t>
            </a:r>
            <a:r>
              <a:rPr lang="hr-HR" sz="1900" dirty="0" smtClean="0"/>
              <a:t>  konačan   	podskup skupa svih konačnih parova </a:t>
            </a:r>
            <a:r>
              <a:rPr lang="hr-HR" sz="1900" i="1" dirty="0" smtClean="0"/>
              <a:t>Q</a:t>
            </a:r>
            <a:r>
              <a:rPr lang="hr-HR" sz="1900" dirty="0" smtClean="0"/>
              <a:t> x </a:t>
            </a:r>
            <a:r>
              <a:rPr lang="el-GR" sz="1900" i="1" dirty="0" smtClean="0"/>
              <a:t>Γ</a:t>
            </a:r>
            <a:r>
              <a:rPr lang="hr-HR" sz="1900" i="1" dirty="0" smtClean="0"/>
              <a:t> </a:t>
            </a:r>
            <a:r>
              <a:rPr lang="hr-HR" sz="1900" dirty="0" smtClean="0"/>
              <a:t>*</a:t>
            </a:r>
          </a:p>
          <a:p>
            <a:pPr lvl="1">
              <a:buNone/>
            </a:pPr>
            <a:r>
              <a:rPr lang="hr-HR" sz="1900" i="1" dirty="0" smtClean="0"/>
              <a:t>q</a:t>
            </a:r>
            <a:r>
              <a:rPr lang="hr-HR" sz="1900" i="1" baseline="-25000" dirty="0" smtClean="0"/>
              <a:t>0</a:t>
            </a:r>
            <a:r>
              <a:rPr lang="hr-HR" sz="1900" dirty="0" smtClean="0"/>
              <a:t> </a:t>
            </a:r>
            <a:r>
              <a:rPr lang="hr-HR" sz="1900" dirty="0" smtClean="0">
                <a:sym typeface="Symbol"/>
              </a:rPr>
              <a:t> </a:t>
            </a:r>
            <a:r>
              <a:rPr lang="hr-HR" sz="1900" i="1" dirty="0" smtClean="0">
                <a:sym typeface="Symbol"/>
              </a:rPr>
              <a:t>Q</a:t>
            </a:r>
            <a:r>
              <a:rPr lang="hr-HR" sz="1900" dirty="0" smtClean="0"/>
              <a:t> - početno stanje</a:t>
            </a:r>
          </a:p>
          <a:p>
            <a:pPr lvl="1">
              <a:buNone/>
            </a:pPr>
            <a:r>
              <a:rPr lang="hr-HR" sz="1900" i="1" dirty="0" smtClean="0"/>
              <a:t>Z</a:t>
            </a:r>
            <a:r>
              <a:rPr lang="hr-HR" sz="1900" i="1" baseline="-25000" dirty="0" smtClean="0"/>
              <a:t>0</a:t>
            </a:r>
            <a:r>
              <a:rPr lang="hr-HR" sz="1900" dirty="0" smtClean="0"/>
              <a:t> </a:t>
            </a:r>
            <a:r>
              <a:rPr lang="hr-HR" sz="1900" dirty="0" smtClean="0">
                <a:sym typeface="Symbol"/>
              </a:rPr>
              <a:t> </a:t>
            </a:r>
            <a:r>
              <a:rPr lang="el-GR" sz="1900" i="1" dirty="0" smtClean="0"/>
              <a:t>Γ</a:t>
            </a:r>
            <a:r>
              <a:rPr lang="hr-HR" sz="1900" dirty="0" smtClean="0"/>
              <a:t> - početni znak stoga</a:t>
            </a:r>
          </a:p>
          <a:p>
            <a:pPr lvl="1">
              <a:buNone/>
            </a:pPr>
            <a:r>
              <a:rPr lang="hr-HR" sz="1900" i="1" dirty="0" smtClean="0"/>
              <a:t>F</a:t>
            </a:r>
            <a:r>
              <a:rPr lang="hr-HR" sz="1900" dirty="0" smtClean="0"/>
              <a:t> </a:t>
            </a:r>
            <a:r>
              <a:rPr lang="hr-HR" sz="1900" dirty="0" smtClean="0">
                <a:sym typeface="Symbol"/>
              </a:rPr>
              <a:t> </a:t>
            </a:r>
            <a:r>
              <a:rPr lang="hr-HR" sz="1900" i="1" dirty="0" smtClean="0">
                <a:sym typeface="Symbol"/>
              </a:rPr>
              <a:t>Q </a:t>
            </a:r>
            <a:r>
              <a:rPr lang="hr-HR" sz="1900" dirty="0" smtClean="0"/>
              <a:t>- skup prihvatljivih stanja</a:t>
            </a:r>
          </a:p>
          <a:p>
            <a:pPr lvl="3">
              <a:buNone/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3324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</a:t>
            </a:r>
            <a:r>
              <a:rPr lang="hr-HR" dirty="0" smtClean="0">
                <a:solidFill>
                  <a:srgbClr val="00B0F0"/>
                </a:solidFill>
              </a:rPr>
              <a:t>q</a:t>
            </a:r>
            <a:r>
              <a:rPr lang="hr-HR" baseline="-25000" dirty="0" smtClean="0">
                <a:solidFill>
                  <a:srgbClr val="00B0F0"/>
                </a:solidFill>
              </a:rPr>
              <a:t>1</a:t>
            </a:r>
            <a:r>
              <a:rPr lang="hr-HR" dirty="0" smtClean="0"/>
              <a:t>] [</a:t>
            </a:r>
            <a:r>
              <a:rPr lang="hr-HR" dirty="0" smtClean="0">
                <a:solidFill>
                  <a:srgbClr val="00B0F0"/>
                </a:solidFill>
              </a:rPr>
              <a:t>q</a:t>
            </a:r>
            <a:r>
              <a:rPr lang="hr-HR" baseline="-25000" dirty="0" smtClean="0">
                <a:solidFill>
                  <a:srgbClr val="00B0F0"/>
                </a:solidFill>
              </a:rPr>
              <a:t>1</a:t>
            </a:r>
            <a:r>
              <a:rPr lang="hr-HR" dirty="0" smtClean="0"/>
              <a:t>, ?,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4429124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14166 1.1111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337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5715008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5521 4.44444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337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?] </a:t>
            </a:r>
          </a:p>
          <a:p>
            <a:endParaRPr lang="hr-HR" dirty="0"/>
          </a:p>
        </p:txBody>
      </p:sp>
      <p:sp>
        <p:nvSpPr>
          <p:cNvPr id="15" name="Up Arrow 14"/>
          <p:cNvSpPr/>
          <p:nvPr/>
        </p:nvSpPr>
        <p:spPr>
          <a:xfrm>
            <a:off x="6215074" y="3429000"/>
            <a:ext cx="142876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Curved Up Arrow 11"/>
          <p:cNvSpPr/>
          <p:nvPr/>
        </p:nvSpPr>
        <p:spPr>
          <a:xfrm>
            <a:off x="2285984" y="3500438"/>
            <a:ext cx="4000528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>
            <a:off x="1214414" y="5357826"/>
            <a:ext cx="2357454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3546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Curved Up Arrow 11"/>
          <p:cNvSpPr/>
          <p:nvPr/>
        </p:nvSpPr>
        <p:spPr>
          <a:xfrm>
            <a:off x="2285984" y="3500438"/>
            <a:ext cx="4000528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>
            <a:off x="1214414" y="5357826"/>
            <a:ext cx="2357454" cy="3571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</a:t>
            </a:r>
            <a:r>
              <a:rPr lang="hr-HR" sz="2000" dirty="0" smtClean="0">
                <a:solidFill>
                  <a:srgbClr val="00B0F0"/>
                </a:solidFill>
              </a:rPr>
              <a:t>q</a:t>
            </a:r>
            <a:r>
              <a:rPr lang="hr-HR" sz="2000" baseline="-25000" dirty="0" smtClean="0">
                <a:solidFill>
                  <a:srgbClr val="00B0F0"/>
                </a:solidFill>
              </a:rPr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475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</a:t>
            </a:r>
            <a:r>
              <a:rPr lang="hr-HR" dirty="0" smtClean="0">
                <a:solidFill>
                  <a:srgbClr val="00B0F0"/>
                </a:solidFill>
              </a:rPr>
              <a:t>q</a:t>
            </a:r>
            <a:r>
              <a:rPr lang="hr-HR" baseline="-25000" dirty="0" smtClean="0">
                <a:solidFill>
                  <a:srgbClr val="00B0F0"/>
                </a:solidFill>
              </a:rPr>
              <a:t>2</a:t>
            </a:r>
            <a:r>
              <a:rPr lang="hr-HR" dirty="0" smtClean="0"/>
              <a:t>] [</a:t>
            </a:r>
          </a:p>
          <a:p>
            <a:endParaRPr lang="hr-H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00364" y="4357694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3714744" y="450057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000496" y="457200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498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  <a:r>
              <a:rPr lang="hr-HR" smtClean="0"/>
              <a:t>[q</a:t>
            </a:r>
            <a:r>
              <a:rPr lang="hr-HR" baseline="-25000" smtClean="0"/>
              <a:t>2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15" name="Curved Up Arrow 14"/>
          <p:cNvSpPr/>
          <p:nvPr/>
        </p:nvSpPr>
        <p:spPr>
          <a:xfrm>
            <a:off x="4786314" y="5357826"/>
            <a:ext cx="428628" cy="2143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929198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K</a:t>
            </a:r>
            <a:r>
              <a:rPr lang="hr-HR" dirty="0" smtClean="0"/>
              <a:t>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Curved Up Arrow 11"/>
          <p:cNvSpPr/>
          <p:nvPr/>
        </p:nvSpPr>
        <p:spPr>
          <a:xfrm>
            <a:off x="1214414" y="5286388"/>
            <a:ext cx="4714908" cy="785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5.18519E-6 L -3.88889E-6 -0.06296 " pathEditMode="relative" ptsTypes="AA">
                                      <p:cBhvr>
                                        <p:cTn id="10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500570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500570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929198"/>
            <a:ext cx="137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500570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929198"/>
            <a:ext cx="246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6766" cy="867524"/>
          </a:xfrm>
        </p:spPr>
        <p:txBody>
          <a:bodyPr>
            <a:normAutofit/>
          </a:bodyPr>
          <a:lstStyle/>
          <a:p>
            <a:r>
              <a:rPr lang="hr-HR" sz="3200" dirty="0" smtClean="0"/>
              <a:t>Gramatika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>
            <a:normAutofit/>
          </a:bodyPr>
          <a:lstStyle/>
          <a:p>
            <a:r>
              <a:rPr lang="hr-HR" dirty="0" smtClean="0"/>
              <a:t>Kratko ponavljanje:</a:t>
            </a:r>
          </a:p>
          <a:p>
            <a:pPr lvl="2"/>
            <a:r>
              <a:rPr lang="hr-HR" dirty="0" smtClean="0"/>
              <a:t>Gramatika</a:t>
            </a:r>
          </a:p>
          <a:p>
            <a:pPr lvl="2">
              <a:buNone/>
            </a:pPr>
            <a:r>
              <a:rPr lang="hr-HR" sz="1900" i="1" dirty="0" smtClean="0"/>
              <a:t>	G = (V, T, P, S)</a:t>
            </a:r>
          </a:p>
          <a:p>
            <a:pPr lvl="2">
              <a:buNone/>
            </a:pPr>
            <a:endParaRPr lang="hr-HR" sz="1900" dirty="0" smtClean="0"/>
          </a:p>
          <a:p>
            <a:pPr lvl="1">
              <a:buNone/>
            </a:pPr>
            <a:r>
              <a:rPr lang="hr-HR" sz="1900" i="1" dirty="0" smtClean="0"/>
              <a:t>V</a:t>
            </a:r>
            <a:r>
              <a:rPr lang="hr-HR" sz="1900" dirty="0" smtClean="0"/>
              <a:t> 		- konačan skup nezavršnih znakova	(A, B, C, …)</a:t>
            </a:r>
          </a:p>
          <a:p>
            <a:pPr lvl="1">
              <a:buNone/>
            </a:pPr>
            <a:r>
              <a:rPr lang="hr-HR" sz="1900" i="1" dirty="0" smtClean="0"/>
              <a:t>T</a:t>
            </a:r>
            <a:r>
              <a:rPr lang="hr-HR" sz="1900" dirty="0" smtClean="0"/>
              <a:t> 		- konačan skup završnih znakova		(a, b, c,  … )</a:t>
            </a:r>
          </a:p>
          <a:p>
            <a:pPr lvl="1">
              <a:buNone/>
            </a:pPr>
            <a:r>
              <a:rPr lang="hr-HR" sz="1900" i="1" dirty="0" smtClean="0"/>
              <a:t>P</a:t>
            </a:r>
            <a:r>
              <a:rPr lang="hr-HR" sz="1900" dirty="0" smtClean="0"/>
              <a:t> 		- konačan skup produkcija oblika  </a:t>
            </a:r>
            <a:r>
              <a:rPr lang="hr-HR" sz="1800" dirty="0" smtClean="0"/>
              <a:t>A -&gt; α ;  A</a:t>
            </a:r>
            <a:r>
              <a:rPr lang="pl-PL" sz="1800" dirty="0" smtClean="0">
                <a:sym typeface="Symbol"/>
              </a:rPr>
              <a:t> V</a:t>
            </a:r>
            <a:r>
              <a:rPr lang="pl-PL" sz="1800" dirty="0" smtClean="0"/>
              <a:t>, </a:t>
            </a:r>
            <a:r>
              <a:rPr lang="el-GR" sz="1800" dirty="0" smtClean="0"/>
              <a:t>α</a:t>
            </a:r>
            <a:r>
              <a:rPr lang="pl-PL" sz="1800" dirty="0" smtClean="0">
                <a:sym typeface="Symbol"/>
              </a:rPr>
              <a:t>  (</a:t>
            </a:r>
            <a:r>
              <a:rPr lang="pl-PL" sz="1800" dirty="0" smtClean="0"/>
              <a:t>V u T)*</a:t>
            </a:r>
            <a:endParaRPr lang="hr-HR" sz="1900" dirty="0" smtClean="0"/>
          </a:p>
          <a:p>
            <a:pPr lvl="1">
              <a:buNone/>
            </a:pPr>
            <a:r>
              <a:rPr lang="hr-HR" sz="1900" i="1" dirty="0" smtClean="0"/>
              <a:t>S</a:t>
            </a:r>
            <a:r>
              <a:rPr lang="hr-HR" sz="1900" dirty="0" smtClean="0"/>
              <a:t> 		- početni nezavršni znak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500570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929198"/>
            <a:ext cx="355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Curved Up Arrow 11"/>
          <p:cNvSpPr/>
          <p:nvPr/>
        </p:nvSpPr>
        <p:spPr>
          <a:xfrm>
            <a:off x="2571736" y="5286388"/>
            <a:ext cx="428628" cy="142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1214414" y="5357826"/>
            <a:ext cx="2500330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500570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929198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Curved Up Arrow 11"/>
          <p:cNvSpPr/>
          <p:nvPr/>
        </p:nvSpPr>
        <p:spPr>
          <a:xfrm>
            <a:off x="4786314" y="5357826"/>
            <a:ext cx="428628" cy="142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1214414" y="5357826"/>
            <a:ext cx="4643470" cy="7143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0034" y="2500306"/>
            <a:ext cx="679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r-HR" sz="2000" dirty="0" smtClean="0"/>
              <a:t>Ako </a:t>
            </a:r>
            <a:r>
              <a:rPr lang="el-GR" sz="2000" dirty="0" smtClean="0"/>
              <a:t>δ</a:t>
            </a:r>
            <a:r>
              <a:rPr lang="hr-HR" sz="2000" dirty="0" smtClean="0"/>
              <a:t>(q, a, </a:t>
            </a:r>
            <a:r>
              <a:rPr lang="hr-HR" sz="2000" dirty="0" err="1" smtClean="0"/>
              <a:t>A</a:t>
            </a:r>
            <a:r>
              <a:rPr lang="hr-HR" sz="2000" dirty="0" smtClean="0"/>
              <a:t>) sadrži (q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B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B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...B</a:t>
            </a:r>
            <a:r>
              <a:rPr lang="hr-HR" sz="2000" baseline="-25000" dirty="0" smtClean="0"/>
              <a:t>m</a:t>
            </a:r>
            <a:r>
              <a:rPr lang="hr-HR" sz="2000" dirty="0" smtClean="0"/>
              <a:t>) onda se grade produkcije:</a:t>
            </a:r>
          </a:p>
          <a:p>
            <a:r>
              <a:rPr lang="hr-HR" dirty="0" smtClean="0"/>
              <a:t> 	</a:t>
            </a:r>
          </a:p>
          <a:p>
            <a:r>
              <a:rPr lang="hr-HR" dirty="0" smtClean="0"/>
              <a:t>	[</a:t>
            </a:r>
            <a:r>
              <a:rPr lang="hr-HR" dirty="0" smtClean="0">
                <a:solidFill>
                  <a:srgbClr val="FF0000"/>
                </a:solidFill>
              </a:rPr>
              <a:t>q, A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→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] [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B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accent3"/>
                </a:solidFill>
              </a:rPr>
              <a:t>q</a:t>
            </a:r>
            <a:r>
              <a:rPr lang="hr-HR" baseline="-25000" dirty="0" smtClean="0">
                <a:solidFill>
                  <a:schemeClr val="accent3"/>
                </a:solidFill>
              </a:rPr>
              <a:t>3</a:t>
            </a:r>
            <a:r>
              <a:rPr lang="hr-HR" dirty="0" smtClean="0"/>
              <a:t>]</a:t>
            </a:r>
            <a:r>
              <a:rPr lang="hr-HR" dirty="0" err="1" smtClean="0"/>
              <a:t>..</a:t>
            </a:r>
            <a:r>
              <a:rPr lang="hr-HR" dirty="0" smtClean="0"/>
              <a:t>. [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rgbClr val="FF0000"/>
                </a:solidFill>
              </a:rPr>
              <a:t>B</a:t>
            </a:r>
            <a:r>
              <a:rPr lang="hr-HR" baseline="-25000" dirty="0" err="1" smtClean="0">
                <a:solidFill>
                  <a:srgbClr val="FF0000"/>
                </a:solidFill>
              </a:rPr>
              <a:t>m</a:t>
            </a:r>
            <a:r>
              <a:rPr lang="hr-HR" dirty="0" smtClean="0"/>
              <a:t>, </a:t>
            </a:r>
            <a:r>
              <a:rPr lang="hr-HR" dirty="0" err="1" smtClean="0">
                <a:solidFill>
                  <a:schemeClr val="accent3"/>
                </a:solidFill>
              </a:rPr>
              <a:t>q</a:t>
            </a:r>
            <a:r>
              <a:rPr lang="hr-HR" baseline="-25000" dirty="0" err="1" smtClean="0">
                <a:solidFill>
                  <a:schemeClr val="accent3"/>
                </a:solidFill>
              </a:rPr>
              <a:t>m</a:t>
            </a:r>
            <a:r>
              <a:rPr lang="hr-HR" baseline="-25000" dirty="0" smtClean="0">
                <a:solidFill>
                  <a:schemeClr val="accent3"/>
                </a:solidFill>
              </a:rPr>
              <a:t>+1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4000504"/>
            <a:ext cx="668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 gradimo produkciju za</a:t>
            </a:r>
          </a:p>
          <a:p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6" y="4500570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929198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Curved Up Arrow 11"/>
          <p:cNvSpPr/>
          <p:nvPr/>
        </p:nvSpPr>
        <p:spPr>
          <a:xfrm>
            <a:off x="4786314" y="5357826"/>
            <a:ext cx="428628" cy="142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1214414" y="5357826"/>
            <a:ext cx="4643470" cy="7143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398 " pathEditMode="relative" ptsTypes="AA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9398 " pathEditMode="relative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/>
      <p:bldP spid="11" grpId="0"/>
      <p:bldP spid="12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928934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3429000"/>
            <a:ext cx="8960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 gradimo produkcije za 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r>
              <a:rPr lang="hr-HR" dirty="0" smtClean="0"/>
              <a:t>i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928934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3429000"/>
            <a:ext cx="886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 gradimo produkciju za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i[q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3929066"/>
            <a:ext cx="34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928934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3429000"/>
            <a:ext cx="885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 gradimo produkciju za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i[q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3929066"/>
            <a:ext cx="56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928934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3429000"/>
            <a:ext cx="885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 gradimo produkciju za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i[q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3929066"/>
            <a:ext cx="56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4357694"/>
            <a:ext cx="350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928934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3429000"/>
            <a:ext cx="885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 temelju prijelaza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 gradimo produkciju za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i[q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3929066"/>
            <a:ext cx="56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4357694"/>
            <a:ext cx="577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786058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3357562"/>
            <a:ext cx="56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577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214818"/>
            <a:ext cx="414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4929198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x    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521495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596" y="5715016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x    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6000768"/>
            <a:ext cx="42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93147" y="5715016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X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5093147" y="6000768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5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786058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3357562"/>
            <a:ext cx="56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577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214818"/>
            <a:ext cx="414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4929198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521495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596" y="5715016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6000768"/>
            <a:ext cx="42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93147" y="5715016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3147" y="6000768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6766" cy="867524"/>
          </a:xfrm>
        </p:spPr>
        <p:txBody>
          <a:bodyPr>
            <a:normAutofit fontScale="90000"/>
          </a:bodyPr>
          <a:lstStyle/>
          <a:p>
            <a:r>
              <a:rPr lang="hr-HR" sz="3200" dirty="0" smtClean="0"/>
              <a:t>Konstrukcija PA koji prihvaća praznim stogom jezik zadan kontekstno neovisnom gramatikom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dirty="0" smtClean="0"/>
              <a:t>za bilo koji kontekstno neovisni jezik L \ {</a:t>
            </a:r>
            <a:r>
              <a:rPr lang="el-GR" sz="2400" i="1" dirty="0" smtClean="0"/>
              <a:t>ε</a:t>
            </a:r>
            <a:r>
              <a:rPr lang="hr-HR" sz="2400" dirty="0" smtClean="0"/>
              <a:t>} postoji nedetministički PA M koji prihvaća jezik praznim stogom N(M) = L</a:t>
            </a:r>
            <a:endParaRPr lang="hr-HR" sz="1900" dirty="0" smtClean="0"/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kontekstno neovisni jezik L zadan je gramatikom:</a:t>
            </a:r>
          </a:p>
          <a:p>
            <a:pPr lvl="1">
              <a:buNone/>
            </a:pPr>
            <a:r>
              <a:rPr lang="hr-HR" dirty="0" smtClean="0"/>
              <a:t>		G = (V, T, P, S) </a:t>
            </a:r>
          </a:p>
          <a:p>
            <a:pPr lvl="1">
              <a:buNone/>
            </a:pPr>
            <a:r>
              <a:rPr lang="hr-HR" dirty="0" smtClean="0"/>
              <a:t>koja ima produkcije u </a:t>
            </a:r>
            <a:r>
              <a:rPr lang="hr-HR" dirty="0" err="1" smtClean="0"/>
              <a:t>Greibachovom</a:t>
            </a:r>
            <a:r>
              <a:rPr lang="hr-HR" dirty="0" smtClean="0"/>
              <a:t> normalnom obliku</a:t>
            </a:r>
          </a:p>
          <a:p>
            <a:pPr lvl="3">
              <a:buNone/>
            </a:pPr>
            <a:r>
              <a:rPr lang="hr-HR" dirty="0" smtClean="0"/>
              <a:t>A -&gt; </a:t>
            </a:r>
            <a:r>
              <a:rPr lang="hr-HR" dirty="0" err="1" smtClean="0"/>
              <a:t>a</a:t>
            </a:r>
            <a:r>
              <a:rPr lang="el-GR" dirty="0" smtClean="0"/>
              <a:t>β</a:t>
            </a:r>
            <a:r>
              <a:rPr lang="hr-HR" dirty="0" smtClean="0"/>
              <a:t> ; gdje je A</a:t>
            </a:r>
            <a:r>
              <a:rPr lang="pl-PL" dirty="0" smtClean="0">
                <a:sym typeface="Symbol"/>
              </a:rPr>
              <a:t> V</a:t>
            </a:r>
            <a:r>
              <a:rPr lang="pl-PL" dirty="0" smtClean="0"/>
              <a:t>, a </a:t>
            </a:r>
            <a:r>
              <a:rPr lang="pl-PL" dirty="0" smtClean="0">
                <a:sym typeface="Symbol"/>
              </a:rPr>
              <a:t> T, </a:t>
            </a:r>
            <a:r>
              <a:rPr lang="el-GR" dirty="0" smtClean="0"/>
              <a:t>β </a:t>
            </a:r>
            <a:r>
              <a:rPr lang="pl-PL" dirty="0" smtClean="0">
                <a:sym typeface="Symbol"/>
              </a:rPr>
              <a:t> </a:t>
            </a:r>
            <a:r>
              <a:rPr lang="pl-PL" dirty="0" smtClean="0"/>
              <a:t>V*</a:t>
            </a:r>
            <a:endParaRPr lang="hr-HR" dirty="0" smtClean="0"/>
          </a:p>
          <a:p>
            <a:pPr lvl="1">
              <a:buNone/>
            </a:pPr>
            <a:r>
              <a:rPr lang="hr-HR" dirty="0" smtClean="0"/>
              <a:t>		</a:t>
            </a:r>
            <a:r>
              <a:rPr lang="hr-HR" sz="1800" dirty="0" smtClean="0"/>
              <a:t>primjer:  S -&gt;</a:t>
            </a:r>
            <a:r>
              <a:rPr lang="hr-HR" sz="1800" dirty="0" err="1" smtClean="0"/>
              <a:t>aA</a:t>
            </a:r>
            <a:r>
              <a:rPr lang="hr-HR" sz="1800" dirty="0" smtClean="0"/>
              <a:t>, A -&gt;</a:t>
            </a:r>
            <a:r>
              <a:rPr lang="hr-HR" sz="1800" dirty="0" err="1" smtClean="0"/>
              <a:t>bSA</a:t>
            </a:r>
            <a:r>
              <a:rPr lang="hr-HR" sz="1800" dirty="0" smtClean="0"/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5721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786058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3357562"/>
            <a:ext cx="56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577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214818"/>
            <a:ext cx="414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4929198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521495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596" y="5715016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6000768"/>
            <a:ext cx="42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93147" y="5715016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3147" y="6000768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15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786058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3357562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577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214818"/>
            <a:ext cx="414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1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4929198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521495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596" y="5715016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6000768"/>
            <a:ext cx="42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93147" y="5715016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3147" y="6000768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|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500306"/>
            <a:ext cx="15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</a:p>
          <a:p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2786058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0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|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3357562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5770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0</a:t>
            </a:r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|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214818"/>
            <a:ext cx="414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r>
              <a:rPr lang="hr-HR" dirty="0" smtClean="0"/>
              <a:t>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4929198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521495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596" y="5715016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6000768"/>
            <a:ext cx="42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93147" y="5715016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3147" y="6000768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      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2786058"/>
            <a:ext cx="576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                                   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5792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                                   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214818"/>
            <a:ext cx="4148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  <a:r>
              <a:rPr lang="hr-HR" dirty="0" smtClean="0"/>
              <a:t>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596" y="4929198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521495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596" y="5715016"/>
            <a:ext cx="474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    </a:t>
            </a:r>
            <a:r>
              <a:rPr lang="hr-HR" dirty="0" smtClean="0"/>
              <a:t>ne postoji prijelaz PA q</a:t>
            </a:r>
            <a:r>
              <a:rPr lang="hr-HR" baseline="-25000" dirty="0" smtClean="0"/>
              <a:t>2</a:t>
            </a:r>
            <a:r>
              <a:rPr lang="hr-HR" dirty="0" smtClean="0"/>
              <a:t> -&gt; q</a:t>
            </a:r>
            <a:r>
              <a:rPr lang="hr-HR" baseline="-25000" dirty="0" smtClean="0"/>
              <a:t>1</a:t>
            </a:r>
            <a:r>
              <a:rPr lang="hr-HR" dirty="0" smtClean="0"/>
              <a:t> 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6000768"/>
            <a:ext cx="42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93147" y="5715016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] -&gt; X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3147" y="6000768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2000232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2786058"/>
            <a:ext cx="576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                                   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643314"/>
            <a:ext cx="5792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                                   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214818"/>
            <a:ext cx="40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596" y="5214950"/>
            <a:ext cx="414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6000768"/>
            <a:ext cx="424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  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</a:p>
          <a:p>
            <a:endParaRPr lang="hr-H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093147" y="6000768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  za 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642910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928662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472" y="2214554"/>
            <a:ext cx="366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2571744"/>
            <a:ext cx="36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571472" y="29289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472" y="3286124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472" y="3643314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1472" y="40005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5715008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6000760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570" y="2214554"/>
            <a:ext cx="366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2571744"/>
            <a:ext cx="36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5643570" y="29289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3286124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3570" y="3643314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3570" y="40005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142844" y="1928802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643174" y="1928802"/>
            <a:ext cx="264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64317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14284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2643174" y="264318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714620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143380"/>
            <a:ext cx="33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00011:</a:t>
            </a:r>
            <a:endParaRPr lang="hr-HR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714884"/>
          <a:ext cx="76438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4"/>
                <a:gridCol w="857256"/>
                <a:gridCol w="928694"/>
                <a:gridCol w="1214446"/>
                <a:gridCol w="1285884"/>
                <a:gridCol w="857256"/>
                <a:gridCol w="857256"/>
                <a:gridCol w="222249"/>
                <a:gridCol w="84931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5715008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S -&gt;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0760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   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570" y="2214554"/>
            <a:ext cx="366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2571744"/>
            <a:ext cx="36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5643570" y="29289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3286124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3570" y="3643314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3570" y="40005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142844" y="1928802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643174" y="1928802"/>
            <a:ext cx="264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64317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14284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2643174" y="264318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714620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143380"/>
            <a:ext cx="33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00011:</a:t>
            </a:r>
            <a:endParaRPr lang="hr-HR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714884"/>
          <a:ext cx="764386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4"/>
                <a:gridCol w="1357322"/>
                <a:gridCol w="428628"/>
                <a:gridCol w="1214446"/>
                <a:gridCol w="1285884"/>
                <a:gridCol w="857256"/>
                <a:gridCol w="857256"/>
                <a:gridCol w="222249"/>
                <a:gridCol w="84931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[q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, K, 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5715008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6000760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570" y="2214554"/>
            <a:ext cx="366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-&gt;  0[q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K,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2571744"/>
            <a:ext cx="36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5643570" y="29289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3286124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3570" y="3643314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3570" y="40005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142844" y="1928802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643174" y="1928802"/>
            <a:ext cx="264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64317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14284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2643174" y="264318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714620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143380"/>
            <a:ext cx="33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00011:</a:t>
            </a:r>
            <a:endParaRPr lang="hr-HR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714884"/>
          <a:ext cx="8572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939"/>
                <a:gridCol w="1359325"/>
                <a:gridCol w="2571768"/>
                <a:gridCol w="2428892"/>
                <a:gridCol w="714380"/>
                <a:gridCol w="214314"/>
                <a:gridCol w="214314"/>
                <a:gridCol w="214314"/>
                <a:gridCol w="214314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K,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0[q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, N, 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] [q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, K, 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5715008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6000760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570" y="2214554"/>
            <a:ext cx="366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2571744"/>
            <a:ext cx="36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-&gt;  o[q</a:t>
            </a:r>
            <a:r>
              <a:rPr lang="hr-HR" baseline="-25000" dirty="0" smtClean="0">
                <a:solidFill>
                  <a:srgbClr val="FF0000"/>
                </a:solidFill>
              </a:rPr>
              <a:t>1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[q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, N, q</a:t>
            </a:r>
            <a:r>
              <a:rPr lang="hr-HR" baseline="-25000" dirty="0" smtClean="0">
                <a:solidFill>
                  <a:srgbClr val="FF0000"/>
                </a:solidFill>
              </a:rPr>
              <a:t>2</a:t>
            </a:r>
            <a:r>
              <a:rPr lang="hr-HR" dirty="0" smtClean="0">
                <a:solidFill>
                  <a:srgbClr val="FF0000"/>
                </a:solidFill>
              </a:rPr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5643570" y="29289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3286124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3570" y="3643314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3570" y="40005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142844" y="1928802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643174" y="1928802"/>
            <a:ext cx="264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64317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14284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2643174" y="264318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714620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143380"/>
            <a:ext cx="33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00011:</a:t>
            </a:r>
            <a:endParaRPr lang="hr-HR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714884"/>
          <a:ext cx="857256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939"/>
                <a:gridCol w="1359325"/>
                <a:gridCol w="2571768"/>
                <a:gridCol w="2928958"/>
                <a:gridCol w="214314"/>
                <a:gridCol w="214314"/>
                <a:gridCol w="214314"/>
                <a:gridCol w="214314"/>
                <a:gridCol w="214314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K,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[q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, N, 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K,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 -&gt;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o[q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, N, 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] [q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, N, q</a:t>
                      </a:r>
                      <a:r>
                        <a:rPr lang="hr-HR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rgbClr val="FF0000"/>
                          </a:solidFill>
                        </a:rPr>
                        <a:t>]  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43834" y="4714884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  <a:endParaRPr lang="hr-H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6766" cy="867524"/>
          </a:xfrm>
        </p:spPr>
        <p:txBody>
          <a:bodyPr>
            <a:normAutofit fontScale="90000"/>
          </a:bodyPr>
          <a:lstStyle/>
          <a:p>
            <a:r>
              <a:rPr lang="hr-HR" sz="3200" dirty="0" smtClean="0"/>
              <a:t>Konstrukcija PA koji prihvaća praznim stogom jezik zadan kontekstno neovisnom gramatikom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>
            <a:normAutofit/>
          </a:bodyPr>
          <a:lstStyle/>
          <a:p>
            <a:pPr marL="850392" lvl="1" indent="-457200">
              <a:buClr>
                <a:schemeClr val="accent3"/>
              </a:buClr>
            </a:pPr>
            <a:r>
              <a:rPr lang="hr-HR" dirty="0" smtClean="0"/>
              <a:t>Konstruiramo PA:</a:t>
            </a:r>
          </a:p>
          <a:p>
            <a:pPr lvl="1">
              <a:buNone/>
            </a:pPr>
            <a:r>
              <a:rPr lang="hr-HR" dirty="0" smtClean="0"/>
              <a:t>			M=</a:t>
            </a:r>
            <a:r>
              <a:rPr lang="hr-HR" i="1" dirty="0" smtClean="0"/>
              <a:t> ({q}, ∑, </a:t>
            </a:r>
            <a:r>
              <a:rPr lang="el-GR" i="1" dirty="0" smtClean="0"/>
              <a:t>Γ</a:t>
            </a:r>
            <a:r>
              <a:rPr lang="hr-HR" i="1" dirty="0" smtClean="0"/>
              <a:t>, </a:t>
            </a:r>
            <a:r>
              <a:rPr lang="el-GR" i="1" dirty="0" smtClean="0"/>
              <a:t>δ</a:t>
            </a:r>
            <a:r>
              <a:rPr lang="hr-HR" i="1" dirty="0" smtClean="0"/>
              <a:t>, q</a:t>
            </a:r>
            <a:r>
              <a:rPr lang="hr-HR" i="1" baseline="-25000" dirty="0" smtClean="0"/>
              <a:t>0</a:t>
            </a:r>
            <a:r>
              <a:rPr lang="hr-HR" i="1" dirty="0" smtClean="0"/>
              <a:t>, Z</a:t>
            </a:r>
            <a:r>
              <a:rPr lang="hr-HR" i="1" baseline="-25000" dirty="0" smtClean="0"/>
              <a:t>0</a:t>
            </a:r>
            <a:r>
              <a:rPr lang="hr-HR" i="1" dirty="0" smtClean="0"/>
              <a:t>, F)</a:t>
            </a:r>
            <a:endParaRPr lang="hr-HR" dirty="0" smtClean="0"/>
          </a:p>
          <a:p>
            <a:pPr lvl="2"/>
            <a:endParaRPr lang="hr-HR" dirty="0" smtClean="0"/>
          </a:p>
          <a:p>
            <a:pPr lvl="2"/>
            <a:r>
              <a:rPr lang="hr-HR" dirty="0" smtClean="0"/>
              <a:t>PA M ima jedno, ujedno i početno, stanje q</a:t>
            </a:r>
          </a:p>
          <a:p>
            <a:pPr lvl="2"/>
            <a:r>
              <a:rPr lang="hr-HR" dirty="0" smtClean="0"/>
              <a:t>∑ = T</a:t>
            </a:r>
          </a:p>
          <a:p>
            <a:pPr lvl="2"/>
            <a:r>
              <a:rPr lang="hr-HR" dirty="0" smtClean="0"/>
              <a:t>Γ  = V</a:t>
            </a:r>
          </a:p>
          <a:p>
            <a:pPr lvl="2"/>
            <a:r>
              <a:rPr lang="hr-HR" dirty="0" smtClean="0"/>
              <a:t>početni znak stoga jest početni nezavršni znak gramatike S</a:t>
            </a:r>
          </a:p>
          <a:p>
            <a:pPr lvl="2"/>
            <a:r>
              <a:rPr lang="hr-HR" dirty="0" smtClean="0"/>
              <a:t>F = ∅</a:t>
            </a:r>
          </a:p>
          <a:p>
            <a:pPr lvl="2"/>
            <a:r>
              <a:rPr lang="hr-HR" dirty="0" smtClean="0"/>
              <a:t>PA M prihvaća praznim stogom</a:t>
            </a:r>
          </a:p>
          <a:p>
            <a:pPr lvl="1">
              <a:buNone/>
            </a:pPr>
            <a:r>
              <a:rPr lang="hr-H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5715008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6000760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570" y="2214554"/>
            <a:ext cx="366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2571744"/>
            <a:ext cx="36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5643570" y="29289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3286124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3570" y="3643314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3570" y="40005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142844" y="1928802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643174" y="1928802"/>
            <a:ext cx="264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64317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14284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2643174" y="264318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714620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143380"/>
            <a:ext cx="33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Gramatika G generira niz 00011:</a:t>
            </a:r>
            <a:endParaRPr lang="hr-HR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28596" y="4714884"/>
          <a:ext cx="857256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939"/>
                <a:gridCol w="1359325"/>
                <a:gridCol w="2571768"/>
                <a:gridCol w="2928958"/>
                <a:gridCol w="214314"/>
                <a:gridCol w="214314"/>
                <a:gridCol w="214314"/>
                <a:gridCol w="214314"/>
                <a:gridCol w="214314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 -&gt;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K,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0[q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N,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 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K,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 -&gt;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0o[q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N,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 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N, 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]  [q</a:t>
                      </a:r>
                      <a:r>
                        <a:rPr lang="hr-H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r-H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43834" y="4714884"/>
            <a:ext cx="73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  <a:endParaRPr lang="hr-HR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857224" y="5143512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-&gt;  0oo[q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 </a:t>
            </a:r>
            <a:r>
              <a:rPr lang="hr-HR" dirty="0" smtClean="0"/>
              <a:t>,K, q</a:t>
            </a:r>
            <a:r>
              <a:rPr lang="hr-HR" baseline="-25000" dirty="0" smtClean="0"/>
              <a:t>2</a:t>
            </a:r>
            <a:r>
              <a:rPr lang="hr-HR" dirty="0" smtClean="0"/>
              <a:t>]-&gt;</a:t>
            </a:r>
          </a:p>
          <a:p>
            <a:r>
              <a:rPr lang="hr-HR" dirty="0" smtClean="0"/>
              <a:t>-&gt;  0oo1[q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 </a:t>
            </a:r>
            <a:r>
              <a:rPr lang="hr-HR" dirty="0" smtClean="0"/>
              <a:t>,K, q</a:t>
            </a:r>
            <a:r>
              <a:rPr lang="hr-HR" baseline="-25000" dirty="0" smtClean="0"/>
              <a:t>2</a:t>
            </a:r>
            <a:r>
              <a:rPr lang="hr-HR" dirty="0" smtClean="0"/>
              <a:t>]-&gt;  0oo11[q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 </a:t>
            </a:r>
            <a:r>
              <a:rPr lang="hr-HR" dirty="0" smtClean="0"/>
              <a:t>,K,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  <a:p>
            <a:r>
              <a:rPr lang="hr-HR" dirty="0" smtClean="0"/>
              <a:t>-&gt;  0oo11ε [q</a:t>
            </a:r>
            <a:r>
              <a:rPr lang="hr-HR" baseline="-25000" dirty="0" smtClean="0"/>
              <a:t>2 </a:t>
            </a:r>
            <a:r>
              <a:rPr lang="hr-HR" dirty="0" smtClean="0"/>
              <a:t>,K, q</a:t>
            </a:r>
            <a:r>
              <a:rPr lang="hr-HR" baseline="-25000" dirty="0" smtClean="0"/>
              <a:t>2</a:t>
            </a:r>
            <a:r>
              <a:rPr lang="hr-HR" dirty="0" smtClean="0"/>
              <a:t>]-&gt;  0oo11εε-&gt;  00011  </a:t>
            </a:r>
            <a:endParaRPr lang="hr-HR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724648"/>
          </a:xfrm>
        </p:spPr>
        <p:txBody>
          <a:bodyPr>
            <a:normAutofit/>
          </a:bodyPr>
          <a:lstStyle/>
          <a:p>
            <a:r>
              <a:rPr lang="hr-HR" sz="2900" dirty="0" smtClean="0"/>
              <a:t>Primjer</a:t>
            </a:r>
            <a:endParaRPr lang="hr-HR" sz="29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409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M=({q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}, {0, 1}, {N, K},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, K, {})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3570" y="1357298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/>
              <a:t>G = (V, {0, 1}, P, S)</a:t>
            </a:r>
            <a:endParaRPr lang="hr-HR" sz="2000" dirty="0"/>
          </a:p>
        </p:txBody>
      </p:sp>
      <p:sp>
        <p:nvSpPr>
          <p:cNvPr id="14" name="Right Arrow 13"/>
          <p:cNvSpPr/>
          <p:nvPr/>
        </p:nvSpPr>
        <p:spPr>
          <a:xfrm>
            <a:off x="4643438" y="1428736"/>
            <a:ext cx="928694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5715008" y="1928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</a:t>
            </a:r>
            <a:endParaRPr lang="hr-HR" dirty="0"/>
          </a:p>
        </p:txBody>
      </p:sp>
      <p:sp>
        <p:nvSpPr>
          <p:cNvPr id="26" name="TextBox 25"/>
          <p:cNvSpPr txBox="1"/>
          <p:nvPr/>
        </p:nvSpPr>
        <p:spPr>
          <a:xfrm>
            <a:off x="6000760" y="192880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   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3570" y="2214554"/>
            <a:ext cx="366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-&gt;  0[q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2571744"/>
            <a:ext cx="36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 o[q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</a:t>
            </a:r>
          </a:p>
          <a:p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5643570" y="2928934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1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3286124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3570" y="3643314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N, q</a:t>
            </a:r>
            <a:r>
              <a:rPr lang="hr-HR" baseline="-25000" dirty="0" smtClean="0"/>
              <a:t>2</a:t>
            </a:r>
            <a:r>
              <a:rPr lang="hr-HR" dirty="0" smtClean="0"/>
              <a:t>] -&gt; 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3570" y="4000504"/>
            <a:ext cx="152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[q</a:t>
            </a:r>
            <a:r>
              <a:rPr lang="hr-HR" baseline="-25000" dirty="0" smtClean="0"/>
              <a:t>2</a:t>
            </a:r>
            <a:r>
              <a:rPr lang="hr-HR" dirty="0" smtClean="0"/>
              <a:t>, K, q</a:t>
            </a:r>
            <a:r>
              <a:rPr lang="hr-HR" baseline="-25000" dirty="0" smtClean="0"/>
              <a:t>1</a:t>
            </a:r>
            <a:r>
              <a:rPr lang="hr-HR" dirty="0" smtClean="0"/>
              <a:t>] -&gt; ε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142844" y="1928802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1)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K) = {(q</a:t>
            </a:r>
            <a:r>
              <a:rPr lang="hr-HR" baseline="-25000" dirty="0" smtClean="0"/>
              <a:t>1</a:t>
            </a:r>
            <a:r>
              <a:rPr lang="hr-HR" dirty="0" smtClean="0"/>
              <a:t>, NK)}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643174" y="1928802"/>
            <a:ext cx="2646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2)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0, N) = {(q</a:t>
            </a:r>
            <a:r>
              <a:rPr lang="hr-HR" baseline="-25000" dirty="0" smtClean="0"/>
              <a:t>1</a:t>
            </a:r>
            <a:r>
              <a:rPr lang="hr-HR" dirty="0" smtClean="0"/>
              <a:t>, NN)}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64317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4)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0" name="Rectangle 19"/>
          <p:cNvSpPr/>
          <p:nvPr/>
        </p:nvSpPr>
        <p:spPr>
          <a:xfrm>
            <a:off x="142844" y="228599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3)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2" name="Rectangle 21"/>
          <p:cNvSpPr/>
          <p:nvPr/>
        </p:nvSpPr>
        <p:spPr>
          <a:xfrm>
            <a:off x="2643174" y="264318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714620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 smtClean="0"/>
              <a:t>5) </a:t>
            </a: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N) = {(q</a:t>
            </a:r>
            <a:r>
              <a:rPr lang="hr-HR" baseline="-25000" dirty="0" smtClean="0"/>
              <a:t>2</a:t>
            </a:r>
            <a:r>
              <a:rPr lang="hr-HR" dirty="0" smtClean="0"/>
              <a:t>, ε )}</a:t>
            </a:r>
            <a:endParaRPr lang="hr-HR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143380"/>
            <a:ext cx="441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PA M prihvaća niz 00011 praznim stogom:</a:t>
            </a:r>
            <a:endParaRPr lang="hr-HR" dirty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71488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00011, K) &gt;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1928794" y="471488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0011, NK) &gt;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3571868" y="471488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011, NNK) &gt;</a:t>
            </a:r>
            <a:endParaRPr lang="hr-HR" dirty="0"/>
          </a:p>
        </p:txBody>
      </p:sp>
      <p:sp>
        <p:nvSpPr>
          <p:cNvPr id="33" name="TextBox 32"/>
          <p:cNvSpPr txBox="1"/>
          <p:nvPr/>
        </p:nvSpPr>
        <p:spPr>
          <a:xfrm>
            <a:off x="5214942" y="471488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11, NNNK) &gt;</a:t>
            </a:r>
            <a:endParaRPr lang="hr-HR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16" y="471488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1, NNK) &gt;</a:t>
            </a:r>
            <a:endParaRPr lang="hr-HR" dirty="0"/>
          </a:p>
        </p:txBody>
      </p:sp>
      <p:sp>
        <p:nvSpPr>
          <p:cNvPr id="35" name="TextBox 34"/>
          <p:cNvSpPr txBox="1"/>
          <p:nvPr/>
        </p:nvSpPr>
        <p:spPr>
          <a:xfrm>
            <a:off x="357158" y="5143512"/>
            <a:ext cx="12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K) &gt;</a:t>
            </a:r>
            <a:endParaRPr lang="hr-HR" dirty="0"/>
          </a:p>
        </p:txBody>
      </p:sp>
      <p:sp>
        <p:nvSpPr>
          <p:cNvPr id="36" name="TextBox 35"/>
          <p:cNvSpPr txBox="1"/>
          <p:nvPr/>
        </p:nvSpPr>
        <p:spPr>
          <a:xfrm>
            <a:off x="1428728" y="5143512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ε, </a:t>
            </a:r>
            <a:r>
              <a:rPr lang="hr-HR" dirty="0" err="1" smtClean="0"/>
              <a:t>ε</a:t>
            </a:r>
            <a:r>
              <a:rPr lang="hr-HR" dirty="0" smtClean="0"/>
              <a:t>) 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7" grpId="1"/>
      <p:bldP spid="20" grpId="0"/>
      <p:bldP spid="28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1857364"/>
            <a:ext cx="4616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hr-HR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Zadatak </a:t>
            </a:r>
            <a:r>
              <a:rPr lang="hr-HR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446" y="1857364"/>
            <a:ext cx="1609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hr-H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tov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4414" y="3000372"/>
            <a:ext cx="6742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hr-HR" sz="5400" b="1" cap="none" spc="0" dirty="0" smtClean="0">
                <a:ln/>
                <a:solidFill>
                  <a:schemeClr val="accent3"/>
                </a:solidFill>
                <a:effectLst/>
              </a:rPr>
              <a:t>Hvala na pozornosti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3357554" y="4071942"/>
            <a:ext cx="1500198" cy="14287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6766" cy="867524"/>
          </a:xfrm>
        </p:spPr>
        <p:txBody>
          <a:bodyPr>
            <a:noAutofit/>
          </a:bodyPr>
          <a:lstStyle/>
          <a:p>
            <a:r>
              <a:rPr lang="hr-HR" sz="2900" dirty="0" smtClean="0"/>
              <a:t>Konstrukcija PA koji prihvaća praznim stogom jezik zadan kontekstno neovisnom gramatikom</a:t>
            </a:r>
            <a:endParaRPr lang="hr-HR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389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hr-HR" sz="2400" dirty="0" smtClean="0"/>
              <a:t>Konstruiramo PA: </a:t>
            </a:r>
          </a:p>
          <a:p>
            <a:pPr>
              <a:buNone/>
            </a:pPr>
            <a:r>
              <a:rPr lang="hr-HR" sz="2400" dirty="0" smtClean="0"/>
              <a:t>		M=</a:t>
            </a:r>
            <a:r>
              <a:rPr lang="hr-HR" sz="2400" i="1" dirty="0" smtClean="0"/>
              <a:t> ({q}, ∑, </a:t>
            </a:r>
            <a:r>
              <a:rPr lang="el-GR" sz="2400" i="1" dirty="0" smtClean="0"/>
              <a:t>Γ</a:t>
            </a:r>
            <a:r>
              <a:rPr lang="hr-HR" sz="2400" i="1" dirty="0" smtClean="0"/>
              <a:t>, </a:t>
            </a:r>
            <a:r>
              <a:rPr lang="el-GR" sz="2400" i="1" dirty="0" smtClean="0"/>
              <a:t>δ</a:t>
            </a:r>
            <a:r>
              <a:rPr lang="hr-HR" sz="2400" i="1" dirty="0" smtClean="0"/>
              <a:t>, q</a:t>
            </a:r>
            <a:r>
              <a:rPr lang="hr-HR" sz="2400" i="1" baseline="-25000" dirty="0" smtClean="0"/>
              <a:t>0</a:t>
            </a:r>
            <a:r>
              <a:rPr lang="hr-HR" sz="2400" i="1" dirty="0" smtClean="0"/>
              <a:t>, Z</a:t>
            </a:r>
            <a:r>
              <a:rPr lang="hr-HR" sz="2400" i="1" baseline="-25000" dirty="0" smtClean="0"/>
              <a:t>0</a:t>
            </a:r>
            <a:r>
              <a:rPr lang="hr-HR" sz="2400" i="1" dirty="0" smtClean="0"/>
              <a:t>, </a:t>
            </a:r>
            <a:r>
              <a:rPr lang="hr-HR" sz="2400" dirty="0" smtClean="0"/>
              <a:t>∅</a:t>
            </a:r>
            <a:r>
              <a:rPr lang="hr-HR" sz="2400" i="1" dirty="0" smtClean="0"/>
              <a:t>)</a:t>
            </a:r>
            <a:endParaRPr lang="hr-HR" sz="2000" i="1" dirty="0" smtClean="0"/>
          </a:p>
          <a:p>
            <a:pPr lvl="1"/>
            <a:r>
              <a:rPr lang="hr-HR" sz="2000" dirty="0" smtClean="0"/>
              <a:t>funkcije</a:t>
            </a:r>
            <a:r>
              <a:rPr lang="hr-HR" sz="2000" i="1" dirty="0" smtClean="0"/>
              <a:t> </a:t>
            </a:r>
            <a:r>
              <a:rPr lang="hr-HR" sz="2000" dirty="0" smtClean="0"/>
              <a:t>prijelaza </a:t>
            </a:r>
            <a:r>
              <a:rPr lang="el-GR" sz="2000" i="1" dirty="0" smtClean="0"/>
              <a:t>δ</a:t>
            </a:r>
            <a:r>
              <a:rPr lang="hr-HR" sz="2000" dirty="0" smtClean="0"/>
              <a:t> definiraju se na sljedeći način: </a:t>
            </a:r>
          </a:p>
          <a:p>
            <a:pPr lvl="1">
              <a:buNone/>
            </a:pPr>
            <a:r>
              <a:rPr lang="hr-HR" sz="2000" dirty="0" smtClean="0"/>
              <a:t>		δ(q, a, A) sadrži (q, </a:t>
            </a:r>
            <a:r>
              <a:rPr lang="el-GR" sz="2000" dirty="0" smtClean="0"/>
              <a:t>γ</a:t>
            </a:r>
            <a:r>
              <a:rPr lang="hr-HR" sz="2000" dirty="0" smtClean="0"/>
              <a:t>) </a:t>
            </a:r>
            <a:r>
              <a:rPr lang="hr-HR" sz="2000" dirty="0" err="1" smtClean="0"/>
              <a:t>akko</a:t>
            </a:r>
            <a:r>
              <a:rPr lang="hr-HR" sz="2000" dirty="0" smtClean="0"/>
              <a:t> je zadana produkcija A -&gt; a</a:t>
            </a:r>
            <a:r>
              <a:rPr lang="el-GR" sz="2000" dirty="0" smtClean="0"/>
              <a:t>γ</a:t>
            </a:r>
            <a:endParaRPr lang="hr-HR" sz="2000" dirty="0" smtClean="0"/>
          </a:p>
          <a:p>
            <a:pPr lvl="1"/>
            <a:r>
              <a:rPr lang="hr-HR" sz="2000" dirty="0" smtClean="0"/>
              <a:t>PA M prolazi slijedom prijelaza (q, x, S)      (q, </a:t>
            </a:r>
            <a:r>
              <a:rPr lang="el-GR" sz="2000" dirty="0" smtClean="0"/>
              <a:t>ε</a:t>
            </a:r>
            <a:r>
              <a:rPr lang="hr-HR" sz="2000" dirty="0" smtClean="0"/>
              <a:t>, </a:t>
            </a:r>
            <a:r>
              <a:rPr lang="el-GR" sz="2000" dirty="0" smtClean="0"/>
              <a:t>α</a:t>
            </a:r>
            <a:r>
              <a:rPr lang="hr-HR" sz="2000" dirty="0" smtClean="0"/>
              <a:t>) </a:t>
            </a:r>
            <a:r>
              <a:rPr lang="hr-HR" sz="2000" dirty="0" err="1" smtClean="0"/>
              <a:t>akko</a:t>
            </a:r>
            <a:r>
              <a:rPr lang="hr-HR" sz="2000" dirty="0" smtClean="0"/>
              <a:t> gramatika generira niz  x</a:t>
            </a:r>
            <a:r>
              <a:rPr lang="el-GR" sz="2000" dirty="0" smtClean="0"/>
              <a:t>α</a:t>
            </a:r>
            <a:r>
              <a:rPr lang="hr-HR" sz="2000" dirty="0" smtClean="0"/>
              <a:t> postupkom zamjene krajnje lijevog nezavršnog znaka  S     x</a:t>
            </a:r>
            <a:r>
              <a:rPr lang="el-GR" sz="2000" dirty="0" smtClean="0"/>
              <a:t>α</a:t>
            </a:r>
            <a:endParaRPr lang="hr-HR" sz="2000" dirty="0" smtClean="0"/>
          </a:p>
          <a:p>
            <a:pPr lvl="1"/>
            <a:endParaRPr lang="hr-HR" sz="2000" dirty="0" smtClean="0"/>
          </a:p>
          <a:p>
            <a:pPr lvl="1"/>
            <a:r>
              <a:rPr lang="hr-HR" dirty="0" smtClean="0"/>
              <a:t>PA M prihvaća niz x praznim stogom </a:t>
            </a:r>
            <a:r>
              <a:rPr lang="hr-HR" dirty="0" err="1" smtClean="0"/>
              <a:t>akko</a:t>
            </a:r>
            <a:r>
              <a:rPr lang="hr-HR" dirty="0" smtClean="0"/>
              <a:t> gramatika G generira niz x.</a:t>
            </a: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3357562"/>
            <a:ext cx="285752" cy="509591"/>
          </a:xfrm>
          <a:prstGeom prst="rect">
            <a:avLst/>
          </a:prstGeom>
        </p:spPr>
      </p:pic>
      <p:pic>
        <p:nvPicPr>
          <p:cNvPr id="9" name="Picture 8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4071942"/>
            <a:ext cx="428628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1500174"/>
            <a:ext cx="23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Zadana je gramatika: 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928802"/>
            <a:ext cx="447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G={S,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428596" y="2428868"/>
            <a:ext cx="391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Po pravilima (a) do (f) gradimo PA M: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785786" y="2857496"/>
            <a:ext cx="1107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hr-HR" dirty="0" smtClean="0"/>
              <a:t>{q}</a:t>
            </a:r>
          </a:p>
          <a:p>
            <a:pPr marL="342900" indent="-342900">
              <a:buFont typeface="+mj-lt"/>
              <a:buAutoNum type="alphaLcParenR"/>
            </a:pPr>
            <a:r>
              <a:rPr lang="hr-HR" dirty="0" smtClean="0"/>
              <a:t>∑ = T</a:t>
            </a:r>
          </a:p>
          <a:p>
            <a:pPr marL="342900" indent="-342900">
              <a:buFont typeface="+mj-lt"/>
              <a:buAutoNum type="alphaLcParenR"/>
            </a:pPr>
            <a:r>
              <a:rPr lang="hr-HR" dirty="0" smtClean="0"/>
              <a:t>Γ = V</a:t>
            </a:r>
          </a:p>
          <a:p>
            <a:pPr marL="342900" indent="-342900">
              <a:buFont typeface="+mj-lt"/>
              <a:buAutoNum type="alphaLcParenR"/>
            </a:pPr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r>
              <a:rPr lang="hr-HR" dirty="0" smtClean="0"/>
              <a:t> = q</a:t>
            </a:r>
          </a:p>
          <a:p>
            <a:pPr marL="342900" indent="-342900">
              <a:buFont typeface="+mj-lt"/>
              <a:buAutoNum type="alphaLcParenR"/>
            </a:pPr>
            <a:r>
              <a:rPr lang="hr-HR" dirty="0" smtClean="0"/>
              <a:t>Z</a:t>
            </a:r>
            <a:r>
              <a:rPr lang="hr-HR" baseline="-25000" dirty="0" smtClean="0"/>
              <a:t>0</a:t>
            </a:r>
            <a:r>
              <a:rPr lang="hr-HR" dirty="0" smtClean="0"/>
              <a:t> = S</a:t>
            </a:r>
          </a:p>
          <a:p>
            <a:pPr marL="342900" indent="-342900">
              <a:buFont typeface="+mj-lt"/>
              <a:buAutoNum type="alphaLcParenR"/>
            </a:pPr>
            <a:r>
              <a:rPr lang="hr-HR" dirty="0" smtClean="0"/>
              <a:t>F = ∅</a:t>
            </a:r>
          </a:p>
          <a:p>
            <a:pPr marL="342900" indent="-342900">
              <a:buFont typeface="+mj-lt"/>
              <a:buAutoNum type="alphaLcParenR"/>
            </a:pPr>
            <a:endParaRPr lang="hr-HR" dirty="0" smtClean="0"/>
          </a:p>
          <a:p>
            <a:pPr marL="342900" indent="-342900">
              <a:buFont typeface="+mj-lt"/>
              <a:buAutoNum type="alphaLcParenR"/>
            </a:pPr>
            <a:endParaRPr lang="hr-H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28596" y="4929198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581772"/>
          </a:xfrm>
        </p:spPr>
        <p:txBody>
          <a:bodyPr>
            <a:normAutofit/>
          </a:bodyPr>
          <a:lstStyle/>
          <a:p>
            <a:r>
              <a:rPr lang="hr-HR" sz="3200" dirty="0" smtClean="0"/>
              <a:t>Primjer</a:t>
            </a:r>
            <a:endParaRPr lang="hr-H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7686" y="164305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G=({S, A}, {a, b}, {S -&gt; </a:t>
            </a:r>
            <a:r>
              <a:rPr lang="hr-HR" dirty="0" err="1" smtClean="0"/>
              <a:t>aAA</a:t>
            </a:r>
            <a:r>
              <a:rPr lang="hr-HR" dirty="0" smtClean="0"/>
              <a:t>, A -&gt;aS|</a:t>
            </a:r>
            <a:r>
              <a:rPr lang="hr-HR" dirty="0" err="1" smtClean="0"/>
              <a:t>bS</a:t>
            </a:r>
            <a:r>
              <a:rPr lang="hr-HR" dirty="0" smtClean="0"/>
              <a:t>|a}, S)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214422"/>
            <a:ext cx="74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funkcija prijelaza δ(q, </a:t>
            </a:r>
            <a:r>
              <a:rPr lang="el-GR" dirty="0" smtClean="0"/>
              <a:t>α</a:t>
            </a:r>
            <a:r>
              <a:rPr lang="hr-HR" dirty="0" smtClean="0"/>
              <a:t>, A) sadrži (q, </a:t>
            </a:r>
            <a:r>
              <a:rPr lang="el-GR" dirty="0" smtClean="0"/>
              <a:t>γ</a:t>
            </a:r>
            <a:r>
              <a:rPr lang="hr-HR" dirty="0" smtClean="0"/>
              <a:t>) </a:t>
            </a:r>
            <a:r>
              <a:rPr lang="hr-HR" dirty="0" err="1" smtClean="0"/>
              <a:t>akko</a:t>
            </a:r>
            <a:r>
              <a:rPr lang="hr-HR" dirty="0" smtClean="0"/>
              <a:t> je zadana produkcija A -&gt; </a:t>
            </a:r>
            <a:r>
              <a:rPr lang="el-GR" dirty="0" smtClean="0"/>
              <a:t>αγ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143116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 -&gt; </a:t>
            </a:r>
            <a:r>
              <a:rPr lang="hr-HR" dirty="0" err="1" smtClean="0"/>
              <a:t>aAA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2500306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 aS</a:t>
            </a:r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285749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 -&gt; </a:t>
            </a:r>
            <a:r>
              <a:rPr lang="hr-HR" dirty="0" err="1" smtClean="0"/>
              <a:t>bS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3214686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 -&gt;a</a:t>
            </a:r>
            <a:endParaRPr lang="hr-HR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2214554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δ(q, a, S)=</a:t>
            </a:r>
            <a:endParaRPr lang="hr-HR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2214554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AA)}</a:t>
            </a:r>
            <a:endParaRPr lang="hr-HR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26431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{(q, S)</a:t>
            </a:r>
            <a:endParaRPr lang="hr-HR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δ(q, a, </a:t>
            </a:r>
            <a:r>
              <a:rPr lang="hr-HR" dirty="0" err="1" smtClean="0"/>
              <a:t>A</a:t>
            </a:r>
            <a:r>
              <a:rPr lang="hr-HR" dirty="0" smtClean="0"/>
              <a:t>)=</a:t>
            </a:r>
          </a:p>
          <a:p>
            <a:endParaRPr lang="hr-HR" dirty="0"/>
          </a:p>
        </p:txBody>
      </p:sp>
      <p:sp>
        <p:nvSpPr>
          <p:cNvPr id="24" name="Rectangle 23"/>
          <p:cNvSpPr/>
          <p:nvPr/>
        </p:nvSpPr>
        <p:spPr>
          <a:xfrm>
            <a:off x="714348" y="3000372"/>
            <a:ext cx="1285884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δ(q, b, A)=</a:t>
            </a:r>
            <a:endParaRPr lang="hr-HR" dirty="0"/>
          </a:p>
        </p:txBody>
      </p:sp>
      <p:sp>
        <p:nvSpPr>
          <p:cNvPr id="25" name="Rectangle 24"/>
          <p:cNvSpPr/>
          <p:nvPr/>
        </p:nvSpPr>
        <p:spPr>
          <a:xfrm>
            <a:off x="1857356" y="3000372"/>
            <a:ext cx="857256" cy="4286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r-HR" dirty="0" smtClean="0"/>
              <a:t>{(q,S)}</a:t>
            </a:r>
            <a:endParaRPr lang="hr-HR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643182"/>
            <a:ext cx="88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,(q,</a:t>
            </a:r>
            <a:r>
              <a:rPr lang="el-GR" i="1" dirty="0" smtClean="0"/>
              <a:t> ε</a:t>
            </a:r>
            <a:r>
              <a:rPr lang="hr-HR" dirty="0" smtClean="0"/>
              <a:t>)} 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164305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M=({q}, {</a:t>
            </a:r>
            <a:r>
              <a:rPr lang="hr-HR" dirty="0" err="1" smtClean="0"/>
              <a:t>a</a:t>
            </a:r>
            <a:r>
              <a:rPr lang="hr-HR" dirty="0" smtClean="0"/>
              <a:t>, b}, {S, A}, </a:t>
            </a:r>
            <a:r>
              <a:rPr lang="el-GR" dirty="0" smtClean="0"/>
              <a:t>δ</a:t>
            </a:r>
            <a:r>
              <a:rPr lang="hr-HR" dirty="0" smtClean="0"/>
              <a:t>, q, S, ∅)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520D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6" grpId="0"/>
      <p:bldP spid="19" grpId="0"/>
      <p:bldP spid="22" grpId="0"/>
      <p:bldP spid="23" grpId="0"/>
      <p:bldP spid="24" grpId="1" animBg="1"/>
      <p:bldP spid="25" grpId="0" animBg="1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9346</Words>
  <Application>Microsoft Office PowerPoint</Application>
  <PresentationFormat>On-screen Show (4:3)</PresentationFormat>
  <Paragraphs>816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Flow</vt:lpstr>
      <vt:lpstr>Plan predavanja:</vt:lpstr>
      <vt:lpstr>Potisni automat (nastavak)</vt:lpstr>
      <vt:lpstr>Potisni automat</vt:lpstr>
      <vt:lpstr>Gramatika</vt:lpstr>
      <vt:lpstr>Konstrukcija PA koji prihvaća praznim stogom jezik zadan kontekstno neovisnom gramatikom</vt:lpstr>
      <vt:lpstr>Konstrukcija PA koji prihvaća praznim stogom jezik zadan kontekstno neovisnom gramatikom</vt:lpstr>
      <vt:lpstr>Konstrukcija PA koji prihvaća praznim stogom jezik zadan kontekstno neovisnom gramatikom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Potisni automat (nastavak)</vt:lpstr>
      <vt:lpstr>Slide 17</vt:lpstr>
      <vt:lpstr>Slide 18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Primjer</vt:lpstr>
      <vt:lpstr>Slide 62</vt:lpstr>
    </vt:vector>
  </TitlesOfParts>
  <Company>incredibli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incredible</dc:creator>
  <cp:lastModifiedBy>incredible</cp:lastModifiedBy>
  <cp:revision>31</cp:revision>
  <dcterms:created xsi:type="dcterms:W3CDTF">2009-04-18T11:05:13Z</dcterms:created>
  <dcterms:modified xsi:type="dcterms:W3CDTF">2009-05-10T17:30:58Z</dcterms:modified>
</cp:coreProperties>
</file>