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8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95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360" r:id="rId38"/>
    <p:sldId id="294" r:id="rId39"/>
    <p:sldId id="361" r:id="rId40"/>
    <p:sldId id="295" r:id="rId41"/>
    <p:sldId id="303" r:id="rId42"/>
    <p:sldId id="362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83" r:id="rId57"/>
    <p:sldId id="378" r:id="rId58"/>
    <p:sldId id="379" r:id="rId59"/>
    <p:sldId id="380" r:id="rId60"/>
    <p:sldId id="382" r:id="rId61"/>
    <p:sldId id="384" r:id="rId62"/>
    <p:sldId id="385" r:id="rId63"/>
    <p:sldId id="386" r:id="rId64"/>
    <p:sldId id="387" r:id="rId65"/>
    <p:sldId id="388" r:id="rId66"/>
    <p:sldId id="389" r:id="rId67"/>
    <p:sldId id="390" r:id="rId68"/>
    <p:sldId id="391" r:id="rId69"/>
    <p:sldId id="392" r:id="rId70"/>
    <p:sldId id="394" r:id="rId71"/>
    <p:sldId id="304" r:id="rId72"/>
    <p:sldId id="363" r:id="rId73"/>
    <p:sldId id="305" r:id="rId74"/>
    <p:sldId id="306" r:id="rId75"/>
    <p:sldId id="307" r:id="rId76"/>
    <p:sldId id="309" r:id="rId77"/>
    <p:sldId id="310" r:id="rId78"/>
    <p:sldId id="311" r:id="rId79"/>
    <p:sldId id="312" r:id="rId80"/>
    <p:sldId id="313" r:id="rId81"/>
    <p:sldId id="314" r:id="rId82"/>
    <p:sldId id="315" r:id="rId83"/>
    <p:sldId id="316" r:id="rId84"/>
    <p:sldId id="317" r:id="rId85"/>
    <p:sldId id="393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ABE"/>
    <a:srgbClr val="EAF1C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6ADCF-1840-4D0F-8940-06173EBDCCAB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8783B-BC7C-4761-9206-9BFE65F26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D733-EB4B-4F17-83B1-23C6FC6C6FEC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21A-126B-4A95-A477-C628F9B51D15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47DF-CFB3-4FF4-A162-A97123BAF7C9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ADA9-87C5-448F-A979-7E1799B9A525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1408-392A-4DCF-90C6-D7618C9EDBC9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D596-ED7D-4931-9D83-F869BA63D3A3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148C-7C9D-4EFB-9B75-1D48676F25BF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7BA-4846-4D35-B486-F33F6F814E5A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5B4F-4DF0-4D32-8C13-875294DDD4D6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4366AA0-EEB8-4135-86EC-4C4A79C5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8CCC7FF-E67C-497B-9E45-8A575AD6DA9B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4E0280-0C45-4388-AF14-F6D80F4F4FEA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4366AA0-EEB8-4135-86EC-4C4A79C57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8596" y="1000108"/>
            <a:ext cx="6480048" cy="2301240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Rekurzivno prebrojivi jezici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sz="3300" dirty="0" smtClean="0"/>
              <a:t>Turingov stroj</a:t>
            </a:r>
            <a:endParaRPr lang="en-US" sz="3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232" y="2928934"/>
            <a:ext cx="52864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err="1" smtClean="0"/>
              <a:t>Ideja</a:t>
            </a:r>
            <a:r>
              <a:rPr lang="en-US" b="1" i="1" dirty="0" smtClean="0"/>
              <a:t> </a:t>
            </a:r>
            <a:r>
              <a:rPr lang="en-US" b="1" i="1" dirty="0" err="1" smtClean="0"/>
              <a:t>rje</a:t>
            </a:r>
            <a:r>
              <a:rPr lang="hr-HR" b="1" i="1" dirty="0" smtClean="0"/>
              <a:t>šenja</a:t>
            </a:r>
          </a:p>
          <a:p>
            <a:pPr marL="342900" indent="-342900"/>
            <a:endParaRPr lang="hr-HR" dirty="0"/>
          </a:p>
          <a:p>
            <a:pPr marL="342900" indent="-342900">
              <a:buFont typeface="+mj-lt"/>
              <a:buAutoNum type="arabicPeriod"/>
            </a:pPr>
            <a:r>
              <a:rPr lang="hr-HR" dirty="0" smtClean="0"/>
              <a:t>Kretajući se s lijeva na desno, prekriži svaku drugu nulu</a:t>
            </a:r>
          </a:p>
          <a:p>
            <a:pPr marL="342900" indent="-342900">
              <a:buFont typeface="+mj-lt"/>
              <a:buAutoNum type="arabicPeriod"/>
            </a:pPr>
            <a:r>
              <a:rPr lang="hr-HR" dirty="0" smtClean="0"/>
              <a:t>Ako je u prvom koraku na traci bila samo jedna nula, prihvati</a:t>
            </a:r>
          </a:p>
          <a:p>
            <a:pPr marL="342900" indent="-342900">
              <a:buFont typeface="+mj-lt"/>
              <a:buAutoNum type="arabicPeriod"/>
            </a:pPr>
            <a:r>
              <a:rPr lang="hr-HR" dirty="0" smtClean="0"/>
              <a:t>Ako je u prvom koraku na traci bilo više od jedne nule, a njihov broj je bio neparan, odbaci</a:t>
            </a:r>
          </a:p>
          <a:p>
            <a:pPr marL="342900" indent="-342900">
              <a:buFont typeface="+mj-lt"/>
              <a:buAutoNum type="arabicPeriod"/>
            </a:pPr>
            <a:r>
              <a:rPr lang="hr-HR" dirty="0" smtClean="0"/>
              <a:t>Vrati glavu na lijevi kraj trake</a:t>
            </a:r>
          </a:p>
          <a:p>
            <a:pPr marL="342900" indent="-342900">
              <a:buFont typeface="+mj-lt"/>
              <a:buAutoNum type="arabicPeriod"/>
            </a:pPr>
            <a:r>
              <a:rPr lang="hr-HR" dirty="0" smtClean="0"/>
              <a:t>Odi na korak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2" idx="1"/>
            <a:endCxn id="12" idx="6"/>
          </p:cNvCxnSpPr>
          <p:nvPr/>
        </p:nvCxnSpPr>
        <p:spPr>
          <a:xfrm rot="16200000" flipH="1">
            <a:off x="4025556" y="2785298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79795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B, R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B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592327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R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597250" cy="478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L</a:t>
            </a:r>
          </a:p>
          <a:p>
            <a:r>
              <a:rPr lang="hr-HR" sz="1400" dirty="0"/>
              <a:t>x</a:t>
            </a:r>
            <a:r>
              <a:rPr lang="hr-HR" sz="1400" dirty="0" smtClean="0"/>
              <a:t> -&gt; L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422724" y="3394728"/>
            <a:ext cx="58939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L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68647" y="3409735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R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643570" y="2285992"/>
            <a:ext cx="20287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/>
              <a:t>M = (Q, </a:t>
            </a:r>
            <a:r>
              <a:rPr lang="el-GR" sz="1400" b="1" dirty="0" smtClean="0"/>
              <a:t>Σ, Γ, δ</a:t>
            </a:r>
            <a:r>
              <a:rPr lang="hr-HR" sz="1400" b="1" dirty="0" smtClean="0"/>
              <a:t>, q</a:t>
            </a:r>
            <a:r>
              <a:rPr lang="hr-HR" sz="1400" b="1" baseline="-25000" dirty="0" smtClean="0"/>
              <a:t>1</a:t>
            </a:r>
            <a:r>
              <a:rPr lang="hr-HR" sz="1400" b="1" dirty="0" smtClean="0"/>
              <a:t>, B, F)</a:t>
            </a:r>
          </a:p>
          <a:p>
            <a:r>
              <a:rPr lang="hr-HR" sz="1400" b="1" dirty="0" smtClean="0"/>
              <a:t>Q =</a:t>
            </a:r>
            <a:r>
              <a:rPr lang="hr-HR" sz="1400" dirty="0" smtClean="0"/>
              <a:t> {q</a:t>
            </a:r>
            <a:r>
              <a:rPr lang="hr-HR" sz="1400" baseline="-25000" dirty="0" smtClean="0"/>
              <a:t>1</a:t>
            </a:r>
            <a:r>
              <a:rPr lang="hr-HR" sz="1400" dirty="0" smtClean="0"/>
              <a:t>, q</a:t>
            </a:r>
            <a:r>
              <a:rPr lang="hr-HR" sz="1400" baseline="-25000" dirty="0" smtClean="0"/>
              <a:t>2</a:t>
            </a:r>
            <a:r>
              <a:rPr lang="hr-HR" sz="1400" dirty="0" smtClean="0"/>
              <a:t>, q</a:t>
            </a:r>
            <a:r>
              <a:rPr lang="hr-HR" sz="1400" baseline="-25000" dirty="0" smtClean="0"/>
              <a:t>3</a:t>
            </a:r>
            <a:r>
              <a:rPr lang="hr-HR" sz="1400" dirty="0" smtClean="0"/>
              <a:t>, q</a:t>
            </a:r>
            <a:r>
              <a:rPr lang="hr-HR" sz="1400" baseline="-25000" dirty="0" smtClean="0"/>
              <a:t>4</a:t>
            </a:r>
            <a:r>
              <a:rPr lang="hr-HR" sz="1400" dirty="0" smtClean="0"/>
              <a:t>, q</a:t>
            </a:r>
            <a:r>
              <a:rPr lang="hr-HR" sz="1400" baseline="-25000" dirty="0" smtClean="0"/>
              <a:t>5</a:t>
            </a:r>
            <a:r>
              <a:rPr lang="hr-HR" sz="1400" dirty="0" smtClean="0"/>
              <a:t>, q</a:t>
            </a:r>
            <a:r>
              <a:rPr lang="hr-HR" sz="1400" baseline="-25000" dirty="0" smtClean="0"/>
              <a:t>A</a:t>
            </a:r>
            <a:r>
              <a:rPr lang="hr-HR" sz="1400" dirty="0" smtClean="0"/>
              <a:t>}</a:t>
            </a:r>
          </a:p>
          <a:p>
            <a:r>
              <a:rPr lang="el-GR" sz="1400" b="1" dirty="0" smtClean="0"/>
              <a:t>Σ</a:t>
            </a:r>
            <a:r>
              <a:rPr lang="hr-HR" sz="1400" b="1" dirty="0" smtClean="0"/>
              <a:t> =</a:t>
            </a:r>
            <a:r>
              <a:rPr lang="hr-HR" sz="1400" dirty="0" smtClean="0"/>
              <a:t> {0}</a:t>
            </a:r>
          </a:p>
          <a:p>
            <a:r>
              <a:rPr lang="el-GR" sz="1400" b="1" dirty="0" smtClean="0"/>
              <a:t>Γ</a:t>
            </a:r>
            <a:r>
              <a:rPr lang="hr-HR" sz="1400" b="1" dirty="0" smtClean="0"/>
              <a:t> =</a:t>
            </a:r>
            <a:r>
              <a:rPr lang="hr-HR" sz="1400" dirty="0" smtClean="0"/>
              <a:t> {0, x, B}</a:t>
            </a:r>
          </a:p>
          <a:p>
            <a:r>
              <a:rPr lang="hr-HR" sz="1400" b="1" dirty="0" smtClean="0"/>
              <a:t>F = </a:t>
            </a:r>
            <a:r>
              <a:rPr lang="hr-HR" sz="1400" dirty="0" smtClean="0"/>
              <a:t>{q</a:t>
            </a:r>
            <a:r>
              <a:rPr lang="hr-HR" sz="1400" baseline="-25000" dirty="0" smtClean="0"/>
              <a:t>A</a:t>
            </a:r>
            <a:r>
              <a:rPr lang="hr-HR" sz="1400" dirty="0" smtClean="0"/>
              <a:t>}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000760" y="2500306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 smtClean="0"/>
              <a:t>δ</a:t>
            </a:r>
            <a:r>
              <a:rPr lang="hr-HR" sz="1400" dirty="0" smtClean="0"/>
              <a:t>(</a:t>
            </a:r>
            <a:r>
              <a:rPr lang="hr-HR" sz="1400" b="1" dirty="0" smtClean="0"/>
              <a:t>q</a:t>
            </a:r>
            <a:r>
              <a:rPr lang="hr-HR" sz="1400" b="1" baseline="-25000" dirty="0" smtClean="0"/>
              <a:t>1</a:t>
            </a:r>
            <a:r>
              <a:rPr lang="hr-HR" sz="1400" dirty="0" smtClean="0"/>
              <a:t>, </a:t>
            </a:r>
            <a:r>
              <a:rPr lang="hr-HR" sz="1400" i="1" dirty="0" smtClean="0"/>
              <a:t>0</a:t>
            </a:r>
            <a:r>
              <a:rPr lang="hr-HR" sz="1400" dirty="0" smtClean="0"/>
              <a:t>) = (</a:t>
            </a:r>
            <a:r>
              <a:rPr lang="hr-HR" sz="1400" b="1" dirty="0" smtClean="0"/>
              <a:t>q</a:t>
            </a:r>
            <a:r>
              <a:rPr lang="hr-HR" sz="1400" b="1" baseline="-25000" dirty="0" smtClean="0"/>
              <a:t>2</a:t>
            </a:r>
            <a:r>
              <a:rPr lang="hr-HR" sz="1400" dirty="0" smtClean="0"/>
              <a:t>, </a:t>
            </a:r>
            <a:r>
              <a:rPr lang="hr-HR" sz="1400" i="1" dirty="0" smtClean="0"/>
              <a:t>B,  </a:t>
            </a:r>
            <a:r>
              <a:rPr lang="hr-HR" sz="1400" b="1" dirty="0" smtClean="0"/>
              <a:t>R</a:t>
            </a:r>
            <a:r>
              <a:rPr lang="hr-HR" sz="1400" dirty="0" smtClean="0"/>
              <a:t>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25" grpId="0"/>
      <p:bldP spid="126" grpId="0"/>
      <p:bldP spid="127" grpId="0"/>
      <p:bldP spid="128" grpId="0"/>
      <p:bldP spid="130" grpId="0"/>
      <p:bldP spid="131" grpId="0"/>
      <p:bldP spid="132" grpId="0"/>
      <p:bldP spid="133" grpId="0"/>
      <p:bldP spid="134" grpId="0"/>
      <p:bldP spid="135" grpId="0"/>
      <p:bldP spid="1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2" idx="1"/>
            <a:endCxn id="12" idx="6"/>
          </p:cNvCxnSpPr>
          <p:nvPr/>
        </p:nvCxnSpPr>
        <p:spPr>
          <a:xfrm rot="16200000" flipH="1">
            <a:off x="4025556" y="2785298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79795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B, R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B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592327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R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597250" cy="478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L</a:t>
            </a:r>
          </a:p>
          <a:p>
            <a:r>
              <a:rPr lang="hr-HR" sz="1400" dirty="0"/>
              <a:t>x</a:t>
            </a:r>
            <a:r>
              <a:rPr lang="hr-HR" sz="1400" dirty="0" smtClean="0"/>
              <a:t> -&gt; L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422724" y="3394728"/>
            <a:ext cx="58939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L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68647" y="3409735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R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3834" y="164305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w</a:t>
            </a:r>
            <a:r>
              <a:rPr lang="hr-HR" dirty="0" smtClean="0"/>
              <a:t> = 0000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72264" y="2071678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1</a:t>
            </a:r>
            <a:r>
              <a:rPr lang="hr-HR" sz="1600" i="1" dirty="0" smtClean="0">
                <a:solidFill>
                  <a:srgbClr val="FF0000"/>
                </a:solidFill>
              </a:rPr>
              <a:t> 0ooo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2" idx="1"/>
            <a:endCxn id="12" idx="6"/>
          </p:cNvCxnSpPr>
          <p:nvPr/>
        </p:nvCxnSpPr>
        <p:spPr>
          <a:xfrm rot="16200000" flipH="1">
            <a:off x="4025556" y="2785298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842346" cy="307777"/>
          </a:xfrm>
          <a:prstGeom prst="rect">
            <a:avLst/>
          </a:prstGeom>
          <a:noFill/>
          <a:effectLst>
            <a:glow rad="139700">
              <a:srgbClr val="00206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hr-HR" sz="1400" dirty="0" smtClean="0">
                <a:solidFill>
                  <a:srgbClr val="FF0000"/>
                </a:solidFill>
              </a:rPr>
              <a:t>0 -&gt; B, 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B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592327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R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597250" cy="478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L</a:t>
            </a:r>
          </a:p>
          <a:p>
            <a:r>
              <a:rPr lang="hr-HR" sz="1400" dirty="0"/>
              <a:t>x</a:t>
            </a:r>
            <a:r>
              <a:rPr lang="hr-HR" sz="1400" dirty="0" smtClean="0"/>
              <a:t> -&gt; L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422724" y="3394728"/>
            <a:ext cx="58939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L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68647" y="3409735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R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3834" y="164305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w</a:t>
            </a:r>
            <a:r>
              <a:rPr lang="hr-HR" dirty="0" smtClean="0"/>
              <a:t> = 0000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72264" y="2071678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1</a:t>
            </a:r>
            <a:r>
              <a:rPr lang="hr-HR" sz="1600" i="1" dirty="0" smtClean="0">
                <a:solidFill>
                  <a:srgbClr val="FF0000"/>
                </a:solidFill>
              </a:rPr>
              <a:t> 0ooo  &gt;  B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2</a:t>
            </a:r>
            <a:r>
              <a:rPr lang="hr-HR" sz="1600" i="1" dirty="0" smtClean="0">
                <a:solidFill>
                  <a:srgbClr val="FF0000"/>
                </a:solidFill>
              </a:rPr>
              <a:t> 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2" idx="1"/>
            <a:endCxn id="12" idx="6"/>
          </p:cNvCxnSpPr>
          <p:nvPr/>
        </p:nvCxnSpPr>
        <p:spPr>
          <a:xfrm rot="16200000" flipH="1">
            <a:off x="4025556" y="2785298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79795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B, R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B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592327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R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597250" cy="478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L</a:t>
            </a:r>
          </a:p>
          <a:p>
            <a:r>
              <a:rPr lang="hr-HR" sz="1400" dirty="0"/>
              <a:t>x</a:t>
            </a:r>
            <a:r>
              <a:rPr lang="hr-HR" sz="1400" dirty="0" smtClean="0"/>
              <a:t> -&gt; L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422724" y="3394728"/>
            <a:ext cx="58939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L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68647" y="3409735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R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821507" cy="307777"/>
          </a:xfrm>
          <a:prstGeom prst="rect">
            <a:avLst/>
          </a:prstGeom>
          <a:noFill/>
          <a:effectLst>
            <a:glow rad="139700">
              <a:srgbClr val="00206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hr-HR" sz="1400" dirty="0" smtClean="0">
                <a:solidFill>
                  <a:srgbClr val="FF0000"/>
                </a:solidFill>
              </a:rPr>
              <a:t>0 -&gt; x, 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43834" y="164305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w</a:t>
            </a:r>
            <a:r>
              <a:rPr lang="hr-HR" dirty="0" smtClean="0"/>
              <a:t> = 0000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72264" y="2071678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i="1" dirty="0" smtClean="0">
                <a:solidFill>
                  <a:srgbClr val="FF0000"/>
                </a:solidFill>
              </a:rPr>
              <a:t>B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2</a:t>
            </a:r>
            <a:r>
              <a:rPr lang="hr-HR" sz="1600" i="1" dirty="0" smtClean="0">
                <a:solidFill>
                  <a:srgbClr val="FF0000"/>
                </a:solidFill>
              </a:rPr>
              <a:t> 000  &gt;  Bx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3</a:t>
            </a:r>
            <a:r>
              <a:rPr lang="hr-HR" sz="1600" i="1" dirty="0" smtClean="0">
                <a:solidFill>
                  <a:srgbClr val="FF0000"/>
                </a:solidFill>
              </a:rPr>
              <a:t> 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2" idx="1"/>
            <a:endCxn id="12" idx="6"/>
          </p:cNvCxnSpPr>
          <p:nvPr/>
        </p:nvCxnSpPr>
        <p:spPr>
          <a:xfrm rot="16200000" flipH="1">
            <a:off x="4025556" y="2785298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79795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B, R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B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647934" cy="307777"/>
          </a:xfrm>
          <a:prstGeom prst="rect">
            <a:avLst/>
          </a:prstGeom>
          <a:noFill/>
          <a:effectLst>
            <a:glow rad="139700">
              <a:srgbClr val="00206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hr-HR" sz="1400" dirty="0" smtClean="0">
                <a:solidFill>
                  <a:srgbClr val="FF0000"/>
                </a:solidFill>
              </a:rPr>
              <a:t>0 -&gt; 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597250" cy="478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L</a:t>
            </a:r>
          </a:p>
          <a:p>
            <a:r>
              <a:rPr lang="hr-HR" sz="1400" dirty="0"/>
              <a:t>x</a:t>
            </a:r>
            <a:r>
              <a:rPr lang="hr-HR" sz="1400" dirty="0" smtClean="0"/>
              <a:t> -&gt; L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422724" y="3394728"/>
            <a:ext cx="58939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L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68647" y="3409735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R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3834" y="164305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w</a:t>
            </a:r>
            <a:r>
              <a:rPr lang="hr-HR" dirty="0" smtClean="0"/>
              <a:t> = 0000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72264" y="2071678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i="1" dirty="0" smtClean="0">
                <a:solidFill>
                  <a:srgbClr val="FF0000"/>
                </a:solidFill>
              </a:rPr>
              <a:t>Bx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3</a:t>
            </a:r>
            <a:r>
              <a:rPr lang="hr-HR" sz="1600" i="1" dirty="0" smtClean="0">
                <a:solidFill>
                  <a:srgbClr val="FF0000"/>
                </a:solidFill>
              </a:rPr>
              <a:t> 00  &gt;  Bx0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4</a:t>
            </a:r>
            <a:r>
              <a:rPr lang="hr-HR" sz="1600" i="1" dirty="0" smtClean="0">
                <a:solidFill>
                  <a:srgbClr val="FF0000"/>
                </a:solidFill>
              </a:rPr>
              <a:t>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2" idx="1"/>
            <a:endCxn id="12" idx="6"/>
          </p:cNvCxnSpPr>
          <p:nvPr/>
        </p:nvCxnSpPr>
        <p:spPr>
          <a:xfrm rot="16200000" flipH="1">
            <a:off x="4025556" y="2785298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79795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B, R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B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592327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R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821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>
                <a:solidFill>
                  <a:srgbClr val="FF0000"/>
                </a:solidFill>
              </a:rPr>
              <a:t>0 -&gt; x, 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597250" cy="478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L</a:t>
            </a:r>
          </a:p>
          <a:p>
            <a:r>
              <a:rPr lang="hr-HR" sz="1400" dirty="0"/>
              <a:t>x</a:t>
            </a:r>
            <a:r>
              <a:rPr lang="hr-HR" sz="1400" dirty="0" smtClean="0"/>
              <a:t> -&gt; L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422724" y="3394728"/>
            <a:ext cx="58939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L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68647" y="3409735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R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3834" y="164305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w</a:t>
            </a:r>
            <a:r>
              <a:rPr lang="hr-HR" dirty="0" smtClean="0"/>
              <a:t> = 0000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72264" y="2071678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i="1" dirty="0" smtClean="0">
                <a:solidFill>
                  <a:srgbClr val="FF0000"/>
                </a:solidFill>
              </a:rPr>
              <a:t>Bx0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4</a:t>
            </a:r>
            <a:r>
              <a:rPr lang="hr-HR" sz="1600" i="1" dirty="0" smtClean="0">
                <a:solidFill>
                  <a:srgbClr val="FF0000"/>
                </a:solidFill>
              </a:rPr>
              <a:t> 0  &gt;  Bx0x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3</a:t>
            </a:r>
            <a:r>
              <a:rPr lang="hr-HR" sz="1600" i="1" dirty="0" smtClean="0">
                <a:solidFill>
                  <a:srgbClr val="FF0000"/>
                </a:solidFill>
              </a:rPr>
              <a:t>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2" idx="1"/>
            <a:endCxn id="12" idx="6"/>
          </p:cNvCxnSpPr>
          <p:nvPr/>
        </p:nvCxnSpPr>
        <p:spPr>
          <a:xfrm rot="16200000" flipH="1">
            <a:off x="4025556" y="2785298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79795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B, R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B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592327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R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597250" cy="478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L</a:t>
            </a:r>
          </a:p>
          <a:p>
            <a:r>
              <a:rPr lang="hr-HR" sz="1400" dirty="0"/>
              <a:t>x</a:t>
            </a:r>
            <a:r>
              <a:rPr lang="hr-HR" sz="1400" dirty="0" smtClean="0"/>
              <a:t> -&gt; L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395058" y="3381521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>
                <a:solidFill>
                  <a:srgbClr val="FF0000"/>
                </a:solidFill>
              </a:rPr>
              <a:t>B -&gt; 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68647" y="3409735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R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3834" y="164305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w</a:t>
            </a:r>
            <a:r>
              <a:rPr lang="hr-HR" dirty="0" smtClean="0"/>
              <a:t> = 0000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72264" y="2071678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i="1" dirty="0" smtClean="0">
                <a:solidFill>
                  <a:srgbClr val="FF0000"/>
                </a:solidFill>
              </a:rPr>
              <a:t>Bx0x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3</a:t>
            </a:r>
            <a:r>
              <a:rPr lang="hr-HR" sz="1600" i="1" dirty="0" smtClean="0">
                <a:solidFill>
                  <a:srgbClr val="FF0000"/>
                </a:solidFill>
              </a:rPr>
              <a:t> B  &gt;  Bx0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5</a:t>
            </a:r>
            <a:r>
              <a:rPr lang="hr-HR" sz="1600" i="1" dirty="0" smtClean="0">
                <a:solidFill>
                  <a:srgbClr val="FF0000"/>
                </a:solidFill>
              </a:rPr>
              <a:t> xB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79795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B, R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B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592327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R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L</a:t>
            </a:r>
          </a:p>
          <a:p>
            <a:r>
              <a:rPr lang="hr-HR" sz="1400" dirty="0">
                <a:solidFill>
                  <a:srgbClr val="FF0000"/>
                </a:solidFill>
              </a:rPr>
              <a:t>x</a:t>
            </a:r>
            <a:r>
              <a:rPr lang="hr-HR" sz="1400" dirty="0" smtClean="0">
                <a:solidFill>
                  <a:srgbClr val="FF0000"/>
                </a:solidFill>
              </a:rPr>
              <a:t> -&gt; 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395058" y="3381521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L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68647" y="3409735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R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3834" y="164305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w</a:t>
            </a:r>
            <a:r>
              <a:rPr lang="hr-HR" dirty="0" smtClean="0"/>
              <a:t> = 0000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72264" y="2071678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i="1" dirty="0" smtClean="0">
                <a:solidFill>
                  <a:srgbClr val="FF0000"/>
                </a:solidFill>
              </a:rPr>
              <a:t>Bx0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3</a:t>
            </a:r>
            <a:r>
              <a:rPr lang="hr-HR" sz="1600" i="1" dirty="0" smtClean="0">
                <a:solidFill>
                  <a:srgbClr val="FF0000"/>
                </a:solidFill>
              </a:rPr>
              <a:t> xB  &gt;  Bx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5</a:t>
            </a:r>
            <a:r>
              <a:rPr lang="hr-HR" sz="1600" i="1" dirty="0" smtClean="0">
                <a:solidFill>
                  <a:srgbClr val="FF0000"/>
                </a:solidFill>
              </a:rPr>
              <a:t> 0xB</a:t>
            </a:r>
          </a:p>
        </p:txBody>
      </p:sp>
      <p:cxnSp>
        <p:nvCxnSpPr>
          <p:cNvPr id="39" name="Curved Connector 103"/>
          <p:cNvCxnSpPr/>
          <p:nvPr/>
        </p:nvCxnSpPr>
        <p:spPr>
          <a:xfrm rot="16200000" flipH="1">
            <a:off x="4029692" y="2786842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2" idx="1"/>
            <a:endCxn id="12" idx="6"/>
          </p:cNvCxnSpPr>
          <p:nvPr/>
        </p:nvCxnSpPr>
        <p:spPr>
          <a:xfrm rot="16200000" flipH="1">
            <a:off x="4025556" y="2785298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79795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B, R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B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592327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R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>
                <a:solidFill>
                  <a:srgbClr val="FF0000"/>
                </a:solidFill>
              </a:rPr>
              <a:t>0 -&gt; L</a:t>
            </a:r>
          </a:p>
          <a:p>
            <a:r>
              <a:rPr lang="hr-HR" sz="1400" dirty="0"/>
              <a:t>x</a:t>
            </a:r>
            <a:r>
              <a:rPr lang="hr-HR" sz="1400" dirty="0" smtClean="0"/>
              <a:t> -&gt; L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422724" y="3394728"/>
            <a:ext cx="58939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L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68647" y="3409735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R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3834" y="164305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w</a:t>
            </a:r>
            <a:r>
              <a:rPr lang="hr-HR" dirty="0" smtClean="0"/>
              <a:t> = 0000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72264" y="2071678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i="1" dirty="0" smtClean="0">
                <a:solidFill>
                  <a:srgbClr val="FF0000"/>
                </a:solidFill>
              </a:rPr>
              <a:t>Bx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5</a:t>
            </a:r>
            <a:r>
              <a:rPr lang="hr-HR" sz="1600" i="1" dirty="0" smtClean="0">
                <a:solidFill>
                  <a:srgbClr val="FF0000"/>
                </a:solidFill>
              </a:rPr>
              <a:t> 0xB  &gt;  B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5</a:t>
            </a:r>
            <a:r>
              <a:rPr lang="hr-HR" sz="1600" i="1" dirty="0" smtClean="0">
                <a:solidFill>
                  <a:srgbClr val="FF0000"/>
                </a:solidFill>
              </a:rPr>
              <a:t> x0xB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71538" y="357166"/>
            <a:ext cx="5357818" cy="428604"/>
          </a:xfrm>
        </p:spPr>
        <p:txBody>
          <a:bodyPr>
            <a:normAutofit/>
          </a:bodyPr>
          <a:lstStyle/>
          <a:p>
            <a:r>
              <a:rPr lang="hr-HR" sz="2600" dirty="0" smtClean="0"/>
              <a:t>Osnovni model Turingovog stroja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ADA9-87C5-448F-A979-7E1799B9A525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AlanTur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3429000"/>
            <a:ext cx="2609857" cy="24554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1571604" y="1571612"/>
            <a:ext cx="481760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Constantia" pitchFamily="18" charset="0"/>
              <a:buChar char="›"/>
            </a:pPr>
            <a:r>
              <a:rPr lang="hr-HR" sz="2200" dirty="0"/>
              <a:t> </a:t>
            </a:r>
            <a:r>
              <a:rPr lang="hr-HR" sz="2200" dirty="0" smtClean="0"/>
              <a:t>čitanje i pisanje na traku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Constantia" pitchFamily="18" charset="0"/>
              <a:buChar char="›"/>
            </a:pPr>
            <a:r>
              <a:rPr lang="hr-HR" sz="2200" dirty="0"/>
              <a:t> </a:t>
            </a:r>
            <a:r>
              <a:rPr lang="hr-HR" sz="2200" dirty="0" smtClean="0"/>
              <a:t>kretanje glave u dva smjera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Constantia" pitchFamily="18" charset="0"/>
              <a:buChar char="›"/>
            </a:pPr>
            <a:r>
              <a:rPr lang="hr-HR" sz="2200" dirty="0"/>
              <a:t> </a:t>
            </a:r>
            <a:r>
              <a:rPr lang="hr-HR" sz="2200" dirty="0" smtClean="0"/>
              <a:t>beskonačna traka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Constantia" pitchFamily="18" charset="0"/>
              <a:buChar char="›"/>
            </a:pPr>
            <a:r>
              <a:rPr lang="hr-HR" sz="2200" dirty="0"/>
              <a:t> </a:t>
            </a:r>
            <a:r>
              <a:rPr lang="hr-HR" sz="2200" dirty="0" smtClean="0"/>
              <a:t>trenutno odlučivanje o prihvatljivosti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2" idx="1"/>
            <a:endCxn id="12" idx="6"/>
          </p:cNvCxnSpPr>
          <p:nvPr/>
        </p:nvCxnSpPr>
        <p:spPr>
          <a:xfrm rot="16200000" flipH="1">
            <a:off x="4025556" y="2785298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79795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B, R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B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592327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R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L</a:t>
            </a:r>
          </a:p>
          <a:p>
            <a:r>
              <a:rPr lang="hr-HR" sz="1400" dirty="0">
                <a:solidFill>
                  <a:srgbClr val="FF0000"/>
                </a:solidFill>
              </a:rPr>
              <a:t>x</a:t>
            </a:r>
            <a:r>
              <a:rPr lang="hr-HR" sz="1400" dirty="0" smtClean="0">
                <a:solidFill>
                  <a:srgbClr val="FF0000"/>
                </a:solidFill>
              </a:rPr>
              <a:t> -&gt; 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422724" y="3394728"/>
            <a:ext cx="58939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L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68647" y="3409735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R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3834" y="164305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w</a:t>
            </a:r>
            <a:r>
              <a:rPr lang="hr-HR" dirty="0" smtClean="0"/>
              <a:t> = 0000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72264" y="2071678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i="1" dirty="0" smtClean="0">
                <a:solidFill>
                  <a:srgbClr val="FF0000"/>
                </a:solidFill>
              </a:rPr>
              <a:t>B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5</a:t>
            </a:r>
            <a:r>
              <a:rPr lang="hr-HR" sz="1600" i="1" dirty="0" smtClean="0">
                <a:solidFill>
                  <a:srgbClr val="FF0000"/>
                </a:solidFill>
              </a:rPr>
              <a:t> x0xB  &gt; 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5</a:t>
            </a:r>
            <a:r>
              <a:rPr lang="hr-HR" sz="1600" i="1" dirty="0" smtClean="0">
                <a:solidFill>
                  <a:srgbClr val="FF0000"/>
                </a:solidFill>
              </a:rPr>
              <a:t> Bx0xB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2" idx="1"/>
            <a:endCxn id="12" idx="6"/>
          </p:cNvCxnSpPr>
          <p:nvPr/>
        </p:nvCxnSpPr>
        <p:spPr>
          <a:xfrm rot="16200000" flipH="1">
            <a:off x="4025556" y="2785298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79795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B, R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B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592327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R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597250" cy="478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L</a:t>
            </a:r>
          </a:p>
          <a:p>
            <a:r>
              <a:rPr lang="hr-HR" sz="1400" dirty="0"/>
              <a:t>x</a:t>
            </a:r>
            <a:r>
              <a:rPr lang="hr-HR" sz="1400" dirty="0" smtClean="0"/>
              <a:t> -&gt; L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422724" y="3394728"/>
            <a:ext cx="58939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L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40362" y="339652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>
                <a:solidFill>
                  <a:srgbClr val="FF0000"/>
                </a:solidFill>
              </a:rPr>
              <a:t>B -&gt; 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3834" y="164305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w</a:t>
            </a:r>
            <a:r>
              <a:rPr lang="hr-HR" dirty="0" smtClean="0"/>
              <a:t> = 0000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72264" y="2071678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5</a:t>
            </a:r>
            <a:r>
              <a:rPr lang="hr-HR" sz="1600" i="1" dirty="0" smtClean="0">
                <a:solidFill>
                  <a:srgbClr val="FF0000"/>
                </a:solidFill>
              </a:rPr>
              <a:t> Bx0xB  &gt;  B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2</a:t>
            </a:r>
            <a:r>
              <a:rPr lang="hr-HR" sz="1600" i="1" dirty="0" smtClean="0">
                <a:solidFill>
                  <a:srgbClr val="FF0000"/>
                </a:solidFill>
              </a:rPr>
              <a:t> x0xB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2" idx="1"/>
            <a:endCxn id="12" idx="6"/>
          </p:cNvCxnSpPr>
          <p:nvPr/>
        </p:nvCxnSpPr>
        <p:spPr>
          <a:xfrm rot="16200000" flipH="1">
            <a:off x="4025556" y="2785298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79795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B, R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B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592327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R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597250" cy="478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L</a:t>
            </a:r>
          </a:p>
          <a:p>
            <a:r>
              <a:rPr lang="hr-HR" sz="1400" dirty="0"/>
              <a:t>x</a:t>
            </a:r>
            <a:r>
              <a:rPr lang="hr-HR" sz="1400" dirty="0" smtClean="0"/>
              <a:t> -&gt; L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634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>
                <a:solidFill>
                  <a:srgbClr val="FF0000"/>
                </a:solidFill>
              </a:rPr>
              <a:t>x</a:t>
            </a:r>
            <a:r>
              <a:rPr lang="hr-HR" sz="1400" dirty="0" smtClean="0">
                <a:solidFill>
                  <a:srgbClr val="FF0000"/>
                </a:solidFill>
              </a:rPr>
              <a:t> -&gt; 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422724" y="3394728"/>
            <a:ext cx="58939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L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68647" y="3409735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R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3834" y="164305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w</a:t>
            </a:r>
            <a:r>
              <a:rPr lang="hr-HR" dirty="0" smtClean="0"/>
              <a:t> = 0000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72264" y="2071678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i="1" dirty="0" smtClean="0">
                <a:solidFill>
                  <a:srgbClr val="FF0000"/>
                </a:solidFill>
              </a:rPr>
              <a:t>B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2</a:t>
            </a:r>
            <a:r>
              <a:rPr lang="hr-HR" sz="1600" i="1" dirty="0" smtClean="0">
                <a:solidFill>
                  <a:srgbClr val="FF0000"/>
                </a:solidFill>
              </a:rPr>
              <a:t> x0xB  &gt;  Bx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2</a:t>
            </a:r>
            <a:r>
              <a:rPr lang="hr-HR" sz="1600" i="1" dirty="0" smtClean="0">
                <a:solidFill>
                  <a:srgbClr val="FF0000"/>
                </a:solidFill>
              </a:rPr>
              <a:t> 0xB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2" idx="1"/>
            <a:endCxn id="12" idx="6"/>
          </p:cNvCxnSpPr>
          <p:nvPr/>
        </p:nvCxnSpPr>
        <p:spPr>
          <a:xfrm rot="16200000" flipH="1">
            <a:off x="4025556" y="2785298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79795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B, R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B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592327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R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597250" cy="478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L</a:t>
            </a:r>
          </a:p>
          <a:p>
            <a:r>
              <a:rPr lang="hr-HR" sz="1400" dirty="0"/>
              <a:t>x</a:t>
            </a:r>
            <a:r>
              <a:rPr lang="hr-HR" sz="1400" dirty="0" smtClean="0"/>
              <a:t> -&gt; L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422724" y="3394728"/>
            <a:ext cx="58939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L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68647" y="3409735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R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821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>
                <a:solidFill>
                  <a:srgbClr val="FF0000"/>
                </a:solidFill>
              </a:rPr>
              <a:t>0 -&gt; x, 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43834" y="164305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w</a:t>
            </a:r>
            <a:r>
              <a:rPr lang="hr-HR" dirty="0" smtClean="0"/>
              <a:t> = 0000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72264" y="2071678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i="1" dirty="0" smtClean="0">
                <a:solidFill>
                  <a:srgbClr val="FF0000"/>
                </a:solidFill>
              </a:rPr>
              <a:t>Bx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2</a:t>
            </a:r>
            <a:r>
              <a:rPr lang="hr-HR" sz="1600" i="1" dirty="0" smtClean="0">
                <a:solidFill>
                  <a:srgbClr val="FF0000"/>
                </a:solidFill>
              </a:rPr>
              <a:t> 0xB  &gt;  Bxx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3</a:t>
            </a:r>
            <a:r>
              <a:rPr lang="hr-HR" sz="1600" i="1" dirty="0" smtClean="0">
                <a:solidFill>
                  <a:srgbClr val="FF0000"/>
                </a:solidFill>
              </a:rPr>
              <a:t> xB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2" idx="1"/>
            <a:endCxn id="12" idx="6"/>
          </p:cNvCxnSpPr>
          <p:nvPr/>
        </p:nvCxnSpPr>
        <p:spPr>
          <a:xfrm rot="16200000" flipH="1">
            <a:off x="4025556" y="2785298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79795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B, R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B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592327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R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597250" cy="478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L</a:t>
            </a:r>
          </a:p>
          <a:p>
            <a:r>
              <a:rPr lang="hr-HR" sz="1400" dirty="0"/>
              <a:t>x</a:t>
            </a:r>
            <a:r>
              <a:rPr lang="hr-HR" sz="1400" dirty="0" smtClean="0"/>
              <a:t> -&gt; L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634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>
                <a:solidFill>
                  <a:srgbClr val="FF0000"/>
                </a:solidFill>
              </a:rPr>
              <a:t>x</a:t>
            </a:r>
            <a:r>
              <a:rPr lang="hr-HR" sz="1400" dirty="0" smtClean="0">
                <a:solidFill>
                  <a:srgbClr val="FF0000"/>
                </a:solidFill>
              </a:rPr>
              <a:t> -&gt; 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422724" y="3394728"/>
            <a:ext cx="58939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L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68647" y="3409735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R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3834" y="164305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w</a:t>
            </a:r>
            <a:r>
              <a:rPr lang="hr-HR" dirty="0" smtClean="0"/>
              <a:t> = 0000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72264" y="2071678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i="1" dirty="0" smtClean="0">
                <a:solidFill>
                  <a:srgbClr val="FF0000"/>
                </a:solidFill>
              </a:rPr>
              <a:t>Bxx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3</a:t>
            </a:r>
            <a:r>
              <a:rPr lang="hr-HR" sz="1600" i="1" dirty="0" smtClean="0">
                <a:solidFill>
                  <a:srgbClr val="FF0000"/>
                </a:solidFill>
              </a:rPr>
              <a:t> xB  &gt;  Bxxx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3</a:t>
            </a:r>
            <a:r>
              <a:rPr lang="hr-HR" sz="1600" i="1" dirty="0" smtClean="0">
                <a:solidFill>
                  <a:srgbClr val="FF0000"/>
                </a:solidFill>
              </a:rPr>
              <a:t>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2" idx="1"/>
            <a:endCxn id="12" idx="6"/>
          </p:cNvCxnSpPr>
          <p:nvPr/>
        </p:nvCxnSpPr>
        <p:spPr>
          <a:xfrm rot="16200000" flipH="1">
            <a:off x="4025556" y="2785298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79795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B, R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B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592327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R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597250" cy="478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L</a:t>
            </a:r>
          </a:p>
          <a:p>
            <a:r>
              <a:rPr lang="hr-HR" sz="1400" dirty="0"/>
              <a:t>x</a:t>
            </a:r>
            <a:r>
              <a:rPr lang="hr-HR" sz="1400" dirty="0" smtClean="0"/>
              <a:t> -&gt; L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395058" y="3381521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>
                <a:solidFill>
                  <a:srgbClr val="FF0000"/>
                </a:solidFill>
              </a:rPr>
              <a:t>B -&gt; 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68647" y="3409735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R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3834" y="164305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w</a:t>
            </a:r>
            <a:r>
              <a:rPr lang="hr-HR" dirty="0" smtClean="0"/>
              <a:t> = 0000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72264" y="2071678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i="1" dirty="0" smtClean="0">
                <a:solidFill>
                  <a:srgbClr val="FF0000"/>
                </a:solidFill>
              </a:rPr>
              <a:t>Bxxx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3</a:t>
            </a:r>
            <a:r>
              <a:rPr lang="hr-HR" sz="1600" i="1" dirty="0" smtClean="0">
                <a:solidFill>
                  <a:srgbClr val="FF0000"/>
                </a:solidFill>
              </a:rPr>
              <a:t> B  &gt;  Bxx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5</a:t>
            </a:r>
            <a:r>
              <a:rPr lang="hr-HR" sz="1600" i="1" dirty="0" smtClean="0">
                <a:solidFill>
                  <a:srgbClr val="FF0000"/>
                </a:solidFill>
              </a:rPr>
              <a:t> xB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2" idx="1"/>
            <a:endCxn id="12" idx="6"/>
          </p:cNvCxnSpPr>
          <p:nvPr/>
        </p:nvCxnSpPr>
        <p:spPr>
          <a:xfrm rot="16200000" flipH="1">
            <a:off x="4025556" y="2785298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79795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B, R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B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592327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R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L</a:t>
            </a:r>
          </a:p>
          <a:p>
            <a:r>
              <a:rPr lang="hr-HR" sz="1400" dirty="0">
                <a:solidFill>
                  <a:srgbClr val="FF0000"/>
                </a:solidFill>
              </a:rPr>
              <a:t>x</a:t>
            </a:r>
            <a:r>
              <a:rPr lang="hr-HR" sz="1400" dirty="0" smtClean="0">
                <a:solidFill>
                  <a:srgbClr val="FF0000"/>
                </a:solidFill>
              </a:rPr>
              <a:t> -&gt; 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422724" y="3394728"/>
            <a:ext cx="58939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L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68647" y="3409735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R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3834" y="164305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w</a:t>
            </a:r>
            <a:r>
              <a:rPr lang="hr-HR" dirty="0" smtClean="0"/>
              <a:t> = 0000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72264" y="2071678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i="1" dirty="0" smtClean="0">
                <a:solidFill>
                  <a:srgbClr val="FF0000"/>
                </a:solidFill>
              </a:rPr>
              <a:t>Bxx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5</a:t>
            </a:r>
            <a:r>
              <a:rPr lang="hr-HR" sz="1600" i="1" dirty="0" smtClean="0">
                <a:solidFill>
                  <a:srgbClr val="FF0000"/>
                </a:solidFill>
              </a:rPr>
              <a:t> xB  &gt;  Bx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5</a:t>
            </a:r>
            <a:r>
              <a:rPr lang="hr-HR" sz="1600" i="1" dirty="0" smtClean="0">
                <a:solidFill>
                  <a:srgbClr val="FF0000"/>
                </a:solidFill>
              </a:rPr>
              <a:t> xxB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2" idx="1"/>
            <a:endCxn id="12" idx="6"/>
          </p:cNvCxnSpPr>
          <p:nvPr/>
        </p:nvCxnSpPr>
        <p:spPr>
          <a:xfrm rot="16200000" flipH="1">
            <a:off x="4025556" y="2785298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79795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B, R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B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592327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R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L</a:t>
            </a:r>
          </a:p>
          <a:p>
            <a:r>
              <a:rPr lang="hr-HR" sz="1400" dirty="0">
                <a:solidFill>
                  <a:srgbClr val="FF0000"/>
                </a:solidFill>
              </a:rPr>
              <a:t>x</a:t>
            </a:r>
            <a:r>
              <a:rPr lang="hr-HR" sz="1400" dirty="0" smtClean="0">
                <a:solidFill>
                  <a:srgbClr val="FF0000"/>
                </a:solidFill>
              </a:rPr>
              <a:t> -&gt; 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422724" y="3394728"/>
            <a:ext cx="58939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L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68647" y="3409735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R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3834" y="164305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w</a:t>
            </a:r>
            <a:r>
              <a:rPr lang="hr-HR" dirty="0" smtClean="0"/>
              <a:t> = 0000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72264" y="2071678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i="1" dirty="0" smtClean="0">
                <a:solidFill>
                  <a:srgbClr val="FF0000"/>
                </a:solidFill>
              </a:rPr>
              <a:t>Bx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5</a:t>
            </a:r>
            <a:r>
              <a:rPr lang="hr-HR" sz="1600" i="1" dirty="0" smtClean="0">
                <a:solidFill>
                  <a:srgbClr val="FF0000"/>
                </a:solidFill>
              </a:rPr>
              <a:t> xxB  &gt;  B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5</a:t>
            </a:r>
            <a:r>
              <a:rPr lang="hr-HR" sz="1600" i="1" dirty="0" smtClean="0">
                <a:solidFill>
                  <a:srgbClr val="FF0000"/>
                </a:solidFill>
              </a:rPr>
              <a:t> xxxB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2" idx="1"/>
            <a:endCxn id="12" idx="6"/>
          </p:cNvCxnSpPr>
          <p:nvPr/>
        </p:nvCxnSpPr>
        <p:spPr>
          <a:xfrm rot="16200000" flipH="1">
            <a:off x="4025556" y="2785298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79795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B, R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B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592327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R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L</a:t>
            </a:r>
          </a:p>
          <a:p>
            <a:r>
              <a:rPr lang="hr-HR" sz="1400" dirty="0">
                <a:solidFill>
                  <a:srgbClr val="FF0000"/>
                </a:solidFill>
              </a:rPr>
              <a:t>x</a:t>
            </a:r>
            <a:r>
              <a:rPr lang="hr-HR" sz="1400" dirty="0" smtClean="0">
                <a:solidFill>
                  <a:srgbClr val="FF0000"/>
                </a:solidFill>
              </a:rPr>
              <a:t> -&gt; 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422724" y="3394728"/>
            <a:ext cx="58939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L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68647" y="3409735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R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3834" y="164305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w</a:t>
            </a:r>
            <a:r>
              <a:rPr lang="hr-HR" dirty="0" smtClean="0"/>
              <a:t> = 0000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72264" y="2071678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i="1" dirty="0" smtClean="0">
                <a:solidFill>
                  <a:srgbClr val="FF0000"/>
                </a:solidFill>
              </a:rPr>
              <a:t>B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5</a:t>
            </a:r>
            <a:r>
              <a:rPr lang="hr-HR" sz="1600" i="1" dirty="0" smtClean="0">
                <a:solidFill>
                  <a:srgbClr val="FF0000"/>
                </a:solidFill>
              </a:rPr>
              <a:t> xxxB  &gt; 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5</a:t>
            </a:r>
            <a:r>
              <a:rPr lang="hr-HR" sz="1600" i="1" dirty="0" smtClean="0">
                <a:solidFill>
                  <a:srgbClr val="FF0000"/>
                </a:solidFill>
              </a:rPr>
              <a:t> BxxxB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2" idx="1"/>
            <a:endCxn id="12" idx="6"/>
          </p:cNvCxnSpPr>
          <p:nvPr/>
        </p:nvCxnSpPr>
        <p:spPr>
          <a:xfrm rot="16200000" flipH="1">
            <a:off x="4025556" y="2785298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79795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B, R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B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592327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R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597250" cy="478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L</a:t>
            </a:r>
          </a:p>
          <a:p>
            <a:r>
              <a:rPr lang="hr-HR" sz="1400" dirty="0"/>
              <a:t>x</a:t>
            </a:r>
            <a:r>
              <a:rPr lang="hr-HR" sz="1400" dirty="0" smtClean="0"/>
              <a:t> -&gt; L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422724" y="3394728"/>
            <a:ext cx="58939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L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40362" y="339652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>
                <a:solidFill>
                  <a:srgbClr val="FF0000"/>
                </a:solidFill>
              </a:rPr>
              <a:t>B -&gt; 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3834" y="164305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w</a:t>
            </a:r>
            <a:r>
              <a:rPr lang="hr-HR" dirty="0" smtClean="0"/>
              <a:t> = 0000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72264" y="2071678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5</a:t>
            </a:r>
            <a:r>
              <a:rPr lang="hr-HR" sz="1600" i="1" dirty="0" smtClean="0">
                <a:solidFill>
                  <a:srgbClr val="FF0000"/>
                </a:solidFill>
              </a:rPr>
              <a:t> BxxxB  &gt;  B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2</a:t>
            </a:r>
            <a:r>
              <a:rPr lang="hr-HR" sz="1600" i="1" dirty="0" smtClean="0">
                <a:solidFill>
                  <a:srgbClr val="FF0000"/>
                </a:solidFill>
              </a:rPr>
              <a:t> xxxB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596" y="357166"/>
            <a:ext cx="6029340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Formalna definicija Turingovog stroja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571472" y="1000108"/>
            <a:ext cx="6029340" cy="488105"/>
          </a:xfrm>
          <a:prstGeom prst="rect">
            <a:avLst/>
          </a:prstGeom>
        </p:spPr>
        <p:txBody>
          <a:bodyPr vert="horz" lIns="45720" tIns="0" rIns="45720" bIns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uLnTx/>
              <a:uFillTx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1538" y="1214422"/>
            <a:ext cx="3440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/>
              <a:t>TS = (Q, </a:t>
            </a:r>
            <a:r>
              <a:rPr lang="el-GR" sz="2400" b="1" dirty="0"/>
              <a:t>Σ, Γ, </a:t>
            </a:r>
            <a:r>
              <a:rPr lang="el-GR" sz="2400" b="1" dirty="0" smtClean="0"/>
              <a:t>δ</a:t>
            </a:r>
            <a:r>
              <a:rPr lang="hr-HR" sz="2400" b="1" dirty="0" smtClean="0"/>
              <a:t>, q</a:t>
            </a:r>
            <a:r>
              <a:rPr lang="hr-HR" sz="2400" b="1" baseline="-25000" dirty="0" smtClean="0"/>
              <a:t>0</a:t>
            </a:r>
            <a:r>
              <a:rPr lang="hr-HR" sz="2400" b="1" dirty="0" smtClean="0"/>
              <a:t>, B, F)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85852" y="1785926"/>
            <a:ext cx="6156750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Constantia" pitchFamily="18" charset="0"/>
              <a:buChar char="›"/>
            </a:pPr>
            <a:r>
              <a:rPr lang="hr-HR" dirty="0"/>
              <a:t> </a:t>
            </a:r>
            <a:r>
              <a:rPr lang="hr-HR" b="1" dirty="0" smtClean="0"/>
              <a:t>Q</a:t>
            </a:r>
            <a:r>
              <a:rPr lang="hr-HR" dirty="0" smtClean="0"/>
              <a:t> – konačan skup stanja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Constantia" pitchFamily="18" charset="0"/>
              <a:buChar char="›"/>
            </a:pPr>
            <a:r>
              <a:rPr lang="hr-HR" dirty="0"/>
              <a:t> </a:t>
            </a:r>
            <a:r>
              <a:rPr lang="el-GR" b="1" dirty="0" smtClean="0"/>
              <a:t>Σ</a:t>
            </a:r>
            <a:r>
              <a:rPr lang="hr-HR" dirty="0" smtClean="0"/>
              <a:t> – konačan skup ulaznih znakova (bez znaka za prazninu)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Constantia" pitchFamily="18" charset="0"/>
              <a:buChar char="›"/>
            </a:pPr>
            <a:r>
              <a:rPr lang="hr-HR" dirty="0"/>
              <a:t> </a:t>
            </a:r>
            <a:r>
              <a:rPr lang="el-GR" b="1" dirty="0" smtClean="0"/>
              <a:t>Γ</a:t>
            </a:r>
            <a:r>
              <a:rPr lang="hr-HR" dirty="0" smtClean="0"/>
              <a:t> – konačan skup znakova trake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Constantia" pitchFamily="18" charset="0"/>
              <a:buChar char="›"/>
            </a:pPr>
            <a:r>
              <a:rPr lang="hr-HR" dirty="0"/>
              <a:t> </a:t>
            </a:r>
            <a:r>
              <a:rPr lang="el-GR" b="1" dirty="0" smtClean="0"/>
              <a:t>δ</a:t>
            </a:r>
            <a:r>
              <a:rPr lang="hr-HR" dirty="0"/>
              <a:t> </a:t>
            </a:r>
            <a:r>
              <a:rPr lang="hr-HR" dirty="0" smtClean="0"/>
              <a:t>– funkcija prijelaza	</a:t>
            </a:r>
            <a:r>
              <a:rPr lang="el-GR" dirty="0" smtClean="0"/>
              <a:t>δ</a:t>
            </a:r>
            <a:r>
              <a:rPr lang="hr-HR" dirty="0" smtClean="0"/>
              <a:t> : Q x </a:t>
            </a:r>
            <a:r>
              <a:rPr lang="el-GR" dirty="0" smtClean="0"/>
              <a:t>Γ</a:t>
            </a:r>
            <a:r>
              <a:rPr lang="hr-HR" dirty="0" smtClean="0"/>
              <a:t> -&gt; Q x </a:t>
            </a:r>
            <a:r>
              <a:rPr lang="el-GR" dirty="0" smtClean="0"/>
              <a:t>Γ</a:t>
            </a:r>
            <a:r>
              <a:rPr lang="hr-HR" dirty="0" smtClean="0"/>
              <a:t> x {L, R}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Constantia" pitchFamily="18" charset="0"/>
              <a:buChar char="›"/>
            </a:pPr>
            <a:r>
              <a:rPr lang="hr-HR" dirty="0" smtClean="0"/>
              <a:t> </a:t>
            </a:r>
            <a:r>
              <a:rPr lang="hr-HR" b="1" dirty="0" smtClean="0"/>
              <a:t>q</a:t>
            </a:r>
            <a:r>
              <a:rPr lang="hr-HR" b="1" baseline="-25000" dirty="0" smtClean="0"/>
              <a:t>0</a:t>
            </a:r>
            <a:r>
              <a:rPr lang="hr-HR" dirty="0" smtClean="0"/>
              <a:t> – početno stanje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Constantia" pitchFamily="18" charset="0"/>
              <a:buChar char="›"/>
            </a:pPr>
            <a:r>
              <a:rPr lang="hr-HR" dirty="0" smtClean="0"/>
              <a:t> </a:t>
            </a:r>
            <a:r>
              <a:rPr lang="hr-HR" b="1" dirty="0" smtClean="0"/>
              <a:t>B</a:t>
            </a:r>
            <a:r>
              <a:rPr lang="hr-HR" dirty="0" smtClean="0"/>
              <a:t> – znak kojim se označava prazna ćelija na traci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Constantia" pitchFamily="18" charset="0"/>
              <a:buChar char="›"/>
            </a:pPr>
            <a:r>
              <a:rPr lang="hr-HR" dirty="0"/>
              <a:t> </a:t>
            </a:r>
            <a:r>
              <a:rPr lang="hr-HR" b="1" dirty="0" smtClean="0"/>
              <a:t>F</a:t>
            </a:r>
            <a:r>
              <a:rPr lang="hr-HR" dirty="0" smtClean="0"/>
              <a:t> – skup prihvatljivih stanja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2" idx="1"/>
            <a:endCxn id="12" idx="6"/>
          </p:cNvCxnSpPr>
          <p:nvPr/>
        </p:nvCxnSpPr>
        <p:spPr>
          <a:xfrm rot="16200000" flipH="1">
            <a:off x="4025556" y="2785298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79795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B, R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B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592327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R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597250" cy="478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L</a:t>
            </a:r>
          </a:p>
          <a:p>
            <a:r>
              <a:rPr lang="hr-HR" sz="1400" dirty="0"/>
              <a:t>x</a:t>
            </a:r>
            <a:r>
              <a:rPr lang="hr-HR" sz="1400" dirty="0" smtClean="0"/>
              <a:t> -&gt; L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634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>
                <a:solidFill>
                  <a:srgbClr val="FF0000"/>
                </a:solidFill>
              </a:rPr>
              <a:t>x</a:t>
            </a:r>
            <a:r>
              <a:rPr lang="hr-HR" sz="1400" dirty="0" smtClean="0">
                <a:solidFill>
                  <a:srgbClr val="FF0000"/>
                </a:solidFill>
              </a:rPr>
              <a:t> -&gt; 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422724" y="3394728"/>
            <a:ext cx="58939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L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68647" y="3409735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R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3834" y="164305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w</a:t>
            </a:r>
            <a:r>
              <a:rPr lang="hr-HR" dirty="0" smtClean="0"/>
              <a:t> = 0000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72264" y="2071678"/>
            <a:ext cx="2143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i="1" dirty="0" smtClean="0">
                <a:solidFill>
                  <a:srgbClr val="FF0000"/>
                </a:solidFill>
              </a:rPr>
              <a:t>B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2</a:t>
            </a:r>
            <a:r>
              <a:rPr lang="hr-HR" sz="1600" i="1" dirty="0" smtClean="0">
                <a:solidFill>
                  <a:srgbClr val="FF0000"/>
                </a:solidFill>
              </a:rPr>
              <a:t> xxxB  &gt;  Bx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2</a:t>
            </a:r>
            <a:r>
              <a:rPr lang="hr-HR" sz="1600" i="1" dirty="0" smtClean="0">
                <a:solidFill>
                  <a:srgbClr val="FF0000"/>
                </a:solidFill>
              </a:rPr>
              <a:t> xxB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2" idx="1"/>
            <a:endCxn id="12" idx="6"/>
          </p:cNvCxnSpPr>
          <p:nvPr/>
        </p:nvCxnSpPr>
        <p:spPr>
          <a:xfrm rot="16200000" flipH="1">
            <a:off x="4025556" y="2785298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79795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B, R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B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592327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R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597250" cy="478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L</a:t>
            </a:r>
          </a:p>
          <a:p>
            <a:r>
              <a:rPr lang="hr-HR" sz="1400" dirty="0"/>
              <a:t>x</a:t>
            </a:r>
            <a:r>
              <a:rPr lang="hr-HR" sz="1400" dirty="0" smtClean="0"/>
              <a:t> -&gt; L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634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>
                <a:solidFill>
                  <a:srgbClr val="FF0000"/>
                </a:solidFill>
              </a:rPr>
              <a:t>x</a:t>
            </a:r>
            <a:r>
              <a:rPr lang="hr-HR" sz="1400" dirty="0" smtClean="0">
                <a:solidFill>
                  <a:srgbClr val="FF0000"/>
                </a:solidFill>
              </a:rPr>
              <a:t> -&gt; 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422724" y="3394728"/>
            <a:ext cx="58939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L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68647" y="3409735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R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3834" y="164305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w</a:t>
            </a:r>
            <a:r>
              <a:rPr lang="hr-HR" dirty="0" smtClean="0"/>
              <a:t> = 0000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72264" y="2071678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i="1" dirty="0" smtClean="0">
                <a:solidFill>
                  <a:srgbClr val="FF0000"/>
                </a:solidFill>
              </a:rPr>
              <a:t>Bx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2</a:t>
            </a:r>
            <a:r>
              <a:rPr lang="hr-HR" sz="1600" i="1" dirty="0" smtClean="0">
                <a:solidFill>
                  <a:srgbClr val="FF0000"/>
                </a:solidFill>
              </a:rPr>
              <a:t> xxB  &gt;  Bxx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2</a:t>
            </a:r>
            <a:r>
              <a:rPr lang="hr-HR" sz="1600" i="1" dirty="0" smtClean="0">
                <a:solidFill>
                  <a:srgbClr val="FF0000"/>
                </a:solidFill>
              </a:rPr>
              <a:t> xB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2" idx="1"/>
            <a:endCxn id="12" idx="6"/>
          </p:cNvCxnSpPr>
          <p:nvPr/>
        </p:nvCxnSpPr>
        <p:spPr>
          <a:xfrm rot="16200000" flipH="1">
            <a:off x="4025556" y="2785298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79795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B, R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B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592327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R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597250" cy="478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L</a:t>
            </a:r>
          </a:p>
          <a:p>
            <a:r>
              <a:rPr lang="hr-HR" sz="1400" dirty="0"/>
              <a:t>x</a:t>
            </a:r>
            <a:r>
              <a:rPr lang="hr-HR" sz="1400" dirty="0" smtClean="0"/>
              <a:t> -&gt; L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634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>
                <a:solidFill>
                  <a:srgbClr val="FF0000"/>
                </a:solidFill>
              </a:rPr>
              <a:t>x</a:t>
            </a:r>
            <a:r>
              <a:rPr lang="hr-HR" sz="1400" dirty="0" smtClean="0">
                <a:solidFill>
                  <a:srgbClr val="FF0000"/>
                </a:solidFill>
              </a:rPr>
              <a:t> -&gt; 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422724" y="3394728"/>
            <a:ext cx="58939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L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68647" y="3409735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R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3834" y="164305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w</a:t>
            </a:r>
            <a:r>
              <a:rPr lang="hr-HR" dirty="0" smtClean="0"/>
              <a:t> = 0000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72264" y="2071678"/>
            <a:ext cx="2143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i="1" dirty="0" smtClean="0">
                <a:solidFill>
                  <a:srgbClr val="FF0000"/>
                </a:solidFill>
              </a:rPr>
              <a:t>Bxx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2</a:t>
            </a:r>
            <a:r>
              <a:rPr lang="hr-HR" sz="1600" i="1" dirty="0" smtClean="0">
                <a:solidFill>
                  <a:srgbClr val="FF0000"/>
                </a:solidFill>
              </a:rPr>
              <a:t> xB  &gt;  Bxxx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2</a:t>
            </a:r>
            <a:r>
              <a:rPr lang="hr-HR" sz="1600" i="1" dirty="0" smtClean="0">
                <a:solidFill>
                  <a:srgbClr val="FF0000"/>
                </a:solidFill>
              </a:rPr>
              <a:t>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72066" y="357166"/>
            <a:ext cx="1500198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Primjer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Konstruirati Turingov stroj koji prihvaca jezik L(M) = {0</a:t>
            </a:r>
            <a:r>
              <a:rPr lang="hr-HR" baseline="30000" dirty="0" smtClean="0"/>
              <a:t>2</a:t>
            </a:r>
            <a:r>
              <a:rPr lang="hr-HR" baseline="50000" dirty="0" smtClean="0"/>
              <a:t>n</a:t>
            </a:r>
            <a:r>
              <a:rPr lang="hr-HR" dirty="0" smtClean="0"/>
              <a:t> | n ≥ 0}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431" y="2839400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49001" y="3949619"/>
            <a:ext cx="522456" cy="52245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1</a:t>
            </a:r>
            <a:endParaRPr lang="en-US" sz="1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277351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2</a:t>
            </a:r>
            <a:endParaRPr lang="en-US" sz="14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4732729" y="3949619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3</a:t>
            </a:r>
            <a:endParaRPr lang="en-US" sz="14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4732729" y="5451681"/>
            <a:ext cx="522456" cy="5224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4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2773519" y="5451681"/>
            <a:ext cx="522456" cy="522456"/>
          </a:xfrm>
          <a:prstGeom prst="ellipse">
            <a:avLst/>
          </a:prstGeom>
          <a:effectLst>
            <a:glow rad="139700">
              <a:srgbClr val="00B05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q</a:t>
            </a:r>
            <a:r>
              <a:rPr lang="hr-HR" sz="1400" baseline="-25000" dirty="0"/>
              <a:t>A</a:t>
            </a:r>
            <a:endParaRPr lang="en-US" sz="1400" baseline="-25000" dirty="0"/>
          </a:p>
        </p:txBody>
      </p:sp>
      <p:cxnSp>
        <p:nvCxnSpPr>
          <p:cNvPr id="56" name="Curved Connector 55"/>
          <p:cNvCxnSpPr>
            <a:stCxn id="16" idx="6"/>
            <a:endCxn id="17" idx="2"/>
          </p:cNvCxnSpPr>
          <p:nvPr/>
        </p:nvCxnSpPr>
        <p:spPr>
          <a:xfrm>
            <a:off x="1271457" y="4210848"/>
            <a:ext cx="1502061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7" idx="6"/>
            <a:endCxn id="18" idx="2"/>
          </p:cNvCxnSpPr>
          <p:nvPr/>
        </p:nvCxnSpPr>
        <p:spPr>
          <a:xfrm>
            <a:off x="3295975" y="4210848"/>
            <a:ext cx="1436754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7" idx="4"/>
            <a:endCxn id="20" idx="0"/>
          </p:cNvCxnSpPr>
          <p:nvPr/>
        </p:nvCxnSpPr>
        <p:spPr>
          <a:xfrm rot="5400000">
            <a:off x="2544944" y="4961878"/>
            <a:ext cx="979605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  <a:effectLst>
            <a:glow rad="139700">
              <a:srgbClr val="00B05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  <a:endCxn id="19" idx="1"/>
          </p:cNvCxnSpPr>
          <p:nvPr/>
        </p:nvCxnSpPr>
        <p:spPr>
          <a:xfrm rot="5400000">
            <a:off x="4242926" y="4961878"/>
            <a:ext cx="1132629" cy="1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18" idx="5"/>
          </p:cNvCxnSpPr>
          <p:nvPr/>
        </p:nvCxnSpPr>
        <p:spPr>
          <a:xfrm rot="5400000" flipH="1" flipV="1">
            <a:off x="4612358" y="4961878"/>
            <a:ext cx="1132629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0"/>
            <a:endCxn id="12" idx="5"/>
          </p:cNvCxnSpPr>
          <p:nvPr/>
        </p:nvCxnSpPr>
        <p:spPr>
          <a:xfrm rot="16200000" flipV="1">
            <a:off x="4297029" y="3252691"/>
            <a:ext cx="664275" cy="729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17" idx="7"/>
          </p:cNvCxnSpPr>
          <p:nvPr/>
        </p:nvCxnSpPr>
        <p:spPr>
          <a:xfrm rot="5400000">
            <a:off x="3186809" y="3317998"/>
            <a:ext cx="740787" cy="67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19" idx="6"/>
            <a:endCxn id="19" idx="4"/>
          </p:cNvCxnSpPr>
          <p:nvPr/>
        </p:nvCxnSpPr>
        <p:spPr>
          <a:xfrm flipH="1">
            <a:off x="4993957" y="571290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7"/>
            <a:endCxn id="18" idx="5"/>
          </p:cNvCxnSpPr>
          <p:nvPr/>
        </p:nvCxnSpPr>
        <p:spPr>
          <a:xfrm rot="16200000" flipH="1">
            <a:off x="4993957" y="4210848"/>
            <a:ext cx="369432" cy="1452"/>
          </a:xfrm>
          <a:prstGeom prst="curvedConnector5">
            <a:avLst>
              <a:gd name="adj1" fmla="val -37173"/>
              <a:gd name="adj2" fmla="val 41000957"/>
              <a:gd name="adj3" fmla="val 14687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2" idx="1"/>
            <a:endCxn id="12" idx="6"/>
          </p:cNvCxnSpPr>
          <p:nvPr/>
        </p:nvCxnSpPr>
        <p:spPr>
          <a:xfrm rot="16200000" flipH="1">
            <a:off x="4025556" y="2785298"/>
            <a:ext cx="184716" cy="445944"/>
          </a:xfrm>
          <a:prstGeom prst="curvedConnector4">
            <a:avLst>
              <a:gd name="adj1" fmla="val -193347"/>
              <a:gd name="adj2" fmla="val 13882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7" idx="2"/>
            <a:endCxn id="17" idx="0"/>
          </p:cNvCxnSpPr>
          <p:nvPr/>
        </p:nvCxnSpPr>
        <p:spPr>
          <a:xfrm rot="10800000" flipH="1">
            <a:off x="2773519" y="3949619"/>
            <a:ext cx="261228" cy="261228"/>
          </a:xfrm>
          <a:prstGeom prst="curvedConnector4">
            <a:avLst>
              <a:gd name="adj1" fmla="val -79999"/>
              <a:gd name="adj2" fmla="val 1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6" idx="0"/>
          </p:cNvCxnSpPr>
          <p:nvPr/>
        </p:nvCxnSpPr>
        <p:spPr>
          <a:xfrm rot="5400000">
            <a:off x="618387" y="3557777"/>
            <a:ext cx="783684" cy="14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663299" y="4276155"/>
            <a:ext cx="79795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B, R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446983" y="499453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>
                <a:solidFill>
                  <a:srgbClr val="00B050"/>
                </a:solidFill>
              </a:rPr>
              <a:t>B</a:t>
            </a:r>
            <a:r>
              <a:rPr lang="hr-HR" sz="1400" dirty="0" smtClean="0">
                <a:solidFill>
                  <a:srgbClr val="00B050"/>
                </a:solidFill>
              </a:rPr>
              <a:t> -&gt; 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210273" y="4863918"/>
            <a:ext cx="592327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R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9878" y="486391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71501" y="2447558"/>
            <a:ext cx="597250" cy="478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L</a:t>
            </a:r>
          </a:p>
          <a:p>
            <a:r>
              <a:rPr lang="hr-HR" sz="1400" dirty="0"/>
              <a:t>x</a:t>
            </a:r>
            <a:r>
              <a:rPr lang="hr-HR" sz="1400" dirty="0" smtClean="0"/>
              <a:t> -&gt; L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77641" y="4080234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451106" y="5843523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062" y="3492470"/>
            <a:ext cx="580310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x</a:t>
            </a:r>
            <a:r>
              <a:rPr lang="hr-HR" sz="1400" dirty="0" smtClean="0"/>
              <a:t> -&gt; R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 rot="2588548">
            <a:off x="4422724" y="3394728"/>
            <a:ext cx="589396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L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 rot="18678939">
            <a:off x="3168647" y="3409735"/>
            <a:ext cx="602585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B -&gt; R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57203" y="4210848"/>
            <a:ext cx="751003" cy="28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0 -&gt; x, 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3834" y="164305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w</a:t>
            </a:r>
            <a:r>
              <a:rPr lang="hr-HR" dirty="0" smtClean="0"/>
              <a:t> = 0000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72264" y="2071678"/>
            <a:ext cx="2143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i="1" dirty="0" smtClean="0">
                <a:solidFill>
                  <a:srgbClr val="FF0000"/>
                </a:solidFill>
              </a:rPr>
              <a:t>Bxxx </a:t>
            </a:r>
            <a:r>
              <a:rPr lang="hr-HR" sz="1600" b="1" dirty="0" smtClean="0">
                <a:solidFill>
                  <a:srgbClr val="FF0000"/>
                </a:solidFill>
              </a:rPr>
              <a:t>q</a:t>
            </a:r>
            <a:r>
              <a:rPr lang="hr-HR" sz="1600" b="1" baseline="-25000" dirty="0" smtClean="0">
                <a:solidFill>
                  <a:srgbClr val="FF0000"/>
                </a:solidFill>
              </a:rPr>
              <a:t>2</a:t>
            </a:r>
            <a:r>
              <a:rPr lang="hr-HR" sz="1600" i="1" dirty="0" smtClean="0">
                <a:solidFill>
                  <a:srgbClr val="FF0000"/>
                </a:solidFill>
              </a:rPr>
              <a:t> B  </a:t>
            </a:r>
            <a:r>
              <a:rPr lang="hr-HR" sz="1600" i="1" dirty="0" smtClean="0">
                <a:solidFill>
                  <a:srgbClr val="00B050"/>
                </a:solidFill>
              </a:rPr>
              <a:t>&gt;</a:t>
            </a:r>
            <a:r>
              <a:rPr lang="hr-HR" sz="1600" i="1" dirty="0" smtClean="0">
                <a:solidFill>
                  <a:srgbClr val="FF0000"/>
                </a:solidFill>
              </a:rPr>
              <a:t>  </a:t>
            </a:r>
            <a:r>
              <a:rPr lang="hr-HR" sz="1600" i="1" dirty="0" smtClean="0">
                <a:solidFill>
                  <a:srgbClr val="00B050"/>
                </a:solidFill>
              </a:rPr>
              <a:t>BxxxB </a:t>
            </a:r>
            <a:r>
              <a:rPr lang="hr-HR" sz="1600" b="1" dirty="0" smtClean="0">
                <a:solidFill>
                  <a:srgbClr val="00B050"/>
                </a:solidFill>
              </a:rPr>
              <a:t>q</a:t>
            </a:r>
            <a:r>
              <a:rPr lang="hr-HR" sz="1600" b="1" baseline="-25000" dirty="0" smtClean="0">
                <a:solidFill>
                  <a:srgbClr val="00B05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000660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643042" y="1357298"/>
            <a:ext cx="6370590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dirty="0" smtClean="0"/>
              <a:t> r</a:t>
            </a:r>
            <a:r>
              <a:rPr lang="en-US" dirty="0" smtClean="0"/>
              <a:t>a</a:t>
            </a:r>
            <a:r>
              <a:rPr lang="hr-HR" dirty="0" smtClean="0"/>
              <a:t>čunanje cjelobrojnih funkcija</a:t>
            </a:r>
          </a:p>
          <a:p>
            <a:pPr>
              <a:buFont typeface="Arial" pitchFamily="34" charset="0"/>
              <a:buChar char="•"/>
            </a:pPr>
            <a:endParaRPr lang="hr-HR" dirty="0" smtClean="0"/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niz w = 0</a:t>
            </a:r>
            <a:r>
              <a:rPr lang="hr-HR" baseline="30000" dirty="0" smtClean="0"/>
              <a:t>n</a:t>
            </a:r>
            <a:r>
              <a:rPr lang="hr-HR" dirty="0" smtClean="0"/>
              <a:t> predstavlja broj n, w = 0</a:t>
            </a:r>
            <a:r>
              <a:rPr lang="hr-HR" baseline="30000" dirty="0" smtClean="0"/>
              <a:t>i1</a:t>
            </a:r>
            <a:r>
              <a:rPr lang="hr-HR" dirty="0" smtClean="0"/>
              <a:t>10</a:t>
            </a:r>
            <a:r>
              <a:rPr lang="hr-HR" baseline="30000" dirty="0" smtClean="0"/>
              <a:t>i2</a:t>
            </a:r>
            <a:r>
              <a:rPr lang="hr-HR" dirty="0" smtClean="0"/>
              <a:t>1...10</a:t>
            </a:r>
            <a:r>
              <a:rPr lang="hr-HR" baseline="30000" dirty="0" smtClean="0"/>
              <a:t>ik</a:t>
            </a:r>
            <a:r>
              <a:rPr lang="hr-HR" dirty="0" smtClean="0"/>
              <a:t>  brojeve i</a:t>
            </a:r>
            <a:r>
              <a:rPr lang="hr-HR" baseline="-25000" dirty="0" smtClean="0"/>
              <a:t>1,</a:t>
            </a:r>
            <a:r>
              <a:rPr lang="hr-HR" dirty="0" smtClean="0"/>
              <a:t> i</a:t>
            </a:r>
            <a:r>
              <a:rPr lang="hr-HR" baseline="-25000" dirty="0" smtClean="0"/>
              <a:t>2,</a:t>
            </a:r>
            <a:r>
              <a:rPr lang="hr-HR" dirty="0" smtClean="0"/>
              <a:t> .., i</a:t>
            </a:r>
            <a:r>
              <a:rPr lang="hr-HR" baseline="-25000" dirty="0" smtClean="0"/>
              <a:t>k</a:t>
            </a:r>
          </a:p>
          <a:p>
            <a:pPr>
              <a:buFont typeface="Arial" pitchFamily="34" charset="0"/>
              <a:buChar char="•"/>
            </a:pPr>
            <a:endParaRPr lang="hr-HR" baseline="-25000" dirty="0" smtClean="0"/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računanje</a:t>
            </a:r>
            <a:r>
              <a:rPr lang="hr-HR" baseline="-25000" dirty="0" smtClean="0"/>
              <a:t> </a:t>
            </a:r>
            <a:r>
              <a:rPr lang="hr-HR" dirty="0" smtClean="0"/>
              <a:t>funkcije f(i</a:t>
            </a:r>
            <a:r>
              <a:rPr lang="hr-HR" baseline="-25000" dirty="0" smtClean="0"/>
              <a:t>1,</a:t>
            </a:r>
            <a:r>
              <a:rPr lang="hr-HR" dirty="0" smtClean="0"/>
              <a:t> i</a:t>
            </a:r>
            <a:r>
              <a:rPr lang="hr-HR" baseline="-25000" dirty="0" smtClean="0"/>
              <a:t>2,</a:t>
            </a:r>
            <a:r>
              <a:rPr lang="hr-HR" dirty="0" smtClean="0"/>
              <a:t> .., i</a:t>
            </a:r>
            <a:r>
              <a:rPr lang="hr-HR" baseline="-25000" dirty="0" smtClean="0"/>
              <a:t>k</a:t>
            </a:r>
            <a:r>
              <a:rPr lang="hr-HR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hr-HR" dirty="0" smtClean="0"/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parcijalno rekurzivne funkcije – rekurzivno prebrojivi jezici</a:t>
            </a:r>
          </a:p>
          <a:p>
            <a:pPr>
              <a:buFont typeface="Arial" pitchFamily="34" charset="0"/>
              <a:buChar char="•"/>
            </a:pPr>
            <a:endParaRPr lang="hr-HR" dirty="0" smtClean="0"/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potpuno rekurzivne funkcije – rekurzivni jezici:</a:t>
            </a:r>
          </a:p>
          <a:p>
            <a:pPr lvl="1">
              <a:buFont typeface="Arial" pitchFamily="34" charset="0"/>
              <a:buChar char="•"/>
            </a:pPr>
            <a:r>
              <a:rPr lang="hr-HR" dirty="0" smtClean="0"/>
              <a:t> množenje, n!, 2</a:t>
            </a:r>
            <a:r>
              <a:rPr lang="hr-HR" baseline="30000" dirty="0" smtClean="0"/>
              <a:t>n</a:t>
            </a:r>
            <a:endParaRPr lang="hr-H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857356" y="2000240"/>
            <a:ext cx="5643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Ideja</a:t>
            </a:r>
            <a:r>
              <a:rPr lang="en-US" b="1" i="1" dirty="0" smtClean="0"/>
              <a:t> </a:t>
            </a:r>
            <a:r>
              <a:rPr lang="en-US" b="1" i="1" dirty="0" err="1" smtClean="0"/>
              <a:t>rje</a:t>
            </a:r>
            <a:r>
              <a:rPr lang="hr-HR" b="1" i="1" dirty="0" smtClean="0"/>
              <a:t>šenja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hr-HR" dirty="0" smtClean="0"/>
              <a:t>Novi broj “gradimo” iza oba broja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hr-HR" dirty="0" smtClean="0"/>
              <a:t>Za svaku znamenku lijevog broja, kopirati u cijelosti desni broj iza nadopisane jedinice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</a:t>
            </a:r>
            <a:r>
              <a:rPr lang="hr-HR" dirty="0" smtClean="0"/>
              <a:t>rišemo početne brojeve</a:t>
            </a:r>
          </a:p>
          <a:p>
            <a:pPr marL="342900" indent="-342900">
              <a:buFont typeface="Arial" pitchFamily="34" charset="0"/>
              <a:buChar char="•"/>
            </a:pPr>
            <a:endParaRPr lang="hr-HR" dirty="0" smtClean="0"/>
          </a:p>
          <a:p>
            <a:pPr marL="342900" indent="-342900">
              <a:buFont typeface="Arial" pitchFamily="34" charset="0"/>
              <a:buChar char="•"/>
            </a:pPr>
            <a:endParaRPr lang="hr-HR" dirty="0" smtClean="0"/>
          </a:p>
          <a:p>
            <a:pPr marL="342900" indent="-342900"/>
            <a:r>
              <a:rPr lang="hr-HR" dirty="0" smtClean="0"/>
              <a:t>0</a:t>
            </a:r>
            <a:r>
              <a:rPr lang="en-US" baseline="30000" dirty="0" smtClean="0"/>
              <a:t>n</a:t>
            </a:r>
            <a:r>
              <a:rPr lang="en-US" dirty="0" smtClean="0"/>
              <a:t>10</a:t>
            </a:r>
            <a:r>
              <a:rPr lang="en-US" baseline="30000" dirty="0" smtClean="0"/>
              <a:t>m</a:t>
            </a:r>
            <a:r>
              <a:rPr lang="en-US" dirty="0" smtClean="0"/>
              <a:t> &gt; </a:t>
            </a:r>
            <a:r>
              <a:rPr lang="en-US" dirty="0" err="1" smtClean="0"/>
              <a:t>mnozenje</a:t>
            </a:r>
            <a:r>
              <a:rPr lang="en-US" dirty="0" smtClean="0"/>
              <a:t> &gt; 0</a:t>
            </a:r>
            <a:r>
              <a:rPr lang="en-US" baseline="30000" dirty="0" smtClean="0"/>
              <a:t>n</a:t>
            </a:r>
            <a:r>
              <a:rPr lang="en-US" dirty="0" smtClean="0"/>
              <a:t>10</a:t>
            </a:r>
            <a:r>
              <a:rPr lang="en-US" baseline="30000" dirty="0" smtClean="0"/>
              <a:t>m</a:t>
            </a:r>
            <a:r>
              <a:rPr lang="en-US" dirty="0" smtClean="0"/>
              <a:t>10</a:t>
            </a:r>
            <a:r>
              <a:rPr lang="en-US" baseline="30000" dirty="0" smtClean="0"/>
              <a:t>n*m </a:t>
            </a:r>
            <a:r>
              <a:rPr lang="en-US" dirty="0" smtClean="0"/>
              <a:t>&gt; </a:t>
            </a:r>
            <a:r>
              <a:rPr lang="en-US" dirty="0" err="1" smtClean="0"/>
              <a:t>brisanje</a:t>
            </a:r>
            <a:r>
              <a:rPr lang="en-US" dirty="0" smtClean="0"/>
              <a:t> &gt; B</a:t>
            </a:r>
            <a:r>
              <a:rPr lang="en-US" baseline="30000" dirty="0" smtClean="0"/>
              <a:t>n+m+2</a:t>
            </a:r>
            <a:r>
              <a:rPr lang="en-US" dirty="0" smtClean="0"/>
              <a:t>0</a:t>
            </a:r>
            <a:r>
              <a:rPr lang="en-US" baseline="30000" dirty="0" smtClean="0"/>
              <a:t>n*m</a:t>
            </a:r>
            <a:endParaRPr lang="hr-H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</a:t>
            </a:r>
            <a:r>
              <a:rPr lang="hr-HR" b="1" dirty="0" smtClean="0"/>
              <a:t>q</a:t>
            </a:r>
            <a:r>
              <a:rPr lang="hr-HR" b="1" baseline="-25000" dirty="0" smtClean="0"/>
              <a:t>0</a:t>
            </a:r>
            <a:r>
              <a:rPr lang="hr-HR" dirty="0" smtClean="0"/>
              <a:t>, ..., </a:t>
            </a:r>
            <a:r>
              <a:rPr lang="hr-HR" b="1" dirty="0" smtClean="0"/>
              <a:t>q</a:t>
            </a:r>
            <a:r>
              <a:rPr lang="en-US" b="1" baseline="-25000" dirty="0" smtClean="0"/>
              <a:t>8</a:t>
            </a:r>
            <a:r>
              <a:rPr lang="hr-HR" dirty="0" smtClean="0"/>
              <a:t>}, {</a:t>
            </a:r>
            <a:r>
              <a:rPr lang="hr-HR" i="1" dirty="0" smtClean="0"/>
              <a:t>0</a:t>
            </a:r>
            <a:r>
              <a:rPr lang="hr-HR" dirty="0" smtClean="0"/>
              <a:t>, </a:t>
            </a:r>
            <a:r>
              <a:rPr lang="hr-HR" i="1" dirty="0" smtClean="0"/>
              <a:t>1</a:t>
            </a:r>
            <a:r>
              <a:rPr lang="hr-HR" dirty="0" smtClean="0"/>
              <a:t>}, {</a:t>
            </a:r>
            <a:r>
              <a:rPr lang="hr-HR" i="1" dirty="0" smtClean="0"/>
              <a:t>0</a:t>
            </a:r>
            <a:r>
              <a:rPr lang="hr-HR" dirty="0" smtClean="0"/>
              <a:t>, </a:t>
            </a:r>
            <a:r>
              <a:rPr lang="hr-HR" i="1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}, </a:t>
            </a:r>
            <a:r>
              <a:rPr lang="el-GR" b="1" dirty="0" smtClean="0"/>
              <a:t>δ</a:t>
            </a:r>
            <a:r>
              <a:rPr lang="hr-HR" dirty="0" smtClean="0"/>
              <a:t>, </a:t>
            </a:r>
            <a:r>
              <a:rPr lang="hr-HR" b="1" dirty="0" smtClean="0"/>
              <a:t>q</a:t>
            </a:r>
            <a:r>
              <a:rPr lang="hr-HR" b="1" baseline="-25000" dirty="0" smtClean="0"/>
              <a:t>0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, Ø)</a:t>
            </a:r>
          </a:p>
          <a:p>
            <a:endParaRPr lang="hr-H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hr-HR" dirty="0" smtClean="0"/>
              <a:t>vanjska petlja (po znakovima lijevog broja)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hr-HR" dirty="0" smtClean="0"/>
              <a:t>brisanje prvog znaka prvog broja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hr-HR" dirty="0" smtClean="0"/>
              <a:t>pozicioniranje na prvi znak drugog broja</a:t>
            </a:r>
          </a:p>
          <a:p>
            <a:pPr marL="800100" lvl="1" indent="-342900"/>
            <a:endParaRPr lang="hr-HR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hr-HR" dirty="0" smtClean="0"/>
              <a:t>unutarnja petlja (po znakovima desnog broja)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hr-HR" dirty="0" smtClean="0"/>
              <a:t>označavanje znaka koji se kopira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hr-HR" dirty="0" smtClean="0"/>
              <a:t>kopiranje znaka na kraj niza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hr-HR" dirty="0" smtClean="0"/>
              <a:t>pozicioniranje na slijedeći znak drugog broja</a:t>
            </a:r>
          </a:p>
          <a:p>
            <a:pPr marL="1714500" lvl="3" indent="-342900">
              <a:buFont typeface="Arial" pitchFamily="34" charset="0"/>
              <a:buChar char="•"/>
            </a:pPr>
            <a:endParaRPr lang="hr-HR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hr-HR" dirty="0" smtClean="0"/>
              <a:t>povratak na slijedeći znak prvog broja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r-HR" dirty="0" smtClean="0"/>
              <a:t>brisanje svih znakova osim onih izračuntog broja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</a:t>
            </a:r>
            <a:r>
              <a:rPr lang="hr-HR" b="1" dirty="0" smtClean="0"/>
              <a:t>q</a:t>
            </a:r>
            <a:r>
              <a:rPr lang="hr-HR" b="1" baseline="-25000" dirty="0" smtClean="0"/>
              <a:t>0</a:t>
            </a:r>
            <a:r>
              <a:rPr lang="hr-HR" dirty="0" smtClean="0"/>
              <a:t>, ..., </a:t>
            </a:r>
            <a:r>
              <a:rPr lang="hr-HR" b="1" dirty="0" smtClean="0"/>
              <a:t>q</a:t>
            </a:r>
            <a:r>
              <a:rPr lang="en-US" b="1" baseline="-25000" dirty="0" smtClean="0"/>
              <a:t>8</a:t>
            </a:r>
            <a:r>
              <a:rPr lang="hr-HR" dirty="0" smtClean="0"/>
              <a:t>}, {</a:t>
            </a:r>
            <a:r>
              <a:rPr lang="hr-HR" i="1" dirty="0" smtClean="0"/>
              <a:t>0</a:t>
            </a:r>
            <a:r>
              <a:rPr lang="hr-HR" dirty="0" smtClean="0"/>
              <a:t>, </a:t>
            </a:r>
            <a:r>
              <a:rPr lang="hr-HR" i="1" dirty="0" smtClean="0"/>
              <a:t>1</a:t>
            </a:r>
            <a:r>
              <a:rPr lang="hr-HR" dirty="0" smtClean="0"/>
              <a:t>}, {</a:t>
            </a:r>
            <a:r>
              <a:rPr lang="hr-HR" i="1" dirty="0" smtClean="0"/>
              <a:t>0</a:t>
            </a:r>
            <a:r>
              <a:rPr lang="hr-HR" dirty="0" smtClean="0"/>
              <a:t>, </a:t>
            </a:r>
            <a:r>
              <a:rPr lang="hr-HR" i="1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}, </a:t>
            </a:r>
            <a:r>
              <a:rPr lang="el-GR" b="1" dirty="0" smtClean="0"/>
              <a:t>δ</a:t>
            </a:r>
            <a:r>
              <a:rPr lang="hr-HR" dirty="0" smtClean="0"/>
              <a:t>, </a:t>
            </a:r>
            <a:r>
              <a:rPr lang="hr-HR" b="1" dirty="0" smtClean="0"/>
              <a:t>q</a:t>
            </a:r>
            <a:r>
              <a:rPr lang="hr-HR" b="1" baseline="-25000" dirty="0" smtClean="0"/>
              <a:t>0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, Ø)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hr-HR" dirty="0" smtClean="0"/>
              <a:t>vanjska petlja (po znakovima lijevog broja)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hr-HR" dirty="0" smtClean="0"/>
              <a:t>brisanje prvog znaka prvog broja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l-GR" dirty="0" smtClean="0"/>
              <a:t>δ</a:t>
            </a:r>
            <a:r>
              <a:rPr lang="pt-BR" dirty="0" smtClean="0"/>
              <a:t>(</a:t>
            </a:r>
            <a:r>
              <a:rPr lang="pt-BR" b="1" dirty="0" smtClean="0"/>
              <a:t>q</a:t>
            </a:r>
            <a:r>
              <a:rPr lang="pt-BR" b="1" baseline="-25000" dirty="0" smtClean="0"/>
              <a:t>0</a:t>
            </a:r>
            <a:r>
              <a:rPr lang="pt-BR" dirty="0" smtClean="0"/>
              <a:t>, </a:t>
            </a:r>
            <a:r>
              <a:rPr lang="pt-BR" i="1" dirty="0" smtClean="0"/>
              <a:t>0</a:t>
            </a:r>
            <a:r>
              <a:rPr lang="pt-BR" dirty="0" smtClean="0"/>
              <a:t>) = (</a:t>
            </a:r>
            <a:r>
              <a:rPr lang="pt-BR" b="1" dirty="0" smtClean="0"/>
              <a:t>q</a:t>
            </a:r>
            <a:r>
              <a:rPr lang="pt-BR" b="1" baseline="-25000" dirty="0" smtClean="0"/>
              <a:t>1</a:t>
            </a:r>
            <a:r>
              <a:rPr lang="pt-BR" dirty="0" smtClean="0"/>
              <a:t>, </a:t>
            </a:r>
            <a:r>
              <a:rPr lang="pt-BR" i="1" dirty="0" smtClean="0"/>
              <a:t>B</a:t>
            </a:r>
            <a:r>
              <a:rPr lang="pt-BR" dirty="0" smtClean="0"/>
              <a:t>, </a:t>
            </a:r>
            <a:r>
              <a:rPr lang="pt-BR" b="1" dirty="0" smtClean="0"/>
              <a:t>R</a:t>
            </a:r>
            <a:r>
              <a:rPr lang="pt-BR" dirty="0" smtClean="0"/>
              <a:t>)</a:t>
            </a:r>
            <a:endParaRPr lang="hr-HR" dirty="0" smtClean="0"/>
          </a:p>
          <a:p>
            <a:pPr marL="1714500" lvl="3" indent="-342900"/>
            <a:endParaRPr lang="hr-HR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hr-HR" dirty="0" smtClean="0"/>
              <a:t>pozicioniranje na prvi znak drugog broja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l-GR" dirty="0" smtClean="0"/>
              <a:t>δ</a:t>
            </a:r>
            <a:r>
              <a:rPr lang="pt-BR" dirty="0" smtClean="0"/>
              <a:t>(</a:t>
            </a:r>
            <a:r>
              <a:rPr lang="pt-BR" b="1" dirty="0" smtClean="0"/>
              <a:t>q</a:t>
            </a:r>
            <a:r>
              <a:rPr lang="pt-BR" b="1" baseline="-25000" dirty="0" smtClean="0"/>
              <a:t>1</a:t>
            </a:r>
            <a:r>
              <a:rPr lang="pt-BR" dirty="0" smtClean="0"/>
              <a:t>, </a:t>
            </a:r>
            <a:r>
              <a:rPr lang="pt-BR" i="1" dirty="0" smtClean="0"/>
              <a:t>0</a:t>
            </a:r>
            <a:r>
              <a:rPr lang="pt-BR" dirty="0" smtClean="0"/>
              <a:t>) = (</a:t>
            </a:r>
            <a:r>
              <a:rPr lang="pt-BR" b="1" dirty="0" smtClean="0"/>
              <a:t>q</a:t>
            </a:r>
            <a:r>
              <a:rPr lang="pt-BR" b="1" baseline="-25000" dirty="0" smtClean="0"/>
              <a:t>1</a:t>
            </a:r>
            <a:r>
              <a:rPr lang="pt-BR" dirty="0" smtClean="0"/>
              <a:t>, </a:t>
            </a:r>
            <a:r>
              <a:rPr lang="pt-BR" i="1" dirty="0" smtClean="0"/>
              <a:t>0</a:t>
            </a:r>
            <a:r>
              <a:rPr lang="pt-BR" dirty="0" smtClean="0"/>
              <a:t>, </a:t>
            </a:r>
            <a:r>
              <a:rPr lang="pt-BR" b="1" dirty="0" smtClean="0"/>
              <a:t>R</a:t>
            </a:r>
            <a:r>
              <a:rPr lang="pt-BR" dirty="0" smtClean="0"/>
              <a:t>)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l-GR" dirty="0" smtClean="0"/>
              <a:t>δ</a:t>
            </a:r>
            <a:r>
              <a:rPr lang="pt-BR" dirty="0" smtClean="0"/>
              <a:t>(</a:t>
            </a:r>
            <a:r>
              <a:rPr lang="pt-BR" b="1" dirty="0" smtClean="0"/>
              <a:t>q</a:t>
            </a:r>
            <a:r>
              <a:rPr lang="pt-BR" b="1" baseline="-25000" dirty="0" smtClean="0"/>
              <a:t>1</a:t>
            </a:r>
            <a:r>
              <a:rPr lang="pt-BR" dirty="0" smtClean="0"/>
              <a:t>, </a:t>
            </a:r>
            <a:r>
              <a:rPr lang="pt-BR" i="1" dirty="0" smtClean="0"/>
              <a:t>1</a:t>
            </a:r>
            <a:r>
              <a:rPr lang="pt-BR" dirty="0" smtClean="0"/>
              <a:t>) = (</a:t>
            </a:r>
            <a:r>
              <a:rPr lang="pt-BR" b="1" dirty="0" smtClean="0"/>
              <a:t>q</a:t>
            </a:r>
            <a:r>
              <a:rPr lang="pt-BR" b="1" baseline="-25000" dirty="0" smtClean="0"/>
              <a:t>2</a:t>
            </a:r>
            <a:r>
              <a:rPr lang="pt-BR" dirty="0" smtClean="0"/>
              <a:t>, </a:t>
            </a:r>
            <a:r>
              <a:rPr lang="pt-BR" i="1" dirty="0" smtClean="0"/>
              <a:t>1</a:t>
            </a:r>
            <a:r>
              <a:rPr lang="pt-BR" dirty="0" smtClean="0"/>
              <a:t>, </a:t>
            </a:r>
            <a:r>
              <a:rPr lang="pt-BR" b="1" dirty="0" smtClean="0"/>
              <a:t>R</a:t>
            </a:r>
            <a:r>
              <a:rPr lang="pt-BR" dirty="0" smtClean="0"/>
              <a:t>)</a:t>
            </a:r>
          </a:p>
          <a:p>
            <a:endParaRPr lang="hr-HR" dirty="0" smtClean="0"/>
          </a:p>
          <a:p>
            <a:endParaRPr lang="hr-HR" dirty="0" smtClean="0"/>
          </a:p>
          <a:p>
            <a:pPr marL="342900" indent="-342900"/>
            <a:endParaRPr lang="hr-H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</a:t>
            </a:r>
            <a:r>
              <a:rPr lang="hr-HR" b="1" dirty="0" smtClean="0"/>
              <a:t>q</a:t>
            </a:r>
            <a:r>
              <a:rPr lang="hr-HR" b="1" baseline="-25000" dirty="0" smtClean="0"/>
              <a:t>0</a:t>
            </a:r>
            <a:r>
              <a:rPr lang="hr-HR" dirty="0" smtClean="0"/>
              <a:t>, ..., </a:t>
            </a:r>
            <a:r>
              <a:rPr lang="hr-HR" b="1" dirty="0" smtClean="0"/>
              <a:t>q</a:t>
            </a:r>
            <a:r>
              <a:rPr lang="en-US" b="1" baseline="-25000" dirty="0" smtClean="0"/>
              <a:t>8</a:t>
            </a:r>
            <a:r>
              <a:rPr lang="hr-HR" dirty="0" smtClean="0"/>
              <a:t>}, {</a:t>
            </a:r>
            <a:r>
              <a:rPr lang="hr-HR" i="1" dirty="0" smtClean="0"/>
              <a:t>0</a:t>
            </a:r>
            <a:r>
              <a:rPr lang="hr-HR" dirty="0" smtClean="0"/>
              <a:t>, </a:t>
            </a:r>
            <a:r>
              <a:rPr lang="hr-HR" i="1" dirty="0" smtClean="0"/>
              <a:t>1</a:t>
            </a:r>
            <a:r>
              <a:rPr lang="hr-HR" dirty="0" smtClean="0"/>
              <a:t>}, {</a:t>
            </a:r>
            <a:r>
              <a:rPr lang="hr-HR" i="1" dirty="0" smtClean="0"/>
              <a:t>0</a:t>
            </a:r>
            <a:r>
              <a:rPr lang="hr-HR" dirty="0" smtClean="0"/>
              <a:t>, </a:t>
            </a:r>
            <a:r>
              <a:rPr lang="hr-HR" i="1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}, </a:t>
            </a:r>
            <a:r>
              <a:rPr lang="el-GR" b="1" dirty="0" smtClean="0"/>
              <a:t>δ</a:t>
            </a:r>
            <a:r>
              <a:rPr lang="hr-HR" dirty="0" smtClean="0"/>
              <a:t>, </a:t>
            </a:r>
            <a:r>
              <a:rPr lang="hr-HR" b="1" dirty="0" smtClean="0"/>
              <a:t>q</a:t>
            </a:r>
            <a:r>
              <a:rPr lang="hr-HR" b="1" baseline="-25000" dirty="0" smtClean="0"/>
              <a:t>0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, Ø)</a:t>
            </a:r>
            <a:endParaRPr lang="en-US" dirty="0" smtClean="0"/>
          </a:p>
          <a:p>
            <a:endParaRPr lang="hr-HR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hr-HR" dirty="0" smtClean="0"/>
              <a:t>unutarnja petlja (po znakovima desnog broja)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hr-HR" dirty="0" smtClean="0"/>
              <a:t>označavanje znaka koji se kopira</a:t>
            </a:r>
          </a:p>
          <a:p>
            <a:pPr marL="2171700" lvl="4" indent="-342900">
              <a:buFont typeface="Arial" pitchFamily="34" charset="0"/>
              <a:buChar char="•"/>
            </a:pPr>
            <a:r>
              <a:rPr lang="el-GR" dirty="0" smtClean="0"/>
              <a:t>δ</a:t>
            </a:r>
            <a:r>
              <a:rPr lang="pt-BR" dirty="0" smtClean="0"/>
              <a:t>(</a:t>
            </a:r>
            <a:r>
              <a:rPr lang="pt-BR" b="1" dirty="0" smtClean="0"/>
              <a:t>q</a:t>
            </a:r>
            <a:r>
              <a:rPr lang="pt-BR" b="1" baseline="-25000" dirty="0" smtClean="0"/>
              <a:t>2</a:t>
            </a:r>
            <a:r>
              <a:rPr lang="pt-BR" dirty="0" smtClean="0"/>
              <a:t>, </a:t>
            </a:r>
            <a:r>
              <a:rPr lang="pt-BR" i="1" dirty="0" smtClean="0"/>
              <a:t>0</a:t>
            </a:r>
            <a:r>
              <a:rPr lang="pt-BR" dirty="0" smtClean="0"/>
              <a:t>) = (</a:t>
            </a:r>
            <a:r>
              <a:rPr lang="pt-BR" b="1" dirty="0" smtClean="0"/>
              <a:t>q</a:t>
            </a:r>
            <a:r>
              <a:rPr lang="pt-BR" b="1" baseline="-25000" dirty="0" smtClean="0"/>
              <a:t>3</a:t>
            </a:r>
            <a:r>
              <a:rPr lang="pt-BR" dirty="0" smtClean="0"/>
              <a:t>, </a:t>
            </a:r>
            <a:r>
              <a:rPr lang="hr-HR" i="1" dirty="0" smtClean="0"/>
              <a:t>x</a:t>
            </a:r>
            <a:r>
              <a:rPr lang="pt-BR" dirty="0" smtClean="0"/>
              <a:t>, </a:t>
            </a:r>
            <a:r>
              <a:rPr lang="pt-BR" b="1" dirty="0" smtClean="0"/>
              <a:t>R</a:t>
            </a:r>
            <a:r>
              <a:rPr lang="pt-BR" dirty="0" smtClean="0"/>
              <a:t>)</a:t>
            </a:r>
            <a:endParaRPr lang="hr-HR" dirty="0" smtClean="0"/>
          </a:p>
          <a:p>
            <a:pPr marL="2171700" lvl="4" indent="-342900">
              <a:buFont typeface="Arial" pitchFamily="34" charset="0"/>
              <a:buChar char="•"/>
            </a:pPr>
            <a:r>
              <a:rPr lang="el-GR" dirty="0" smtClean="0"/>
              <a:t>δ</a:t>
            </a:r>
            <a:r>
              <a:rPr lang="pt-BR" dirty="0" smtClean="0"/>
              <a:t>(</a:t>
            </a:r>
            <a:r>
              <a:rPr lang="pt-BR" b="1" dirty="0" smtClean="0"/>
              <a:t>q</a:t>
            </a:r>
            <a:r>
              <a:rPr lang="pt-BR" b="1" baseline="-25000" dirty="0" smtClean="0"/>
              <a:t>2</a:t>
            </a:r>
            <a:r>
              <a:rPr lang="pt-BR" dirty="0" smtClean="0"/>
              <a:t>, </a:t>
            </a:r>
            <a:r>
              <a:rPr lang="hr-HR" i="1" dirty="0" smtClean="0"/>
              <a:t>B</a:t>
            </a:r>
            <a:r>
              <a:rPr lang="pt-BR" dirty="0" smtClean="0"/>
              <a:t>) = (</a:t>
            </a:r>
            <a:r>
              <a:rPr lang="pt-BR" b="1" dirty="0" smtClean="0"/>
              <a:t>q</a:t>
            </a:r>
            <a:r>
              <a:rPr lang="hr-HR" b="1" baseline="-25000" dirty="0" smtClean="0"/>
              <a:t>0</a:t>
            </a:r>
            <a:r>
              <a:rPr lang="pt-BR" dirty="0" smtClean="0"/>
              <a:t>, </a:t>
            </a:r>
            <a:r>
              <a:rPr lang="hr-HR" i="1" dirty="0" smtClean="0"/>
              <a:t>B</a:t>
            </a:r>
            <a:r>
              <a:rPr lang="pt-BR" dirty="0" smtClean="0"/>
              <a:t>, </a:t>
            </a:r>
            <a:r>
              <a:rPr lang="hr-HR" b="1" dirty="0" smtClean="0"/>
              <a:t>L</a:t>
            </a:r>
            <a:r>
              <a:rPr lang="pt-BR" dirty="0" smtClean="0"/>
              <a:t>)</a:t>
            </a:r>
          </a:p>
          <a:p>
            <a:pPr marL="2171700" lvl="4" indent="-342900">
              <a:buFont typeface="Arial" pitchFamily="34" charset="0"/>
              <a:buChar char="•"/>
            </a:pPr>
            <a:endParaRPr lang="hr-HR" dirty="0" smtClean="0"/>
          </a:p>
          <a:p>
            <a:pPr marL="1714500" lvl="3" indent="-342900">
              <a:buFont typeface="Arial" pitchFamily="34" charset="0"/>
              <a:buChar char="•"/>
            </a:pPr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glave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novi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endParaRPr lang="hr-HR" dirty="0" smtClean="0"/>
          </a:p>
          <a:p>
            <a:pPr marL="2171700" lvl="4" indent="-342900">
              <a:buFont typeface="Arial" pitchFamily="34" charset="0"/>
              <a:buChar char="•"/>
            </a:pPr>
            <a:r>
              <a:rPr lang="el-GR" dirty="0" smtClean="0"/>
              <a:t>δ</a:t>
            </a:r>
            <a:r>
              <a:rPr lang="pt-BR" dirty="0" smtClean="0"/>
              <a:t>(</a:t>
            </a:r>
            <a:r>
              <a:rPr lang="pt-BR" b="1" dirty="0" smtClean="0"/>
              <a:t>q</a:t>
            </a:r>
            <a:r>
              <a:rPr lang="pt-BR" b="1" baseline="-25000" dirty="0" smtClean="0"/>
              <a:t>3</a:t>
            </a:r>
            <a:r>
              <a:rPr lang="pt-BR" dirty="0" smtClean="0"/>
              <a:t>, </a:t>
            </a:r>
            <a:r>
              <a:rPr lang="pt-BR" i="1" dirty="0" smtClean="0"/>
              <a:t>0</a:t>
            </a:r>
            <a:r>
              <a:rPr lang="pt-BR" dirty="0" smtClean="0"/>
              <a:t>) = (</a:t>
            </a:r>
            <a:r>
              <a:rPr lang="pt-BR" b="1" dirty="0" smtClean="0"/>
              <a:t>q</a:t>
            </a:r>
            <a:r>
              <a:rPr lang="pt-BR" b="1" baseline="-25000" dirty="0" smtClean="0"/>
              <a:t>3</a:t>
            </a:r>
            <a:r>
              <a:rPr lang="pt-BR" dirty="0" smtClean="0"/>
              <a:t>, </a:t>
            </a:r>
            <a:r>
              <a:rPr lang="pt-BR" i="1" dirty="0" smtClean="0"/>
              <a:t>0</a:t>
            </a:r>
            <a:r>
              <a:rPr lang="pt-BR" dirty="0" smtClean="0"/>
              <a:t>, </a:t>
            </a:r>
            <a:r>
              <a:rPr lang="pt-BR" b="1" dirty="0" smtClean="0"/>
              <a:t>R</a:t>
            </a:r>
            <a:r>
              <a:rPr lang="pt-BR" dirty="0" smtClean="0"/>
              <a:t>)</a:t>
            </a:r>
          </a:p>
          <a:p>
            <a:pPr marL="2171700" lvl="4" indent="-342900">
              <a:buFont typeface="Arial" pitchFamily="34" charset="0"/>
              <a:buChar char="•"/>
            </a:pPr>
            <a:r>
              <a:rPr lang="el-GR" dirty="0" smtClean="0"/>
              <a:t>δ</a:t>
            </a:r>
            <a:r>
              <a:rPr lang="pt-BR" dirty="0" smtClean="0"/>
              <a:t>(</a:t>
            </a:r>
            <a:r>
              <a:rPr lang="pt-BR" b="1" dirty="0" smtClean="0"/>
              <a:t>q</a:t>
            </a:r>
            <a:r>
              <a:rPr lang="pt-BR" b="1" baseline="-25000" dirty="0" smtClean="0"/>
              <a:t>3</a:t>
            </a:r>
            <a:r>
              <a:rPr lang="pt-BR" dirty="0" smtClean="0"/>
              <a:t>, </a:t>
            </a:r>
            <a:r>
              <a:rPr lang="pt-BR" i="1" dirty="0" smtClean="0"/>
              <a:t>1</a:t>
            </a:r>
            <a:r>
              <a:rPr lang="pt-BR" dirty="0" smtClean="0"/>
              <a:t>) = (</a:t>
            </a:r>
            <a:r>
              <a:rPr lang="pt-BR" b="1" dirty="0" smtClean="0"/>
              <a:t>q</a:t>
            </a:r>
            <a:r>
              <a:rPr lang="pt-BR" b="1" baseline="-25000" dirty="0" smtClean="0"/>
              <a:t>4</a:t>
            </a:r>
            <a:r>
              <a:rPr lang="pt-BR" dirty="0" smtClean="0"/>
              <a:t>, </a:t>
            </a:r>
            <a:r>
              <a:rPr lang="pt-BR" i="1" dirty="0" smtClean="0"/>
              <a:t>1</a:t>
            </a:r>
            <a:r>
              <a:rPr lang="pt-BR" dirty="0" smtClean="0"/>
              <a:t>, </a:t>
            </a:r>
            <a:r>
              <a:rPr lang="pt-BR" b="1" dirty="0" smtClean="0"/>
              <a:t>R</a:t>
            </a:r>
            <a:r>
              <a:rPr lang="pt-BR" dirty="0" smtClean="0"/>
              <a:t>)</a:t>
            </a:r>
          </a:p>
          <a:p>
            <a:pPr marL="2171700" lvl="4" indent="-342900">
              <a:buFont typeface="Arial" pitchFamily="34" charset="0"/>
              <a:buChar char="•"/>
            </a:pPr>
            <a:r>
              <a:rPr lang="el-GR" dirty="0" smtClean="0"/>
              <a:t>δ</a:t>
            </a:r>
            <a:r>
              <a:rPr lang="fr-FR" dirty="0" smtClean="0"/>
              <a:t>(</a:t>
            </a:r>
            <a:r>
              <a:rPr lang="fr-FR" b="1" dirty="0" smtClean="0"/>
              <a:t>q</a:t>
            </a:r>
            <a:r>
              <a:rPr lang="fr-FR" b="1" baseline="-25000" dirty="0" smtClean="0"/>
              <a:t>3</a:t>
            </a:r>
            <a:r>
              <a:rPr lang="fr-FR" dirty="0" smtClean="0"/>
              <a:t>, </a:t>
            </a:r>
            <a:r>
              <a:rPr lang="fr-FR" i="1" dirty="0" smtClean="0"/>
              <a:t>B</a:t>
            </a:r>
            <a:r>
              <a:rPr lang="fr-FR" dirty="0" smtClean="0"/>
              <a:t>) = (</a:t>
            </a:r>
            <a:r>
              <a:rPr lang="fr-FR" b="1" dirty="0" smtClean="0"/>
              <a:t>q</a:t>
            </a:r>
            <a:r>
              <a:rPr lang="fr-FR" b="1" baseline="-25000" dirty="0" smtClean="0"/>
              <a:t>4</a:t>
            </a:r>
            <a:r>
              <a:rPr lang="fr-FR" dirty="0" smtClean="0"/>
              <a:t>,</a:t>
            </a:r>
            <a:r>
              <a:rPr lang="hr-HR" dirty="0" smtClean="0"/>
              <a:t> 1</a:t>
            </a:r>
            <a:r>
              <a:rPr lang="fr-FR" dirty="0" smtClean="0"/>
              <a:t>, </a:t>
            </a:r>
            <a:r>
              <a:rPr lang="hr-HR" b="1" dirty="0" smtClean="0"/>
              <a:t>R</a:t>
            </a:r>
            <a:r>
              <a:rPr lang="fr-F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</a:t>
            </a:r>
            <a:r>
              <a:rPr lang="hr-HR" b="1" dirty="0" smtClean="0"/>
              <a:t>q</a:t>
            </a:r>
            <a:r>
              <a:rPr lang="hr-HR" b="1" baseline="-25000" dirty="0" smtClean="0"/>
              <a:t>0</a:t>
            </a:r>
            <a:r>
              <a:rPr lang="hr-HR" dirty="0" smtClean="0"/>
              <a:t>, ..., </a:t>
            </a:r>
            <a:r>
              <a:rPr lang="hr-HR" b="1" dirty="0" smtClean="0"/>
              <a:t>q</a:t>
            </a:r>
            <a:r>
              <a:rPr lang="en-US" b="1" baseline="-25000" dirty="0" smtClean="0"/>
              <a:t>8</a:t>
            </a:r>
            <a:r>
              <a:rPr lang="hr-HR" dirty="0" smtClean="0"/>
              <a:t>}, {</a:t>
            </a:r>
            <a:r>
              <a:rPr lang="hr-HR" i="1" dirty="0" smtClean="0"/>
              <a:t>0</a:t>
            </a:r>
            <a:r>
              <a:rPr lang="hr-HR" dirty="0" smtClean="0"/>
              <a:t>, </a:t>
            </a:r>
            <a:r>
              <a:rPr lang="hr-HR" i="1" dirty="0" smtClean="0"/>
              <a:t>1</a:t>
            </a:r>
            <a:r>
              <a:rPr lang="hr-HR" dirty="0" smtClean="0"/>
              <a:t>}, {</a:t>
            </a:r>
            <a:r>
              <a:rPr lang="hr-HR" i="1" dirty="0" smtClean="0"/>
              <a:t>0</a:t>
            </a:r>
            <a:r>
              <a:rPr lang="hr-HR" dirty="0" smtClean="0"/>
              <a:t>, </a:t>
            </a:r>
            <a:r>
              <a:rPr lang="hr-HR" i="1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}, </a:t>
            </a:r>
            <a:r>
              <a:rPr lang="el-GR" b="1" dirty="0" smtClean="0"/>
              <a:t>δ</a:t>
            </a:r>
            <a:r>
              <a:rPr lang="hr-HR" dirty="0" smtClean="0"/>
              <a:t>, </a:t>
            </a:r>
            <a:r>
              <a:rPr lang="hr-HR" b="1" dirty="0" smtClean="0"/>
              <a:t>q</a:t>
            </a:r>
            <a:r>
              <a:rPr lang="hr-HR" b="1" baseline="-25000" dirty="0" smtClean="0"/>
              <a:t>0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, Ø)</a:t>
            </a:r>
            <a:endParaRPr lang="en-US" dirty="0" smtClean="0"/>
          </a:p>
          <a:p>
            <a:endParaRPr lang="hr-HR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hr-HR" dirty="0" smtClean="0"/>
              <a:t>unutarnja petlja (po znakovima desnog broja)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dirty="0" err="1" smtClean="0"/>
              <a:t>kopiranje</a:t>
            </a:r>
            <a:r>
              <a:rPr lang="en-US" dirty="0" smtClean="0"/>
              <a:t> </a:t>
            </a:r>
            <a:r>
              <a:rPr lang="en-US" dirty="0" err="1" smtClean="0"/>
              <a:t>znamenke</a:t>
            </a:r>
            <a:r>
              <a:rPr lang="en-US" dirty="0" smtClean="0"/>
              <a:t> </a:t>
            </a:r>
            <a:r>
              <a:rPr lang="en-US" dirty="0" err="1" smtClean="0"/>
              <a:t>novom</a:t>
            </a:r>
            <a:r>
              <a:rPr lang="en-US" dirty="0" smtClean="0"/>
              <a:t> </a:t>
            </a:r>
            <a:r>
              <a:rPr lang="en-US" dirty="0" err="1" smtClean="0"/>
              <a:t>broju</a:t>
            </a:r>
            <a:endParaRPr lang="en-US" dirty="0" smtClean="0"/>
          </a:p>
          <a:p>
            <a:pPr marL="2171700" lvl="4" indent="-342900">
              <a:buFont typeface="Arial" pitchFamily="34" charset="0"/>
              <a:buChar char="•"/>
            </a:pPr>
            <a:r>
              <a:rPr lang="el-GR" dirty="0" smtClean="0"/>
              <a:t>δ</a:t>
            </a:r>
            <a:r>
              <a:rPr lang="fr-FR" dirty="0" smtClean="0"/>
              <a:t>(</a:t>
            </a:r>
            <a:r>
              <a:rPr lang="fr-FR" b="1" dirty="0" smtClean="0"/>
              <a:t>q</a:t>
            </a:r>
            <a:r>
              <a:rPr lang="fr-FR" b="1" baseline="-25000" dirty="0" smtClean="0"/>
              <a:t>4</a:t>
            </a:r>
            <a:r>
              <a:rPr lang="fr-FR" dirty="0" smtClean="0"/>
              <a:t>, </a:t>
            </a:r>
            <a:r>
              <a:rPr lang="fr-FR" i="1" dirty="0" smtClean="0"/>
              <a:t>0</a:t>
            </a:r>
            <a:r>
              <a:rPr lang="fr-FR" dirty="0" smtClean="0"/>
              <a:t>) = (</a:t>
            </a:r>
            <a:r>
              <a:rPr lang="fr-FR" b="1" dirty="0" smtClean="0"/>
              <a:t>q</a:t>
            </a:r>
            <a:r>
              <a:rPr lang="fr-FR" b="1" baseline="-25000" dirty="0" smtClean="0"/>
              <a:t>4</a:t>
            </a:r>
            <a:r>
              <a:rPr lang="fr-FR" dirty="0" smtClean="0"/>
              <a:t>, </a:t>
            </a:r>
            <a:r>
              <a:rPr lang="fr-FR" i="1" dirty="0" smtClean="0"/>
              <a:t>0</a:t>
            </a:r>
            <a:r>
              <a:rPr lang="fr-FR" dirty="0" smtClean="0"/>
              <a:t>, </a:t>
            </a:r>
            <a:r>
              <a:rPr lang="fr-FR" b="1" dirty="0" smtClean="0"/>
              <a:t>R</a:t>
            </a:r>
            <a:r>
              <a:rPr lang="fr-FR" dirty="0" smtClean="0"/>
              <a:t>)</a:t>
            </a:r>
          </a:p>
          <a:p>
            <a:pPr marL="2171700" lvl="4" indent="-342900">
              <a:buFont typeface="Arial" pitchFamily="34" charset="0"/>
              <a:buChar char="•"/>
            </a:pPr>
            <a:r>
              <a:rPr lang="el-GR" dirty="0" smtClean="0"/>
              <a:t>δ</a:t>
            </a:r>
            <a:r>
              <a:rPr lang="fr-FR" dirty="0" smtClean="0"/>
              <a:t>(</a:t>
            </a:r>
            <a:r>
              <a:rPr lang="fr-FR" b="1" dirty="0" smtClean="0"/>
              <a:t>q</a:t>
            </a:r>
            <a:r>
              <a:rPr lang="fr-FR" b="1" baseline="-25000" dirty="0" smtClean="0"/>
              <a:t>4</a:t>
            </a:r>
            <a:r>
              <a:rPr lang="fr-FR" dirty="0" smtClean="0"/>
              <a:t>, </a:t>
            </a:r>
            <a:r>
              <a:rPr lang="fr-FR" i="1" dirty="0" smtClean="0"/>
              <a:t>B</a:t>
            </a:r>
            <a:r>
              <a:rPr lang="fr-FR" dirty="0" smtClean="0"/>
              <a:t>) = (</a:t>
            </a:r>
            <a:r>
              <a:rPr lang="fr-FR" b="1" dirty="0" smtClean="0"/>
              <a:t>q</a:t>
            </a:r>
            <a:r>
              <a:rPr lang="fr-FR" b="1" baseline="-25000" dirty="0" smtClean="0"/>
              <a:t>5</a:t>
            </a:r>
            <a:r>
              <a:rPr lang="fr-FR" dirty="0" smtClean="0"/>
              <a:t>, </a:t>
            </a:r>
            <a:r>
              <a:rPr lang="fr-FR" i="1" dirty="0" smtClean="0"/>
              <a:t>0</a:t>
            </a:r>
            <a:r>
              <a:rPr lang="fr-FR" dirty="0" smtClean="0"/>
              <a:t>, </a:t>
            </a:r>
            <a:r>
              <a:rPr lang="fr-FR" b="1" dirty="0" smtClean="0"/>
              <a:t>L</a:t>
            </a:r>
            <a:r>
              <a:rPr lang="fr-FR" dirty="0" smtClean="0"/>
              <a:t>)</a:t>
            </a:r>
          </a:p>
          <a:p>
            <a:pPr marL="2171700" lvl="4" indent="-342900">
              <a:buFont typeface="Arial" pitchFamily="34" charset="0"/>
              <a:buChar char="•"/>
            </a:pPr>
            <a:endParaRPr lang="hr-HR" dirty="0" smtClean="0"/>
          </a:p>
          <a:p>
            <a:pPr marL="1714500" lvl="3" indent="-342900">
              <a:buFont typeface="Arial" pitchFamily="34" charset="0"/>
              <a:buChar char="•"/>
            </a:pPr>
            <a:r>
              <a:rPr lang="hr-HR" dirty="0" smtClean="0"/>
              <a:t>pozicioniranje na slijedeći znak drugog broja</a:t>
            </a:r>
          </a:p>
          <a:p>
            <a:pPr marL="2171700" lvl="4" indent="-342900">
              <a:buFont typeface="Arial" pitchFamily="34" charset="0"/>
              <a:buChar char="•"/>
            </a:pPr>
            <a:r>
              <a:rPr lang="el-GR" dirty="0" smtClean="0"/>
              <a:t>δ</a:t>
            </a:r>
            <a:r>
              <a:rPr lang="fr-FR" dirty="0" smtClean="0"/>
              <a:t>(</a:t>
            </a:r>
            <a:r>
              <a:rPr lang="fr-FR" b="1" dirty="0" smtClean="0"/>
              <a:t>q</a:t>
            </a:r>
            <a:r>
              <a:rPr lang="fr-FR" b="1" baseline="-25000" dirty="0" smtClean="0"/>
              <a:t>5</a:t>
            </a:r>
            <a:r>
              <a:rPr lang="fr-FR" dirty="0" smtClean="0"/>
              <a:t>, </a:t>
            </a:r>
            <a:r>
              <a:rPr lang="fr-FR" i="1" dirty="0" smtClean="0"/>
              <a:t>0</a:t>
            </a:r>
            <a:r>
              <a:rPr lang="fr-FR" dirty="0" smtClean="0"/>
              <a:t>) = (</a:t>
            </a:r>
            <a:r>
              <a:rPr lang="fr-FR" b="1" dirty="0" smtClean="0"/>
              <a:t>q</a:t>
            </a:r>
            <a:r>
              <a:rPr lang="fr-FR" b="1" baseline="-25000" dirty="0" smtClean="0"/>
              <a:t>5</a:t>
            </a:r>
            <a:r>
              <a:rPr lang="fr-FR" dirty="0" smtClean="0"/>
              <a:t>, </a:t>
            </a:r>
            <a:r>
              <a:rPr lang="fr-FR" i="1" dirty="0" smtClean="0"/>
              <a:t>0</a:t>
            </a:r>
            <a:r>
              <a:rPr lang="fr-FR" dirty="0" smtClean="0"/>
              <a:t>, </a:t>
            </a:r>
            <a:r>
              <a:rPr lang="fr-FR" b="1" dirty="0" smtClean="0"/>
              <a:t>L</a:t>
            </a:r>
            <a:r>
              <a:rPr lang="fr-FR" dirty="0" smtClean="0"/>
              <a:t>)</a:t>
            </a:r>
          </a:p>
          <a:p>
            <a:pPr marL="2171700" lvl="4" indent="-342900">
              <a:buFont typeface="Arial" pitchFamily="34" charset="0"/>
              <a:buChar char="•"/>
            </a:pPr>
            <a:r>
              <a:rPr lang="el-GR" dirty="0" smtClean="0"/>
              <a:t>δ</a:t>
            </a:r>
            <a:r>
              <a:rPr lang="fr-FR" dirty="0" smtClean="0"/>
              <a:t>(</a:t>
            </a:r>
            <a:r>
              <a:rPr lang="fr-FR" b="1" dirty="0" smtClean="0"/>
              <a:t>q</a:t>
            </a:r>
            <a:r>
              <a:rPr lang="fr-FR" b="1" baseline="-25000" dirty="0" smtClean="0"/>
              <a:t>5</a:t>
            </a:r>
            <a:r>
              <a:rPr lang="fr-FR" dirty="0" smtClean="0"/>
              <a:t>, </a:t>
            </a:r>
            <a:r>
              <a:rPr lang="fr-FR" i="1" dirty="0" smtClean="0"/>
              <a:t>1</a:t>
            </a:r>
            <a:r>
              <a:rPr lang="fr-FR" dirty="0" smtClean="0"/>
              <a:t>) = (</a:t>
            </a:r>
            <a:r>
              <a:rPr lang="fr-FR" b="1" dirty="0" smtClean="0"/>
              <a:t>q</a:t>
            </a:r>
            <a:r>
              <a:rPr lang="fr-FR" b="1" baseline="-25000" dirty="0" smtClean="0"/>
              <a:t>5</a:t>
            </a:r>
            <a:r>
              <a:rPr lang="fr-FR" dirty="0" smtClean="0"/>
              <a:t>, </a:t>
            </a:r>
            <a:r>
              <a:rPr lang="fr-FR" i="1" dirty="0" smtClean="0"/>
              <a:t>1</a:t>
            </a:r>
            <a:r>
              <a:rPr lang="fr-FR" dirty="0" smtClean="0"/>
              <a:t>, </a:t>
            </a:r>
            <a:r>
              <a:rPr lang="fr-FR" b="1" dirty="0" smtClean="0"/>
              <a:t>L</a:t>
            </a:r>
            <a:r>
              <a:rPr lang="fr-FR" dirty="0" smtClean="0"/>
              <a:t>)</a:t>
            </a:r>
          </a:p>
          <a:p>
            <a:pPr marL="2171700" lvl="4" indent="-342900">
              <a:buFont typeface="Arial" pitchFamily="34" charset="0"/>
              <a:buChar char="•"/>
            </a:pPr>
            <a:r>
              <a:rPr lang="el-GR" dirty="0" smtClean="0"/>
              <a:t>δ</a:t>
            </a:r>
            <a:r>
              <a:rPr lang="pt-BR" dirty="0" smtClean="0"/>
              <a:t>(</a:t>
            </a:r>
            <a:r>
              <a:rPr lang="pt-BR" b="1" dirty="0" smtClean="0"/>
              <a:t>q</a:t>
            </a:r>
            <a:r>
              <a:rPr lang="pt-BR" b="1" baseline="-25000" dirty="0" smtClean="0"/>
              <a:t>5</a:t>
            </a:r>
            <a:r>
              <a:rPr lang="pt-BR" dirty="0" smtClean="0"/>
              <a:t>, </a:t>
            </a:r>
            <a:r>
              <a:rPr lang="hr-HR" i="1" dirty="0" smtClean="0"/>
              <a:t>x</a:t>
            </a:r>
            <a:r>
              <a:rPr lang="pt-BR" dirty="0" smtClean="0"/>
              <a:t>) = (</a:t>
            </a:r>
            <a:r>
              <a:rPr lang="pt-BR" b="1" dirty="0" smtClean="0"/>
              <a:t>q</a:t>
            </a:r>
            <a:r>
              <a:rPr lang="pt-BR" b="1" baseline="-25000" dirty="0" smtClean="0"/>
              <a:t>2</a:t>
            </a:r>
            <a:r>
              <a:rPr lang="pt-BR" dirty="0" smtClean="0"/>
              <a:t>, </a:t>
            </a:r>
            <a:r>
              <a:rPr lang="pt-BR" i="1" dirty="0" smtClean="0"/>
              <a:t>0</a:t>
            </a:r>
            <a:r>
              <a:rPr lang="pt-BR" dirty="0" smtClean="0"/>
              <a:t>, </a:t>
            </a:r>
            <a:r>
              <a:rPr lang="pt-BR" b="1" dirty="0" smtClean="0"/>
              <a:t>R</a:t>
            </a:r>
            <a:r>
              <a:rPr lang="pt-B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57290" y="357166"/>
            <a:ext cx="5143536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Konfiguracija Turingovog stroja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8728" y="1142984"/>
            <a:ext cx="300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i="1" dirty="0" smtClean="0"/>
              <a:t>C</a:t>
            </a:r>
            <a:r>
              <a:rPr lang="hr-HR" b="1" i="1" baseline="-25000" dirty="0" smtClean="0"/>
              <a:t>x</a:t>
            </a:r>
            <a:r>
              <a:rPr lang="hr-HR" dirty="0" smtClean="0"/>
              <a:t> = </a:t>
            </a:r>
            <a:r>
              <a:rPr lang="hr-HR" i="1" dirty="0" smtClean="0"/>
              <a:t>u</a:t>
            </a:r>
            <a:r>
              <a:rPr lang="hr-HR" dirty="0" smtClean="0"/>
              <a:t> </a:t>
            </a:r>
            <a:r>
              <a:rPr lang="hr-HR" b="1" dirty="0" smtClean="0"/>
              <a:t>q</a:t>
            </a:r>
            <a:r>
              <a:rPr lang="hr-HR" b="1" baseline="-25000" dirty="0" smtClean="0"/>
              <a:t>x</a:t>
            </a:r>
            <a:r>
              <a:rPr lang="hr-HR" dirty="0" smtClean="0"/>
              <a:t> </a:t>
            </a:r>
            <a:r>
              <a:rPr lang="hr-HR" i="1" dirty="0" smtClean="0"/>
              <a:t>v</a:t>
            </a:r>
          </a:p>
          <a:p>
            <a:endParaRPr lang="hr-HR" i="1" dirty="0"/>
          </a:p>
          <a:p>
            <a:r>
              <a:rPr lang="hr-HR" i="1" dirty="0" smtClean="0"/>
              <a:t>Primjer:	</a:t>
            </a:r>
            <a:r>
              <a:rPr lang="hr-HR" b="1" i="1" dirty="0" smtClean="0"/>
              <a:t>C</a:t>
            </a:r>
            <a:r>
              <a:rPr lang="hr-HR" dirty="0" smtClean="0"/>
              <a:t> = </a:t>
            </a:r>
            <a:r>
              <a:rPr lang="hr-HR" i="1" dirty="0" smtClean="0"/>
              <a:t>01234</a:t>
            </a:r>
            <a:r>
              <a:rPr lang="hr-HR" dirty="0" smtClean="0"/>
              <a:t> </a:t>
            </a:r>
            <a:r>
              <a:rPr lang="hr-HR" b="1" dirty="0" smtClean="0"/>
              <a:t>q</a:t>
            </a:r>
            <a:r>
              <a:rPr lang="hr-HR" dirty="0" smtClean="0"/>
              <a:t> </a:t>
            </a:r>
            <a:r>
              <a:rPr lang="hr-HR" i="1" dirty="0" smtClean="0"/>
              <a:t>56789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</a:t>
            </a:r>
            <a:r>
              <a:rPr lang="hr-HR" b="1" dirty="0" smtClean="0"/>
              <a:t>q</a:t>
            </a:r>
            <a:r>
              <a:rPr lang="hr-HR" b="1" baseline="-25000" dirty="0" smtClean="0"/>
              <a:t>0</a:t>
            </a:r>
            <a:r>
              <a:rPr lang="hr-HR" dirty="0" smtClean="0"/>
              <a:t>, ..., </a:t>
            </a:r>
            <a:r>
              <a:rPr lang="hr-HR" b="1" dirty="0" smtClean="0"/>
              <a:t>q</a:t>
            </a:r>
            <a:r>
              <a:rPr lang="en-US" b="1" baseline="-25000" dirty="0" smtClean="0"/>
              <a:t>8</a:t>
            </a:r>
            <a:r>
              <a:rPr lang="hr-HR" dirty="0" smtClean="0"/>
              <a:t>}, {</a:t>
            </a:r>
            <a:r>
              <a:rPr lang="hr-HR" i="1" dirty="0" smtClean="0"/>
              <a:t>0</a:t>
            </a:r>
            <a:r>
              <a:rPr lang="hr-HR" dirty="0" smtClean="0"/>
              <a:t>, </a:t>
            </a:r>
            <a:r>
              <a:rPr lang="hr-HR" i="1" dirty="0" smtClean="0"/>
              <a:t>1</a:t>
            </a:r>
            <a:r>
              <a:rPr lang="hr-HR" dirty="0" smtClean="0"/>
              <a:t>}, {</a:t>
            </a:r>
            <a:r>
              <a:rPr lang="hr-HR" i="1" dirty="0" smtClean="0"/>
              <a:t>0</a:t>
            </a:r>
            <a:r>
              <a:rPr lang="hr-HR" dirty="0" smtClean="0"/>
              <a:t>, </a:t>
            </a:r>
            <a:r>
              <a:rPr lang="hr-HR" i="1" dirty="0" smtClean="0"/>
              <a:t>1</a:t>
            </a:r>
            <a:r>
              <a:rPr lang="hr-HR" dirty="0" smtClean="0"/>
              <a:t>, </a:t>
            </a:r>
            <a:r>
              <a:rPr lang="hr-HR" i="1" dirty="0" smtClean="0"/>
              <a:t>x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}, </a:t>
            </a:r>
            <a:r>
              <a:rPr lang="el-GR" b="1" dirty="0" smtClean="0"/>
              <a:t>δ</a:t>
            </a:r>
            <a:r>
              <a:rPr lang="hr-HR" dirty="0" smtClean="0"/>
              <a:t>, </a:t>
            </a:r>
            <a:r>
              <a:rPr lang="hr-HR" b="1" dirty="0" smtClean="0"/>
              <a:t>q</a:t>
            </a:r>
            <a:r>
              <a:rPr lang="hr-HR" b="1" baseline="-25000" dirty="0" smtClean="0"/>
              <a:t>0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, Ø)</a:t>
            </a:r>
            <a:endParaRPr lang="en-US" dirty="0" smtClean="0"/>
          </a:p>
          <a:p>
            <a:endParaRPr lang="hr-HR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hr-HR" dirty="0" smtClean="0"/>
              <a:t>povratak na slijedeći znak prvog broja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l-GR" dirty="0" smtClean="0"/>
              <a:t>δ</a:t>
            </a:r>
            <a:r>
              <a:rPr lang="fr-FR" dirty="0" smtClean="0"/>
              <a:t>(</a:t>
            </a:r>
            <a:r>
              <a:rPr lang="fr-FR" b="1" dirty="0" smtClean="0"/>
              <a:t>q</a:t>
            </a:r>
            <a:r>
              <a:rPr lang="fr-FR" b="1" baseline="-25000" dirty="0" smtClean="0"/>
              <a:t>2</a:t>
            </a:r>
            <a:r>
              <a:rPr lang="fr-FR" dirty="0" smtClean="0"/>
              <a:t>, </a:t>
            </a:r>
            <a:r>
              <a:rPr lang="fr-FR" i="1" dirty="0" smtClean="0"/>
              <a:t>1</a:t>
            </a:r>
            <a:r>
              <a:rPr lang="fr-FR" dirty="0" smtClean="0"/>
              <a:t>) = (</a:t>
            </a:r>
            <a:r>
              <a:rPr lang="fr-FR" b="1" dirty="0" smtClean="0"/>
              <a:t>q</a:t>
            </a:r>
            <a:r>
              <a:rPr lang="fr-FR" b="1" baseline="-25000" dirty="0" smtClean="0"/>
              <a:t>6</a:t>
            </a:r>
            <a:r>
              <a:rPr lang="fr-FR" dirty="0" smtClean="0"/>
              <a:t>, </a:t>
            </a:r>
            <a:r>
              <a:rPr lang="fr-FR" i="1" dirty="0" smtClean="0"/>
              <a:t>1</a:t>
            </a:r>
            <a:r>
              <a:rPr lang="fr-FR" dirty="0" smtClean="0"/>
              <a:t>, </a:t>
            </a:r>
            <a:r>
              <a:rPr lang="fr-FR" b="1" dirty="0" smtClean="0"/>
              <a:t>L</a:t>
            </a:r>
            <a:r>
              <a:rPr lang="fr-FR" dirty="0" smtClean="0"/>
              <a:t>)</a:t>
            </a:r>
            <a:endParaRPr lang="hr-HR" dirty="0" smtClean="0"/>
          </a:p>
          <a:p>
            <a:pPr marL="1714500" lvl="3" indent="-342900">
              <a:buFont typeface="Arial" pitchFamily="34" charset="0"/>
              <a:buChar char="•"/>
            </a:pPr>
            <a:r>
              <a:rPr lang="el-GR" dirty="0" smtClean="0"/>
              <a:t>δ</a:t>
            </a:r>
            <a:r>
              <a:rPr lang="fr-FR" dirty="0" smtClean="0"/>
              <a:t>(</a:t>
            </a:r>
            <a:r>
              <a:rPr lang="fr-FR" b="1" dirty="0" smtClean="0"/>
              <a:t>q</a:t>
            </a:r>
            <a:r>
              <a:rPr lang="fr-FR" b="1" baseline="-25000" dirty="0" smtClean="0"/>
              <a:t>6</a:t>
            </a:r>
            <a:r>
              <a:rPr lang="fr-FR" dirty="0" smtClean="0"/>
              <a:t>, </a:t>
            </a:r>
            <a:r>
              <a:rPr lang="fr-FR" i="1" dirty="0" smtClean="0"/>
              <a:t>0</a:t>
            </a:r>
            <a:r>
              <a:rPr lang="fr-FR" dirty="0" smtClean="0"/>
              <a:t>) = (</a:t>
            </a:r>
            <a:r>
              <a:rPr lang="fr-FR" b="1" dirty="0" smtClean="0"/>
              <a:t>q</a:t>
            </a:r>
            <a:r>
              <a:rPr lang="fr-FR" b="1" baseline="-25000" dirty="0" smtClean="0"/>
              <a:t>6</a:t>
            </a:r>
            <a:r>
              <a:rPr lang="fr-FR" dirty="0" smtClean="0"/>
              <a:t>, </a:t>
            </a:r>
            <a:r>
              <a:rPr lang="fr-FR" i="1" dirty="0" smtClean="0"/>
              <a:t>0</a:t>
            </a:r>
            <a:r>
              <a:rPr lang="fr-FR" dirty="0" smtClean="0"/>
              <a:t>, </a:t>
            </a:r>
            <a:r>
              <a:rPr lang="fr-FR" b="1" dirty="0" smtClean="0"/>
              <a:t>L</a:t>
            </a:r>
            <a:r>
              <a:rPr lang="fr-FR" dirty="0" smtClean="0"/>
              <a:t>)</a:t>
            </a:r>
            <a:endParaRPr lang="hr-HR" dirty="0" smtClean="0"/>
          </a:p>
          <a:p>
            <a:pPr marL="1714500" lvl="3" indent="-342900">
              <a:buFont typeface="Arial" pitchFamily="34" charset="0"/>
              <a:buChar char="•"/>
            </a:pPr>
            <a:r>
              <a:rPr lang="el-GR" dirty="0" smtClean="0"/>
              <a:t>δ</a:t>
            </a:r>
            <a:r>
              <a:rPr lang="fr-FR" dirty="0" smtClean="0"/>
              <a:t>(</a:t>
            </a:r>
            <a:r>
              <a:rPr lang="fr-FR" b="1" dirty="0" smtClean="0"/>
              <a:t>q</a:t>
            </a:r>
            <a:r>
              <a:rPr lang="fr-FR" b="1" baseline="-25000" dirty="0" smtClean="0"/>
              <a:t>6</a:t>
            </a:r>
            <a:r>
              <a:rPr lang="fr-FR" dirty="0" smtClean="0"/>
              <a:t>, </a:t>
            </a:r>
            <a:r>
              <a:rPr lang="fr-FR" i="1" dirty="0" smtClean="0"/>
              <a:t>1</a:t>
            </a:r>
            <a:r>
              <a:rPr lang="fr-FR" dirty="0" smtClean="0"/>
              <a:t>) = (</a:t>
            </a:r>
            <a:r>
              <a:rPr lang="fr-FR" b="1" dirty="0" smtClean="0"/>
              <a:t>q</a:t>
            </a:r>
            <a:r>
              <a:rPr lang="fr-FR" b="1" baseline="-25000" dirty="0" smtClean="0"/>
              <a:t>6</a:t>
            </a:r>
            <a:r>
              <a:rPr lang="fr-FR" dirty="0" smtClean="0"/>
              <a:t>, </a:t>
            </a:r>
            <a:r>
              <a:rPr lang="fr-FR" i="1" dirty="0" smtClean="0"/>
              <a:t>1</a:t>
            </a:r>
            <a:r>
              <a:rPr lang="fr-FR" dirty="0" smtClean="0"/>
              <a:t>, </a:t>
            </a:r>
            <a:r>
              <a:rPr lang="fr-FR" b="1" dirty="0" smtClean="0"/>
              <a:t>L</a:t>
            </a:r>
            <a:r>
              <a:rPr lang="fr-FR" dirty="0" smtClean="0"/>
              <a:t>)</a:t>
            </a:r>
            <a:endParaRPr lang="hr-HR" dirty="0" smtClean="0"/>
          </a:p>
          <a:p>
            <a:pPr marL="1714500" lvl="3" indent="-342900">
              <a:buFont typeface="Arial" pitchFamily="34" charset="0"/>
              <a:buChar char="•"/>
            </a:pPr>
            <a:r>
              <a:rPr lang="el-GR" dirty="0" smtClean="0"/>
              <a:t>δ</a:t>
            </a:r>
            <a:r>
              <a:rPr lang="pt-BR" dirty="0" smtClean="0"/>
              <a:t>(</a:t>
            </a:r>
            <a:r>
              <a:rPr lang="pt-BR" b="1" dirty="0" smtClean="0"/>
              <a:t>q</a:t>
            </a:r>
            <a:r>
              <a:rPr lang="pt-BR" b="1" baseline="-25000" dirty="0" smtClean="0"/>
              <a:t>6</a:t>
            </a:r>
            <a:r>
              <a:rPr lang="pt-BR" dirty="0" smtClean="0"/>
              <a:t>, </a:t>
            </a:r>
            <a:r>
              <a:rPr lang="pt-BR" i="1" dirty="0" smtClean="0"/>
              <a:t>B</a:t>
            </a:r>
            <a:r>
              <a:rPr lang="pt-BR" dirty="0" smtClean="0"/>
              <a:t>) = (</a:t>
            </a:r>
            <a:r>
              <a:rPr lang="pt-BR" b="1" dirty="0" smtClean="0"/>
              <a:t>q</a:t>
            </a:r>
            <a:r>
              <a:rPr lang="pt-BR" b="1" baseline="-25000" dirty="0" smtClean="0"/>
              <a:t>0</a:t>
            </a:r>
            <a:r>
              <a:rPr lang="pt-BR" dirty="0" smtClean="0"/>
              <a:t>, </a:t>
            </a:r>
            <a:r>
              <a:rPr lang="pt-BR" i="1" dirty="0" smtClean="0"/>
              <a:t>B</a:t>
            </a:r>
            <a:r>
              <a:rPr lang="pt-BR" dirty="0" smtClean="0"/>
              <a:t>, </a:t>
            </a:r>
            <a:r>
              <a:rPr lang="pt-BR" b="1" dirty="0" smtClean="0"/>
              <a:t>R</a:t>
            </a:r>
            <a:r>
              <a:rPr lang="pt-BR" dirty="0" smtClean="0"/>
              <a:t>)</a:t>
            </a:r>
            <a:endParaRPr lang="hr-HR" dirty="0" smtClean="0"/>
          </a:p>
          <a:p>
            <a:pPr marL="1714500" lvl="3" indent="-342900"/>
            <a:endParaRPr lang="hr-H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hr-HR" dirty="0" smtClean="0"/>
              <a:t>brisanje svih znakova osim onih izračunatog broja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l-GR" dirty="0" smtClean="0"/>
              <a:t>δ</a:t>
            </a:r>
            <a:r>
              <a:rPr lang="pt-BR" dirty="0" smtClean="0"/>
              <a:t>(</a:t>
            </a:r>
            <a:r>
              <a:rPr lang="pt-BR" b="1" dirty="0" smtClean="0"/>
              <a:t>q</a:t>
            </a:r>
            <a:r>
              <a:rPr lang="pt-BR" b="1" baseline="-25000" dirty="0" smtClean="0"/>
              <a:t>0</a:t>
            </a:r>
            <a:r>
              <a:rPr lang="pt-BR" dirty="0" smtClean="0"/>
              <a:t>, </a:t>
            </a:r>
            <a:r>
              <a:rPr lang="pt-BR" i="1" dirty="0" smtClean="0"/>
              <a:t>1</a:t>
            </a:r>
            <a:r>
              <a:rPr lang="pt-BR" dirty="0" smtClean="0"/>
              <a:t>) = (</a:t>
            </a:r>
            <a:r>
              <a:rPr lang="pt-BR" b="1" dirty="0" smtClean="0"/>
              <a:t>q</a:t>
            </a:r>
            <a:r>
              <a:rPr lang="pt-BR" b="1" baseline="-25000" dirty="0" smtClean="0"/>
              <a:t>7</a:t>
            </a:r>
            <a:r>
              <a:rPr lang="pt-BR" dirty="0" smtClean="0"/>
              <a:t>, </a:t>
            </a:r>
            <a:r>
              <a:rPr lang="pt-BR" i="1" dirty="0" smtClean="0"/>
              <a:t>B</a:t>
            </a:r>
            <a:r>
              <a:rPr lang="pt-BR" dirty="0" smtClean="0"/>
              <a:t>, </a:t>
            </a:r>
            <a:r>
              <a:rPr lang="pt-BR" b="1" dirty="0" smtClean="0"/>
              <a:t>R</a:t>
            </a:r>
            <a:r>
              <a:rPr lang="pt-BR" dirty="0" smtClean="0"/>
              <a:t>)</a:t>
            </a:r>
            <a:endParaRPr lang="hr-HR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l-GR" dirty="0" smtClean="0"/>
              <a:t>δ</a:t>
            </a:r>
            <a:r>
              <a:rPr lang="pt-BR" dirty="0" smtClean="0"/>
              <a:t>(</a:t>
            </a:r>
            <a:r>
              <a:rPr lang="pt-BR" b="1" dirty="0" smtClean="0"/>
              <a:t>q</a:t>
            </a:r>
            <a:r>
              <a:rPr lang="pt-BR" b="1" baseline="-25000" dirty="0" smtClean="0"/>
              <a:t>7</a:t>
            </a:r>
            <a:r>
              <a:rPr lang="pt-BR" dirty="0" smtClean="0"/>
              <a:t>, </a:t>
            </a:r>
            <a:r>
              <a:rPr lang="pt-BR" i="1" dirty="0" smtClean="0"/>
              <a:t>0</a:t>
            </a:r>
            <a:r>
              <a:rPr lang="pt-BR" dirty="0" smtClean="0"/>
              <a:t>) = (</a:t>
            </a:r>
            <a:r>
              <a:rPr lang="pt-BR" b="1" dirty="0" smtClean="0"/>
              <a:t>q</a:t>
            </a:r>
            <a:r>
              <a:rPr lang="pt-BR" b="1" baseline="-25000" dirty="0" smtClean="0"/>
              <a:t>7</a:t>
            </a:r>
            <a:r>
              <a:rPr lang="pt-BR" dirty="0" smtClean="0"/>
              <a:t>, </a:t>
            </a:r>
            <a:r>
              <a:rPr lang="pt-BR" i="1" dirty="0" smtClean="0"/>
              <a:t>B</a:t>
            </a:r>
            <a:r>
              <a:rPr lang="pt-BR" dirty="0" smtClean="0"/>
              <a:t>, </a:t>
            </a:r>
            <a:r>
              <a:rPr lang="pt-BR" b="1" dirty="0" smtClean="0"/>
              <a:t>R</a:t>
            </a:r>
            <a:r>
              <a:rPr lang="pt-BR" dirty="0" smtClean="0"/>
              <a:t>)</a:t>
            </a:r>
            <a:endParaRPr lang="hr-HR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l-GR" dirty="0" smtClean="0"/>
              <a:t>δ</a:t>
            </a:r>
            <a:r>
              <a:rPr lang="pt-BR" dirty="0" smtClean="0"/>
              <a:t>(</a:t>
            </a:r>
            <a:r>
              <a:rPr lang="pt-BR" b="1" dirty="0" smtClean="0"/>
              <a:t>q</a:t>
            </a:r>
            <a:r>
              <a:rPr lang="pt-BR" b="1" baseline="-25000" dirty="0" smtClean="0"/>
              <a:t>7</a:t>
            </a:r>
            <a:r>
              <a:rPr lang="pt-BR" dirty="0" smtClean="0"/>
              <a:t>, </a:t>
            </a:r>
            <a:r>
              <a:rPr lang="pt-BR" i="1" dirty="0" smtClean="0"/>
              <a:t>1</a:t>
            </a:r>
            <a:r>
              <a:rPr lang="pt-BR" dirty="0" smtClean="0"/>
              <a:t>) = (</a:t>
            </a:r>
            <a:r>
              <a:rPr lang="pt-BR" b="1" dirty="0" smtClean="0"/>
              <a:t>q</a:t>
            </a:r>
            <a:r>
              <a:rPr lang="pt-BR" b="1" baseline="-25000" dirty="0" smtClean="0"/>
              <a:t>8</a:t>
            </a:r>
            <a:r>
              <a:rPr lang="pt-BR" dirty="0" smtClean="0"/>
              <a:t>, </a:t>
            </a:r>
            <a:r>
              <a:rPr lang="pt-BR" i="1" dirty="0" smtClean="0"/>
              <a:t>B</a:t>
            </a:r>
            <a:r>
              <a:rPr lang="pt-BR" dirty="0" smtClean="0"/>
              <a:t>, </a:t>
            </a:r>
            <a:r>
              <a:rPr lang="pt-BR" b="1" dirty="0" smtClean="0"/>
              <a:t>R</a:t>
            </a:r>
            <a:r>
              <a:rPr lang="pt-BR" dirty="0" smtClean="0"/>
              <a:t>)</a:t>
            </a:r>
            <a:endParaRPr lang="hr-H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pt-BR" sz="1200" dirty="0" smtClean="0">
                <a:solidFill>
                  <a:srgbClr val="FF0000"/>
                </a:solidFill>
              </a:rPr>
              <a:t>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0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0</a:t>
            </a:r>
            <a:r>
              <a:rPr lang="pt-BR" sz="1200" dirty="0" smtClean="0">
                <a:solidFill>
                  <a:srgbClr val="FF0000"/>
                </a:solidFill>
              </a:rPr>
              <a:t>) = 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1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B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b="1" dirty="0" smtClean="0">
                <a:solidFill>
                  <a:srgbClr val="FF0000"/>
                </a:solidFill>
              </a:rPr>
              <a:t>R</a:t>
            </a:r>
            <a:r>
              <a:rPr lang="pt-BR" sz="1200" dirty="0" smtClean="0">
                <a:solidFill>
                  <a:srgbClr val="FF0000"/>
                </a:solidFill>
              </a:rPr>
              <a:t>)</a:t>
            </a:r>
            <a:endParaRPr lang="hr-HR" sz="1200" dirty="0" smtClean="0">
              <a:solidFill>
                <a:srgbClr val="FF0000"/>
              </a:solidFill>
            </a:endParaRPr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q</a:t>
            </a:r>
            <a:r>
              <a:rPr lang="pt-BR" sz="1400" b="1" baseline="-25000" dirty="0" smtClean="0">
                <a:solidFill>
                  <a:srgbClr val="FF0000"/>
                </a:solidFill>
              </a:rPr>
              <a:t>0</a:t>
            </a:r>
            <a:r>
              <a:rPr lang="hr-HR" sz="1400" b="1" baseline="-25000" dirty="0" smtClean="0">
                <a:solidFill>
                  <a:srgbClr val="FF0000"/>
                </a:solidFill>
              </a:rPr>
              <a:t>  </a:t>
            </a:r>
            <a:r>
              <a:rPr lang="hr-HR" sz="1400" i="1" dirty="0" smtClean="0">
                <a:solidFill>
                  <a:srgbClr val="FF0000"/>
                </a:solidFill>
              </a:rPr>
              <a:t>001000</a:t>
            </a:r>
            <a:r>
              <a:rPr lang="en-US" sz="1400" i="1" dirty="0" smtClean="0">
                <a:solidFill>
                  <a:srgbClr val="FF0000"/>
                </a:solidFill>
              </a:rPr>
              <a:t> &gt; B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1</a:t>
            </a:r>
            <a:r>
              <a:rPr lang="en-US" sz="1400" i="1" dirty="0" smtClean="0">
                <a:solidFill>
                  <a:srgbClr val="FF0000"/>
                </a:solidFill>
              </a:rPr>
              <a:t> 01000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pt-BR" sz="1200" dirty="0" smtClean="0">
                <a:solidFill>
                  <a:srgbClr val="FF0000"/>
                </a:solidFill>
              </a:rPr>
              <a:t>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1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0</a:t>
            </a:r>
            <a:r>
              <a:rPr lang="pt-BR" sz="1200" dirty="0" smtClean="0">
                <a:solidFill>
                  <a:srgbClr val="FF0000"/>
                </a:solidFill>
              </a:rPr>
              <a:t>) = 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1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0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b="1" dirty="0" smtClean="0">
                <a:solidFill>
                  <a:srgbClr val="FF0000"/>
                </a:solidFill>
              </a:rPr>
              <a:t>R</a:t>
            </a:r>
            <a:r>
              <a:rPr lang="pt-BR" sz="1200" dirty="0" smtClean="0">
                <a:solidFill>
                  <a:srgbClr val="FF0000"/>
                </a:solidFill>
              </a:rPr>
              <a:t>)</a:t>
            </a:r>
            <a:endParaRPr lang="hr-HR" sz="1200" dirty="0" smtClean="0">
              <a:solidFill>
                <a:srgbClr val="FF0000"/>
              </a:solidFill>
            </a:endParaRPr>
          </a:p>
          <a:p>
            <a:pPr marL="342900" lvl="3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pt-BR" sz="1200" dirty="0" smtClean="0">
                <a:solidFill>
                  <a:srgbClr val="FF0000"/>
                </a:solidFill>
              </a:rPr>
              <a:t>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1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1</a:t>
            </a:r>
            <a:r>
              <a:rPr lang="pt-BR" sz="1200" dirty="0" smtClean="0">
                <a:solidFill>
                  <a:srgbClr val="FF0000"/>
                </a:solidFill>
              </a:rPr>
              <a:t>) = 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2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1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b="1" dirty="0" smtClean="0">
                <a:solidFill>
                  <a:srgbClr val="FF0000"/>
                </a:solidFill>
              </a:rPr>
              <a:t>R</a:t>
            </a:r>
            <a:r>
              <a:rPr lang="pt-BR" sz="1200" dirty="0" smtClean="0">
                <a:solidFill>
                  <a:srgbClr val="FF0000"/>
                </a:solidFill>
              </a:rPr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</a:t>
            </a:r>
            <a:r>
              <a:rPr lang="en-US" sz="1400" i="1" dirty="0" smtClean="0">
                <a:solidFill>
                  <a:srgbClr val="FF0000"/>
                </a:solidFill>
              </a:rPr>
              <a:t>B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1 </a:t>
            </a:r>
            <a:r>
              <a:rPr lang="en-US" sz="1400" i="1" dirty="0" smtClean="0">
                <a:solidFill>
                  <a:srgbClr val="FF0000"/>
                </a:solidFill>
              </a:rPr>
              <a:t>01000 &gt; B01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2</a:t>
            </a:r>
            <a:r>
              <a:rPr lang="en-US" sz="1400" i="1" dirty="0" smtClean="0">
                <a:solidFill>
                  <a:srgbClr val="FF0000"/>
                </a:solidFill>
              </a:rPr>
              <a:t> 000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pt-BR" sz="1200" dirty="0" smtClean="0">
                <a:solidFill>
                  <a:srgbClr val="FF0000"/>
                </a:solidFill>
              </a:rPr>
              <a:t>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2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0</a:t>
            </a:r>
            <a:r>
              <a:rPr lang="pt-BR" sz="1200" dirty="0" smtClean="0">
                <a:solidFill>
                  <a:srgbClr val="FF0000"/>
                </a:solidFill>
              </a:rPr>
              <a:t>) = 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3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hr-HR" sz="1200" i="1" dirty="0" smtClean="0">
                <a:solidFill>
                  <a:srgbClr val="FF0000"/>
                </a:solidFill>
              </a:rPr>
              <a:t>x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b="1" dirty="0" smtClean="0">
                <a:solidFill>
                  <a:srgbClr val="FF0000"/>
                </a:solidFill>
              </a:rPr>
              <a:t>R</a:t>
            </a:r>
            <a:r>
              <a:rPr lang="pt-BR" sz="1200" dirty="0" smtClean="0">
                <a:solidFill>
                  <a:srgbClr val="FF0000"/>
                </a:solidFill>
              </a:rPr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</a:t>
            </a:r>
            <a:r>
              <a:rPr lang="en-US" sz="1400" i="1" dirty="0" smtClean="0">
                <a:solidFill>
                  <a:srgbClr val="FF0000"/>
                </a:solidFill>
              </a:rPr>
              <a:t>B01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2</a:t>
            </a:r>
            <a:r>
              <a:rPr lang="en-US" sz="1400" i="1" dirty="0" smtClean="0">
                <a:solidFill>
                  <a:srgbClr val="FF0000"/>
                </a:solidFill>
              </a:rPr>
              <a:t> 000 &gt; B01x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3</a:t>
            </a:r>
            <a:r>
              <a:rPr lang="en-US" sz="1400" i="1" dirty="0" smtClean="0">
                <a:solidFill>
                  <a:srgbClr val="FF0000"/>
                </a:solidFill>
              </a:rPr>
              <a:t> 00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pt-BR" sz="1200" dirty="0" smtClean="0">
                <a:solidFill>
                  <a:srgbClr val="FF0000"/>
                </a:solidFill>
              </a:rPr>
              <a:t>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3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0</a:t>
            </a:r>
            <a:r>
              <a:rPr lang="pt-BR" sz="1200" dirty="0" smtClean="0">
                <a:solidFill>
                  <a:srgbClr val="FF0000"/>
                </a:solidFill>
              </a:rPr>
              <a:t>) = 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3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0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b="1" dirty="0" smtClean="0">
                <a:solidFill>
                  <a:srgbClr val="FF0000"/>
                </a:solidFill>
              </a:rPr>
              <a:t>R</a:t>
            </a:r>
            <a:r>
              <a:rPr lang="pt-BR" sz="1200" dirty="0" smtClean="0">
                <a:solidFill>
                  <a:srgbClr val="FF0000"/>
                </a:solidFill>
              </a:rPr>
              <a:t>)</a:t>
            </a:r>
            <a:endParaRPr lang="hr-HR" sz="1200" dirty="0" smtClean="0">
              <a:solidFill>
                <a:srgbClr val="FF0000"/>
              </a:solidFill>
            </a:endParaRP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</a:t>
            </a:r>
            <a:r>
              <a:rPr lang="en-US" sz="1400" i="1" dirty="0" smtClean="0">
                <a:solidFill>
                  <a:srgbClr val="FF0000"/>
                </a:solidFill>
              </a:rPr>
              <a:t>B01x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3</a:t>
            </a:r>
            <a:r>
              <a:rPr lang="en-US" sz="1400" i="1" dirty="0" smtClean="0">
                <a:solidFill>
                  <a:srgbClr val="FF0000"/>
                </a:solidFill>
              </a:rPr>
              <a:t> 00 &gt; B01x0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3</a:t>
            </a:r>
            <a:r>
              <a:rPr lang="en-US" sz="1400" i="1" dirty="0" smtClean="0">
                <a:solidFill>
                  <a:srgbClr val="FF0000"/>
                </a:solidFill>
              </a:rPr>
              <a:t> 0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pt-BR" sz="1200" dirty="0" smtClean="0">
                <a:solidFill>
                  <a:srgbClr val="FF0000"/>
                </a:solidFill>
              </a:rPr>
              <a:t>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3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0</a:t>
            </a:r>
            <a:r>
              <a:rPr lang="pt-BR" sz="1200" dirty="0" smtClean="0">
                <a:solidFill>
                  <a:srgbClr val="FF0000"/>
                </a:solidFill>
              </a:rPr>
              <a:t>) = 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3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0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b="1" dirty="0" smtClean="0">
                <a:solidFill>
                  <a:srgbClr val="FF0000"/>
                </a:solidFill>
              </a:rPr>
              <a:t>R</a:t>
            </a:r>
            <a:r>
              <a:rPr lang="pt-BR" sz="1200" dirty="0" smtClean="0">
                <a:solidFill>
                  <a:srgbClr val="FF0000"/>
                </a:solidFill>
              </a:rPr>
              <a:t>)</a:t>
            </a:r>
            <a:endParaRPr lang="hr-HR" sz="1200" dirty="0" smtClean="0">
              <a:solidFill>
                <a:srgbClr val="FF0000"/>
              </a:solidFill>
            </a:endParaRP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B01x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00 &gt; </a:t>
            </a:r>
            <a:r>
              <a:rPr lang="en-US" sz="1400" i="1" dirty="0" smtClean="0">
                <a:solidFill>
                  <a:srgbClr val="FF0000"/>
                </a:solidFill>
              </a:rPr>
              <a:t>B01x0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3</a:t>
            </a:r>
            <a:r>
              <a:rPr lang="en-US" sz="1400" i="1" dirty="0" smtClean="0">
                <a:solidFill>
                  <a:srgbClr val="FF0000"/>
                </a:solidFill>
              </a:rPr>
              <a:t> 0 &gt; B01x00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3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fr-FR" sz="1200" b="1" dirty="0" smtClean="0">
                <a:solidFill>
                  <a:srgbClr val="FF0000"/>
                </a:solidFill>
              </a:rPr>
              <a:t>q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3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i="1" dirty="0" smtClean="0">
                <a:solidFill>
                  <a:srgbClr val="FF0000"/>
                </a:solidFill>
              </a:rPr>
              <a:t>B</a:t>
            </a:r>
            <a:r>
              <a:rPr lang="fr-FR" sz="1200" dirty="0" smtClean="0">
                <a:solidFill>
                  <a:srgbClr val="FF0000"/>
                </a:solidFill>
              </a:rPr>
              <a:t>) = (</a:t>
            </a:r>
            <a:r>
              <a:rPr lang="fr-FR" sz="1200" b="1" dirty="0" smtClean="0">
                <a:solidFill>
                  <a:srgbClr val="FF0000"/>
                </a:solidFill>
              </a:rPr>
              <a:t>q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4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i="1" dirty="0" smtClean="0">
                <a:solidFill>
                  <a:srgbClr val="FF0000"/>
                </a:solidFill>
              </a:rPr>
              <a:t>1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b="1" dirty="0" smtClean="0">
                <a:solidFill>
                  <a:srgbClr val="FF0000"/>
                </a:solidFill>
              </a:rPr>
              <a:t>R</a:t>
            </a:r>
            <a:r>
              <a:rPr lang="fr-FR" sz="1200" dirty="0" smtClean="0">
                <a:solidFill>
                  <a:srgbClr val="FF0000"/>
                </a:solidFill>
              </a:rPr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B01x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00 &gt; B01x0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 &gt; </a:t>
            </a:r>
            <a:r>
              <a:rPr lang="en-US" sz="1400" i="1" dirty="0" smtClean="0">
                <a:solidFill>
                  <a:srgbClr val="FF0000"/>
                </a:solidFill>
              </a:rPr>
              <a:t>B01x00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3</a:t>
            </a:r>
            <a:r>
              <a:rPr lang="en-US" sz="1400" i="1" dirty="0" smtClean="0">
                <a:solidFill>
                  <a:srgbClr val="FF0000"/>
                </a:solidFill>
              </a:rPr>
              <a:t> &gt; B01x001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4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fr-FR" sz="1200" b="1" dirty="0" smtClean="0">
                <a:solidFill>
                  <a:srgbClr val="FF0000"/>
                </a:solidFill>
              </a:rPr>
              <a:t>q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4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i="1" dirty="0" smtClean="0">
                <a:solidFill>
                  <a:srgbClr val="FF0000"/>
                </a:solidFill>
              </a:rPr>
              <a:t>B</a:t>
            </a:r>
            <a:r>
              <a:rPr lang="fr-FR" sz="1200" dirty="0" smtClean="0">
                <a:solidFill>
                  <a:srgbClr val="FF0000"/>
                </a:solidFill>
              </a:rPr>
              <a:t>) = (</a:t>
            </a:r>
            <a:r>
              <a:rPr lang="fr-FR" sz="1200" b="1" dirty="0" smtClean="0">
                <a:solidFill>
                  <a:srgbClr val="FF0000"/>
                </a:solidFill>
              </a:rPr>
              <a:t>q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5.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1200" i="1" dirty="0" smtClean="0">
                <a:solidFill>
                  <a:srgbClr val="FF0000"/>
                </a:solidFill>
              </a:rPr>
              <a:t>0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b="1" dirty="0" smtClean="0">
                <a:solidFill>
                  <a:srgbClr val="FF0000"/>
                </a:solidFill>
              </a:rPr>
              <a:t>L</a:t>
            </a:r>
            <a:r>
              <a:rPr lang="fr-FR" sz="1200" dirty="0" smtClean="0">
                <a:solidFill>
                  <a:srgbClr val="FF0000"/>
                </a:solidFill>
              </a:rPr>
              <a:t>)</a:t>
            </a:r>
            <a:endParaRPr lang="hr-HR" sz="1200" dirty="0" smtClean="0">
              <a:solidFill>
                <a:srgbClr val="FF0000"/>
              </a:solidFill>
            </a:endParaRP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B01x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00 &gt; B01x0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 &gt; B01x00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&gt; </a:t>
            </a:r>
            <a:r>
              <a:rPr lang="en-US" sz="1400" i="1" dirty="0" smtClean="0">
                <a:solidFill>
                  <a:srgbClr val="FF0000"/>
                </a:solidFill>
              </a:rPr>
              <a:t>B01x001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4</a:t>
            </a:r>
            <a:r>
              <a:rPr lang="en-US" sz="1400" i="1" dirty="0" smtClean="0">
                <a:solidFill>
                  <a:srgbClr val="FF0000"/>
                </a:solidFill>
              </a:rPr>
              <a:t> &gt; B01x00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5</a:t>
            </a:r>
            <a:r>
              <a:rPr lang="en-US" sz="1400" i="1" dirty="0" smtClean="0">
                <a:solidFill>
                  <a:srgbClr val="FF0000"/>
                </a:solidFill>
              </a:rPr>
              <a:t> 10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fr-FR" sz="1200" b="1" dirty="0" smtClean="0">
                <a:solidFill>
                  <a:srgbClr val="FF0000"/>
                </a:solidFill>
              </a:rPr>
              <a:t>q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5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i="1" dirty="0" smtClean="0">
                <a:solidFill>
                  <a:srgbClr val="FF0000"/>
                </a:solidFill>
              </a:rPr>
              <a:t>1</a:t>
            </a:r>
            <a:r>
              <a:rPr lang="fr-FR" sz="1200" dirty="0" smtClean="0">
                <a:solidFill>
                  <a:srgbClr val="FF0000"/>
                </a:solidFill>
              </a:rPr>
              <a:t>) = (</a:t>
            </a:r>
            <a:r>
              <a:rPr lang="fr-FR" sz="1200" b="1" dirty="0" smtClean="0">
                <a:solidFill>
                  <a:srgbClr val="FF0000"/>
                </a:solidFill>
              </a:rPr>
              <a:t>q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5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i="1" dirty="0" smtClean="0">
                <a:solidFill>
                  <a:srgbClr val="FF0000"/>
                </a:solidFill>
              </a:rPr>
              <a:t>1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b="1" dirty="0" smtClean="0">
                <a:solidFill>
                  <a:srgbClr val="FF0000"/>
                </a:solidFill>
              </a:rPr>
              <a:t>L</a:t>
            </a:r>
            <a:r>
              <a:rPr lang="fr-FR" sz="1200" dirty="0" smtClean="0">
                <a:solidFill>
                  <a:srgbClr val="FF0000"/>
                </a:solidFill>
              </a:rPr>
              <a:t>)</a:t>
            </a:r>
            <a:endParaRPr lang="hr-HR" sz="1200" dirty="0" smtClean="0">
              <a:solidFill>
                <a:srgbClr val="FF0000"/>
              </a:solidFill>
            </a:endParaRP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B01x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00 &gt; B01x0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 &gt; B01x00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&gt; B01x001 q</a:t>
            </a:r>
            <a:r>
              <a:rPr lang="en-US" sz="1400" i="1" baseline="-25000" dirty="0" smtClean="0"/>
              <a:t>4</a:t>
            </a:r>
            <a:r>
              <a:rPr lang="en-US" sz="1400" i="1" dirty="0" smtClean="0"/>
              <a:t> &gt; </a:t>
            </a:r>
            <a:r>
              <a:rPr lang="en-US" sz="1400" i="1" dirty="0" smtClean="0">
                <a:solidFill>
                  <a:srgbClr val="FF0000"/>
                </a:solidFill>
              </a:rPr>
              <a:t>B01x00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5</a:t>
            </a:r>
            <a:r>
              <a:rPr lang="en-US" sz="1400" i="1" dirty="0" smtClean="0">
                <a:solidFill>
                  <a:srgbClr val="FF0000"/>
                </a:solidFill>
              </a:rPr>
              <a:t> 10 &gt; B01x0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5</a:t>
            </a:r>
            <a:r>
              <a:rPr lang="en-US" sz="1400" i="1" dirty="0" smtClean="0">
                <a:solidFill>
                  <a:srgbClr val="FF0000"/>
                </a:solidFill>
              </a:rPr>
              <a:t> 010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57290" y="357166"/>
            <a:ext cx="5143536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Konfiguracija Turingovog stroja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14546" y="1857364"/>
            <a:ext cx="31598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{</a:t>
            </a:r>
            <a:r>
              <a:rPr lang="hr-HR" i="1" dirty="0" smtClean="0"/>
              <a:t>a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, </a:t>
            </a:r>
            <a:r>
              <a:rPr lang="hr-HR" i="1" dirty="0" smtClean="0"/>
              <a:t>c</a:t>
            </a:r>
            <a:r>
              <a:rPr lang="hr-HR" dirty="0" smtClean="0"/>
              <a:t>} </a:t>
            </a:r>
            <a:r>
              <a:rPr lang="en-US" dirty="0" smtClean="0"/>
              <a:t>∈</a:t>
            </a:r>
            <a:r>
              <a:rPr lang="hr-HR" dirty="0" smtClean="0"/>
              <a:t> </a:t>
            </a:r>
            <a:r>
              <a:rPr lang="el-GR" b="1" dirty="0" smtClean="0"/>
              <a:t>Γ</a:t>
            </a:r>
            <a:endParaRPr lang="hr-HR" b="1" dirty="0" smtClean="0"/>
          </a:p>
          <a:p>
            <a:r>
              <a:rPr lang="hr-HR" dirty="0" smtClean="0"/>
              <a:t>{</a:t>
            </a:r>
            <a:r>
              <a:rPr lang="hr-HR" i="1" dirty="0" smtClean="0"/>
              <a:t>u</a:t>
            </a:r>
            <a:r>
              <a:rPr lang="hr-HR" dirty="0" smtClean="0"/>
              <a:t>, </a:t>
            </a:r>
            <a:r>
              <a:rPr lang="hr-HR" i="1" dirty="0" smtClean="0"/>
              <a:t>v</a:t>
            </a:r>
            <a:r>
              <a:rPr lang="hr-HR" dirty="0" smtClean="0"/>
              <a:t>} </a:t>
            </a:r>
            <a:r>
              <a:rPr lang="en-US" dirty="0" smtClean="0"/>
              <a:t>∈</a:t>
            </a:r>
            <a:r>
              <a:rPr lang="hr-HR" dirty="0" smtClean="0"/>
              <a:t> </a:t>
            </a:r>
            <a:r>
              <a:rPr lang="el-GR" b="1" dirty="0" smtClean="0"/>
              <a:t>Γ</a:t>
            </a:r>
            <a:r>
              <a:rPr lang="hr-HR" b="1" dirty="0" smtClean="0"/>
              <a:t>*</a:t>
            </a:r>
          </a:p>
          <a:p>
            <a:r>
              <a:rPr lang="hr-HR" dirty="0" smtClean="0"/>
              <a:t>{</a:t>
            </a:r>
            <a:r>
              <a:rPr lang="hr-HR" b="1" dirty="0" smtClean="0"/>
              <a:t>q</a:t>
            </a:r>
            <a:r>
              <a:rPr lang="hr-HR" b="1" baseline="-25000" dirty="0" smtClean="0"/>
              <a:t>i</a:t>
            </a:r>
            <a:r>
              <a:rPr lang="hr-HR" dirty="0" smtClean="0"/>
              <a:t>, </a:t>
            </a:r>
            <a:r>
              <a:rPr lang="hr-HR" b="1" dirty="0" smtClean="0"/>
              <a:t>q</a:t>
            </a:r>
            <a:r>
              <a:rPr lang="hr-HR" b="1" baseline="-25000" dirty="0" smtClean="0"/>
              <a:t>j</a:t>
            </a:r>
            <a:r>
              <a:rPr lang="hr-HR" dirty="0" smtClean="0"/>
              <a:t>, </a:t>
            </a:r>
            <a:r>
              <a:rPr lang="hr-HR" b="1" dirty="0" smtClean="0"/>
              <a:t>q</a:t>
            </a:r>
            <a:r>
              <a:rPr lang="hr-HR" b="1" baseline="-25000" dirty="0"/>
              <a:t>k</a:t>
            </a:r>
            <a:r>
              <a:rPr lang="hr-HR" dirty="0" smtClean="0"/>
              <a:t>} </a:t>
            </a:r>
            <a:r>
              <a:rPr lang="en-US" dirty="0" smtClean="0"/>
              <a:t>∈</a:t>
            </a:r>
            <a:r>
              <a:rPr lang="hr-HR" dirty="0" smtClean="0"/>
              <a:t> </a:t>
            </a:r>
            <a:r>
              <a:rPr lang="hr-HR" b="1" dirty="0" smtClean="0"/>
              <a:t>Q</a:t>
            </a:r>
          </a:p>
          <a:p>
            <a:endParaRPr lang="hr-HR" dirty="0" smtClean="0"/>
          </a:p>
          <a:p>
            <a:r>
              <a:rPr lang="hr-HR" b="1" i="1" dirty="0" smtClean="0"/>
              <a:t>C</a:t>
            </a:r>
            <a:r>
              <a:rPr lang="hr-HR" b="1" i="1" baseline="-25000" dirty="0" smtClean="0"/>
              <a:t>1</a:t>
            </a:r>
            <a:r>
              <a:rPr lang="hr-HR" dirty="0" smtClean="0"/>
              <a:t> = </a:t>
            </a:r>
            <a:r>
              <a:rPr lang="hr-HR" i="1" dirty="0" smtClean="0"/>
              <a:t>ua</a:t>
            </a:r>
            <a:r>
              <a:rPr lang="hr-HR" dirty="0" smtClean="0"/>
              <a:t> </a:t>
            </a:r>
            <a:r>
              <a:rPr lang="hr-HR" b="1" dirty="0" smtClean="0"/>
              <a:t>q</a:t>
            </a:r>
            <a:r>
              <a:rPr lang="hr-HR" b="1" baseline="-25000" dirty="0" smtClean="0"/>
              <a:t>i</a:t>
            </a:r>
            <a:r>
              <a:rPr lang="hr-HR" dirty="0" smtClean="0"/>
              <a:t> </a:t>
            </a:r>
            <a:r>
              <a:rPr lang="hr-HR" i="1" dirty="0" smtClean="0"/>
              <a:t>bv</a:t>
            </a:r>
          </a:p>
          <a:p>
            <a:r>
              <a:rPr lang="hr-HR" b="1" i="1" dirty="0" smtClean="0"/>
              <a:t>C</a:t>
            </a:r>
            <a:r>
              <a:rPr lang="hr-HR" b="1" i="1" baseline="-25000" dirty="0" smtClean="0"/>
              <a:t>2</a:t>
            </a:r>
            <a:r>
              <a:rPr lang="hr-HR" dirty="0" smtClean="0"/>
              <a:t> = </a:t>
            </a:r>
            <a:r>
              <a:rPr lang="hr-HR" i="1" dirty="0" smtClean="0"/>
              <a:t>u</a:t>
            </a:r>
            <a:r>
              <a:rPr lang="hr-HR" dirty="0" smtClean="0"/>
              <a:t> </a:t>
            </a:r>
            <a:r>
              <a:rPr lang="hr-HR" b="1" dirty="0" smtClean="0"/>
              <a:t>q</a:t>
            </a:r>
            <a:r>
              <a:rPr lang="hr-HR" b="1" baseline="-25000" dirty="0" smtClean="0"/>
              <a:t>j</a:t>
            </a:r>
            <a:r>
              <a:rPr lang="hr-HR" dirty="0" smtClean="0"/>
              <a:t> </a:t>
            </a:r>
            <a:r>
              <a:rPr lang="hr-HR" i="1" dirty="0" smtClean="0"/>
              <a:t>acv</a:t>
            </a:r>
          </a:p>
          <a:p>
            <a:endParaRPr lang="hr-HR" dirty="0"/>
          </a:p>
          <a:p>
            <a:r>
              <a:rPr lang="hr-HR" b="1" i="1" dirty="0" smtClean="0"/>
              <a:t>C</a:t>
            </a:r>
            <a:r>
              <a:rPr lang="hr-HR" b="1" i="1" baseline="-25000" dirty="0" smtClean="0"/>
              <a:t>1</a:t>
            </a:r>
            <a:r>
              <a:rPr lang="hr-HR" dirty="0" smtClean="0"/>
              <a:t> </a:t>
            </a:r>
            <a:r>
              <a:rPr lang="hr-HR" b="1" i="1" dirty="0" smtClean="0"/>
              <a:t>&gt;</a:t>
            </a:r>
            <a:r>
              <a:rPr lang="hr-HR" dirty="0" smtClean="0"/>
              <a:t> </a:t>
            </a:r>
            <a:r>
              <a:rPr lang="hr-HR" b="1" i="1" dirty="0" smtClean="0"/>
              <a:t>C</a:t>
            </a:r>
            <a:r>
              <a:rPr lang="hr-HR" b="1" i="1" baseline="-25000" dirty="0" smtClean="0"/>
              <a:t>2</a:t>
            </a:r>
            <a:r>
              <a:rPr lang="hr-HR" dirty="0" smtClean="0"/>
              <a:t>   </a:t>
            </a:r>
            <a:r>
              <a:rPr lang="hr-HR" b="1" i="1" dirty="0" smtClean="0"/>
              <a:t>&lt;=</a:t>
            </a:r>
            <a:r>
              <a:rPr lang="hr-HR" dirty="0" smtClean="0"/>
              <a:t>   </a:t>
            </a:r>
            <a:r>
              <a:rPr lang="el-GR" b="1" dirty="0" smtClean="0"/>
              <a:t>δ</a:t>
            </a:r>
            <a:r>
              <a:rPr lang="hr-HR" dirty="0" smtClean="0"/>
              <a:t>(</a:t>
            </a:r>
            <a:r>
              <a:rPr lang="hr-HR" b="1" dirty="0" smtClean="0"/>
              <a:t>q</a:t>
            </a:r>
            <a:r>
              <a:rPr lang="hr-HR" b="1" baseline="-25000" dirty="0" smtClean="0"/>
              <a:t>i</a:t>
            </a:r>
            <a:r>
              <a:rPr lang="hr-HR" dirty="0" smtClean="0"/>
              <a:t>,</a:t>
            </a:r>
            <a:r>
              <a:rPr lang="hr-HR" i="1" dirty="0" smtClean="0"/>
              <a:t>b</a:t>
            </a:r>
            <a:r>
              <a:rPr lang="hr-HR" dirty="0" smtClean="0"/>
              <a:t>) = (</a:t>
            </a:r>
            <a:r>
              <a:rPr lang="hr-HR" b="1" dirty="0" smtClean="0"/>
              <a:t>q</a:t>
            </a:r>
            <a:r>
              <a:rPr lang="hr-HR" b="1" baseline="-25000" dirty="0" smtClean="0"/>
              <a:t>j</a:t>
            </a:r>
            <a:r>
              <a:rPr lang="hr-HR" dirty="0" smtClean="0"/>
              <a:t>,</a:t>
            </a:r>
            <a:r>
              <a:rPr lang="hr-HR" i="1" dirty="0" smtClean="0"/>
              <a:t>c</a:t>
            </a:r>
            <a:r>
              <a:rPr lang="hr-HR" dirty="0" smtClean="0"/>
              <a:t>,</a:t>
            </a:r>
            <a:r>
              <a:rPr lang="hr-HR" b="1" dirty="0" smtClean="0"/>
              <a:t>L</a:t>
            </a:r>
            <a:r>
              <a:rPr lang="hr-HR" dirty="0" smtClean="0"/>
              <a:t>)</a:t>
            </a:r>
          </a:p>
          <a:p>
            <a:endParaRPr lang="hr-HR" dirty="0"/>
          </a:p>
          <a:p>
            <a:r>
              <a:rPr lang="hr-HR" b="1" i="1" dirty="0" smtClean="0"/>
              <a:t>C</a:t>
            </a:r>
            <a:r>
              <a:rPr lang="hr-HR" b="1" i="1" baseline="-25000" dirty="0" smtClean="0"/>
              <a:t>3</a:t>
            </a:r>
            <a:r>
              <a:rPr lang="hr-HR" dirty="0" smtClean="0"/>
              <a:t> = </a:t>
            </a:r>
            <a:r>
              <a:rPr lang="hr-HR" i="1" dirty="0" smtClean="0"/>
              <a:t>uac</a:t>
            </a:r>
            <a:r>
              <a:rPr lang="hr-HR" dirty="0" smtClean="0"/>
              <a:t> </a:t>
            </a:r>
            <a:r>
              <a:rPr lang="hr-HR" b="1" dirty="0" smtClean="0"/>
              <a:t>q</a:t>
            </a:r>
            <a:r>
              <a:rPr lang="hr-HR" b="1" baseline="-25000" dirty="0" smtClean="0"/>
              <a:t>k</a:t>
            </a:r>
            <a:r>
              <a:rPr lang="hr-HR" dirty="0" smtClean="0"/>
              <a:t> </a:t>
            </a:r>
            <a:r>
              <a:rPr lang="hr-HR" i="1" dirty="0" smtClean="0"/>
              <a:t>v</a:t>
            </a:r>
          </a:p>
          <a:p>
            <a:endParaRPr lang="hr-HR" dirty="0"/>
          </a:p>
          <a:p>
            <a:r>
              <a:rPr lang="hr-HR" b="1" i="1" dirty="0" smtClean="0"/>
              <a:t>C</a:t>
            </a:r>
            <a:r>
              <a:rPr lang="hr-HR" b="1" i="1" baseline="-25000" dirty="0" smtClean="0"/>
              <a:t>1</a:t>
            </a:r>
            <a:r>
              <a:rPr lang="hr-HR" dirty="0" smtClean="0"/>
              <a:t> </a:t>
            </a:r>
            <a:r>
              <a:rPr lang="hr-HR" b="1" i="1" dirty="0" smtClean="0"/>
              <a:t>&gt;</a:t>
            </a:r>
            <a:r>
              <a:rPr lang="hr-HR" dirty="0" smtClean="0"/>
              <a:t> </a:t>
            </a:r>
            <a:r>
              <a:rPr lang="hr-HR" b="1" i="1" dirty="0" smtClean="0"/>
              <a:t>C</a:t>
            </a:r>
            <a:r>
              <a:rPr lang="hr-HR" b="1" i="1" baseline="-25000" dirty="0" smtClean="0"/>
              <a:t>3</a:t>
            </a:r>
            <a:r>
              <a:rPr lang="hr-HR" dirty="0" smtClean="0"/>
              <a:t>   </a:t>
            </a:r>
            <a:r>
              <a:rPr lang="hr-HR" b="1" i="1" dirty="0" smtClean="0"/>
              <a:t>&lt;=</a:t>
            </a:r>
            <a:r>
              <a:rPr lang="hr-HR" dirty="0" smtClean="0"/>
              <a:t>   </a:t>
            </a:r>
            <a:r>
              <a:rPr lang="el-GR" b="1" dirty="0" smtClean="0"/>
              <a:t>δ</a:t>
            </a:r>
            <a:r>
              <a:rPr lang="hr-HR" dirty="0" smtClean="0"/>
              <a:t>(</a:t>
            </a:r>
            <a:r>
              <a:rPr lang="hr-HR" b="1" dirty="0" smtClean="0"/>
              <a:t>q</a:t>
            </a:r>
            <a:r>
              <a:rPr lang="hr-HR" b="1" baseline="-25000" dirty="0" smtClean="0"/>
              <a:t>i</a:t>
            </a:r>
            <a:r>
              <a:rPr lang="hr-HR" dirty="0" smtClean="0"/>
              <a:t>,</a:t>
            </a:r>
            <a:r>
              <a:rPr lang="hr-HR" i="1" dirty="0" smtClean="0"/>
              <a:t>b</a:t>
            </a:r>
            <a:r>
              <a:rPr lang="hr-HR" dirty="0" smtClean="0"/>
              <a:t>) = (</a:t>
            </a:r>
            <a:r>
              <a:rPr lang="hr-HR" b="1" dirty="0" smtClean="0"/>
              <a:t>q</a:t>
            </a:r>
            <a:r>
              <a:rPr lang="hr-HR" b="1" baseline="-25000" dirty="0" smtClean="0"/>
              <a:t>k</a:t>
            </a:r>
            <a:r>
              <a:rPr lang="hr-HR" dirty="0" smtClean="0"/>
              <a:t>,</a:t>
            </a:r>
            <a:r>
              <a:rPr lang="hr-HR" i="1" dirty="0" smtClean="0"/>
              <a:t>c</a:t>
            </a:r>
            <a:r>
              <a:rPr lang="hr-HR" dirty="0" smtClean="0"/>
              <a:t>,</a:t>
            </a:r>
            <a:r>
              <a:rPr lang="hr-HR" b="1" dirty="0" smtClean="0"/>
              <a:t>R</a:t>
            </a:r>
            <a:r>
              <a:rPr lang="hr-HR" dirty="0" smtClean="0"/>
              <a:t>)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fr-FR" sz="1200" b="1" dirty="0" smtClean="0">
                <a:solidFill>
                  <a:srgbClr val="FF0000"/>
                </a:solidFill>
              </a:rPr>
              <a:t>q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5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i="1" dirty="0" smtClean="0">
                <a:solidFill>
                  <a:srgbClr val="FF0000"/>
                </a:solidFill>
              </a:rPr>
              <a:t>0</a:t>
            </a:r>
            <a:r>
              <a:rPr lang="fr-FR" sz="1200" dirty="0" smtClean="0">
                <a:solidFill>
                  <a:srgbClr val="FF0000"/>
                </a:solidFill>
              </a:rPr>
              <a:t>) = (</a:t>
            </a:r>
            <a:r>
              <a:rPr lang="fr-FR" sz="1200" b="1" dirty="0" smtClean="0">
                <a:solidFill>
                  <a:srgbClr val="FF0000"/>
                </a:solidFill>
              </a:rPr>
              <a:t>q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5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i="1" dirty="0" smtClean="0">
                <a:solidFill>
                  <a:srgbClr val="FF0000"/>
                </a:solidFill>
              </a:rPr>
              <a:t>0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b="1" dirty="0" smtClean="0">
                <a:solidFill>
                  <a:srgbClr val="FF0000"/>
                </a:solidFill>
              </a:rPr>
              <a:t>L</a:t>
            </a:r>
            <a:r>
              <a:rPr lang="fr-FR" sz="1200" dirty="0" smtClean="0">
                <a:solidFill>
                  <a:srgbClr val="FF0000"/>
                </a:solidFill>
              </a:rPr>
              <a:t>)</a:t>
            </a:r>
            <a:endParaRPr lang="hr-HR" sz="1200" dirty="0" smtClean="0">
              <a:solidFill>
                <a:srgbClr val="FF0000"/>
              </a:solidFill>
            </a:endParaRP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B01x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00 &gt; B01x0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 &gt; B01x00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&gt; B01x001 q</a:t>
            </a:r>
            <a:r>
              <a:rPr lang="en-US" sz="1400" i="1" baseline="-25000" dirty="0" smtClean="0"/>
              <a:t>4</a:t>
            </a:r>
            <a:r>
              <a:rPr lang="en-US" sz="1400" i="1" dirty="0" smtClean="0"/>
              <a:t> &gt; B01x00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10 &gt; </a:t>
            </a:r>
            <a:r>
              <a:rPr lang="en-US" sz="1400" i="1" dirty="0" smtClean="0">
                <a:solidFill>
                  <a:srgbClr val="FF0000"/>
                </a:solidFill>
              </a:rPr>
              <a:t>B01x0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5</a:t>
            </a:r>
            <a:r>
              <a:rPr lang="en-US" sz="1400" i="1" dirty="0" smtClean="0">
                <a:solidFill>
                  <a:srgbClr val="FF0000"/>
                </a:solidFill>
              </a:rPr>
              <a:t> 010 &gt; B01x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5</a:t>
            </a:r>
            <a:r>
              <a:rPr lang="en-US" sz="1400" i="1" dirty="0" smtClean="0">
                <a:solidFill>
                  <a:srgbClr val="FF0000"/>
                </a:solidFill>
              </a:rPr>
              <a:t> 0010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fr-FR" sz="1200" b="1" dirty="0" smtClean="0">
                <a:solidFill>
                  <a:srgbClr val="FF0000"/>
                </a:solidFill>
              </a:rPr>
              <a:t>q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5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i="1" dirty="0" smtClean="0">
                <a:solidFill>
                  <a:srgbClr val="FF0000"/>
                </a:solidFill>
              </a:rPr>
              <a:t>0</a:t>
            </a:r>
            <a:r>
              <a:rPr lang="fr-FR" sz="1200" dirty="0" smtClean="0">
                <a:solidFill>
                  <a:srgbClr val="FF0000"/>
                </a:solidFill>
              </a:rPr>
              <a:t>) = (</a:t>
            </a:r>
            <a:r>
              <a:rPr lang="fr-FR" sz="1200" b="1" dirty="0" smtClean="0">
                <a:solidFill>
                  <a:srgbClr val="FF0000"/>
                </a:solidFill>
              </a:rPr>
              <a:t>q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5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i="1" dirty="0" smtClean="0">
                <a:solidFill>
                  <a:srgbClr val="FF0000"/>
                </a:solidFill>
              </a:rPr>
              <a:t>0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b="1" dirty="0" smtClean="0">
                <a:solidFill>
                  <a:srgbClr val="FF0000"/>
                </a:solidFill>
              </a:rPr>
              <a:t>L</a:t>
            </a:r>
            <a:r>
              <a:rPr lang="fr-FR" sz="1200" dirty="0" smtClean="0">
                <a:solidFill>
                  <a:srgbClr val="FF0000"/>
                </a:solidFill>
              </a:rPr>
              <a:t>)</a:t>
            </a:r>
            <a:endParaRPr lang="hr-HR" sz="1200" dirty="0" smtClean="0">
              <a:solidFill>
                <a:srgbClr val="FF0000"/>
              </a:solidFill>
            </a:endParaRP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B01x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00 &gt; B01x0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 &gt; B01x00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&gt; B01x001 q</a:t>
            </a:r>
            <a:r>
              <a:rPr lang="en-US" sz="1400" i="1" baseline="-25000" dirty="0" smtClean="0"/>
              <a:t>4</a:t>
            </a:r>
            <a:r>
              <a:rPr lang="en-US" sz="1400" i="1" dirty="0" smtClean="0"/>
              <a:t> &gt; B01x00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10 &gt; B01x0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010 &gt; </a:t>
            </a:r>
            <a:r>
              <a:rPr lang="en-US" sz="1400" i="1" dirty="0" smtClean="0">
                <a:solidFill>
                  <a:srgbClr val="FF0000"/>
                </a:solidFill>
              </a:rPr>
              <a:t>B01x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5</a:t>
            </a:r>
            <a:r>
              <a:rPr lang="en-US" sz="1400" i="1" dirty="0" smtClean="0">
                <a:solidFill>
                  <a:srgbClr val="FF0000"/>
                </a:solidFill>
              </a:rPr>
              <a:t> 0010 &gt; B01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5</a:t>
            </a:r>
            <a:r>
              <a:rPr lang="en-US" sz="1400" i="1" dirty="0" smtClean="0">
                <a:solidFill>
                  <a:srgbClr val="FF0000"/>
                </a:solidFill>
              </a:rPr>
              <a:t> x0010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pt-BR" sz="1200" dirty="0" smtClean="0">
                <a:solidFill>
                  <a:srgbClr val="FF0000"/>
                </a:solidFill>
              </a:rPr>
              <a:t>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5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hr-HR" sz="1200" i="1" dirty="0" smtClean="0">
                <a:solidFill>
                  <a:srgbClr val="FF0000"/>
                </a:solidFill>
              </a:rPr>
              <a:t>x</a:t>
            </a:r>
            <a:r>
              <a:rPr lang="pt-BR" sz="1200" dirty="0" smtClean="0">
                <a:solidFill>
                  <a:srgbClr val="FF0000"/>
                </a:solidFill>
              </a:rPr>
              <a:t>) = 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2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0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b="1" dirty="0" smtClean="0">
                <a:solidFill>
                  <a:srgbClr val="FF0000"/>
                </a:solidFill>
              </a:rPr>
              <a:t>R</a:t>
            </a:r>
            <a:r>
              <a:rPr lang="pt-BR" sz="1200" dirty="0" smtClean="0">
                <a:solidFill>
                  <a:srgbClr val="FF0000"/>
                </a:solidFill>
              </a:rPr>
              <a:t>)</a:t>
            </a:r>
            <a:endParaRPr lang="hr-HR" sz="1200" dirty="0" smtClean="0">
              <a:solidFill>
                <a:srgbClr val="FF0000"/>
              </a:solidFill>
            </a:endParaRP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B01x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00 &gt; B01x0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 &gt; B01x00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&gt; B01x001 q</a:t>
            </a:r>
            <a:r>
              <a:rPr lang="en-US" sz="1400" i="1" baseline="-25000" dirty="0" smtClean="0"/>
              <a:t>4</a:t>
            </a:r>
            <a:r>
              <a:rPr lang="en-US" sz="1400" i="1" dirty="0" smtClean="0"/>
              <a:t> &gt; B01x00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10 &gt; B01x0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010 &gt; B01x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0010 &gt; </a:t>
            </a:r>
            <a:r>
              <a:rPr lang="en-US" sz="1400" i="1" dirty="0" smtClean="0">
                <a:solidFill>
                  <a:srgbClr val="FF0000"/>
                </a:solidFill>
              </a:rPr>
              <a:t>B01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5</a:t>
            </a:r>
            <a:r>
              <a:rPr lang="en-US" sz="1400" i="1" dirty="0" smtClean="0">
                <a:solidFill>
                  <a:srgbClr val="FF0000"/>
                </a:solidFill>
              </a:rPr>
              <a:t> x0010 &gt; B010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2</a:t>
            </a:r>
            <a:r>
              <a:rPr lang="en-US" sz="1400" i="1" dirty="0" smtClean="0">
                <a:solidFill>
                  <a:srgbClr val="FF0000"/>
                </a:solidFill>
              </a:rPr>
              <a:t> 0010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</a:t>
            </a:r>
            <a:r>
              <a:rPr lang="en-US" sz="1400" i="1" dirty="0" smtClean="0">
                <a:solidFill>
                  <a:srgbClr val="FFFF00"/>
                </a:solidFill>
              </a:rPr>
              <a:t>B01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2</a:t>
            </a:r>
            <a:r>
              <a:rPr lang="en-US" sz="1400" i="1" dirty="0" smtClean="0">
                <a:solidFill>
                  <a:srgbClr val="FFFF00"/>
                </a:solidFill>
              </a:rPr>
              <a:t> 000 &gt; B01x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3</a:t>
            </a:r>
            <a:r>
              <a:rPr lang="en-US" sz="1400" i="1" dirty="0" smtClean="0">
                <a:solidFill>
                  <a:srgbClr val="FFFF00"/>
                </a:solidFill>
              </a:rPr>
              <a:t> 00 &gt; B01x0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3</a:t>
            </a:r>
            <a:r>
              <a:rPr lang="en-US" sz="1400" i="1" dirty="0" smtClean="0">
                <a:solidFill>
                  <a:srgbClr val="FFFF00"/>
                </a:solidFill>
              </a:rPr>
              <a:t> 0 &gt; B01x00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3</a:t>
            </a:r>
            <a:r>
              <a:rPr lang="en-US" sz="1400" i="1" dirty="0" smtClean="0">
                <a:solidFill>
                  <a:srgbClr val="FFFF00"/>
                </a:solidFill>
              </a:rPr>
              <a:t> &gt; B01x001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4</a:t>
            </a:r>
            <a:r>
              <a:rPr lang="en-US" sz="1400" i="1" dirty="0" smtClean="0">
                <a:solidFill>
                  <a:srgbClr val="FFFF00"/>
                </a:solidFill>
              </a:rPr>
              <a:t> &gt; B01x00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5</a:t>
            </a:r>
            <a:r>
              <a:rPr lang="en-US" sz="1400" i="1" dirty="0" smtClean="0">
                <a:solidFill>
                  <a:srgbClr val="FFFF00"/>
                </a:solidFill>
              </a:rPr>
              <a:t> 10 &gt; B01x0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5</a:t>
            </a:r>
            <a:r>
              <a:rPr lang="en-US" sz="1400" i="1" dirty="0" smtClean="0">
                <a:solidFill>
                  <a:srgbClr val="FFFF00"/>
                </a:solidFill>
              </a:rPr>
              <a:t> 010 &gt; B01x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5</a:t>
            </a:r>
            <a:r>
              <a:rPr lang="en-US" sz="1400" i="1" dirty="0" smtClean="0">
                <a:solidFill>
                  <a:srgbClr val="FFFF00"/>
                </a:solidFill>
              </a:rPr>
              <a:t> 0010 &gt; B01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5</a:t>
            </a:r>
            <a:r>
              <a:rPr lang="en-US" sz="1400" i="1" dirty="0" smtClean="0">
                <a:solidFill>
                  <a:srgbClr val="FFFF00"/>
                </a:solidFill>
              </a:rPr>
              <a:t> x0010 &gt; B010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2</a:t>
            </a:r>
            <a:r>
              <a:rPr lang="en-US" sz="1400" i="1" dirty="0" smtClean="0">
                <a:solidFill>
                  <a:srgbClr val="FFFF00"/>
                </a:solidFill>
              </a:rPr>
              <a:t> 0010 </a:t>
            </a:r>
            <a:r>
              <a:rPr lang="en-US" sz="1400" i="1" dirty="0" smtClean="0"/>
              <a:t>&gt; …</a:t>
            </a:r>
          </a:p>
          <a:p>
            <a:endParaRPr lang="en-US" sz="1400" i="1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unutarnja</a:t>
            </a:r>
            <a:r>
              <a:rPr lang="en-US" sz="1400" dirty="0" smtClean="0"/>
              <a:t> </a:t>
            </a:r>
            <a:r>
              <a:rPr lang="en-US" sz="1400" dirty="0" err="1" smtClean="0"/>
              <a:t>petlja</a:t>
            </a:r>
            <a:r>
              <a:rPr lang="en-US" sz="1400" dirty="0" smtClean="0"/>
              <a:t> se </a:t>
            </a:r>
            <a:r>
              <a:rPr lang="en-US" sz="1400" dirty="0" err="1" smtClean="0"/>
              <a:t>ponavlja</a:t>
            </a:r>
            <a:r>
              <a:rPr lang="en-US" sz="1400" dirty="0" smtClean="0"/>
              <a:t> </a:t>
            </a:r>
            <a:r>
              <a:rPr lang="en-US" sz="1400" dirty="0" err="1" smtClean="0"/>
              <a:t>jo</a:t>
            </a:r>
            <a:r>
              <a:rPr lang="hr-HR" sz="1400" dirty="0" smtClean="0"/>
              <a:t>š 2 puta!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B01x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00 &gt; B01x0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 &gt; B01x00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&gt; B01x001 q</a:t>
            </a:r>
            <a:r>
              <a:rPr lang="en-US" sz="1400" i="1" baseline="-25000" dirty="0" smtClean="0"/>
              <a:t>4</a:t>
            </a:r>
            <a:r>
              <a:rPr lang="en-US" sz="1400" i="1" dirty="0" smtClean="0"/>
              <a:t> &gt; B01x00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10 &gt; B01x0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010 &gt; B01x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0010 &gt; B01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x0010 &gt; B010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0010 &gt; </a:t>
            </a:r>
            <a:r>
              <a:rPr lang="en-US" sz="1400" i="1" dirty="0" smtClean="0">
                <a:solidFill>
                  <a:srgbClr val="FF0000"/>
                </a:solidFill>
              </a:rPr>
              <a:t>…</a:t>
            </a:r>
            <a:r>
              <a:rPr lang="hr-HR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smtClean="0">
                <a:solidFill>
                  <a:srgbClr val="FF0000"/>
                </a:solidFill>
              </a:rPr>
              <a:t>&gt; B0100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2</a:t>
            </a:r>
            <a:r>
              <a:rPr lang="en-US" sz="1400" i="1" dirty="0" smtClean="0">
                <a:solidFill>
                  <a:srgbClr val="FF0000"/>
                </a:solidFill>
              </a:rPr>
              <a:t> 0100</a:t>
            </a:r>
          </a:p>
          <a:p>
            <a:endParaRPr lang="en-US" sz="1400" i="1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B01x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00 &gt; B01x0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 &gt; B01x00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&gt; B01x001 q</a:t>
            </a:r>
            <a:r>
              <a:rPr lang="en-US" sz="1400" i="1" baseline="-25000" dirty="0" smtClean="0"/>
              <a:t>4</a:t>
            </a:r>
            <a:r>
              <a:rPr lang="en-US" sz="1400" i="1" dirty="0" smtClean="0"/>
              <a:t> &gt; B01x00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10 &gt; B01x0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010 &gt; B01x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0010 &gt; B01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x0010 &gt; B010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0010 &gt; …</a:t>
            </a:r>
            <a:r>
              <a:rPr lang="hr-HR" sz="1400" i="1" dirty="0" smtClean="0"/>
              <a:t> </a:t>
            </a:r>
            <a:r>
              <a:rPr lang="en-US" sz="1400" i="1" dirty="0" smtClean="0"/>
              <a:t>&gt; B0100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0100 &gt; </a:t>
            </a:r>
            <a:r>
              <a:rPr lang="en-US" sz="1400" i="1" dirty="0" smtClean="0">
                <a:solidFill>
                  <a:srgbClr val="FF0000"/>
                </a:solidFill>
              </a:rPr>
              <a:t>… &gt; B01000 q</a:t>
            </a:r>
            <a:r>
              <a:rPr lang="en-US" sz="1400" i="1" baseline="-25000" dirty="0" smtClean="0">
                <a:solidFill>
                  <a:srgbClr val="FF0000"/>
                </a:solidFill>
              </a:rPr>
              <a:t>2</a:t>
            </a:r>
            <a:r>
              <a:rPr lang="en-US" sz="1400" i="1" dirty="0" smtClean="0">
                <a:solidFill>
                  <a:srgbClr val="FF0000"/>
                </a:solidFill>
              </a:rPr>
              <a:t> 1000</a:t>
            </a:r>
          </a:p>
          <a:p>
            <a:endParaRPr lang="en-US" sz="1400" i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i="1" dirty="0" smtClean="0"/>
              <a:t> </a:t>
            </a:r>
            <a:r>
              <a:rPr lang="en-US" sz="1400" dirty="0" err="1" smtClean="0"/>
              <a:t>kraj</a:t>
            </a:r>
            <a:r>
              <a:rPr lang="en-US" sz="1400" dirty="0" smtClean="0"/>
              <a:t> </a:t>
            </a:r>
            <a:r>
              <a:rPr lang="en-US" sz="1400" dirty="0" err="1" smtClean="0"/>
              <a:t>unutarnje</a:t>
            </a:r>
            <a:r>
              <a:rPr lang="en-US" sz="1400" dirty="0" smtClean="0"/>
              <a:t> </a:t>
            </a:r>
            <a:r>
              <a:rPr lang="en-US" sz="1400" dirty="0" err="1" smtClean="0"/>
              <a:t>petlje</a:t>
            </a:r>
            <a:r>
              <a:rPr lang="en-US" sz="1400" dirty="0" smtClean="0"/>
              <a:t>!</a:t>
            </a:r>
          </a:p>
          <a:p>
            <a:pPr>
              <a:buFont typeface="Arial" pitchFamily="34" charset="0"/>
              <a:buChar char="•"/>
            </a:pPr>
            <a:endParaRPr lang="en-US" sz="1400" i="1" dirty="0" smtClean="0"/>
          </a:p>
          <a:p>
            <a:pPr>
              <a:buFont typeface="Arial" pitchFamily="34" charset="0"/>
              <a:buChar char="•"/>
            </a:pPr>
            <a:endParaRPr lang="en-US" sz="1400" i="1" dirty="0" smtClean="0"/>
          </a:p>
          <a:p>
            <a:endParaRPr lang="en-US" sz="1400" i="1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fr-FR" sz="1200" b="1" dirty="0" smtClean="0">
                <a:solidFill>
                  <a:srgbClr val="FF0000"/>
                </a:solidFill>
              </a:rPr>
              <a:t>q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2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i="1" dirty="0" smtClean="0">
                <a:solidFill>
                  <a:srgbClr val="FF0000"/>
                </a:solidFill>
              </a:rPr>
              <a:t>1</a:t>
            </a:r>
            <a:r>
              <a:rPr lang="fr-FR" sz="1200" dirty="0" smtClean="0">
                <a:solidFill>
                  <a:srgbClr val="FF0000"/>
                </a:solidFill>
              </a:rPr>
              <a:t>) = (</a:t>
            </a:r>
            <a:r>
              <a:rPr lang="fr-FR" sz="1200" b="1" dirty="0" smtClean="0">
                <a:solidFill>
                  <a:srgbClr val="FF0000"/>
                </a:solidFill>
              </a:rPr>
              <a:t>q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6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i="1" dirty="0" smtClean="0">
                <a:solidFill>
                  <a:srgbClr val="FF0000"/>
                </a:solidFill>
              </a:rPr>
              <a:t>1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b="1" dirty="0" smtClean="0">
                <a:solidFill>
                  <a:srgbClr val="FF0000"/>
                </a:solidFill>
              </a:rPr>
              <a:t>L</a:t>
            </a:r>
            <a:r>
              <a:rPr lang="fr-FR" sz="1200" dirty="0" smtClean="0">
                <a:solidFill>
                  <a:srgbClr val="FF0000"/>
                </a:solidFill>
              </a:rPr>
              <a:t>)</a:t>
            </a:r>
            <a:endParaRPr lang="hr-HR" sz="1200" dirty="0" smtClean="0">
              <a:solidFill>
                <a:srgbClr val="FF0000"/>
              </a:solidFill>
            </a:endParaRP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B01x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00 &gt; B01x0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 &gt; B01x00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&gt; B01x001 q</a:t>
            </a:r>
            <a:r>
              <a:rPr lang="en-US" sz="1400" i="1" baseline="-25000" dirty="0" smtClean="0"/>
              <a:t>4</a:t>
            </a:r>
            <a:r>
              <a:rPr lang="en-US" sz="1400" i="1" dirty="0" smtClean="0"/>
              <a:t> &gt; B01x00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10 &gt; B01x0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010 &gt; B01x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0010 &gt; B01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x0010 &gt; B010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0010 &gt; …</a:t>
            </a:r>
            <a:r>
              <a:rPr lang="hr-HR" sz="1400" i="1" dirty="0" smtClean="0"/>
              <a:t> </a:t>
            </a:r>
            <a:r>
              <a:rPr lang="en-US" sz="1400" i="1" dirty="0" smtClean="0"/>
              <a:t>&gt; B0100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0100 &gt; … &gt; </a:t>
            </a:r>
            <a:r>
              <a:rPr lang="en-US" sz="1400" i="1" dirty="0" smtClean="0">
                <a:solidFill>
                  <a:srgbClr val="FF0000"/>
                </a:solidFill>
              </a:rPr>
              <a:t>B01000 </a:t>
            </a:r>
            <a:r>
              <a:rPr lang="en-US" sz="1400" b="1" dirty="0" smtClean="0">
                <a:solidFill>
                  <a:srgbClr val="FF00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1400" i="1" dirty="0" smtClean="0">
                <a:solidFill>
                  <a:srgbClr val="FF0000"/>
                </a:solidFill>
              </a:rPr>
              <a:t> 1000 &gt; B0100 </a:t>
            </a:r>
            <a:r>
              <a:rPr lang="en-US" sz="1400" b="1" dirty="0" smtClean="0">
                <a:solidFill>
                  <a:srgbClr val="FF00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6 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smtClean="0">
                <a:solidFill>
                  <a:srgbClr val="FF0000"/>
                </a:solidFill>
              </a:rPr>
              <a:t>0100</a:t>
            </a:r>
          </a:p>
          <a:p>
            <a:endParaRPr lang="en-US" sz="1400" i="1" dirty="0" smtClean="0"/>
          </a:p>
          <a:p>
            <a:pPr>
              <a:buFont typeface="Arial" pitchFamily="34" charset="0"/>
              <a:buChar char="•"/>
            </a:pPr>
            <a:endParaRPr lang="en-US" sz="1400" i="1" dirty="0" smtClean="0"/>
          </a:p>
          <a:p>
            <a:endParaRPr lang="en-US" sz="1400" i="1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fr-FR" sz="1200" b="1" dirty="0" smtClean="0">
                <a:solidFill>
                  <a:srgbClr val="FF0000"/>
                </a:solidFill>
              </a:rPr>
              <a:t>q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6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i="1" dirty="0" smtClean="0">
                <a:solidFill>
                  <a:srgbClr val="FF0000"/>
                </a:solidFill>
              </a:rPr>
              <a:t>0</a:t>
            </a:r>
            <a:r>
              <a:rPr lang="fr-FR" sz="1200" dirty="0" smtClean="0">
                <a:solidFill>
                  <a:srgbClr val="FF0000"/>
                </a:solidFill>
              </a:rPr>
              <a:t>) = (</a:t>
            </a:r>
            <a:r>
              <a:rPr lang="fr-FR" sz="1200" b="1" dirty="0" smtClean="0">
                <a:solidFill>
                  <a:srgbClr val="FF0000"/>
                </a:solidFill>
              </a:rPr>
              <a:t>q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6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i="1" dirty="0" smtClean="0">
                <a:solidFill>
                  <a:srgbClr val="FF0000"/>
                </a:solidFill>
              </a:rPr>
              <a:t>0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b="1" dirty="0" smtClean="0">
                <a:solidFill>
                  <a:srgbClr val="FF0000"/>
                </a:solidFill>
              </a:rPr>
              <a:t>L</a:t>
            </a:r>
            <a:r>
              <a:rPr lang="fr-FR" sz="1200" dirty="0" smtClean="0">
                <a:solidFill>
                  <a:srgbClr val="FF0000"/>
                </a:solidFill>
              </a:rPr>
              <a:t>)</a:t>
            </a:r>
            <a:endParaRPr lang="hr-HR" sz="1200" dirty="0" smtClean="0">
              <a:solidFill>
                <a:srgbClr val="FF0000"/>
              </a:solidFill>
            </a:endParaRP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B01x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00 &gt; B01x0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 &gt; B01x00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&gt; B01x001 q</a:t>
            </a:r>
            <a:r>
              <a:rPr lang="en-US" sz="1400" i="1" baseline="-25000" dirty="0" smtClean="0"/>
              <a:t>4</a:t>
            </a:r>
            <a:r>
              <a:rPr lang="en-US" sz="1400" i="1" dirty="0" smtClean="0"/>
              <a:t> &gt; B01x00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10 &gt; B01x0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010 &gt; B01x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0010 &gt; B01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x0010 &gt; B010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0010 &gt; …</a:t>
            </a:r>
            <a:r>
              <a:rPr lang="hr-HR" sz="1400" i="1" dirty="0" smtClean="0"/>
              <a:t> </a:t>
            </a:r>
            <a:r>
              <a:rPr lang="en-US" sz="1400" i="1" dirty="0" smtClean="0"/>
              <a:t>&gt; B0100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0100 &gt; … &gt; B01000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1000 &gt; </a:t>
            </a:r>
            <a:r>
              <a:rPr lang="en-US" sz="1400" i="1" dirty="0" smtClean="0">
                <a:solidFill>
                  <a:srgbClr val="FF0000"/>
                </a:solidFill>
              </a:rPr>
              <a:t>B0100 </a:t>
            </a:r>
            <a:r>
              <a:rPr lang="en-US" sz="1400" b="1" dirty="0" smtClean="0">
                <a:solidFill>
                  <a:srgbClr val="FF00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6 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smtClean="0">
                <a:solidFill>
                  <a:srgbClr val="FF0000"/>
                </a:solidFill>
              </a:rPr>
              <a:t>0100 &gt; B010 </a:t>
            </a:r>
            <a:r>
              <a:rPr lang="en-US" sz="1400" b="1" dirty="0" smtClean="0">
                <a:solidFill>
                  <a:srgbClr val="FF00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6 </a:t>
            </a:r>
            <a:r>
              <a:rPr lang="en-US" sz="1400" i="1" dirty="0" smtClean="0">
                <a:solidFill>
                  <a:srgbClr val="FF0000"/>
                </a:solidFill>
              </a:rPr>
              <a:t>001000</a:t>
            </a:r>
            <a:endParaRPr lang="en-US" sz="1400" i="1" dirty="0" smtClean="0"/>
          </a:p>
          <a:p>
            <a:endParaRPr lang="en-US" sz="1400" i="1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fr-FR" sz="1200" b="1" dirty="0" smtClean="0">
                <a:solidFill>
                  <a:srgbClr val="FF0000"/>
                </a:solidFill>
              </a:rPr>
              <a:t>q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6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i="1" dirty="0" smtClean="0">
                <a:solidFill>
                  <a:srgbClr val="FF0000"/>
                </a:solidFill>
              </a:rPr>
              <a:t>0</a:t>
            </a:r>
            <a:r>
              <a:rPr lang="fr-FR" sz="1200" dirty="0" smtClean="0">
                <a:solidFill>
                  <a:srgbClr val="FF0000"/>
                </a:solidFill>
              </a:rPr>
              <a:t>) = (</a:t>
            </a:r>
            <a:r>
              <a:rPr lang="fr-FR" sz="1200" b="1" dirty="0" smtClean="0">
                <a:solidFill>
                  <a:srgbClr val="FF0000"/>
                </a:solidFill>
              </a:rPr>
              <a:t>q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6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i="1" dirty="0" smtClean="0">
                <a:solidFill>
                  <a:srgbClr val="FF0000"/>
                </a:solidFill>
              </a:rPr>
              <a:t>0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b="1" dirty="0" smtClean="0">
                <a:solidFill>
                  <a:srgbClr val="FF0000"/>
                </a:solidFill>
              </a:rPr>
              <a:t>L</a:t>
            </a:r>
            <a:r>
              <a:rPr lang="fr-FR" sz="1200" dirty="0" smtClean="0">
                <a:solidFill>
                  <a:srgbClr val="FF0000"/>
                </a:solidFill>
              </a:rPr>
              <a:t>)</a:t>
            </a:r>
            <a:endParaRPr lang="hr-HR" sz="1200" dirty="0" smtClean="0">
              <a:solidFill>
                <a:srgbClr val="FF0000"/>
              </a:solidFill>
            </a:endParaRP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B01x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00 &gt; B01x0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 &gt; B01x00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&gt; B01x001 q</a:t>
            </a:r>
            <a:r>
              <a:rPr lang="en-US" sz="1400" i="1" baseline="-25000" dirty="0" smtClean="0"/>
              <a:t>4</a:t>
            </a:r>
            <a:r>
              <a:rPr lang="en-US" sz="1400" i="1" dirty="0" smtClean="0"/>
              <a:t> &gt; B01x00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10 &gt; B01x0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010 &gt; B01x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0010 &gt; B01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x0010 &gt; B010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0010 &gt; …</a:t>
            </a:r>
            <a:r>
              <a:rPr lang="hr-HR" sz="1400" i="1" dirty="0" smtClean="0"/>
              <a:t> </a:t>
            </a:r>
            <a:r>
              <a:rPr lang="en-US" sz="1400" i="1" dirty="0" smtClean="0"/>
              <a:t>&gt; B0100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0100 &gt; … &gt; B01000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1000 &gt; B0100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b="1" dirty="0" smtClean="0"/>
              <a:t> </a:t>
            </a:r>
            <a:r>
              <a:rPr lang="en-US" sz="1400" i="1" dirty="0" smtClean="0"/>
              <a:t>0100 &gt; </a:t>
            </a:r>
            <a:r>
              <a:rPr lang="en-US" sz="1400" i="1" dirty="0" smtClean="0">
                <a:solidFill>
                  <a:srgbClr val="FF0000"/>
                </a:solidFill>
              </a:rPr>
              <a:t>B010 </a:t>
            </a:r>
            <a:r>
              <a:rPr lang="en-US" sz="1400" b="1" dirty="0" smtClean="0">
                <a:solidFill>
                  <a:srgbClr val="FF00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6 </a:t>
            </a:r>
            <a:r>
              <a:rPr lang="en-US" sz="1400" i="1" dirty="0" smtClean="0">
                <a:solidFill>
                  <a:srgbClr val="FF0000"/>
                </a:solidFill>
              </a:rPr>
              <a:t>001000 &gt; B01 </a:t>
            </a:r>
            <a:r>
              <a:rPr lang="en-US" sz="1400" b="1" dirty="0" smtClean="0">
                <a:solidFill>
                  <a:srgbClr val="FF00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6 </a:t>
            </a:r>
            <a:r>
              <a:rPr lang="en-US" sz="1400" i="1" dirty="0" smtClean="0">
                <a:solidFill>
                  <a:srgbClr val="FF0000"/>
                </a:solidFill>
              </a:rPr>
              <a:t>0001000</a:t>
            </a:r>
            <a:endParaRPr lang="en-US" sz="1400" i="1" dirty="0" smtClean="0"/>
          </a:p>
          <a:p>
            <a:endParaRPr lang="en-US" sz="1400" i="1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fr-FR" sz="1200" b="1" dirty="0" smtClean="0">
                <a:solidFill>
                  <a:srgbClr val="FF0000"/>
                </a:solidFill>
              </a:rPr>
              <a:t>q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6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i="1" dirty="0" smtClean="0">
                <a:solidFill>
                  <a:srgbClr val="FF0000"/>
                </a:solidFill>
              </a:rPr>
              <a:t>0</a:t>
            </a:r>
            <a:r>
              <a:rPr lang="fr-FR" sz="1200" dirty="0" smtClean="0">
                <a:solidFill>
                  <a:srgbClr val="FF0000"/>
                </a:solidFill>
              </a:rPr>
              <a:t>) = (</a:t>
            </a:r>
            <a:r>
              <a:rPr lang="fr-FR" sz="1200" b="1" dirty="0" smtClean="0">
                <a:solidFill>
                  <a:srgbClr val="FF0000"/>
                </a:solidFill>
              </a:rPr>
              <a:t>q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6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i="1" dirty="0" smtClean="0">
                <a:solidFill>
                  <a:srgbClr val="FF0000"/>
                </a:solidFill>
              </a:rPr>
              <a:t>0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b="1" dirty="0" smtClean="0">
                <a:solidFill>
                  <a:srgbClr val="FF0000"/>
                </a:solidFill>
              </a:rPr>
              <a:t>L</a:t>
            </a:r>
            <a:r>
              <a:rPr lang="fr-FR" sz="1200" dirty="0" smtClean="0">
                <a:solidFill>
                  <a:srgbClr val="FF0000"/>
                </a:solidFill>
              </a:rPr>
              <a:t>)</a:t>
            </a:r>
            <a:endParaRPr lang="hr-HR" sz="1200" dirty="0" smtClean="0">
              <a:solidFill>
                <a:srgbClr val="FF0000"/>
              </a:solidFill>
            </a:endParaRP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B01x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00 &gt; B01x0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 &gt; B01x00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&gt; B01x001 q</a:t>
            </a:r>
            <a:r>
              <a:rPr lang="en-US" sz="1400" i="1" baseline="-25000" dirty="0" smtClean="0"/>
              <a:t>4</a:t>
            </a:r>
            <a:r>
              <a:rPr lang="en-US" sz="1400" i="1" dirty="0" smtClean="0"/>
              <a:t> &gt; B01x00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10 &gt; B01x0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010 &gt; B01x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0010 &gt; B01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x0010 &gt; B010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0010 &gt; …</a:t>
            </a:r>
            <a:r>
              <a:rPr lang="hr-HR" sz="1400" i="1" dirty="0" smtClean="0"/>
              <a:t> </a:t>
            </a:r>
            <a:r>
              <a:rPr lang="en-US" sz="1400" i="1" dirty="0" smtClean="0"/>
              <a:t>&gt; B0100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0100 &gt; … &gt; B01000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1000 &gt; B0100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b="1" dirty="0" smtClean="0"/>
              <a:t> </a:t>
            </a:r>
            <a:r>
              <a:rPr lang="en-US" sz="1400" i="1" dirty="0" smtClean="0"/>
              <a:t>0100 &gt; B010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001000 &gt; </a:t>
            </a:r>
            <a:r>
              <a:rPr lang="en-US" sz="1400" i="1" dirty="0" smtClean="0">
                <a:solidFill>
                  <a:srgbClr val="FF0000"/>
                </a:solidFill>
              </a:rPr>
              <a:t>B01 </a:t>
            </a:r>
            <a:r>
              <a:rPr lang="en-US" sz="1400" b="1" dirty="0" smtClean="0">
                <a:solidFill>
                  <a:srgbClr val="FF00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6 </a:t>
            </a:r>
            <a:r>
              <a:rPr lang="en-US" sz="1400" i="1" dirty="0" smtClean="0">
                <a:solidFill>
                  <a:srgbClr val="FF0000"/>
                </a:solidFill>
              </a:rPr>
              <a:t>0001000 &gt;</a:t>
            </a:r>
          </a:p>
          <a:p>
            <a:r>
              <a:rPr lang="en-US" sz="1400" i="1" dirty="0" smtClean="0">
                <a:solidFill>
                  <a:srgbClr val="FF0000"/>
                </a:solidFill>
              </a:rPr>
              <a:t>B0 </a:t>
            </a:r>
            <a:r>
              <a:rPr lang="en-US" sz="1400" b="1" dirty="0" smtClean="0">
                <a:solidFill>
                  <a:srgbClr val="FF00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6 </a:t>
            </a:r>
            <a:r>
              <a:rPr lang="en-US" sz="1400" i="1" dirty="0" smtClean="0">
                <a:solidFill>
                  <a:srgbClr val="FF0000"/>
                </a:solidFill>
              </a:rPr>
              <a:t>10001000</a:t>
            </a:r>
            <a:endParaRPr lang="en-US" sz="1400" i="1" dirty="0" smtClean="0"/>
          </a:p>
          <a:p>
            <a:endParaRPr lang="en-US" sz="1400" i="1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57290" y="357166"/>
            <a:ext cx="5143536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Konfiguracija Turingovog stroja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14546" y="1857364"/>
            <a:ext cx="31598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{</a:t>
            </a:r>
            <a:r>
              <a:rPr lang="hr-HR" i="1" dirty="0" smtClean="0"/>
              <a:t>a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, </a:t>
            </a:r>
            <a:r>
              <a:rPr lang="hr-HR" i="1" dirty="0" smtClean="0"/>
              <a:t>c</a:t>
            </a:r>
            <a:r>
              <a:rPr lang="hr-HR" dirty="0" smtClean="0"/>
              <a:t>} </a:t>
            </a:r>
            <a:r>
              <a:rPr lang="en-US" dirty="0" smtClean="0"/>
              <a:t>∈</a:t>
            </a:r>
            <a:r>
              <a:rPr lang="hr-HR" dirty="0" smtClean="0"/>
              <a:t> </a:t>
            </a:r>
            <a:r>
              <a:rPr lang="el-GR" b="1" dirty="0" smtClean="0"/>
              <a:t>Γ</a:t>
            </a:r>
            <a:endParaRPr lang="hr-HR" b="1" dirty="0" smtClean="0"/>
          </a:p>
          <a:p>
            <a:r>
              <a:rPr lang="hr-HR" dirty="0" smtClean="0"/>
              <a:t>{</a:t>
            </a:r>
            <a:r>
              <a:rPr lang="hr-HR" i="1" dirty="0" smtClean="0"/>
              <a:t>u</a:t>
            </a:r>
            <a:r>
              <a:rPr lang="hr-HR" dirty="0" smtClean="0"/>
              <a:t>, </a:t>
            </a:r>
            <a:r>
              <a:rPr lang="hr-HR" i="1" dirty="0" smtClean="0"/>
              <a:t>v</a:t>
            </a:r>
            <a:r>
              <a:rPr lang="hr-HR" dirty="0" smtClean="0"/>
              <a:t>} </a:t>
            </a:r>
            <a:r>
              <a:rPr lang="en-US" dirty="0" smtClean="0"/>
              <a:t>∈</a:t>
            </a:r>
            <a:r>
              <a:rPr lang="hr-HR" dirty="0" smtClean="0"/>
              <a:t> </a:t>
            </a:r>
            <a:r>
              <a:rPr lang="el-GR" b="1" dirty="0" smtClean="0"/>
              <a:t>Γ</a:t>
            </a:r>
            <a:r>
              <a:rPr lang="hr-HR" b="1" dirty="0" smtClean="0"/>
              <a:t>*</a:t>
            </a:r>
          </a:p>
          <a:p>
            <a:r>
              <a:rPr lang="hr-HR" dirty="0" smtClean="0"/>
              <a:t>{</a:t>
            </a:r>
            <a:r>
              <a:rPr lang="hr-HR" b="1" dirty="0" smtClean="0"/>
              <a:t>q</a:t>
            </a:r>
            <a:r>
              <a:rPr lang="hr-HR" b="1" baseline="-25000" dirty="0" smtClean="0"/>
              <a:t>i</a:t>
            </a:r>
            <a:r>
              <a:rPr lang="hr-HR" dirty="0" smtClean="0"/>
              <a:t>, </a:t>
            </a:r>
            <a:r>
              <a:rPr lang="hr-HR" b="1" dirty="0" smtClean="0"/>
              <a:t>q</a:t>
            </a:r>
            <a:r>
              <a:rPr lang="hr-HR" b="1" baseline="-25000" dirty="0" smtClean="0"/>
              <a:t>j</a:t>
            </a:r>
            <a:r>
              <a:rPr lang="hr-HR" dirty="0" smtClean="0"/>
              <a:t>, </a:t>
            </a:r>
            <a:r>
              <a:rPr lang="hr-HR" b="1" dirty="0" smtClean="0"/>
              <a:t>q</a:t>
            </a:r>
            <a:r>
              <a:rPr lang="hr-HR" b="1" baseline="-25000" dirty="0" smtClean="0"/>
              <a:t>k</a:t>
            </a:r>
            <a:r>
              <a:rPr lang="hr-HR" dirty="0" smtClean="0"/>
              <a:t>} </a:t>
            </a:r>
            <a:r>
              <a:rPr lang="en-US" dirty="0" smtClean="0"/>
              <a:t>∈</a:t>
            </a:r>
            <a:r>
              <a:rPr lang="hr-HR" dirty="0" smtClean="0"/>
              <a:t> </a:t>
            </a:r>
            <a:r>
              <a:rPr lang="hr-HR" b="1" dirty="0" smtClean="0"/>
              <a:t>Q</a:t>
            </a:r>
          </a:p>
          <a:p>
            <a:endParaRPr lang="hr-HR" dirty="0" smtClean="0"/>
          </a:p>
          <a:p>
            <a:r>
              <a:rPr lang="hr-HR" b="1" i="1" dirty="0" smtClean="0"/>
              <a:t>C</a:t>
            </a:r>
            <a:r>
              <a:rPr lang="hr-HR" b="1" i="1" baseline="-25000" dirty="0" smtClean="0"/>
              <a:t>1</a:t>
            </a:r>
            <a:r>
              <a:rPr lang="hr-HR" dirty="0" smtClean="0"/>
              <a:t> = </a:t>
            </a:r>
            <a:r>
              <a:rPr lang="hr-HR" b="1" dirty="0" smtClean="0"/>
              <a:t>q</a:t>
            </a:r>
            <a:r>
              <a:rPr lang="hr-HR" b="1" baseline="-25000" dirty="0" smtClean="0"/>
              <a:t>i</a:t>
            </a:r>
            <a:r>
              <a:rPr lang="hr-HR" dirty="0" smtClean="0"/>
              <a:t> </a:t>
            </a:r>
            <a:r>
              <a:rPr lang="hr-HR" i="1" dirty="0" smtClean="0"/>
              <a:t>bv</a:t>
            </a:r>
          </a:p>
          <a:p>
            <a:r>
              <a:rPr lang="hr-HR" b="1" i="1" dirty="0" smtClean="0"/>
              <a:t>C</a:t>
            </a:r>
            <a:r>
              <a:rPr lang="hr-HR" b="1" i="1" baseline="-25000" dirty="0" smtClean="0"/>
              <a:t>2</a:t>
            </a:r>
            <a:r>
              <a:rPr lang="hr-HR" dirty="0" smtClean="0"/>
              <a:t> = </a:t>
            </a:r>
            <a:r>
              <a:rPr lang="hr-HR" b="1" dirty="0" smtClean="0"/>
              <a:t>q</a:t>
            </a:r>
            <a:r>
              <a:rPr lang="hr-HR" b="1" baseline="-25000" dirty="0" smtClean="0"/>
              <a:t>j</a:t>
            </a:r>
            <a:r>
              <a:rPr lang="hr-HR" dirty="0" smtClean="0"/>
              <a:t> </a:t>
            </a:r>
            <a:r>
              <a:rPr lang="hr-HR" i="1" dirty="0" smtClean="0"/>
              <a:t>cv</a:t>
            </a:r>
          </a:p>
          <a:p>
            <a:endParaRPr lang="hr-HR" dirty="0"/>
          </a:p>
          <a:p>
            <a:r>
              <a:rPr lang="hr-HR" b="1" i="1" dirty="0" smtClean="0"/>
              <a:t>C</a:t>
            </a:r>
            <a:r>
              <a:rPr lang="hr-HR" b="1" i="1" baseline="-25000" dirty="0" smtClean="0"/>
              <a:t>1</a:t>
            </a:r>
            <a:r>
              <a:rPr lang="hr-HR" dirty="0" smtClean="0"/>
              <a:t> </a:t>
            </a:r>
            <a:r>
              <a:rPr lang="hr-HR" b="1" i="1" dirty="0" smtClean="0"/>
              <a:t>&gt;</a:t>
            </a:r>
            <a:r>
              <a:rPr lang="hr-HR" dirty="0" smtClean="0"/>
              <a:t> </a:t>
            </a:r>
            <a:r>
              <a:rPr lang="hr-HR" b="1" i="1" dirty="0" smtClean="0"/>
              <a:t>C</a:t>
            </a:r>
            <a:r>
              <a:rPr lang="hr-HR" b="1" i="1" baseline="-25000" dirty="0" smtClean="0"/>
              <a:t>2</a:t>
            </a:r>
            <a:r>
              <a:rPr lang="hr-HR" dirty="0" smtClean="0"/>
              <a:t>   </a:t>
            </a:r>
            <a:r>
              <a:rPr lang="hr-HR" b="1" i="1" dirty="0" smtClean="0"/>
              <a:t>&lt;=</a:t>
            </a:r>
            <a:r>
              <a:rPr lang="hr-HR" dirty="0" smtClean="0"/>
              <a:t>   </a:t>
            </a:r>
            <a:r>
              <a:rPr lang="el-GR" b="1" dirty="0" smtClean="0"/>
              <a:t>δ</a:t>
            </a:r>
            <a:r>
              <a:rPr lang="hr-HR" dirty="0" smtClean="0"/>
              <a:t>(</a:t>
            </a:r>
            <a:r>
              <a:rPr lang="hr-HR" b="1" dirty="0" smtClean="0"/>
              <a:t>q</a:t>
            </a:r>
            <a:r>
              <a:rPr lang="hr-HR" b="1" baseline="-25000" dirty="0" smtClean="0"/>
              <a:t>i</a:t>
            </a:r>
            <a:r>
              <a:rPr lang="hr-HR" dirty="0" smtClean="0"/>
              <a:t>,</a:t>
            </a:r>
            <a:r>
              <a:rPr lang="hr-HR" i="1" dirty="0" smtClean="0"/>
              <a:t>b</a:t>
            </a:r>
            <a:r>
              <a:rPr lang="hr-HR" dirty="0" smtClean="0"/>
              <a:t>) = (</a:t>
            </a:r>
            <a:r>
              <a:rPr lang="hr-HR" b="1" dirty="0" smtClean="0"/>
              <a:t>q</a:t>
            </a:r>
            <a:r>
              <a:rPr lang="hr-HR" b="1" baseline="-25000" dirty="0" smtClean="0"/>
              <a:t>j</a:t>
            </a:r>
            <a:r>
              <a:rPr lang="hr-HR" dirty="0" smtClean="0"/>
              <a:t>,</a:t>
            </a:r>
            <a:r>
              <a:rPr lang="hr-HR" i="1" dirty="0" smtClean="0"/>
              <a:t>c</a:t>
            </a:r>
            <a:r>
              <a:rPr lang="hr-HR" dirty="0" smtClean="0"/>
              <a:t>,</a:t>
            </a:r>
            <a:r>
              <a:rPr lang="hr-HR" b="1" dirty="0" smtClean="0"/>
              <a:t>L</a:t>
            </a:r>
            <a:r>
              <a:rPr lang="hr-HR" dirty="0" smtClean="0"/>
              <a:t>)</a:t>
            </a:r>
          </a:p>
          <a:p>
            <a:endParaRPr lang="hr-HR" dirty="0"/>
          </a:p>
          <a:p>
            <a:r>
              <a:rPr lang="hr-HR" b="1" i="1" dirty="0" smtClean="0"/>
              <a:t>C</a:t>
            </a:r>
            <a:r>
              <a:rPr lang="hr-HR" b="1" i="1" baseline="-25000" dirty="0" smtClean="0"/>
              <a:t>3</a:t>
            </a:r>
            <a:r>
              <a:rPr lang="hr-HR" dirty="0" smtClean="0"/>
              <a:t> = </a:t>
            </a:r>
            <a:r>
              <a:rPr lang="hr-HR" i="1" dirty="0" smtClean="0"/>
              <a:t>c</a:t>
            </a:r>
            <a:r>
              <a:rPr lang="hr-HR" dirty="0" smtClean="0"/>
              <a:t> </a:t>
            </a:r>
            <a:r>
              <a:rPr lang="hr-HR" b="1" dirty="0" smtClean="0"/>
              <a:t>q</a:t>
            </a:r>
            <a:r>
              <a:rPr lang="hr-HR" b="1" baseline="-25000" dirty="0" smtClean="0"/>
              <a:t>k</a:t>
            </a:r>
            <a:r>
              <a:rPr lang="hr-HR" dirty="0" smtClean="0"/>
              <a:t> </a:t>
            </a:r>
            <a:r>
              <a:rPr lang="hr-HR" i="1" dirty="0" smtClean="0"/>
              <a:t>v</a:t>
            </a:r>
          </a:p>
          <a:p>
            <a:endParaRPr lang="hr-HR" dirty="0"/>
          </a:p>
          <a:p>
            <a:r>
              <a:rPr lang="hr-HR" b="1" i="1" dirty="0" smtClean="0"/>
              <a:t>C</a:t>
            </a:r>
            <a:r>
              <a:rPr lang="hr-HR" b="1" i="1" baseline="-25000" dirty="0" smtClean="0"/>
              <a:t>1</a:t>
            </a:r>
            <a:r>
              <a:rPr lang="hr-HR" dirty="0" smtClean="0"/>
              <a:t> </a:t>
            </a:r>
            <a:r>
              <a:rPr lang="hr-HR" b="1" i="1" dirty="0" smtClean="0"/>
              <a:t>&gt;</a:t>
            </a:r>
            <a:r>
              <a:rPr lang="hr-HR" dirty="0" smtClean="0"/>
              <a:t> </a:t>
            </a:r>
            <a:r>
              <a:rPr lang="hr-HR" b="1" i="1" dirty="0" smtClean="0"/>
              <a:t>C</a:t>
            </a:r>
            <a:r>
              <a:rPr lang="hr-HR" b="1" i="1" baseline="-25000" dirty="0" smtClean="0"/>
              <a:t>3</a:t>
            </a:r>
            <a:r>
              <a:rPr lang="hr-HR" dirty="0" smtClean="0"/>
              <a:t>   </a:t>
            </a:r>
            <a:r>
              <a:rPr lang="hr-HR" b="1" i="1" dirty="0" smtClean="0"/>
              <a:t>&lt;=</a:t>
            </a:r>
            <a:r>
              <a:rPr lang="hr-HR" dirty="0" smtClean="0"/>
              <a:t>   </a:t>
            </a:r>
            <a:r>
              <a:rPr lang="el-GR" b="1" dirty="0" smtClean="0"/>
              <a:t>δ</a:t>
            </a:r>
            <a:r>
              <a:rPr lang="hr-HR" dirty="0" smtClean="0"/>
              <a:t>(</a:t>
            </a:r>
            <a:r>
              <a:rPr lang="hr-HR" b="1" dirty="0" smtClean="0"/>
              <a:t>q</a:t>
            </a:r>
            <a:r>
              <a:rPr lang="hr-HR" b="1" baseline="-25000" dirty="0" smtClean="0"/>
              <a:t>i</a:t>
            </a:r>
            <a:r>
              <a:rPr lang="hr-HR" dirty="0" smtClean="0"/>
              <a:t>,</a:t>
            </a:r>
            <a:r>
              <a:rPr lang="hr-HR" i="1" dirty="0" smtClean="0"/>
              <a:t>b</a:t>
            </a:r>
            <a:r>
              <a:rPr lang="hr-HR" dirty="0" smtClean="0"/>
              <a:t>) = (</a:t>
            </a:r>
            <a:r>
              <a:rPr lang="hr-HR" b="1" dirty="0" smtClean="0"/>
              <a:t>q</a:t>
            </a:r>
            <a:r>
              <a:rPr lang="hr-HR" b="1" baseline="-25000" dirty="0" smtClean="0"/>
              <a:t>k</a:t>
            </a:r>
            <a:r>
              <a:rPr lang="hr-HR" dirty="0" smtClean="0"/>
              <a:t>,</a:t>
            </a:r>
            <a:r>
              <a:rPr lang="hr-HR" i="1" dirty="0" smtClean="0"/>
              <a:t>c</a:t>
            </a:r>
            <a:r>
              <a:rPr lang="hr-HR" dirty="0" smtClean="0"/>
              <a:t>,</a:t>
            </a:r>
            <a:r>
              <a:rPr lang="hr-HR" b="1" dirty="0" smtClean="0"/>
              <a:t>R</a:t>
            </a:r>
            <a:r>
              <a:rPr lang="hr-HR" dirty="0" smtClean="0"/>
              <a:t>)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fr-FR" sz="1200" b="1" dirty="0" smtClean="0">
                <a:solidFill>
                  <a:srgbClr val="FF0000"/>
                </a:solidFill>
              </a:rPr>
              <a:t>q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6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i="1" dirty="0" smtClean="0">
                <a:solidFill>
                  <a:srgbClr val="FF0000"/>
                </a:solidFill>
              </a:rPr>
              <a:t>1</a:t>
            </a:r>
            <a:r>
              <a:rPr lang="fr-FR" sz="1200" dirty="0" smtClean="0">
                <a:solidFill>
                  <a:srgbClr val="FF0000"/>
                </a:solidFill>
              </a:rPr>
              <a:t>) = (</a:t>
            </a:r>
            <a:r>
              <a:rPr lang="fr-FR" sz="1200" b="1" dirty="0" smtClean="0">
                <a:solidFill>
                  <a:srgbClr val="FF0000"/>
                </a:solidFill>
              </a:rPr>
              <a:t>q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6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i="1" dirty="0" smtClean="0">
                <a:solidFill>
                  <a:srgbClr val="FF0000"/>
                </a:solidFill>
              </a:rPr>
              <a:t>1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b="1" dirty="0" smtClean="0">
                <a:solidFill>
                  <a:srgbClr val="FF0000"/>
                </a:solidFill>
              </a:rPr>
              <a:t>L</a:t>
            </a:r>
            <a:r>
              <a:rPr lang="fr-FR" sz="1200" dirty="0" smtClean="0">
                <a:solidFill>
                  <a:srgbClr val="FF0000"/>
                </a:solidFill>
              </a:rPr>
              <a:t>)</a:t>
            </a:r>
            <a:endParaRPr lang="hr-HR" sz="1200" dirty="0" smtClean="0">
              <a:solidFill>
                <a:srgbClr val="FF0000"/>
              </a:solidFill>
            </a:endParaRP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B01x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00 &gt; B01x0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 &gt; B01x00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&gt; B01x001 q</a:t>
            </a:r>
            <a:r>
              <a:rPr lang="en-US" sz="1400" i="1" baseline="-25000" dirty="0" smtClean="0"/>
              <a:t>4</a:t>
            </a:r>
            <a:r>
              <a:rPr lang="en-US" sz="1400" i="1" dirty="0" smtClean="0"/>
              <a:t> &gt; B01x00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10 &gt; B01x0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010 &gt; B01x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0010 &gt; B01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x0010 &gt; B010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0010 &gt; …</a:t>
            </a:r>
            <a:r>
              <a:rPr lang="hr-HR" sz="1400" i="1" dirty="0" smtClean="0"/>
              <a:t> </a:t>
            </a:r>
            <a:r>
              <a:rPr lang="en-US" sz="1400" i="1" dirty="0" smtClean="0"/>
              <a:t>&gt; B0100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0100 &gt; … &gt; B01000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1000 &gt; B0100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b="1" dirty="0" smtClean="0"/>
              <a:t> </a:t>
            </a:r>
            <a:r>
              <a:rPr lang="en-US" sz="1400" i="1" dirty="0" smtClean="0"/>
              <a:t>0100 &gt; B010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001000 &gt; B01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0001000 &gt; </a:t>
            </a:r>
          </a:p>
          <a:p>
            <a:r>
              <a:rPr lang="en-US" sz="1400" i="1" dirty="0" smtClean="0">
                <a:solidFill>
                  <a:srgbClr val="FF0000"/>
                </a:solidFill>
              </a:rPr>
              <a:t>B0 </a:t>
            </a:r>
            <a:r>
              <a:rPr lang="en-US" sz="1400" b="1" dirty="0" smtClean="0">
                <a:solidFill>
                  <a:srgbClr val="FF00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6 </a:t>
            </a:r>
            <a:r>
              <a:rPr lang="en-US" sz="1400" i="1" dirty="0" smtClean="0">
                <a:solidFill>
                  <a:srgbClr val="FF0000"/>
                </a:solidFill>
              </a:rPr>
              <a:t>10001000 &gt; B </a:t>
            </a:r>
            <a:r>
              <a:rPr lang="en-US" sz="1400" b="1" dirty="0" smtClean="0">
                <a:solidFill>
                  <a:srgbClr val="FF00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6 </a:t>
            </a:r>
            <a:r>
              <a:rPr lang="en-US" sz="1400" i="1" dirty="0" smtClean="0">
                <a:solidFill>
                  <a:srgbClr val="FF0000"/>
                </a:solidFill>
              </a:rPr>
              <a:t>010001000</a:t>
            </a:r>
          </a:p>
          <a:p>
            <a:endParaRPr lang="en-US" sz="1400" i="1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fr-FR" sz="1200" b="1" dirty="0" smtClean="0">
                <a:solidFill>
                  <a:srgbClr val="FF0000"/>
                </a:solidFill>
              </a:rPr>
              <a:t>q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6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i="1" dirty="0" smtClean="0">
                <a:solidFill>
                  <a:srgbClr val="FF0000"/>
                </a:solidFill>
              </a:rPr>
              <a:t>0</a:t>
            </a:r>
            <a:r>
              <a:rPr lang="fr-FR" sz="1200" dirty="0" smtClean="0">
                <a:solidFill>
                  <a:srgbClr val="FF0000"/>
                </a:solidFill>
              </a:rPr>
              <a:t>) = (</a:t>
            </a:r>
            <a:r>
              <a:rPr lang="fr-FR" sz="1200" b="1" dirty="0" smtClean="0">
                <a:solidFill>
                  <a:srgbClr val="FF0000"/>
                </a:solidFill>
              </a:rPr>
              <a:t>q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6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i="1" dirty="0" smtClean="0">
                <a:solidFill>
                  <a:srgbClr val="FF0000"/>
                </a:solidFill>
              </a:rPr>
              <a:t>0</a:t>
            </a:r>
            <a:r>
              <a:rPr lang="fr-FR" sz="1200" dirty="0" smtClean="0">
                <a:solidFill>
                  <a:srgbClr val="FF0000"/>
                </a:solidFill>
              </a:rPr>
              <a:t>, </a:t>
            </a:r>
            <a:r>
              <a:rPr lang="fr-FR" sz="1200" b="1" dirty="0" smtClean="0">
                <a:solidFill>
                  <a:srgbClr val="FF0000"/>
                </a:solidFill>
              </a:rPr>
              <a:t>L</a:t>
            </a:r>
            <a:r>
              <a:rPr lang="fr-FR" sz="1200" dirty="0" smtClean="0">
                <a:solidFill>
                  <a:srgbClr val="FF0000"/>
                </a:solidFill>
              </a:rPr>
              <a:t>)</a:t>
            </a:r>
            <a:endParaRPr lang="hr-HR" sz="1200" dirty="0" smtClean="0">
              <a:solidFill>
                <a:srgbClr val="FF0000"/>
              </a:solidFill>
            </a:endParaRP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B01x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00 &gt; B01x0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 &gt; B01x00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&gt; B01x001 q</a:t>
            </a:r>
            <a:r>
              <a:rPr lang="en-US" sz="1400" i="1" baseline="-25000" dirty="0" smtClean="0"/>
              <a:t>4</a:t>
            </a:r>
            <a:r>
              <a:rPr lang="en-US" sz="1400" i="1" dirty="0" smtClean="0"/>
              <a:t> &gt; B01x00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10 &gt; B01x0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010 &gt; B01x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0010 &gt; B01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x0010 &gt; B010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0010 &gt; …</a:t>
            </a:r>
            <a:r>
              <a:rPr lang="hr-HR" sz="1400" i="1" dirty="0" smtClean="0"/>
              <a:t> </a:t>
            </a:r>
            <a:r>
              <a:rPr lang="en-US" sz="1400" i="1" dirty="0" smtClean="0"/>
              <a:t>&gt; B0100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0100 &gt; … &gt; B01000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1000 &gt; B0100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b="1" dirty="0" smtClean="0"/>
              <a:t> </a:t>
            </a:r>
            <a:r>
              <a:rPr lang="en-US" sz="1400" i="1" dirty="0" smtClean="0"/>
              <a:t>0100 &gt; B010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001000 &gt; B01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0001000 &gt; </a:t>
            </a:r>
          </a:p>
          <a:p>
            <a:r>
              <a:rPr lang="en-US" sz="1400" i="1" dirty="0" smtClean="0"/>
              <a:t>B0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10001000 &gt; </a:t>
            </a:r>
            <a:r>
              <a:rPr lang="en-US" sz="1400" i="1" dirty="0" smtClean="0">
                <a:solidFill>
                  <a:srgbClr val="FF0000"/>
                </a:solidFill>
              </a:rPr>
              <a:t>B </a:t>
            </a:r>
            <a:r>
              <a:rPr lang="en-US" sz="1400" b="1" dirty="0" smtClean="0">
                <a:solidFill>
                  <a:srgbClr val="FF00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6 </a:t>
            </a:r>
            <a:r>
              <a:rPr lang="en-US" sz="1400" i="1" dirty="0" smtClean="0">
                <a:solidFill>
                  <a:srgbClr val="FF0000"/>
                </a:solidFill>
              </a:rPr>
              <a:t>010001000 &gt;  </a:t>
            </a:r>
            <a:r>
              <a:rPr lang="en-US" sz="1400" b="1" dirty="0" smtClean="0">
                <a:solidFill>
                  <a:srgbClr val="FF00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6 </a:t>
            </a:r>
            <a:r>
              <a:rPr lang="en-US" sz="1400" i="1" dirty="0" smtClean="0">
                <a:solidFill>
                  <a:srgbClr val="FF0000"/>
                </a:solidFill>
              </a:rPr>
              <a:t>B010001000</a:t>
            </a:r>
          </a:p>
          <a:p>
            <a:endParaRPr lang="en-US" sz="1400" i="1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pt-BR" sz="1200" dirty="0" smtClean="0">
                <a:solidFill>
                  <a:srgbClr val="FF0000"/>
                </a:solidFill>
              </a:rPr>
              <a:t>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6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B</a:t>
            </a:r>
            <a:r>
              <a:rPr lang="pt-BR" sz="1200" dirty="0" smtClean="0">
                <a:solidFill>
                  <a:srgbClr val="FF0000"/>
                </a:solidFill>
              </a:rPr>
              <a:t>) = 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0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B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b="1" dirty="0" smtClean="0">
                <a:solidFill>
                  <a:srgbClr val="FF0000"/>
                </a:solidFill>
              </a:rPr>
              <a:t>R</a:t>
            </a:r>
            <a:r>
              <a:rPr lang="pt-BR" sz="1200" dirty="0" smtClean="0">
                <a:solidFill>
                  <a:srgbClr val="FF0000"/>
                </a:solidFill>
              </a:rPr>
              <a:t>)</a:t>
            </a:r>
            <a:endParaRPr lang="hr-HR" sz="1200" dirty="0" smtClean="0">
              <a:solidFill>
                <a:srgbClr val="FF0000"/>
              </a:solidFill>
            </a:endParaRP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B01x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00 &gt; B01x0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 &gt; B01x00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&gt; B01x001 q</a:t>
            </a:r>
            <a:r>
              <a:rPr lang="en-US" sz="1400" i="1" baseline="-25000" dirty="0" smtClean="0"/>
              <a:t>4</a:t>
            </a:r>
            <a:r>
              <a:rPr lang="en-US" sz="1400" i="1" dirty="0" smtClean="0"/>
              <a:t> &gt; B01x00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10 &gt; B01x0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010 &gt; B01x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0010 &gt; B01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x0010 &gt; B010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0010 &gt; …</a:t>
            </a:r>
            <a:r>
              <a:rPr lang="hr-HR" sz="1400" i="1" dirty="0" smtClean="0"/>
              <a:t> </a:t>
            </a:r>
            <a:r>
              <a:rPr lang="en-US" sz="1400" i="1" dirty="0" smtClean="0"/>
              <a:t>&gt; B0100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0100 &gt; … &gt; B01000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1000 &gt; B0100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b="1" dirty="0" smtClean="0"/>
              <a:t> </a:t>
            </a:r>
            <a:r>
              <a:rPr lang="en-US" sz="1400" i="1" dirty="0" smtClean="0"/>
              <a:t>0100 &gt; B010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001000 &gt; B01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0001000 &gt; </a:t>
            </a:r>
          </a:p>
          <a:p>
            <a:r>
              <a:rPr lang="en-US" sz="1400" i="1" dirty="0" smtClean="0"/>
              <a:t>B0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10001000 &gt; B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010001000 &gt;  </a:t>
            </a:r>
            <a:r>
              <a:rPr lang="en-US" sz="1400" b="1" dirty="0" smtClean="0">
                <a:solidFill>
                  <a:srgbClr val="FF00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6 </a:t>
            </a:r>
            <a:r>
              <a:rPr lang="en-US" sz="1400" i="1" dirty="0" smtClean="0">
                <a:solidFill>
                  <a:srgbClr val="FF0000"/>
                </a:solidFill>
              </a:rPr>
              <a:t>B010001000 &gt; B </a:t>
            </a:r>
            <a:r>
              <a:rPr lang="en-US" sz="1400" b="1" dirty="0" smtClean="0">
                <a:solidFill>
                  <a:srgbClr val="FF00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0 </a:t>
            </a:r>
            <a:r>
              <a:rPr lang="en-US" sz="1400" i="1" dirty="0" smtClean="0">
                <a:solidFill>
                  <a:srgbClr val="FF0000"/>
                </a:solidFill>
              </a:rPr>
              <a:t>010001000</a:t>
            </a:r>
          </a:p>
          <a:p>
            <a:endParaRPr lang="en-US" sz="1400" i="1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FFFF00"/>
                </a:solidFill>
              </a:rPr>
              <a:t>q</a:t>
            </a:r>
            <a:r>
              <a:rPr lang="pt-BR" sz="1400" b="1" baseline="-25000" dirty="0" smtClean="0">
                <a:solidFill>
                  <a:srgbClr val="FFFF00"/>
                </a:solidFill>
              </a:rPr>
              <a:t>0</a:t>
            </a:r>
            <a:r>
              <a:rPr lang="hr-HR" sz="1400" b="1" baseline="-25000" dirty="0" smtClean="0">
                <a:solidFill>
                  <a:srgbClr val="FFFF00"/>
                </a:solidFill>
              </a:rPr>
              <a:t>  </a:t>
            </a:r>
            <a:r>
              <a:rPr lang="hr-HR" sz="1400" i="1" dirty="0" smtClean="0">
                <a:solidFill>
                  <a:srgbClr val="FFFF00"/>
                </a:solidFill>
              </a:rPr>
              <a:t>001000</a:t>
            </a:r>
            <a:r>
              <a:rPr lang="en-US" sz="1400" i="1" dirty="0" smtClean="0">
                <a:solidFill>
                  <a:srgbClr val="FFFF00"/>
                </a:solidFill>
              </a:rPr>
              <a:t> &gt; B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1 </a:t>
            </a:r>
            <a:r>
              <a:rPr lang="en-US" sz="1400" i="1" dirty="0" smtClean="0">
                <a:solidFill>
                  <a:srgbClr val="FFFF00"/>
                </a:solidFill>
              </a:rPr>
              <a:t>01000 &gt; B01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2</a:t>
            </a:r>
            <a:r>
              <a:rPr lang="en-US" sz="1400" i="1" dirty="0" smtClean="0">
                <a:solidFill>
                  <a:srgbClr val="FFFF00"/>
                </a:solidFill>
              </a:rPr>
              <a:t> 000 &gt; B01x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3</a:t>
            </a:r>
            <a:r>
              <a:rPr lang="en-US" sz="1400" i="1" dirty="0" smtClean="0">
                <a:solidFill>
                  <a:srgbClr val="FFFF00"/>
                </a:solidFill>
              </a:rPr>
              <a:t> 00 &gt; B01x0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3</a:t>
            </a:r>
            <a:r>
              <a:rPr lang="en-US" sz="1400" i="1" dirty="0" smtClean="0">
                <a:solidFill>
                  <a:srgbClr val="FFFF00"/>
                </a:solidFill>
              </a:rPr>
              <a:t> 0 &gt; B01x00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3</a:t>
            </a:r>
            <a:r>
              <a:rPr lang="en-US" sz="1400" i="1" dirty="0" smtClean="0">
                <a:solidFill>
                  <a:srgbClr val="FFFF00"/>
                </a:solidFill>
              </a:rPr>
              <a:t> &gt; B01x001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4</a:t>
            </a:r>
            <a:r>
              <a:rPr lang="en-US" sz="1400" i="1" dirty="0" smtClean="0">
                <a:solidFill>
                  <a:srgbClr val="FFFF00"/>
                </a:solidFill>
              </a:rPr>
              <a:t> &gt; B01x00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5</a:t>
            </a:r>
            <a:r>
              <a:rPr lang="en-US" sz="1400" i="1" dirty="0" smtClean="0">
                <a:solidFill>
                  <a:srgbClr val="FFFF00"/>
                </a:solidFill>
              </a:rPr>
              <a:t> 10 &gt; B01x0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5</a:t>
            </a:r>
            <a:r>
              <a:rPr lang="en-US" sz="1400" i="1" dirty="0" smtClean="0">
                <a:solidFill>
                  <a:srgbClr val="FFFF00"/>
                </a:solidFill>
              </a:rPr>
              <a:t> 010 &gt; B01x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5</a:t>
            </a:r>
            <a:r>
              <a:rPr lang="en-US" sz="1400" i="1" dirty="0" smtClean="0">
                <a:solidFill>
                  <a:srgbClr val="FFFF00"/>
                </a:solidFill>
              </a:rPr>
              <a:t> 0010 &gt; B01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5</a:t>
            </a:r>
            <a:r>
              <a:rPr lang="en-US" sz="1400" i="1" dirty="0" smtClean="0">
                <a:solidFill>
                  <a:srgbClr val="FFFF00"/>
                </a:solidFill>
              </a:rPr>
              <a:t> x0010 &gt; B010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2</a:t>
            </a:r>
            <a:r>
              <a:rPr lang="en-US" sz="1400" i="1" dirty="0" smtClean="0">
                <a:solidFill>
                  <a:srgbClr val="FFFF00"/>
                </a:solidFill>
              </a:rPr>
              <a:t> 0010 &gt; …</a:t>
            </a:r>
            <a:r>
              <a:rPr lang="hr-HR" sz="1400" i="1" dirty="0" smtClean="0">
                <a:solidFill>
                  <a:srgbClr val="FFFF00"/>
                </a:solidFill>
              </a:rPr>
              <a:t> </a:t>
            </a:r>
            <a:r>
              <a:rPr lang="en-US" sz="1400" i="1" dirty="0" smtClean="0">
                <a:solidFill>
                  <a:srgbClr val="FFFF00"/>
                </a:solidFill>
              </a:rPr>
              <a:t>&gt; B0100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2</a:t>
            </a:r>
            <a:r>
              <a:rPr lang="en-US" sz="1400" i="1" dirty="0" smtClean="0">
                <a:solidFill>
                  <a:srgbClr val="FFFF00"/>
                </a:solidFill>
              </a:rPr>
              <a:t> 0100 &gt; … &gt; B01000 q</a:t>
            </a:r>
            <a:r>
              <a:rPr lang="en-US" sz="1400" i="1" baseline="-25000" dirty="0" smtClean="0">
                <a:solidFill>
                  <a:srgbClr val="FFFF00"/>
                </a:solidFill>
              </a:rPr>
              <a:t>2</a:t>
            </a:r>
            <a:r>
              <a:rPr lang="en-US" sz="1400" i="1" dirty="0" smtClean="0">
                <a:solidFill>
                  <a:srgbClr val="FFFF00"/>
                </a:solidFill>
              </a:rPr>
              <a:t> 1000 &gt; B0100 </a:t>
            </a:r>
            <a:r>
              <a:rPr lang="en-US" sz="1400" b="1" dirty="0" smtClean="0">
                <a:solidFill>
                  <a:srgbClr val="FFFF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FF00"/>
                </a:solidFill>
              </a:rPr>
              <a:t>6 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i="1" dirty="0" smtClean="0">
                <a:solidFill>
                  <a:srgbClr val="FFFF00"/>
                </a:solidFill>
              </a:rPr>
              <a:t>0100 &gt; B010 </a:t>
            </a:r>
            <a:r>
              <a:rPr lang="en-US" sz="1400" b="1" dirty="0" smtClean="0">
                <a:solidFill>
                  <a:srgbClr val="FFFF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FF00"/>
                </a:solidFill>
              </a:rPr>
              <a:t>6 </a:t>
            </a:r>
            <a:r>
              <a:rPr lang="en-US" sz="1400" i="1" dirty="0" smtClean="0">
                <a:solidFill>
                  <a:srgbClr val="FFFF00"/>
                </a:solidFill>
              </a:rPr>
              <a:t>001000 &gt; B01 </a:t>
            </a:r>
            <a:r>
              <a:rPr lang="en-US" sz="1400" b="1" dirty="0" smtClean="0">
                <a:solidFill>
                  <a:srgbClr val="FFFF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FF00"/>
                </a:solidFill>
              </a:rPr>
              <a:t>6 </a:t>
            </a:r>
            <a:r>
              <a:rPr lang="en-US" sz="1400" i="1" dirty="0" smtClean="0">
                <a:solidFill>
                  <a:srgbClr val="FFFF00"/>
                </a:solidFill>
              </a:rPr>
              <a:t>0001000 &gt; </a:t>
            </a:r>
          </a:p>
          <a:p>
            <a:r>
              <a:rPr lang="en-US" sz="1400" i="1" dirty="0" smtClean="0">
                <a:solidFill>
                  <a:srgbClr val="FFFF00"/>
                </a:solidFill>
              </a:rPr>
              <a:t>B0 </a:t>
            </a:r>
            <a:r>
              <a:rPr lang="en-US" sz="1400" b="1" dirty="0" smtClean="0">
                <a:solidFill>
                  <a:srgbClr val="FFFF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FF00"/>
                </a:solidFill>
              </a:rPr>
              <a:t>6 </a:t>
            </a:r>
            <a:r>
              <a:rPr lang="en-US" sz="1400" i="1" dirty="0" smtClean="0">
                <a:solidFill>
                  <a:srgbClr val="FFFF00"/>
                </a:solidFill>
              </a:rPr>
              <a:t>10001000 &gt; B </a:t>
            </a:r>
            <a:r>
              <a:rPr lang="en-US" sz="1400" b="1" dirty="0" smtClean="0">
                <a:solidFill>
                  <a:srgbClr val="FFFF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FF00"/>
                </a:solidFill>
              </a:rPr>
              <a:t>6 </a:t>
            </a:r>
            <a:r>
              <a:rPr lang="en-US" sz="1400" i="1" dirty="0" smtClean="0">
                <a:solidFill>
                  <a:srgbClr val="FFFF00"/>
                </a:solidFill>
              </a:rPr>
              <a:t>010001000 &gt;  </a:t>
            </a:r>
            <a:r>
              <a:rPr lang="en-US" sz="1400" b="1" dirty="0" smtClean="0">
                <a:solidFill>
                  <a:srgbClr val="FFFF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FF00"/>
                </a:solidFill>
              </a:rPr>
              <a:t>6 </a:t>
            </a:r>
            <a:r>
              <a:rPr lang="en-US" sz="1400" i="1" dirty="0" smtClean="0">
                <a:solidFill>
                  <a:srgbClr val="FFFF00"/>
                </a:solidFill>
              </a:rPr>
              <a:t>B010001000 &gt; B </a:t>
            </a:r>
            <a:r>
              <a:rPr lang="en-US" sz="1400" b="1" dirty="0" smtClean="0">
                <a:solidFill>
                  <a:srgbClr val="FFFF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FF00"/>
                </a:solidFill>
              </a:rPr>
              <a:t>0 </a:t>
            </a:r>
            <a:r>
              <a:rPr lang="en-US" sz="1400" i="1" dirty="0" smtClean="0">
                <a:solidFill>
                  <a:srgbClr val="FFFF00"/>
                </a:solidFill>
              </a:rPr>
              <a:t>010001000 </a:t>
            </a:r>
            <a:r>
              <a:rPr lang="en-US" sz="1400" i="1" dirty="0" smtClean="0"/>
              <a:t>&gt; …</a:t>
            </a:r>
          </a:p>
          <a:p>
            <a:endParaRPr lang="en-US" sz="1400" i="1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kraj</a:t>
            </a:r>
            <a:r>
              <a:rPr lang="en-US" sz="1400" dirty="0" smtClean="0"/>
              <a:t> </a:t>
            </a:r>
            <a:r>
              <a:rPr lang="en-US" sz="1400" dirty="0" err="1" smtClean="0"/>
              <a:t>prvog</a:t>
            </a:r>
            <a:r>
              <a:rPr lang="en-US" sz="1400" dirty="0" smtClean="0"/>
              <a:t> </a:t>
            </a:r>
            <a:r>
              <a:rPr lang="en-US" sz="1400" dirty="0" err="1" smtClean="0"/>
              <a:t>ponavljanja</a:t>
            </a:r>
            <a:r>
              <a:rPr lang="en-US" sz="1400" dirty="0" smtClean="0"/>
              <a:t> </a:t>
            </a:r>
            <a:r>
              <a:rPr lang="en-US" sz="1400" dirty="0" err="1" smtClean="0"/>
              <a:t>vanjske</a:t>
            </a:r>
            <a:r>
              <a:rPr lang="en-US" sz="1400" dirty="0" smtClean="0"/>
              <a:t> </a:t>
            </a:r>
            <a:r>
              <a:rPr lang="en-US" sz="1400" dirty="0" err="1" smtClean="0"/>
              <a:t>petlje</a:t>
            </a:r>
            <a:r>
              <a:rPr lang="en-US" sz="1400" dirty="0" smtClean="0"/>
              <a:t>!</a:t>
            </a:r>
          </a:p>
          <a:p>
            <a:endParaRPr lang="en-US" sz="1400" i="1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B01x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00 &gt; B01x0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 &gt; B01x00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&gt; B01x001 q</a:t>
            </a:r>
            <a:r>
              <a:rPr lang="en-US" sz="1400" i="1" baseline="-25000" dirty="0" smtClean="0"/>
              <a:t>4</a:t>
            </a:r>
            <a:r>
              <a:rPr lang="en-US" sz="1400" i="1" dirty="0" smtClean="0"/>
              <a:t> &gt; B01x00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10 &gt; B01x0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010 &gt; B01x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0010 &gt; B01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x0010 &gt; B010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0010 &gt; …</a:t>
            </a:r>
            <a:r>
              <a:rPr lang="hr-HR" sz="1400" i="1" dirty="0" smtClean="0"/>
              <a:t> </a:t>
            </a:r>
            <a:r>
              <a:rPr lang="en-US" sz="1400" i="1" dirty="0" smtClean="0"/>
              <a:t>&gt; B0100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0100 &gt; … &gt; B01000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1000 &gt; B0100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b="1" dirty="0" smtClean="0"/>
              <a:t> </a:t>
            </a:r>
            <a:r>
              <a:rPr lang="en-US" sz="1400" i="1" dirty="0" smtClean="0"/>
              <a:t>0100 &gt; B010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001000 &gt; B01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0001000 &gt; </a:t>
            </a:r>
          </a:p>
          <a:p>
            <a:r>
              <a:rPr lang="en-US" sz="1400" i="1" dirty="0" smtClean="0"/>
              <a:t>B0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10001000 &gt; B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010001000 &gt; 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B010001000 &gt; B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0 </a:t>
            </a:r>
            <a:r>
              <a:rPr lang="en-US" sz="1400" i="1" dirty="0" smtClean="0"/>
              <a:t>010001000 &gt; </a:t>
            </a:r>
            <a:r>
              <a:rPr lang="en-US" sz="1400" i="1" dirty="0" smtClean="0">
                <a:solidFill>
                  <a:srgbClr val="FF0000"/>
                </a:solidFill>
              </a:rPr>
              <a:t>… &gt; </a:t>
            </a:r>
          </a:p>
          <a:p>
            <a:r>
              <a:rPr lang="en-US" sz="1400" i="1" dirty="0" smtClean="0">
                <a:solidFill>
                  <a:srgbClr val="FF0000"/>
                </a:solidFill>
              </a:rPr>
              <a:t>BB </a:t>
            </a:r>
            <a:r>
              <a:rPr lang="en-US" sz="1400" b="1" dirty="0" smtClean="0">
                <a:solidFill>
                  <a:srgbClr val="FF00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0 </a:t>
            </a:r>
            <a:r>
              <a:rPr lang="en-US" sz="1400" i="1" dirty="0" smtClean="0">
                <a:solidFill>
                  <a:srgbClr val="FF0000"/>
                </a:solidFill>
              </a:rPr>
              <a:t>10001000000</a:t>
            </a:r>
          </a:p>
          <a:p>
            <a:endParaRPr lang="en-US" sz="1400" i="1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kraj</a:t>
            </a:r>
            <a:r>
              <a:rPr lang="en-US" sz="1400" dirty="0" smtClean="0"/>
              <a:t> 2. </a:t>
            </a:r>
            <a:r>
              <a:rPr lang="en-US" sz="1400" dirty="0" err="1" smtClean="0"/>
              <a:t>ponavljanja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preostaje</a:t>
            </a:r>
            <a:r>
              <a:rPr lang="en-US" sz="1400" dirty="0" smtClean="0"/>
              <a:t> </a:t>
            </a:r>
            <a:r>
              <a:rPr lang="en-US" sz="1400" dirty="0" err="1" smtClean="0"/>
              <a:t>brisanje</a:t>
            </a:r>
            <a:r>
              <a:rPr lang="en-US" sz="1400" dirty="0" smtClean="0"/>
              <a:t> </a:t>
            </a:r>
            <a:r>
              <a:rPr lang="en-US" sz="1400" dirty="0" err="1" smtClean="0"/>
              <a:t>desnog</a:t>
            </a:r>
            <a:r>
              <a:rPr lang="en-US" sz="1400" dirty="0" smtClean="0"/>
              <a:t> </a:t>
            </a:r>
            <a:r>
              <a:rPr lang="en-US" sz="1400" dirty="0" err="1" smtClean="0"/>
              <a:t>broja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1-ica</a:t>
            </a:r>
          </a:p>
          <a:p>
            <a:endParaRPr lang="en-US" sz="1400" i="1" dirty="0" smtClean="0"/>
          </a:p>
          <a:p>
            <a:endParaRPr lang="en-US" sz="1400" i="1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pt-BR" sz="1200" dirty="0" smtClean="0">
                <a:solidFill>
                  <a:srgbClr val="FF0000"/>
                </a:solidFill>
              </a:rPr>
              <a:t>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0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1</a:t>
            </a:r>
            <a:r>
              <a:rPr lang="pt-BR" sz="1200" dirty="0" smtClean="0">
                <a:solidFill>
                  <a:srgbClr val="FF0000"/>
                </a:solidFill>
              </a:rPr>
              <a:t>) = 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7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B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b="1" dirty="0" smtClean="0">
                <a:solidFill>
                  <a:srgbClr val="FF0000"/>
                </a:solidFill>
              </a:rPr>
              <a:t>R</a:t>
            </a:r>
            <a:r>
              <a:rPr lang="pt-BR" sz="1200" dirty="0" smtClean="0">
                <a:solidFill>
                  <a:srgbClr val="FF0000"/>
                </a:solidFill>
              </a:rPr>
              <a:t>)</a:t>
            </a:r>
            <a:endParaRPr lang="hr-HR" sz="1200" dirty="0" smtClean="0">
              <a:solidFill>
                <a:srgbClr val="FF0000"/>
              </a:solidFill>
            </a:endParaRP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B01x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00 &gt; B01x0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 &gt; B01x00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&gt; B01x001 q</a:t>
            </a:r>
            <a:r>
              <a:rPr lang="en-US" sz="1400" i="1" baseline="-25000" dirty="0" smtClean="0"/>
              <a:t>4</a:t>
            </a:r>
            <a:r>
              <a:rPr lang="en-US" sz="1400" i="1" dirty="0" smtClean="0"/>
              <a:t> &gt; B01x00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10 &gt; B01x0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010 &gt; B01x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0010 &gt; B01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x0010 &gt; B010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0010 &gt; …</a:t>
            </a:r>
            <a:r>
              <a:rPr lang="hr-HR" sz="1400" i="1" dirty="0" smtClean="0"/>
              <a:t> </a:t>
            </a:r>
            <a:r>
              <a:rPr lang="en-US" sz="1400" i="1" dirty="0" smtClean="0"/>
              <a:t>&gt; B0100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0100 &gt; … &gt; B01000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1000 &gt; B0100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b="1" dirty="0" smtClean="0"/>
              <a:t> </a:t>
            </a:r>
            <a:r>
              <a:rPr lang="en-US" sz="1400" i="1" dirty="0" smtClean="0"/>
              <a:t>0100 &gt; B010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001000 &gt; B01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0001000 &gt; </a:t>
            </a:r>
          </a:p>
          <a:p>
            <a:r>
              <a:rPr lang="en-US" sz="1400" i="1" dirty="0" smtClean="0"/>
              <a:t>B0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10001000 &gt; B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010001000 &gt; 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B010001000 &gt; B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0 </a:t>
            </a:r>
            <a:r>
              <a:rPr lang="en-US" sz="1400" i="1" dirty="0" smtClean="0"/>
              <a:t>010001000 &gt; … &gt; </a:t>
            </a:r>
          </a:p>
          <a:p>
            <a:r>
              <a:rPr lang="en-US" sz="1400" i="1" dirty="0" smtClean="0">
                <a:solidFill>
                  <a:srgbClr val="FF0000"/>
                </a:solidFill>
              </a:rPr>
              <a:t>BB </a:t>
            </a:r>
            <a:r>
              <a:rPr lang="en-US" sz="1400" b="1" dirty="0" smtClean="0">
                <a:solidFill>
                  <a:srgbClr val="FF0000"/>
                </a:solidFill>
              </a:rPr>
              <a:t>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0 </a:t>
            </a:r>
            <a:r>
              <a:rPr lang="en-US" sz="1400" i="1" dirty="0" smtClean="0">
                <a:solidFill>
                  <a:srgbClr val="FF0000"/>
                </a:solidFill>
              </a:rPr>
              <a:t>10001000000 &gt; BBB</a:t>
            </a:r>
            <a:r>
              <a:rPr lang="en-US" sz="1400" b="1" dirty="0" smtClean="0">
                <a:solidFill>
                  <a:srgbClr val="FF0000"/>
                </a:solidFill>
              </a:rPr>
              <a:t> 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7 </a:t>
            </a:r>
            <a:r>
              <a:rPr lang="en-US" sz="1400" i="1" dirty="0" smtClean="0">
                <a:solidFill>
                  <a:srgbClr val="FF0000"/>
                </a:solidFill>
              </a:rPr>
              <a:t>0001000000</a:t>
            </a:r>
          </a:p>
          <a:p>
            <a:endParaRPr lang="en-US" sz="1400" i="1" dirty="0" smtClean="0"/>
          </a:p>
          <a:p>
            <a:endParaRPr lang="en-US" sz="1400" i="1" dirty="0" smtClean="0"/>
          </a:p>
          <a:p>
            <a:endParaRPr lang="en-US" sz="1400" i="1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pt-BR" sz="1200" dirty="0" smtClean="0">
                <a:solidFill>
                  <a:srgbClr val="FF0000"/>
                </a:solidFill>
              </a:rPr>
              <a:t>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7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0</a:t>
            </a:r>
            <a:r>
              <a:rPr lang="pt-BR" sz="1200" dirty="0" smtClean="0">
                <a:solidFill>
                  <a:srgbClr val="FF0000"/>
                </a:solidFill>
              </a:rPr>
              <a:t>) = 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7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B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b="1" dirty="0" smtClean="0">
                <a:solidFill>
                  <a:srgbClr val="FF0000"/>
                </a:solidFill>
              </a:rPr>
              <a:t>R</a:t>
            </a:r>
            <a:r>
              <a:rPr lang="pt-BR" sz="1200" dirty="0" smtClean="0">
                <a:solidFill>
                  <a:srgbClr val="FF0000"/>
                </a:solidFill>
              </a:rPr>
              <a:t>)</a:t>
            </a:r>
            <a:endParaRPr lang="hr-HR" sz="1200" dirty="0" smtClean="0">
              <a:solidFill>
                <a:srgbClr val="FF0000"/>
              </a:solidFill>
            </a:endParaRP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B01x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00 &gt; B01x0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 &gt; B01x00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&gt; B01x001 q</a:t>
            </a:r>
            <a:r>
              <a:rPr lang="en-US" sz="1400" i="1" baseline="-25000" dirty="0" smtClean="0"/>
              <a:t>4</a:t>
            </a:r>
            <a:r>
              <a:rPr lang="en-US" sz="1400" i="1" dirty="0" smtClean="0"/>
              <a:t> &gt; B01x00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10 &gt; B01x0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010 &gt; B01x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0010 &gt; B01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x0010 &gt; B010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0010 &gt; …</a:t>
            </a:r>
            <a:r>
              <a:rPr lang="hr-HR" sz="1400" i="1" dirty="0" smtClean="0"/>
              <a:t> </a:t>
            </a:r>
            <a:r>
              <a:rPr lang="en-US" sz="1400" i="1" dirty="0" smtClean="0"/>
              <a:t>&gt; B0100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0100 &gt; … &gt; B01000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1000 &gt; B0100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b="1" dirty="0" smtClean="0"/>
              <a:t> </a:t>
            </a:r>
            <a:r>
              <a:rPr lang="en-US" sz="1400" i="1" dirty="0" smtClean="0"/>
              <a:t>0100 &gt; B010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001000 &gt; B01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0001000 &gt; </a:t>
            </a:r>
          </a:p>
          <a:p>
            <a:r>
              <a:rPr lang="en-US" sz="1400" i="1" dirty="0" smtClean="0"/>
              <a:t>B0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10001000 &gt; B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010001000 &gt; 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B010001000 &gt; B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0 </a:t>
            </a:r>
            <a:r>
              <a:rPr lang="en-US" sz="1400" i="1" dirty="0" smtClean="0"/>
              <a:t>010001000 &gt; … &gt; </a:t>
            </a:r>
          </a:p>
          <a:p>
            <a:r>
              <a:rPr lang="en-US" sz="1400" i="1" dirty="0" smtClean="0"/>
              <a:t>BB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0 </a:t>
            </a:r>
            <a:r>
              <a:rPr lang="en-US" sz="1400" i="1" dirty="0" smtClean="0"/>
              <a:t>10001000000 &gt; </a:t>
            </a:r>
            <a:r>
              <a:rPr lang="en-US" sz="1400" i="1" dirty="0" smtClean="0">
                <a:solidFill>
                  <a:srgbClr val="FF0000"/>
                </a:solidFill>
              </a:rPr>
              <a:t>BBB</a:t>
            </a:r>
            <a:r>
              <a:rPr lang="en-US" sz="1400" b="1" dirty="0" smtClean="0">
                <a:solidFill>
                  <a:srgbClr val="FF0000"/>
                </a:solidFill>
              </a:rPr>
              <a:t> 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7 </a:t>
            </a:r>
            <a:r>
              <a:rPr lang="en-US" sz="1400" i="1" dirty="0" smtClean="0">
                <a:solidFill>
                  <a:srgbClr val="FF0000"/>
                </a:solidFill>
              </a:rPr>
              <a:t>0001000000 &gt; BBBB</a:t>
            </a:r>
            <a:r>
              <a:rPr lang="en-US" sz="1400" b="1" dirty="0" smtClean="0">
                <a:solidFill>
                  <a:srgbClr val="FF0000"/>
                </a:solidFill>
              </a:rPr>
              <a:t> 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7 </a:t>
            </a:r>
            <a:r>
              <a:rPr lang="en-US" sz="1400" i="1" dirty="0" smtClean="0">
                <a:solidFill>
                  <a:srgbClr val="FF0000"/>
                </a:solidFill>
              </a:rPr>
              <a:t>001000000</a:t>
            </a:r>
          </a:p>
          <a:p>
            <a:endParaRPr lang="en-US" sz="1400" i="1" dirty="0" smtClean="0"/>
          </a:p>
          <a:p>
            <a:endParaRPr lang="en-US" sz="1400" i="1" dirty="0" smtClean="0"/>
          </a:p>
          <a:p>
            <a:endParaRPr lang="en-US" sz="1400" i="1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pt-BR" sz="1200" dirty="0" smtClean="0">
                <a:solidFill>
                  <a:srgbClr val="FF0000"/>
                </a:solidFill>
              </a:rPr>
              <a:t>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7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0</a:t>
            </a:r>
            <a:r>
              <a:rPr lang="pt-BR" sz="1200" dirty="0" smtClean="0">
                <a:solidFill>
                  <a:srgbClr val="FF0000"/>
                </a:solidFill>
              </a:rPr>
              <a:t>) = 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7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B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b="1" dirty="0" smtClean="0">
                <a:solidFill>
                  <a:srgbClr val="FF0000"/>
                </a:solidFill>
              </a:rPr>
              <a:t>R</a:t>
            </a:r>
            <a:r>
              <a:rPr lang="pt-BR" sz="1200" dirty="0" smtClean="0">
                <a:solidFill>
                  <a:srgbClr val="FF0000"/>
                </a:solidFill>
              </a:rPr>
              <a:t>)</a:t>
            </a:r>
            <a:endParaRPr lang="hr-HR" sz="1200" dirty="0" smtClean="0">
              <a:solidFill>
                <a:srgbClr val="FF0000"/>
              </a:solidFill>
            </a:endParaRP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B01x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00 &gt; B01x0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 &gt; B01x00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&gt; B01x001 q</a:t>
            </a:r>
            <a:r>
              <a:rPr lang="en-US" sz="1400" i="1" baseline="-25000" dirty="0" smtClean="0"/>
              <a:t>4</a:t>
            </a:r>
            <a:r>
              <a:rPr lang="en-US" sz="1400" i="1" dirty="0" smtClean="0"/>
              <a:t> &gt; B01x00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10 &gt; B01x0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010 &gt; B01x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0010 &gt; B01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x0010 &gt; B010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0010 &gt; …</a:t>
            </a:r>
            <a:r>
              <a:rPr lang="hr-HR" sz="1400" i="1" dirty="0" smtClean="0"/>
              <a:t> </a:t>
            </a:r>
            <a:r>
              <a:rPr lang="en-US" sz="1400" i="1" dirty="0" smtClean="0"/>
              <a:t>&gt; B0100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0100 &gt; … &gt; B01000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1000 &gt; B0100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b="1" dirty="0" smtClean="0"/>
              <a:t> </a:t>
            </a:r>
            <a:r>
              <a:rPr lang="en-US" sz="1400" i="1" dirty="0" smtClean="0"/>
              <a:t>0100 &gt; B010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001000 &gt; B01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0001000 &gt; </a:t>
            </a:r>
          </a:p>
          <a:p>
            <a:r>
              <a:rPr lang="en-US" sz="1400" i="1" dirty="0" smtClean="0"/>
              <a:t>B0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10001000 &gt; B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010001000 &gt; 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B010001000 &gt; B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0 </a:t>
            </a:r>
            <a:r>
              <a:rPr lang="en-US" sz="1400" i="1" dirty="0" smtClean="0"/>
              <a:t>010001000 &gt; … &gt; </a:t>
            </a:r>
          </a:p>
          <a:p>
            <a:r>
              <a:rPr lang="en-US" sz="1400" i="1" dirty="0" smtClean="0"/>
              <a:t>BB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0 </a:t>
            </a:r>
            <a:r>
              <a:rPr lang="en-US" sz="1400" i="1" dirty="0" smtClean="0"/>
              <a:t>10001000000 &gt; BBB</a:t>
            </a:r>
            <a:r>
              <a:rPr lang="en-US" sz="1400" b="1" dirty="0" smtClean="0"/>
              <a:t> q</a:t>
            </a:r>
            <a:r>
              <a:rPr lang="en-US" sz="1400" b="1" baseline="-25000" dirty="0" smtClean="0"/>
              <a:t>7 </a:t>
            </a:r>
            <a:r>
              <a:rPr lang="en-US" sz="1400" i="1" dirty="0" smtClean="0"/>
              <a:t>0001000000 &gt; </a:t>
            </a:r>
            <a:r>
              <a:rPr lang="en-US" sz="1400" i="1" dirty="0" smtClean="0">
                <a:solidFill>
                  <a:srgbClr val="FF0000"/>
                </a:solidFill>
              </a:rPr>
              <a:t>BBBB</a:t>
            </a:r>
            <a:r>
              <a:rPr lang="en-US" sz="1400" b="1" dirty="0" smtClean="0">
                <a:solidFill>
                  <a:srgbClr val="FF0000"/>
                </a:solidFill>
              </a:rPr>
              <a:t> 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7 </a:t>
            </a:r>
            <a:r>
              <a:rPr lang="en-US" sz="1400" i="1" dirty="0" smtClean="0">
                <a:solidFill>
                  <a:srgbClr val="FF0000"/>
                </a:solidFill>
              </a:rPr>
              <a:t>001000000 &gt; BBBBB</a:t>
            </a:r>
            <a:r>
              <a:rPr lang="en-US" sz="1400" b="1" dirty="0" smtClean="0">
                <a:solidFill>
                  <a:srgbClr val="FF0000"/>
                </a:solidFill>
              </a:rPr>
              <a:t> 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7 </a:t>
            </a:r>
            <a:r>
              <a:rPr lang="en-US" sz="1400" i="1" dirty="0" smtClean="0">
                <a:solidFill>
                  <a:srgbClr val="FF0000"/>
                </a:solidFill>
              </a:rPr>
              <a:t>01000000</a:t>
            </a:r>
          </a:p>
          <a:p>
            <a:endParaRPr lang="en-US" sz="1400" i="1" dirty="0" smtClean="0"/>
          </a:p>
          <a:p>
            <a:endParaRPr lang="en-US" sz="1400" i="1" dirty="0" smtClean="0"/>
          </a:p>
          <a:p>
            <a:endParaRPr lang="en-US" sz="1400" i="1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pt-BR" sz="1200" dirty="0" smtClean="0">
                <a:solidFill>
                  <a:srgbClr val="FF0000"/>
                </a:solidFill>
              </a:rPr>
              <a:t>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7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0</a:t>
            </a:r>
            <a:r>
              <a:rPr lang="pt-BR" sz="1200" dirty="0" smtClean="0">
                <a:solidFill>
                  <a:srgbClr val="FF0000"/>
                </a:solidFill>
              </a:rPr>
              <a:t>) = 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7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B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b="1" dirty="0" smtClean="0">
                <a:solidFill>
                  <a:srgbClr val="FF0000"/>
                </a:solidFill>
              </a:rPr>
              <a:t>R</a:t>
            </a:r>
            <a:r>
              <a:rPr lang="pt-BR" sz="1200" dirty="0" smtClean="0">
                <a:solidFill>
                  <a:srgbClr val="FF0000"/>
                </a:solidFill>
              </a:rPr>
              <a:t>)</a:t>
            </a:r>
            <a:endParaRPr lang="hr-HR" sz="1200" dirty="0" smtClean="0">
              <a:solidFill>
                <a:srgbClr val="FF0000"/>
              </a:solidFill>
            </a:endParaRP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8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67865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B01x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00 &gt; B01x0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 &gt; B01x00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&gt; B01x001 q</a:t>
            </a:r>
            <a:r>
              <a:rPr lang="en-US" sz="1400" i="1" baseline="-25000" dirty="0" smtClean="0"/>
              <a:t>4</a:t>
            </a:r>
            <a:r>
              <a:rPr lang="en-US" sz="1400" i="1" dirty="0" smtClean="0"/>
              <a:t> &gt; B01x00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10 &gt; B01x0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010 &gt; B01x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0010 &gt; B01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x0010 &gt; B010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0010 &gt; …</a:t>
            </a:r>
            <a:r>
              <a:rPr lang="hr-HR" sz="1400" i="1" dirty="0" smtClean="0"/>
              <a:t> </a:t>
            </a:r>
            <a:r>
              <a:rPr lang="en-US" sz="1400" i="1" dirty="0" smtClean="0"/>
              <a:t>&gt; B0100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0100 &gt; … &gt; B01000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1000 &gt; B0100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b="1" dirty="0" smtClean="0"/>
              <a:t> </a:t>
            </a:r>
            <a:r>
              <a:rPr lang="en-US" sz="1400" i="1" dirty="0" smtClean="0"/>
              <a:t>0100 &gt; B010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001000 &gt; B01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0001000 &gt; </a:t>
            </a:r>
          </a:p>
          <a:p>
            <a:r>
              <a:rPr lang="en-US" sz="1400" i="1" dirty="0" smtClean="0"/>
              <a:t>B0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10001000 &gt; B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010001000 &gt; 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B010001000 &gt; B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0 </a:t>
            </a:r>
            <a:r>
              <a:rPr lang="en-US" sz="1400" i="1" dirty="0" smtClean="0"/>
              <a:t>010001000 &gt; … &gt; </a:t>
            </a:r>
          </a:p>
          <a:p>
            <a:r>
              <a:rPr lang="en-US" sz="1400" i="1" dirty="0" smtClean="0"/>
              <a:t>BB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0 </a:t>
            </a:r>
            <a:r>
              <a:rPr lang="en-US" sz="1400" i="1" dirty="0" smtClean="0"/>
              <a:t>10001000000 &gt; BBB</a:t>
            </a:r>
            <a:r>
              <a:rPr lang="en-US" sz="1400" b="1" dirty="0" smtClean="0"/>
              <a:t> q</a:t>
            </a:r>
            <a:r>
              <a:rPr lang="en-US" sz="1400" b="1" baseline="-25000" dirty="0" smtClean="0"/>
              <a:t>7 </a:t>
            </a:r>
            <a:r>
              <a:rPr lang="en-US" sz="1400" i="1" dirty="0" smtClean="0"/>
              <a:t>0001000000 &gt; BBBB</a:t>
            </a:r>
            <a:r>
              <a:rPr lang="en-US" sz="1400" b="1" dirty="0" smtClean="0"/>
              <a:t> q</a:t>
            </a:r>
            <a:r>
              <a:rPr lang="en-US" sz="1400" b="1" baseline="-25000" dirty="0" smtClean="0"/>
              <a:t>7 </a:t>
            </a:r>
            <a:r>
              <a:rPr lang="en-US" sz="1400" i="1" dirty="0" smtClean="0"/>
              <a:t>001000000 &gt; </a:t>
            </a:r>
            <a:r>
              <a:rPr lang="en-US" sz="1400" i="1" dirty="0" smtClean="0">
                <a:solidFill>
                  <a:srgbClr val="FF0000"/>
                </a:solidFill>
              </a:rPr>
              <a:t>BBBBB</a:t>
            </a:r>
            <a:r>
              <a:rPr lang="en-US" sz="1400" b="1" dirty="0" smtClean="0">
                <a:solidFill>
                  <a:srgbClr val="FF0000"/>
                </a:solidFill>
              </a:rPr>
              <a:t> 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7 </a:t>
            </a:r>
            <a:r>
              <a:rPr lang="en-US" sz="1400" i="1" dirty="0" smtClean="0">
                <a:solidFill>
                  <a:srgbClr val="FF0000"/>
                </a:solidFill>
              </a:rPr>
              <a:t>01000000 &gt; </a:t>
            </a:r>
          </a:p>
          <a:p>
            <a:r>
              <a:rPr lang="en-US" sz="1400" i="1" dirty="0" smtClean="0">
                <a:solidFill>
                  <a:srgbClr val="FF0000"/>
                </a:solidFill>
              </a:rPr>
              <a:t>BBBBBB</a:t>
            </a:r>
            <a:r>
              <a:rPr lang="en-US" sz="1400" b="1" dirty="0" smtClean="0">
                <a:solidFill>
                  <a:srgbClr val="FF0000"/>
                </a:solidFill>
              </a:rPr>
              <a:t> 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7 </a:t>
            </a:r>
            <a:r>
              <a:rPr lang="en-US" sz="1400" i="1" dirty="0" smtClean="0">
                <a:solidFill>
                  <a:srgbClr val="FF0000"/>
                </a:solidFill>
              </a:rPr>
              <a:t>1000000</a:t>
            </a:r>
          </a:p>
          <a:p>
            <a:endParaRPr lang="en-US" sz="1400" i="1" dirty="0" smtClean="0"/>
          </a:p>
          <a:p>
            <a:endParaRPr lang="en-US" sz="1400" i="1" dirty="0" smtClean="0"/>
          </a:p>
          <a:p>
            <a:endParaRPr lang="en-US" sz="1400" i="1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Parcijalno rekurzivne funkcije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 smtClean="0"/>
              <a:t>Primjer – množenje dva cijela broja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8662" y="200024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TS M = ({q</a:t>
            </a:r>
            <a:r>
              <a:rPr lang="hr-HR" baseline="-25000" dirty="0" smtClean="0"/>
              <a:t>0</a:t>
            </a:r>
            <a:r>
              <a:rPr lang="hr-HR" dirty="0" smtClean="0"/>
              <a:t>, ..., q</a:t>
            </a:r>
            <a:r>
              <a:rPr lang="hr-HR" baseline="-25000" dirty="0" smtClean="0"/>
              <a:t>8</a:t>
            </a:r>
            <a:r>
              <a:rPr lang="hr-HR" dirty="0" smtClean="0"/>
              <a:t>}, {0, 1}, {0, 1, x, B}, </a:t>
            </a:r>
            <a:r>
              <a:rPr lang="el-GR" dirty="0" smtClean="0"/>
              <a:t>δ, </a:t>
            </a: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, B, Ø)</a:t>
            </a:r>
          </a:p>
          <a:p>
            <a:r>
              <a:rPr lang="hr-HR" i="1" dirty="0" smtClean="0"/>
              <a:t>w</a:t>
            </a:r>
            <a:r>
              <a:rPr lang="hr-HR" dirty="0" smtClean="0"/>
              <a:t> = </a:t>
            </a:r>
            <a:r>
              <a:rPr lang="hr-HR" i="1" dirty="0" smtClean="0"/>
              <a:t>001000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0926" y="1928802"/>
            <a:ext cx="164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3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1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en-US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L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3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4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3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R</a:t>
            </a:r>
            <a:r>
              <a:rPr lang="fr-FR" sz="1200" dirty="0" smtClean="0"/>
              <a:t>)</a:t>
            </a:r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4</a:t>
            </a:r>
            <a:r>
              <a:rPr lang="fr-FR" sz="1200" dirty="0" smtClean="0"/>
              <a:t>, </a:t>
            </a:r>
            <a:r>
              <a:rPr lang="fr-FR" sz="1200" i="1" dirty="0" smtClean="0"/>
              <a:t>B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5.</a:t>
            </a:r>
            <a:r>
              <a:rPr lang="fr-FR" sz="1200" dirty="0" smtClean="0"/>
              <a:t>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5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5</a:t>
            </a:r>
            <a:r>
              <a:rPr lang="pt-BR" sz="1200" dirty="0" smtClean="0"/>
              <a:t>, </a:t>
            </a:r>
            <a:r>
              <a:rPr lang="hr-HR" sz="1200" i="1" dirty="0" smtClean="0"/>
              <a:t>x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2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2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0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fr-FR" sz="1200" dirty="0" smtClean="0"/>
              <a:t>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) = (</a:t>
            </a:r>
            <a:r>
              <a:rPr lang="fr-FR" sz="1200" b="1" dirty="0" smtClean="0"/>
              <a:t>q</a:t>
            </a:r>
            <a:r>
              <a:rPr lang="fr-FR" sz="1200" b="1" baseline="-25000" dirty="0" smtClean="0"/>
              <a:t>6</a:t>
            </a:r>
            <a:r>
              <a:rPr lang="fr-FR" sz="1200" dirty="0" smtClean="0"/>
              <a:t>, </a:t>
            </a:r>
            <a:r>
              <a:rPr lang="fr-FR" sz="1200" i="1" dirty="0" smtClean="0"/>
              <a:t>1</a:t>
            </a:r>
            <a:r>
              <a:rPr lang="fr-FR" sz="1200" dirty="0" smtClean="0"/>
              <a:t>, </a:t>
            </a:r>
            <a:r>
              <a:rPr lang="fr-FR" sz="1200" b="1" dirty="0" smtClean="0"/>
              <a:t>L</a:t>
            </a:r>
            <a:r>
              <a:rPr lang="fr-F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6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0</a:t>
            </a:r>
            <a:r>
              <a:rPr lang="pt-BR" sz="1200" dirty="0" smtClean="0"/>
              <a:t>, </a:t>
            </a:r>
            <a:r>
              <a:rPr lang="pt-BR" sz="1200" i="1" dirty="0" smtClean="0"/>
              <a:t>1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/>
              <a:t>δ</a:t>
            </a:r>
            <a:r>
              <a:rPr lang="pt-BR" sz="1200" dirty="0" smtClean="0"/>
              <a:t>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0</a:t>
            </a:r>
            <a:r>
              <a:rPr lang="pt-BR" sz="1200" dirty="0" smtClean="0"/>
              <a:t>) = (</a:t>
            </a:r>
            <a:r>
              <a:rPr lang="pt-BR" sz="1200" b="1" dirty="0" smtClean="0"/>
              <a:t>q</a:t>
            </a:r>
            <a:r>
              <a:rPr lang="pt-BR" sz="1200" b="1" baseline="-25000" dirty="0" smtClean="0"/>
              <a:t>7</a:t>
            </a:r>
            <a:r>
              <a:rPr lang="pt-BR" sz="1200" dirty="0" smtClean="0"/>
              <a:t>, </a:t>
            </a:r>
            <a:r>
              <a:rPr lang="pt-BR" sz="1200" i="1" dirty="0" smtClean="0"/>
              <a:t>B</a:t>
            </a:r>
            <a:r>
              <a:rPr lang="pt-BR" sz="1200" dirty="0" smtClean="0"/>
              <a:t>, </a:t>
            </a:r>
            <a:r>
              <a:rPr lang="pt-BR" sz="1200" b="1" dirty="0" smtClean="0"/>
              <a:t>R</a:t>
            </a:r>
            <a:r>
              <a:rPr lang="pt-BR" sz="1200" dirty="0" smtClean="0"/>
              <a:t>)</a:t>
            </a:r>
            <a:endParaRPr lang="hr-HR" sz="1200" dirty="0" smtClean="0"/>
          </a:p>
          <a:p>
            <a:pPr marL="342900" lvl="4" indent="-342900"/>
            <a:r>
              <a:rPr lang="el-GR" sz="1200" dirty="0" smtClean="0">
                <a:solidFill>
                  <a:srgbClr val="FF0000"/>
                </a:solidFill>
              </a:rPr>
              <a:t>δ</a:t>
            </a:r>
            <a:r>
              <a:rPr lang="pt-BR" sz="1200" dirty="0" smtClean="0">
                <a:solidFill>
                  <a:srgbClr val="FF0000"/>
                </a:solidFill>
              </a:rPr>
              <a:t>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7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1</a:t>
            </a:r>
            <a:r>
              <a:rPr lang="pt-BR" sz="1200" dirty="0" smtClean="0">
                <a:solidFill>
                  <a:srgbClr val="FF0000"/>
                </a:solidFill>
              </a:rPr>
              <a:t>) = (</a:t>
            </a:r>
            <a:r>
              <a:rPr lang="pt-BR" sz="1200" b="1" dirty="0" smtClean="0">
                <a:solidFill>
                  <a:srgbClr val="FF0000"/>
                </a:solidFill>
              </a:rPr>
              <a:t>q</a:t>
            </a:r>
            <a:r>
              <a:rPr lang="pt-BR" sz="1200" b="1" baseline="-25000" dirty="0" smtClean="0">
                <a:solidFill>
                  <a:srgbClr val="FF0000"/>
                </a:solidFill>
              </a:rPr>
              <a:t>8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i="1" dirty="0" smtClean="0">
                <a:solidFill>
                  <a:srgbClr val="FF0000"/>
                </a:solidFill>
              </a:rPr>
              <a:t>B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b="1" dirty="0" smtClean="0">
                <a:solidFill>
                  <a:srgbClr val="FF0000"/>
                </a:solidFill>
              </a:rPr>
              <a:t>R</a:t>
            </a:r>
            <a:r>
              <a:rPr lang="pt-BR" sz="1200" dirty="0" smtClean="0">
                <a:solidFill>
                  <a:srgbClr val="FF0000"/>
                </a:solidFill>
              </a:rPr>
              <a:t>)</a:t>
            </a:r>
            <a:endParaRPr lang="hr-HR" sz="1200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3143249"/>
            <a:ext cx="67865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</a:t>
            </a:r>
            <a:r>
              <a:rPr lang="pt-BR" sz="1400" b="1" baseline="-25000" dirty="0" smtClean="0"/>
              <a:t>0</a:t>
            </a:r>
            <a:r>
              <a:rPr lang="hr-HR" sz="1400" b="1" baseline="-25000" dirty="0" smtClean="0"/>
              <a:t>  </a:t>
            </a:r>
            <a:r>
              <a:rPr lang="hr-HR" sz="1400" i="1" dirty="0" smtClean="0"/>
              <a:t>001000</a:t>
            </a:r>
            <a:r>
              <a:rPr lang="en-US" sz="1400" i="1" dirty="0" smtClean="0"/>
              <a:t> &gt; B q</a:t>
            </a:r>
            <a:r>
              <a:rPr lang="en-US" sz="1400" i="1" baseline="-25000" dirty="0" smtClean="0"/>
              <a:t>1 </a:t>
            </a:r>
            <a:r>
              <a:rPr lang="en-US" sz="1400" i="1" dirty="0" smtClean="0"/>
              <a:t>01000 &gt; B01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000 &gt; B01x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00 &gt; B01x0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0 &gt; B01x00 q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 &gt; B01x001 q</a:t>
            </a:r>
            <a:r>
              <a:rPr lang="en-US" sz="1400" i="1" baseline="-25000" dirty="0" smtClean="0"/>
              <a:t>4</a:t>
            </a:r>
            <a:r>
              <a:rPr lang="en-US" sz="1400" i="1" dirty="0" smtClean="0"/>
              <a:t> &gt; B01x00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10 &gt; B01x0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010 &gt; B01x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0010 &gt; B01 q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 x0010 &gt; B010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0010 &gt; …</a:t>
            </a:r>
            <a:r>
              <a:rPr lang="hr-HR" sz="1400" i="1" dirty="0" smtClean="0"/>
              <a:t> </a:t>
            </a:r>
            <a:r>
              <a:rPr lang="en-US" sz="1400" i="1" dirty="0" smtClean="0"/>
              <a:t>&gt; B0100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0100 &gt; … &gt; B01000 q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1000 &gt; B0100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b="1" dirty="0" smtClean="0"/>
              <a:t> </a:t>
            </a:r>
            <a:r>
              <a:rPr lang="en-US" sz="1400" i="1" dirty="0" smtClean="0"/>
              <a:t>0100 &gt; B010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001000 &gt; B01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0001000 &gt; </a:t>
            </a:r>
          </a:p>
          <a:p>
            <a:r>
              <a:rPr lang="en-US" sz="1400" i="1" dirty="0" smtClean="0"/>
              <a:t>B0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10001000 &gt; B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010001000 &gt; 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6 </a:t>
            </a:r>
            <a:r>
              <a:rPr lang="en-US" sz="1400" i="1" dirty="0" smtClean="0"/>
              <a:t>B010001000 &gt; B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0 </a:t>
            </a:r>
            <a:r>
              <a:rPr lang="en-US" sz="1400" i="1" dirty="0" smtClean="0"/>
              <a:t>010001000 &gt; … &gt; </a:t>
            </a:r>
          </a:p>
          <a:p>
            <a:r>
              <a:rPr lang="en-US" sz="1400" i="1" dirty="0" smtClean="0"/>
              <a:t>BB </a:t>
            </a:r>
            <a:r>
              <a:rPr lang="en-US" sz="1400" b="1" dirty="0" smtClean="0"/>
              <a:t>q</a:t>
            </a:r>
            <a:r>
              <a:rPr lang="en-US" sz="1400" b="1" baseline="-25000" dirty="0" smtClean="0"/>
              <a:t>0 </a:t>
            </a:r>
            <a:r>
              <a:rPr lang="en-US" sz="1400" i="1" dirty="0" smtClean="0"/>
              <a:t>10001000000 &gt; BBB</a:t>
            </a:r>
            <a:r>
              <a:rPr lang="en-US" sz="1400" b="1" dirty="0" smtClean="0"/>
              <a:t> q</a:t>
            </a:r>
            <a:r>
              <a:rPr lang="en-US" sz="1400" b="1" baseline="-25000" dirty="0" smtClean="0"/>
              <a:t>7 </a:t>
            </a:r>
            <a:r>
              <a:rPr lang="en-US" sz="1400" i="1" dirty="0" smtClean="0"/>
              <a:t>0001000000 &gt; BBBB</a:t>
            </a:r>
            <a:r>
              <a:rPr lang="en-US" sz="1400" b="1" dirty="0" smtClean="0"/>
              <a:t> q</a:t>
            </a:r>
            <a:r>
              <a:rPr lang="en-US" sz="1400" b="1" baseline="-25000" dirty="0" smtClean="0"/>
              <a:t>7 </a:t>
            </a:r>
            <a:r>
              <a:rPr lang="en-US" sz="1400" i="1" dirty="0" smtClean="0"/>
              <a:t>001000000 &gt; BBBBB</a:t>
            </a:r>
            <a:r>
              <a:rPr lang="en-US" sz="1400" b="1" dirty="0" smtClean="0"/>
              <a:t> q</a:t>
            </a:r>
            <a:r>
              <a:rPr lang="en-US" sz="1400" b="1" baseline="-25000" dirty="0" smtClean="0"/>
              <a:t>7 </a:t>
            </a:r>
            <a:r>
              <a:rPr lang="en-US" sz="1400" i="1" dirty="0" smtClean="0"/>
              <a:t>01000000 &gt; </a:t>
            </a:r>
          </a:p>
          <a:p>
            <a:r>
              <a:rPr lang="en-US" sz="1400" i="1" dirty="0" smtClean="0">
                <a:solidFill>
                  <a:srgbClr val="FF0000"/>
                </a:solidFill>
              </a:rPr>
              <a:t>BBBBBB</a:t>
            </a:r>
            <a:r>
              <a:rPr lang="en-US" sz="1400" b="1" dirty="0" smtClean="0">
                <a:solidFill>
                  <a:srgbClr val="FF0000"/>
                </a:solidFill>
              </a:rPr>
              <a:t> 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7 </a:t>
            </a:r>
            <a:r>
              <a:rPr lang="en-US" sz="1400" i="1" dirty="0" smtClean="0">
                <a:solidFill>
                  <a:srgbClr val="FF0000"/>
                </a:solidFill>
              </a:rPr>
              <a:t>1000000 &gt; BBBBBBB</a:t>
            </a:r>
            <a:r>
              <a:rPr lang="en-US" sz="1400" b="1" dirty="0" smtClean="0">
                <a:solidFill>
                  <a:srgbClr val="FF0000"/>
                </a:solidFill>
              </a:rPr>
              <a:t> q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8 </a:t>
            </a:r>
            <a:r>
              <a:rPr lang="en-US" sz="1400" i="1" dirty="0" smtClean="0">
                <a:solidFill>
                  <a:srgbClr val="FF0000"/>
                </a:solidFill>
              </a:rPr>
              <a:t>000000</a:t>
            </a:r>
          </a:p>
          <a:p>
            <a:endParaRPr lang="en-US" sz="1400" i="1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GOTOVO!</a:t>
            </a:r>
          </a:p>
          <a:p>
            <a:endParaRPr lang="en-US" sz="1400" i="1" dirty="0" smtClean="0"/>
          </a:p>
          <a:p>
            <a:endParaRPr lang="en-US" sz="1400" i="1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57290" y="357166"/>
            <a:ext cx="5143536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Konfiguracija Turingovog stroja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14546" y="1857364"/>
            <a:ext cx="22168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{</a:t>
            </a:r>
            <a:r>
              <a:rPr lang="hr-HR" i="1" dirty="0" smtClean="0"/>
              <a:t>a</a:t>
            </a:r>
            <a:r>
              <a:rPr lang="hr-HR" dirty="0" smtClean="0"/>
              <a:t>, </a:t>
            </a:r>
            <a:r>
              <a:rPr lang="hr-HR" i="1" dirty="0" smtClean="0"/>
              <a:t>b</a:t>
            </a:r>
            <a:r>
              <a:rPr lang="hr-HR" dirty="0" smtClean="0"/>
              <a:t>, </a:t>
            </a:r>
            <a:r>
              <a:rPr lang="hr-HR" i="1" dirty="0" smtClean="0"/>
              <a:t>c</a:t>
            </a:r>
            <a:r>
              <a:rPr lang="hr-HR" dirty="0" smtClean="0"/>
              <a:t>} </a:t>
            </a:r>
            <a:r>
              <a:rPr lang="en-US" dirty="0" smtClean="0"/>
              <a:t>∈</a:t>
            </a:r>
            <a:r>
              <a:rPr lang="hr-HR" dirty="0" smtClean="0"/>
              <a:t> </a:t>
            </a:r>
            <a:r>
              <a:rPr lang="el-GR" b="1" dirty="0" smtClean="0"/>
              <a:t>Γ</a:t>
            </a:r>
            <a:endParaRPr lang="hr-HR" b="1" dirty="0" smtClean="0"/>
          </a:p>
          <a:p>
            <a:r>
              <a:rPr lang="hr-HR" dirty="0" smtClean="0"/>
              <a:t>{</a:t>
            </a:r>
            <a:r>
              <a:rPr lang="hr-HR" i="1" dirty="0" smtClean="0"/>
              <a:t>u</a:t>
            </a:r>
            <a:r>
              <a:rPr lang="hr-HR" dirty="0" smtClean="0"/>
              <a:t>, </a:t>
            </a:r>
            <a:r>
              <a:rPr lang="hr-HR" i="1" dirty="0" smtClean="0"/>
              <a:t>v</a:t>
            </a:r>
            <a:r>
              <a:rPr lang="hr-HR" dirty="0" smtClean="0"/>
              <a:t>} </a:t>
            </a:r>
            <a:r>
              <a:rPr lang="en-US" dirty="0" smtClean="0"/>
              <a:t>∈</a:t>
            </a:r>
            <a:r>
              <a:rPr lang="hr-HR" dirty="0" smtClean="0"/>
              <a:t> </a:t>
            </a:r>
            <a:r>
              <a:rPr lang="el-GR" b="1" dirty="0" smtClean="0"/>
              <a:t>Γ</a:t>
            </a:r>
            <a:r>
              <a:rPr lang="hr-HR" b="1" dirty="0" smtClean="0"/>
              <a:t>*</a:t>
            </a:r>
          </a:p>
          <a:p>
            <a:r>
              <a:rPr lang="hr-HR" dirty="0" smtClean="0"/>
              <a:t>{</a:t>
            </a:r>
            <a:r>
              <a:rPr lang="hr-HR" b="1" dirty="0" smtClean="0"/>
              <a:t>q</a:t>
            </a:r>
            <a:r>
              <a:rPr lang="hr-HR" b="1" baseline="-25000" dirty="0" smtClean="0"/>
              <a:t>i</a:t>
            </a:r>
            <a:r>
              <a:rPr lang="hr-HR" dirty="0" smtClean="0"/>
              <a:t>, </a:t>
            </a:r>
            <a:r>
              <a:rPr lang="hr-HR" b="1" dirty="0" smtClean="0"/>
              <a:t>q</a:t>
            </a:r>
            <a:r>
              <a:rPr lang="hr-HR" b="1" baseline="-25000" dirty="0" smtClean="0"/>
              <a:t>j</a:t>
            </a:r>
            <a:r>
              <a:rPr lang="hr-HR" dirty="0" smtClean="0"/>
              <a:t>, </a:t>
            </a:r>
            <a:r>
              <a:rPr lang="hr-HR" b="1" dirty="0" smtClean="0"/>
              <a:t>q</a:t>
            </a:r>
            <a:r>
              <a:rPr lang="hr-HR" b="1" baseline="-25000" dirty="0" smtClean="0"/>
              <a:t>k</a:t>
            </a:r>
            <a:r>
              <a:rPr lang="hr-HR" dirty="0" smtClean="0"/>
              <a:t>} </a:t>
            </a:r>
            <a:r>
              <a:rPr lang="en-US" dirty="0" smtClean="0"/>
              <a:t>∈</a:t>
            </a:r>
            <a:r>
              <a:rPr lang="hr-HR" dirty="0" smtClean="0"/>
              <a:t> </a:t>
            </a:r>
            <a:r>
              <a:rPr lang="hr-HR" b="1" dirty="0" smtClean="0"/>
              <a:t>Q</a:t>
            </a:r>
          </a:p>
          <a:p>
            <a:endParaRPr lang="hr-HR" dirty="0" smtClean="0"/>
          </a:p>
          <a:p>
            <a:r>
              <a:rPr lang="hr-HR" b="1" i="1" dirty="0" smtClean="0"/>
              <a:t>C</a:t>
            </a:r>
            <a:r>
              <a:rPr lang="hr-HR" b="1" i="1" baseline="-25000" dirty="0"/>
              <a:t>0</a:t>
            </a:r>
            <a:r>
              <a:rPr lang="hr-HR" dirty="0" smtClean="0"/>
              <a:t> = </a:t>
            </a:r>
            <a:r>
              <a:rPr lang="hr-HR" b="1" dirty="0" smtClean="0"/>
              <a:t>q</a:t>
            </a:r>
            <a:r>
              <a:rPr lang="hr-HR" b="1" baseline="-25000" dirty="0" smtClean="0"/>
              <a:t>0</a:t>
            </a:r>
            <a:r>
              <a:rPr lang="hr-HR" b="1" dirty="0" smtClean="0"/>
              <a:t> </a:t>
            </a:r>
            <a:r>
              <a:rPr lang="hr-HR" i="1" dirty="0" smtClean="0"/>
              <a:t>u</a:t>
            </a:r>
          </a:p>
          <a:p>
            <a:endParaRPr lang="hr-HR" i="1" dirty="0" smtClean="0"/>
          </a:p>
          <a:p>
            <a:r>
              <a:rPr lang="hr-HR" b="1" i="1" dirty="0" smtClean="0"/>
              <a:t>C</a:t>
            </a:r>
            <a:r>
              <a:rPr lang="hr-HR" b="1" i="1" baseline="-25000" dirty="0" smtClean="0"/>
              <a:t>accept</a:t>
            </a:r>
            <a:r>
              <a:rPr lang="hr-HR" dirty="0" smtClean="0"/>
              <a:t> = </a:t>
            </a:r>
            <a:r>
              <a:rPr lang="hr-HR" i="1" dirty="0" smtClean="0"/>
              <a:t>ua</a:t>
            </a:r>
            <a:r>
              <a:rPr lang="hr-HR" dirty="0" smtClean="0"/>
              <a:t> </a:t>
            </a:r>
            <a:r>
              <a:rPr lang="hr-HR" b="1" dirty="0" smtClean="0"/>
              <a:t>q</a:t>
            </a:r>
            <a:r>
              <a:rPr lang="hr-HR" b="1" baseline="-25000" dirty="0" smtClean="0"/>
              <a:t>accept</a:t>
            </a:r>
            <a:r>
              <a:rPr lang="hr-HR" b="1" dirty="0" smtClean="0"/>
              <a:t> </a:t>
            </a:r>
            <a:r>
              <a:rPr lang="hr-HR" i="1" dirty="0" smtClean="0"/>
              <a:t>cv</a:t>
            </a:r>
          </a:p>
          <a:p>
            <a:endParaRPr lang="hr-HR" dirty="0"/>
          </a:p>
          <a:p>
            <a:r>
              <a:rPr lang="hr-HR" b="1" i="1" dirty="0" smtClean="0"/>
              <a:t>C</a:t>
            </a:r>
            <a:r>
              <a:rPr lang="hr-HR" b="1" i="1" baseline="-25000" dirty="0" smtClean="0"/>
              <a:t>reject</a:t>
            </a:r>
            <a:r>
              <a:rPr lang="hr-HR" dirty="0" smtClean="0"/>
              <a:t> = </a:t>
            </a:r>
            <a:r>
              <a:rPr lang="hr-HR" i="1" dirty="0" smtClean="0"/>
              <a:t>uac</a:t>
            </a:r>
            <a:r>
              <a:rPr lang="hr-HR" dirty="0" smtClean="0"/>
              <a:t> </a:t>
            </a:r>
            <a:r>
              <a:rPr lang="hr-HR" b="1" dirty="0" smtClean="0"/>
              <a:t>q</a:t>
            </a:r>
            <a:r>
              <a:rPr lang="hr-HR" b="1" baseline="-25000" dirty="0" smtClean="0"/>
              <a:t>reject</a:t>
            </a:r>
            <a:r>
              <a:rPr lang="hr-HR" b="1" dirty="0" smtClean="0"/>
              <a:t> </a:t>
            </a:r>
            <a:r>
              <a:rPr lang="hr-HR" i="1" dirty="0" smtClean="0"/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3200" dirty="0" smtClean="0"/>
              <a:t>Metode izrade Turingovog stroja</a:t>
            </a:r>
            <a:endParaRPr lang="hr-HR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1441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Višekomponentna oznaka stanja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71604" y="2571744"/>
            <a:ext cx="6429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složena oznaka stanja [q</a:t>
            </a:r>
            <a:r>
              <a:rPr lang="hr-HR" baseline="-25000" dirty="0" smtClean="0"/>
              <a:t>1</a:t>
            </a:r>
            <a:r>
              <a:rPr lang="hr-HR" dirty="0" smtClean="0"/>
              <a:t>, q</a:t>
            </a:r>
            <a:r>
              <a:rPr lang="hr-HR" baseline="-25000" dirty="0" smtClean="0"/>
              <a:t>2</a:t>
            </a:r>
            <a:r>
              <a:rPr lang="hr-HR" dirty="0" smtClean="0"/>
              <a:t>, ..., q</a:t>
            </a:r>
            <a:r>
              <a:rPr lang="hr-HR" baseline="-25000" dirty="0" smtClean="0"/>
              <a:t>n</a:t>
            </a:r>
            <a:r>
              <a:rPr lang="hr-HR" dirty="0" smtClean="0"/>
              <a:t>]</a:t>
            </a:r>
            <a:r>
              <a:rPr lang="en-US" dirty="0" smtClean="0"/>
              <a:t> ∈ Q</a:t>
            </a:r>
            <a:endParaRPr lang="hr-HR" dirty="0" smtClean="0"/>
          </a:p>
          <a:p>
            <a:r>
              <a:rPr lang="hr-HR" dirty="0" smtClean="0"/>
              <a:t>q</a:t>
            </a:r>
            <a:r>
              <a:rPr lang="hr-HR" baseline="-25000" dirty="0" smtClean="0"/>
              <a:t>i</a:t>
            </a:r>
            <a:r>
              <a:rPr lang="hr-HR" dirty="0" smtClean="0"/>
              <a:t> komponenta složene oznake stanja, i </a:t>
            </a:r>
            <a:r>
              <a:rPr lang="en-US" dirty="0" smtClean="0"/>
              <a:t>∈</a:t>
            </a:r>
            <a:r>
              <a:rPr lang="hr-HR" dirty="0" smtClean="0"/>
              <a:t> </a:t>
            </a:r>
            <a:r>
              <a:rPr lang="en-US" dirty="0" smtClean="0"/>
              <a:t>[1, n]</a:t>
            </a:r>
            <a:endParaRPr lang="hr-HR" dirty="0" smtClean="0"/>
          </a:p>
          <a:p>
            <a:r>
              <a:rPr lang="en-US" dirty="0" smtClean="0"/>
              <a:t>n &lt;= ∞ ᴧ card(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) &lt; ∞ =&gt; card(Q) &lt; ∞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upravlja</a:t>
            </a:r>
            <a:r>
              <a:rPr lang="hr-HR" dirty="0" smtClean="0"/>
              <a:t>čke komponente – </a:t>
            </a:r>
            <a:r>
              <a:rPr lang="hr-HR" i="1" dirty="0" smtClean="0"/>
              <a:t>upravljanje radom 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hr-HR" dirty="0" smtClean="0"/>
              <a:t>radne komponente –</a:t>
            </a:r>
            <a:r>
              <a:rPr lang="hr-HR" i="1" dirty="0" smtClean="0"/>
              <a:t> spremanje podataka</a:t>
            </a:r>
            <a:endParaRPr lang="hr-H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14414" y="357166"/>
            <a:ext cx="5643602" cy="157163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Višekomponentna oznaka stanja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600" dirty="0" smtClean="0"/>
              <a:t>     </a:t>
            </a:r>
            <a:r>
              <a:rPr lang="hr-HR" sz="2400" dirty="0" smtClean="0"/>
              <a:t>Primjer – </a:t>
            </a:r>
            <a:r>
              <a:rPr lang="en-US" sz="2400" dirty="0" smtClean="0"/>
              <a:t>R-</a:t>
            </a:r>
            <a:r>
              <a:rPr lang="hr-HR" sz="2400" dirty="0" smtClean="0"/>
              <a:t>CIRC</a:t>
            </a:r>
            <a:r>
              <a:rPr lang="en-US" sz="2400" dirty="0" smtClean="0"/>
              <a:t> 1</a:t>
            </a:r>
            <a:r>
              <a:rPr lang="hr-HR" sz="2400" dirty="0" smtClean="0"/>
              <a:t> funkcija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71604" y="2571744"/>
            <a:ext cx="6429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složeno stanje </a:t>
            </a:r>
            <a:r>
              <a:rPr lang="hr-HR" b="1" dirty="0" smtClean="0"/>
              <a:t>[q, R]</a:t>
            </a:r>
          </a:p>
          <a:p>
            <a:r>
              <a:rPr lang="hr-HR" dirty="0" smtClean="0"/>
              <a:t>upravljačke komponente </a:t>
            </a:r>
            <a:r>
              <a:rPr lang="hr-HR" b="1" dirty="0" smtClean="0"/>
              <a:t>q</a:t>
            </a:r>
            <a:r>
              <a:rPr lang="hr-HR" dirty="0" smtClean="0"/>
              <a:t>: </a:t>
            </a:r>
            <a:r>
              <a:rPr lang="hr-HR" b="1" dirty="0" smtClean="0"/>
              <a:t>q</a:t>
            </a:r>
            <a:r>
              <a:rPr lang="hr-HR" b="1" baseline="-25000" dirty="0" smtClean="0"/>
              <a:t>1</a:t>
            </a:r>
            <a:r>
              <a:rPr lang="hr-HR" b="1" dirty="0" smtClean="0"/>
              <a:t>, </a:t>
            </a:r>
            <a:r>
              <a:rPr lang="hr-HR" b="1" dirty="0" smtClean="0"/>
              <a:t>q</a:t>
            </a:r>
            <a:r>
              <a:rPr lang="hr-HR" b="1" baseline="-25000" dirty="0" smtClean="0"/>
              <a:t>2, </a:t>
            </a:r>
            <a:r>
              <a:rPr lang="hr-HR" b="1" dirty="0" smtClean="0"/>
              <a:t>q</a:t>
            </a:r>
            <a:r>
              <a:rPr lang="hr-HR" b="1" baseline="-25000" dirty="0" smtClean="0"/>
              <a:t>A</a:t>
            </a:r>
            <a:endParaRPr lang="hr-HR" b="1" baseline="-25000" dirty="0" smtClean="0"/>
          </a:p>
          <a:p>
            <a:r>
              <a:rPr lang="hr-HR" dirty="0" smtClean="0"/>
              <a:t>R </a:t>
            </a:r>
            <a:r>
              <a:rPr lang="en-US" dirty="0" smtClean="0"/>
              <a:t>∈</a:t>
            </a:r>
            <a:r>
              <a:rPr lang="hr-HR" dirty="0" smtClean="0"/>
              <a:t> </a:t>
            </a:r>
            <a:r>
              <a:rPr lang="en-US" dirty="0" smtClean="0"/>
              <a:t>Γ</a:t>
            </a:r>
            <a:endParaRPr lang="hr-HR" dirty="0" smtClean="0"/>
          </a:p>
          <a:p>
            <a:endParaRPr lang="hr-HR" dirty="0" smtClean="0"/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en-US" dirty="0" smtClean="0"/>
              <a:t>δ</a:t>
            </a:r>
            <a:r>
              <a:rPr lang="hr-HR" dirty="0" smtClean="0"/>
              <a:t>(</a:t>
            </a:r>
            <a:r>
              <a:rPr lang="pt-BR" dirty="0" smtClean="0"/>
              <a:t>[q</a:t>
            </a:r>
            <a:r>
              <a:rPr lang="pt-BR" baseline="-25000" dirty="0" smtClean="0"/>
              <a:t>1</a:t>
            </a:r>
            <a:r>
              <a:rPr lang="pt-BR" dirty="0" smtClean="0"/>
              <a:t>, A</a:t>
            </a:r>
            <a:r>
              <a:rPr lang="pt-BR" baseline="-25000" dirty="0" smtClean="0"/>
              <a:t>1</a:t>
            </a:r>
            <a:r>
              <a:rPr lang="pt-BR" dirty="0" smtClean="0"/>
              <a:t>], A</a:t>
            </a:r>
            <a:r>
              <a:rPr lang="pt-BR" baseline="-25000" dirty="0" smtClean="0"/>
              <a:t>2</a:t>
            </a:r>
            <a:r>
              <a:rPr lang="pt-BR" dirty="0" smtClean="0"/>
              <a:t>) = ([q</a:t>
            </a:r>
            <a:r>
              <a:rPr lang="pt-BR" baseline="-25000" dirty="0" smtClean="0"/>
              <a:t>1</a:t>
            </a:r>
            <a:r>
              <a:rPr lang="pt-BR" dirty="0" smtClean="0"/>
              <a:t>, A</a:t>
            </a:r>
            <a:r>
              <a:rPr lang="pt-BR" baseline="-25000" dirty="0" smtClean="0"/>
              <a:t>2</a:t>
            </a:r>
            <a:r>
              <a:rPr lang="pt-BR" dirty="0" smtClean="0"/>
              <a:t>], A</a:t>
            </a:r>
            <a:r>
              <a:rPr lang="pt-BR" baseline="-25000" dirty="0" smtClean="0"/>
              <a:t>1</a:t>
            </a:r>
            <a:r>
              <a:rPr lang="pt-BR" dirty="0" smtClean="0"/>
              <a:t>,</a:t>
            </a:r>
            <a:r>
              <a:rPr lang="hr-HR" dirty="0" smtClean="0"/>
              <a:t> </a:t>
            </a:r>
            <a:r>
              <a:rPr lang="pt-BR" dirty="0" smtClean="0"/>
              <a:t>R)</a:t>
            </a:r>
            <a:r>
              <a:rPr lang="hr-HR" dirty="0" smtClean="0"/>
              <a:t>,	</a:t>
            </a:r>
            <a:r>
              <a:rPr lang="en-US" strike="sngStrike" dirty="0" smtClean="0"/>
              <a:t>V</a:t>
            </a:r>
            <a:r>
              <a:rPr lang="hr-HR" dirty="0" smtClean="0"/>
              <a:t>  (</a:t>
            </a:r>
            <a:r>
              <a:rPr lang="pt-BR" dirty="0" smtClean="0"/>
              <a:t>A</a:t>
            </a:r>
            <a:r>
              <a:rPr lang="pt-BR" baseline="-25000" dirty="0" smtClean="0"/>
              <a:t>1</a:t>
            </a:r>
            <a:r>
              <a:rPr lang="hr-HR" dirty="0" smtClean="0"/>
              <a:t> </a:t>
            </a:r>
            <a:r>
              <a:rPr lang="en-US" dirty="0" smtClean="0"/>
              <a:t>∈</a:t>
            </a:r>
            <a:r>
              <a:rPr lang="hr-HR" dirty="0" smtClean="0"/>
              <a:t> </a:t>
            </a:r>
            <a:r>
              <a:rPr lang="en-US" dirty="0" smtClean="0"/>
              <a:t>Γ</a:t>
            </a:r>
            <a:r>
              <a:rPr lang="hr-HR" dirty="0" smtClean="0"/>
              <a:t>) </a:t>
            </a:r>
            <a:r>
              <a:rPr lang="en-US" dirty="0" smtClean="0"/>
              <a:t>ᴧ</a:t>
            </a:r>
            <a:r>
              <a:rPr lang="hr-HR" dirty="0" smtClean="0"/>
              <a:t> (</a:t>
            </a:r>
            <a:r>
              <a:rPr lang="pt-BR" dirty="0" smtClean="0"/>
              <a:t>A</a:t>
            </a:r>
            <a:r>
              <a:rPr lang="hr-HR" baseline="-25000" dirty="0" smtClean="0"/>
              <a:t>2</a:t>
            </a:r>
            <a:r>
              <a:rPr lang="hr-HR" dirty="0" smtClean="0"/>
              <a:t> </a:t>
            </a:r>
            <a:r>
              <a:rPr lang="en-US" dirty="0" smtClean="0"/>
              <a:t>∈</a:t>
            </a:r>
            <a:r>
              <a:rPr lang="hr-HR" dirty="0" smtClean="0"/>
              <a:t> </a:t>
            </a:r>
            <a:r>
              <a:rPr lang="en-US" dirty="0" smtClean="0"/>
              <a:t>Γ</a:t>
            </a:r>
            <a:r>
              <a:rPr lang="hr-HR" dirty="0" smtClean="0"/>
              <a:t> \ {B}) </a:t>
            </a:r>
            <a:r>
              <a:rPr lang="hr-HR" strike="sngStrike" dirty="0" smtClean="0"/>
              <a:t> </a:t>
            </a:r>
            <a:endParaRPr lang="hr-HR" dirty="0" smtClean="0"/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en-US" dirty="0" smtClean="0"/>
              <a:t>δ</a:t>
            </a:r>
            <a:r>
              <a:rPr lang="pt-BR" dirty="0" smtClean="0"/>
              <a:t>([q</a:t>
            </a:r>
            <a:r>
              <a:rPr lang="pt-BR" baseline="-25000" dirty="0" smtClean="0"/>
              <a:t>1</a:t>
            </a:r>
            <a:r>
              <a:rPr lang="pt-BR" dirty="0" smtClean="0"/>
              <a:t>, A], B) = ([q</a:t>
            </a:r>
            <a:r>
              <a:rPr lang="pt-BR" baseline="-25000" dirty="0" smtClean="0"/>
              <a:t>2</a:t>
            </a:r>
            <a:r>
              <a:rPr lang="pt-BR" dirty="0" smtClean="0"/>
              <a:t>, A], B, L)</a:t>
            </a:r>
            <a:r>
              <a:rPr lang="hr-HR" dirty="0" smtClean="0"/>
              <a:t>,	</a:t>
            </a:r>
            <a:r>
              <a:rPr lang="en-US" strike="sngStrike" dirty="0" smtClean="0"/>
              <a:t>V</a:t>
            </a:r>
            <a:r>
              <a:rPr lang="hr-HR" dirty="0" smtClean="0"/>
              <a:t>  (</a:t>
            </a:r>
            <a:r>
              <a:rPr lang="pt-BR" dirty="0" smtClean="0"/>
              <a:t>A</a:t>
            </a:r>
            <a:r>
              <a:rPr lang="hr-HR" dirty="0" smtClean="0"/>
              <a:t> </a:t>
            </a:r>
            <a:r>
              <a:rPr lang="en-US" dirty="0" smtClean="0"/>
              <a:t>∈</a:t>
            </a:r>
            <a:r>
              <a:rPr lang="hr-HR" dirty="0" smtClean="0"/>
              <a:t> </a:t>
            </a:r>
            <a:r>
              <a:rPr lang="en-US" dirty="0" smtClean="0"/>
              <a:t>Γ</a:t>
            </a:r>
            <a:r>
              <a:rPr lang="hr-H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en-US" dirty="0" smtClean="0"/>
              <a:t>δ</a:t>
            </a:r>
            <a:r>
              <a:rPr lang="pt-BR" dirty="0" smtClean="0"/>
              <a:t>([q</a:t>
            </a:r>
            <a:r>
              <a:rPr lang="pt-BR" baseline="-25000" dirty="0" smtClean="0"/>
              <a:t>2</a:t>
            </a:r>
            <a:r>
              <a:rPr lang="pt-BR" dirty="0" smtClean="0"/>
              <a:t>, A</a:t>
            </a:r>
            <a:r>
              <a:rPr lang="pt-BR" baseline="-25000" dirty="0" smtClean="0"/>
              <a:t>1</a:t>
            </a:r>
            <a:r>
              <a:rPr lang="pt-BR" dirty="0" smtClean="0"/>
              <a:t>], A</a:t>
            </a:r>
            <a:r>
              <a:rPr lang="pt-BR" baseline="-25000" dirty="0" smtClean="0"/>
              <a:t>2</a:t>
            </a:r>
            <a:r>
              <a:rPr lang="pt-BR" dirty="0" smtClean="0"/>
              <a:t>) = ([q</a:t>
            </a:r>
            <a:r>
              <a:rPr lang="pt-BR" baseline="-25000" dirty="0" smtClean="0"/>
              <a:t>2</a:t>
            </a:r>
            <a:r>
              <a:rPr lang="pt-BR" dirty="0" smtClean="0"/>
              <a:t>, A</a:t>
            </a:r>
            <a:r>
              <a:rPr lang="pt-BR" baseline="-25000" dirty="0" smtClean="0"/>
              <a:t>1</a:t>
            </a:r>
            <a:r>
              <a:rPr lang="pt-BR" dirty="0" smtClean="0"/>
              <a:t>], A</a:t>
            </a:r>
            <a:r>
              <a:rPr lang="pt-BR" baseline="-25000" dirty="0" smtClean="0"/>
              <a:t>2</a:t>
            </a:r>
            <a:r>
              <a:rPr lang="pt-BR" dirty="0" smtClean="0"/>
              <a:t>, L)</a:t>
            </a:r>
            <a:r>
              <a:rPr lang="hr-HR" dirty="0" smtClean="0"/>
              <a:t>,	</a:t>
            </a:r>
            <a:r>
              <a:rPr lang="en-US" strike="sngStrike" dirty="0" smtClean="0"/>
              <a:t>V</a:t>
            </a:r>
            <a:r>
              <a:rPr lang="hr-HR" dirty="0" smtClean="0"/>
              <a:t>  (</a:t>
            </a:r>
            <a:r>
              <a:rPr lang="pt-BR" dirty="0" smtClean="0"/>
              <a:t>A</a:t>
            </a:r>
            <a:r>
              <a:rPr lang="pt-BR" baseline="-25000" dirty="0" smtClean="0"/>
              <a:t>1</a:t>
            </a:r>
            <a:r>
              <a:rPr lang="hr-HR" dirty="0" smtClean="0"/>
              <a:t>, </a:t>
            </a:r>
            <a:r>
              <a:rPr lang="pt-BR" dirty="0" smtClean="0"/>
              <a:t>A</a:t>
            </a:r>
            <a:r>
              <a:rPr lang="hr-HR" baseline="-25000" dirty="0" smtClean="0"/>
              <a:t>2</a:t>
            </a:r>
            <a:r>
              <a:rPr lang="hr-HR" dirty="0" smtClean="0"/>
              <a:t> </a:t>
            </a:r>
            <a:r>
              <a:rPr lang="en-US" dirty="0" smtClean="0"/>
              <a:t>∈</a:t>
            </a:r>
            <a:r>
              <a:rPr lang="hr-HR" dirty="0" smtClean="0"/>
              <a:t> </a:t>
            </a:r>
            <a:r>
              <a:rPr lang="en-US" dirty="0" smtClean="0"/>
              <a:t>Γ</a:t>
            </a:r>
            <a:r>
              <a:rPr lang="hr-HR" dirty="0" smtClean="0"/>
              <a:t> \ {B}) 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en-US" dirty="0" smtClean="0"/>
              <a:t>δ</a:t>
            </a:r>
            <a:r>
              <a:rPr lang="pt-BR" dirty="0" smtClean="0"/>
              <a:t>([q</a:t>
            </a:r>
            <a:r>
              <a:rPr lang="pt-BR" baseline="-25000" dirty="0" smtClean="0"/>
              <a:t>2</a:t>
            </a:r>
            <a:r>
              <a:rPr lang="pt-BR" dirty="0" smtClean="0"/>
              <a:t>, A], B) = ([</a:t>
            </a:r>
            <a:r>
              <a:rPr lang="pt-BR" dirty="0" smtClean="0"/>
              <a:t>q</a:t>
            </a:r>
            <a:r>
              <a:rPr lang="hr-HR" baseline="-25000" dirty="0" smtClean="0"/>
              <a:t>A</a:t>
            </a:r>
            <a:r>
              <a:rPr lang="pt-BR" dirty="0" smtClean="0"/>
              <a:t>, </a:t>
            </a:r>
            <a:r>
              <a:rPr lang="pt-BR" dirty="0" smtClean="0"/>
              <a:t>B], A, L)</a:t>
            </a:r>
            <a:r>
              <a:rPr lang="hr-HR" dirty="0" smtClean="0"/>
              <a:t>,	</a:t>
            </a:r>
            <a:r>
              <a:rPr lang="en-US" strike="sngStrike" dirty="0" smtClean="0"/>
              <a:t>V</a:t>
            </a:r>
            <a:r>
              <a:rPr lang="hr-HR" dirty="0" smtClean="0"/>
              <a:t>  (</a:t>
            </a:r>
            <a:r>
              <a:rPr lang="pt-BR" dirty="0" smtClean="0"/>
              <a:t>A</a:t>
            </a:r>
            <a:r>
              <a:rPr lang="hr-HR" dirty="0" smtClean="0"/>
              <a:t> </a:t>
            </a:r>
            <a:r>
              <a:rPr lang="en-US" dirty="0" smtClean="0"/>
              <a:t>∈</a:t>
            </a:r>
            <a:r>
              <a:rPr lang="hr-HR" dirty="0" smtClean="0"/>
              <a:t> </a:t>
            </a:r>
            <a:r>
              <a:rPr lang="en-US" dirty="0" smtClean="0"/>
              <a:t>Γ</a:t>
            </a:r>
            <a:r>
              <a:rPr lang="hr-HR" dirty="0" smtClean="0"/>
              <a:t> \ {B})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5852" y="357166"/>
            <a:ext cx="5643602" cy="50006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Višekomponentni znakovi trake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71670" y="2571744"/>
            <a:ext cx="4167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A</a:t>
            </a:r>
            <a:r>
              <a:rPr lang="hr-HR" baseline="-25000" dirty="0" smtClean="0"/>
              <a:t>j</a:t>
            </a:r>
            <a:r>
              <a:rPr lang="hr-HR" dirty="0" smtClean="0"/>
              <a:t> </a:t>
            </a:r>
            <a:r>
              <a:rPr lang="en-US" dirty="0" smtClean="0"/>
              <a:t>∈</a:t>
            </a:r>
            <a:r>
              <a:rPr lang="hr-HR" dirty="0" smtClean="0"/>
              <a:t> </a:t>
            </a:r>
            <a:r>
              <a:rPr lang="en-US" dirty="0" smtClean="0"/>
              <a:t>Γ</a:t>
            </a:r>
            <a:r>
              <a:rPr lang="hr-HR" dirty="0" smtClean="0"/>
              <a:t>   - završni znak trake</a:t>
            </a:r>
          </a:p>
          <a:p>
            <a:endParaRPr lang="hr-HR" dirty="0" smtClean="0"/>
          </a:p>
          <a:p>
            <a:r>
              <a:rPr lang="hr-HR" dirty="0" smtClean="0"/>
              <a:t>A</a:t>
            </a:r>
            <a:r>
              <a:rPr lang="hr-HR" baseline="-25000" dirty="0" smtClean="0"/>
              <a:t>j</a:t>
            </a:r>
            <a:r>
              <a:rPr lang="hr-HR" dirty="0" smtClean="0"/>
              <a:t> </a:t>
            </a:r>
            <a:r>
              <a:rPr lang="en-US" dirty="0" smtClean="0"/>
              <a:t>= [a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..., a</a:t>
            </a:r>
            <a:r>
              <a:rPr lang="en-US" baseline="-25000" dirty="0" smtClean="0"/>
              <a:t>n</a:t>
            </a:r>
            <a:r>
              <a:rPr lang="en-US" dirty="0" smtClean="0"/>
              <a:t>]</a:t>
            </a:r>
            <a:r>
              <a:rPr lang="hr-HR" dirty="0" smtClean="0"/>
              <a:t>, </a:t>
            </a:r>
            <a:r>
              <a:rPr lang="en-US" dirty="0" smtClean="0"/>
              <a:t>a</a:t>
            </a:r>
            <a:r>
              <a:rPr lang="hr-HR" baseline="-25000" dirty="0" smtClean="0"/>
              <a:t>i,</a:t>
            </a:r>
            <a:r>
              <a:rPr lang="hr-HR" dirty="0" smtClean="0"/>
              <a:t> i </a:t>
            </a:r>
            <a:r>
              <a:rPr lang="en-US" dirty="0" smtClean="0"/>
              <a:t>∈</a:t>
            </a:r>
            <a:r>
              <a:rPr lang="hr-HR" dirty="0" smtClean="0"/>
              <a:t> (1, n)</a:t>
            </a:r>
          </a:p>
          <a:p>
            <a:endParaRPr lang="hr-HR" dirty="0" smtClean="0"/>
          </a:p>
          <a:p>
            <a:r>
              <a:rPr lang="en-US" i="1" dirty="0" smtClean="0"/>
              <a:t>n</a:t>
            </a:r>
            <a:r>
              <a:rPr lang="en-US" dirty="0" smtClean="0"/>
              <a:t> &lt; ∞  =&gt;  </a:t>
            </a:r>
            <a:r>
              <a:rPr lang="hr-HR" dirty="0" smtClean="0"/>
              <a:t>(</a:t>
            </a:r>
            <a:r>
              <a:rPr lang="en-US" dirty="0" smtClean="0"/>
              <a:t>card(Γ) &lt; ∞</a:t>
            </a:r>
            <a:r>
              <a:rPr lang="hr-HR" dirty="0" smtClean="0"/>
              <a:t>)</a:t>
            </a:r>
            <a:r>
              <a:rPr lang="en-US" dirty="0" smtClean="0"/>
              <a:t> ᴧ </a:t>
            </a:r>
            <a:r>
              <a:rPr lang="hr-HR" dirty="0" smtClean="0"/>
              <a:t>(card</a:t>
            </a:r>
            <a:r>
              <a:rPr lang="en-US" dirty="0" smtClean="0"/>
              <a:t>(Σ) &lt; ∞</a:t>
            </a:r>
            <a:r>
              <a:rPr lang="hr-H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5852" y="357166"/>
            <a:ext cx="6143668" cy="1714512"/>
          </a:xfrm>
        </p:spPr>
        <p:txBody>
          <a:bodyPr>
            <a:normAutofit/>
          </a:bodyPr>
          <a:lstStyle/>
          <a:p>
            <a:r>
              <a:rPr lang="hr-HR" sz="2600" dirty="0" smtClean="0"/>
              <a:t>Višekomponentni znakovi trake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600" dirty="0" smtClean="0"/>
              <a:t>Primjer – problem razlikovanja elemenata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5918" y="2285992"/>
            <a:ext cx="47136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= {</a:t>
            </a:r>
            <a:r>
              <a:rPr lang="en-US" i="1" dirty="0" smtClean="0"/>
              <a:t>#</a:t>
            </a:r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i="1" dirty="0" smtClean="0"/>
              <a:t>#</a:t>
            </a:r>
            <a:r>
              <a:rPr lang="en-US" b="1" dirty="0" smtClean="0"/>
              <a:t>x</a:t>
            </a:r>
            <a:r>
              <a:rPr lang="en-US" b="1" baseline="-25000" dirty="0" smtClean="0"/>
              <a:t>2</a:t>
            </a:r>
            <a:r>
              <a:rPr lang="en-US" i="1" dirty="0" smtClean="0"/>
              <a:t>#</a:t>
            </a:r>
            <a:r>
              <a:rPr lang="en-US" dirty="0" smtClean="0"/>
              <a:t>...</a:t>
            </a:r>
            <a:r>
              <a:rPr lang="en-US" i="1" dirty="0" smtClean="0"/>
              <a:t>#</a:t>
            </a:r>
            <a:r>
              <a:rPr lang="en-US" b="1" dirty="0" smtClean="0"/>
              <a:t>x</a:t>
            </a:r>
            <a:r>
              <a:rPr lang="en-US" b="1" baseline="-25000" dirty="0" smtClean="0"/>
              <a:t>l</a:t>
            </a:r>
            <a:r>
              <a:rPr lang="en-US" dirty="0" smtClean="0"/>
              <a:t> | </a:t>
            </a:r>
            <a:r>
              <a:rPr lang="en-US" strike="sngStrike" dirty="0" smtClean="0"/>
              <a:t>V</a:t>
            </a:r>
            <a:r>
              <a:rPr lang="en-US" dirty="0" smtClean="0"/>
              <a:t>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r>
              <a:rPr lang="en-US" dirty="0" smtClean="0"/>
              <a:t> є {</a:t>
            </a:r>
            <a:r>
              <a:rPr lang="en-US" i="1" dirty="0" smtClean="0"/>
              <a:t>0,1</a:t>
            </a:r>
            <a:r>
              <a:rPr lang="en-US" dirty="0" smtClean="0"/>
              <a:t>}* ᴧ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r>
              <a:rPr lang="en-US" dirty="0" smtClean="0"/>
              <a:t> ≠ 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j</a:t>
            </a:r>
            <a:r>
              <a:rPr lang="en-US" dirty="0" smtClean="0"/>
              <a:t> </a:t>
            </a:r>
            <a:r>
              <a:rPr lang="en-US" strike="sngStrike" dirty="0" smtClean="0"/>
              <a:t>V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 ≠ </a:t>
            </a:r>
            <a:r>
              <a:rPr lang="en-US" i="1" dirty="0" smtClean="0"/>
              <a:t>j</a:t>
            </a:r>
            <a:r>
              <a:rPr lang="en-US" dirty="0" smtClean="0"/>
              <a:t>}</a:t>
            </a:r>
            <a:endParaRPr lang="hr-HR" dirty="0" smtClean="0"/>
          </a:p>
          <a:p>
            <a:endParaRPr lang="hr-HR" dirty="0" smtClean="0"/>
          </a:p>
          <a:p>
            <a:r>
              <a:rPr lang="hr-HR" b="1" dirty="0" smtClean="0"/>
              <a:t>TS</a:t>
            </a:r>
            <a:r>
              <a:rPr lang="hr-HR" dirty="0" smtClean="0"/>
              <a:t> </a:t>
            </a:r>
            <a:r>
              <a:rPr lang="en-US" i="1" dirty="0" smtClean="0"/>
              <a:t>M</a:t>
            </a:r>
            <a:r>
              <a:rPr lang="en-US" dirty="0" smtClean="0"/>
              <a:t> = (Q, Σ, Γ, δ, </a:t>
            </a:r>
            <a:r>
              <a:rPr lang="en-US" b="1" dirty="0" smtClean="0"/>
              <a:t>q</a:t>
            </a:r>
            <a:r>
              <a:rPr lang="en-US" b="1" baseline="-25000" dirty="0" smtClean="0"/>
              <a:t>0</a:t>
            </a:r>
            <a:r>
              <a:rPr lang="en-US" dirty="0" smtClean="0"/>
              <a:t>, F)</a:t>
            </a:r>
          </a:p>
          <a:p>
            <a:endParaRPr lang="hr-HR" dirty="0" smtClean="0"/>
          </a:p>
          <a:p>
            <a:pPr lvl="1"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en-US" dirty="0" smtClean="0"/>
              <a:t>Q = [</a:t>
            </a:r>
            <a:r>
              <a:rPr lang="en-US" b="1" i="1" dirty="0" err="1" smtClean="0"/>
              <a:t>q</a:t>
            </a:r>
            <a:r>
              <a:rPr lang="en-US" b="1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]  </a:t>
            </a:r>
            <a:r>
              <a:rPr lang="en-US" i="1" dirty="0" err="1" smtClean="0"/>
              <a:t>i</a:t>
            </a:r>
            <a:r>
              <a:rPr lang="en-US" dirty="0" smtClean="0"/>
              <a:t> = 1..</a:t>
            </a:r>
            <a:r>
              <a:rPr lang="en-US" i="1" dirty="0" smtClean="0"/>
              <a:t>k</a:t>
            </a:r>
            <a:endParaRPr lang="hr-HR" i="1" dirty="0" smtClean="0"/>
          </a:p>
          <a:p>
            <a:pPr lvl="1">
              <a:buFont typeface="Arial" pitchFamily="34" charset="0"/>
              <a:buChar char="•"/>
            </a:pPr>
            <a:r>
              <a:rPr lang="hr-HR" i="1" dirty="0" smtClean="0"/>
              <a:t> </a:t>
            </a:r>
            <a:r>
              <a:rPr lang="en-US" dirty="0" smtClean="0"/>
              <a:t>Γ = [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endParaRPr lang="hr-HR" dirty="0" smtClean="0"/>
          </a:p>
          <a:p>
            <a:pPr lvl="1"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en-US" dirty="0" smtClean="0"/>
              <a:t>Σ = [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  <a:endParaRPr lang="hr-HR" dirty="0" smtClean="0"/>
          </a:p>
          <a:p>
            <a:pPr lvl="1"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 = [</a:t>
            </a:r>
            <a:r>
              <a:rPr lang="en-US" b="1" dirty="0" smtClean="0"/>
              <a:t>q</a:t>
            </a:r>
            <a:r>
              <a:rPr lang="en-US" b="1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  <a:endParaRPr lang="hr-HR" dirty="0" smtClean="0"/>
          </a:p>
          <a:p>
            <a:pPr lvl="1"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en-US" dirty="0" smtClean="0"/>
              <a:t>F </a:t>
            </a:r>
            <a:r>
              <a:rPr lang="en-US" u="sng" dirty="0" smtClean="0"/>
              <a:t>C</a:t>
            </a:r>
            <a:r>
              <a:rPr lang="en-US" dirty="0" smtClean="0"/>
              <a:t> Q</a:t>
            </a:r>
            <a:endParaRPr lang="hr-HR" dirty="0" smtClean="0"/>
          </a:p>
          <a:p>
            <a:pPr lvl="1">
              <a:buFont typeface="Arial" pitchFamily="34" charset="0"/>
              <a:buChar char="•"/>
            </a:pPr>
            <a:r>
              <a:rPr lang="hr-HR" i="1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є {0, 1, #}</a:t>
            </a:r>
            <a:endParaRPr lang="hr-HR" dirty="0" smtClean="0"/>
          </a:p>
          <a:p>
            <a:pPr lvl="1"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є {</a:t>
            </a:r>
            <a:r>
              <a:rPr lang="en-US" i="1" dirty="0" smtClean="0"/>
              <a:t>B</a:t>
            </a:r>
            <a:r>
              <a:rPr lang="en-US" dirty="0" smtClean="0"/>
              <a:t>, √, </a:t>
            </a:r>
            <a:r>
              <a:rPr lang="en-US" i="1" dirty="0" smtClean="0"/>
              <a:t>x</a:t>
            </a:r>
            <a:r>
              <a:rPr lang="en-US" dirty="0" smtClean="0"/>
              <a:t>}</a:t>
            </a:r>
            <a:endParaRPr lang="hr-HR" dirty="0" smtClean="0"/>
          </a:p>
          <a:p>
            <a:pPr lvl="1"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en-US" i="1" dirty="0" smtClean="0"/>
              <a:t>d</a:t>
            </a:r>
            <a:r>
              <a:rPr lang="en-US" dirty="0" smtClean="0"/>
              <a:t> є (</a:t>
            </a:r>
            <a:r>
              <a:rPr lang="en-US" i="1" dirty="0" smtClean="0"/>
              <a:t>a</a:t>
            </a:r>
            <a:r>
              <a:rPr lang="en-US" dirty="0" smtClean="0"/>
              <a:t> U {</a:t>
            </a:r>
            <a:r>
              <a:rPr lang="en-US" i="1" dirty="0" smtClean="0"/>
              <a:t>B</a:t>
            </a:r>
            <a:r>
              <a:rPr lang="en-US" dirty="0" smtClean="0"/>
              <a:t>})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5852" y="357166"/>
            <a:ext cx="6143668" cy="1714512"/>
          </a:xfrm>
        </p:spPr>
        <p:txBody>
          <a:bodyPr>
            <a:normAutofit/>
          </a:bodyPr>
          <a:lstStyle/>
          <a:p>
            <a:r>
              <a:rPr lang="hr-HR" sz="2600" dirty="0" smtClean="0"/>
              <a:t>Višekomponentni znakovi trake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600" dirty="0" smtClean="0"/>
              <a:t>Primjer – problem razlikovanja elemenata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71604" y="2214554"/>
            <a:ext cx="55007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 err="1" smtClean="0"/>
              <a:t>Ideja</a:t>
            </a:r>
            <a:r>
              <a:rPr lang="en-US" b="1" i="1" dirty="0" smtClean="0"/>
              <a:t> </a:t>
            </a:r>
            <a:r>
              <a:rPr lang="en-US" b="1" i="1" dirty="0" err="1" smtClean="0"/>
              <a:t>rje</a:t>
            </a:r>
            <a:r>
              <a:rPr lang="hr-HR" b="1" i="1" dirty="0" smtClean="0"/>
              <a:t>šenja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hr-HR" dirty="0" smtClean="0"/>
              <a:t>Označiti krajnje lijevi simbol.</a:t>
            </a:r>
          </a:p>
          <a:p>
            <a:pPr marL="342900" indent="-342900">
              <a:buAutoNum type="arabicPeriod"/>
            </a:pPr>
            <a:endParaRPr lang="hr-HR" dirty="0" smtClean="0"/>
          </a:p>
          <a:p>
            <a:pPr marL="342900" indent="-342900">
              <a:buAutoNum type="arabicPeriod"/>
            </a:pPr>
            <a:r>
              <a:rPr lang="hr-HR" dirty="0" smtClean="0"/>
              <a:t>Čitati udesno do slijedećeg znaka # i označiti ga.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hr-HR" dirty="0" smtClean="0"/>
              <a:t>Usporediti dva podniza koji su desno od trenutno</a:t>
            </a:r>
            <a:r>
              <a:rPr lang="en-US" dirty="0" smtClean="0"/>
              <a:t> </a:t>
            </a:r>
            <a:r>
              <a:rPr lang="hr-HR" dirty="0" smtClean="0"/>
              <a:t> označenih znakova #. </a:t>
            </a:r>
            <a:endParaRPr lang="hr-HR" i="1" dirty="0" smtClean="0"/>
          </a:p>
          <a:p>
            <a:pPr marL="342900" indent="-342900">
              <a:buAutoNum type="arabicPeriod" startAt="3"/>
            </a:pPr>
            <a:endParaRPr lang="hr-HR" i="1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hr-HR" dirty="0" smtClean="0"/>
              <a:t>Pomaknuti desnu oznaku (od trenutno </a:t>
            </a:r>
            <a:r>
              <a:rPr lang="en-US" dirty="0" smtClean="0"/>
              <a:t> </a:t>
            </a:r>
            <a:r>
              <a:rPr lang="hr-HR" dirty="0" smtClean="0"/>
              <a:t>označenih #-eva) na slijedeći znak #.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5852" y="357166"/>
            <a:ext cx="6143668" cy="1714512"/>
          </a:xfrm>
        </p:spPr>
        <p:txBody>
          <a:bodyPr>
            <a:normAutofit/>
          </a:bodyPr>
          <a:lstStyle/>
          <a:p>
            <a:r>
              <a:rPr lang="hr-HR" sz="2600" dirty="0" smtClean="0"/>
              <a:t>Višekomponentni znakovi trake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600" dirty="0" smtClean="0"/>
              <a:t>Primjer – problem razlikovanja elemenata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71604" y="2025908"/>
            <a:ext cx="6215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i="1" dirty="0" smtClean="0"/>
              <a:t>w = </a:t>
            </a:r>
            <a:r>
              <a:rPr lang="en-US" i="1" dirty="0" smtClean="0"/>
              <a:t>#</a:t>
            </a:r>
            <a:r>
              <a:rPr lang="hr-HR" i="1" dirty="0" smtClean="0"/>
              <a:t>01#10#00</a:t>
            </a:r>
          </a:p>
          <a:p>
            <a:endParaRPr lang="hr-HR" sz="14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[#,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[#, √], </a:t>
            </a:r>
            <a:r>
              <a:rPr lang="en-US" sz="1400" i="1" dirty="0" smtClean="0"/>
              <a:t>R</a:t>
            </a:r>
            <a:r>
              <a:rPr lang="en-US" sz="1400" dirty="0" smtClean="0"/>
              <a:t>)	q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#01#10#00 -&gt; √ q</a:t>
            </a:r>
            <a:r>
              <a:rPr lang="en-US" sz="1400" baseline="-25000" dirty="0" smtClean="0"/>
              <a:t>1 </a:t>
            </a:r>
            <a:r>
              <a:rPr lang="en-US" sz="1400" dirty="0" smtClean="0"/>
              <a:t>01#10#00 </a:t>
            </a:r>
            <a:endParaRPr lang="hr-HR" sz="1400" baseline="-25000" dirty="0" smtClean="0"/>
          </a:p>
          <a:p>
            <a:pPr marL="342900" indent="-342900">
              <a:buFont typeface="+mj-lt"/>
              <a:buAutoNum type="arabicPeriod"/>
            </a:pPr>
            <a:endParaRPr lang="hr-H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[0,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[0, </a:t>
            </a:r>
            <a:r>
              <a:rPr lang="en-US" sz="1400" i="1" dirty="0" smtClean="0"/>
              <a:t>B</a:t>
            </a:r>
            <a:r>
              <a:rPr lang="en-US" sz="1400" dirty="0" smtClean="0"/>
              <a:t>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√ 0q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1#10#00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[1,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[1, B],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√01q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#10#00</a:t>
            </a:r>
            <a:endParaRPr lang="hr-HR" sz="1400" dirty="0" smtClean="0"/>
          </a:p>
          <a:p>
            <a:pPr marL="342900" indent="-342900"/>
            <a:endParaRPr lang="hr-HR" sz="14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[#,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[#, √],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√01 √q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10#00</a:t>
            </a:r>
            <a:endParaRPr lang="hr-HR" sz="1400" dirty="0" smtClean="0"/>
          </a:p>
          <a:p>
            <a:pPr marL="342900" indent="-342900">
              <a:buFont typeface="+mj-lt"/>
              <a:buAutoNum type="arabicPeriod" startAt="3"/>
            </a:pPr>
            <a:endParaRPr lang="hr-HR" sz="14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[1,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</a:t>
            </a:r>
            <a:r>
              <a:rPr lang="en-US" sz="1400" i="1" dirty="0" smtClean="0"/>
              <a:t>1</a:t>
            </a:r>
            <a:r>
              <a:rPr lang="en-US" sz="1400" dirty="0" smtClean="0"/>
              <a:t>], [1, x],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√01 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√x0#00</a:t>
            </a:r>
            <a:endParaRPr lang="hr-H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5852" y="357166"/>
            <a:ext cx="6143668" cy="1714512"/>
          </a:xfrm>
        </p:spPr>
        <p:txBody>
          <a:bodyPr>
            <a:normAutofit/>
          </a:bodyPr>
          <a:lstStyle/>
          <a:p>
            <a:r>
              <a:rPr lang="hr-HR" sz="2600" dirty="0" smtClean="0"/>
              <a:t>Višekomponentni znakovi trake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600" dirty="0" smtClean="0"/>
              <a:t>Primjer – problem razlikovanja elemenata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71604" y="2025908"/>
            <a:ext cx="62151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i="1" dirty="0" smtClean="0"/>
              <a:t>w = </a:t>
            </a:r>
            <a:r>
              <a:rPr lang="en-US" i="1" dirty="0" smtClean="0"/>
              <a:t>#</a:t>
            </a:r>
            <a:r>
              <a:rPr lang="hr-HR" i="1" dirty="0" smtClean="0"/>
              <a:t>01#10#00</a:t>
            </a:r>
            <a:endParaRPr lang="hr-HR" dirty="0" smtClean="0"/>
          </a:p>
          <a:p>
            <a:pPr marL="342900" indent="-342900"/>
            <a:endParaRPr lang="hr-HR" sz="1400" dirty="0" smtClean="0"/>
          </a:p>
          <a:p>
            <a:pPr marL="342900" indent="-342900">
              <a:buFont typeface="+mj-lt"/>
              <a:buAutoNum type="arabicPeriod" startAt="5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</a:t>
            </a:r>
            <a:r>
              <a:rPr lang="en-US" sz="1400" i="1" dirty="0" smtClean="0"/>
              <a:t>1</a:t>
            </a:r>
            <a:r>
              <a:rPr lang="en-US" sz="1400" dirty="0" smtClean="0"/>
              <a:t>], [#, √])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</a:t>
            </a:r>
            <a:r>
              <a:rPr lang="en-US" sz="1400" i="1" dirty="0" smtClean="0"/>
              <a:t>1</a:t>
            </a:r>
            <a:r>
              <a:rPr lang="en-US" sz="1400" dirty="0" smtClean="0"/>
              <a:t>], [#, √], </a:t>
            </a:r>
            <a:r>
              <a:rPr lang="en-US" sz="1400" i="1" dirty="0" smtClean="0"/>
              <a:t>L</a:t>
            </a:r>
            <a:r>
              <a:rPr lang="en-US" sz="1400" dirty="0" smtClean="0"/>
              <a:t>)	√01 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√x0#00 -&gt; √0q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1 √x0#00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</a:t>
            </a:r>
            <a:r>
              <a:rPr lang="en-US" sz="1400" i="1" dirty="0" smtClean="0"/>
              <a:t>1</a:t>
            </a:r>
            <a:r>
              <a:rPr lang="en-US" sz="1400" dirty="0" smtClean="0"/>
              <a:t>], [1,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1], [1, B],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√q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01√x0#00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</a:t>
            </a:r>
            <a:r>
              <a:rPr lang="en-US" sz="1400" i="1" dirty="0" smtClean="0"/>
              <a:t>1</a:t>
            </a:r>
            <a:r>
              <a:rPr lang="en-US" sz="1400" dirty="0" smtClean="0"/>
              <a:t>], [0,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1], [0, B],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√01 √x0#00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</a:t>
            </a:r>
            <a:r>
              <a:rPr lang="en-US" sz="1400" i="1" dirty="0" smtClean="0"/>
              <a:t>1</a:t>
            </a:r>
            <a:r>
              <a:rPr lang="en-US" sz="1400" dirty="0" smtClean="0"/>
              <a:t>], [#, </a:t>
            </a:r>
            <a:r>
              <a:rPr lang="en-US" sz="1400" i="1" dirty="0" smtClean="0"/>
              <a:t>√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, 1], [#, √],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√q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01 √x0#00</a:t>
            </a:r>
            <a:endParaRPr lang="hr-HR" sz="1400" dirty="0" smtClean="0"/>
          </a:p>
          <a:p>
            <a:pPr marL="342900" indent="-342900"/>
            <a:endParaRPr lang="hr-HR" sz="1400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, </a:t>
            </a:r>
            <a:r>
              <a:rPr lang="en-US" sz="1400" i="1" dirty="0" smtClean="0"/>
              <a:t>1</a:t>
            </a:r>
            <a:r>
              <a:rPr lang="en-US" sz="1400" dirty="0" smtClean="0"/>
              <a:t>], [0,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5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[0, </a:t>
            </a:r>
            <a:r>
              <a:rPr lang="en-US" sz="1400" i="1" dirty="0" smtClean="0"/>
              <a:t>B</a:t>
            </a:r>
            <a:r>
              <a:rPr lang="en-US" sz="1400" dirty="0" smtClean="0"/>
              <a:t>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√0q</a:t>
            </a:r>
            <a:r>
              <a:rPr lang="en-US" sz="1400" baseline="-25000" dirty="0" smtClean="0"/>
              <a:t>5</a:t>
            </a:r>
            <a:r>
              <a:rPr lang="en-US" sz="1400" dirty="0" smtClean="0"/>
              <a:t>1 √x0#00</a:t>
            </a:r>
            <a:endParaRPr lang="hr-HR" sz="1400" dirty="0" smtClean="0"/>
          </a:p>
          <a:p>
            <a:pPr marL="342900" indent="-342900">
              <a:buFont typeface="+mj-lt"/>
              <a:buAutoNum type="arabicPeriod" startAt="6"/>
            </a:pPr>
            <a:endParaRPr lang="hr-HR" sz="1400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5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[1,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5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[1, </a:t>
            </a:r>
            <a:r>
              <a:rPr lang="en-US" sz="1400" i="1" dirty="0" smtClean="0"/>
              <a:t>B</a:t>
            </a:r>
            <a:r>
              <a:rPr lang="en-US" sz="1400" dirty="0" smtClean="0"/>
              <a:t>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√01q</a:t>
            </a:r>
            <a:r>
              <a:rPr lang="en-US" sz="1400" baseline="-25000" dirty="0" smtClean="0"/>
              <a:t>5</a:t>
            </a:r>
            <a:r>
              <a:rPr lang="en-US" sz="1400" dirty="0" smtClean="0"/>
              <a:t> √x0#00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5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[#, √]) = ([q</a:t>
            </a:r>
            <a:r>
              <a:rPr lang="en-US" sz="1400" baseline="-25000" dirty="0" smtClean="0"/>
              <a:t>5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[#, </a:t>
            </a:r>
            <a:r>
              <a:rPr lang="en-US" sz="1400" i="1" dirty="0" smtClean="0"/>
              <a:t>B</a:t>
            </a:r>
            <a:r>
              <a:rPr lang="en-US" sz="1400" dirty="0" smtClean="0"/>
              <a:t>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√01#q</a:t>
            </a:r>
            <a:r>
              <a:rPr lang="en-US" sz="1400" baseline="-25000" dirty="0" smtClean="0"/>
              <a:t>5</a:t>
            </a:r>
            <a:r>
              <a:rPr lang="en-US" sz="1400" dirty="0" smtClean="0"/>
              <a:t>x0#00</a:t>
            </a:r>
            <a:endParaRPr lang="hr-H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5852" y="357166"/>
            <a:ext cx="6143668" cy="1714512"/>
          </a:xfrm>
        </p:spPr>
        <p:txBody>
          <a:bodyPr>
            <a:normAutofit/>
          </a:bodyPr>
          <a:lstStyle/>
          <a:p>
            <a:r>
              <a:rPr lang="hr-HR" sz="2600" dirty="0" smtClean="0"/>
              <a:t>Višekomponentni znakovi trake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600" dirty="0" smtClean="0"/>
              <a:t>Primjer – problem razlikovanja elemenata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71604" y="2025908"/>
            <a:ext cx="64294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i="1" dirty="0" smtClean="0"/>
              <a:t>w = </a:t>
            </a:r>
            <a:r>
              <a:rPr lang="en-US" i="1" dirty="0" smtClean="0"/>
              <a:t>#</a:t>
            </a:r>
            <a:r>
              <a:rPr lang="hr-HR" i="1" dirty="0" smtClean="0"/>
              <a:t>01#10#00</a:t>
            </a:r>
          </a:p>
          <a:p>
            <a:endParaRPr lang="hr-HR" sz="1400" dirty="0" smtClean="0"/>
          </a:p>
          <a:p>
            <a:pPr marL="342900" indent="-342900">
              <a:buFont typeface="+mj-lt"/>
              <a:buAutoNum type="arabicPeriod" startAt="8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5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[1, </a:t>
            </a:r>
            <a:r>
              <a:rPr lang="en-US" sz="1400" i="1" dirty="0" smtClean="0"/>
              <a:t>x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6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[1, </a:t>
            </a:r>
            <a:r>
              <a:rPr lang="en-US" sz="1400" i="1" dirty="0" smtClean="0"/>
              <a:t>B</a:t>
            </a:r>
            <a:r>
              <a:rPr lang="en-US" sz="1400" dirty="0" smtClean="0"/>
              <a:t>], </a:t>
            </a:r>
            <a:r>
              <a:rPr lang="en-US" sz="1400" i="1" dirty="0" smtClean="0"/>
              <a:t>R</a:t>
            </a:r>
            <a:r>
              <a:rPr lang="en-US" sz="1400" dirty="0" smtClean="0"/>
              <a:t>)	 √01#q</a:t>
            </a:r>
            <a:r>
              <a:rPr lang="en-US" sz="1400" baseline="-25000" dirty="0" smtClean="0"/>
              <a:t>5</a:t>
            </a:r>
            <a:r>
              <a:rPr lang="en-US" sz="1400" dirty="0" smtClean="0"/>
              <a:t>x0#00 -&gt; √01#1q</a:t>
            </a:r>
            <a:r>
              <a:rPr lang="en-US" sz="1400" baseline="-25000" dirty="0" smtClean="0"/>
              <a:t>6</a:t>
            </a:r>
            <a:r>
              <a:rPr lang="en-US" sz="1400" dirty="0" smtClean="0"/>
              <a:t>0#00</a:t>
            </a:r>
            <a:endParaRPr lang="hr-HR" sz="1400" dirty="0" smtClean="0"/>
          </a:p>
          <a:p>
            <a:pPr marL="342900" indent="-342900">
              <a:buFont typeface="+mj-lt"/>
              <a:buAutoNum type="arabicPeriod" startAt="8"/>
            </a:pPr>
            <a:endParaRPr lang="hr-HR" sz="1400" dirty="0" smtClean="0"/>
          </a:p>
          <a:p>
            <a:pPr marL="342900" indent="-342900">
              <a:buFont typeface="+mj-lt"/>
              <a:buAutoNum type="arabicPeriod" startAt="8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6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[0,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6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[0, </a:t>
            </a:r>
            <a:r>
              <a:rPr lang="en-US" sz="1400" i="1" dirty="0" smtClean="0"/>
              <a:t>B</a:t>
            </a:r>
            <a:r>
              <a:rPr lang="en-US" sz="1400" dirty="0" smtClean="0"/>
              <a:t>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√01#10q</a:t>
            </a:r>
            <a:r>
              <a:rPr lang="en-US" sz="1400" baseline="-25000" dirty="0" smtClean="0"/>
              <a:t>6</a:t>
            </a:r>
            <a:r>
              <a:rPr lang="en-US" sz="1400" dirty="0" smtClean="0"/>
              <a:t>#00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6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[#,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[#, </a:t>
            </a:r>
            <a:r>
              <a:rPr lang="en-US" sz="1400" i="1" dirty="0" smtClean="0"/>
              <a:t>√</a:t>
            </a:r>
            <a:r>
              <a:rPr lang="en-US" sz="1400" dirty="0" smtClean="0"/>
              <a:t>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√01#10√q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00</a:t>
            </a:r>
            <a:endParaRPr lang="hr-HR" sz="1400" dirty="0" smtClean="0"/>
          </a:p>
          <a:p>
            <a:pPr marL="342900" indent="-342900"/>
            <a:endParaRPr lang="hr-HR" sz="1400" dirty="0" smtClean="0"/>
          </a:p>
          <a:p>
            <a:pPr marL="342900" indent="-342900">
              <a:buFont typeface="+mj-lt"/>
              <a:buAutoNum type="arabicPeriod" startAt="10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[0,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[0, x],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√01#10q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√x0</a:t>
            </a:r>
            <a:endParaRPr lang="hr-H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5852" y="357166"/>
            <a:ext cx="6143668" cy="1714512"/>
          </a:xfrm>
        </p:spPr>
        <p:txBody>
          <a:bodyPr>
            <a:normAutofit/>
          </a:bodyPr>
          <a:lstStyle/>
          <a:p>
            <a:r>
              <a:rPr lang="hr-HR" sz="2600" dirty="0" smtClean="0"/>
              <a:t>Višekomponentni znakovi trake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600" dirty="0" smtClean="0"/>
              <a:t>Primjer – problem razlikovanja elemenata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71604" y="2025908"/>
            <a:ext cx="650085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i="1" dirty="0" smtClean="0"/>
              <a:t>w = </a:t>
            </a:r>
            <a:r>
              <a:rPr lang="en-US" i="1" dirty="0" smtClean="0"/>
              <a:t>#</a:t>
            </a:r>
            <a:r>
              <a:rPr lang="hr-HR" i="1" dirty="0" smtClean="0"/>
              <a:t>01#10#00</a:t>
            </a:r>
          </a:p>
          <a:p>
            <a:endParaRPr lang="hr-HR" sz="1400" dirty="0" smtClean="0"/>
          </a:p>
          <a:p>
            <a:pPr marL="342900" indent="-342900">
              <a:buFont typeface="+mj-lt"/>
              <a:buAutoNum type="arabicPeriod" startAt="11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[#, √])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</a:t>
            </a:r>
            <a:r>
              <a:rPr lang="en-US" sz="1400" i="1" dirty="0" smtClean="0"/>
              <a:t>0</a:t>
            </a:r>
            <a:r>
              <a:rPr lang="en-US" sz="1400" dirty="0" smtClean="0"/>
              <a:t>], [#, √], </a:t>
            </a:r>
            <a:r>
              <a:rPr lang="en-US" sz="1400" i="1" dirty="0" smtClean="0"/>
              <a:t>L</a:t>
            </a:r>
            <a:r>
              <a:rPr lang="en-US" sz="1400" dirty="0" smtClean="0"/>
              <a:t>)	√01#10q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√x0 -&gt; √01#1q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0√x0 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[0,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[0, B],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√01#q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10√x0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[1,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[1, B],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√01q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#10√x0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[#, B])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[#, B],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√0q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1#10√x0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[1,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[1, B],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√q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01#10√x0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[0,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[0, B],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√01#10√x0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[#, </a:t>
            </a:r>
            <a:r>
              <a:rPr lang="en-US" sz="1400" i="1" dirty="0" smtClean="0"/>
              <a:t>√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, 0], [#, √],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√q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01#10√x0</a:t>
            </a:r>
            <a:endParaRPr lang="hr-HR" sz="1400" dirty="0" smtClean="0"/>
          </a:p>
          <a:p>
            <a:pPr marL="342900" indent="-342900"/>
            <a:endParaRPr lang="hr-HR" sz="1400" dirty="0" smtClean="0"/>
          </a:p>
          <a:p>
            <a:pPr marL="342900" indent="-342900">
              <a:buFont typeface="+mj-lt"/>
              <a:buAutoNum type="arabicPeriod" startAt="12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, 0], [0,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7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[0, </a:t>
            </a:r>
            <a:r>
              <a:rPr lang="en-US" sz="1400" i="1" dirty="0" smtClean="0"/>
              <a:t>x</a:t>
            </a:r>
            <a:r>
              <a:rPr lang="en-US" sz="1400" dirty="0" smtClean="0"/>
              <a:t>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√xq</a:t>
            </a:r>
            <a:r>
              <a:rPr lang="en-US" sz="1400" baseline="-25000" dirty="0" smtClean="0"/>
              <a:t>7</a:t>
            </a:r>
            <a:r>
              <a:rPr lang="en-US" sz="1400" dirty="0" smtClean="0"/>
              <a:t>1#10√x0</a:t>
            </a:r>
            <a:endParaRPr lang="hr-H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57290" y="357166"/>
            <a:ext cx="5143536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Konfiguracija Turingovog stroja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14546" y="1857364"/>
            <a:ext cx="31384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/>
              <a:t>TS</a:t>
            </a:r>
            <a:r>
              <a:rPr lang="hr-HR" dirty="0" smtClean="0"/>
              <a:t> </a:t>
            </a:r>
            <a:r>
              <a:rPr lang="hr-HR" i="1" dirty="0" smtClean="0"/>
              <a:t>M</a:t>
            </a:r>
            <a:r>
              <a:rPr lang="hr-HR" dirty="0" smtClean="0"/>
              <a:t> prihvaća niz </a:t>
            </a:r>
            <a:r>
              <a:rPr lang="hr-HR" i="1" dirty="0" smtClean="0"/>
              <a:t>w:</a:t>
            </a:r>
          </a:p>
          <a:p>
            <a:endParaRPr lang="hr-HR" i="1" dirty="0"/>
          </a:p>
          <a:p>
            <a:r>
              <a:rPr lang="hr-HR" b="1" i="1" dirty="0" smtClean="0"/>
              <a:t>C</a:t>
            </a:r>
            <a:r>
              <a:rPr lang="hr-HR" b="1" i="1" baseline="-25000" dirty="0" smtClean="0"/>
              <a:t>0</a:t>
            </a:r>
            <a:r>
              <a:rPr lang="hr-HR" b="1" i="1" dirty="0" smtClean="0"/>
              <a:t>C</a:t>
            </a:r>
            <a:r>
              <a:rPr lang="hr-HR" b="1" i="1" baseline="-25000" dirty="0" smtClean="0"/>
              <a:t>1</a:t>
            </a:r>
            <a:r>
              <a:rPr lang="hr-HR" b="1" i="1" dirty="0" smtClean="0"/>
              <a:t>C</a:t>
            </a:r>
            <a:r>
              <a:rPr lang="hr-HR" b="1" i="1" baseline="-25000" dirty="0" smtClean="0"/>
              <a:t>2</a:t>
            </a:r>
            <a:r>
              <a:rPr lang="hr-HR" b="1" i="1" dirty="0" smtClean="0"/>
              <a:t>...C</a:t>
            </a:r>
            <a:r>
              <a:rPr lang="hr-HR" b="1" i="1" baseline="-25000" dirty="0" smtClean="0"/>
              <a:t>k</a:t>
            </a:r>
          </a:p>
          <a:p>
            <a:endParaRPr lang="hr-HR" i="1" dirty="0" smtClean="0"/>
          </a:p>
          <a:p>
            <a:r>
              <a:rPr lang="hr-HR" b="1" i="1" dirty="0" smtClean="0"/>
              <a:t>C</a:t>
            </a:r>
            <a:r>
              <a:rPr lang="hr-HR" b="1" i="1" baseline="-25000" dirty="0" smtClean="0"/>
              <a:t>0</a:t>
            </a:r>
            <a:r>
              <a:rPr lang="hr-HR" i="1" dirty="0" smtClean="0"/>
              <a:t> – </a:t>
            </a:r>
            <a:r>
              <a:rPr lang="hr-HR" dirty="0" smtClean="0"/>
              <a:t>početna konfiguracija</a:t>
            </a:r>
          </a:p>
          <a:p>
            <a:r>
              <a:rPr lang="hr-HR" b="1" i="1" dirty="0" smtClean="0"/>
              <a:t>C</a:t>
            </a:r>
            <a:r>
              <a:rPr lang="hr-HR" b="1" i="1" baseline="-25000" dirty="0" smtClean="0"/>
              <a:t>i</a:t>
            </a:r>
            <a:r>
              <a:rPr lang="hr-HR" i="1" dirty="0" smtClean="0"/>
              <a:t> &gt; </a:t>
            </a:r>
            <a:r>
              <a:rPr lang="hr-HR" b="1" i="1" dirty="0" smtClean="0"/>
              <a:t>C</a:t>
            </a:r>
            <a:r>
              <a:rPr lang="hr-HR" b="1" i="1" baseline="-25000" dirty="0" smtClean="0"/>
              <a:t>i+1</a:t>
            </a:r>
          </a:p>
          <a:p>
            <a:r>
              <a:rPr lang="hr-HR" b="1" i="1" dirty="0" smtClean="0"/>
              <a:t>C</a:t>
            </a:r>
            <a:r>
              <a:rPr lang="hr-HR" b="1" i="1" baseline="-25000" dirty="0" smtClean="0"/>
              <a:t>k</a:t>
            </a:r>
            <a:r>
              <a:rPr lang="hr-HR" i="1" dirty="0" smtClean="0"/>
              <a:t> – </a:t>
            </a:r>
            <a:r>
              <a:rPr lang="hr-HR" dirty="0" smtClean="0"/>
              <a:t>prihvatljiva konfiguracija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5852" y="357166"/>
            <a:ext cx="6143668" cy="1714512"/>
          </a:xfrm>
        </p:spPr>
        <p:txBody>
          <a:bodyPr>
            <a:normAutofit/>
          </a:bodyPr>
          <a:lstStyle/>
          <a:p>
            <a:r>
              <a:rPr lang="hr-HR" sz="2600" dirty="0" smtClean="0"/>
              <a:t>Višekomponentni znakovi trake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600" dirty="0" smtClean="0"/>
              <a:t>Primjer – problem razlikovanja elemenata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71604" y="2025908"/>
            <a:ext cx="62865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i="1" dirty="0" smtClean="0"/>
              <a:t>w = </a:t>
            </a:r>
            <a:r>
              <a:rPr lang="en-US" i="1" dirty="0" smtClean="0"/>
              <a:t>#</a:t>
            </a:r>
            <a:r>
              <a:rPr lang="hr-HR" i="1" dirty="0" smtClean="0"/>
              <a:t>01#10#00</a:t>
            </a:r>
          </a:p>
          <a:p>
            <a:endParaRPr lang="hr-HR" sz="1400" dirty="0" smtClean="0"/>
          </a:p>
          <a:p>
            <a:pPr marL="342900" indent="-342900">
              <a:buFont typeface="+mj-lt"/>
              <a:buAutoNum type="arabicPeriod" startAt="13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7</a:t>
            </a:r>
            <a:r>
              <a:rPr lang="en-US" sz="1400" dirty="0" smtClean="0"/>
              <a:t>, B], [1,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7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[1, B], </a:t>
            </a:r>
            <a:r>
              <a:rPr lang="en-US" sz="1400" i="1" dirty="0" smtClean="0"/>
              <a:t>R</a:t>
            </a:r>
            <a:r>
              <a:rPr lang="en-US" sz="1400" dirty="0" smtClean="0"/>
              <a:t>)	√xq</a:t>
            </a:r>
            <a:r>
              <a:rPr lang="en-US" sz="1400" baseline="-25000" dirty="0" smtClean="0"/>
              <a:t>7</a:t>
            </a:r>
            <a:r>
              <a:rPr lang="en-US" sz="1400" dirty="0" smtClean="0"/>
              <a:t>1#10√x0 -&gt; √x1q</a:t>
            </a:r>
            <a:r>
              <a:rPr lang="en-US" sz="1400" baseline="-25000" dirty="0" smtClean="0"/>
              <a:t>7</a:t>
            </a:r>
            <a:r>
              <a:rPr lang="en-US" sz="1400" dirty="0" smtClean="0"/>
              <a:t>#10√x0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7</a:t>
            </a:r>
            <a:r>
              <a:rPr lang="en-US" sz="1400" dirty="0" smtClean="0"/>
              <a:t>, B], [#,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7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[#, B],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√x1#q</a:t>
            </a:r>
            <a:r>
              <a:rPr lang="en-US" sz="1400" baseline="-25000" dirty="0" smtClean="0"/>
              <a:t>7</a:t>
            </a:r>
            <a:r>
              <a:rPr lang="en-US" sz="1400" dirty="0" smtClean="0"/>
              <a:t>10√x0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7</a:t>
            </a:r>
            <a:r>
              <a:rPr lang="en-US" sz="1400" dirty="0" smtClean="0"/>
              <a:t>, B], [1,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7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[1, B],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√x1#1q</a:t>
            </a:r>
            <a:r>
              <a:rPr lang="en-US" sz="1400" baseline="-25000" dirty="0" smtClean="0"/>
              <a:t>7</a:t>
            </a:r>
            <a:r>
              <a:rPr lang="en-US" sz="1400" dirty="0" smtClean="0"/>
              <a:t>0√x0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7</a:t>
            </a:r>
            <a:r>
              <a:rPr lang="en-US" sz="1400" dirty="0" smtClean="0"/>
              <a:t>, B], [0,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7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[0, B],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√x1#10q</a:t>
            </a:r>
            <a:r>
              <a:rPr lang="en-US" sz="1400" baseline="-25000" dirty="0" smtClean="0"/>
              <a:t>7</a:t>
            </a:r>
            <a:r>
              <a:rPr lang="en-US" sz="1400" dirty="0" smtClean="0"/>
              <a:t>√x0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7</a:t>
            </a:r>
            <a:r>
              <a:rPr lang="en-US" sz="1400" dirty="0" smtClean="0"/>
              <a:t>, B], [#, </a:t>
            </a:r>
            <a:r>
              <a:rPr lang="en-US" sz="1400" i="1" dirty="0" smtClean="0"/>
              <a:t>√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8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[#, √],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√x1#10√q</a:t>
            </a:r>
            <a:r>
              <a:rPr lang="en-US" sz="1400" baseline="-25000" dirty="0" smtClean="0"/>
              <a:t>8</a:t>
            </a:r>
            <a:r>
              <a:rPr lang="en-US" sz="1400" dirty="0" smtClean="0"/>
              <a:t>x0</a:t>
            </a:r>
            <a:endParaRPr lang="hr-HR" sz="1400" dirty="0" smtClean="0"/>
          </a:p>
          <a:p>
            <a:pPr marL="342900" indent="-342900"/>
            <a:endParaRPr lang="hr-HR" sz="1400" dirty="0" smtClean="0"/>
          </a:p>
          <a:p>
            <a:pPr marL="342900" indent="-342900">
              <a:buFont typeface="+mj-lt"/>
              <a:buAutoNum type="arabicPeriod" startAt="14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8</a:t>
            </a:r>
            <a:r>
              <a:rPr lang="en-US" sz="1400" dirty="0" smtClean="0"/>
              <a:t>, B], [0, </a:t>
            </a:r>
            <a:r>
              <a:rPr lang="en-US" sz="1400" i="1" dirty="0" smtClean="0"/>
              <a:t>x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8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[0, x],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√x1#10√xq</a:t>
            </a:r>
            <a:r>
              <a:rPr lang="en-US" sz="1400" baseline="-25000" dirty="0" smtClean="0"/>
              <a:t>8</a:t>
            </a:r>
            <a:r>
              <a:rPr lang="en-US" sz="1400" dirty="0" smtClean="0"/>
              <a:t>0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8</a:t>
            </a:r>
            <a:r>
              <a:rPr lang="en-US" sz="1400" dirty="0" smtClean="0"/>
              <a:t>, B], [0,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[0, x],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√x1#10√q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xx</a:t>
            </a:r>
            <a:endParaRPr lang="hr-HR" sz="1400" dirty="0" smtClean="0"/>
          </a:p>
          <a:p>
            <a:pPr marL="342900" indent="-342900">
              <a:buFont typeface="+mj-lt"/>
              <a:buAutoNum type="arabicPeriod" startAt="12"/>
            </a:pPr>
            <a:endParaRPr lang="hr-H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5852" y="357166"/>
            <a:ext cx="6143668" cy="1714512"/>
          </a:xfrm>
        </p:spPr>
        <p:txBody>
          <a:bodyPr>
            <a:normAutofit/>
          </a:bodyPr>
          <a:lstStyle/>
          <a:p>
            <a:r>
              <a:rPr lang="hr-HR" sz="2600" dirty="0" smtClean="0"/>
              <a:t>Višekomponentni znakovi trake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600" dirty="0" smtClean="0"/>
              <a:t>Primjer – problem razlikovanja elemenata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71604" y="2025908"/>
            <a:ext cx="66437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i="1" dirty="0" smtClean="0"/>
              <a:t>w = </a:t>
            </a:r>
            <a:r>
              <a:rPr lang="en-US" i="1" dirty="0" smtClean="0"/>
              <a:t>#</a:t>
            </a:r>
            <a:r>
              <a:rPr lang="hr-HR" i="1" dirty="0" smtClean="0"/>
              <a:t>01#10#00</a:t>
            </a:r>
          </a:p>
          <a:p>
            <a:endParaRPr lang="hr-HR" sz="1400" dirty="0" smtClean="0"/>
          </a:p>
          <a:p>
            <a:pPr marL="342900" indent="-342900">
              <a:buFont typeface="+mj-lt"/>
              <a:buAutoNum type="arabicPeriod" startAt="15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[0, x])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</a:t>
            </a:r>
            <a:r>
              <a:rPr lang="en-US" sz="1400" i="1" dirty="0" smtClean="0"/>
              <a:t>0</a:t>
            </a:r>
            <a:r>
              <a:rPr lang="en-US" sz="1400" dirty="0" smtClean="0"/>
              <a:t>], [0, x], </a:t>
            </a:r>
            <a:r>
              <a:rPr lang="en-US" sz="1400" i="1" dirty="0" smtClean="0"/>
              <a:t>L</a:t>
            </a:r>
            <a:r>
              <a:rPr lang="en-US" sz="1400" dirty="0" smtClean="0"/>
              <a:t>)	√x1#10√q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xx -&gt; √x1#10q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√xx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[#, √])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</a:t>
            </a:r>
            <a:r>
              <a:rPr lang="en-US" sz="1400" i="1" dirty="0" smtClean="0"/>
              <a:t>0</a:t>
            </a:r>
            <a:r>
              <a:rPr lang="en-US" sz="1400" dirty="0" smtClean="0"/>
              <a:t>], [#, √],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√x1#1q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0√xx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[0,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[0, B],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√x1#q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10√xx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[1,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[1, B],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√x1q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#10√xx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[#, B])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[#, B],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√xq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1#10√xx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[1,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[1, B],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√q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x1#10√xx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[0,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[0, B],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√x1#10√xx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[#, </a:t>
            </a:r>
            <a:r>
              <a:rPr lang="en-US" sz="1400" i="1" dirty="0" smtClean="0"/>
              <a:t>√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, 0], [#, √],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√q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x1#10√xx</a:t>
            </a:r>
            <a:endParaRPr lang="hr-HR" sz="1400" dirty="0" smtClean="0"/>
          </a:p>
          <a:p>
            <a:pPr marL="342900" indent="-342900"/>
            <a:endParaRPr lang="hr-HR" sz="1400" dirty="0" smtClean="0"/>
          </a:p>
          <a:p>
            <a:pPr marL="342900" indent="-342900">
              <a:buFont typeface="+mj-lt"/>
              <a:buAutoNum type="arabicPeriod" startAt="16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, 0], [0, x]) = ([q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, </a:t>
            </a:r>
            <a:r>
              <a:rPr lang="en-US" sz="1400" i="1" dirty="0" smtClean="0"/>
              <a:t>0</a:t>
            </a:r>
            <a:r>
              <a:rPr lang="en-US" sz="1400" dirty="0" smtClean="0"/>
              <a:t>], [0, x],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√xq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1#10√xx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, 0], [1, B]) = ([q</a:t>
            </a:r>
            <a:r>
              <a:rPr lang="en-US" sz="1400" baseline="-25000" dirty="0" smtClean="0"/>
              <a:t>9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[1, B],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√q</a:t>
            </a:r>
            <a:r>
              <a:rPr lang="en-US" sz="1400" baseline="-25000" dirty="0" smtClean="0"/>
              <a:t>9</a:t>
            </a:r>
            <a:r>
              <a:rPr lang="en-US" sz="1400" dirty="0" smtClean="0"/>
              <a:t>x1#10√xx</a:t>
            </a:r>
            <a:endParaRPr lang="hr-HR" sz="1400" dirty="0" smtClean="0"/>
          </a:p>
          <a:p>
            <a:pPr marL="342900" indent="-342900"/>
            <a:endParaRPr lang="hr-HR" sz="1400" dirty="0" smtClean="0"/>
          </a:p>
          <a:p>
            <a:pPr marL="342900" indent="-342900">
              <a:buFont typeface="+mj-lt"/>
              <a:buAutoNum type="arabicPeriod" startAt="17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9</a:t>
            </a:r>
            <a:r>
              <a:rPr lang="en-US" sz="1400" dirty="0" smtClean="0"/>
              <a:t>, B], [0, x]) = ([q</a:t>
            </a:r>
            <a:r>
              <a:rPr lang="en-US" sz="1400" baseline="-25000" dirty="0" smtClean="0"/>
              <a:t>9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[0, B],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q</a:t>
            </a:r>
            <a:r>
              <a:rPr lang="en-US" sz="1400" baseline="-25000" dirty="0" smtClean="0"/>
              <a:t>9</a:t>
            </a:r>
            <a:r>
              <a:rPr lang="en-US" sz="1400" dirty="0" smtClean="0"/>
              <a:t>√01#10√xx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9</a:t>
            </a:r>
            <a:r>
              <a:rPr lang="en-US" sz="1400" dirty="0" smtClean="0"/>
              <a:t>, B], [#, √]) = ([q</a:t>
            </a:r>
            <a:r>
              <a:rPr lang="en-US" sz="1400" baseline="-25000" dirty="0" smtClean="0"/>
              <a:t>10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[#, B],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#q</a:t>
            </a:r>
            <a:r>
              <a:rPr lang="en-US" sz="1400" baseline="-25000" dirty="0" smtClean="0"/>
              <a:t>10</a:t>
            </a:r>
            <a:r>
              <a:rPr lang="en-US" sz="1400" dirty="0" smtClean="0"/>
              <a:t>01#10√xx</a:t>
            </a:r>
            <a:endParaRPr lang="hr-H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5852" y="357166"/>
            <a:ext cx="6143668" cy="1714512"/>
          </a:xfrm>
        </p:spPr>
        <p:txBody>
          <a:bodyPr>
            <a:normAutofit/>
          </a:bodyPr>
          <a:lstStyle/>
          <a:p>
            <a:r>
              <a:rPr lang="hr-HR" sz="2600" dirty="0" smtClean="0"/>
              <a:t>Višekomponentni znakovi trake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600" dirty="0" smtClean="0"/>
              <a:t>Primjer – problem razlikovanja elemenata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71604" y="2025908"/>
            <a:ext cx="62865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i="1" dirty="0" smtClean="0"/>
              <a:t>w = </a:t>
            </a:r>
            <a:r>
              <a:rPr lang="en-US" i="1" dirty="0" smtClean="0"/>
              <a:t>#</a:t>
            </a:r>
            <a:r>
              <a:rPr lang="hr-HR" i="1" dirty="0" smtClean="0"/>
              <a:t>01#10#00</a:t>
            </a:r>
          </a:p>
          <a:p>
            <a:endParaRPr lang="hr-HR" sz="1400" dirty="0" smtClean="0"/>
          </a:p>
          <a:p>
            <a:pPr marL="342900" indent="-342900">
              <a:buFont typeface="+mj-lt"/>
              <a:buAutoNum type="arabicPeriod" startAt="18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10</a:t>
            </a:r>
            <a:r>
              <a:rPr lang="en-US" sz="1400" dirty="0" smtClean="0"/>
              <a:t>, B], [0, B]) = ([q</a:t>
            </a:r>
            <a:r>
              <a:rPr lang="en-US" sz="1400" baseline="-25000" dirty="0" smtClean="0"/>
              <a:t>10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[0, B], </a:t>
            </a:r>
            <a:r>
              <a:rPr lang="en-US" sz="1400" i="1" dirty="0" smtClean="0"/>
              <a:t>R</a:t>
            </a:r>
            <a:r>
              <a:rPr lang="en-US" sz="1400" dirty="0" smtClean="0"/>
              <a:t>)	#q</a:t>
            </a:r>
            <a:r>
              <a:rPr lang="en-US" sz="1400" baseline="-25000" dirty="0" smtClean="0"/>
              <a:t>10</a:t>
            </a:r>
            <a:r>
              <a:rPr lang="en-US" sz="1400" dirty="0" smtClean="0"/>
              <a:t>01#10√xx -&gt; #0q</a:t>
            </a:r>
            <a:r>
              <a:rPr lang="en-US" sz="1400" baseline="-25000" dirty="0" smtClean="0"/>
              <a:t>10</a:t>
            </a:r>
            <a:r>
              <a:rPr lang="en-US" sz="1400" dirty="0" smtClean="0"/>
              <a:t>1#10√xx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10</a:t>
            </a:r>
            <a:r>
              <a:rPr lang="en-US" sz="1400" dirty="0" smtClean="0"/>
              <a:t>, B], [1, B]) = ([q</a:t>
            </a:r>
            <a:r>
              <a:rPr lang="en-US" sz="1400" baseline="-25000" dirty="0" smtClean="0"/>
              <a:t>10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[1, B],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#01q</a:t>
            </a:r>
            <a:r>
              <a:rPr lang="en-US" sz="1400" baseline="-25000" dirty="0" smtClean="0"/>
              <a:t>10</a:t>
            </a:r>
            <a:r>
              <a:rPr lang="en-US" sz="1400" dirty="0" smtClean="0"/>
              <a:t>#10√xx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10</a:t>
            </a:r>
            <a:r>
              <a:rPr lang="en-US" sz="1400" dirty="0" smtClean="0"/>
              <a:t>, B], [#, B]) = ([q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[#, √],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#01√q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10√xx</a:t>
            </a:r>
            <a:endParaRPr lang="hr-HR" sz="1400" dirty="0" smtClean="0"/>
          </a:p>
          <a:p>
            <a:pPr marL="342900" indent="-342900"/>
            <a:endParaRPr lang="hr-HR" sz="1400" dirty="0" smtClean="0"/>
          </a:p>
          <a:p>
            <a:pPr marL="342900" indent="-342900">
              <a:buFont typeface="+mj-lt"/>
              <a:buAutoNum type="arabicPeriod" startAt="19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, B], [1, B]) = ([q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[1, B],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#01√1q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0√xx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, B], [0, B]) = ([q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[0, B],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#01√10q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√xx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, B], [#, √]) = ([q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[#, √],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#01√10√q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xx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, B], [0, x]) = ([q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[0, B],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#01√10√0q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x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, B], [0, x]) = ([q</a:t>
            </a:r>
            <a:r>
              <a:rPr lang="en-US" sz="1400" baseline="-25000" dirty="0" smtClean="0"/>
              <a:t>12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[0, B],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#01√10√q</a:t>
            </a:r>
            <a:r>
              <a:rPr lang="en-US" sz="1400" baseline="-25000" dirty="0" smtClean="0"/>
              <a:t>12</a:t>
            </a:r>
            <a:r>
              <a:rPr lang="en-US" sz="1400" dirty="0" smtClean="0"/>
              <a:t>00</a:t>
            </a:r>
            <a:endParaRPr lang="hr-HR" sz="1400" dirty="0" smtClean="0"/>
          </a:p>
          <a:p>
            <a:pPr marL="342900" indent="-342900"/>
            <a:endParaRPr lang="hr-HR" sz="1400" dirty="0" smtClean="0"/>
          </a:p>
          <a:p>
            <a:pPr marL="342900" indent="-342900">
              <a:buFont typeface="+mj-lt"/>
              <a:buAutoNum type="arabicPeriod" startAt="20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12</a:t>
            </a:r>
            <a:r>
              <a:rPr lang="en-US" sz="1400" dirty="0" smtClean="0"/>
              <a:t>, B], [0, B]) = ([q</a:t>
            </a:r>
            <a:r>
              <a:rPr lang="en-US" sz="1400" baseline="-25000" dirty="0" smtClean="0"/>
              <a:t>12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[0, B],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#01√10q</a:t>
            </a:r>
            <a:r>
              <a:rPr lang="en-US" sz="1400" baseline="-25000" dirty="0" smtClean="0"/>
              <a:t>12</a:t>
            </a:r>
            <a:r>
              <a:rPr lang="en-US" sz="1400" dirty="0" smtClean="0"/>
              <a:t>√00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12</a:t>
            </a:r>
            <a:r>
              <a:rPr lang="en-US" sz="1400" dirty="0" smtClean="0"/>
              <a:t>, B], [#, √]) = ([q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[#, √],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#01√10√q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00</a:t>
            </a:r>
            <a:endParaRPr lang="hr-H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5852" y="357166"/>
            <a:ext cx="6143668" cy="1714512"/>
          </a:xfrm>
        </p:spPr>
        <p:txBody>
          <a:bodyPr>
            <a:normAutofit/>
          </a:bodyPr>
          <a:lstStyle/>
          <a:p>
            <a:r>
              <a:rPr lang="hr-HR" sz="2600" dirty="0" smtClean="0"/>
              <a:t>Višekomponentni znakovi trake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600" dirty="0" smtClean="0"/>
              <a:t>Primjer – problem razlikovanja elemenata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71604" y="2025908"/>
            <a:ext cx="6500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i="1" dirty="0" smtClean="0"/>
              <a:t>w = </a:t>
            </a:r>
            <a:r>
              <a:rPr lang="en-US" i="1" dirty="0" smtClean="0"/>
              <a:t>#</a:t>
            </a:r>
            <a:r>
              <a:rPr lang="hr-HR" i="1" dirty="0" smtClean="0"/>
              <a:t>01#10#00</a:t>
            </a:r>
          </a:p>
          <a:p>
            <a:endParaRPr lang="hr-HR" sz="1400" dirty="0" smtClean="0"/>
          </a:p>
          <a:p>
            <a:pPr marL="342900" indent="-342900">
              <a:buFont typeface="+mj-lt"/>
              <a:buAutoNum type="arabicPeriod" startAt="21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[0,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[0, x], </a:t>
            </a:r>
            <a:r>
              <a:rPr lang="en-US" sz="1400" i="1" dirty="0" smtClean="0"/>
              <a:t>L</a:t>
            </a:r>
            <a:r>
              <a:rPr lang="en-US" sz="1400" dirty="0" smtClean="0"/>
              <a:t>)	#01√10√q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00 -&gt; #01√10q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√x0 </a:t>
            </a:r>
            <a:endParaRPr lang="hr-HR" sz="1400" dirty="0" smtClean="0"/>
          </a:p>
          <a:p>
            <a:pPr marL="342900" indent="-342900">
              <a:buFont typeface="+mj-lt"/>
              <a:buAutoNum type="arabicPeriod" startAt="21"/>
            </a:pPr>
            <a:endParaRPr lang="hr-HR" sz="1400" dirty="0" smtClean="0"/>
          </a:p>
          <a:p>
            <a:pPr marL="342900" indent="-342900">
              <a:buFont typeface="+mj-lt"/>
              <a:buAutoNum type="arabicPeriod" startAt="21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[#, √])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</a:t>
            </a:r>
            <a:r>
              <a:rPr lang="en-US" sz="1400" i="1" dirty="0" smtClean="0"/>
              <a:t>0</a:t>
            </a:r>
            <a:r>
              <a:rPr lang="en-US" sz="1400" dirty="0" smtClean="0"/>
              <a:t>], [#, √],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#01√1q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0√x0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[0,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[0, B],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#01√q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10√x0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[1,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[1, B],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#01q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√10√x0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, 0], [#, √]) = ([q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, 0], [#, √],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#01√q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10√x0</a:t>
            </a:r>
            <a:endParaRPr lang="hr-HR" sz="1400" dirty="0" smtClean="0"/>
          </a:p>
          <a:p>
            <a:pPr marL="342900" indent="-342900"/>
            <a:endParaRPr lang="hr-HR" sz="1400" dirty="0" smtClean="0"/>
          </a:p>
          <a:p>
            <a:pPr marL="342900" indent="-342900">
              <a:buFont typeface="+mj-lt"/>
              <a:buAutoNum type="arabicPeriod" startAt="23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, 0], [1,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5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[1, </a:t>
            </a:r>
            <a:r>
              <a:rPr lang="en-US" sz="1400" i="1" dirty="0" smtClean="0"/>
              <a:t>B</a:t>
            </a:r>
            <a:r>
              <a:rPr lang="en-US" sz="1400" dirty="0" smtClean="0"/>
              <a:t>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#01√1q</a:t>
            </a:r>
            <a:r>
              <a:rPr lang="en-US" sz="1400" baseline="-25000" dirty="0" smtClean="0"/>
              <a:t>5</a:t>
            </a:r>
            <a:r>
              <a:rPr lang="en-US" sz="1400" dirty="0" smtClean="0"/>
              <a:t>0√x0</a:t>
            </a:r>
            <a:endParaRPr lang="hr-H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5852" y="357166"/>
            <a:ext cx="6143668" cy="1714512"/>
          </a:xfrm>
        </p:spPr>
        <p:txBody>
          <a:bodyPr>
            <a:normAutofit/>
          </a:bodyPr>
          <a:lstStyle/>
          <a:p>
            <a:r>
              <a:rPr lang="hr-HR" sz="2600" dirty="0" smtClean="0"/>
              <a:t>Višekomponentni znakovi trake</a:t>
            </a:r>
            <a:br>
              <a:rPr lang="hr-HR" sz="2600" dirty="0" smtClean="0"/>
            </a:b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600" dirty="0" smtClean="0"/>
              <a:t>Primjer – problem razlikovanja elemenata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71604" y="2025908"/>
            <a:ext cx="628654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i="1" dirty="0" smtClean="0"/>
              <a:t>w = </a:t>
            </a:r>
            <a:r>
              <a:rPr lang="en-US" i="1" dirty="0" smtClean="0"/>
              <a:t>#</a:t>
            </a:r>
            <a:r>
              <a:rPr lang="hr-HR" i="1" dirty="0" smtClean="0"/>
              <a:t>01#10#00</a:t>
            </a:r>
          </a:p>
          <a:p>
            <a:endParaRPr lang="hr-HR" sz="1400" dirty="0" smtClean="0"/>
          </a:p>
          <a:p>
            <a:pPr marL="342900" indent="-342900">
              <a:buFont typeface="+mj-lt"/>
              <a:buAutoNum type="arabicPeriod" startAt="24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5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[0, </a:t>
            </a:r>
            <a:r>
              <a:rPr lang="en-US" sz="1400" i="1" dirty="0" smtClean="0"/>
              <a:t>B</a:t>
            </a:r>
            <a:r>
              <a:rPr lang="en-US" sz="1400" dirty="0" smtClean="0"/>
              <a:t>]) = ([q</a:t>
            </a:r>
            <a:r>
              <a:rPr lang="en-US" sz="1400" baseline="-25000" dirty="0" smtClean="0"/>
              <a:t>5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[0, </a:t>
            </a:r>
            <a:r>
              <a:rPr lang="en-US" sz="1400" i="1" dirty="0" smtClean="0"/>
              <a:t>B</a:t>
            </a:r>
            <a:r>
              <a:rPr lang="en-US" sz="1400" dirty="0" smtClean="0"/>
              <a:t>], </a:t>
            </a:r>
            <a:r>
              <a:rPr lang="en-US" sz="1400" i="1" dirty="0" smtClean="0"/>
              <a:t>R</a:t>
            </a:r>
            <a:r>
              <a:rPr lang="en-US" sz="1400" dirty="0" smtClean="0"/>
              <a:t>)	#01√1q</a:t>
            </a:r>
            <a:r>
              <a:rPr lang="en-US" sz="1400" baseline="-25000" dirty="0" smtClean="0"/>
              <a:t>5</a:t>
            </a:r>
            <a:r>
              <a:rPr lang="en-US" sz="1400" dirty="0" smtClean="0"/>
              <a:t>0√x0 -&gt; #01√10q</a:t>
            </a:r>
            <a:r>
              <a:rPr lang="en-US" sz="1400" baseline="-25000" dirty="0" smtClean="0"/>
              <a:t>5</a:t>
            </a:r>
            <a:r>
              <a:rPr lang="en-US" sz="1400" dirty="0" smtClean="0"/>
              <a:t>√x0</a:t>
            </a:r>
            <a:endParaRPr lang="hr-HR" sz="14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5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[#, √]) = ([q</a:t>
            </a:r>
            <a:r>
              <a:rPr lang="en-US" sz="1400" baseline="-25000" dirty="0" smtClean="0"/>
              <a:t>5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[#, </a:t>
            </a:r>
            <a:r>
              <a:rPr lang="en-US" sz="1400" i="1" dirty="0" smtClean="0"/>
              <a:t>B</a:t>
            </a:r>
            <a:r>
              <a:rPr lang="en-US" sz="1400" dirty="0" smtClean="0"/>
              <a:t>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#01√10#q</a:t>
            </a:r>
            <a:r>
              <a:rPr lang="en-US" sz="1400" baseline="-25000" dirty="0" smtClean="0"/>
              <a:t>5</a:t>
            </a:r>
            <a:r>
              <a:rPr lang="en-US" sz="1400" dirty="0" smtClean="0"/>
              <a:t>x0</a:t>
            </a:r>
            <a:endParaRPr lang="hr-HR" sz="1400" dirty="0" smtClean="0"/>
          </a:p>
          <a:p>
            <a:pPr marL="342900" indent="-342900"/>
            <a:endParaRPr lang="hr-HR" sz="1400" dirty="0" smtClean="0"/>
          </a:p>
          <a:p>
            <a:pPr marL="342900" indent="-342900">
              <a:buFont typeface="+mj-lt"/>
              <a:buAutoNum type="arabicPeriod" startAt="25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5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[0, x]) = ([q</a:t>
            </a:r>
            <a:r>
              <a:rPr lang="en-US" sz="1400" baseline="-25000" dirty="0" smtClean="0"/>
              <a:t>6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[0, </a:t>
            </a:r>
            <a:r>
              <a:rPr lang="en-US" sz="1400" i="1" dirty="0" smtClean="0"/>
              <a:t>B</a:t>
            </a:r>
            <a:r>
              <a:rPr lang="en-US" sz="1400" dirty="0" smtClean="0"/>
              <a:t>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#01√10#0q</a:t>
            </a:r>
            <a:r>
              <a:rPr lang="en-US" sz="1400" baseline="-25000" dirty="0" smtClean="0"/>
              <a:t>6</a:t>
            </a:r>
            <a:r>
              <a:rPr lang="en-US" sz="1400" dirty="0" smtClean="0"/>
              <a:t>0</a:t>
            </a:r>
            <a:endParaRPr lang="hr-HR" sz="1400" dirty="0" smtClean="0"/>
          </a:p>
          <a:p>
            <a:pPr marL="342900" indent="-342900">
              <a:buFont typeface="+mj-lt"/>
              <a:buAutoNum type="arabicPeriod" startAt="25"/>
            </a:pPr>
            <a:endParaRPr lang="hr-HR" sz="1400" dirty="0" smtClean="0"/>
          </a:p>
          <a:p>
            <a:pPr marL="342900" indent="-342900">
              <a:buFont typeface="+mj-lt"/>
              <a:buAutoNum type="arabicPeriod" startAt="25"/>
            </a:pPr>
            <a:r>
              <a:rPr lang="en-US" sz="1400" dirty="0" smtClean="0"/>
              <a:t>δ([q</a:t>
            </a:r>
            <a:r>
              <a:rPr lang="en-US" sz="1400" baseline="-25000" dirty="0" smtClean="0"/>
              <a:t>6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[0, B]) = ([q</a:t>
            </a:r>
            <a:r>
              <a:rPr lang="en-US" sz="1400" baseline="-25000" dirty="0" smtClean="0"/>
              <a:t>6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[0, </a:t>
            </a:r>
            <a:r>
              <a:rPr lang="en-US" sz="1400" i="1" dirty="0" smtClean="0"/>
              <a:t>B</a:t>
            </a:r>
            <a:r>
              <a:rPr lang="en-US" sz="1400" dirty="0" smtClean="0"/>
              <a:t>], </a:t>
            </a:r>
            <a:r>
              <a:rPr lang="en-US" sz="1400" i="1" dirty="0" smtClean="0"/>
              <a:t>R</a:t>
            </a:r>
            <a:r>
              <a:rPr lang="en-US" sz="1400" dirty="0" smtClean="0"/>
              <a:t>)	-&gt; #01√10#00q</a:t>
            </a:r>
            <a:r>
              <a:rPr lang="en-US" sz="1400" baseline="-25000" dirty="0" smtClean="0"/>
              <a:t>6</a:t>
            </a:r>
            <a:endParaRPr lang="hr-HR" sz="1400" baseline="-25000" dirty="0" smtClean="0"/>
          </a:p>
          <a:p>
            <a:pPr marL="342900" indent="-342900"/>
            <a:r>
              <a:rPr lang="hr-HR" sz="1400" dirty="0" smtClean="0"/>
              <a:t>	</a:t>
            </a:r>
            <a:r>
              <a:rPr lang="en-US" sz="1400" dirty="0" smtClean="0"/>
              <a:t>δ([q</a:t>
            </a:r>
            <a:r>
              <a:rPr lang="en-US" sz="1400" baseline="-25000" dirty="0" smtClean="0"/>
              <a:t>6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[B, B]) = ([q</a:t>
            </a:r>
            <a:r>
              <a:rPr lang="en-US" sz="1400" baseline="-25000" dirty="0" smtClean="0"/>
              <a:t>13</a:t>
            </a:r>
            <a:r>
              <a:rPr lang="en-US" sz="1400" dirty="0" smtClean="0"/>
              <a:t>, </a:t>
            </a:r>
            <a:r>
              <a:rPr lang="en-US" sz="1400" i="1" dirty="0" smtClean="0"/>
              <a:t>B</a:t>
            </a:r>
            <a:r>
              <a:rPr lang="en-US" sz="1400" dirty="0" smtClean="0"/>
              <a:t>], [B, </a:t>
            </a:r>
            <a:r>
              <a:rPr lang="en-US" sz="1400" i="1" dirty="0" smtClean="0"/>
              <a:t>B</a:t>
            </a:r>
            <a:r>
              <a:rPr lang="en-US" sz="1400" dirty="0" smtClean="0"/>
              <a:t>], </a:t>
            </a:r>
            <a:r>
              <a:rPr lang="en-US" sz="1400" i="1" dirty="0" smtClean="0"/>
              <a:t>L</a:t>
            </a:r>
            <a:r>
              <a:rPr lang="en-US" sz="1400" dirty="0" smtClean="0"/>
              <a:t>)	-&gt; #01√10#0q</a:t>
            </a:r>
            <a:r>
              <a:rPr lang="en-US" sz="1400" baseline="-25000" dirty="0" smtClean="0"/>
              <a:t>13</a:t>
            </a:r>
            <a:r>
              <a:rPr lang="en-US" sz="1400" dirty="0" smtClean="0"/>
              <a:t>0</a:t>
            </a:r>
          </a:p>
          <a:p>
            <a:pPr marL="342900" indent="-342900"/>
            <a:endParaRPr lang="hr-HR" sz="1400" dirty="0" smtClean="0"/>
          </a:p>
          <a:p>
            <a:pPr marL="342900" indent="-342900"/>
            <a:endParaRPr lang="en-US" sz="1400" dirty="0" smtClean="0"/>
          </a:p>
          <a:p>
            <a:pPr marL="342900" indent="-342900" algn="ctr"/>
            <a:r>
              <a:rPr lang="en-US" sz="1400" dirty="0" err="1" smtClean="0"/>
              <a:t>Stanje</a:t>
            </a:r>
            <a:r>
              <a:rPr lang="en-US" sz="1400" dirty="0" smtClean="0"/>
              <a:t> q13 je </a:t>
            </a:r>
            <a:r>
              <a:rPr lang="en-US" sz="1400" dirty="0" err="1" smtClean="0"/>
              <a:t>prihvatljivo</a:t>
            </a:r>
            <a:r>
              <a:rPr lang="en-US" sz="1400" dirty="0" smtClean="0"/>
              <a:t>, automat se </a:t>
            </a:r>
            <a:r>
              <a:rPr lang="en-US" sz="1400" dirty="0" err="1" smtClean="0"/>
              <a:t>zaustavlja</a:t>
            </a:r>
            <a:r>
              <a:rPr lang="en-US" sz="1400" dirty="0" smtClean="0"/>
              <a:t>, </a:t>
            </a:r>
            <a:r>
              <a:rPr lang="en-US" sz="1400" dirty="0" err="1" smtClean="0"/>
              <a:t>niz</a:t>
            </a:r>
            <a:r>
              <a:rPr lang="en-US" sz="1400" dirty="0" smtClean="0"/>
              <a:t> je </a:t>
            </a:r>
            <a:r>
              <a:rPr lang="en-US" sz="1400" dirty="0" err="1" smtClean="0"/>
              <a:t>prihv</a:t>
            </a:r>
            <a:r>
              <a:rPr lang="hr-HR" sz="1400" dirty="0" smtClean="0"/>
              <a:t>aćen!</a:t>
            </a:r>
          </a:p>
          <a:p>
            <a:endParaRPr lang="hr-H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5852" y="357166"/>
            <a:ext cx="6143668" cy="642942"/>
          </a:xfrm>
        </p:spPr>
        <p:txBody>
          <a:bodyPr>
            <a:normAutofit/>
          </a:bodyPr>
          <a:lstStyle/>
          <a:p>
            <a:r>
              <a:rPr lang="hr-HR" sz="2600" dirty="0" smtClean="0"/>
              <a:t>Literatura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4348" y="1142984"/>
            <a:ext cx="628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Siniša Srbljić – Uvod u teoriju računarstva (2007)</a:t>
            </a:r>
          </a:p>
          <a:p>
            <a:r>
              <a:rPr lang="hr-HR" sz="1400" dirty="0" smtClean="0"/>
              <a:t>Michael Sipser – Introduction to the theory of computation, 2</a:t>
            </a:r>
            <a:r>
              <a:rPr lang="hr-HR" sz="1400" baseline="30000" dirty="0" smtClean="0"/>
              <a:t>nd</a:t>
            </a:r>
            <a:r>
              <a:rPr lang="hr-HR" sz="1400" dirty="0" smtClean="0"/>
              <a:t> edition (2006)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28794" y="357166"/>
            <a:ext cx="5143536" cy="488105"/>
          </a:xfrm>
        </p:spPr>
        <p:txBody>
          <a:bodyPr>
            <a:normAutofit/>
          </a:bodyPr>
          <a:lstStyle/>
          <a:p>
            <a:r>
              <a:rPr lang="hr-HR" sz="2600" dirty="0" smtClean="0"/>
              <a:t>Rekurzivno prebrojivi jezici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761A-527F-4200-AAC9-A11B426B7560}" type="datetime4">
              <a:rPr lang="hr-HR" smtClean="0"/>
              <a:pPr/>
              <a:t>19. travanj 2010.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6AA0-EEB8-4135-86EC-4C4A79C5725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852" y="2285992"/>
            <a:ext cx="68694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/>
              <a:t>TS</a:t>
            </a:r>
            <a:r>
              <a:rPr lang="hr-HR" dirty="0" smtClean="0"/>
              <a:t> </a:t>
            </a:r>
            <a:r>
              <a:rPr lang="hr-HR" i="1" dirty="0" smtClean="0"/>
              <a:t>M</a:t>
            </a:r>
            <a:r>
              <a:rPr lang="hr-HR" i="1" baseline="-25000" dirty="0" smtClean="0"/>
              <a:t>1</a:t>
            </a:r>
            <a:r>
              <a:rPr lang="hr-HR" dirty="0" smtClean="0"/>
              <a:t> </a:t>
            </a:r>
            <a:r>
              <a:rPr lang="en-US" dirty="0" err="1" smtClean="0"/>
              <a:t>prepoznaje</a:t>
            </a:r>
            <a:r>
              <a:rPr lang="en-US" dirty="0" smtClean="0"/>
              <a:t> </a:t>
            </a:r>
            <a:r>
              <a:rPr lang="hr-HR" dirty="0" smtClean="0"/>
              <a:t>jezik </a:t>
            </a:r>
            <a:r>
              <a:rPr lang="hr-HR" i="1" dirty="0" smtClean="0"/>
              <a:t>L(M</a:t>
            </a:r>
            <a:r>
              <a:rPr lang="hr-HR" i="1" baseline="-25000" dirty="0" smtClean="0"/>
              <a:t>1</a:t>
            </a:r>
            <a:r>
              <a:rPr lang="hr-HR" i="1" dirty="0" smtClean="0"/>
              <a:t>)  =&gt;  L(M</a:t>
            </a:r>
            <a:r>
              <a:rPr lang="hr-HR" i="1" baseline="-25000" dirty="0" smtClean="0"/>
              <a:t>1</a:t>
            </a:r>
            <a:r>
              <a:rPr lang="hr-HR" i="1" dirty="0" smtClean="0"/>
              <a:t>) </a:t>
            </a:r>
            <a:r>
              <a:rPr lang="hr-HR" dirty="0" smtClean="0"/>
              <a:t>je</a:t>
            </a:r>
            <a:r>
              <a:rPr lang="hr-HR" i="1" dirty="0" smtClean="0"/>
              <a:t> </a:t>
            </a:r>
            <a:r>
              <a:rPr lang="hr-HR" b="1" dirty="0" smtClean="0"/>
              <a:t>rekurzivno prebrojiv</a:t>
            </a:r>
          </a:p>
          <a:p>
            <a:endParaRPr lang="hr-HR" i="1" dirty="0"/>
          </a:p>
          <a:p>
            <a:r>
              <a:rPr lang="hr-HR" b="1" dirty="0" smtClean="0"/>
              <a:t>TS</a:t>
            </a:r>
            <a:r>
              <a:rPr lang="hr-HR" dirty="0" smtClean="0"/>
              <a:t> </a:t>
            </a:r>
            <a:r>
              <a:rPr lang="hr-HR" i="1" dirty="0" smtClean="0"/>
              <a:t>M</a:t>
            </a:r>
            <a:r>
              <a:rPr lang="hr-HR" i="1" baseline="-25000" dirty="0" smtClean="0"/>
              <a:t>2</a:t>
            </a:r>
            <a:r>
              <a:rPr lang="hr-HR" dirty="0" smtClean="0"/>
              <a:t> </a:t>
            </a:r>
            <a:r>
              <a:rPr lang="en-US" dirty="0" err="1" smtClean="0"/>
              <a:t>prepoznaje</a:t>
            </a:r>
            <a:r>
              <a:rPr lang="en-US" dirty="0" smtClean="0"/>
              <a:t> </a:t>
            </a:r>
            <a:r>
              <a:rPr lang="en-US" dirty="0" err="1" smtClean="0"/>
              <a:t>odlu</a:t>
            </a:r>
            <a:r>
              <a:rPr lang="hr-HR" dirty="0" smtClean="0"/>
              <a:t>čiv jezik </a:t>
            </a:r>
            <a:r>
              <a:rPr lang="hr-HR" i="1" dirty="0" smtClean="0"/>
              <a:t>L(M</a:t>
            </a:r>
            <a:r>
              <a:rPr lang="hr-HR" i="1" baseline="-25000" dirty="0" smtClean="0"/>
              <a:t>2</a:t>
            </a:r>
            <a:r>
              <a:rPr lang="hr-HR" i="1" dirty="0" smtClean="0"/>
              <a:t>)</a:t>
            </a:r>
            <a:r>
              <a:rPr lang="hr-HR" dirty="0" smtClean="0"/>
              <a:t> =&gt;  </a:t>
            </a:r>
            <a:r>
              <a:rPr lang="hr-HR" i="1" dirty="0" smtClean="0"/>
              <a:t>L(M</a:t>
            </a:r>
            <a:r>
              <a:rPr lang="hr-HR" i="1" baseline="-25000" dirty="0" smtClean="0"/>
              <a:t>2</a:t>
            </a:r>
            <a:r>
              <a:rPr lang="hr-HR" i="1" dirty="0" smtClean="0"/>
              <a:t>)</a:t>
            </a:r>
            <a:r>
              <a:rPr lang="hr-HR" dirty="0" smtClean="0"/>
              <a:t> je </a:t>
            </a:r>
            <a:r>
              <a:rPr lang="hr-HR" b="1" dirty="0" smtClean="0"/>
              <a:t>rekurzivan jezik</a:t>
            </a:r>
          </a:p>
          <a:p>
            <a:endParaRPr lang="hr-HR" b="1" dirty="0"/>
          </a:p>
          <a:p>
            <a:r>
              <a:rPr lang="hr-HR" i="1" dirty="0" smtClean="0"/>
              <a:t>L(M</a:t>
            </a:r>
            <a:r>
              <a:rPr lang="hr-HR" i="1" baseline="-25000" dirty="0" smtClean="0"/>
              <a:t>2</a:t>
            </a:r>
            <a:r>
              <a:rPr lang="hr-HR" i="1" dirty="0" smtClean="0"/>
              <a:t>)  </a:t>
            </a:r>
            <a:r>
              <a:rPr lang="en-US" dirty="0" smtClean="0"/>
              <a:t>⊂</a:t>
            </a:r>
            <a:r>
              <a:rPr lang="hr-HR" b="1" dirty="0" smtClean="0"/>
              <a:t>  </a:t>
            </a:r>
            <a:r>
              <a:rPr lang="hr-HR" i="1" dirty="0" smtClean="0"/>
              <a:t>L(M</a:t>
            </a:r>
            <a:r>
              <a:rPr lang="hr-HR" i="1" baseline="-25000" dirty="0" smtClean="0"/>
              <a:t>1</a:t>
            </a:r>
            <a:r>
              <a:rPr lang="hr-HR" i="1" dirty="0" smtClean="0"/>
              <a:t>)</a:t>
            </a:r>
            <a:endParaRPr lang="hr-HR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1504</TotalTime>
  <Words>13851</Words>
  <Application>Microsoft Office PowerPoint</Application>
  <PresentationFormat>On-screen Show (4:3)</PresentationFormat>
  <Paragraphs>1738</Paragraphs>
  <Slides>85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Technic</vt:lpstr>
      <vt:lpstr>Rekurzivno prebrojivi jezici     Turingov stroj</vt:lpstr>
      <vt:lpstr>Osnovni model Turingovog stroja</vt:lpstr>
      <vt:lpstr>Formalna definicija Turingovog stroja</vt:lpstr>
      <vt:lpstr>Konfiguracija Turingovog stroja</vt:lpstr>
      <vt:lpstr>Konfiguracija Turingovog stroja</vt:lpstr>
      <vt:lpstr>Konfiguracija Turingovog stroja</vt:lpstr>
      <vt:lpstr>Konfiguracija Turingovog stroja</vt:lpstr>
      <vt:lpstr>Konfiguracija Turingovog stroja</vt:lpstr>
      <vt:lpstr>Rekurzivno prebrojivi jezici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Parcijalno rekurzivne funkcije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Parcijalno rekurzivne funkcije  Primjer – množenje dva cijela broja</vt:lpstr>
      <vt:lpstr>Slide 70</vt:lpstr>
      <vt:lpstr>Višekomponentna oznaka stanja  </vt:lpstr>
      <vt:lpstr>Višekomponentna oznaka stanja       Primjer – R-CIRC 1 funkcija</vt:lpstr>
      <vt:lpstr>Višekomponentni znakovi trake</vt:lpstr>
      <vt:lpstr>Višekomponentni znakovi trake  Primjer – problem razlikovanja elemenata</vt:lpstr>
      <vt:lpstr>Višekomponentni znakovi trake  Primjer – problem razlikovanja elemenata</vt:lpstr>
      <vt:lpstr>Višekomponentni znakovi trake  Primjer – problem razlikovanja elemenata</vt:lpstr>
      <vt:lpstr>Višekomponentni znakovi trake  Primjer – problem razlikovanja elemenata</vt:lpstr>
      <vt:lpstr>Višekomponentni znakovi trake  Primjer – problem razlikovanja elemenata</vt:lpstr>
      <vt:lpstr>Višekomponentni znakovi trake  Primjer – problem razlikovanja elemenata</vt:lpstr>
      <vt:lpstr>Višekomponentni znakovi trake  Primjer – problem razlikovanja elemenata</vt:lpstr>
      <vt:lpstr>Višekomponentni znakovi trake  Primjer – problem razlikovanja elemenata</vt:lpstr>
      <vt:lpstr>Višekomponentni znakovi trake  Primjer – problem razlikovanja elemenata</vt:lpstr>
      <vt:lpstr>Višekomponentni znakovi trake  Primjer – problem razlikovanja elemenata</vt:lpstr>
      <vt:lpstr>Višekomponentni znakovi trake  Primjer – problem razlikovanja elemenata</vt:lpstr>
      <vt:lpstr>Literatura</vt:lpstr>
    </vt:vector>
  </TitlesOfParts>
  <Company>La Cosa Nostra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Lopina</dc:creator>
  <cp:lastModifiedBy>Matija Hanzevacki</cp:lastModifiedBy>
  <cp:revision>280</cp:revision>
  <dcterms:created xsi:type="dcterms:W3CDTF">2010-04-17T10:03:48Z</dcterms:created>
  <dcterms:modified xsi:type="dcterms:W3CDTF">2010-04-19T13:30:17Z</dcterms:modified>
</cp:coreProperties>
</file>