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6" r:id="rId10"/>
    <p:sldId id="276" r:id="rId11"/>
    <p:sldId id="277" r:id="rId12"/>
    <p:sldId id="278" r:id="rId13"/>
    <p:sldId id="287" r:id="rId14"/>
    <p:sldId id="288" r:id="rId15"/>
    <p:sldId id="259" r:id="rId16"/>
    <p:sldId id="262" r:id="rId17"/>
    <p:sldId id="264" r:id="rId18"/>
    <p:sldId id="265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58" r:id="rId27"/>
    <p:sldId id="266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3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3C99-FBF2-4E2C-9C05-F303AB37A6F8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CFEB-916A-4D92-B5F7-94DE8751D89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FCFEB-916A-4D92-B5F7-94DE8751D897}" type="slidenum">
              <a:rPr lang="hr-HR" smtClean="0"/>
              <a:pPr/>
              <a:t>28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r-H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A2872A-AD9B-4BB8-BC67-4E5C309ADBAE}" type="datetimeFigureOut">
              <a:rPr lang="sr-Latn-CS" smtClean="0"/>
              <a:pPr/>
              <a:t>26.5.2010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D3A69B-EF45-44FD-943F-FDDB96E0C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Svojstva konteksno ovisnih jezika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 smtClean="0"/>
              <a:t>Ivana Pranjić, Lana Krnic, 2.R6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Presjek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Neka LOA M</a:t>
            </a:r>
            <a:r>
              <a:rPr lang="hr-HR" baseline="-20000" dirty="0" smtClean="0"/>
              <a:t>1</a:t>
            </a:r>
            <a:r>
              <a:rPr lang="hr-HR" dirty="0" smtClean="0"/>
              <a:t> prihvaća jezik L(M</a:t>
            </a:r>
            <a:r>
              <a:rPr lang="hr-HR" baseline="-20000" dirty="0" smtClean="0"/>
              <a:t>1</a:t>
            </a:r>
            <a:r>
              <a:rPr lang="hr-HR" dirty="0" smtClean="0"/>
              <a:t>), a M</a:t>
            </a:r>
            <a:r>
              <a:rPr lang="hr-HR" baseline="-20000" dirty="0" smtClean="0"/>
              <a:t>2</a:t>
            </a:r>
            <a:r>
              <a:rPr lang="hr-HR" dirty="0" smtClean="0"/>
              <a:t> jezik L(M</a:t>
            </a:r>
            <a:r>
              <a:rPr lang="hr-HR" baseline="-20000" dirty="0" smtClean="0"/>
              <a:t>2</a:t>
            </a:r>
            <a:r>
              <a:rPr lang="hr-HR" dirty="0" smtClean="0"/>
              <a:t>) </a:t>
            </a:r>
            <a:r>
              <a:rPr lang="hr-HR" dirty="0" smtClean="0">
                <a:sym typeface="Wingdings" pitchFamily="2" charset="2"/>
              </a:rPr>
              <a:t> gradimo LOA M</a:t>
            </a:r>
            <a:r>
              <a:rPr lang="hr-HR" baseline="-20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, koji prihvaća presjek jezika L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 i L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 te ima 2 traga ulazne trake</a:t>
            </a:r>
          </a:p>
          <a:p>
            <a:r>
              <a:rPr lang="hr-HR" dirty="0" smtClean="0">
                <a:sym typeface="Wingdings" pitchFamily="2" charset="2"/>
              </a:rPr>
              <a:t>u oba se upisuje isti niz, tj. složeni znakovi trake imaju komponente [a,a]</a:t>
            </a:r>
          </a:p>
          <a:p>
            <a:r>
              <a:rPr lang="hr-HR" dirty="0" smtClean="0">
                <a:sym typeface="Wingdings" pitchFamily="2" charset="2"/>
              </a:rPr>
              <a:t>na gornjoj se simulira LOA M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, a na donjoj M</a:t>
            </a:r>
            <a:r>
              <a:rPr lang="hr-HR" baseline="-20000" dirty="0" smtClean="0">
                <a:sym typeface="Wingdings" pitchFamily="2" charset="2"/>
              </a:rPr>
              <a:t>2</a:t>
            </a:r>
          </a:p>
          <a:p>
            <a:r>
              <a:rPr lang="hr-HR" dirty="0" smtClean="0"/>
              <a:t>1) Ako </a:t>
            </a:r>
            <a:r>
              <a:rPr lang="hr-HR" dirty="0" smtClean="0">
                <a:sym typeface="Wingdings" pitchFamily="2" charset="2"/>
              </a:rPr>
              <a:t>M</a:t>
            </a:r>
            <a:r>
              <a:rPr lang="hr-HR" baseline="-20000" dirty="0" smtClean="0">
                <a:sym typeface="Wingdings" pitchFamily="2" charset="2"/>
              </a:rPr>
              <a:t>1 </a:t>
            </a:r>
            <a:r>
              <a:rPr lang="hr-HR" dirty="0" smtClean="0"/>
              <a:t>stane i ne prihvati niz, stat će i </a:t>
            </a:r>
            <a:r>
              <a:rPr lang="hr-HR" dirty="0" smtClean="0">
                <a:sym typeface="Wingdings" pitchFamily="2" charset="2"/>
              </a:rPr>
              <a:t>M</a:t>
            </a:r>
            <a:r>
              <a:rPr lang="hr-HR" baseline="-20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 i neće prihvatiti</a:t>
            </a:r>
          </a:p>
          <a:p>
            <a:r>
              <a:rPr lang="hr-HR" dirty="0" smtClean="0">
                <a:sym typeface="Wingdings" pitchFamily="2" charset="2"/>
              </a:rPr>
              <a:t>2) Ako M</a:t>
            </a:r>
            <a:r>
              <a:rPr lang="hr-HR" baseline="-20000" dirty="0" smtClean="0">
                <a:sym typeface="Wingdings" pitchFamily="2" charset="2"/>
              </a:rPr>
              <a:t>1 </a:t>
            </a:r>
            <a:r>
              <a:rPr lang="hr-HR" dirty="0" smtClean="0">
                <a:sym typeface="Wingdings" pitchFamily="2" charset="2"/>
              </a:rPr>
              <a:t>ne stane nikada, neće niti M</a:t>
            </a:r>
            <a:r>
              <a:rPr lang="hr-HR" baseline="-20000" dirty="0" smtClean="0">
                <a:sym typeface="Wingdings" pitchFamily="2" charset="2"/>
              </a:rPr>
              <a:t>3</a:t>
            </a:r>
            <a:endParaRPr lang="hr-HR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Presjek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3) Ako </a:t>
            </a:r>
            <a:r>
              <a:rPr lang="hr-HR" dirty="0" smtClean="0">
                <a:sym typeface="Wingdings" pitchFamily="2" charset="2"/>
              </a:rPr>
              <a:t>M</a:t>
            </a:r>
            <a:r>
              <a:rPr lang="hr-HR" baseline="-20000" dirty="0" smtClean="0">
                <a:sym typeface="Wingdings" pitchFamily="2" charset="2"/>
              </a:rPr>
              <a:t>1 </a:t>
            </a:r>
            <a:r>
              <a:rPr lang="hr-HR" dirty="0" smtClean="0">
                <a:sym typeface="Wingdings" pitchFamily="2" charset="2"/>
              </a:rPr>
              <a:t>stane i prihvati, pokrene se simulacija M</a:t>
            </a:r>
            <a:r>
              <a:rPr lang="hr-HR" baseline="-20000" dirty="0" smtClean="0">
                <a:sym typeface="Wingdings" pitchFamily="2" charset="2"/>
              </a:rPr>
              <a:t>2</a:t>
            </a:r>
          </a:p>
          <a:p>
            <a:r>
              <a:rPr lang="hr-HR" dirty="0" smtClean="0">
                <a:sym typeface="Wingdings" pitchFamily="2" charset="2"/>
              </a:rPr>
              <a:t>4) Ako M</a:t>
            </a:r>
            <a:r>
              <a:rPr lang="hr-HR" baseline="-20000" dirty="0" smtClean="0">
                <a:sym typeface="Wingdings" pitchFamily="2" charset="2"/>
              </a:rPr>
              <a:t>2 </a:t>
            </a:r>
            <a:r>
              <a:rPr lang="hr-HR" dirty="0" smtClean="0">
                <a:sym typeface="Wingdings" pitchFamily="2" charset="2"/>
              </a:rPr>
              <a:t>stane i ne prihvati, neće niti M</a:t>
            </a:r>
            <a:r>
              <a:rPr lang="hr-HR" baseline="-20000" dirty="0" smtClean="0">
                <a:sym typeface="Wingdings" pitchFamily="2" charset="2"/>
              </a:rPr>
              <a:t>3</a:t>
            </a:r>
          </a:p>
          <a:p>
            <a:r>
              <a:rPr lang="hr-HR" dirty="0" smtClean="0">
                <a:sym typeface="Wingdings" pitchFamily="2" charset="2"/>
              </a:rPr>
              <a:t>5) Ako M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 nikad ne stane, ne stane ni M</a:t>
            </a:r>
            <a:r>
              <a:rPr lang="hr-HR" baseline="-20000" dirty="0" smtClean="0">
                <a:sym typeface="Wingdings" pitchFamily="2" charset="2"/>
              </a:rPr>
              <a:t>3</a:t>
            </a:r>
          </a:p>
          <a:p>
            <a:r>
              <a:rPr lang="hr-HR" dirty="0" smtClean="0">
                <a:sym typeface="Wingdings" pitchFamily="2" charset="2"/>
              </a:rPr>
              <a:t>6) Stane li M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 i prihvati niz, prihvatit će ga i M</a:t>
            </a:r>
            <a:r>
              <a:rPr lang="hr-HR" baseline="-20000" dirty="0" smtClean="0">
                <a:sym typeface="Wingdings" pitchFamily="2" charset="2"/>
              </a:rPr>
              <a:t>3</a:t>
            </a:r>
          </a:p>
          <a:p>
            <a:endParaRPr lang="hr-HR" baseline="-20000" dirty="0" smtClean="0">
              <a:sym typeface="Wingdings" pitchFamily="2" charset="2"/>
            </a:endParaRPr>
          </a:p>
          <a:p>
            <a:pPr lvl="1"/>
            <a:r>
              <a:rPr lang="hr-HR" baseline="-20000" dirty="0" smtClean="0">
                <a:sym typeface="Wingdings" pitchFamily="2" charset="2"/>
              </a:rPr>
              <a:t> </a:t>
            </a:r>
            <a:r>
              <a:rPr lang="hr-HR" dirty="0" smtClean="0">
                <a:sym typeface="Wingdings" pitchFamily="2" charset="2"/>
              </a:rPr>
              <a:t> prihvate se samo nizovi koje oba LOA prihvaćaju  presjek</a:t>
            </a:r>
            <a:endParaRPr lang="hr-HR" baseline="-20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Komplement DKOJ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/>
          </a:bodyPr>
          <a:lstStyle/>
          <a:p>
            <a:r>
              <a:rPr lang="hr-HR" dirty="0" smtClean="0"/>
              <a:t>ograničimo se na determinističke LOA</a:t>
            </a:r>
          </a:p>
          <a:p>
            <a:r>
              <a:rPr lang="hr-HR" dirty="0" smtClean="0"/>
              <a:t>za bilo koji DLOA moguće je izgraditi DLOA M’ koji uvijek stane za bilo koji ulazni niz i donese odluku</a:t>
            </a:r>
          </a:p>
          <a:p>
            <a:r>
              <a:rPr lang="hr-HR" dirty="0" smtClean="0"/>
              <a:t>DLOA koristi samo ćelije trake na kojima je zapisan ulazni niz</a:t>
            </a:r>
          </a:p>
          <a:p>
            <a:r>
              <a:rPr lang="hr-HR" dirty="0" smtClean="0"/>
              <a:t>broj konfiguracija</a:t>
            </a:r>
            <a:r>
              <a:rPr lang="hr-HR" sz="3200" dirty="0" smtClean="0"/>
              <a:t>: </a:t>
            </a:r>
            <a:r>
              <a:rPr lang="hr-HR" sz="3200" dirty="0" smtClean="0">
                <a:solidFill>
                  <a:srgbClr val="C00000"/>
                </a:solidFill>
              </a:rPr>
              <a:t>s(n+2)t</a:t>
            </a:r>
            <a:r>
              <a:rPr lang="hr-HR" sz="3200" baseline="30000" dirty="0" smtClean="0">
                <a:solidFill>
                  <a:srgbClr val="C00000"/>
                </a:solidFill>
              </a:rPr>
              <a:t>n</a:t>
            </a:r>
          </a:p>
          <a:p>
            <a:r>
              <a:rPr lang="hr-HR" dirty="0" smtClean="0">
                <a:solidFill>
                  <a:srgbClr val="C00000"/>
                </a:solidFill>
              </a:rPr>
              <a:t>s </a:t>
            </a:r>
            <a:r>
              <a:rPr lang="hr-HR" dirty="0" smtClean="0"/>
              <a:t>je kardinalni broj skupa Q, </a:t>
            </a:r>
            <a:r>
              <a:rPr lang="hr-HR" dirty="0" smtClean="0">
                <a:solidFill>
                  <a:srgbClr val="C00000"/>
                </a:solidFill>
              </a:rPr>
              <a:t>n </a:t>
            </a:r>
            <a:r>
              <a:rPr lang="hr-HR" dirty="0" smtClean="0"/>
              <a:t>je duljina niza, a</a:t>
            </a:r>
            <a:r>
              <a:rPr lang="hr-HR" dirty="0" smtClean="0">
                <a:solidFill>
                  <a:srgbClr val="C00000"/>
                </a:solidFill>
              </a:rPr>
              <a:t> t </a:t>
            </a:r>
            <a:r>
              <a:rPr lang="hr-HR" dirty="0" smtClean="0"/>
              <a:t>kardinalni broj skupa znakova trake</a:t>
            </a:r>
          </a:p>
          <a:p>
            <a:r>
              <a:rPr lang="hr-HR" dirty="0" smtClean="0"/>
              <a:t>t</a:t>
            </a:r>
            <a:r>
              <a:rPr lang="hr-HR" baseline="30000" dirty="0" smtClean="0"/>
              <a:t>n</a:t>
            </a:r>
            <a:r>
              <a:rPr lang="hr-HR" dirty="0" smtClean="0"/>
              <a:t> – t*t*t...*t, n puta</a:t>
            </a:r>
            <a:endParaRPr lang="hr-H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Komplement DKOJ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deterministički – iz konfiguracije Kx DLOA uvijek prijeđe u istu konfiguraciju, Ky</a:t>
            </a:r>
          </a:p>
          <a:p>
            <a:r>
              <a:rPr lang="hr-HR" dirty="0" smtClean="0"/>
              <a:t>broj pomaka veći od broja konfiguracija – imamo ponavljanje</a:t>
            </a:r>
          </a:p>
          <a:p>
            <a:r>
              <a:rPr lang="hr-HR" dirty="0" smtClean="0"/>
              <a:t>ako nije do tad prihvaćeno, neće biti ni kasnije</a:t>
            </a:r>
          </a:p>
          <a:p>
            <a:r>
              <a:rPr lang="hr-HR" dirty="0" smtClean="0"/>
              <a:t>za nederminističke to ne vrijedi – za Kx prelazi u skup konfiguracija, tj. </a:t>
            </a:r>
            <a:r>
              <a:rPr lang="hr-HR" sz="2800" dirty="0" smtClean="0"/>
              <a:t>s(n+2)t</a:t>
            </a:r>
            <a:r>
              <a:rPr lang="hr-HR" sz="2800" baseline="30000" dirty="0" smtClean="0"/>
              <a:t>n </a:t>
            </a:r>
            <a:r>
              <a:rPr lang="hr-HR" sz="2800" dirty="0" smtClean="0"/>
              <a:t>ne daje maksimalan broj konfiguracija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Komplement DKOJ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51766" cy="475775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izgradi se istovjetni DLOA M’</a:t>
            </a:r>
          </a:p>
          <a:p>
            <a:pPr lvl="1"/>
            <a:r>
              <a:rPr lang="hr-HR" dirty="0" smtClean="0"/>
              <a:t>3 brojača: brojač stanja s, brojač za skup znakova trake t, brojač duljine niza n</a:t>
            </a:r>
          </a:p>
          <a:p>
            <a:pPr lvl="1"/>
            <a:r>
              <a:rPr lang="hr-HR" dirty="0" smtClean="0"/>
              <a:t>osigurano da stane za bilo koji niz</a:t>
            </a:r>
          </a:p>
          <a:p>
            <a:r>
              <a:rPr lang="hr-HR" dirty="0" smtClean="0"/>
              <a:t>1) stane DLOA M i prihvati niz, stane M’ i isto prihvati</a:t>
            </a:r>
          </a:p>
          <a:p>
            <a:r>
              <a:rPr lang="hr-HR" dirty="0" smtClean="0"/>
              <a:t>2) M stane i ne prihvati – M’ ne prihvati</a:t>
            </a:r>
          </a:p>
          <a:p>
            <a:r>
              <a:rPr lang="hr-HR" dirty="0" smtClean="0"/>
              <a:t>3) ako M’ odbroji više od s(n+2)t</a:t>
            </a:r>
            <a:r>
              <a:rPr lang="hr-HR" baseline="30000" dirty="0" smtClean="0"/>
              <a:t>n </a:t>
            </a:r>
            <a:r>
              <a:rPr lang="hr-HR" dirty="0" smtClean="0"/>
              <a:t>pomaka glave M, stane i ne prihvati</a:t>
            </a:r>
          </a:p>
          <a:p>
            <a:pPr lvl="1"/>
            <a:r>
              <a:rPr lang="hr-HR" dirty="0" smtClean="0"/>
              <a:t>zamjenom odluka o prihvaćanju u koracima 1) i 3) dobijemo M</a:t>
            </a:r>
            <a:r>
              <a:rPr lang="hr-HR" baseline="-20000" dirty="0" smtClean="0"/>
              <a:t>1</a:t>
            </a:r>
            <a:r>
              <a:rPr lang="hr-HR" dirty="0" smtClean="0"/>
              <a:t> koji prihvaća komplement L(M)</a:t>
            </a:r>
          </a:p>
          <a:p>
            <a:pPr lvl="1"/>
            <a:r>
              <a:rPr lang="hr-HR" dirty="0" smtClean="0"/>
              <a:t>pitanje istovjetnosti LOA i DLOA još uvijek neriješeno!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Odlučivost KOJ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Bilo koji kontekstno ovisan jezik je rekurzivan jezik.</a:t>
            </a:r>
          </a:p>
          <a:p>
            <a:pPr>
              <a:buFont typeface="Wingdings" pitchFamily="2" charset="2"/>
              <a:buChar char="§"/>
            </a:pPr>
            <a:r>
              <a:rPr lang="hr-HR" dirty="0" smtClean="0"/>
              <a:t>TS uvijek stane za bilo koji ulazni niz i donese odluku o prihvaćanju</a:t>
            </a:r>
          </a:p>
          <a:p>
            <a:pPr>
              <a:buFont typeface="Wingdings" pitchFamily="2" charset="2"/>
              <a:buChar char="§"/>
            </a:pPr>
            <a:r>
              <a:rPr lang="hr-HR" dirty="0" smtClean="0"/>
              <a:t>neka je jezik zadan KOG G = (V, T, P, S) i w je ulazni niz</a:t>
            </a:r>
          </a:p>
          <a:p>
            <a:pPr>
              <a:buFont typeface="Wingdings" pitchFamily="2" charset="2"/>
              <a:buChar char="§"/>
            </a:pPr>
            <a:r>
              <a:rPr lang="hr-HR" dirty="0" smtClean="0"/>
              <a:t>algoritam prihvaćanja jezika </a:t>
            </a:r>
            <a:r>
              <a:rPr lang="hr-HR" dirty="0" smtClean="0">
                <a:sym typeface="Wingdings" pitchFamily="2" charset="2"/>
              </a:rPr>
              <a:t> usmjereni graf</a:t>
            </a:r>
          </a:p>
          <a:p>
            <a:pPr lvl="1">
              <a:buFont typeface="Wingdings" pitchFamily="2" charset="2"/>
              <a:buChar char="§"/>
            </a:pPr>
            <a:r>
              <a:rPr lang="hr-HR" dirty="0" smtClean="0">
                <a:sym typeface="Wingdings" pitchFamily="2" charset="2"/>
              </a:rPr>
              <a:t>vrijedi li </a:t>
            </a:r>
            <a:r>
              <a:rPr lang="el-GR" dirty="0" smtClean="0">
                <a:cs typeface="Times New Roman"/>
                <a:sym typeface="Wingdings" pitchFamily="2" charset="2"/>
              </a:rPr>
              <a:t>α</a:t>
            </a:r>
            <a:r>
              <a:rPr lang="hr-HR" dirty="0" smtClean="0">
                <a:cs typeface="Times New Roman"/>
                <a:sym typeface="Wingdings" pitchFamily="2" charset="2"/>
              </a:rPr>
              <a:t></a:t>
            </a:r>
            <a:r>
              <a:rPr lang="el-GR" dirty="0" smtClean="0">
                <a:cs typeface="Times New Roman"/>
                <a:sym typeface="Wingdings" pitchFamily="2" charset="2"/>
              </a:rPr>
              <a:t>β</a:t>
            </a:r>
            <a:r>
              <a:rPr lang="hr-HR" dirty="0" smtClean="0">
                <a:cs typeface="Times New Roman"/>
                <a:sym typeface="Wingdings" pitchFamily="2" charset="2"/>
              </a:rPr>
              <a:t>, čvorovi se povežu</a:t>
            </a:r>
          </a:p>
          <a:p>
            <a:pPr>
              <a:buFont typeface="Wingdings" pitchFamily="2" charset="2"/>
              <a:buChar char="§"/>
            </a:pPr>
            <a:r>
              <a:rPr lang="hr-HR" dirty="0" smtClean="0">
                <a:cs typeface="Times New Roman"/>
                <a:sym typeface="Wingdings" pitchFamily="2" charset="2"/>
              </a:rPr>
              <a:t>put grafa = postupak generiranja niza primjenom produkcija</a:t>
            </a:r>
            <a:endParaRPr lang="hr-HR" dirty="0" smtClean="0"/>
          </a:p>
          <a:p>
            <a:pPr>
              <a:buNone/>
            </a:pPr>
            <a:endParaRPr lang="hr-HR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pronalaženja puta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1) u listu K upišemo početni nezavršni znak</a:t>
            </a:r>
          </a:p>
          <a:p>
            <a:r>
              <a:rPr lang="hr-HR" dirty="0" smtClean="0"/>
              <a:t>2) K</a:t>
            </a:r>
            <a:r>
              <a:rPr lang="hr-HR" baseline="-20000" dirty="0" smtClean="0"/>
              <a:t>i</a:t>
            </a:r>
            <a:r>
              <a:rPr lang="hr-HR" dirty="0" smtClean="0"/>
              <a:t> = K</a:t>
            </a:r>
            <a:r>
              <a:rPr lang="hr-HR" baseline="-20000" dirty="0" smtClean="0"/>
              <a:t>i-1</a:t>
            </a:r>
            <a:r>
              <a:rPr lang="hr-HR" dirty="0" smtClean="0"/>
              <a:t> U {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 |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</a:rPr>
              <a:t> </a:t>
            </a:r>
            <a:r>
              <a:rPr lang="hr-HR" dirty="0" smtClean="0">
                <a:cs typeface="Times New Roman"/>
                <a:sym typeface="Wingdings" pitchFamily="2" charset="2"/>
              </a:rPr>
              <a:t> 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,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</a:rPr>
              <a:t> </a:t>
            </a:r>
            <a:r>
              <a:rPr lang="az-Cyrl-AZ" dirty="0" smtClean="0">
                <a:cs typeface="Times New Roman"/>
              </a:rPr>
              <a:t>є</a:t>
            </a:r>
            <a:r>
              <a:rPr lang="hr-HR" dirty="0" smtClean="0">
                <a:cs typeface="Times New Roman"/>
              </a:rPr>
              <a:t> K</a:t>
            </a:r>
            <a:r>
              <a:rPr lang="hr-HR" baseline="-20000" dirty="0" smtClean="0">
                <a:cs typeface="Times New Roman"/>
              </a:rPr>
              <a:t>i-1</a:t>
            </a:r>
            <a:r>
              <a:rPr lang="hr-HR" dirty="0" smtClean="0">
                <a:cs typeface="Times New Roman"/>
              </a:rPr>
              <a:t> i |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| ≤ |w| }</a:t>
            </a:r>
          </a:p>
          <a:p>
            <a:r>
              <a:rPr lang="hr-HR" dirty="0" smtClean="0">
                <a:cs typeface="Times New Roman"/>
              </a:rPr>
              <a:t>Ako </a:t>
            </a:r>
            <a:r>
              <a:rPr lang="hr-HR" dirty="0" smtClean="0">
                <a:cs typeface="Times New Roman"/>
              </a:rPr>
              <a:t>je iz međuniza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</a:rPr>
              <a:t> moguće generirati 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 primjenom samo jedne produkcije i ako je 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 kraći od w, u listu dodamo </a:t>
            </a:r>
            <a:r>
              <a:rPr lang="el-GR" dirty="0" smtClean="0">
                <a:cs typeface="Times New Roman"/>
              </a:rPr>
              <a:t>β</a:t>
            </a:r>
            <a:endParaRPr lang="hr-HR" dirty="0" smtClean="0">
              <a:cs typeface="Times New Roman"/>
            </a:endParaRPr>
          </a:p>
          <a:p>
            <a:r>
              <a:rPr lang="hr-HR" dirty="0" smtClean="0">
                <a:cs typeface="Times New Roman"/>
              </a:rPr>
              <a:t>u listi K</a:t>
            </a:r>
            <a:r>
              <a:rPr lang="hr-HR" baseline="-20000" dirty="0" smtClean="0">
                <a:cs typeface="Times New Roman"/>
              </a:rPr>
              <a:t>i</a:t>
            </a:r>
            <a:r>
              <a:rPr lang="hr-HR" dirty="0" smtClean="0">
                <a:cs typeface="Times New Roman"/>
              </a:rPr>
              <a:t> su su međunizovi </a:t>
            </a:r>
            <a:r>
              <a:rPr lang="el-GR" dirty="0" smtClean="0">
                <a:cs typeface="Times New Roman"/>
              </a:rPr>
              <a:t>α </a:t>
            </a:r>
            <a:r>
              <a:rPr lang="hr-HR" dirty="0" smtClean="0">
                <a:cs typeface="Times New Roman"/>
              </a:rPr>
              <a:t>za koje vrijedi da je duljina puta od S do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</a:rPr>
              <a:t> </a:t>
            </a:r>
            <a:r>
              <a:rPr lang="hr-HR" dirty="0" smtClean="0">
                <a:latin typeface="Times New Roman"/>
                <a:cs typeface="Times New Roman"/>
              </a:rPr>
              <a:t>≤ </a:t>
            </a:r>
            <a:r>
              <a:rPr lang="hr-HR" dirty="0" smtClean="0">
                <a:cs typeface="Times New Roman"/>
              </a:rPr>
              <a:t>i</a:t>
            </a:r>
            <a:endParaRPr lang="hr-HR" dirty="0" smtClean="0">
              <a:cs typeface="Times New Roman"/>
            </a:endParaRPr>
          </a:p>
          <a:p>
            <a:r>
              <a:rPr lang="hr-HR" dirty="0" smtClean="0">
                <a:cs typeface="Times New Roman"/>
              </a:rPr>
              <a:t>desne strane produkcija su jednako dugačke ili dulje od lijevih, nakon konačnog broja koraka nije moguće više proširiti listu i algoritam se zaustavlja</a:t>
            </a:r>
          </a:p>
          <a:p>
            <a:pPr>
              <a:buNone/>
            </a:pPr>
            <a:endParaRPr lang="hr-HR" dirty="0" smtClean="0">
              <a:cs typeface="Times New Roman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5.2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00174"/>
            <a:ext cx="4176714" cy="507209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S </a:t>
            </a:r>
            <a:r>
              <a:rPr lang="hr-HR" dirty="0" smtClean="0">
                <a:sym typeface="Wingdings" pitchFamily="2" charset="2"/>
              </a:rPr>
              <a:t> [ACaB]</a:t>
            </a:r>
          </a:p>
          <a:p>
            <a:r>
              <a:rPr lang="hr-HR" dirty="0" smtClean="0">
                <a:sym typeface="Wingdings" pitchFamily="2" charset="2"/>
              </a:rPr>
              <a:t>[Ca]a  aa[Ca]</a:t>
            </a:r>
          </a:p>
          <a:p>
            <a:r>
              <a:rPr lang="hr-HR" dirty="0" smtClean="0">
                <a:sym typeface="Wingdings" pitchFamily="2" charset="2"/>
              </a:rPr>
              <a:t>[Ca][aB]  aa[CaB]</a:t>
            </a:r>
          </a:p>
          <a:p>
            <a:r>
              <a:rPr lang="hr-HR" dirty="0" smtClean="0">
                <a:sym typeface="Wingdings" pitchFamily="2" charset="2"/>
              </a:rPr>
              <a:t>[CaB]  a[aCB]</a:t>
            </a:r>
          </a:p>
          <a:p>
            <a:r>
              <a:rPr lang="hr-HR" dirty="0" smtClean="0">
                <a:sym typeface="Wingdings" pitchFamily="2" charset="2"/>
              </a:rPr>
              <a:t>[ACa]a  [Aa]a[Ca]</a:t>
            </a:r>
          </a:p>
          <a:p>
            <a:r>
              <a:rPr lang="hr-HR" dirty="0" smtClean="0">
                <a:sym typeface="Wingdings" pitchFamily="2" charset="2"/>
              </a:rPr>
              <a:t>[ACa][aB]  [Aa]a[CaB]</a:t>
            </a:r>
          </a:p>
          <a:p>
            <a:r>
              <a:rPr lang="hr-HR" dirty="0" smtClean="0">
                <a:sym typeface="Wingdings" pitchFamily="2" charset="2"/>
              </a:rPr>
              <a:t>[ACaB]  [Aa][aCB]</a:t>
            </a:r>
          </a:p>
          <a:p>
            <a:r>
              <a:rPr lang="hr-HR" dirty="0" smtClean="0">
                <a:sym typeface="Wingdings" pitchFamily="2" charset="2"/>
              </a:rPr>
              <a:t>[aCB]  [aDB]</a:t>
            </a:r>
          </a:p>
          <a:p>
            <a:r>
              <a:rPr lang="hr-HR" dirty="0" smtClean="0">
                <a:sym typeface="Wingdings" pitchFamily="2" charset="2"/>
              </a:rPr>
              <a:t>[aCB]  [aE]</a:t>
            </a:r>
          </a:p>
          <a:p>
            <a:r>
              <a:rPr lang="hr-HR" dirty="0" smtClean="0"/>
              <a:t>a[Da] </a:t>
            </a:r>
            <a:r>
              <a:rPr lang="hr-HR" dirty="0" smtClean="0">
                <a:sym typeface="Wingdings" pitchFamily="2" charset="2"/>
              </a:rPr>
              <a:t> [Da]a</a:t>
            </a:r>
          </a:p>
          <a:p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0" y="1571612"/>
            <a:ext cx="3941941" cy="4714908"/>
          </a:xfrm>
        </p:spPr>
        <p:txBody>
          <a:bodyPr>
            <a:normAutofit lnSpcReduction="10000"/>
          </a:bodyPr>
          <a:lstStyle/>
          <a:p>
            <a:r>
              <a:rPr lang="hr-HR" dirty="0" smtClean="0">
                <a:sym typeface="Wingdings" pitchFamily="2" charset="2"/>
              </a:rPr>
              <a:t>[aDB]  [DaB]</a:t>
            </a:r>
          </a:p>
          <a:p>
            <a:r>
              <a:rPr lang="hr-HR" dirty="0" smtClean="0">
                <a:sym typeface="Wingdings" pitchFamily="2" charset="2"/>
              </a:rPr>
              <a:t>[Aa][Da]  [ADa]a</a:t>
            </a:r>
          </a:p>
          <a:p>
            <a:r>
              <a:rPr lang="hr-HR" dirty="0" smtClean="0">
                <a:sym typeface="Wingdings" pitchFamily="2" charset="2"/>
              </a:rPr>
              <a:t>a[DaB]  [Da][aB]</a:t>
            </a:r>
          </a:p>
          <a:p>
            <a:r>
              <a:rPr lang="hr-HR" dirty="0" smtClean="0">
                <a:sym typeface="Wingdings" pitchFamily="2" charset="2"/>
              </a:rPr>
              <a:t>[Aa][DaB]  [ADa][aB]</a:t>
            </a:r>
          </a:p>
          <a:p>
            <a:r>
              <a:rPr lang="hr-HR" dirty="0" smtClean="0"/>
              <a:t>[ADa] </a:t>
            </a:r>
            <a:r>
              <a:rPr lang="hr-HR" dirty="0" smtClean="0">
                <a:sym typeface="Wingdings" pitchFamily="2" charset="2"/>
              </a:rPr>
              <a:t> [ACa]</a:t>
            </a:r>
          </a:p>
          <a:p>
            <a:r>
              <a:rPr lang="hr-HR" dirty="0" smtClean="0">
                <a:sym typeface="Wingdings" pitchFamily="2" charset="2"/>
              </a:rPr>
              <a:t>[aE]  [Ea] </a:t>
            </a:r>
          </a:p>
          <a:p>
            <a:r>
              <a:rPr lang="hr-HR" dirty="0" smtClean="0">
                <a:sym typeface="Wingdings" pitchFamily="2" charset="2"/>
              </a:rPr>
              <a:t>a[aE]  [Ea]a</a:t>
            </a:r>
          </a:p>
          <a:p>
            <a:r>
              <a:rPr lang="hr-HR" dirty="0" smtClean="0">
                <a:sym typeface="Wingdings" pitchFamily="2" charset="2"/>
              </a:rPr>
              <a:t>[Aa][Ea]  [AEa]a</a:t>
            </a:r>
          </a:p>
          <a:p>
            <a:r>
              <a:rPr lang="hr-HR" dirty="0" smtClean="0">
                <a:sym typeface="Wingdings" pitchFamily="2" charset="2"/>
              </a:rPr>
              <a:t>[AEa]  a</a:t>
            </a:r>
            <a:endParaRPr lang="hr-H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ulazni niz: a (|w|=1)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K0 = {S}</a:t>
            </a:r>
          </a:p>
          <a:p>
            <a:r>
              <a:rPr lang="hr-HR" dirty="0" smtClean="0"/>
              <a:t>K1 = {S, [ACaB]}</a:t>
            </a:r>
          </a:p>
          <a:p>
            <a:r>
              <a:rPr lang="hr-HR" dirty="0" smtClean="0"/>
              <a:t>K2 = {S, [ACaB]}</a:t>
            </a:r>
          </a:p>
          <a:p>
            <a:endParaRPr lang="hr-HR" dirty="0" smtClean="0"/>
          </a:p>
          <a:p>
            <a:r>
              <a:rPr lang="hr-HR" dirty="0" smtClean="0"/>
              <a:t>niz a nije u u jeziku </a:t>
            </a:r>
            <a:r>
              <a:rPr lang="hr-HR" dirty="0" smtClean="0"/>
              <a:t>L(G) 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r-HR" dirty="0" smtClean="0"/>
              <a:t>početni korak</a:t>
            </a:r>
          </a:p>
          <a:p>
            <a:r>
              <a:rPr lang="hr-HR" dirty="0" smtClean="0"/>
              <a:t>S </a:t>
            </a:r>
            <a:r>
              <a:rPr lang="hr-HR" dirty="0" smtClean="0">
                <a:sym typeface="Wingdings" pitchFamily="2" charset="2"/>
              </a:rPr>
              <a:t> [ACaB]</a:t>
            </a:r>
          </a:p>
          <a:p>
            <a:r>
              <a:rPr lang="hr-HR" dirty="0" smtClean="0">
                <a:sym typeface="Wingdings" pitchFamily="2" charset="2"/>
              </a:rPr>
              <a:t>lista se nije proširila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ulazni niz: aa (|w|=2)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533904" cy="4982705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K</a:t>
            </a:r>
            <a:r>
              <a:rPr lang="hr-HR" baseline="-25000" dirty="0" smtClean="0"/>
              <a:t>0</a:t>
            </a:r>
            <a:r>
              <a:rPr lang="hr-HR" dirty="0" smtClean="0"/>
              <a:t> = {S}</a:t>
            </a:r>
          </a:p>
          <a:p>
            <a:r>
              <a:rPr lang="hr-HR" dirty="0" smtClean="0"/>
              <a:t>K</a:t>
            </a:r>
            <a:r>
              <a:rPr lang="hr-HR" baseline="-25000" dirty="0" smtClean="0"/>
              <a:t>1</a:t>
            </a:r>
            <a:r>
              <a:rPr lang="hr-HR" dirty="0" smtClean="0"/>
              <a:t> = {S, [ACaB]} 	</a:t>
            </a:r>
          </a:p>
          <a:p>
            <a:r>
              <a:rPr lang="hr-HR" dirty="0" smtClean="0"/>
              <a:t>K</a:t>
            </a:r>
            <a:r>
              <a:rPr lang="hr-HR" baseline="-25000" dirty="0" smtClean="0"/>
              <a:t>2</a:t>
            </a:r>
            <a:r>
              <a:rPr lang="hr-HR" dirty="0" smtClean="0"/>
              <a:t> = K</a:t>
            </a:r>
            <a:r>
              <a:rPr lang="hr-HR" baseline="-25000" dirty="0" smtClean="0"/>
              <a:t>1</a:t>
            </a:r>
            <a:r>
              <a:rPr lang="hr-HR" dirty="0" smtClean="0"/>
              <a:t> U {[Aa][aCB]}</a:t>
            </a:r>
          </a:p>
          <a:p>
            <a:r>
              <a:rPr lang="hr-HR" dirty="0" smtClean="0">
                <a:sym typeface="Wingdings" pitchFamily="2" charset="2"/>
              </a:rPr>
              <a:t>K</a:t>
            </a:r>
            <a:r>
              <a:rPr lang="hr-HR" baseline="-25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 = K</a:t>
            </a:r>
            <a:r>
              <a:rPr lang="hr-HR" baseline="-25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 U {[Aa][aE], [Aa][aDB]}</a:t>
            </a:r>
          </a:p>
          <a:p>
            <a:r>
              <a:rPr lang="hr-HR" dirty="0" smtClean="0">
                <a:sym typeface="Wingdings" pitchFamily="2" charset="2"/>
              </a:rPr>
              <a:t>K</a:t>
            </a:r>
            <a:r>
              <a:rPr lang="hr-HR" baseline="-25000" dirty="0" smtClean="0">
                <a:sym typeface="Wingdings" pitchFamily="2" charset="2"/>
              </a:rPr>
              <a:t>4</a:t>
            </a:r>
            <a:r>
              <a:rPr lang="hr-HR" dirty="0" smtClean="0">
                <a:sym typeface="Wingdings" pitchFamily="2" charset="2"/>
              </a:rPr>
              <a:t> = K</a:t>
            </a:r>
            <a:r>
              <a:rPr lang="hr-HR" baseline="-25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 U {[Aa][DaB], [Aa][Ea]}</a:t>
            </a:r>
          </a:p>
          <a:p>
            <a:r>
              <a:rPr lang="hr-HR" dirty="0" smtClean="0">
                <a:sym typeface="Wingdings" pitchFamily="2" charset="2"/>
              </a:rPr>
              <a:t>K</a:t>
            </a:r>
            <a:r>
              <a:rPr lang="hr-HR" baseline="-25000" dirty="0" smtClean="0">
                <a:sym typeface="Wingdings" pitchFamily="2" charset="2"/>
              </a:rPr>
              <a:t>5</a:t>
            </a:r>
            <a:r>
              <a:rPr lang="hr-HR" dirty="0" smtClean="0">
                <a:sym typeface="Wingdings" pitchFamily="2" charset="2"/>
              </a:rPr>
              <a:t> = K</a:t>
            </a:r>
            <a:r>
              <a:rPr lang="hr-HR" baseline="-25000" dirty="0" smtClean="0">
                <a:sym typeface="Wingdings" pitchFamily="2" charset="2"/>
              </a:rPr>
              <a:t>4</a:t>
            </a:r>
            <a:r>
              <a:rPr lang="hr-HR" dirty="0" smtClean="0">
                <a:sym typeface="Wingdings" pitchFamily="2" charset="2"/>
              </a:rPr>
              <a:t> U {[ADa][aB], [AEa]a, [ACa][aB]}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00628" y="1589566"/>
            <a:ext cx="4000528" cy="5054144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početni korak</a:t>
            </a:r>
          </a:p>
          <a:p>
            <a:r>
              <a:rPr lang="hr-HR" dirty="0" smtClean="0"/>
              <a:t>S </a:t>
            </a:r>
            <a:r>
              <a:rPr lang="hr-HR" dirty="0" smtClean="0">
                <a:sym typeface="Wingdings" pitchFamily="2" charset="2"/>
              </a:rPr>
              <a:t> [ACaB]</a:t>
            </a:r>
          </a:p>
          <a:p>
            <a:r>
              <a:rPr lang="hr-HR" dirty="0" smtClean="0"/>
              <a:t>[ACab]</a:t>
            </a:r>
            <a:r>
              <a:rPr lang="hr-HR" dirty="0" smtClean="0">
                <a:sym typeface="Wingdings" pitchFamily="2" charset="2"/>
              </a:rPr>
              <a:t>[Aa][aCB]</a:t>
            </a:r>
          </a:p>
          <a:p>
            <a:r>
              <a:rPr lang="hr-HR" dirty="0" smtClean="0">
                <a:sym typeface="Wingdings" pitchFamily="2" charset="2"/>
              </a:rPr>
              <a:t>[aCB][aE]</a:t>
            </a:r>
          </a:p>
          <a:p>
            <a:r>
              <a:rPr lang="hr-HR" dirty="0" smtClean="0">
                <a:sym typeface="Wingdings" pitchFamily="2" charset="2"/>
              </a:rPr>
              <a:t>[aCB][aDB]</a:t>
            </a:r>
          </a:p>
          <a:p>
            <a:r>
              <a:rPr lang="hr-HR" dirty="0" smtClean="0"/>
              <a:t>[aDB]</a:t>
            </a:r>
            <a:r>
              <a:rPr lang="hr-HR" dirty="0" smtClean="0">
                <a:sym typeface="Wingdings" pitchFamily="2" charset="2"/>
              </a:rPr>
              <a:t>[DaB]</a:t>
            </a:r>
            <a:endParaRPr lang="hr-HR" dirty="0" smtClean="0"/>
          </a:p>
          <a:p>
            <a:r>
              <a:rPr lang="hr-HR" dirty="0" smtClean="0"/>
              <a:t>[aE]</a:t>
            </a:r>
            <a:r>
              <a:rPr lang="hr-HR" dirty="0" smtClean="0">
                <a:sym typeface="Wingdings" pitchFamily="2" charset="2"/>
              </a:rPr>
              <a:t>[Ea]</a:t>
            </a:r>
          </a:p>
          <a:p>
            <a:r>
              <a:rPr lang="hr-HR" dirty="0" smtClean="0">
                <a:sym typeface="Wingdings" pitchFamily="2" charset="2"/>
              </a:rPr>
              <a:t>[Aa][DaB][ADa][aB]</a:t>
            </a:r>
          </a:p>
          <a:p>
            <a:r>
              <a:rPr lang="hr-HR" dirty="0" smtClean="0">
                <a:sym typeface="Wingdings" pitchFamily="2" charset="2"/>
              </a:rPr>
              <a:t>[Aa][Ea][AEa]a</a:t>
            </a:r>
          </a:p>
          <a:p>
            <a:r>
              <a:rPr lang="hr-HR" dirty="0" smtClean="0">
                <a:sym typeface="Wingdings" pitchFamily="2" charset="2"/>
              </a:rPr>
              <a:t>[ADa][ACa]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KOJ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Skup kontekstno ovisnih jezika zatvoren je s obzirom na operacije unije, nadovezivanja, Kleenovog operatora, komplementa i presjeka</a:t>
            </a:r>
          </a:p>
          <a:p>
            <a:pPr>
              <a:buNone/>
            </a:pPr>
            <a:r>
              <a:rPr lang="hr-HR" u="sng" dirty="0" smtClean="0"/>
              <a:t>Unija</a:t>
            </a:r>
          </a:p>
          <a:p>
            <a:r>
              <a:rPr lang="hr-HR" dirty="0" smtClean="0"/>
              <a:t>kontekstno ovisne gramatike G</a:t>
            </a:r>
            <a:r>
              <a:rPr lang="hr-HR" baseline="-20000" dirty="0" smtClean="0"/>
              <a:t>1</a:t>
            </a:r>
            <a:r>
              <a:rPr lang="hr-HR" dirty="0" smtClean="0"/>
              <a:t> i G</a:t>
            </a:r>
            <a:r>
              <a:rPr lang="hr-HR" baseline="-20000" dirty="0" smtClean="0"/>
              <a:t>2 </a:t>
            </a:r>
            <a:endParaRPr lang="hr-HR" dirty="0" smtClean="0"/>
          </a:p>
          <a:p>
            <a:r>
              <a:rPr lang="hr-HR" dirty="0" smtClean="0"/>
              <a:t>produkcije u normalnom obliku, 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1</a:t>
            </a:r>
            <a:r>
              <a:rPr lang="hr-HR" dirty="0" smtClean="0"/>
              <a:t>A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2</a:t>
            </a:r>
            <a:r>
              <a:rPr lang="hr-HR" dirty="0" smtClean="0">
                <a:cs typeface="Times New Roman"/>
              </a:rPr>
              <a:t> </a:t>
            </a:r>
            <a:r>
              <a:rPr lang="hr-HR" dirty="0" smtClean="0">
                <a:cs typeface="Times New Roman"/>
                <a:sym typeface="Wingdings" pitchFamily="2" charset="2"/>
              </a:rPr>
              <a:t> 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1</a:t>
            </a:r>
            <a:r>
              <a:rPr lang="el-GR" dirty="0" smtClean="0">
                <a:cs typeface="Times New Roman"/>
              </a:rPr>
              <a:t>βα</a:t>
            </a:r>
            <a:r>
              <a:rPr lang="hr-HR" baseline="-20000" dirty="0" smtClean="0">
                <a:cs typeface="Times New Roman"/>
              </a:rPr>
              <a:t>2</a:t>
            </a:r>
            <a:endParaRPr lang="hr-HR" dirty="0" smtClean="0">
              <a:cs typeface="Times New Roman"/>
            </a:endParaRPr>
          </a:p>
          <a:p>
            <a:r>
              <a:rPr lang="hr-HR" dirty="0" smtClean="0">
                <a:cs typeface="Times New Roman"/>
              </a:rPr>
              <a:t>presjek skupova V</a:t>
            </a:r>
            <a:r>
              <a:rPr lang="hr-HR" baseline="-20000" dirty="0" smtClean="0">
                <a:cs typeface="Times New Roman"/>
              </a:rPr>
              <a:t>1 </a:t>
            </a:r>
            <a:r>
              <a:rPr lang="hr-HR" dirty="0" smtClean="0">
                <a:cs typeface="Times New Roman"/>
              </a:rPr>
              <a:t>i V</a:t>
            </a:r>
            <a:r>
              <a:rPr lang="hr-HR" baseline="-20000" dirty="0" smtClean="0">
                <a:cs typeface="Times New Roman"/>
              </a:rPr>
              <a:t>2</a:t>
            </a:r>
            <a:r>
              <a:rPr lang="hr-HR" dirty="0" smtClean="0">
                <a:cs typeface="Times New Roman"/>
              </a:rPr>
              <a:t> je prazan skup</a:t>
            </a:r>
          </a:p>
          <a:p>
            <a:endParaRPr lang="hr-HR" dirty="0" smtClean="0"/>
          </a:p>
          <a:p>
            <a:endParaRPr lang="hr-H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ulazni niz: aa (|w|=2)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391028" cy="4839829"/>
          </a:xfrm>
        </p:spPr>
        <p:txBody>
          <a:bodyPr/>
          <a:lstStyle/>
          <a:p>
            <a:r>
              <a:rPr lang="hr-HR" dirty="0" smtClean="0"/>
              <a:t>K</a:t>
            </a:r>
            <a:r>
              <a:rPr lang="hr-HR" baseline="-20000" dirty="0" smtClean="0"/>
              <a:t>6</a:t>
            </a:r>
            <a:r>
              <a:rPr lang="hr-HR" dirty="0" smtClean="0"/>
              <a:t> = K</a:t>
            </a:r>
            <a:r>
              <a:rPr lang="hr-HR" baseline="-20000" dirty="0" smtClean="0"/>
              <a:t>5</a:t>
            </a:r>
            <a:r>
              <a:rPr lang="hr-HR" dirty="0" smtClean="0"/>
              <a:t> U {</a:t>
            </a:r>
            <a:r>
              <a:rPr lang="hr-HR" b="1" dirty="0" smtClean="0"/>
              <a:t>aa</a:t>
            </a:r>
            <a:r>
              <a:rPr lang="hr-HR" dirty="0" smtClean="0"/>
              <a:t>}</a:t>
            </a:r>
          </a:p>
          <a:p>
            <a:endParaRPr lang="hr-HR" dirty="0" smtClean="0"/>
          </a:p>
          <a:p>
            <a:r>
              <a:rPr lang="hr-HR" dirty="0" smtClean="0"/>
              <a:t>niz </a:t>
            </a:r>
            <a:r>
              <a:rPr lang="hr-HR" b="1" dirty="0" smtClean="0"/>
              <a:t>aa</a:t>
            </a:r>
            <a:r>
              <a:rPr lang="hr-HR" dirty="0" smtClean="0"/>
              <a:t> jest u jeziku L(G)!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00627" y="1589566"/>
            <a:ext cx="3730473" cy="4839829"/>
          </a:xfrm>
        </p:spPr>
        <p:txBody>
          <a:bodyPr/>
          <a:lstStyle/>
          <a:p>
            <a:r>
              <a:rPr lang="hr-HR" dirty="0" smtClean="0"/>
              <a:t>[AEa]</a:t>
            </a:r>
            <a:r>
              <a:rPr lang="hr-HR" dirty="0" smtClean="0">
                <a:sym typeface="Wingdings" pitchFamily="2" charset="2"/>
              </a:rPr>
              <a:t>a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786874" cy="990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Rekurzivan jezik koji nije kontekstno ovisan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Kontekstno ovisni jezici su pravi podskup rekurzivnih jezika.</a:t>
            </a:r>
          </a:p>
          <a:p>
            <a:r>
              <a:rPr lang="hr-HR" dirty="0" smtClean="0"/>
              <a:t>Primjer: Zadan je skup K = {L</a:t>
            </a:r>
            <a:r>
              <a:rPr lang="hr-HR" baseline="-25000" dirty="0" smtClean="0"/>
              <a:t>1</a:t>
            </a:r>
            <a:r>
              <a:rPr lang="hr-HR" dirty="0" smtClean="0"/>
              <a:t>, L</a:t>
            </a:r>
            <a:r>
              <a:rPr lang="hr-HR" baseline="-25000" dirty="0" smtClean="0"/>
              <a:t>2</a:t>
            </a:r>
            <a:r>
              <a:rPr lang="hr-HR" dirty="0" smtClean="0"/>
              <a:t>, ... }</a:t>
            </a:r>
          </a:p>
          <a:p>
            <a:r>
              <a:rPr lang="hr-HR" dirty="0" smtClean="0"/>
              <a:t>za bilo koji jezik iz K postoji barem jedan TS koji ga prihvaća i uvijek stane</a:t>
            </a:r>
          </a:p>
          <a:p>
            <a:r>
              <a:rPr lang="hr-HR" dirty="0" smtClean="0"/>
              <a:t>kodiramo sve TS iz K i poredamo ih u niz M</a:t>
            </a:r>
            <a:r>
              <a:rPr lang="hr-HR" baseline="-25000" dirty="0" smtClean="0"/>
              <a:t>1</a:t>
            </a:r>
            <a:r>
              <a:rPr lang="hr-HR" dirty="0" smtClean="0"/>
              <a:t>,M</a:t>
            </a:r>
            <a:r>
              <a:rPr lang="hr-HR" baseline="-25000" dirty="0" smtClean="0"/>
              <a:t>2</a:t>
            </a:r>
            <a:r>
              <a:rPr lang="hr-HR" dirty="0" smtClean="0"/>
              <a:t>,...</a:t>
            </a:r>
          </a:p>
          <a:p>
            <a:r>
              <a:rPr lang="hr-HR" dirty="0" smtClean="0"/>
              <a:t>postoji li TS koji redom ispisuje kodove svih TS iz K, skup jezika iz K je pravi podskup skupa RJ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715436" cy="990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Rekurzivan jezik koji nije kontekstno ovisan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8623204" cy="4829196"/>
          </a:xfrm>
        </p:spPr>
        <p:txBody>
          <a:bodyPr/>
          <a:lstStyle/>
          <a:p>
            <a:r>
              <a:rPr lang="hr-HR" dirty="0" smtClean="0"/>
              <a:t>L</a:t>
            </a:r>
            <a:r>
              <a:rPr lang="hr-HR" baseline="-25000" dirty="0" smtClean="0"/>
              <a:t>R</a:t>
            </a:r>
            <a:r>
              <a:rPr lang="hr-HR" dirty="0" smtClean="0"/>
              <a:t> podskup skupa (0+1)*, a niz w promatramo kao binarni broj</a:t>
            </a:r>
          </a:p>
          <a:p>
            <a:pPr lvl="1"/>
            <a:r>
              <a:rPr lang="hr-HR" dirty="0" smtClean="0"/>
              <a:t>w je u jeziku L</a:t>
            </a:r>
            <a:r>
              <a:rPr lang="hr-HR" baseline="-25000" dirty="0" smtClean="0"/>
              <a:t>R</a:t>
            </a:r>
            <a:r>
              <a:rPr lang="hr-HR" dirty="0" smtClean="0"/>
              <a:t> akko ga niti jedan M</a:t>
            </a:r>
            <a:r>
              <a:rPr lang="hr-HR" baseline="-25000" dirty="0" smtClean="0"/>
              <a:t>i</a:t>
            </a:r>
            <a:r>
              <a:rPr lang="hr-HR" dirty="0" smtClean="0"/>
              <a:t> (iz K) ne prihvaća</a:t>
            </a:r>
          </a:p>
          <a:p>
            <a:pPr lvl="1"/>
            <a:r>
              <a:rPr lang="hr-HR" dirty="0" smtClean="0"/>
              <a:t>i = cjelobrojna vrijednost binarnog broja </a:t>
            </a:r>
          </a:p>
          <a:p>
            <a:pPr lvl="1">
              <a:buNone/>
            </a:pPr>
            <a:endParaRPr lang="hr-H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85852" y="4572008"/>
            <a:ext cx="216376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hr-HR" dirty="0" smtClean="0">
              <a:latin typeface="Garamond" pitchFamily="18" charset="0"/>
            </a:endParaRPr>
          </a:p>
          <a:p>
            <a:r>
              <a:rPr lang="hr-HR" sz="2000" dirty="0" smtClean="0"/>
              <a:t>Izračunavanje  cjelobrojne vrijednosti </a:t>
            </a:r>
            <a:r>
              <a:rPr lang="hr-HR" sz="2000" dirty="0"/>
              <a:t>binarnog niza </a:t>
            </a:r>
            <a:r>
              <a:rPr lang="hr-HR" sz="2000" dirty="0" smtClean="0"/>
              <a:t>w, </a:t>
            </a:r>
            <a:r>
              <a:rPr lang="hr-HR" sz="2000" i="1" dirty="0" smtClean="0"/>
              <a:t>i</a:t>
            </a:r>
            <a:endParaRPr lang="hr-HR" sz="20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1888" y="4970470"/>
            <a:ext cx="485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000" dirty="0"/>
              <a:t>M</a:t>
            </a:r>
            <a:r>
              <a:rPr lang="hr-HR" sz="2000" baseline="-25000" dirty="0"/>
              <a:t>K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54702" y="4970471"/>
            <a:ext cx="457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000" dirty="0"/>
              <a:t>M</a:t>
            </a:r>
            <a:r>
              <a:rPr lang="hr-HR" sz="2000" baseline="-25000" dirty="0"/>
              <a:t>u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786314" y="4786322"/>
            <a:ext cx="909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dirty="0"/>
              <a:t>&lt;M</a:t>
            </a:r>
            <a:r>
              <a:rPr lang="hr-HR" baseline="-25000" dirty="0"/>
              <a:t>i</a:t>
            </a:r>
            <a:r>
              <a:rPr lang="hr-HR" dirty="0"/>
              <a:t>,w&gt;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41438" y="4754563"/>
            <a:ext cx="2163762" cy="157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71889" y="4768859"/>
            <a:ext cx="598488" cy="91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61052" y="4768859"/>
            <a:ext cx="598487" cy="91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470377" y="5191134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495652" y="4748221"/>
            <a:ext cx="23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dirty="0"/>
              <a:t>i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500430" y="5192721"/>
            <a:ext cx="373047" cy="22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58762" y="3897320"/>
            <a:ext cx="6786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000" dirty="0"/>
              <a:t>M</a:t>
            </a:r>
            <a:r>
              <a:rPr lang="hr-HR" sz="2000" baseline="-25000" dirty="0"/>
              <a:t>R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659539" y="4970471"/>
            <a:ext cx="135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659539" y="5413384"/>
            <a:ext cx="135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215338" y="4714884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NE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929454" y="5429264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NE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929454" y="4500570"/>
            <a:ext cx="5504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/>
              <a:t>DA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215338" y="521495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/>
              <a:t>DA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92102" y="5413384"/>
            <a:ext cx="79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 animBg="1"/>
      <p:bldP spid="12" grpId="0"/>
      <p:bldP spid="13" grpId="0" animBg="1"/>
      <p:bldP spid="14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786874" cy="990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Rekurzivan jezik koji nije kontekstno ovisan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480328" cy="5429264"/>
          </a:xfrm>
        </p:spPr>
        <p:txBody>
          <a:bodyPr>
            <a:normAutofit fontScale="92500" lnSpcReduction="10000"/>
          </a:bodyPr>
          <a:lstStyle/>
          <a:p>
            <a:endParaRPr lang="hr-HR" dirty="0" smtClean="0"/>
          </a:p>
          <a:p>
            <a:r>
              <a:rPr lang="hr-HR" dirty="0" smtClean="0"/>
              <a:t>Mk redom generira niz M</a:t>
            </a:r>
            <a:r>
              <a:rPr lang="hr-HR" baseline="-25000" dirty="0" smtClean="0"/>
              <a:t>1</a:t>
            </a:r>
            <a:r>
              <a:rPr lang="hr-HR" dirty="0" smtClean="0"/>
              <a:t>,M</a:t>
            </a:r>
            <a:r>
              <a:rPr lang="hr-HR" baseline="-25000" dirty="0" smtClean="0"/>
              <a:t>2</a:t>
            </a:r>
            <a:r>
              <a:rPr lang="hr-HR" dirty="0" smtClean="0"/>
              <a:t>,...,M</a:t>
            </a:r>
            <a:r>
              <a:rPr lang="hr-HR" baseline="-25000" dirty="0" smtClean="0"/>
              <a:t>i</a:t>
            </a:r>
          </a:p>
          <a:p>
            <a:pPr lvl="1"/>
            <a:r>
              <a:rPr lang="hr-HR" dirty="0" smtClean="0"/>
              <a:t>univerzalni TS M</a:t>
            </a:r>
            <a:r>
              <a:rPr lang="hr-HR" baseline="-25000" dirty="0" smtClean="0"/>
              <a:t>u</a:t>
            </a:r>
            <a:r>
              <a:rPr lang="hr-HR" dirty="0" smtClean="0"/>
              <a:t> simulira M</a:t>
            </a:r>
            <a:r>
              <a:rPr lang="hr-HR" baseline="-25000" dirty="0" smtClean="0"/>
              <a:t>i</a:t>
            </a:r>
            <a:r>
              <a:rPr lang="hr-HR" dirty="0" smtClean="0"/>
              <a:t> </a:t>
            </a:r>
            <a:r>
              <a:rPr lang="hr-HR" dirty="0" smtClean="0">
                <a:sym typeface="Wingdings" pitchFamily="2" charset="2"/>
              </a:rPr>
              <a:t> ako stane i prihvati, TS M</a:t>
            </a:r>
            <a:r>
              <a:rPr lang="hr-HR" baseline="-25000" dirty="0" smtClean="0">
                <a:sym typeface="Wingdings" pitchFamily="2" charset="2"/>
              </a:rPr>
              <a:t>R</a:t>
            </a:r>
            <a:r>
              <a:rPr lang="hr-HR" dirty="0" smtClean="0">
                <a:sym typeface="Wingdings" pitchFamily="2" charset="2"/>
              </a:rPr>
              <a:t> stane i ne prihvati (i obrnuto)</a:t>
            </a:r>
          </a:p>
          <a:p>
            <a:r>
              <a:rPr lang="hr-HR" dirty="0" smtClean="0">
                <a:sym typeface="Wingdings" pitchFamily="2" charset="2"/>
              </a:rPr>
              <a:t>niti jedan TS u nizu M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,M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,... ne prihvaća L</a:t>
            </a:r>
            <a:r>
              <a:rPr lang="hr-HR" baseline="-20000" dirty="0" smtClean="0">
                <a:sym typeface="Wingdings" pitchFamily="2" charset="2"/>
              </a:rPr>
              <a:t>R</a:t>
            </a:r>
          </a:p>
          <a:p>
            <a:pPr>
              <a:buNone/>
            </a:pPr>
            <a:r>
              <a:rPr lang="hr-HR" dirty="0" smtClean="0">
                <a:sym typeface="Wingdings" pitchFamily="2" charset="2"/>
              </a:rPr>
              <a:t>Dovoljno je pronaći takav niz M1,M2,... da vrijedi:</a:t>
            </a:r>
          </a:p>
          <a:p>
            <a:pPr marL="342900" indent="-342900">
              <a:buFontTx/>
              <a:buAutoNum type="arabicPeriod"/>
            </a:pPr>
            <a:r>
              <a:rPr lang="hr-HR" dirty="0" smtClean="0"/>
              <a:t>Za bilo koji kontekstno ovisni jezik postoji barem jedan TS u nizu M</a:t>
            </a:r>
            <a:r>
              <a:rPr lang="hr-HR" baseline="-25000" dirty="0" smtClean="0"/>
              <a:t>1</a:t>
            </a:r>
            <a:r>
              <a:rPr lang="hr-HR" dirty="0" smtClean="0"/>
              <a:t>,M</a:t>
            </a:r>
            <a:r>
              <a:rPr lang="hr-HR" baseline="-25000" dirty="0" smtClean="0"/>
              <a:t>2</a:t>
            </a:r>
            <a:r>
              <a:rPr lang="hr-HR" dirty="0" smtClean="0"/>
              <a:t>,… koji ga prihvaća.</a:t>
            </a:r>
          </a:p>
          <a:p>
            <a:pPr marL="342900" indent="-342900">
              <a:buFontTx/>
              <a:buAutoNum type="arabicPeriod"/>
            </a:pPr>
            <a:r>
              <a:rPr lang="hr-HR" dirty="0" smtClean="0"/>
              <a:t>Svi TS M</a:t>
            </a:r>
            <a:r>
              <a:rPr lang="hr-HR" baseline="-25000" dirty="0" smtClean="0"/>
              <a:t>i</a:t>
            </a:r>
            <a:r>
              <a:rPr lang="hr-HR" dirty="0" smtClean="0"/>
              <a:t> u nizu TS M</a:t>
            </a:r>
            <a:r>
              <a:rPr lang="hr-HR" baseline="-25000" dirty="0" smtClean="0"/>
              <a:t>1</a:t>
            </a:r>
            <a:r>
              <a:rPr lang="hr-HR" dirty="0" smtClean="0"/>
              <a:t>,M</a:t>
            </a:r>
            <a:r>
              <a:rPr lang="hr-HR" baseline="-25000" dirty="0" smtClean="0"/>
              <a:t>2</a:t>
            </a:r>
            <a:r>
              <a:rPr lang="hr-HR" dirty="0" smtClean="0"/>
              <a:t>,… uvijek stanu za bilo koji ulazni niz. </a:t>
            </a:r>
          </a:p>
          <a:p>
            <a:pPr marL="342900" indent="-342900">
              <a:buFontTx/>
              <a:buAutoNum type="arabicPeriod"/>
            </a:pPr>
            <a:r>
              <a:rPr lang="hr-HR" dirty="0" smtClean="0"/>
              <a:t>Postoji TS M</a:t>
            </a:r>
            <a:r>
              <a:rPr lang="hr-HR" baseline="-25000" dirty="0" smtClean="0"/>
              <a:t>KOJ</a:t>
            </a:r>
            <a:r>
              <a:rPr lang="hr-HR" dirty="0" smtClean="0"/>
              <a:t> koji generira redom kodove svih TS M</a:t>
            </a:r>
            <a:r>
              <a:rPr lang="hr-HR" baseline="-25000" dirty="0" smtClean="0"/>
              <a:t>1</a:t>
            </a:r>
            <a:r>
              <a:rPr lang="hr-HR" dirty="0" smtClean="0"/>
              <a:t>,M</a:t>
            </a:r>
            <a:r>
              <a:rPr lang="hr-HR" baseline="-25000" dirty="0" smtClean="0"/>
              <a:t>2</a:t>
            </a:r>
            <a:r>
              <a:rPr lang="hr-HR" dirty="0" smtClean="0"/>
              <a:t>,…</a:t>
            </a:r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86842" cy="919162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Rekurzivan jezik koji nije kontekstno ovisan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7158" y="1589566"/>
            <a:ext cx="4214842" cy="5054143"/>
          </a:xfrm>
        </p:spPr>
        <p:txBody>
          <a:bodyPr>
            <a:normAutofit/>
          </a:bodyPr>
          <a:lstStyle/>
          <a:p>
            <a:r>
              <a:rPr lang="hr-HR" dirty="0" smtClean="0"/>
              <a:t>tijekom rada M</a:t>
            </a:r>
            <a:r>
              <a:rPr lang="hr-HR" baseline="-25000" dirty="0" smtClean="0"/>
              <a:t>i</a:t>
            </a:r>
            <a:r>
              <a:rPr lang="hr-HR" dirty="0" smtClean="0"/>
              <a:t> koristi produkcije KOG (zapisane na jednoj od radnih traka) i isti algoritam pronalaženja puta</a:t>
            </a:r>
          </a:p>
          <a:p>
            <a:pPr lvl="1"/>
            <a:r>
              <a:rPr lang="hr-HR" dirty="0" smtClean="0"/>
              <a:t>jedina razlika je u produkcijama</a:t>
            </a:r>
            <a:r>
              <a:rPr lang="hr-HR" dirty="0" smtClean="0">
                <a:sym typeface="Wingdings" pitchFamily="2" charset="2"/>
              </a:rPr>
              <a:t>kodiranje niza M</a:t>
            </a:r>
            <a:r>
              <a:rPr lang="hr-HR" baseline="-25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,M</a:t>
            </a:r>
            <a:r>
              <a:rPr lang="hr-HR" baseline="-25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,... poistovjećuje se s kodiranjem KOG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3438" y="1571612"/>
            <a:ext cx="4087663" cy="5054143"/>
          </a:xfrm>
        </p:spPr>
        <p:txBody>
          <a:bodyPr>
            <a:normAutofit/>
          </a:bodyPr>
          <a:lstStyle/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46" name="Picture 45" descr="k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643050"/>
            <a:ext cx="4439775" cy="52149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86874" cy="933472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Rekurzivan jezik koji nije kontekstno ovisan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prvo se na traku ispisuju nizovi 0 i 1</a:t>
            </a:r>
          </a:p>
          <a:p>
            <a:r>
              <a:rPr lang="hr-HR" dirty="0" smtClean="0"/>
              <a:t>provjera zadovoljava li ispisani niz zadani način kodiranja gramatike</a:t>
            </a:r>
          </a:p>
          <a:p>
            <a:r>
              <a:rPr lang="hr-HR" dirty="0" smtClean="0"/>
              <a:t>provjera zadovoljavaju li produkcije zahtjeve kontekstno ovisne gramatike</a:t>
            </a:r>
          </a:p>
          <a:p>
            <a:pPr lvl="1"/>
            <a:r>
              <a:rPr lang="hr-HR" dirty="0" smtClean="0"/>
              <a:t>ako su svi uvjeti zadovoljeni – niz w se ispisuje na izlaznu traku</a:t>
            </a:r>
          </a:p>
          <a:p>
            <a:pPr lvl="1"/>
            <a:r>
              <a:rPr lang="hr-HR" dirty="0" smtClean="0"/>
              <a:t>TS M</a:t>
            </a:r>
            <a:r>
              <a:rPr lang="hr-HR" baseline="-20000" dirty="0" smtClean="0"/>
              <a:t>K</a:t>
            </a:r>
            <a:r>
              <a:rPr lang="hr-HR" dirty="0" smtClean="0"/>
              <a:t> redom ispisuje kodove svih KOG</a:t>
            </a:r>
          </a:p>
          <a:p>
            <a:pPr lvl="2"/>
            <a:r>
              <a:rPr lang="hr-HR" dirty="0" smtClean="0"/>
              <a:t>za bilo koji KOJ postoji barem jedan TS koji ga prihvaća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Razredba jezika, automata i gramatika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600"/>
            <a:ext cx="8408890" cy="990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Razredba jezika, automata i gramatika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strukturalna složenost jezika i složenost prihvaćanja jezika</a:t>
            </a:r>
          </a:p>
          <a:p>
            <a:pPr>
              <a:buNone/>
            </a:pPr>
            <a:r>
              <a:rPr lang="hr-HR" b="1" dirty="0" smtClean="0"/>
              <a:t>Strukturna složenost</a:t>
            </a:r>
          </a:p>
          <a:p>
            <a:r>
              <a:rPr lang="hr-HR" dirty="0" smtClean="0"/>
              <a:t> složenost automata koji prihvaća jezik</a:t>
            </a:r>
          </a:p>
          <a:p>
            <a:r>
              <a:rPr lang="hr-HR" dirty="0" smtClean="0"/>
              <a:t>B je pravi podskup od A</a:t>
            </a:r>
          </a:p>
          <a:p>
            <a:pPr lvl="1"/>
            <a:r>
              <a:rPr lang="hr-HR" dirty="0" smtClean="0"/>
              <a:t>automat koji prihvaća jezike</a:t>
            </a:r>
          </a:p>
          <a:p>
            <a:pPr lvl="1">
              <a:buNone/>
            </a:pPr>
            <a:r>
              <a:rPr lang="hr-HR" dirty="0" smtClean="0"/>
              <a:t>iz B je jednostavniji, kao i</a:t>
            </a:r>
          </a:p>
          <a:p>
            <a:pPr lvl="1">
              <a:buNone/>
            </a:pPr>
            <a:r>
              <a:rPr lang="hr-HR" dirty="0" smtClean="0"/>
              <a:t>produkcije </a:t>
            </a:r>
          </a:p>
          <a:p>
            <a:pPr lvl="1">
              <a:buNone/>
            </a:pPr>
            <a:endParaRPr lang="hr-HR" dirty="0" smtClean="0"/>
          </a:p>
          <a:p>
            <a:endParaRPr lang="hr-HR" dirty="0" smtClean="0"/>
          </a:p>
        </p:txBody>
      </p:sp>
      <p:sp>
        <p:nvSpPr>
          <p:cNvPr id="4" name="Oval 3"/>
          <p:cNvSpPr/>
          <p:nvPr/>
        </p:nvSpPr>
        <p:spPr>
          <a:xfrm>
            <a:off x="5286380" y="3786190"/>
            <a:ext cx="2928958" cy="25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800" dirty="0" smtClean="0"/>
              <a:t>A</a:t>
            </a:r>
            <a:endParaRPr lang="hr-HR" sz="2600" dirty="0"/>
          </a:p>
        </p:txBody>
      </p:sp>
      <p:sp>
        <p:nvSpPr>
          <p:cNvPr id="5" name="Oval 4"/>
          <p:cNvSpPr/>
          <p:nvPr/>
        </p:nvSpPr>
        <p:spPr>
          <a:xfrm>
            <a:off x="6572264" y="4286256"/>
            <a:ext cx="1357322" cy="15001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dirty="0" smtClean="0"/>
              <a:t>B</a:t>
            </a:r>
            <a:endParaRPr lang="hr-H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8600"/>
            <a:ext cx="8194576" cy="628632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Chomskyjeva hijerarhija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810140"/>
          </a:xfrm>
        </p:spPr>
        <p:txBody>
          <a:bodyPr/>
          <a:lstStyle/>
          <a:p>
            <a:pPr>
              <a:buNone/>
            </a:pPr>
            <a:endParaRPr lang="hr-HR" dirty="0"/>
          </a:p>
        </p:txBody>
      </p:sp>
      <p:sp>
        <p:nvSpPr>
          <p:cNvPr id="7" name="Rounded Rectangle 6"/>
          <p:cNvSpPr/>
          <p:nvPr/>
        </p:nvSpPr>
        <p:spPr>
          <a:xfrm>
            <a:off x="500034" y="1785926"/>
            <a:ext cx="8215370" cy="4714908"/>
          </a:xfrm>
          <a:prstGeom prst="roundRect">
            <a:avLst/>
          </a:prstGeom>
          <a:solidFill>
            <a:srgbClr val="C4D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 skup svih jezika nad abecedom 2</a:t>
            </a:r>
            <a:r>
              <a:rPr lang="hr-HR" baseline="34000" dirty="0" smtClean="0">
                <a:solidFill>
                  <a:schemeClr val="tx1"/>
                </a:solidFill>
              </a:rPr>
              <a:t>∑*</a:t>
            </a:r>
            <a:endParaRPr lang="hr-HR" baseline="3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24" y="1857364"/>
            <a:ext cx="7358114" cy="4214842"/>
          </a:xfrm>
          <a:prstGeom prst="roundRect">
            <a:avLst/>
          </a:prstGeom>
          <a:solidFill>
            <a:srgbClr val="B3CB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 smtClean="0"/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 rekurzivno prebrojivi jezici: RPJ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8728" y="2000240"/>
            <a:ext cx="6500858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rekurzivni jezici: RJ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28794" y="2143116"/>
            <a:ext cx="5643602" cy="3214710"/>
          </a:xfrm>
          <a:prstGeom prst="roundRect">
            <a:avLst/>
          </a:prstGeom>
          <a:solidFill>
            <a:srgbClr val="6FA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r>
              <a:rPr lang="hr-HR" dirty="0" smtClean="0"/>
              <a:t>kontekstno ovisni jezici: KOJ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57422" y="2285992"/>
            <a:ext cx="4857784" cy="25717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r>
              <a:rPr lang="hr-HR" dirty="0" smtClean="0"/>
              <a:t>nedeterministički konteksno neovisni jezici: NKNJ</a:t>
            </a:r>
            <a:endParaRPr lang="hr-HR" dirty="0"/>
          </a:p>
        </p:txBody>
      </p:sp>
      <p:sp>
        <p:nvSpPr>
          <p:cNvPr id="15" name="Rounded Rectangle 14"/>
          <p:cNvSpPr/>
          <p:nvPr/>
        </p:nvSpPr>
        <p:spPr>
          <a:xfrm>
            <a:off x="2714612" y="2500306"/>
            <a:ext cx="4214842" cy="1785950"/>
          </a:xfrm>
          <a:prstGeom prst="roundRect">
            <a:avLst/>
          </a:prstGeom>
          <a:solidFill>
            <a:srgbClr val="4173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r>
              <a:rPr lang="hr-HR" dirty="0" smtClean="0"/>
              <a:t>deterministički kon. neovisni jezici: DKNJ</a:t>
            </a:r>
            <a:endParaRPr lang="hr-HR" dirty="0"/>
          </a:p>
        </p:txBody>
      </p:sp>
      <p:sp>
        <p:nvSpPr>
          <p:cNvPr id="16" name="Rounded Rectangle 15"/>
          <p:cNvSpPr/>
          <p:nvPr/>
        </p:nvSpPr>
        <p:spPr>
          <a:xfrm>
            <a:off x="3143240" y="2714620"/>
            <a:ext cx="3357586" cy="92869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regularni jezici: REG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Hijerarhija gramatika i automata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857232"/>
            <a:ext cx="8174194" cy="5238768"/>
          </a:xfrm>
        </p:spPr>
        <p:txBody>
          <a:bodyPr/>
          <a:lstStyle/>
          <a:p>
            <a:endParaRPr lang="hr-HR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09256" y="1571612"/>
            <a:ext cx="3934116" cy="27860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ounded Rectangle 5"/>
          <p:cNvSpPr/>
          <p:nvPr/>
        </p:nvSpPr>
        <p:spPr>
          <a:xfrm>
            <a:off x="500034" y="4643446"/>
            <a:ext cx="7825238" cy="2000240"/>
          </a:xfrm>
          <a:prstGeom prst="roundRect">
            <a:avLst/>
          </a:prstGeom>
          <a:solidFill>
            <a:srgbClr val="C4D7E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Up Arrow 6"/>
          <p:cNvSpPr/>
          <p:nvPr/>
        </p:nvSpPr>
        <p:spPr>
          <a:xfrm>
            <a:off x="6649497" y="4429132"/>
            <a:ext cx="346249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Up Arrow 7"/>
          <p:cNvSpPr/>
          <p:nvPr/>
        </p:nvSpPr>
        <p:spPr>
          <a:xfrm rot="10800000">
            <a:off x="1940504" y="4429132"/>
            <a:ext cx="346249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278506" y="1142984"/>
            <a:ext cx="3739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     </a:t>
            </a:r>
          </a:p>
          <a:p>
            <a:endParaRPr lang="hr-HR" sz="1400" dirty="0" smtClean="0"/>
          </a:p>
          <a:p>
            <a:r>
              <a:rPr lang="hr-HR" sz="1400" dirty="0" smtClean="0"/>
              <a:t>  Gramatika neograničenih produkcija</a:t>
            </a:r>
          </a:p>
          <a:p>
            <a:r>
              <a:rPr lang="hr-HR" sz="1400" dirty="0" smtClean="0"/>
              <a:t> G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 = (V, T, P, S): </a:t>
            </a:r>
            <a:r>
              <a:rPr lang="el-GR" sz="1400" dirty="0" smtClean="0"/>
              <a:t>α</a:t>
            </a:r>
            <a:r>
              <a:rPr lang="hr-HR" sz="1400" dirty="0" smtClean="0">
                <a:sym typeface="Wingdings" pitchFamily="2" charset="2"/>
              </a:rPr>
              <a:t></a:t>
            </a:r>
            <a:r>
              <a:rPr lang="el-GR" sz="1400" dirty="0" smtClean="0"/>
              <a:t>β</a:t>
            </a:r>
            <a:r>
              <a:rPr lang="hr-HR" sz="1400" dirty="0" smtClean="0"/>
              <a:t>  </a:t>
            </a:r>
            <a:r>
              <a:rPr lang="el-GR" sz="1400" dirty="0" smtClean="0"/>
              <a:t>α</a:t>
            </a:r>
            <a:r>
              <a:rPr lang="hr-HR" sz="1400" dirty="0" smtClean="0"/>
              <a:t>,</a:t>
            </a:r>
            <a:r>
              <a:rPr lang="el-GR" sz="1400" dirty="0" smtClean="0"/>
              <a:t>β</a:t>
            </a:r>
            <a:r>
              <a:rPr lang="hr-HR" sz="1400" dirty="0" smtClean="0"/>
              <a:t>∈(T ∪ V)*, </a:t>
            </a:r>
            <a:r>
              <a:rPr lang="el-GR" sz="1400" dirty="0" smtClean="0"/>
              <a:t>α </a:t>
            </a:r>
            <a:r>
              <a:rPr lang="hr-HR" sz="1400" dirty="0" smtClean="0"/>
              <a:t>≠</a:t>
            </a:r>
            <a:r>
              <a:rPr lang="el-GR" sz="1400" dirty="0" smtClean="0"/>
              <a:t> ε</a:t>
            </a:r>
            <a:endParaRPr lang="hr-HR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57158" y="2071678"/>
            <a:ext cx="3652740" cy="2214578"/>
          </a:xfrm>
          <a:prstGeom prst="roundRect">
            <a:avLst/>
          </a:prstGeom>
          <a:solidFill>
            <a:srgbClr val="95B7D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417006" y="1714488"/>
            <a:ext cx="3531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400" dirty="0" smtClean="0"/>
          </a:p>
          <a:p>
            <a:endParaRPr lang="hr-HR" sz="1400" dirty="0" smtClean="0"/>
          </a:p>
          <a:p>
            <a:r>
              <a:rPr lang="hr-HR" sz="1400" dirty="0" smtClean="0"/>
              <a:t>Kontekstno ovisna gramatika G</a:t>
            </a:r>
            <a:r>
              <a:rPr lang="hr-HR" sz="1400" baseline="-20000" dirty="0" smtClean="0"/>
              <a:t>1</a:t>
            </a:r>
            <a:r>
              <a:rPr lang="hr-HR" sz="1400" dirty="0" smtClean="0"/>
              <a:t>=(V, T, P, S): </a:t>
            </a:r>
          </a:p>
          <a:p>
            <a:r>
              <a:rPr lang="el-GR" sz="1400" dirty="0" smtClean="0"/>
              <a:t>α </a:t>
            </a:r>
            <a:r>
              <a:rPr lang="hr-HR" sz="1400" dirty="0" smtClean="0">
                <a:sym typeface="Wingdings" pitchFamily="2" charset="2"/>
              </a:rPr>
              <a:t></a:t>
            </a:r>
            <a:r>
              <a:rPr lang="el-GR" sz="1400" dirty="0" smtClean="0"/>
              <a:t> β</a:t>
            </a:r>
            <a:r>
              <a:rPr lang="hr-HR" sz="1400" dirty="0" smtClean="0"/>
              <a:t>, |</a:t>
            </a:r>
            <a:r>
              <a:rPr lang="el-GR" sz="1400" dirty="0" smtClean="0"/>
              <a:t>α</a:t>
            </a:r>
            <a:r>
              <a:rPr lang="hr-HR" sz="1400" dirty="0" smtClean="0"/>
              <a:t>|≤|</a:t>
            </a:r>
            <a:r>
              <a:rPr lang="el-GR" sz="1400" dirty="0" smtClean="0"/>
              <a:t>β</a:t>
            </a:r>
            <a:r>
              <a:rPr lang="hr-HR" sz="1400" dirty="0" smtClean="0"/>
              <a:t>|, </a:t>
            </a:r>
            <a:r>
              <a:rPr lang="el-GR" sz="1400" dirty="0" smtClean="0"/>
              <a:t>α </a:t>
            </a:r>
            <a:r>
              <a:rPr lang="hr-HR" sz="1400" dirty="0" smtClean="0"/>
              <a:t>,</a:t>
            </a:r>
            <a:r>
              <a:rPr lang="el-GR" sz="1400" dirty="0" smtClean="0"/>
              <a:t> β </a:t>
            </a:r>
            <a:r>
              <a:rPr lang="hr-HR" sz="1400" dirty="0" smtClean="0"/>
              <a:t>∈(T ∪ V)*, </a:t>
            </a:r>
            <a:r>
              <a:rPr lang="el-GR" sz="1400" dirty="0" smtClean="0"/>
              <a:t>α </a:t>
            </a:r>
            <a:r>
              <a:rPr lang="hr-HR" sz="1400" dirty="0" smtClean="0"/>
              <a:t>≠</a:t>
            </a:r>
            <a:r>
              <a:rPr lang="el-GR" sz="1400" dirty="0" smtClean="0"/>
              <a:t> ε</a:t>
            </a:r>
            <a:endParaRPr lang="hr-HR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86257" y="2643182"/>
            <a:ext cx="3228488" cy="1571636"/>
          </a:xfrm>
          <a:prstGeom prst="roundRect">
            <a:avLst/>
          </a:prstGeom>
          <a:solidFill>
            <a:srgbClr val="457AA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624756" y="2428868"/>
            <a:ext cx="304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400" dirty="0" smtClean="0">
              <a:solidFill>
                <a:schemeClr val="bg1"/>
              </a:solidFill>
            </a:endParaRPr>
          </a:p>
          <a:p>
            <a:r>
              <a:rPr lang="hr-HR" sz="1400" dirty="0" smtClean="0">
                <a:solidFill>
                  <a:schemeClr val="bg1"/>
                </a:solidFill>
              </a:rPr>
              <a:t>Kontekstno neovisna gramatika G</a:t>
            </a:r>
            <a:r>
              <a:rPr lang="hr-HR" sz="1400" baseline="-20000" dirty="0" smtClean="0">
                <a:solidFill>
                  <a:schemeClr val="bg1"/>
                </a:solidFill>
              </a:rPr>
              <a:t>2 </a:t>
            </a:r>
            <a:r>
              <a:rPr lang="hr-HR" sz="1400" dirty="0" smtClean="0">
                <a:solidFill>
                  <a:schemeClr val="bg1"/>
                </a:solidFill>
              </a:rPr>
              <a:t>= (V, T, P, S): A</a:t>
            </a:r>
            <a:r>
              <a:rPr lang="hr-HR" sz="14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l-GR" sz="1400" dirty="0" smtClean="0">
                <a:solidFill>
                  <a:schemeClr val="bg1"/>
                </a:solidFill>
              </a:rPr>
              <a:t>α</a:t>
            </a:r>
            <a:r>
              <a:rPr lang="hr-HR" sz="1400" dirty="0" smtClean="0">
                <a:solidFill>
                  <a:schemeClr val="bg1"/>
                </a:solidFill>
              </a:rPr>
              <a:t>, A∈V, </a:t>
            </a:r>
            <a:r>
              <a:rPr lang="el-GR" sz="1400" dirty="0" smtClean="0">
                <a:solidFill>
                  <a:schemeClr val="bg1"/>
                </a:solidFill>
              </a:rPr>
              <a:t>α </a:t>
            </a:r>
            <a:r>
              <a:rPr lang="hr-HR" sz="1400" dirty="0" smtClean="0">
                <a:solidFill>
                  <a:schemeClr val="bg1"/>
                </a:solidFill>
              </a:rPr>
              <a:t>∈(T ∪ V)*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4755" y="3214686"/>
            <a:ext cx="2875675" cy="92869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694005" y="3286124"/>
            <a:ext cx="2877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bg1"/>
                </a:solidFill>
              </a:rPr>
              <a:t>Regularna gramatika G</a:t>
            </a:r>
            <a:r>
              <a:rPr lang="hr-HR" sz="1400" baseline="-20000" dirty="0" smtClean="0">
                <a:solidFill>
                  <a:schemeClr val="bg1"/>
                </a:solidFill>
              </a:rPr>
              <a:t>3</a:t>
            </a:r>
            <a:r>
              <a:rPr lang="hr-HR" sz="1400" dirty="0" smtClean="0">
                <a:solidFill>
                  <a:schemeClr val="bg1"/>
                </a:solidFill>
              </a:rPr>
              <a:t>=(V, T, P, S): A</a:t>
            </a:r>
            <a:r>
              <a:rPr lang="hr-HR" sz="14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hr-HR" sz="1400" dirty="0" smtClean="0">
                <a:solidFill>
                  <a:schemeClr val="bg1"/>
                </a:solidFill>
              </a:rPr>
              <a:t>wB i A</a:t>
            </a:r>
            <a:r>
              <a:rPr lang="hr-HR" sz="14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hr-HR" sz="1400" dirty="0" smtClean="0">
                <a:solidFill>
                  <a:schemeClr val="bg1"/>
                </a:solidFill>
              </a:rPr>
              <a:t>w </a:t>
            </a:r>
          </a:p>
          <a:p>
            <a:r>
              <a:rPr lang="hr-HR" sz="1400" dirty="0" smtClean="0">
                <a:solidFill>
                  <a:schemeClr val="bg1"/>
                </a:solidFill>
              </a:rPr>
              <a:t>A, B∈V, w∈T*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5" y="4786323"/>
            <a:ext cx="7949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/>
              <a:t>Rekurzivno prebrojivi jezici: L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=L(G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)=L(M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)</a:t>
            </a:r>
            <a:endParaRPr lang="hr-HR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42910" y="5143512"/>
            <a:ext cx="7478989" cy="1428760"/>
          </a:xfrm>
          <a:prstGeom prst="roundRect">
            <a:avLst/>
          </a:prstGeom>
          <a:solidFill>
            <a:srgbClr val="86B0CC"/>
          </a:solidFill>
          <a:ln>
            <a:solidFill>
              <a:srgbClr val="95B7D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857224" y="5214951"/>
            <a:ext cx="73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/>
              <a:t>Kontekstno-ovisni jezici: L</a:t>
            </a:r>
            <a:r>
              <a:rPr lang="hr-HR" sz="1400" baseline="-20000" dirty="0" smtClean="0"/>
              <a:t>1</a:t>
            </a:r>
            <a:r>
              <a:rPr lang="hr-HR" sz="1400" dirty="0" smtClean="0"/>
              <a:t>=L(G</a:t>
            </a:r>
            <a:r>
              <a:rPr lang="hr-HR" sz="1400" baseline="-20000" dirty="0" smtClean="0"/>
              <a:t>1</a:t>
            </a:r>
            <a:r>
              <a:rPr lang="hr-HR" sz="1400" dirty="0" smtClean="0"/>
              <a:t>)=L(M</a:t>
            </a:r>
            <a:r>
              <a:rPr lang="hr-HR" sz="1400" baseline="-20000" dirty="0" smtClean="0"/>
              <a:t>1</a:t>
            </a:r>
            <a:r>
              <a:rPr lang="hr-HR" sz="1400" dirty="0" smtClean="0"/>
              <a:t>)</a:t>
            </a:r>
            <a:endParaRPr lang="hr-HR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071538" y="5572140"/>
            <a:ext cx="6717240" cy="928694"/>
          </a:xfrm>
          <a:prstGeom prst="roundRect">
            <a:avLst/>
          </a:prstGeom>
          <a:solidFill>
            <a:srgbClr val="457AA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2425253" y="5715017"/>
            <a:ext cx="408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   Kontekstno-neovisni jezici: L</a:t>
            </a:r>
            <a:r>
              <a:rPr lang="hr-HR" sz="1400" baseline="-20000" dirty="0" smtClean="0">
                <a:solidFill>
                  <a:schemeClr val="bg1"/>
                </a:solidFill>
              </a:rPr>
              <a:t>2</a:t>
            </a:r>
            <a:r>
              <a:rPr lang="hr-HR" sz="1400" dirty="0" smtClean="0">
                <a:solidFill>
                  <a:schemeClr val="bg1"/>
                </a:solidFill>
              </a:rPr>
              <a:t>=L(G</a:t>
            </a:r>
            <a:r>
              <a:rPr lang="hr-HR" sz="1400" baseline="-20000" dirty="0" smtClean="0">
                <a:solidFill>
                  <a:schemeClr val="bg1"/>
                </a:solidFill>
              </a:rPr>
              <a:t>2</a:t>
            </a:r>
            <a:r>
              <a:rPr lang="hr-HR" sz="1400" dirty="0" smtClean="0">
                <a:solidFill>
                  <a:schemeClr val="bg1"/>
                </a:solidFill>
              </a:rPr>
              <a:t>)=L(M</a:t>
            </a:r>
            <a:r>
              <a:rPr lang="hr-HR" sz="1400" baseline="-20000" dirty="0" smtClean="0">
                <a:solidFill>
                  <a:schemeClr val="bg1"/>
                </a:solidFill>
              </a:rPr>
              <a:t>2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71604" y="6072206"/>
            <a:ext cx="5816991" cy="35719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0002" y="6143645"/>
            <a:ext cx="429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bg1"/>
                </a:solidFill>
              </a:rPr>
              <a:t>        Regularni jezici: L</a:t>
            </a:r>
            <a:r>
              <a:rPr lang="hr-HR" sz="1400" baseline="-20000" dirty="0" smtClean="0">
                <a:solidFill>
                  <a:schemeClr val="bg1"/>
                </a:solidFill>
              </a:rPr>
              <a:t>3</a:t>
            </a:r>
            <a:r>
              <a:rPr lang="hr-HR" sz="1400" dirty="0" smtClean="0">
                <a:solidFill>
                  <a:schemeClr val="bg1"/>
                </a:solidFill>
              </a:rPr>
              <a:t>=L(G</a:t>
            </a:r>
            <a:r>
              <a:rPr lang="hr-HR" sz="1400" baseline="-20000" dirty="0" smtClean="0">
                <a:solidFill>
                  <a:schemeClr val="bg1"/>
                </a:solidFill>
              </a:rPr>
              <a:t>3</a:t>
            </a:r>
            <a:r>
              <a:rPr lang="hr-HR" sz="1400" dirty="0" smtClean="0">
                <a:solidFill>
                  <a:schemeClr val="bg1"/>
                </a:solidFill>
              </a:rPr>
              <a:t>)=L(M</a:t>
            </a:r>
            <a:r>
              <a:rPr lang="hr-HR" sz="1400" baseline="-20000" dirty="0" smtClean="0">
                <a:solidFill>
                  <a:schemeClr val="bg1"/>
                </a:solidFill>
              </a:rPr>
              <a:t>3</a:t>
            </a:r>
            <a:r>
              <a:rPr lang="hr-HR" sz="1400" dirty="0" smtClean="0">
                <a:solidFill>
                  <a:schemeClr val="bg1"/>
                </a:solidFill>
              </a:rPr>
              <a:t>)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3748" y="2571744"/>
            <a:ext cx="256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610748" y="3286124"/>
            <a:ext cx="207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      </a:t>
            </a:r>
            <a:endParaRPr lang="hr-HR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857752" y="1571612"/>
            <a:ext cx="3934116" cy="27860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ounded Rectangle 38"/>
          <p:cNvSpPr/>
          <p:nvPr/>
        </p:nvSpPr>
        <p:spPr>
          <a:xfrm>
            <a:off x="5000628" y="2071678"/>
            <a:ext cx="3652740" cy="2214578"/>
          </a:xfrm>
          <a:prstGeom prst="roundRect">
            <a:avLst/>
          </a:prstGeom>
          <a:solidFill>
            <a:srgbClr val="95B7D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0" name="TextBox 39"/>
          <p:cNvSpPr txBox="1"/>
          <p:nvPr/>
        </p:nvSpPr>
        <p:spPr>
          <a:xfrm>
            <a:off x="5060476" y="1714488"/>
            <a:ext cx="3531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400" dirty="0" smtClean="0"/>
          </a:p>
          <a:p>
            <a:endParaRPr lang="hr-HR" sz="1400" dirty="0" smtClean="0"/>
          </a:p>
          <a:p>
            <a:pPr algn="ctr"/>
            <a:r>
              <a:rPr lang="hr-HR" sz="1400" dirty="0" smtClean="0"/>
              <a:t>Linearno ograničeni automat:</a:t>
            </a:r>
          </a:p>
          <a:p>
            <a:pPr algn="ctr"/>
            <a:r>
              <a:rPr lang="hr-HR" sz="1400" dirty="0" smtClean="0"/>
              <a:t>    M</a:t>
            </a:r>
            <a:r>
              <a:rPr lang="hr-HR" sz="1400" baseline="-20000" dirty="0" smtClean="0"/>
              <a:t>1</a:t>
            </a:r>
            <a:r>
              <a:rPr lang="hr-HR" sz="1400" dirty="0" smtClean="0"/>
              <a:t>=(Q, ∑, </a:t>
            </a:r>
            <a:r>
              <a:rPr lang="el-GR" sz="1400" dirty="0" smtClean="0"/>
              <a:t>Γ</a:t>
            </a:r>
            <a:r>
              <a:rPr lang="hr-HR" sz="1400" dirty="0" smtClean="0"/>
              <a:t>, </a:t>
            </a:r>
            <a:r>
              <a:rPr lang="el-GR" sz="1400" dirty="0" smtClean="0"/>
              <a:t>δ</a:t>
            </a:r>
            <a:r>
              <a:rPr lang="hr-HR" sz="1400" dirty="0" smtClean="0"/>
              <a:t>, q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, c, $, F)</a:t>
            </a:r>
            <a:endParaRPr lang="hr-HR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214942" y="2643182"/>
            <a:ext cx="3228488" cy="1571636"/>
          </a:xfrm>
          <a:prstGeom prst="roundRect">
            <a:avLst/>
          </a:prstGeom>
          <a:solidFill>
            <a:srgbClr val="457AA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2" name="TextBox 41"/>
          <p:cNvSpPr txBox="1"/>
          <p:nvPr/>
        </p:nvSpPr>
        <p:spPr>
          <a:xfrm>
            <a:off x="5214942" y="2643182"/>
            <a:ext cx="304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Potisni automat:</a:t>
            </a:r>
          </a:p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    M</a:t>
            </a:r>
            <a:r>
              <a:rPr lang="hr-HR" sz="1400" baseline="-20000" dirty="0" smtClean="0">
                <a:solidFill>
                  <a:schemeClr val="bg1"/>
                </a:solidFill>
              </a:rPr>
              <a:t>2</a:t>
            </a:r>
            <a:r>
              <a:rPr lang="hr-HR" sz="1400" dirty="0" smtClean="0">
                <a:solidFill>
                  <a:schemeClr val="bg1"/>
                </a:solidFill>
              </a:rPr>
              <a:t>=(Q, ∑, </a:t>
            </a:r>
            <a:r>
              <a:rPr lang="el-GR" sz="1400" dirty="0" smtClean="0">
                <a:solidFill>
                  <a:schemeClr val="bg1"/>
                </a:solidFill>
              </a:rPr>
              <a:t>Γ</a:t>
            </a:r>
            <a:r>
              <a:rPr lang="hr-HR" sz="1400" dirty="0" smtClean="0">
                <a:solidFill>
                  <a:schemeClr val="bg1"/>
                </a:solidFill>
              </a:rPr>
              <a:t>, </a:t>
            </a:r>
            <a:r>
              <a:rPr lang="el-GR" sz="1400" dirty="0" smtClean="0">
                <a:solidFill>
                  <a:schemeClr val="bg1"/>
                </a:solidFill>
              </a:rPr>
              <a:t>δ</a:t>
            </a:r>
            <a:r>
              <a:rPr lang="hr-HR" sz="1400" dirty="0" smtClean="0">
                <a:solidFill>
                  <a:schemeClr val="bg1"/>
                </a:solidFill>
              </a:rPr>
              <a:t>, q</a:t>
            </a:r>
            <a:r>
              <a:rPr lang="hr-HR" sz="1400" baseline="-20000" dirty="0" smtClean="0">
                <a:solidFill>
                  <a:schemeClr val="bg1"/>
                </a:solidFill>
              </a:rPr>
              <a:t>0</a:t>
            </a:r>
            <a:r>
              <a:rPr lang="hr-HR" sz="1400" dirty="0" smtClean="0">
                <a:solidFill>
                  <a:schemeClr val="bg1"/>
                </a:solidFill>
              </a:rPr>
              <a:t>, Z</a:t>
            </a:r>
            <a:r>
              <a:rPr lang="hr-HR" sz="1400" baseline="-20000" dirty="0" smtClean="0">
                <a:solidFill>
                  <a:schemeClr val="bg1"/>
                </a:solidFill>
              </a:rPr>
              <a:t>0</a:t>
            </a:r>
            <a:r>
              <a:rPr lang="hr-HR" sz="1400" dirty="0" smtClean="0">
                <a:solidFill>
                  <a:schemeClr val="bg1"/>
                </a:solidFill>
              </a:rPr>
              <a:t>, F)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29256" y="3286124"/>
            <a:ext cx="2875675" cy="85725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4" name="TextBox 43"/>
          <p:cNvSpPr txBox="1"/>
          <p:nvPr/>
        </p:nvSpPr>
        <p:spPr>
          <a:xfrm>
            <a:off x="5429256" y="3429000"/>
            <a:ext cx="287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Konačni automat: </a:t>
            </a:r>
          </a:p>
          <a:p>
            <a:pPr algn="ctr"/>
            <a:r>
              <a:rPr lang="hr-HR" sz="1400" dirty="0" smtClean="0">
                <a:solidFill>
                  <a:schemeClr val="bg1"/>
                </a:solidFill>
              </a:rPr>
              <a:t>     M</a:t>
            </a:r>
            <a:r>
              <a:rPr lang="hr-HR" sz="1400" baseline="-20000" dirty="0" smtClean="0">
                <a:solidFill>
                  <a:schemeClr val="bg1"/>
                </a:solidFill>
              </a:rPr>
              <a:t>3</a:t>
            </a:r>
            <a:r>
              <a:rPr lang="hr-HR" sz="1400" dirty="0" smtClean="0">
                <a:solidFill>
                  <a:schemeClr val="bg1"/>
                </a:solidFill>
              </a:rPr>
              <a:t>=(Q, ∑, </a:t>
            </a:r>
            <a:r>
              <a:rPr lang="el-GR" sz="1400" dirty="0" smtClean="0">
                <a:solidFill>
                  <a:schemeClr val="bg1"/>
                </a:solidFill>
              </a:rPr>
              <a:t>δ</a:t>
            </a:r>
            <a:r>
              <a:rPr lang="hr-HR" sz="1400" dirty="0" smtClean="0">
                <a:solidFill>
                  <a:schemeClr val="bg1"/>
                </a:solidFill>
              </a:rPr>
              <a:t>, q</a:t>
            </a:r>
            <a:r>
              <a:rPr lang="hr-HR" sz="1400" baseline="-20000" dirty="0" smtClean="0">
                <a:solidFill>
                  <a:schemeClr val="bg1"/>
                </a:solidFill>
              </a:rPr>
              <a:t>0</a:t>
            </a:r>
            <a:r>
              <a:rPr lang="hr-HR" sz="1400" dirty="0" smtClean="0">
                <a:solidFill>
                  <a:schemeClr val="bg1"/>
                </a:solidFill>
              </a:rPr>
              <a:t>, F)</a:t>
            </a:r>
            <a:endParaRPr lang="hr-HR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3504" y="164305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 </a:t>
            </a:r>
            <a:r>
              <a:rPr lang="hr-HR" sz="1400" dirty="0" smtClean="0"/>
              <a:t>Turingov stroj:   M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=(Q, ∑, </a:t>
            </a:r>
            <a:r>
              <a:rPr lang="el-GR" sz="1400" dirty="0" smtClean="0"/>
              <a:t>Γ</a:t>
            </a:r>
            <a:r>
              <a:rPr lang="hr-HR" sz="1400" dirty="0" smtClean="0"/>
              <a:t>, </a:t>
            </a:r>
            <a:r>
              <a:rPr lang="el-GR" sz="1400" dirty="0" smtClean="0"/>
              <a:t>δ</a:t>
            </a:r>
            <a:r>
              <a:rPr lang="hr-HR" sz="1400" dirty="0" smtClean="0"/>
              <a:t>, q</a:t>
            </a:r>
            <a:r>
              <a:rPr lang="hr-HR" sz="1400" baseline="-20000" dirty="0" smtClean="0"/>
              <a:t>0</a:t>
            </a:r>
            <a:r>
              <a:rPr lang="hr-HR" sz="1400" dirty="0" smtClean="0"/>
              <a:t>, B, F)</a:t>
            </a:r>
            <a:endParaRPr lang="hr-H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7" grpId="0"/>
      <p:bldP spid="29" grpId="0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G</a:t>
            </a:r>
            <a:r>
              <a:rPr lang="hr-HR" baseline="-20000" dirty="0" smtClean="0"/>
              <a:t>3</a:t>
            </a:r>
            <a:r>
              <a:rPr lang="hr-HR" dirty="0" smtClean="0"/>
              <a:t> = (V</a:t>
            </a:r>
            <a:r>
              <a:rPr lang="hr-HR" baseline="-20000" dirty="0" smtClean="0"/>
              <a:t>3</a:t>
            </a:r>
            <a:r>
              <a:rPr lang="hr-HR" dirty="0" smtClean="0"/>
              <a:t>, T</a:t>
            </a:r>
            <a:r>
              <a:rPr lang="hr-HR" baseline="-20000" dirty="0" smtClean="0"/>
              <a:t>3</a:t>
            </a:r>
            <a:r>
              <a:rPr lang="hr-HR" dirty="0" smtClean="0"/>
              <a:t>, P</a:t>
            </a:r>
            <a:r>
              <a:rPr lang="hr-HR" baseline="-20000" dirty="0" smtClean="0"/>
              <a:t>3</a:t>
            </a:r>
            <a:r>
              <a:rPr lang="hr-HR" dirty="0" smtClean="0"/>
              <a:t>, S</a:t>
            </a:r>
            <a:r>
              <a:rPr lang="hr-HR" baseline="-20000" dirty="0" smtClean="0"/>
              <a:t>3</a:t>
            </a:r>
            <a:r>
              <a:rPr lang="hr-HR" dirty="0" smtClean="0"/>
              <a:t>) generira uniju L</a:t>
            </a:r>
            <a:r>
              <a:rPr lang="hr-HR" baseline="-20000" dirty="0" smtClean="0"/>
              <a:t>1</a:t>
            </a:r>
            <a:r>
              <a:rPr lang="hr-HR" dirty="0" smtClean="0"/>
              <a:t> i L</a:t>
            </a:r>
            <a:r>
              <a:rPr lang="hr-HR" baseline="-20000" dirty="0" smtClean="0"/>
              <a:t>2</a:t>
            </a:r>
          </a:p>
          <a:p>
            <a:r>
              <a:rPr lang="hr-HR" dirty="0" smtClean="0"/>
              <a:t>1) V</a:t>
            </a:r>
            <a:r>
              <a:rPr lang="hr-HR" baseline="-20000" dirty="0" smtClean="0"/>
              <a:t>3 </a:t>
            </a:r>
            <a:r>
              <a:rPr lang="hr-HR" dirty="0" smtClean="0"/>
              <a:t>= V</a:t>
            </a:r>
            <a:r>
              <a:rPr lang="hr-HR" baseline="-20000" dirty="0" smtClean="0"/>
              <a:t>1</a:t>
            </a:r>
            <a:r>
              <a:rPr lang="hr-HR" dirty="0" smtClean="0"/>
              <a:t> U V</a:t>
            </a:r>
            <a:r>
              <a:rPr lang="hr-HR" baseline="-20000" dirty="0" smtClean="0"/>
              <a:t>2</a:t>
            </a:r>
            <a:r>
              <a:rPr lang="hr-HR" dirty="0" smtClean="0"/>
              <a:t> U {S</a:t>
            </a:r>
            <a:r>
              <a:rPr lang="hr-HR" baseline="-20000" dirty="0" smtClean="0"/>
              <a:t>3</a:t>
            </a:r>
            <a:r>
              <a:rPr lang="hr-HR" dirty="0" smtClean="0"/>
              <a:t>}, S</a:t>
            </a:r>
            <a:r>
              <a:rPr lang="hr-HR" baseline="-20000" dirty="0" smtClean="0"/>
              <a:t>3</a:t>
            </a:r>
            <a:r>
              <a:rPr lang="hr-HR" dirty="0" smtClean="0"/>
              <a:t> nije u V</a:t>
            </a:r>
            <a:r>
              <a:rPr lang="hr-HR" baseline="-20000" dirty="0" smtClean="0"/>
              <a:t>1</a:t>
            </a:r>
            <a:r>
              <a:rPr lang="hr-HR" dirty="0" smtClean="0"/>
              <a:t> niti V</a:t>
            </a:r>
            <a:r>
              <a:rPr lang="hr-HR" baseline="-20000" dirty="0" smtClean="0"/>
              <a:t>2</a:t>
            </a:r>
          </a:p>
          <a:p>
            <a:r>
              <a:rPr lang="hr-HR" dirty="0" smtClean="0"/>
              <a:t>2) T</a:t>
            </a:r>
            <a:r>
              <a:rPr lang="hr-HR" baseline="-20000" dirty="0" smtClean="0"/>
              <a:t>3</a:t>
            </a:r>
            <a:r>
              <a:rPr lang="hr-HR" dirty="0" smtClean="0"/>
              <a:t> = T</a:t>
            </a:r>
            <a:r>
              <a:rPr lang="hr-HR" baseline="-20000" dirty="0" smtClean="0"/>
              <a:t>1</a:t>
            </a:r>
            <a:r>
              <a:rPr lang="hr-HR" dirty="0" smtClean="0"/>
              <a:t> U T</a:t>
            </a:r>
            <a:r>
              <a:rPr lang="hr-HR" baseline="-20000" dirty="0" smtClean="0"/>
              <a:t>2</a:t>
            </a:r>
          </a:p>
          <a:p>
            <a:r>
              <a:rPr lang="hr-HR" dirty="0" smtClean="0"/>
              <a:t>3) P</a:t>
            </a:r>
            <a:r>
              <a:rPr lang="hr-HR" baseline="-20000" dirty="0" smtClean="0"/>
              <a:t>3</a:t>
            </a:r>
            <a:r>
              <a:rPr lang="hr-HR" dirty="0" smtClean="0"/>
              <a:t> = P</a:t>
            </a:r>
            <a:r>
              <a:rPr lang="hr-HR" baseline="-20000" dirty="0" smtClean="0"/>
              <a:t>1</a:t>
            </a:r>
            <a:r>
              <a:rPr lang="hr-HR" dirty="0" smtClean="0"/>
              <a:t> U P</a:t>
            </a:r>
            <a:r>
              <a:rPr lang="hr-HR" baseline="-20000" dirty="0" smtClean="0"/>
              <a:t>2</a:t>
            </a:r>
            <a:r>
              <a:rPr lang="hr-HR" dirty="0" smtClean="0"/>
              <a:t> i dodaje se S</a:t>
            </a:r>
            <a:r>
              <a:rPr lang="hr-HR" baseline="-20000" dirty="0" smtClean="0"/>
              <a:t>3</a:t>
            </a:r>
            <a:r>
              <a:rPr lang="hr-HR" dirty="0" smtClean="0">
                <a:sym typeface="Wingdings" pitchFamily="2" charset="2"/>
              </a:rPr>
              <a:t>S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|S</a:t>
            </a:r>
            <a:r>
              <a:rPr lang="hr-HR" baseline="-20000" dirty="0" smtClean="0">
                <a:sym typeface="Wingdings" pitchFamily="2" charset="2"/>
              </a:rPr>
              <a:t>2</a:t>
            </a:r>
          </a:p>
          <a:p>
            <a:r>
              <a:rPr lang="hr-HR" dirty="0" smtClean="0"/>
              <a:t>ako je niz w niz jezika L</a:t>
            </a:r>
            <a:r>
              <a:rPr lang="hr-HR" baseline="-20000" dirty="0" smtClean="0"/>
              <a:t>1</a:t>
            </a:r>
            <a:r>
              <a:rPr lang="hr-HR" dirty="0" smtClean="0"/>
              <a:t>, te zbog dodavanja produkcije S</a:t>
            </a:r>
            <a:r>
              <a:rPr lang="hr-HR" baseline="-20000" dirty="0" smtClean="0"/>
              <a:t>3</a:t>
            </a:r>
            <a:r>
              <a:rPr lang="hr-HR" dirty="0" smtClean="0">
                <a:sym typeface="Wingdings" pitchFamily="2" charset="2"/>
              </a:rPr>
              <a:t>S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 i svih produkcija G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, gramatika G</a:t>
            </a:r>
            <a:r>
              <a:rPr lang="hr-HR" baseline="-20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 generira niz w</a:t>
            </a:r>
          </a:p>
          <a:p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  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, 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... w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 prihvaćanja jezika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ocjena složenosti uzima u obzir veličinu trake i vrijeme potrebno da automat prihvati jezik – prostorna i vremenska složenost</a:t>
            </a:r>
          </a:p>
          <a:p>
            <a:r>
              <a:rPr lang="hr-HR" dirty="0" smtClean="0"/>
              <a:t>Turingov stroj je osnovni automat za ocjenu složenosti: </a:t>
            </a:r>
          </a:p>
          <a:p>
            <a:pPr lvl="2"/>
            <a:r>
              <a:rPr lang="hr-HR" dirty="0" smtClean="0"/>
              <a:t>vremenska složenost – broj pomaka glave TS</a:t>
            </a:r>
          </a:p>
          <a:p>
            <a:pPr lvl="2"/>
            <a:r>
              <a:rPr lang="hr-HR" dirty="0" smtClean="0"/>
              <a:t>prostorna složenost – broj ćelija koje TS koristi tokom 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Prostorna složenost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neizravan deterministički TS sa k polubeskonačnih traka</a:t>
            </a:r>
          </a:p>
          <a:p>
            <a:r>
              <a:rPr lang="hr-HR" dirty="0" smtClean="0"/>
              <a:t>Ulazna traka samo za čitanje</a:t>
            </a:r>
          </a:p>
          <a:p>
            <a:r>
              <a:rPr lang="hr-HR" dirty="0" smtClean="0"/>
              <a:t>Prostorna složenost određuje se na temelju samo jedne radne trake, i to one na kojoj TS koristi najviše čelija</a:t>
            </a:r>
            <a:endParaRPr lang="hr-HR" dirty="0"/>
          </a:p>
        </p:txBody>
      </p:sp>
      <p:sp>
        <p:nvSpPr>
          <p:cNvPr id="45" name="Rectangle 44"/>
          <p:cNvSpPr/>
          <p:nvPr/>
        </p:nvSpPr>
        <p:spPr>
          <a:xfrm>
            <a:off x="357158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46" name="Rectangle 45"/>
          <p:cNvSpPr/>
          <p:nvPr/>
        </p:nvSpPr>
        <p:spPr>
          <a:xfrm>
            <a:off x="911157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1465156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---</a:t>
            </a:r>
            <a:endParaRPr lang="hr-HR" dirty="0"/>
          </a:p>
        </p:txBody>
      </p:sp>
      <p:sp>
        <p:nvSpPr>
          <p:cNvPr id="48" name="Rectangle 47"/>
          <p:cNvSpPr/>
          <p:nvPr/>
        </p:nvSpPr>
        <p:spPr>
          <a:xfrm>
            <a:off x="2019155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i</a:t>
            </a:r>
            <a:endParaRPr lang="hr-HR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2573154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---</a:t>
            </a:r>
            <a:endParaRPr lang="hr-HR" dirty="0"/>
          </a:p>
        </p:txBody>
      </p:sp>
      <p:sp>
        <p:nvSpPr>
          <p:cNvPr id="50" name="Rectangle 49"/>
          <p:cNvSpPr/>
          <p:nvPr/>
        </p:nvSpPr>
        <p:spPr>
          <a:xfrm>
            <a:off x="3127153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n</a:t>
            </a:r>
            <a:endParaRPr lang="hr-HR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3681153" y="1500174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52" name="Rounded Rectangle 51"/>
          <p:cNvSpPr/>
          <p:nvPr/>
        </p:nvSpPr>
        <p:spPr>
          <a:xfrm>
            <a:off x="1049657" y="2643181"/>
            <a:ext cx="2631496" cy="1357322"/>
          </a:xfrm>
          <a:prstGeom prst="roundRect">
            <a:avLst/>
          </a:prstGeom>
          <a:solidFill>
            <a:srgbClr val="95B7D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3" name="TextBox 52"/>
          <p:cNvSpPr txBox="1"/>
          <p:nvPr/>
        </p:nvSpPr>
        <p:spPr>
          <a:xfrm>
            <a:off x="1257406" y="2714619"/>
            <a:ext cx="221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Upravljačka jedinka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603656" y="3286123"/>
            <a:ext cx="1523498" cy="500066"/>
          </a:xfrm>
          <a:prstGeom prst="roundRect">
            <a:avLst/>
          </a:prstGeom>
          <a:solidFill>
            <a:srgbClr val="457AA5"/>
          </a:solidFill>
          <a:ln>
            <a:solidFill>
              <a:srgbClr val="457AA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5" name="TextBox 54"/>
          <p:cNvSpPr txBox="1"/>
          <p:nvPr/>
        </p:nvSpPr>
        <p:spPr>
          <a:xfrm>
            <a:off x="1949905" y="3357561"/>
            <a:ext cx="11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Stanje</a:t>
            </a:r>
            <a:endParaRPr lang="hr-HR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1454985" y="2285223"/>
            <a:ext cx="714380" cy="1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736" y="1925413"/>
            <a:ext cx="166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Ulazna traka</a:t>
            </a:r>
          </a:p>
          <a:p>
            <a:endParaRPr lang="hr-HR" dirty="0"/>
          </a:p>
        </p:txBody>
      </p:sp>
      <p:sp>
        <p:nvSpPr>
          <p:cNvPr id="58" name="Rectangle 57"/>
          <p:cNvSpPr/>
          <p:nvPr/>
        </p:nvSpPr>
        <p:spPr>
          <a:xfrm>
            <a:off x="357158" y="442913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9" name="Rectangle 58"/>
          <p:cNvSpPr/>
          <p:nvPr/>
        </p:nvSpPr>
        <p:spPr>
          <a:xfrm>
            <a:off x="911157" y="442913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0" name="Rectangle 59"/>
          <p:cNvSpPr/>
          <p:nvPr/>
        </p:nvSpPr>
        <p:spPr>
          <a:xfrm>
            <a:off x="1465156" y="442913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1" name="Rectangle 60"/>
          <p:cNvSpPr/>
          <p:nvPr/>
        </p:nvSpPr>
        <p:spPr>
          <a:xfrm>
            <a:off x="2019155" y="442913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2" name="Rectangle 61"/>
          <p:cNvSpPr/>
          <p:nvPr/>
        </p:nvSpPr>
        <p:spPr>
          <a:xfrm>
            <a:off x="2573154" y="442913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3" name="Rectangle 62"/>
          <p:cNvSpPr/>
          <p:nvPr/>
        </p:nvSpPr>
        <p:spPr>
          <a:xfrm>
            <a:off x="3127153" y="442913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4" name="Rectangle 63"/>
          <p:cNvSpPr/>
          <p:nvPr/>
        </p:nvSpPr>
        <p:spPr>
          <a:xfrm>
            <a:off x="3681153" y="442913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5" name="Rectangle 64"/>
          <p:cNvSpPr/>
          <p:nvPr/>
        </p:nvSpPr>
        <p:spPr>
          <a:xfrm>
            <a:off x="357158" y="514351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6" name="Rectangle 65"/>
          <p:cNvSpPr/>
          <p:nvPr/>
        </p:nvSpPr>
        <p:spPr>
          <a:xfrm>
            <a:off x="911157" y="514351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7" name="Rectangle 66"/>
          <p:cNvSpPr/>
          <p:nvPr/>
        </p:nvSpPr>
        <p:spPr>
          <a:xfrm>
            <a:off x="1465156" y="514351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8" name="Rectangle 67"/>
          <p:cNvSpPr/>
          <p:nvPr/>
        </p:nvSpPr>
        <p:spPr>
          <a:xfrm>
            <a:off x="2019155" y="514351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9" name="Rectangle 68"/>
          <p:cNvSpPr/>
          <p:nvPr/>
        </p:nvSpPr>
        <p:spPr>
          <a:xfrm>
            <a:off x="2573154" y="514351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0" name="Rectangle 69"/>
          <p:cNvSpPr/>
          <p:nvPr/>
        </p:nvSpPr>
        <p:spPr>
          <a:xfrm>
            <a:off x="3127153" y="5143511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1" name="Rectangle 70"/>
          <p:cNvSpPr/>
          <p:nvPr/>
        </p:nvSpPr>
        <p:spPr>
          <a:xfrm>
            <a:off x="3681153" y="5143511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2" name="Rectangle 71"/>
          <p:cNvSpPr/>
          <p:nvPr/>
        </p:nvSpPr>
        <p:spPr>
          <a:xfrm>
            <a:off x="357158" y="6072206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3" name="Rectangle 72"/>
          <p:cNvSpPr/>
          <p:nvPr/>
        </p:nvSpPr>
        <p:spPr>
          <a:xfrm>
            <a:off x="928662" y="6072206"/>
            <a:ext cx="553999" cy="500066"/>
          </a:xfrm>
          <a:prstGeom prst="rect">
            <a:avLst/>
          </a:prstGeom>
          <a:solidFill>
            <a:srgbClr val="95B7D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4" name="Rectangle 73"/>
          <p:cNvSpPr/>
          <p:nvPr/>
        </p:nvSpPr>
        <p:spPr>
          <a:xfrm>
            <a:off x="1500166" y="6072206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5" name="Rectangle 74"/>
          <p:cNvSpPr/>
          <p:nvPr/>
        </p:nvSpPr>
        <p:spPr>
          <a:xfrm>
            <a:off x="2019155" y="6072206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6" name="Rectangle 75"/>
          <p:cNvSpPr/>
          <p:nvPr/>
        </p:nvSpPr>
        <p:spPr>
          <a:xfrm>
            <a:off x="2573154" y="6072206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7" name="Rectangle 76"/>
          <p:cNvSpPr/>
          <p:nvPr/>
        </p:nvSpPr>
        <p:spPr>
          <a:xfrm>
            <a:off x="3127153" y="6072206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8" name="Rectangle 77"/>
          <p:cNvSpPr/>
          <p:nvPr/>
        </p:nvSpPr>
        <p:spPr>
          <a:xfrm>
            <a:off x="3681153" y="6072206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9" name="TextBox 78"/>
          <p:cNvSpPr txBox="1"/>
          <p:nvPr/>
        </p:nvSpPr>
        <p:spPr>
          <a:xfrm>
            <a:off x="703407" y="5715015"/>
            <a:ext cx="31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              ― ― ― ―</a:t>
            </a:r>
            <a:endParaRPr lang="hr-HR" dirty="0"/>
          </a:p>
        </p:txBody>
      </p:sp>
      <p:cxnSp>
        <p:nvCxnSpPr>
          <p:cNvPr id="80" name="Straight Arrow Connector 79"/>
          <p:cNvCxnSpPr>
            <a:endCxn id="72" idx="0"/>
          </p:cNvCxnSpPr>
          <p:nvPr/>
        </p:nvCxnSpPr>
        <p:spPr>
          <a:xfrm rot="5400000">
            <a:off x="46254" y="4445555"/>
            <a:ext cx="2214554" cy="103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7" idx="0"/>
          </p:cNvCxnSpPr>
          <p:nvPr/>
        </p:nvCxnSpPr>
        <p:spPr>
          <a:xfrm rot="16200000" flipH="1">
            <a:off x="1136027" y="4537382"/>
            <a:ext cx="1143008" cy="69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2" idx="0"/>
          </p:cNvCxnSpPr>
          <p:nvPr/>
        </p:nvCxnSpPr>
        <p:spPr>
          <a:xfrm>
            <a:off x="1672906" y="4000503"/>
            <a:ext cx="117724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562719" y="1716676"/>
            <a:ext cx="142876" cy="13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ocument 84"/>
          <p:cNvSpPr/>
          <p:nvPr/>
        </p:nvSpPr>
        <p:spPr>
          <a:xfrm rot="16200000">
            <a:off x="4207152" y="4436791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6" name="Flowchart: Document 85"/>
          <p:cNvSpPr/>
          <p:nvPr/>
        </p:nvSpPr>
        <p:spPr>
          <a:xfrm rot="16200000">
            <a:off x="4207152" y="5151171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7" name="Flowchart: Document 86"/>
          <p:cNvSpPr/>
          <p:nvPr/>
        </p:nvSpPr>
        <p:spPr>
          <a:xfrm rot="16200000">
            <a:off x="4207152" y="6079865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Prostorna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hr-HR" sz="3100" dirty="0" smtClean="0"/>
              <a:t>Koristi li TS M najviše S(n) ćelija tokom prihvaćanja niza duljine n, TS M i jezik koji TS prihvaća, L=L(M), su prostorne složenosti S(n)</a:t>
            </a:r>
          </a:p>
          <a:p>
            <a:r>
              <a:rPr lang="hr-HR" sz="3100" dirty="0" smtClean="0"/>
              <a:t>Koristi li TS manje od n ćelija na radnim trakama, s povećanjem duljine ulaznog niza n moguće je da je porast funkcije S(n) manji od linearnog.</a:t>
            </a:r>
          </a:p>
          <a:p>
            <a:r>
              <a:rPr lang="hr-HR" sz="3100" dirty="0" smtClean="0"/>
              <a:t>Dozvolimo li pisanje po ulaznoj traci, prostorna složenost uzima u obzir i ćelije ulazne trake</a:t>
            </a:r>
            <a:endParaRPr lang="hr-HR" sz="3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Vremenska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r-HR" dirty="0" smtClean="0"/>
              <a:t>Deterministički TS sa k dvostrano beskonačnih traka</a:t>
            </a:r>
          </a:p>
          <a:p>
            <a:r>
              <a:rPr lang="hr-HR" dirty="0" smtClean="0"/>
              <a:t>Na ulaznoj traci zapisan niz duljine w</a:t>
            </a:r>
          </a:p>
          <a:p>
            <a:r>
              <a:rPr lang="hr-HR" dirty="0" smtClean="0"/>
              <a:t>Sve trake, uključujući i ulaznu moguće je čitati i pisati po njima</a:t>
            </a:r>
            <a:endParaRPr lang="hr-HR" dirty="0"/>
          </a:p>
        </p:txBody>
      </p:sp>
      <p:sp>
        <p:nvSpPr>
          <p:cNvPr id="5" name="Rounded Rectangle 4"/>
          <p:cNvSpPr/>
          <p:nvPr/>
        </p:nvSpPr>
        <p:spPr>
          <a:xfrm>
            <a:off x="999451" y="1785925"/>
            <a:ext cx="2631496" cy="1357322"/>
          </a:xfrm>
          <a:prstGeom prst="roundRect">
            <a:avLst/>
          </a:prstGeom>
          <a:solidFill>
            <a:srgbClr val="86B0CC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1207200" y="1857363"/>
            <a:ext cx="221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Upravljačka jedinka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48304" y="2428868"/>
            <a:ext cx="1523498" cy="500066"/>
          </a:xfrm>
          <a:prstGeom prst="roundRect">
            <a:avLst/>
          </a:prstGeom>
          <a:solidFill>
            <a:srgbClr val="457AA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899700" y="2500305"/>
            <a:ext cx="11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Stanje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0951" y="3571875"/>
            <a:ext cx="2215997" cy="500066"/>
          </a:xfrm>
          <a:prstGeom prst="rect">
            <a:avLst/>
          </a:prstGeom>
          <a:solidFill>
            <a:srgbClr val="86B0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3076948" y="357187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3630947" y="357187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860951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1414950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1968950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2522949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3076948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3630947" y="428625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860951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1414950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968950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2522949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3076948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3" name="Rectangle 22"/>
          <p:cNvSpPr/>
          <p:nvPr/>
        </p:nvSpPr>
        <p:spPr>
          <a:xfrm>
            <a:off x="3630947" y="5357825"/>
            <a:ext cx="553999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653202" y="4857759"/>
            <a:ext cx="31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              ― ― ― ―</a:t>
            </a:r>
            <a:endParaRPr lang="hr-HR" dirty="0"/>
          </a:p>
        </p:txBody>
      </p:sp>
      <p:cxnSp>
        <p:nvCxnSpPr>
          <p:cNvPr id="25" name="Straight Arrow Connector 24"/>
          <p:cNvCxnSpPr>
            <a:endCxn id="13" idx="0"/>
          </p:cNvCxnSpPr>
          <p:nvPr/>
        </p:nvCxnSpPr>
        <p:spPr>
          <a:xfrm rot="16200000" flipH="1">
            <a:off x="1085821" y="3680126"/>
            <a:ext cx="1143008" cy="69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22700" y="3143247"/>
            <a:ext cx="969499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Document 27"/>
          <p:cNvSpPr/>
          <p:nvPr/>
        </p:nvSpPr>
        <p:spPr>
          <a:xfrm rot="16200000">
            <a:off x="4177288" y="3579534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Flowchart: Document 28"/>
          <p:cNvSpPr/>
          <p:nvPr/>
        </p:nvSpPr>
        <p:spPr>
          <a:xfrm rot="16200000">
            <a:off x="4177288" y="429391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Flowchart: Document 29"/>
          <p:cNvSpPr/>
          <p:nvPr/>
        </p:nvSpPr>
        <p:spPr>
          <a:xfrm rot="16200000">
            <a:off x="4177288" y="5365484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Flowchart: Document 30"/>
          <p:cNvSpPr/>
          <p:nvPr/>
        </p:nvSpPr>
        <p:spPr>
          <a:xfrm rot="5400000">
            <a:off x="368544" y="3579534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Flowchart: Document 31"/>
          <p:cNvSpPr/>
          <p:nvPr/>
        </p:nvSpPr>
        <p:spPr>
          <a:xfrm rot="5400000">
            <a:off x="368544" y="4293913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Flowchart: Document 32"/>
          <p:cNvSpPr/>
          <p:nvPr/>
        </p:nvSpPr>
        <p:spPr>
          <a:xfrm rot="5400000">
            <a:off x="368544" y="5365484"/>
            <a:ext cx="500066" cy="484749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-3951" y="3731150"/>
            <a:ext cx="2214554" cy="103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61200" y="3643313"/>
            <a:ext cx="16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Ulazni niz</a:t>
            </a:r>
            <a:endParaRPr lang="hr-H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Vremenska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nb-NO" sz="3200" dirty="0" smtClean="0"/>
              <a:t>Vrijeme se mjeri tako da se broje pomaci glave TS: jedan pomak glave TS troši jedinicu vremena</a:t>
            </a:r>
            <a:endParaRPr lang="hr-HR" sz="3200" dirty="0" smtClean="0"/>
          </a:p>
          <a:p>
            <a:r>
              <a:rPr lang="en-US" sz="3200" dirty="0" err="1" smtClean="0"/>
              <a:t>Izvede</a:t>
            </a:r>
            <a:r>
              <a:rPr lang="en-US" sz="3200" dirty="0" smtClean="0"/>
              <a:t> </a:t>
            </a:r>
            <a:r>
              <a:rPr lang="en-US" sz="3200" dirty="0" err="1" smtClean="0"/>
              <a:t>li</a:t>
            </a:r>
            <a:r>
              <a:rPr lang="en-US" sz="3200" dirty="0" smtClean="0"/>
              <a:t> TS M </a:t>
            </a:r>
            <a:r>
              <a:rPr lang="en-US" sz="3200" dirty="0" err="1" smtClean="0"/>
              <a:t>najviše</a:t>
            </a:r>
            <a:r>
              <a:rPr lang="en-US" sz="3200" dirty="0" smtClean="0"/>
              <a:t> T(n) </a:t>
            </a:r>
            <a:r>
              <a:rPr lang="en-US" sz="3200" dirty="0" err="1" smtClean="0"/>
              <a:t>pomaka</a:t>
            </a:r>
            <a:r>
              <a:rPr lang="en-US" sz="3200" dirty="0" smtClean="0"/>
              <a:t> </a:t>
            </a:r>
            <a:r>
              <a:rPr lang="en-US" sz="3200" dirty="0" err="1" smtClean="0"/>
              <a:t>glave</a:t>
            </a:r>
            <a:r>
              <a:rPr lang="en-US" sz="3200" dirty="0" smtClean="0"/>
              <a:t> </a:t>
            </a:r>
            <a:r>
              <a:rPr lang="en-US" sz="3200" dirty="0" err="1" smtClean="0"/>
              <a:t>tijekom</a:t>
            </a:r>
            <a:r>
              <a:rPr lang="en-US" sz="3200" dirty="0" smtClean="0"/>
              <a:t> </a:t>
            </a:r>
            <a:r>
              <a:rPr lang="en-US" sz="3200" dirty="0" err="1" smtClean="0"/>
              <a:t>prihvaćanja</a:t>
            </a:r>
            <a:r>
              <a:rPr lang="en-US" sz="3200" dirty="0" smtClean="0"/>
              <a:t> </a:t>
            </a:r>
            <a:r>
              <a:rPr lang="en-US" sz="3200" dirty="0" err="1" smtClean="0"/>
              <a:t>bilo</a:t>
            </a:r>
            <a:r>
              <a:rPr lang="en-US" sz="3200" dirty="0" smtClean="0"/>
              <a:t> </a:t>
            </a:r>
            <a:r>
              <a:rPr lang="en-US" sz="3200" dirty="0" err="1" smtClean="0"/>
              <a:t>kojeg</a:t>
            </a:r>
            <a:r>
              <a:rPr lang="en-US" sz="3200" dirty="0" smtClean="0"/>
              <a:t> </a:t>
            </a:r>
            <a:r>
              <a:rPr lang="en-US" sz="3200" dirty="0" err="1" smtClean="0"/>
              <a:t>niza</a:t>
            </a:r>
            <a:r>
              <a:rPr lang="en-US" sz="3200" dirty="0" smtClean="0"/>
              <a:t> </a:t>
            </a:r>
            <a:r>
              <a:rPr lang="en-US" sz="3200" dirty="0" err="1" smtClean="0"/>
              <a:t>duljine</a:t>
            </a:r>
            <a:r>
              <a:rPr lang="en-US" sz="3200" dirty="0" smtClean="0"/>
              <a:t> n, TS M</a:t>
            </a:r>
            <a:r>
              <a:rPr lang="hr-HR" sz="3200" dirty="0" smtClean="0"/>
              <a:t> i jezik koji prihvaća TS M, L=L(M),</a:t>
            </a:r>
            <a:r>
              <a:rPr lang="en-US" sz="3200" dirty="0" smtClean="0"/>
              <a:t> </a:t>
            </a:r>
            <a:r>
              <a:rPr lang="hr-HR" sz="3200" dirty="0" smtClean="0"/>
              <a:t>su</a:t>
            </a:r>
            <a:r>
              <a:rPr lang="en-US" sz="3200" dirty="0" smtClean="0"/>
              <a:t> </a:t>
            </a:r>
            <a:r>
              <a:rPr lang="en-US" sz="3200" dirty="0" err="1" smtClean="0"/>
              <a:t>vremenske</a:t>
            </a:r>
            <a:r>
              <a:rPr lang="en-US" sz="3200" dirty="0" smtClean="0"/>
              <a:t> </a:t>
            </a:r>
            <a:r>
              <a:rPr lang="en-US" sz="3200" dirty="0" err="1" smtClean="0"/>
              <a:t>složenosti</a:t>
            </a:r>
            <a:r>
              <a:rPr lang="en-US" sz="3200" dirty="0" smtClean="0"/>
              <a:t> T(n</a:t>
            </a:r>
            <a:r>
              <a:rPr lang="hr-HR" sz="3200" dirty="0" smtClean="0"/>
              <a:t>)</a:t>
            </a:r>
          </a:p>
          <a:p>
            <a:r>
              <a:rPr lang="hr-HR" sz="3200" dirty="0" smtClean="0"/>
              <a:t>T(n) je najmanje n+1, pa je v</a:t>
            </a:r>
            <a:r>
              <a:rPr lang="en-US" sz="3200" dirty="0" err="1" smtClean="0"/>
              <a:t>remenska</a:t>
            </a:r>
            <a:r>
              <a:rPr lang="en-US" sz="3200" dirty="0" smtClean="0"/>
              <a:t> </a:t>
            </a:r>
            <a:r>
              <a:rPr lang="en-US" sz="3200" dirty="0" err="1" smtClean="0"/>
              <a:t>složenost</a:t>
            </a:r>
            <a:r>
              <a:rPr lang="en-US" sz="3200" dirty="0" smtClean="0"/>
              <a:t> </a:t>
            </a:r>
            <a:r>
              <a:rPr lang="en-US" sz="3200" dirty="0" err="1" smtClean="0"/>
              <a:t>jezika</a:t>
            </a:r>
            <a:r>
              <a:rPr lang="en-US" sz="3200" dirty="0" smtClean="0"/>
              <a:t> max(n+1, [T(n)]), </a:t>
            </a:r>
            <a:r>
              <a:rPr lang="en-US" sz="3200" dirty="0" err="1" smtClean="0"/>
              <a:t>što</a:t>
            </a:r>
            <a:r>
              <a:rPr lang="en-US" sz="3200" dirty="0" smtClean="0"/>
              <a:t> se </a:t>
            </a:r>
            <a:r>
              <a:rPr lang="en-US" sz="3200" dirty="0" err="1" smtClean="0"/>
              <a:t>kraće</a:t>
            </a:r>
            <a:r>
              <a:rPr lang="en-US" sz="3200" dirty="0" smtClean="0"/>
              <a:t> </a:t>
            </a:r>
            <a:r>
              <a:rPr lang="en-US" sz="3200" dirty="0" err="1" smtClean="0"/>
              <a:t>zapisuje</a:t>
            </a:r>
            <a:r>
              <a:rPr lang="en-US" sz="3200" dirty="0" smtClean="0"/>
              <a:t> T(n)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Primjer 6.1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8153400" cy="4567238"/>
          </a:xfrm>
        </p:spPr>
        <p:txBody>
          <a:bodyPr/>
          <a:lstStyle/>
          <a:p>
            <a:r>
              <a:rPr lang="hr-HR" sz="2400" dirty="0" smtClean="0"/>
              <a:t>L={wcw</a:t>
            </a:r>
            <a:r>
              <a:rPr lang="hr-HR" sz="2400" baseline="30000" dirty="0" smtClean="0"/>
              <a:t>R </a:t>
            </a:r>
            <a:r>
              <a:rPr lang="hr-HR" sz="2400" dirty="0" smtClean="0"/>
              <a:t> | w∈(a+b)*}</a:t>
            </a: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sz="2400" dirty="0" smtClean="0"/>
              <a:t>Vremenska složenost: (n-1)/2 + 1 + (n-1)/2 + 1 = n+1≈n</a:t>
            </a:r>
          </a:p>
          <a:p>
            <a:r>
              <a:rPr lang="hr-HR" sz="2400" dirty="0" smtClean="0"/>
              <a:t>Prostorna složenost:  n</a:t>
            </a:r>
          </a:p>
          <a:p>
            <a:pPr>
              <a:buNone/>
            </a:pPr>
            <a:endParaRPr lang="hr-HR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278756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 smtClean="0"/>
              <a:t>Upravljačka jedinka</a:t>
            </a:r>
            <a:endParaRPr lang="hr-H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14612" y="3296385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2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400628" y="3314224"/>
            <a:ext cx="48641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500166" y="2000240"/>
            <a:ext cx="4357718" cy="1071570"/>
          </a:xfrm>
          <a:prstGeom prst="roundRect">
            <a:avLst/>
          </a:prstGeom>
          <a:solidFill>
            <a:srgbClr val="95B7D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rgbClr val="6FA1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20595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Upravljačka jedinka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86050" y="2571744"/>
            <a:ext cx="1643074" cy="357190"/>
          </a:xfrm>
          <a:prstGeom prst="roundRect">
            <a:avLst/>
          </a:prstGeom>
          <a:solidFill>
            <a:srgbClr val="6FA1C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25717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Stanje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0166" y="4298398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3357554" y="4298398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4" name="Flowchart: Document 13"/>
          <p:cNvSpPr/>
          <p:nvPr/>
        </p:nvSpPr>
        <p:spPr>
          <a:xfrm rot="16200000">
            <a:off x="7000892" y="4226960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Flowchart: Document 14"/>
          <p:cNvSpPr/>
          <p:nvPr/>
        </p:nvSpPr>
        <p:spPr>
          <a:xfrm rot="5400000">
            <a:off x="1071538" y="4226960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5786446" y="429839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6357950" y="429839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4071934" y="4298397"/>
            <a:ext cx="64294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4714876" y="4297272"/>
            <a:ext cx="571504" cy="358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5286380" y="4297272"/>
            <a:ext cx="571504" cy="358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1734368" y="4286256"/>
            <a:ext cx="100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1500166" y="3571877"/>
            <a:ext cx="185738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endParaRPr lang="hr-HR" dirty="0"/>
          </a:p>
        </p:txBody>
      </p:sp>
      <p:sp>
        <p:nvSpPr>
          <p:cNvPr id="23" name="Rectangle 22"/>
          <p:cNvSpPr/>
          <p:nvPr/>
        </p:nvSpPr>
        <p:spPr>
          <a:xfrm>
            <a:off x="3357554" y="3571877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24" name="Flowchart: Document 23"/>
          <p:cNvSpPr/>
          <p:nvPr/>
        </p:nvSpPr>
        <p:spPr>
          <a:xfrm rot="16200000">
            <a:off x="7000892" y="350043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Flowchart: Document 24"/>
          <p:cNvSpPr/>
          <p:nvPr/>
        </p:nvSpPr>
        <p:spPr>
          <a:xfrm rot="5400000">
            <a:off x="1071538" y="350043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5"/>
          <p:cNvSpPr/>
          <p:nvPr/>
        </p:nvSpPr>
        <p:spPr>
          <a:xfrm>
            <a:off x="5786446" y="357187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7" name="Rectangle 26"/>
          <p:cNvSpPr/>
          <p:nvPr/>
        </p:nvSpPr>
        <p:spPr>
          <a:xfrm>
            <a:off x="6357950" y="3571876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8" name="Rectangle 27"/>
          <p:cNvSpPr/>
          <p:nvPr/>
        </p:nvSpPr>
        <p:spPr>
          <a:xfrm>
            <a:off x="4071934" y="3571876"/>
            <a:ext cx="1714512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Podniz w</a:t>
            </a:r>
            <a:r>
              <a:rPr lang="hr-HR" baseline="30000" dirty="0" smtClean="0"/>
              <a:t>R</a:t>
            </a:r>
            <a:endParaRPr lang="hr-HR" baseline="300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1041891" y="3672961"/>
            <a:ext cx="120230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694 L 0.16545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3862 L 0.16284 0.035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4 0.0037 L 0.24948 0.006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48 0.00693 L 0.46198 0.006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4 0.03516 L -0.01823 0.038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Primjer 6.1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5000660" cy="4572000"/>
          </a:xfrm>
        </p:spPr>
        <p:txBody>
          <a:bodyPr/>
          <a:lstStyle/>
          <a:p>
            <a:r>
              <a:rPr lang="hr-HR" sz="2400" dirty="0" smtClean="0"/>
              <a:t>L={wcw</a:t>
            </a:r>
            <a:r>
              <a:rPr lang="hr-HR" sz="2400" baseline="30000" dirty="0" smtClean="0"/>
              <a:t>R </a:t>
            </a:r>
            <a:r>
              <a:rPr lang="hr-HR" sz="2400" dirty="0" smtClean="0"/>
              <a:t> | w∈(a+b)*}</a:t>
            </a:r>
          </a:p>
          <a:p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86511" y="1589567"/>
            <a:ext cx="2444589" cy="4572000"/>
          </a:xfrm>
        </p:spPr>
        <p:txBody>
          <a:bodyPr>
            <a:normAutofit/>
          </a:bodyPr>
          <a:lstStyle/>
          <a:p>
            <a:endParaRPr lang="hr-HR" sz="2400" dirty="0" smtClean="0"/>
          </a:p>
          <a:p>
            <a:r>
              <a:rPr lang="hr-HR" sz="2400" dirty="0" smtClean="0"/>
              <a:t>C jedinstven?</a:t>
            </a:r>
          </a:p>
          <a:p>
            <a:r>
              <a:rPr lang="hr-HR" sz="2400" dirty="0" smtClean="0"/>
              <a:t>Broj znakova lijevo i desno od c jednak?</a:t>
            </a:r>
          </a:p>
          <a:p>
            <a:r>
              <a:rPr lang="hr-HR" sz="2400" dirty="0" smtClean="0"/>
              <a:t>Usporedba znakova?</a:t>
            </a:r>
          </a:p>
          <a:p>
            <a:endParaRPr lang="hr-HR" sz="2400" dirty="0" smtClean="0"/>
          </a:p>
          <a:p>
            <a:r>
              <a:rPr lang="hr-HR" sz="2400" dirty="0" smtClean="0"/>
              <a:t>S(n)=log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(n)</a:t>
            </a:r>
            <a:endParaRPr lang="hr-HR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85786" y="3371211"/>
            <a:ext cx="4214842" cy="1000132"/>
          </a:xfrm>
          <a:prstGeom prst="roundRect">
            <a:avLst/>
          </a:prstGeom>
          <a:solidFill>
            <a:srgbClr val="6FA1C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21440" y="4964915"/>
            <a:ext cx="1214446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79423" y="4606932"/>
            <a:ext cx="500066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714348" y="3071809"/>
            <a:ext cx="572298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285984" y="3857627"/>
            <a:ext cx="1428760" cy="428628"/>
          </a:xfrm>
          <a:prstGeom prst="roundRect">
            <a:avLst/>
          </a:prstGeom>
          <a:solidFill>
            <a:srgbClr val="457AA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3916923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Stanje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3428999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Upravljačka jedinka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24288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%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857224" y="2428867"/>
            <a:ext cx="192882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786050" y="24288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c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3357554" y="2428867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w</a:t>
            </a:r>
            <a:r>
              <a:rPr lang="hr-HR" baseline="30000" dirty="0" smtClean="0"/>
              <a:t>R</a:t>
            </a:r>
            <a:endParaRPr lang="hr-HR" baseline="30000" dirty="0"/>
          </a:p>
        </p:txBody>
      </p:sp>
      <p:sp>
        <p:nvSpPr>
          <p:cNvPr id="16" name="Rectangle 15"/>
          <p:cNvSpPr/>
          <p:nvPr/>
        </p:nvSpPr>
        <p:spPr>
          <a:xfrm>
            <a:off x="4500562" y="2428867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</a:t>
            </a:r>
            <a:endParaRPr lang="hr-HR" dirty="0"/>
          </a:p>
        </p:txBody>
      </p:sp>
      <p:sp>
        <p:nvSpPr>
          <p:cNvPr id="17" name="Flowchart: Document 16"/>
          <p:cNvSpPr/>
          <p:nvPr/>
        </p:nvSpPr>
        <p:spPr>
          <a:xfrm rot="16200000">
            <a:off x="5143504" y="2357429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571472" y="5572140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2928926" y="557214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3500430" y="557214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4071934" y="557214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2" name="Flowchart: Document 21"/>
          <p:cNvSpPr/>
          <p:nvPr/>
        </p:nvSpPr>
        <p:spPr>
          <a:xfrm rot="16200000">
            <a:off x="5857884" y="5500702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Flowchart: Document 22"/>
          <p:cNvSpPr/>
          <p:nvPr/>
        </p:nvSpPr>
        <p:spPr>
          <a:xfrm rot="5400000">
            <a:off x="142844" y="5500702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4643438" y="557213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5214942" y="557213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6" name="Rectangle 25"/>
          <p:cNvSpPr/>
          <p:nvPr/>
        </p:nvSpPr>
        <p:spPr>
          <a:xfrm>
            <a:off x="571472" y="4857760"/>
            <a:ext cx="178595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Binarno brojilo</a:t>
            </a:r>
            <a:endParaRPr lang="hr-HR" dirty="0"/>
          </a:p>
        </p:txBody>
      </p:sp>
      <p:sp>
        <p:nvSpPr>
          <p:cNvPr id="27" name="Rectangle 26"/>
          <p:cNvSpPr/>
          <p:nvPr/>
        </p:nvSpPr>
        <p:spPr>
          <a:xfrm>
            <a:off x="2928926" y="485776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8" name="Rectangle 27"/>
          <p:cNvSpPr/>
          <p:nvPr/>
        </p:nvSpPr>
        <p:spPr>
          <a:xfrm>
            <a:off x="3500430" y="485776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9" name="Rectangle 28"/>
          <p:cNvSpPr/>
          <p:nvPr/>
        </p:nvSpPr>
        <p:spPr>
          <a:xfrm>
            <a:off x="4071934" y="4857760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0" name="Flowchart: Document 29"/>
          <p:cNvSpPr/>
          <p:nvPr/>
        </p:nvSpPr>
        <p:spPr>
          <a:xfrm rot="16200000">
            <a:off x="5857884" y="4786322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Flowchart: Document 30"/>
          <p:cNvSpPr/>
          <p:nvPr/>
        </p:nvSpPr>
        <p:spPr>
          <a:xfrm rot="5400000">
            <a:off x="142844" y="4786322"/>
            <a:ext cx="357190" cy="50006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ectangle 31"/>
          <p:cNvSpPr/>
          <p:nvPr/>
        </p:nvSpPr>
        <p:spPr>
          <a:xfrm>
            <a:off x="4643438" y="485775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3" name="Rectangle 32"/>
          <p:cNvSpPr/>
          <p:nvPr/>
        </p:nvSpPr>
        <p:spPr>
          <a:xfrm>
            <a:off x="5214942" y="485775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2357422" y="485775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5" name="Rectangle 34"/>
          <p:cNvSpPr/>
          <p:nvPr/>
        </p:nvSpPr>
        <p:spPr>
          <a:xfrm>
            <a:off x="2357422" y="5572139"/>
            <a:ext cx="57150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13671E-6 L 0.42257 -0.001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7 -0.00139 L 0.22518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8714E-6 L 0.03611 0.0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18 -0.00046 L -0.00312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1082E-6 L 0.0316 0.00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Svojstva prostorne i vremenske složenosti prihvaćanja jezika</a:t>
            </a:r>
            <a:endParaRPr lang="hr-HR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traka i prostorna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Ako TS M</a:t>
            </a:r>
            <a:r>
              <a:rPr lang="hr-HR" baseline="-25000" dirty="0" smtClean="0"/>
              <a:t>1</a:t>
            </a:r>
            <a:r>
              <a:rPr lang="hr-HR" dirty="0" smtClean="0"/>
              <a:t> s k radnih traka prostorne složenosti S(n) prihvaća jezik L(M</a:t>
            </a:r>
            <a:r>
              <a:rPr lang="hr-HR" baseline="-25000" dirty="0" smtClean="0"/>
              <a:t>1</a:t>
            </a:r>
            <a:r>
              <a:rPr lang="hr-HR" dirty="0" smtClean="0"/>
              <a:t>), onda postoji TS M</a:t>
            </a:r>
            <a:r>
              <a:rPr lang="hr-HR" baseline="-25000" dirty="0" smtClean="0"/>
              <a:t>2</a:t>
            </a:r>
            <a:r>
              <a:rPr lang="hr-HR" dirty="0" smtClean="0"/>
              <a:t> s jednom radnom trakom koji je jednake prostorne složenosti S(n) i koji prihvaća jezik L(M</a:t>
            </a:r>
            <a:r>
              <a:rPr lang="hr-HR" baseline="-25000" dirty="0" smtClean="0"/>
              <a:t>2</a:t>
            </a:r>
            <a:r>
              <a:rPr lang="hr-HR" dirty="0" smtClean="0"/>
              <a:t>)=L(M</a:t>
            </a:r>
            <a:r>
              <a:rPr lang="hr-HR" baseline="-25000" dirty="0" smtClean="0"/>
              <a:t>1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Konstrukcija osnovnog modela TS M</a:t>
            </a:r>
            <a:r>
              <a:rPr lang="hr-HR" baseline="-25000" dirty="0" smtClean="0"/>
              <a:t>2 </a:t>
            </a:r>
            <a:r>
              <a:rPr lang="hr-HR" dirty="0" smtClean="0"/>
              <a:t>iz TS M</a:t>
            </a:r>
            <a:r>
              <a:rPr lang="hr-HR" baseline="-25000" dirty="0" smtClean="0"/>
              <a:t>1</a:t>
            </a:r>
            <a:r>
              <a:rPr lang="hr-HR" dirty="0" smtClean="0"/>
              <a:t> sa višestrukim trakama: M</a:t>
            </a:r>
            <a:r>
              <a:rPr lang="hr-HR" baseline="-25000" dirty="0" smtClean="0"/>
              <a:t>2</a:t>
            </a:r>
            <a:r>
              <a:rPr lang="hr-HR" dirty="0" smtClean="0"/>
              <a:t> koristi jednu traku sa 2k tragova</a:t>
            </a:r>
          </a:p>
          <a:p>
            <a:pPr lvl="1"/>
            <a:r>
              <a:rPr lang="hr-HR" dirty="0" smtClean="0"/>
              <a:t>Prostorna složenost M</a:t>
            </a:r>
            <a:r>
              <a:rPr lang="hr-HR" baseline="-25000" dirty="0" smtClean="0"/>
              <a:t>2</a:t>
            </a:r>
            <a:r>
              <a:rPr lang="hr-HR" dirty="0" smtClean="0"/>
              <a:t> je S(n)</a:t>
            </a:r>
          </a:p>
          <a:p>
            <a:endParaRPr lang="hr-HR" dirty="0" smtClean="0"/>
          </a:p>
          <a:p>
            <a:r>
              <a:rPr lang="hr-HR" dirty="0" smtClean="0"/>
              <a:t>Broj traka NE MIJENJA prostornu složenost</a:t>
            </a:r>
            <a:endParaRPr lang="hr-HR" dirty="0"/>
          </a:p>
          <a:p>
            <a:endParaRPr lang="hr-HR" dirty="0" smtClean="0"/>
          </a:p>
          <a:p>
            <a:pPr>
              <a:buNone/>
            </a:pPr>
            <a:endParaRPr lang="hr-HR" dirty="0" smtClean="0"/>
          </a:p>
          <a:p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traka i vremenska složenost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Ako TS M</a:t>
            </a:r>
            <a:r>
              <a:rPr lang="hr-HR" baseline="-25000" dirty="0" smtClean="0"/>
              <a:t>1</a:t>
            </a:r>
            <a:r>
              <a:rPr lang="hr-HR" dirty="0" smtClean="0"/>
              <a:t> s k radnih traka vremenske složenosti T(n) prihvaća jezik L(M</a:t>
            </a:r>
            <a:r>
              <a:rPr lang="hr-HR" baseline="-25000" dirty="0" smtClean="0"/>
              <a:t>1</a:t>
            </a:r>
            <a:r>
              <a:rPr lang="hr-HR" dirty="0" smtClean="0"/>
              <a:t>), onda postoji TS M</a:t>
            </a:r>
            <a:r>
              <a:rPr lang="hr-HR" baseline="-25000" dirty="0" smtClean="0"/>
              <a:t>2</a:t>
            </a:r>
            <a:r>
              <a:rPr lang="hr-HR" dirty="0" smtClean="0"/>
              <a:t> s jednom radnom trakom vremenske složenosti T</a:t>
            </a:r>
            <a:r>
              <a:rPr lang="hr-HR" baseline="30000" dirty="0" smtClean="0"/>
              <a:t>2</a:t>
            </a:r>
            <a:r>
              <a:rPr lang="hr-HR" dirty="0" smtClean="0"/>
              <a:t>(n) i koji prihvaća jezik L(M</a:t>
            </a:r>
            <a:r>
              <a:rPr lang="hr-HR" baseline="-25000" dirty="0" smtClean="0"/>
              <a:t>2</a:t>
            </a:r>
            <a:r>
              <a:rPr lang="hr-HR" dirty="0" smtClean="0"/>
              <a:t>)=L(M</a:t>
            </a:r>
            <a:r>
              <a:rPr lang="hr-HR" baseline="-25000" dirty="0" smtClean="0"/>
              <a:t>1</a:t>
            </a:r>
            <a:r>
              <a:rPr lang="hr-HR" dirty="0" smtClean="0"/>
              <a:t>) </a:t>
            </a:r>
          </a:p>
          <a:p>
            <a:pPr lvl="1"/>
            <a:r>
              <a:rPr lang="hr-HR" dirty="0" smtClean="0"/>
              <a:t>Broj pomaka glave opisuje se kvadratnom funkcijom</a:t>
            </a:r>
          </a:p>
          <a:p>
            <a:endParaRPr lang="hr-HR" dirty="0" smtClean="0"/>
          </a:p>
          <a:p>
            <a:r>
              <a:rPr lang="hr-HR" dirty="0" smtClean="0"/>
              <a:t>Smanji li se broj traka na dvije umjesto na jednu, istovjetni TS ima složenost najviše T(n)logT(n)</a:t>
            </a:r>
          </a:p>
          <a:p>
            <a:endParaRPr lang="hr-HR" dirty="0" smtClean="0"/>
          </a:p>
          <a:p>
            <a:pPr lvl="1">
              <a:buNone/>
            </a:pP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analogno ako je niz w niz jezika L</a:t>
            </a:r>
            <a:r>
              <a:rPr lang="hr-HR" baseline="-20000" dirty="0" smtClean="0"/>
              <a:t>2</a:t>
            </a:r>
          </a:p>
          <a:p>
            <a:r>
              <a:rPr lang="hr-HR" dirty="0" smtClean="0">
                <a:sym typeface="Wingdings" pitchFamily="2" charset="2"/>
              </a:rPr>
              <a:t> L(G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) U L(G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) = L(G</a:t>
            </a:r>
            <a:r>
              <a:rPr lang="hr-HR" baseline="-20000" dirty="0" smtClean="0">
                <a:sym typeface="Wingdings" pitchFamily="2" charset="2"/>
              </a:rPr>
              <a:t>3</a:t>
            </a:r>
            <a:r>
              <a:rPr lang="hr-HR" dirty="0" smtClean="0">
                <a:sym typeface="Wingdings" pitchFamily="2" charset="2"/>
              </a:rPr>
              <a:t>)</a:t>
            </a:r>
          </a:p>
          <a:p>
            <a:r>
              <a:rPr lang="hr-HR" dirty="0" smtClean="0">
                <a:sym typeface="Wingdings" pitchFamily="2" charset="2"/>
              </a:rPr>
              <a:t>produkcije sadrže bar jedan nezavršni znak na lijevoj strani</a:t>
            </a:r>
          </a:p>
          <a:p>
            <a:r>
              <a:rPr lang="hr-HR" dirty="0" smtClean="0">
                <a:sym typeface="Wingdings" pitchFamily="2" charset="2"/>
              </a:rPr>
              <a:t>presjek V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 i V</a:t>
            </a:r>
            <a:r>
              <a:rPr lang="hr-HR" baseline="-20000" dirty="0" smtClean="0">
                <a:sym typeface="Wingdings" pitchFamily="2" charset="2"/>
              </a:rPr>
              <a:t>2</a:t>
            </a:r>
            <a:r>
              <a:rPr lang="hr-HR" dirty="0" smtClean="0">
                <a:sym typeface="Wingdings" pitchFamily="2" charset="2"/>
              </a:rPr>
              <a:t> = </a:t>
            </a:r>
            <a:r>
              <a:rPr lang="hr-HR" dirty="0" smtClean="0">
                <a:latin typeface="Times New Roman"/>
                <a:cs typeface="Times New Roman"/>
                <a:sym typeface="Wingdings" pitchFamily="2" charset="2"/>
              </a:rPr>
              <a:t>Ø</a:t>
            </a:r>
          </a:p>
          <a:p>
            <a:r>
              <a:rPr lang="hr-HR" dirty="0" smtClean="0">
                <a:cs typeface="Times New Roman"/>
                <a:sym typeface="Wingdings" pitchFamily="2" charset="2"/>
              </a:rPr>
              <a:t>tijekom generiranja bilo kojeg niza koriste se produkcije samo jedne gramatike</a:t>
            </a:r>
            <a:endParaRPr lang="hr-HR" dirty="0" smtClean="0">
              <a:sym typeface="Wingdings" pitchFamily="2" charset="2"/>
            </a:endParaRPr>
          </a:p>
          <a:p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Ovisnost broja traka i vremenske složenosti- primjer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1. konstruirati TS s jednom trakom koji prihvaća jezik L={wcw</a:t>
            </a:r>
            <a:r>
              <a:rPr lang="hr-HR" sz="2000" baseline="30000" dirty="0" smtClean="0"/>
              <a:t>R </a:t>
            </a:r>
            <a:r>
              <a:rPr lang="hr-HR" sz="2000" dirty="0" smtClean="0"/>
              <a:t> | w∈(a+b)*} </a:t>
            </a:r>
          </a:p>
          <a:p>
            <a:pPr lvl="1"/>
            <a:r>
              <a:rPr lang="hr-HR" sz="1800" dirty="0" smtClean="0"/>
              <a:t>Traži prvi nepročitani znak</a:t>
            </a:r>
          </a:p>
          <a:p>
            <a:pPr lvl="1"/>
            <a:r>
              <a:rPr lang="hr-HR" sz="1800" dirty="0" smtClean="0"/>
              <a:t>Pomakni se na kraj niza</a:t>
            </a:r>
          </a:p>
          <a:p>
            <a:pPr lvl="1"/>
            <a:r>
              <a:rPr lang="hr-HR" sz="1800" dirty="0" smtClean="0"/>
              <a:t>Ako je znak na kraju isti kao prethodno pročitani, izbriši ga</a:t>
            </a:r>
          </a:p>
          <a:p>
            <a:pPr lvl="1"/>
            <a:endParaRPr lang="hr-HR" sz="2100" dirty="0" smtClean="0"/>
          </a:p>
          <a:p>
            <a:pPr lvl="1">
              <a:buNone/>
            </a:pPr>
            <a:r>
              <a:rPr lang="hr-HR" sz="2100" dirty="0" smtClean="0"/>
              <a:t>Pomaci glave: </a:t>
            </a:r>
          </a:p>
          <a:p>
            <a:pPr lvl="1">
              <a:buNone/>
            </a:pPr>
            <a:r>
              <a:rPr lang="hr-HR" sz="2100" dirty="0" smtClean="0"/>
              <a:t>		</a:t>
            </a:r>
            <a:r>
              <a:rPr lang="hr-HR" sz="1800" dirty="0" smtClean="0"/>
              <a:t>za prvi par 2n-1;</a:t>
            </a:r>
          </a:p>
          <a:p>
            <a:pPr lvl="1">
              <a:buNone/>
            </a:pPr>
            <a:r>
              <a:rPr lang="hr-HR" sz="1800" dirty="0" smtClean="0"/>
              <a:t>		za drugi par 2n-3...</a:t>
            </a:r>
          </a:p>
          <a:p>
            <a:pPr lvl="1">
              <a:buNone/>
            </a:pPr>
            <a:r>
              <a:rPr lang="hr-HR" sz="1800" dirty="0" smtClean="0"/>
              <a:t>		ukupno: (2n-1)+(2n-3)+(2n-5)+…+1=…=(n+1)(n+2)/2≈n</a:t>
            </a:r>
            <a:r>
              <a:rPr lang="hr-HR" sz="1800" baseline="30000" dirty="0" smtClean="0"/>
              <a:t>2</a:t>
            </a:r>
          </a:p>
          <a:p>
            <a:pPr lvl="1">
              <a:buNone/>
            </a:pPr>
            <a:r>
              <a:rPr lang="hr-HR" sz="2400" dirty="0" smtClean="0"/>
              <a:t>Vremenska složenost T(n)=n</a:t>
            </a:r>
            <a:r>
              <a:rPr lang="hr-HR" sz="2400" baseline="30000" dirty="0" smtClean="0"/>
              <a:t>2</a:t>
            </a: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Ovisnost broja traka i vremenske složenosti- primjer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2. konstruirati TS s dvije trake koji prihvaća jezik L={wcw</a:t>
            </a:r>
            <a:r>
              <a:rPr lang="hr-HR" sz="2000" baseline="30000" dirty="0" smtClean="0"/>
              <a:t>R </a:t>
            </a:r>
            <a:r>
              <a:rPr lang="hr-HR" sz="2000" dirty="0" smtClean="0"/>
              <a:t> | w∈(a+b)*} </a:t>
            </a:r>
          </a:p>
          <a:p>
            <a:pPr lvl="1"/>
            <a:r>
              <a:rPr lang="hr-HR" sz="1800" dirty="0" smtClean="0"/>
              <a:t>Kopiraj niz sa ulazne trake na radnu traku</a:t>
            </a:r>
          </a:p>
          <a:p>
            <a:pPr lvl="1"/>
            <a:r>
              <a:rPr lang="hr-HR" sz="1800" dirty="0" smtClean="0"/>
              <a:t>Pomakni glavu ulazne trake na početak, a radne na kraj niza</a:t>
            </a:r>
          </a:p>
          <a:p>
            <a:pPr lvl="1"/>
            <a:r>
              <a:rPr lang="hr-HR" sz="1800" dirty="0" smtClean="0"/>
              <a:t>Uspoređuj znakove redom i briši ako su isti.</a:t>
            </a:r>
          </a:p>
          <a:p>
            <a:pPr lvl="1"/>
            <a:endParaRPr lang="hr-HR" sz="2100" dirty="0" smtClean="0"/>
          </a:p>
          <a:p>
            <a:pPr lvl="1">
              <a:buNone/>
            </a:pPr>
            <a:r>
              <a:rPr lang="hr-HR" sz="2100" dirty="0" smtClean="0"/>
              <a:t>Pomaci glave: </a:t>
            </a:r>
          </a:p>
          <a:p>
            <a:pPr lvl="1">
              <a:buNone/>
            </a:pPr>
            <a:r>
              <a:rPr lang="hr-HR" sz="2100" dirty="0" smtClean="0"/>
              <a:t>		</a:t>
            </a:r>
            <a:r>
              <a:rPr lang="hr-HR" sz="1800" dirty="0" smtClean="0"/>
              <a:t>3n+3 </a:t>
            </a:r>
            <a:r>
              <a:rPr lang="hr-HR" sz="1800" dirty="0" smtClean="0">
                <a:sym typeface="Wingdings" pitchFamily="2" charset="2"/>
              </a:rPr>
              <a:t> prijepis niza, vraćanje glave na početak ulazne trake i usporedba</a:t>
            </a:r>
            <a:endParaRPr lang="hr-HR" sz="1800" baseline="30000" dirty="0" smtClean="0"/>
          </a:p>
          <a:p>
            <a:pPr lvl="1">
              <a:buNone/>
            </a:pPr>
            <a:endParaRPr lang="hr-HR" sz="2400" dirty="0" smtClean="0"/>
          </a:p>
          <a:p>
            <a:pPr lvl="1">
              <a:buNone/>
            </a:pPr>
            <a:r>
              <a:rPr lang="hr-HR" sz="2400" dirty="0" smtClean="0"/>
              <a:t>Vremenska složenost T(n)=n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Sažimanje prostora za konstantni faktor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sz="2400" dirty="0" smtClean="0"/>
              <a:t>Ako TS 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 sa k radnih traka prostorne složenosti S(n) prihvaća jezik L(M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), onda za bilo koju konstantu c&gt;0 postoji TS M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 prostorne složenosti cS(n) koji prihvaća jezik L(M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)=L(M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)</a:t>
            </a:r>
          </a:p>
          <a:p>
            <a:r>
              <a:rPr lang="hr-HR" sz="2400" dirty="0" smtClean="0"/>
              <a:t>Koristi se najviše [S(n)/r] ćelija</a:t>
            </a:r>
          </a:p>
          <a:p>
            <a:endParaRPr lang="hr-HR" dirty="0" smtClean="0"/>
          </a:p>
          <a:p>
            <a:endParaRPr lang="hr-H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4414" y="5014930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928662" y="5014930"/>
            <a:ext cx="142876" cy="155734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500034" y="560846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r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1785918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2214546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2643174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3071802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4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3500430" y="365760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3929058" y="365760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5" name="Flowchart: Document 14"/>
          <p:cNvSpPr/>
          <p:nvPr/>
        </p:nvSpPr>
        <p:spPr>
          <a:xfrm rot="16200000">
            <a:off x="6893735" y="3693327"/>
            <a:ext cx="428628" cy="3571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Flowchart: Document 15"/>
          <p:cNvSpPr/>
          <p:nvPr/>
        </p:nvSpPr>
        <p:spPr>
          <a:xfrm rot="5400000">
            <a:off x="1401939" y="3684397"/>
            <a:ext cx="428628" cy="3750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4357686" y="365760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4786314" y="365760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5214942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/>
              <a:t>C</a:t>
            </a:r>
            <a:r>
              <a:rPr lang="hr-HR" baseline="-25000" dirty="0"/>
              <a:t>1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5643570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 smtClean="0"/>
          </a:p>
          <a:p>
            <a:r>
              <a:rPr lang="hr-HR" dirty="0" smtClean="0"/>
              <a:t>C</a:t>
            </a:r>
            <a:r>
              <a:rPr lang="hr-HR" baseline="-25000" dirty="0"/>
              <a:t>2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6072198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3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6500826" y="365760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3" name="Flowchart: Document 22"/>
          <p:cNvSpPr/>
          <p:nvPr/>
        </p:nvSpPr>
        <p:spPr>
          <a:xfrm rot="16200000">
            <a:off x="5679289" y="5407839"/>
            <a:ext cx="1500198" cy="7143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Flowchart: Document 23"/>
          <p:cNvSpPr/>
          <p:nvPr/>
        </p:nvSpPr>
        <p:spPr>
          <a:xfrm rot="5400000">
            <a:off x="1223344" y="5291752"/>
            <a:ext cx="1500198" cy="946554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2428860" y="5014930"/>
            <a:ext cx="3643338" cy="15001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1428728" y="470274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2</a:t>
            </a:r>
            <a:endParaRPr lang="hr-HR" dirty="0"/>
          </a:p>
        </p:txBody>
      </p:sp>
      <p:sp>
        <p:nvSpPr>
          <p:cNvPr id="50" name="TextBox 49"/>
          <p:cNvSpPr txBox="1"/>
          <p:nvPr/>
        </p:nvSpPr>
        <p:spPr>
          <a:xfrm>
            <a:off x="1428728" y="405980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1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Ubrzanje za konstantni faktor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sz="2400" dirty="0" smtClean="0"/>
              <a:t>Ako TS 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 sa k radnih traka prihvaća jezik L(M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) onda za bilo koju konstantu c&gt;0 postoji TS M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 s k traka vremenske složenosti cT(n) koji prihvaća isti taj jezik, k&gt;1 i inf</a:t>
            </a:r>
            <a:r>
              <a:rPr lang="hr-HR" sz="2400" baseline="-25000" dirty="0" smtClean="0"/>
              <a:t>n</a:t>
            </a:r>
            <a:r>
              <a:rPr lang="hr-HR" sz="2400" baseline="-25000" dirty="0" smtClean="0">
                <a:sym typeface="Wingdings" pitchFamily="2" charset="2"/>
              </a:rPr>
              <a:t></a:t>
            </a:r>
            <a:r>
              <a:rPr lang="hr-HR" sz="2400" baseline="-25000" dirty="0" smtClean="0"/>
              <a:t>∞ </a:t>
            </a:r>
            <a:r>
              <a:rPr lang="hr-HR" sz="2400" dirty="0" smtClean="0"/>
              <a:t>T(n)/n=∞</a:t>
            </a:r>
          </a:p>
          <a:p>
            <a:endParaRPr lang="hr-HR" sz="2400" dirty="0" smtClean="0"/>
          </a:p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4286256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5857892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Lijeva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1785918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214546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2643174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3071802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A</a:t>
            </a:r>
            <a:r>
              <a:rPr lang="hr-HR" baseline="-25000" dirty="0"/>
              <a:t>4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3500430" y="314324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1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3929058" y="314324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2</a:t>
            </a:r>
            <a:endParaRPr lang="hr-HR" dirty="0"/>
          </a:p>
        </p:txBody>
      </p:sp>
      <p:sp>
        <p:nvSpPr>
          <p:cNvPr id="12" name="Flowchart: Document 11"/>
          <p:cNvSpPr/>
          <p:nvPr/>
        </p:nvSpPr>
        <p:spPr>
          <a:xfrm rot="16200000">
            <a:off x="6893735" y="3178967"/>
            <a:ext cx="428628" cy="35719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Flowchart: Document 12"/>
          <p:cNvSpPr/>
          <p:nvPr/>
        </p:nvSpPr>
        <p:spPr>
          <a:xfrm rot="5400000">
            <a:off x="1401939" y="3170037"/>
            <a:ext cx="428628" cy="37505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4357686" y="314324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/>
              <a:t>3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4786314" y="3143248"/>
            <a:ext cx="42862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B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5214942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/>
              <a:t>C</a:t>
            </a:r>
            <a:r>
              <a:rPr lang="hr-HR" baseline="-25000" dirty="0"/>
              <a:t>1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5643570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 smtClean="0"/>
          </a:p>
          <a:p>
            <a:r>
              <a:rPr lang="hr-HR" dirty="0" smtClean="0"/>
              <a:t>C</a:t>
            </a:r>
            <a:r>
              <a:rPr lang="hr-HR" baseline="-25000" dirty="0"/>
              <a:t>2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6072198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3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6500826" y="3143248"/>
            <a:ext cx="428628" cy="428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hr-HR" dirty="0" smtClean="0"/>
              <a:t>C</a:t>
            </a:r>
            <a:r>
              <a:rPr lang="hr-HR" baseline="-25000" dirty="0" smtClean="0"/>
              <a:t>4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5857892"/>
            <a:ext cx="1143008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Središnja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4786314" y="5857892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esna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428728" y="278605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1 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391692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Traka TS M</a:t>
            </a:r>
            <a:r>
              <a:rPr lang="hr-HR" baseline="-25000" dirty="0" smtClean="0"/>
              <a:t>2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Ubrzanje za konstantni faktor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0644" y="2988230"/>
          <a:ext cx="6096000" cy="15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23954"/>
                <a:gridCol w="1219200"/>
                <a:gridCol w="1219200"/>
                <a:gridCol w="1219200"/>
              </a:tblGrid>
              <a:tr h="370840"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hr-HR" sz="18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2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3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87678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/>
                        <a:t>B</a:t>
                      </a:r>
                      <a:r>
                        <a:rPr lang="hr-HR" sz="1800" b="1" i="0" baseline="-25000" dirty="0" smtClean="0"/>
                        <a:t>4</a:t>
                      </a:r>
                      <a:endParaRPr lang="hr-HR" sz="18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i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hr-HR" sz="1800" b="1" i="0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r-HR" sz="1800" b="1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3454" y="171448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Čitanje:</a:t>
            </a:r>
            <a:endParaRPr lang="hr-HR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643702" y="2642786"/>
            <a:ext cx="715176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76528" y="4572008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Lijeva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3619536" y="457200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Središnja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4905420" y="4572008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esna </a:t>
            </a:r>
          </a:p>
          <a:p>
            <a:r>
              <a:rPr lang="hr-HR" dirty="0" smtClean="0"/>
              <a:t>ćelija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1714488"/>
            <a:ext cx="40719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Promjena sadržaja ćelija: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471488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cs typeface="Lucida Sans Unicode"/>
              </a:rPr>
              <a:t>M</a:t>
            </a:r>
            <a:r>
              <a:rPr lang="hr-HR" baseline="-25000" dirty="0" smtClean="0">
                <a:cs typeface="Lucida Sans Unicode"/>
              </a:rPr>
              <a:t>1</a:t>
            </a:r>
            <a:r>
              <a:rPr lang="hr-HR" dirty="0" smtClean="0">
                <a:cs typeface="Lucida Sans Unicode"/>
              </a:rPr>
              <a:t>: T(n)</a:t>
            </a:r>
          </a:p>
          <a:p>
            <a:r>
              <a:rPr lang="hr-HR" dirty="0" smtClean="0">
                <a:cs typeface="Lucida Sans Unicode"/>
              </a:rPr>
              <a:t>M</a:t>
            </a:r>
            <a:r>
              <a:rPr lang="hr-HR" baseline="-25000" dirty="0" smtClean="0">
                <a:cs typeface="Lucida Sans Unicode"/>
              </a:rPr>
              <a:t>2</a:t>
            </a:r>
            <a:r>
              <a:rPr lang="hr-HR" dirty="0" smtClean="0">
                <a:cs typeface="Lucida Sans Unicode"/>
              </a:rPr>
              <a:t>: 8⌈T(n)/m⌉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161 L -0.12691 -0.001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1 -0.00161 L -0.00087 -0.00161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8496E-6 L 0.12587 4.9849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87 9.24589E-6 L -1.94444E-6 9.24589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162 L -0.11684 -0.0025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1 -0.00092 L -0.00087 -0.0009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0092 L 0.11788 -0.000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87 -2.09066E-6 L 0.26563 -2.0906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Ubrzanje za konstantni faktor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Najveći broj pomaka: n+</a:t>
            </a:r>
            <a:r>
              <a:rPr lang="hr-HR" sz="2000" dirty="0" smtClean="0">
                <a:cs typeface="Lucida Sans Unicode"/>
              </a:rPr>
              <a:t>⌈n/m⌉+8⌈T(n)/m⌉</a:t>
            </a:r>
          </a:p>
          <a:p>
            <a:r>
              <a:rPr lang="hr-HR" sz="2000" dirty="0" smtClean="0"/>
              <a:t>Želimo pokazati da je n+</a:t>
            </a:r>
            <a:r>
              <a:rPr lang="hr-HR" sz="2000" dirty="0" smtClean="0">
                <a:cs typeface="Lucida Sans Unicode"/>
              </a:rPr>
              <a:t>⌈n/m⌉+8⌈T(n)/m⌉&lt;cT(n), bira se m tako da vrijedi  cm≥16</a:t>
            </a:r>
          </a:p>
          <a:p>
            <a:r>
              <a:rPr lang="hr-HR" sz="2000" dirty="0" smtClean="0">
                <a:cs typeface="Lucida Sans Unicode"/>
              </a:rPr>
              <a:t>⌈x⌉&lt;x+1 </a:t>
            </a:r>
            <a:r>
              <a:rPr lang="hr-HR" sz="2000" dirty="0" smtClean="0">
                <a:cs typeface="Lucida Sans Unicode"/>
                <a:sym typeface="Wingdings" pitchFamily="2" charset="2"/>
              </a:rPr>
              <a:t> </a:t>
            </a:r>
          </a:p>
          <a:p>
            <a:pPr algn="ctr">
              <a:buNone/>
            </a:pPr>
            <a:r>
              <a:rPr lang="hr-HR" sz="2000" dirty="0" smtClean="0">
                <a:cs typeface="Lucida Sans Unicode"/>
                <a:sym typeface="Wingdings" pitchFamily="2" charset="2"/>
              </a:rPr>
              <a:t>	</a:t>
            </a:r>
            <a:r>
              <a:rPr lang="hr-HR" sz="2000" dirty="0" smtClean="0"/>
              <a:t>n+</a:t>
            </a:r>
            <a:r>
              <a:rPr lang="hr-HR" sz="2000" dirty="0" smtClean="0">
                <a:cs typeface="Lucida Sans Unicode"/>
              </a:rPr>
              <a:t>⌈n/m⌉+8⌈T(n)/m⌉ &lt; n+(1+n/m)+8(1+T(n)/m)=n+9+n/m+8T(n)/m</a:t>
            </a:r>
          </a:p>
          <a:p>
            <a:r>
              <a:rPr lang="hr-HR" sz="2000" dirty="0" smtClean="0">
                <a:cs typeface="Lucida Sans Unicode"/>
              </a:rPr>
              <a:t>Ako pretpostavimo da je n≥9, n+9≤2n:</a:t>
            </a:r>
          </a:p>
          <a:p>
            <a:pPr lvl="1" algn="ctr">
              <a:buNone/>
            </a:pPr>
            <a:r>
              <a:rPr lang="hr-HR" sz="2000" dirty="0" smtClean="0">
                <a:cs typeface="Lucida Sans Unicode"/>
              </a:rPr>
              <a:t>n+9+n/m+8T(n)/m ≤ 2n + n/m + 8T(n)/m</a:t>
            </a:r>
            <a:endParaRPr lang="hr-HR" sz="2000" dirty="0" smtClean="0"/>
          </a:p>
          <a:p>
            <a:endParaRPr lang="hr-HR" sz="2000" dirty="0" smtClean="0">
              <a:cs typeface="Lucida Sans Unicode"/>
            </a:endParaRPr>
          </a:p>
          <a:p>
            <a:r>
              <a:rPr lang="hr-HR" sz="2000" dirty="0" smtClean="0">
                <a:cs typeface="Lucida Sans Unicode"/>
              </a:rPr>
              <a:t>Budući da je </a:t>
            </a:r>
            <a:r>
              <a:rPr lang="hr-HR" sz="2000" dirty="0" smtClean="0"/>
              <a:t>inf</a:t>
            </a:r>
            <a:r>
              <a:rPr lang="hr-HR" sz="2000" baseline="-25000" dirty="0" smtClean="0"/>
              <a:t>n</a:t>
            </a:r>
            <a:r>
              <a:rPr lang="hr-HR" sz="2000" baseline="-25000" dirty="0" smtClean="0">
                <a:sym typeface="Wingdings" pitchFamily="2" charset="2"/>
              </a:rPr>
              <a:t></a:t>
            </a:r>
            <a:r>
              <a:rPr lang="hr-HR" sz="2000" baseline="-25000" dirty="0" smtClean="0"/>
              <a:t>∞ </a:t>
            </a:r>
            <a:r>
              <a:rPr lang="hr-HR" sz="2000" dirty="0" smtClean="0"/>
              <a:t>T(n)/n=∞  postoji takav d da vrijedi n≤T(n)/d</a:t>
            </a:r>
          </a:p>
          <a:p>
            <a:r>
              <a:rPr lang="hr-HR" sz="2000" dirty="0" smtClean="0">
                <a:cs typeface="Lucida Sans Unicode"/>
              </a:rPr>
              <a:t>2n + n/m + 8T(n)/m ≤ 2T(n)/d+T(n)/(md)+8T(n)/m=(2/d+1/md+8/m)T(n) = ((2m+1)/dm+8/m)T(n)</a:t>
            </a:r>
            <a:endParaRPr lang="hr-HR" sz="2000" dirty="0" smtClean="0"/>
          </a:p>
          <a:p>
            <a:endParaRPr lang="hr-HR" sz="2400" dirty="0" smtClean="0">
              <a:latin typeface="Lucida Sans Unicode"/>
              <a:cs typeface="Lucida Sans Unicode"/>
            </a:endParaRPr>
          </a:p>
          <a:p>
            <a:endParaRPr lang="hr-HR" sz="2400" dirty="0" smtClean="0">
              <a:latin typeface="Lucida Sans Unicode"/>
              <a:cs typeface="Lucida Sans Unicode"/>
            </a:endParaRPr>
          </a:p>
          <a:p>
            <a:pPr lvl="1">
              <a:buNone/>
            </a:pPr>
            <a:endParaRPr lang="hr-HR" sz="2100" dirty="0" smtClean="0">
              <a:latin typeface="Lucida Sans Unicode"/>
              <a:cs typeface="Lucida Sans Unicode"/>
            </a:endParaRP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Ubrzanje za konstantni faktor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sz="2400" dirty="0" smtClean="0">
                <a:cs typeface="Lucida Sans Unicode"/>
              </a:rPr>
              <a:t>Izaberemo d=(2m+1)/8</a:t>
            </a:r>
          </a:p>
          <a:p>
            <a:r>
              <a:rPr lang="hr-HR" sz="2400" dirty="0" smtClean="0"/>
              <a:t>((2m+1)/dm+8/m)T(n)=(8/m+8/m)T(n)=(16/m)T(n)</a:t>
            </a:r>
          </a:p>
          <a:p>
            <a:r>
              <a:rPr lang="hr-HR" sz="2400" dirty="0" smtClean="0"/>
              <a:t>cm≥16 </a:t>
            </a:r>
            <a:r>
              <a:rPr lang="hr-HR" sz="2400" dirty="0" smtClean="0">
                <a:sym typeface="Wingdings" pitchFamily="2" charset="2"/>
              </a:rPr>
              <a:t> uvrštavamo m=16/c</a:t>
            </a:r>
          </a:p>
          <a:p>
            <a:pPr algn="ctr"/>
            <a:r>
              <a:rPr lang="hr-HR" sz="2400" dirty="0" smtClean="0"/>
              <a:t>(16/m)T(n) &lt; cT(n)  </a:t>
            </a:r>
          </a:p>
          <a:p>
            <a:r>
              <a:rPr lang="hr-HR" sz="2400" dirty="0" smtClean="0"/>
              <a:t>To dokazuje da je broj pomaka glave TS M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 manji od cT(n)</a:t>
            </a:r>
          </a:p>
          <a:p>
            <a:endParaRPr lang="hr-HR" sz="2400" dirty="0" smtClean="0"/>
          </a:p>
          <a:p>
            <a:r>
              <a:rPr lang="hr-HR" sz="2400" dirty="0" smtClean="0"/>
              <a:t>n&lt;9?</a:t>
            </a:r>
          </a:p>
          <a:p>
            <a:pPr lvl="1"/>
            <a:r>
              <a:rPr lang="hr-HR" sz="2400" dirty="0" smtClean="0"/>
              <a:t>Takvih je nizova konačan broj</a:t>
            </a:r>
          </a:p>
          <a:p>
            <a:pPr lvl="1"/>
            <a:r>
              <a:rPr lang="hr-HR" sz="2400" dirty="0" smtClean="0"/>
              <a:t>za njih se definiraju dvije zasebne komponente stanja (za pročitani niz znakova i za podatak o prihvatljivosti) koje se mijenjaju za svaki pročitani znak</a:t>
            </a:r>
          </a:p>
          <a:p>
            <a:endParaRPr lang="hr-HR" sz="2400" dirty="0" smtClean="0">
              <a:cs typeface="Lucida Sans Unicode"/>
            </a:endParaRPr>
          </a:p>
          <a:p>
            <a:endParaRPr lang="hr-HR" sz="2400" dirty="0" smtClean="0">
              <a:cs typeface="Lucida Sans Unicode"/>
            </a:endParaRPr>
          </a:p>
          <a:p>
            <a:pPr lvl="1">
              <a:buNone/>
            </a:pPr>
            <a:endParaRPr lang="hr-HR" sz="2100" dirty="0" smtClean="0">
              <a:latin typeface="Lucida Sans Unicode"/>
              <a:cs typeface="Lucida Sans Unicode"/>
            </a:endParaRP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14692"/>
          </a:xfrm>
        </p:spPr>
        <p:txBody>
          <a:bodyPr>
            <a:normAutofit/>
          </a:bodyPr>
          <a:lstStyle/>
          <a:p>
            <a:pPr algn="ctr"/>
            <a:r>
              <a:rPr lang="hr-HR" sz="3600" dirty="0" smtClean="0"/>
              <a:t>Hvala na pozornosti </a:t>
            </a:r>
            <a:r>
              <a:rPr lang="hr-HR" sz="3600" dirty="0" smtClean="0">
                <a:sym typeface="Wingdings" pitchFamily="2" charset="2"/>
              </a:rPr>
              <a:t></a:t>
            </a:r>
          </a:p>
          <a:p>
            <a:pPr algn="ctr"/>
            <a:endParaRPr lang="hr-HR" sz="3600" dirty="0" smtClean="0"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Nadovezivanje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/>
          <a:lstStyle/>
          <a:p>
            <a:r>
              <a:rPr lang="hr-HR" dirty="0" smtClean="0"/>
              <a:t>Nadovezivanje kontekstno ovisnih jezika je kontekstno ovisan jezik</a:t>
            </a:r>
          </a:p>
          <a:p>
            <a:r>
              <a:rPr lang="hr-HR" dirty="0" smtClean="0"/>
              <a:t>G1 i G2 generiraju KOJ, produkcije su im u normalnom obliku, presjek V1 i V2 je prazan skup</a:t>
            </a:r>
          </a:p>
          <a:p>
            <a:r>
              <a:rPr lang="hr-HR" dirty="0" smtClean="0"/>
              <a:t>1) V</a:t>
            </a:r>
            <a:r>
              <a:rPr lang="hr-HR" baseline="-20000" dirty="0" smtClean="0"/>
              <a:t>4 </a:t>
            </a:r>
            <a:r>
              <a:rPr lang="hr-HR" dirty="0" smtClean="0"/>
              <a:t>= V</a:t>
            </a:r>
            <a:r>
              <a:rPr lang="hr-HR" baseline="-20000" dirty="0" smtClean="0"/>
              <a:t>1</a:t>
            </a:r>
            <a:r>
              <a:rPr lang="hr-HR" dirty="0" smtClean="0"/>
              <a:t> U V</a:t>
            </a:r>
            <a:r>
              <a:rPr lang="hr-HR" baseline="-20000" dirty="0" smtClean="0"/>
              <a:t>2</a:t>
            </a:r>
            <a:r>
              <a:rPr lang="hr-HR" dirty="0" smtClean="0"/>
              <a:t> U {S</a:t>
            </a:r>
            <a:r>
              <a:rPr lang="hr-HR" baseline="-20000" dirty="0" smtClean="0"/>
              <a:t>4</a:t>
            </a:r>
            <a:r>
              <a:rPr lang="hr-HR" dirty="0" smtClean="0"/>
              <a:t>}, S</a:t>
            </a:r>
            <a:r>
              <a:rPr lang="hr-HR" baseline="-20000" dirty="0" smtClean="0"/>
              <a:t>4</a:t>
            </a:r>
            <a:r>
              <a:rPr lang="hr-HR" dirty="0" smtClean="0"/>
              <a:t> nije u V</a:t>
            </a:r>
            <a:r>
              <a:rPr lang="hr-HR" baseline="-20000" dirty="0" smtClean="0"/>
              <a:t>1</a:t>
            </a:r>
            <a:r>
              <a:rPr lang="hr-HR" dirty="0" smtClean="0"/>
              <a:t> niti V</a:t>
            </a:r>
            <a:r>
              <a:rPr lang="hr-HR" baseline="-20000" dirty="0" smtClean="0"/>
              <a:t>2</a:t>
            </a:r>
          </a:p>
          <a:p>
            <a:r>
              <a:rPr lang="hr-HR" dirty="0" smtClean="0"/>
              <a:t>2) T</a:t>
            </a:r>
            <a:r>
              <a:rPr lang="hr-HR" baseline="-20000" dirty="0" smtClean="0"/>
              <a:t>4</a:t>
            </a:r>
            <a:r>
              <a:rPr lang="hr-HR" dirty="0" smtClean="0"/>
              <a:t> = T</a:t>
            </a:r>
            <a:r>
              <a:rPr lang="hr-HR" baseline="-20000" dirty="0" smtClean="0"/>
              <a:t>1</a:t>
            </a:r>
            <a:r>
              <a:rPr lang="hr-HR" dirty="0" smtClean="0"/>
              <a:t> U T</a:t>
            </a:r>
            <a:r>
              <a:rPr lang="hr-HR" baseline="-20000" dirty="0" smtClean="0"/>
              <a:t>2</a:t>
            </a:r>
          </a:p>
          <a:p>
            <a:r>
              <a:rPr lang="hr-HR" dirty="0" smtClean="0"/>
              <a:t>3) P</a:t>
            </a:r>
            <a:r>
              <a:rPr lang="hr-HR" baseline="-20000" dirty="0" smtClean="0"/>
              <a:t>4</a:t>
            </a:r>
            <a:r>
              <a:rPr lang="hr-HR" dirty="0" smtClean="0"/>
              <a:t> = P</a:t>
            </a:r>
            <a:r>
              <a:rPr lang="hr-HR" baseline="-20000" dirty="0" smtClean="0"/>
              <a:t>1</a:t>
            </a:r>
            <a:r>
              <a:rPr lang="hr-HR" dirty="0" smtClean="0"/>
              <a:t> U P</a:t>
            </a:r>
            <a:r>
              <a:rPr lang="hr-HR" baseline="-20000" dirty="0" smtClean="0"/>
              <a:t>2</a:t>
            </a:r>
            <a:r>
              <a:rPr lang="hr-HR" dirty="0" smtClean="0"/>
              <a:t> i dodaje se S</a:t>
            </a:r>
            <a:r>
              <a:rPr lang="hr-HR" baseline="-20000" dirty="0" smtClean="0"/>
              <a:t>4</a:t>
            </a:r>
            <a:r>
              <a:rPr lang="hr-HR" dirty="0" smtClean="0">
                <a:sym typeface="Wingdings" pitchFamily="2" charset="2"/>
              </a:rPr>
              <a:t>S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2</a:t>
            </a:r>
          </a:p>
          <a:p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4 </a:t>
            </a:r>
            <a:r>
              <a:rPr lang="hr-HR" dirty="0" smtClean="0">
                <a:sym typeface="Wingdings" pitchFamily="2" charset="2"/>
              </a:rPr>
              <a:t> S</a:t>
            </a:r>
            <a:r>
              <a:rPr lang="hr-HR" baseline="-20000" dirty="0" smtClean="0">
                <a:sym typeface="Wingdings" pitchFamily="2" charset="2"/>
              </a:rPr>
              <a:t>1</a:t>
            </a:r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2 </a:t>
            </a:r>
            <a:r>
              <a:rPr lang="hr-HR" dirty="0" smtClean="0">
                <a:sym typeface="Wingdings" pitchFamily="2" charset="2"/>
              </a:rPr>
              <a:t> </a:t>
            </a:r>
            <a:r>
              <a:rPr lang="el-GR" dirty="0" smtClean="0">
                <a:cs typeface="Times New Roman"/>
                <a:sym typeface="Wingdings" pitchFamily="2" charset="2"/>
              </a:rPr>
              <a:t>γ</a:t>
            </a:r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2 </a:t>
            </a:r>
            <a:r>
              <a:rPr lang="hr-HR" dirty="0" smtClean="0">
                <a:sym typeface="Wingdings" pitchFamily="2" charset="2"/>
              </a:rPr>
              <a:t></a:t>
            </a:r>
            <a:r>
              <a:rPr lang="el-GR" dirty="0" smtClean="0">
                <a:cs typeface="Times New Roman"/>
                <a:sym typeface="Wingdings" pitchFamily="2" charset="2"/>
              </a:rPr>
              <a:t> γδ</a:t>
            </a:r>
            <a:endParaRPr lang="hr-HR" dirty="0" smtClean="0">
              <a:cs typeface="Times New Roman"/>
              <a:sym typeface="Wingdings" pitchFamily="2" charset="2"/>
            </a:endParaRPr>
          </a:p>
          <a:p>
            <a:r>
              <a:rPr lang="hr-HR" dirty="0" smtClean="0">
                <a:cs typeface="Times New Roman"/>
                <a:sym typeface="Wingdings" pitchFamily="2" charset="2"/>
              </a:rPr>
              <a:t>neka je </a:t>
            </a:r>
            <a:r>
              <a:rPr lang="el-GR" dirty="0" smtClean="0">
                <a:cs typeface="Times New Roman"/>
                <a:sym typeface="Wingdings" pitchFamily="2" charset="2"/>
              </a:rPr>
              <a:t>α</a:t>
            </a:r>
            <a:r>
              <a:rPr lang="hr-HR" baseline="-20000" dirty="0" smtClean="0">
                <a:cs typeface="Times New Roman"/>
                <a:sym typeface="Wingdings" pitchFamily="2" charset="2"/>
              </a:rPr>
              <a:t>1 </a:t>
            </a:r>
            <a:r>
              <a:rPr lang="hr-HR" dirty="0" smtClean="0">
                <a:cs typeface="Times New Roman"/>
                <a:sym typeface="Wingdings" pitchFamily="2" charset="2"/>
              </a:rPr>
              <a:t>sufiks niza </a:t>
            </a:r>
            <a:r>
              <a:rPr lang="el-GR" dirty="0" smtClean="0">
                <a:cs typeface="Times New Roman"/>
                <a:sym typeface="Wingdings" pitchFamily="2" charset="2"/>
              </a:rPr>
              <a:t>γ</a:t>
            </a:r>
            <a:r>
              <a:rPr lang="hr-HR" dirty="0" smtClean="0">
                <a:cs typeface="Times New Roman"/>
                <a:sym typeface="Wingdings" pitchFamily="2" charset="2"/>
              </a:rPr>
              <a:t>, a A</a:t>
            </a:r>
            <a:r>
              <a:rPr lang="el-GR" dirty="0" smtClean="0">
                <a:cs typeface="Times New Roman"/>
                <a:sym typeface="Wingdings" pitchFamily="2" charset="2"/>
              </a:rPr>
              <a:t>α</a:t>
            </a:r>
            <a:r>
              <a:rPr lang="hr-HR" baseline="-20000" dirty="0" smtClean="0">
                <a:cs typeface="Times New Roman"/>
                <a:sym typeface="Wingdings" pitchFamily="2" charset="2"/>
              </a:rPr>
              <a:t>2 </a:t>
            </a:r>
            <a:r>
              <a:rPr lang="hr-HR" dirty="0" smtClean="0">
                <a:cs typeface="Times New Roman"/>
                <a:sym typeface="Wingdings" pitchFamily="2" charset="2"/>
              </a:rPr>
              <a:t>prefiks niza </a:t>
            </a:r>
            <a:r>
              <a:rPr lang="el-GR" dirty="0" smtClean="0">
                <a:cs typeface="Times New Roman"/>
                <a:sym typeface="Wingdings" pitchFamily="2" charset="2"/>
              </a:rPr>
              <a:t>δ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Nadovezivanje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>
                <a:cs typeface="Times New Roman"/>
              </a:rPr>
              <a:t>neka je 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1</a:t>
            </a:r>
            <a:r>
              <a:rPr lang="hr-HR" dirty="0" smtClean="0"/>
              <a:t>A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2</a:t>
            </a:r>
            <a:r>
              <a:rPr lang="hr-HR" dirty="0" smtClean="0">
                <a:cs typeface="Times New Roman"/>
              </a:rPr>
              <a:t> </a:t>
            </a:r>
            <a:r>
              <a:rPr lang="hr-HR" dirty="0" smtClean="0">
                <a:cs typeface="Times New Roman"/>
                <a:sym typeface="Wingdings" pitchFamily="2" charset="2"/>
              </a:rPr>
              <a:t> 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1</a:t>
            </a:r>
            <a:r>
              <a:rPr lang="el-GR" dirty="0" smtClean="0">
                <a:cs typeface="Times New Roman"/>
              </a:rPr>
              <a:t>βα</a:t>
            </a:r>
            <a:r>
              <a:rPr lang="hr-HR" baseline="-20000" dirty="0" smtClean="0">
                <a:cs typeface="Times New Roman"/>
              </a:rPr>
              <a:t>2</a:t>
            </a:r>
            <a:r>
              <a:rPr lang="hr-HR" dirty="0" smtClean="0">
                <a:cs typeface="Times New Roman"/>
              </a:rPr>
              <a:t> produkcija gramatike G</a:t>
            </a:r>
            <a:r>
              <a:rPr lang="hr-HR" baseline="-20000" dirty="0" smtClean="0">
                <a:cs typeface="Times New Roman"/>
              </a:rPr>
              <a:t>2</a:t>
            </a:r>
          </a:p>
          <a:p>
            <a:r>
              <a:rPr lang="hr-HR" dirty="0" smtClean="0">
                <a:cs typeface="Times New Roman"/>
              </a:rPr>
              <a:t>spajanjem susjednih znakova međunizova </a:t>
            </a:r>
            <a:r>
              <a:rPr lang="el-GR" dirty="0" smtClean="0">
                <a:cs typeface="Times New Roman"/>
              </a:rPr>
              <a:t>γ</a:t>
            </a:r>
            <a:r>
              <a:rPr lang="hr-HR" dirty="0" smtClean="0">
                <a:cs typeface="Times New Roman"/>
              </a:rPr>
              <a:t> i </a:t>
            </a:r>
            <a:r>
              <a:rPr lang="el-GR" dirty="0" smtClean="0">
                <a:cs typeface="Times New Roman"/>
              </a:rPr>
              <a:t>δ</a:t>
            </a:r>
            <a:r>
              <a:rPr lang="hr-HR" dirty="0" smtClean="0">
                <a:cs typeface="Times New Roman"/>
              </a:rPr>
              <a:t> nastaje niz 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1</a:t>
            </a:r>
            <a:r>
              <a:rPr lang="hr-HR" dirty="0" smtClean="0"/>
              <a:t>A</a:t>
            </a:r>
            <a:r>
              <a:rPr lang="el-GR" dirty="0" smtClean="0">
                <a:cs typeface="Times New Roman"/>
              </a:rPr>
              <a:t>α</a:t>
            </a:r>
            <a:r>
              <a:rPr lang="hr-HR" baseline="-20000" dirty="0" smtClean="0">
                <a:cs typeface="Times New Roman"/>
              </a:rPr>
              <a:t>2</a:t>
            </a:r>
            <a:r>
              <a:rPr lang="hr-HR" dirty="0" smtClean="0">
                <a:cs typeface="Times New Roman"/>
              </a:rPr>
              <a:t>, te primjenom odgovarajuće produkcije može nastati niz koji nije u jeziku L</a:t>
            </a:r>
            <a:r>
              <a:rPr lang="hr-HR" baseline="-20000" dirty="0" smtClean="0">
                <a:cs typeface="Times New Roman"/>
              </a:rPr>
              <a:t>4</a:t>
            </a:r>
          </a:p>
          <a:p>
            <a:r>
              <a:rPr lang="hr-HR" dirty="0" smtClean="0"/>
              <a:t>uvodi se ograničenje: lijeva strana svake produkcije smije sadržavati samo nezavršne znakove</a:t>
            </a:r>
          </a:p>
          <a:p>
            <a:r>
              <a:rPr lang="hr-HR" dirty="0" smtClean="0"/>
              <a:t>konstruira se G’ = (V’, T, P’, S): </a:t>
            </a:r>
          </a:p>
          <a:p>
            <a:pPr lvl="1"/>
            <a:r>
              <a:rPr lang="hr-HR" dirty="0" smtClean="0"/>
              <a:t>za sve završne znakove definiraju se novi, nezavršni</a:t>
            </a:r>
          </a:p>
          <a:p>
            <a:pPr lvl="1"/>
            <a:r>
              <a:rPr lang="hr-HR" dirty="0" smtClean="0"/>
              <a:t>njih dodamo u V’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Nadovezivanje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hr-HR" dirty="0" smtClean="0"/>
              <a:t>u P’ dodamo produkcije iz novih nezavršnih u završne</a:t>
            </a:r>
          </a:p>
          <a:p>
            <a:pPr lvl="1"/>
            <a:r>
              <a:rPr lang="hr-HR" dirty="0" smtClean="0"/>
              <a:t>dodamo i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</a:rPr>
              <a:t>’</a:t>
            </a:r>
            <a:r>
              <a:rPr lang="hr-HR" dirty="0" smtClean="0">
                <a:cs typeface="Times New Roman"/>
                <a:sym typeface="Wingdings" pitchFamily="2" charset="2"/>
              </a:rPr>
              <a:t>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’, koje su izgrađene na temelju produkcija </a:t>
            </a:r>
            <a:r>
              <a:rPr lang="el-GR" dirty="0" smtClean="0">
                <a:cs typeface="Times New Roman"/>
              </a:rPr>
              <a:t>α</a:t>
            </a:r>
            <a:r>
              <a:rPr lang="hr-HR" dirty="0" smtClean="0">
                <a:cs typeface="Times New Roman"/>
                <a:sym typeface="Wingdings" pitchFamily="2" charset="2"/>
              </a:rPr>
              <a:t></a:t>
            </a:r>
            <a:r>
              <a:rPr lang="el-GR" dirty="0" smtClean="0">
                <a:cs typeface="Times New Roman"/>
              </a:rPr>
              <a:t>β</a:t>
            </a:r>
            <a:r>
              <a:rPr lang="hr-HR" dirty="0" smtClean="0">
                <a:cs typeface="Times New Roman"/>
              </a:rPr>
              <a:t> tako da se završni znakovi zamijene nezavršnima</a:t>
            </a:r>
          </a:p>
          <a:p>
            <a:r>
              <a:rPr lang="hr-HR" dirty="0" smtClean="0">
                <a:cs typeface="Times New Roman"/>
              </a:rPr>
              <a:t>nije moguće dobiti neku od desnih strana produkcija gramatika koje nadovezujemo</a:t>
            </a:r>
          </a:p>
          <a:p>
            <a:endParaRPr lang="hr-HR" dirty="0" smtClean="0">
              <a:cs typeface="Times New Roman"/>
            </a:endParaRPr>
          </a:p>
          <a:p>
            <a:pPr>
              <a:buNone/>
            </a:pPr>
            <a:endParaRPr lang="hr-HR" dirty="0" smtClean="0"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Kleenov operator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Kontekstno ovisni jezici zatvoreni su s obzirom na Kleenov operator L</a:t>
            </a:r>
            <a:r>
              <a:rPr lang="hr-HR" baseline="30000" dirty="0" smtClean="0"/>
              <a:t>+</a:t>
            </a:r>
          </a:p>
          <a:p>
            <a:r>
              <a:rPr lang="hr-HR" dirty="0" smtClean="0"/>
              <a:t>neka G generira jezik L(G)</a:t>
            </a:r>
          </a:p>
          <a:p>
            <a:r>
              <a:rPr lang="hr-HR" dirty="0" smtClean="0"/>
              <a:t>na lijevim stranama produkcija su nezavršni znakovi</a:t>
            </a:r>
          </a:p>
          <a:p>
            <a:r>
              <a:rPr lang="hr-HR" dirty="0" smtClean="0"/>
              <a:t>budući da se međunizovi generiraju primjenom iste gramatike, potrebno je izgraditi novu, G’:</a:t>
            </a:r>
          </a:p>
          <a:p>
            <a:pPr lvl="1"/>
            <a:r>
              <a:rPr lang="hr-HR" dirty="0" smtClean="0"/>
              <a:t>svi nezavršni znakovi gramatike G zamjene se novim nezavršnim znakovima </a:t>
            </a:r>
            <a:r>
              <a:rPr lang="hr-HR" dirty="0" smtClean="0">
                <a:sym typeface="Wingdings" pitchFamily="2" charset="2"/>
              </a:rPr>
              <a:t> osigurano da je presjek V i V’ prazan skup</a:t>
            </a:r>
            <a:endParaRPr lang="hr-H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Kleenov operator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gramatika G</a:t>
            </a:r>
            <a:r>
              <a:rPr lang="hr-HR" baseline="-20000" dirty="0" smtClean="0"/>
              <a:t>5</a:t>
            </a:r>
            <a:r>
              <a:rPr lang="hr-HR" dirty="0" smtClean="0"/>
              <a:t> gradi se na sljedeći način:</a:t>
            </a:r>
          </a:p>
          <a:p>
            <a:pPr lvl="1"/>
            <a:r>
              <a:rPr lang="hr-HR" dirty="0" smtClean="0"/>
              <a:t>1) V</a:t>
            </a:r>
            <a:r>
              <a:rPr lang="hr-HR" baseline="-20000" dirty="0" smtClean="0"/>
              <a:t>5</a:t>
            </a:r>
            <a:r>
              <a:rPr lang="hr-HR" dirty="0" smtClean="0"/>
              <a:t> = V U V’ U {S</a:t>
            </a:r>
            <a:r>
              <a:rPr lang="hr-HR" baseline="-20000" dirty="0" smtClean="0"/>
              <a:t>5</a:t>
            </a:r>
            <a:r>
              <a:rPr lang="hr-HR" dirty="0" smtClean="0"/>
              <a:t>, S</a:t>
            </a:r>
            <a:r>
              <a:rPr lang="hr-HR" baseline="-20000" dirty="0" smtClean="0"/>
              <a:t>5</a:t>
            </a:r>
            <a:r>
              <a:rPr lang="hr-HR" dirty="0" smtClean="0"/>
              <a:t>’} (nisu u V niti V’)</a:t>
            </a:r>
          </a:p>
          <a:p>
            <a:pPr lvl="1"/>
            <a:r>
              <a:rPr lang="hr-HR" dirty="0" smtClean="0"/>
              <a:t>2) T</a:t>
            </a:r>
            <a:r>
              <a:rPr lang="hr-HR" baseline="-20000" dirty="0" smtClean="0"/>
              <a:t>5</a:t>
            </a:r>
            <a:r>
              <a:rPr lang="hr-HR" dirty="0" smtClean="0"/>
              <a:t> = T</a:t>
            </a:r>
          </a:p>
          <a:p>
            <a:pPr lvl="1"/>
            <a:r>
              <a:rPr lang="hr-HR" dirty="0" smtClean="0"/>
              <a:t>3) u P</a:t>
            </a:r>
            <a:r>
              <a:rPr lang="hr-HR" baseline="-20000" dirty="0" smtClean="0"/>
              <a:t>5</a:t>
            </a:r>
            <a:r>
              <a:rPr lang="hr-HR" dirty="0" smtClean="0"/>
              <a:t> = P U P’ dodaju se</a:t>
            </a:r>
          </a:p>
          <a:p>
            <a:pPr lvl="2"/>
            <a:r>
              <a:rPr lang="hr-HR" dirty="0" smtClean="0"/>
              <a:t>S</a:t>
            </a:r>
            <a:r>
              <a:rPr lang="hr-HR" baseline="-20000" dirty="0" smtClean="0"/>
              <a:t>5</a:t>
            </a:r>
            <a:r>
              <a:rPr lang="hr-HR" dirty="0" smtClean="0"/>
              <a:t> </a:t>
            </a:r>
            <a:r>
              <a:rPr lang="hr-HR" dirty="0" smtClean="0">
                <a:sym typeface="Wingdings" pitchFamily="2" charset="2"/>
              </a:rPr>
              <a:t> S S</a:t>
            </a:r>
            <a:r>
              <a:rPr lang="hr-HR" baseline="-20000" dirty="0" smtClean="0">
                <a:sym typeface="Wingdings" pitchFamily="2" charset="2"/>
              </a:rPr>
              <a:t>5</a:t>
            </a:r>
            <a:r>
              <a:rPr lang="hr-HR" dirty="0" smtClean="0">
                <a:sym typeface="Wingdings" pitchFamily="2" charset="2"/>
              </a:rPr>
              <a:t>’ | S</a:t>
            </a:r>
          </a:p>
          <a:p>
            <a:pPr lvl="2"/>
            <a:r>
              <a:rPr lang="hr-HR" dirty="0" smtClean="0">
                <a:sym typeface="Wingdings" pitchFamily="2" charset="2"/>
              </a:rPr>
              <a:t>S</a:t>
            </a:r>
            <a:r>
              <a:rPr lang="hr-HR" baseline="-20000" dirty="0" smtClean="0">
                <a:sym typeface="Wingdings" pitchFamily="2" charset="2"/>
              </a:rPr>
              <a:t>5</a:t>
            </a:r>
            <a:r>
              <a:rPr lang="hr-HR" dirty="0" smtClean="0">
                <a:sym typeface="Wingdings" pitchFamily="2" charset="2"/>
              </a:rPr>
              <a:t>’  S’ S</a:t>
            </a:r>
            <a:r>
              <a:rPr lang="hr-HR" baseline="-20000" dirty="0" smtClean="0">
                <a:sym typeface="Wingdings" pitchFamily="2" charset="2"/>
              </a:rPr>
              <a:t>5</a:t>
            </a:r>
            <a:r>
              <a:rPr lang="hr-HR" dirty="0" smtClean="0">
                <a:sym typeface="Wingdings" pitchFamily="2" charset="2"/>
              </a:rPr>
              <a:t> | S’</a:t>
            </a:r>
          </a:p>
          <a:p>
            <a:pPr lvl="4"/>
            <a:r>
              <a:rPr lang="hr-HR" dirty="0" smtClean="0">
                <a:sym typeface="Wingdings" pitchFamily="2" charset="2"/>
              </a:rPr>
              <a:t>naizmjenično nadovezivanje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722</TotalTime>
  <Words>3037</Words>
  <Application>Microsoft Office PowerPoint</Application>
  <PresentationFormat>On-screen Show (4:3)</PresentationFormat>
  <Paragraphs>526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Svojstva konteksno ovisnih jezika</vt:lpstr>
      <vt:lpstr>Svojstva KOJ</vt:lpstr>
      <vt:lpstr>Unija</vt:lpstr>
      <vt:lpstr>Unija</vt:lpstr>
      <vt:lpstr>Nadovezivanje</vt:lpstr>
      <vt:lpstr>Nadovezivanje</vt:lpstr>
      <vt:lpstr>Nadovezivanje</vt:lpstr>
      <vt:lpstr>Kleenov operator</vt:lpstr>
      <vt:lpstr>Kleenov operator</vt:lpstr>
      <vt:lpstr>Presjek</vt:lpstr>
      <vt:lpstr>Presjek</vt:lpstr>
      <vt:lpstr>Komplement DKOJ</vt:lpstr>
      <vt:lpstr>Komplement DKOJ</vt:lpstr>
      <vt:lpstr>Komplement DKOJ</vt:lpstr>
      <vt:lpstr>Odlučivost KOJ</vt:lpstr>
      <vt:lpstr>Algoritam pronalaženja puta</vt:lpstr>
      <vt:lpstr>Primjer 5.2</vt:lpstr>
      <vt:lpstr>ulazni niz: a (|w|=1)</vt:lpstr>
      <vt:lpstr>ulazni niz: aa (|w|=2)</vt:lpstr>
      <vt:lpstr>ulazni niz: aa (|w|=2)</vt:lpstr>
      <vt:lpstr>Rekurzivan jezik koji nije kontekstno ovisan</vt:lpstr>
      <vt:lpstr>Rekurzivan jezik koji nije kontekstno ovisan</vt:lpstr>
      <vt:lpstr>Rekurzivan jezik koji nije kontekstno ovisan</vt:lpstr>
      <vt:lpstr>Rekurzivan jezik koji nije kontekstno ovisan</vt:lpstr>
      <vt:lpstr>Rekurzivan jezik koji nije kontekstno ovisan</vt:lpstr>
      <vt:lpstr>Razredba jezika, automata i gramatika</vt:lpstr>
      <vt:lpstr>Razredba jezika, automata i gramatika</vt:lpstr>
      <vt:lpstr>Chomskyjeva hijerarhija jezika</vt:lpstr>
      <vt:lpstr>Hijerarhija gramatika i automata</vt:lpstr>
      <vt:lpstr>Složenost prihvaćanja jezika</vt:lpstr>
      <vt:lpstr>Prostorna složenost</vt:lpstr>
      <vt:lpstr>Prostorna složenost</vt:lpstr>
      <vt:lpstr>Vremenska složenost</vt:lpstr>
      <vt:lpstr>Vremenska složenost</vt:lpstr>
      <vt:lpstr>Primjer 6.1</vt:lpstr>
      <vt:lpstr>Primjer 6.1</vt:lpstr>
      <vt:lpstr>Slide 37</vt:lpstr>
      <vt:lpstr>Broj traka i prostorna složenost</vt:lpstr>
      <vt:lpstr>Broj traka i vremenska složenost</vt:lpstr>
      <vt:lpstr>Ovisnost broja traka i vremenske složenosti- primjer</vt:lpstr>
      <vt:lpstr>Ovisnost broja traka i vremenske složenosti- primjer</vt:lpstr>
      <vt:lpstr>Sažimanje prostora za konstantni faktor</vt:lpstr>
      <vt:lpstr>Ubrzanje za konstantni faktor</vt:lpstr>
      <vt:lpstr>Ubrzanje za konstantni faktor</vt:lpstr>
      <vt:lpstr>Ubrzanje za konstantni faktor</vt:lpstr>
      <vt:lpstr>Ubrzanje za konstantni faktor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Svojstva konteksno ovisnih jezika</dc:title>
  <dc:creator>Ivana</dc:creator>
  <cp:lastModifiedBy>Ivana</cp:lastModifiedBy>
  <cp:revision>121</cp:revision>
  <dcterms:created xsi:type="dcterms:W3CDTF">2010-05-24T08:47:24Z</dcterms:created>
  <dcterms:modified xsi:type="dcterms:W3CDTF">2010-05-26T05:19:45Z</dcterms:modified>
</cp:coreProperties>
</file>