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80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8" r:id="rId11"/>
    <p:sldId id="269" r:id="rId12"/>
    <p:sldId id="270" r:id="rId13"/>
    <p:sldId id="264" r:id="rId14"/>
    <p:sldId id="265" r:id="rId15"/>
    <p:sldId id="266" r:id="rId16"/>
    <p:sldId id="267" r:id="rId17"/>
    <p:sldId id="271" r:id="rId18"/>
    <p:sldId id="272" r:id="rId19"/>
    <p:sldId id="273" r:id="rId20"/>
    <p:sldId id="281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custDataLst>
    <p:tags r:id="rId29"/>
  </p:custDataLst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16" autoAdjust="0"/>
  </p:normalViewPr>
  <p:slideViewPr>
    <p:cSldViewPr>
      <p:cViewPr varScale="1">
        <p:scale>
          <a:sx n="51" d="100"/>
          <a:sy n="51" d="100"/>
        </p:scale>
        <p:origin x="-108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162DD87-9E5E-4A15-B21A-77495E897E2E}" type="datetimeFigureOut">
              <a:rPr lang="hr-HR"/>
              <a:pPr>
                <a:defRPr/>
              </a:pPr>
              <a:t>9.3.2011.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8A35E26-358A-4D56-B867-97FA8A978B7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2463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r-HR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CD95E9-0164-4ED7-BC3C-853E575B109E}" type="slidenum">
              <a:rPr lang="hr-H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hr-HR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6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4DB39-F560-4846-B21B-65FF8B7ABA69}" type="datetimeFigureOut">
              <a:rPr lang="hr-HR"/>
              <a:pPr>
                <a:defRPr/>
              </a:pPr>
              <a:t>9.3.2011.</a:t>
            </a:fld>
            <a:endParaRPr lang="hr-H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82CFA-616C-431A-8659-53A00757B5E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8B851-6327-4C61-8A4B-33DEE37F5CD1}" type="datetimeFigureOut">
              <a:rPr lang="hr-HR"/>
              <a:pPr>
                <a:defRPr/>
              </a:pPr>
              <a:t>9.3.2011.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E1D76-F726-494A-B2BE-3F24F1177156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6E853-3FDD-4346-8A77-6E0D6F55A93B}" type="datetimeFigureOut">
              <a:rPr lang="hr-HR"/>
              <a:pPr>
                <a:defRPr/>
              </a:pPr>
              <a:t>9.3.2011.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39426-8B04-4129-957B-B97ACC256E7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35125-0C7C-4390-90D2-C3DCFB444427}" type="datetimeFigureOut">
              <a:rPr lang="hr-HR"/>
              <a:pPr>
                <a:defRPr/>
              </a:pPr>
              <a:t>9.3.2011.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13EC9-5D25-48DF-B097-DBEE1474642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EDF56-116C-4F8E-85BE-473D36E9CD4F}" type="datetimeFigureOut">
              <a:rPr lang="hr-HR"/>
              <a:pPr>
                <a:defRPr/>
              </a:pPr>
              <a:t>9.3.2011.</a:t>
            </a:fld>
            <a:endParaRPr lang="hr-H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79E11-4004-4C3C-B6C8-24893730A70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3C94-17E3-490B-B9AD-BBAFCB02B827}" type="datetimeFigureOut">
              <a:rPr lang="hr-HR"/>
              <a:pPr>
                <a:defRPr/>
              </a:pPr>
              <a:t>9.3.2011.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E256F-153C-4320-8F7D-C6A0F1F8B4A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>
            <a:off x="758825" y="1249363"/>
            <a:ext cx="3657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/>
          <p:cNvCxnSpPr/>
          <p:nvPr/>
        </p:nvCxnSpPr>
        <p:spPr>
          <a:xfrm>
            <a:off x="4645025" y="1249363"/>
            <a:ext cx="3657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7CA00-7084-448E-92E5-1BEC7BCE3183}" type="datetimeFigureOut">
              <a:rPr lang="hr-HR"/>
              <a:pPr>
                <a:defRPr/>
              </a:pPr>
              <a:t>9.3.2011.</a:t>
            </a:fld>
            <a:endParaRPr lang="hr-HR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71D96-7414-4010-AE49-19E1539109F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5C265-176C-43CF-A9C2-D2E6D6571E5A}" type="datetimeFigureOut">
              <a:rPr lang="hr-HR"/>
              <a:pPr>
                <a:defRPr/>
              </a:pPr>
              <a:t>9.3.2011.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4A7E6-F70E-42B5-B37E-6E77DC011E9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A5763-290B-4938-AFCB-5B1E79D51ACC}" type="datetimeFigureOut">
              <a:rPr lang="hr-HR"/>
              <a:pPr>
                <a:defRPr/>
              </a:pPr>
              <a:t>9.3.2011.</a:t>
            </a:fld>
            <a:endParaRPr lang="hr-H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65305-4871-41C5-81DC-63B1EDE6C1F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/>
          <p:nvPr/>
        </p:nvCxnSpPr>
        <p:spPr>
          <a:xfrm rot="5400000">
            <a:off x="1677194" y="2515394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83751-6948-4785-95C7-B6CDCDCE4F2E}" type="datetimeFigureOut">
              <a:rPr lang="hr-HR"/>
              <a:pPr>
                <a:defRPr/>
              </a:pPr>
              <a:t>9.3.2011.</a:t>
            </a:fld>
            <a:endParaRPr lang="hr-HR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79B79-D5C3-4694-A519-A330D64ABC8F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1CC7E-15D6-482F-BBCF-690FAFD14281}" type="datetimeFigureOut">
              <a:rPr lang="hr-HR"/>
              <a:pPr>
                <a:defRPr/>
              </a:pPr>
              <a:t>9.3.2011.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6C0BA-367A-464D-8706-BE3B637810D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4572000"/>
            <a:ext cx="6781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685800"/>
            <a:ext cx="7543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88DEC5-A830-40CE-AEA4-609C53495AD6}" type="datetimeFigureOut">
              <a:rPr lang="hr-HR"/>
              <a:pPr>
                <a:defRPr/>
              </a:pPr>
              <a:t>9.3.2011.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1096169E-B227-428D-A36C-A6ED0EEA1C1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7" r:id="rId2"/>
    <p:sldLayoutId id="2147483709" r:id="rId3"/>
    <p:sldLayoutId id="2147483706" r:id="rId4"/>
    <p:sldLayoutId id="2147483710" r:id="rId5"/>
    <p:sldLayoutId id="2147483705" r:id="rId6"/>
    <p:sldLayoutId id="2147483704" r:id="rId7"/>
    <p:sldLayoutId id="2147483711" r:id="rId8"/>
    <p:sldLayoutId id="2147483703" r:id="rId9"/>
    <p:sldLayoutId id="2147483702" r:id="rId10"/>
    <p:sldLayoutId id="214748370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3725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3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Parsiranje niza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908175" y="5229225"/>
            <a:ext cx="6858000" cy="990600"/>
          </a:xfrm>
        </p:spPr>
        <p:txBody>
          <a:bodyPr/>
          <a:lstStyle/>
          <a:p>
            <a:pPr algn="r"/>
            <a:r>
              <a:rPr lang="hr-HR" smtClean="0"/>
              <a:t>Marko Đurasević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-387350"/>
            <a:ext cx="6781800" cy="1600200"/>
          </a:xfrm>
        </p:spPr>
        <p:txBody>
          <a:bodyPr/>
          <a:lstStyle/>
          <a:p>
            <a:r>
              <a:rPr lang="hr-HR" sz="3200" smtClean="0"/>
              <a:t>Primjer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700213"/>
            <a:ext cx="7543800" cy="4319587"/>
          </a:xfrm>
        </p:spPr>
        <p:txBody>
          <a:bodyPr/>
          <a:lstStyle/>
          <a:p>
            <a:r>
              <a:rPr lang="hr-HR" smtClean="0"/>
              <a:t>G=(V, T, P, S)</a:t>
            </a:r>
          </a:p>
          <a:p>
            <a:r>
              <a:rPr lang="hr-HR" smtClean="0"/>
              <a:t>V=(S, A, B, C, D)</a:t>
            </a:r>
          </a:p>
          <a:p>
            <a:r>
              <a:rPr lang="hr-HR" smtClean="0"/>
              <a:t>S=(S)</a:t>
            </a:r>
          </a:p>
          <a:p>
            <a:r>
              <a:rPr lang="hr-HR" smtClean="0"/>
              <a:t>T={main, {, }, =, n, ;, 3, +, 7}</a:t>
            </a:r>
          </a:p>
          <a:p>
            <a:r>
              <a:rPr lang="hr-HR" smtClean="0"/>
              <a:t>P={S→main { A }</a:t>
            </a:r>
          </a:p>
          <a:p>
            <a:pPr marL="639763" lvl="2" indent="0">
              <a:buFont typeface="Arial" charset="0"/>
              <a:buNone/>
            </a:pPr>
            <a:r>
              <a:rPr lang="hr-HR" sz="2400" smtClean="0"/>
              <a:t>A →BC</a:t>
            </a:r>
          </a:p>
          <a:p>
            <a:pPr marL="639763" lvl="2" indent="0">
              <a:buFont typeface="Arial" charset="0"/>
              <a:buNone/>
            </a:pPr>
            <a:r>
              <a:rPr lang="hr-HR" sz="2400" smtClean="0"/>
              <a:t>B →s=7 | n=3 |  e=s+n D</a:t>
            </a:r>
          </a:p>
          <a:p>
            <a:pPr marL="639763" lvl="2" indent="0">
              <a:buFont typeface="Arial" charset="0"/>
              <a:buNone/>
            </a:pPr>
            <a:r>
              <a:rPr lang="hr-HR" sz="2400" smtClean="0"/>
              <a:t>C →;A | </a:t>
            </a:r>
            <a:r>
              <a:rPr lang="el-GR" sz="2400" smtClean="0"/>
              <a:t>ε</a:t>
            </a:r>
            <a:endParaRPr lang="hr-HR" sz="2400" smtClean="0"/>
          </a:p>
          <a:p>
            <a:pPr marL="639763" lvl="2" indent="0">
              <a:buFont typeface="Arial" charset="0"/>
              <a:buNone/>
            </a:pPr>
            <a:r>
              <a:rPr lang="hr-HR" sz="2400" smtClean="0"/>
              <a:t>D →;}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-3175"/>
            <a:ext cx="6781800" cy="1439863"/>
          </a:xfrm>
        </p:spPr>
        <p:txBody>
          <a:bodyPr/>
          <a:lstStyle/>
          <a:p>
            <a:r>
              <a:rPr lang="hr-HR" sz="3200" smtClean="0"/>
              <a:t>Primjer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844675"/>
            <a:ext cx="7543800" cy="3886200"/>
          </a:xfrm>
        </p:spPr>
        <p:txBody>
          <a:bodyPr rtlCol="0"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dirty="0" smtClean="0"/>
              <a:t>main{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dirty="0"/>
              <a:t>	</a:t>
            </a:r>
            <a:r>
              <a:rPr lang="hr-HR" dirty="0" smtClean="0"/>
              <a:t>s=7;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dirty="0"/>
              <a:t>	</a:t>
            </a:r>
            <a:r>
              <a:rPr lang="hr-HR" dirty="0" smtClean="0"/>
              <a:t>n=3;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dirty="0" smtClean="0"/>
              <a:t>	</a:t>
            </a:r>
            <a:r>
              <a:rPr lang="hr-HR" dirty="0"/>
              <a:t>e</a:t>
            </a:r>
            <a:r>
              <a:rPr lang="hr-HR" dirty="0" smtClean="0"/>
              <a:t>=s+n;}</a:t>
            </a:r>
            <a:endParaRPr lang="hr-H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ed Rectangle 86"/>
          <p:cNvSpPr/>
          <p:nvPr/>
        </p:nvSpPr>
        <p:spPr>
          <a:xfrm>
            <a:off x="6648450" y="993775"/>
            <a:ext cx="2374900" cy="77470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marL="64008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2400" dirty="0"/>
              <a:t>A →BC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4513" y="6130925"/>
            <a:ext cx="3506787" cy="555625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2400" dirty="0"/>
              <a:t>main{ s=7; n=3; e=s+n;}</a:t>
            </a:r>
          </a:p>
        </p:txBody>
      </p:sp>
      <p:sp>
        <p:nvSpPr>
          <p:cNvPr id="6" name="Oval 5"/>
          <p:cNvSpPr/>
          <p:nvPr/>
        </p:nvSpPr>
        <p:spPr>
          <a:xfrm>
            <a:off x="2757488" y="411163"/>
            <a:ext cx="612775" cy="47466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S</a:t>
            </a:r>
          </a:p>
        </p:txBody>
      </p:sp>
      <p:sp>
        <p:nvSpPr>
          <p:cNvPr id="7" name="Down Arrow 6"/>
          <p:cNvSpPr/>
          <p:nvPr/>
        </p:nvSpPr>
        <p:spPr>
          <a:xfrm>
            <a:off x="573088" y="5376863"/>
            <a:ext cx="576262" cy="68580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10" name="Rounded Rectangle 9"/>
          <p:cNvSpPr/>
          <p:nvPr/>
        </p:nvSpPr>
        <p:spPr>
          <a:xfrm>
            <a:off x="6653213" y="1004888"/>
            <a:ext cx="2232025" cy="77470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dirty="0"/>
              <a:t>S→main { A }</a:t>
            </a:r>
          </a:p>
        </p:txBody>
      </p:sp>
      <p:sp>
        <p:nvSpPr>
          <p:cNvPr id="16" name="Down Arrow 15"/>
          <p:cNvSpPr/>
          <p:nvPr/>
        </p:nvSpPr>
        <p:spPr>
          <a:xfrm rot="20816995">
            <a:off x="2959100" y="969963"/>
            <a:ext cx="503238" cy="23495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17" name="Rounded Rectangle 16"/>
          <p:cNvSpPr/>
          <p:nvPr/>
        </p:nvSpPr>
        <p:spPr>
          <a:xfrm>
            <a:off x="6673850" y="976313"/>
            <a:ext cx="2376488" cy="77470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marL="64008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2400" dirty="0"/>
              <a:t>A →BC</a:t>
            </a:r>
          </a:p>
        </p:txBody>
      </p:sp>
      <p:sp>
        <p:nvSpPr>
          <p:cNvPr id="33" name="Down Arrow 32"/>
          <p:cNvSpPr/>
          <p:nvPr/>
        </p:nvSpPr>
        <p:spPr>
          <a:xfrm rot="4143190">
            <a:off x="1761331" y="321469"/>
            <a:ext cx="503238" cy="103505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34" name="Down Arrow 33"/>
          <p:cNvSpPr/>
          <p:nvPr/>
        </p:nvSpPr>
        <p:spPr>
          <a:xfrm rot="17875951">
            <a:off x="3858419" y="257969"/>
            <a:ext cx="504825" cy="139223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35" name="Oval 34"/>
          <p:cNvSpPr/>
          <p:nvPr/>
        </p:nvSpPr>
        <p:spPr>
          <a:xfrm>
            <a:off x="596900" y="977900"/>
            <a:ext cx="954088" cy="5937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main</a:t>
            </a:r>
          </a:p>
        </p:txBody>
      </p:sp>
      <p:sp>
        <p:nvSpPr>
          <p:cNvPr id="36" name="Oval 35"/>
          <p:cNvSpPr/>
          <p:nvPr/>
        </p:nvSpPr>
        <p:spPr>
          <a:xfrm>
            <a:off x="2962275" y="1201738"/>
            <a:ext cx="614363" cy="39687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A</a:t>
            </a:r>
          </a:p>
        </p:txBody>
      </p:sp>
      <p:sp>
        <p:nvSpPr>
          <p:cNvPr id="37" name="Oval 36"/>
          <p:cNvSpPr/>
          <p:nvPr/>
        </p:nvSpPr>
        <p:spPr>
          <a:xfrm>
            <a:off x="4899025" y="1201738"/>
            <a:ext cx="614363" cy="47466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}</a:t>
            </a:r>
          </a:p>
        </p:txBody>
      </p:sp>
      <p:sp>
        <p:nvSpPr>
          <p:cNvPr id="38" name="Down Arrow 37"/>
          <p:cNvSpPr/>
          <p:nvPr/>
        </p:nvSpPr>
        <p:spPr>
          <a:xfrm rot="2045426">
            <a:off x="2454275" y="865188"/>
            <a:ext cx="504825" cy="307975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39" name="Oval 38"/>
          <p:cNvSpPr/>
          <p:nvPr/>
        </p:nvSpPr>
        <p:spPr>
          <a:xfrm>
            <a:off x="2105025" y="1200150"/>
            <a:ext cx="614363" cy="47466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{</a:t>
            </a:r>
          </a:p>
        </p:txBody>
      </p:sp>
      <p:sp>
        <p:nvSpPr>
          <p:cNvPr id="40" name="Down Arrow 39"/>
          <p:cNvSpPr/>
          <p:nvPr/>
        </p:nvSpPr>
        <p:spPr>
          <a:xfrm rot="19966137">
            <a:off x="3303588" y="1597025"/>
            <a:ext cx="503237" cy="365125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41" name="Down Arrow 40"/>
          <p:cNvSpPr/>
          <p:nvPr/>
        </p:nvSpPr>
        <p:spPr>
          <a:xfrm rot="3184450">
            <a:off x="2615406" y="1553369"/>
            <a:ext cx="503238" cy="43815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42" name="Oval 41"/>
          <p:cNvSpPr/>
          <p:nvPr/>
        </p:nvSpPr>
        <p:spPr>
          <a:xfrm>
            <a:off x="3455988" y="1914525"/>
            <a:ext cx="614362" cy="47466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C</a:t>
            </a:r>
          </a:p>
        </p:txBody>
      </p:sp>
      <p:sp>
        <p:nvSpPr>
          <p:cNvPr id="43" name="Oval 42"/>
          <p:cNvSpPr/>
          <p:nvPr/>
        </p:nvSpPr>
        <p:spPr>
          <a:xfrm>
            <a:off x="2092325" y="1779588"/>
            <a:ext cx="614363" cy="47466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B</a:t>
            </a:r>
          </a:p>
        </p:txBody>
      </p:sp>
      <p:sp>
        <p:nvSpPr>
          <p:cNvPr id="44" name="Down Arrow 43"/>
          <p:cNvSpPr/>
          <p:nvPr/>
        </p:nvSpPr>
        <p:spPr>
          <a:xfrm rot="665144">
            <a:off x="2009775" y="2324100"/>
            <a:ext cx="503238" cy="428625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45" name="Down Arrow 44"/>
          <p:cNvSpPr/>
          <p:nvPr/>
        </p:nvSpPr>
        <p:spPr>
          <a:xfrm rot="4262719">
            <a:off x="1318419" y="1664494"/>
            <a:ext cx="503238" cy="89535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46" name="Oval 45"/>
          <p:cNvSpPr/>
          <p:nvPr/>
        </p:nvSpPr>
        <p:spPr>
          <a:xfrm>
            <a:off x="1743075" y="2754313"/>
            <a:ext cx="614363" cy="47466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7</a:t>
            </a:r>
          </a:p>
        </p:txBody>
      </p:sp>
      <p:sp>
        <p:nvSpPr>
          <p:cNvPr id="47" name="Oval 46"/>
          <p:cNvSpPr/>
          <p:nvPr/>
        </p:nvSpPr>
        <p:spPr>
          <a:xfrm>
            <a:off x="400050" y="2028825"/>
            <a:ext cx="614363" cy="47307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s</a:t>
            </a:r>
          </a:p>
        </p:txBody>
      </p:sp>
      <p:sp>
        <p:nvSpPr>
          <p:cNvPr id="48" name="Down Arrow 47"/>
          <p:cNvSpPr/>
          <p:nvPr/>
        </p:nvSpPr>
        <p:spPr>
          <a:xfrm rot="2627830">
            <a:off x="3094038" y="2262188"/>
            <a:ext cx="503237" cy="468312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49" name="Down Arrow 48"/>
          <p:cNvSpPr/>
          <p:nvPr/>
        </p:nvSpPr>
        <p:spPr>
          <a:xfrm rot="18519352">
            <a:off x="3951288" y="2233612"/>
            <a:ext cx="503238" cy="46831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50" name="Oval 49"/>
          <p:cNvSpPr/>
          <p:nvPr/>
        </p:nvSpPr>
        <p:spPr>
          <a:xfrm>
            <a:off x="2730500" y="2754313"/>
            <a:ext cx="614363" cy="47466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;</a:t>
            </a:r>
          </a:p>
        </p:txBody>
      </p:sp>
      <p:sp>
        <p:nvSpPr>
          <p:cNvPr id="51" name="Oval 50"/>
          <p:cNvSpPr/>
          <p:nvPr/>
        </p:nvSpPr>
        <p:spPr>
          <a:xfrm>
            <a:off x="4262438" y="2559050"/>
            <a:ext cx="612775" cy="47466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A</a:t>
            </a:r>
          </a:p>
        </p:txBody>
      </p:sp>
      <p:sp>
        <p:nvSpPr>
          <p:cNvPr id="52" name="Down Arrow 51"/>
          <p:cNvSpPr/>
          <p:nvPr/>
        </p:nvSpPr>
        <p:spPr>
          <a:xfrm rot="2811118">
            <a:off x="3836988" y="2908300"/>
            <a:ext cx="503237" cy="46831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53" name="Down Arrow 52"/>
          <p:cNvSpPr/>
          <p:nvPr/>
        </p:nvSpPr>
        <p:spPr>
          <a:xfrm rot="18044577">
            <a:off x="4802981" y="2856707"/>
            <a:ext cx="504825" cy="468312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54" name="Oval 53"/>
          <p:cNvSpPr/>
          <p:nvPr/>
        </p:nvSpPr>
        <p:spPr>
          <a:xfrm>
            <a:off x="5205413" y="3155950"/>
            <a:ext cx="614362" cy="47466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C</a:t>
            </a:r>
          </a:p>
        </p:txBody>
      </p:sp>
      <p:sp>
        <p:nvSpPr>
          <p:cNvPr id="55" name="Oval 54"/>
          <p:cNvSpPr/>
          <p:nvPr/>
        </p:nvSpPr>
        <p:spPr>
          <a:xfrm>
            <a:off x="3436938" y="3232150"/>
            <a:ext cx="614362" cy="47466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B</a:t>
            </a:r>
          </a:p>
        </p:txBody>
      </p:sp>
      <p:sp>
        <p:nvSpPr>
          <p:cNvPr id="56" name="Down Arrow 55"/>
          <p:cNvSpPr/>
          <p:nvPr/>
        </p:nvSpPr>
        <p:spPr>
          <a:xfrm rot="19916195">
            <a:off x="3824288" y="3652838"/>
            <a:ext cx="503237" cy="468312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57" name="Down Arrow 56"/>
          <p:cNvSpPr/>
          <p:nvPr/>
        </p:nvSpPr>
        <p:spPr>
          <a:xfrm rot="20754381">
            <a:off x="5588000" y="4995863"/>
            <a:ext cx="336550" cy="468312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58" name="Down Arrow 57"/>
          <p:cNvSpPr/>
          <p:nvPr/>
        </p:nvSpPr>
        <p:spPr>
          <a:xfrm rot="4158982">
            <a:off x="2982119" y="3425031"/>
            <a:ext cx="503238" cy="441325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59" name="Oval 58"/>
          <p:cNvSpPr/>
          <p:nvPr/>
        </p:nvSpPr>
        <p:spPr>
          <a:xfrm>
            <a:off x="2400300" y="3686175"/>
            <a:ext cx="612775" cy="34925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n</a:t>
            </a:r>
          </a:p>
        </p:txBody>
      </p:sp>
      <p:sp>
        <p:nvSpPr>
          <p:cNvPr id="60" name="Down Arrow 59"/>
          <p:cNvSpPr/>
          <p:nvPr/>
        </p:nvSpPr>
        <p:spPr>
          <a:xfrm rot="532691">
            <a:off x="3324225" y="3775075"/>
            <a:ext cx="504825" cy="319088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61" name="Oval 60"/>
          <p:cNvSpPr/>
          <p:nvPr/>
        </p:nvSpPr>
        <p:spPr>
          <a:xfrm>
            <a:off x="3190875" y="4130675"/>
            <a:ext cx="612775" cy="47466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=</a:t>
            </a:r>
          </a:p>
        </p:txBody>
      </p:sp>
      <p:sp>
        <p:nvSpPr>
          <p:cNvPr id="62" name="Oval 61"/>
          <p:cNvSpPr/>
          <p:nvPr/>
        </p:nvSpPr>
        <p:spPr>
          <a:xfrm>
            <a:off x="3929063" y="4130675"/>
            <a:ext cx="614362" cy="47466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3</a:t>
            </a:r>
          </a:p>
        </p:txBody>
      </p:sp>
      <p:sp>
        <p:nvSpPr>
          <p:cNvPr id="63" name="Down Arrow 62"/>
          <p:cNvSpPr/>
          <p:nvPr/>
        </p:nvSpPr>
        <p:spPr>
          <a:xfrm rot="1216516">
            <a:off x="5048250" y="3657600"/>
            <a:ext cx="504825" cy="34131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64" name="Down Arrow 63"/>
          <p:cNvSpPr/>
          <p:nvPr/>
        </p:nvSpPr>
        <p:spPr>
          <a:xfrm rot="18195393">
            <a:off x="5668963" y="3535363"/>
            <a:ext cx="503237" cy="30638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65" name="Oval 64"/>
          <p:cNvSpPr/>
          <p:nvPr/>
        </p:nvSpPr>
        <p:spPr>
          <a:xfrm>
            <a:off x="4843463" y="4002088"/>
            <a:ext cx="614362" cy="47307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;</a:t>
            </a:r>
          </a:p>
        </p:txBody>
      </p:sp>
      <p:sp>
        <p:nvSpPr>
          <p:cNvPr id="66" name="Oval 65"/>
          <p:cNvSpPr/>
          <p:nvPr/>
        </p:nvSpPr>
        <p:spPr>
          <a:xfrm>
            <a:off x="6034088" y="3763963"/>
            <a:ext cx="614362" cy="47466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A</a:t>
            </a:r>
          </a:p>
        </p:txBody>
      </p:sp>
      <p:sp>
        <p:nvSpPr>
          <p:cNvPr id="67" name="Down Arrow 66"/>
          <p:cNvSpPr/>
          <p:nvPr/>
        </p:nvSpPr>
        <p:spPr>
          <a:xfrm rot="18940647">
            <a:off x="6608763" y="4092575"/>
            <a:ext cx="503237" cy="46831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68" name="Oval 67"/>
          <p:cNvSpPr/>
          <p:nvPr/>
        </p:nvSpPr>
        <p:spPr>
          <a:xfrm>
            <a:off x="5278438" y="4495800"/>
            <a:ext cx="614362" cy="47307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B</a:t>
            </a:r>
          </a:p>
        </p:txBody>
      </p:sp>
      <p:sp>
        <p:nvSpPr>
          <p:cNvPr id="69" name="Down Arrow 68"/>
          <p:cNvSpPr/>
          <p:nvPr/>
        </p:nvSpPr>
        <p:spPr>
          <a:xfrm rot="1004806">
            <a:off x="5246688" y="4979988"/>
            <a:ext cx="350837" cy="468312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70" name="Down Arrow 69"/>
          <p:cNvSpPr/>
          <p:nvPr/>
        </p:nvSpPr>
        <p:spPr>
          <a:xfrm rot="2125312">
            <a:off x="4967288" y="4838700"/>
            <a:ext cx="330200" cy="46831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71" name="Down Arrow 70"/>
          <p:cNvSpPr/>
          <p:nvPr/>
        </p:nvSpPr>
        <p:spPr>
          <a:xfrm rot="3549167">
            <a:off x="4813300" y="4622800"/>
            <a:ext cx="333375" cy="466725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72" name="Down Arrow 71"/>
          <p:cNvSpPr/>
          <p:nvPr/>
        </p:nvSpPr>
        <p:spPr>
          <a:xfrm rot="2344539">
            <a:off x="5780088" y="4178300"/>
            <a:ext cx="503237" cy="46831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73" name="Down Arrow 72"/>
          <p:cNvSpPr/>
          <p:nvPr/>
        </p:nvSpPr>
        <p:spPr>
          <a:xfrm rot="20342721">
            <a:off x="5835650" y="4948238"/>
            <a:ext cx="396875" cy="468312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74" name="Oval 73"/>
          <p:cNvSpPr/>
          <p:nvPr/>
        </p:nvSpPr>
        <p:spPr>
          <a:xfrm>
            <a:off x="6016625" y="5459413"/>
            <a:ext cx="342900" cy="3413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n</a:t>
            </a:r>
          </a:p>
        </p:txBody>
      </p:sp>
      <p:sp>
        <p:nvSpPr>
          <p:cNvPr id="75" name="Oval 74"/>
          <p:cNvSpPr/>
          <p:nvPr/>
        </p:nvSpPr>
        <p:spPr>
          <a:xfrm>
            <a:off x="5583238" y="5459413"/>
            <a:ext cx="423862" cy="47466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+</a:t>
            </a:r>
          </a:p>
        </p:txBody>
      </p:sp>
      <p:sp>
        <p:nvSpPr>
          <p:cNvPr id="76" name="Oval 75"/>
          <p:cNvSpPr/>
          <p:nvPr/>
        </p:nvSpPr>
        <p:spPr>
          <a:xfrm>
            <a:off x="4979988" y="5459413"/>
            <a:ext cx="509587" cy="414337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s</a:t>
            </a:r>
          </a:p>
        </p:txBody>
      </p:sp>
      <p:sp>
        <p:nvSpPr>
          <p:cNvPr id="77" name="Oval 76"/>
          <p:cNvSpPr/>
          <p:nvPr/>
        </p:nvSpPr>
        <p:spPr>
          <a:xfrm>
            <a:off x="4483100" y="5286375"/>
            <a:ext cx="496888" cy="34607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=</a:t>
            </a:r>
          </a:p>
        </p:txBody>
      </p:sp>
      <p:sp>
        <p:nvSpPr>
          <p:cNvPr id="78" name="Oval 77"/>
          <p:cNvSpPr/>
          <p:nvPr/>
        </p:nvSpPr>
        <p:spPr>
          <a:xfrm>
            <a:off x="4106863" y="4800600"/>
            <a:ext cx="603250" cy="34131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e</a:t>
            </a:r>
          </a:p>
        </p:txBody>
      </p:sp>
      <p:sp>
        <p:nvSpPr>
          <p:cNvPr id="79" name="Oval 78"/>
          <p:cNvSpPr/>
          <p:nvPr/>
        </p:nvSpPr>
        <p:spPr>
          <a:xfrm>
            <a:off x="7019925" y="4464050"/>
            <a:ext cx="614363" cy="47466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C</a:t>
            </a:r>
          </a:p>
        </p:txBody>
      </p:sp>
      <p:sp>
        <p:nvSpPr>
          <p:cNvPr id="80" name="Down Arrow 79"/>
          <p:cNvSpPr/>
          <p:nvPr/>
        </p:nvSpPr>
        <p:spPr>
          <a:xfrm rot="18537566">
            <a:off x="6110288" y="4727575"/>
            <a:ext cx="395287" cy="46831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81" name="Oval 80"/>
          <p:cNvSpPr/>
          <p:nvPr/>
        </p:nvSpPr>
        <p:spPr>
          <a:xfrm>
            <a:off x="6510338" y="5051425"/>
            <a:ext cx="509587" cy="47625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D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6661150" y="987425"/>
            <a:ext cx="2374900" cy="77470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marL="64008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2400" dirty="0"/>
              <a:t>B →s=7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6653213" y="976313"/>
            <a:ext cx="2376487" cy="77470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marL="64008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2400" dirty="0"/>
              <a:t>C → ; A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6680200" y="954088"/>
            <a:ext cx="2376488" cy="77470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marL="64008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2400" dirty="0"/>
              <a:t>A →BC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6680200" y="950913"/>
            <a:ext cx="2376488" cy="77470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marL="64008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2400" dirty="0"/>
              <a:t>B → n=3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6686550" y="920750"/>
            <a:ext cx="2376488" cy="77470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marL="64008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2400" dirty="0"/>
              <a:t>D → ;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6673850" y="917575"/>
            <a:ext cx="2376488" cy="77470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marL="64008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2000" dirty="0"/>
              <a:t>B → e=s+nD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6686550" y="920750"/>
            <a:ext cx="2376488" cy="77470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marL="64008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2400" dirty="0"/>
              <a:t>C →;A</a:t>
            </a:r>
          </a:p>
        </p:txBody>
      </p:sp>
      <p:sp>
        <p:nvSpPr>
          <p:cNvPr id="90" name="Down Arrow 89"/>
          <p:cNvSpPr/>
          <p:nvPr/>
        </p:nvSpPr>
        <p:spPr>
          <a:xfrm rot="3306314">
            <a:off x="1358900" y="2079626"/>
            <a:ext cx="504825" cy="89535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91" name="Oval 90"/>
          <p:cNvSpPr/>
          <p:nvPr/>
        </p:nvSpPr>
        <p:spPr>
          <a:xfrm>
            <a:off x="715963" y="2811463"/>
            <a:ext cx="614362" cy="47466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=</a:t>
            </a:r>
          </a:p>
        </p:txBody>
      </p:sp>
      <p:sp>
        <p:nvSpPr>
          <p:cNvPr id="92" name="Down Arrow 91"/>
          <p:cNvSpPr/>
          <p:nvPr/>
        </p:nvSpPr>
        <p:spPr>
          <a:xfrm rot="19414280">
            <a:off x="6875463" y="5505450"/>
            <a:ext cx="396875" cy="322263"/>
          </a:xfrm>
          <a:prstGeom prst="downArrow">
            <a:avLst>
              <a:gd name="adj1" fmla="val 50000"/>
              <a:gd name="adj2" fmla="val 52567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93" name="Oval 92"/>
          <p:cNvSpPr/>
          <p:nvPr/>
        </p:nvSpPr>
        <p:spPr>
          <a:xfrm>
            <a:off x="7110413" y="5873750"/>
            <a:ext cx="612775" cy="47466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;</a:t>
            </a:r>
          </a:p>
        </p:txBody>
      </p:sp>
      <p:sp>
        <p:nvSpPr>
          <p:cNvPr id="94" name="Down Arrow 93"/>
          <p:cNvSpPr/>
          <p:nvPr/>
        </p:nvSpPr>
        <p:spPr>
          <a:xfrm rot="19076960">
            <a:off x="7572375" y="4827588"/>
            <a:ext cx="395288" cy="322262"/>
          </a:xfrm>
          <a:prstGeom prst="downArrow">
            <a:avLst>
              <a:gd name="adj1" fmla="val 50000"/>
              <a:gd name="adj2" fmla="val 52567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95" name="Oval 94"/>
          <p:cNvSpPr/>
          <p:nvPr/>
        </p:nvSpPr>
        <p:spPr>
          <a:xfrm>
            <a:off x="7769225" y="5072063"/>
            <a:ext cx="509588" cy="4159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l-GR" dirty="0"/>
              <a:t>ε</a:t>
            </a:r>
            <a:endParaRPr lang="hr-HR" dirty="0"/>
          </a:p>
        </p:txBody>
      </p:sp>
      <p:sp>
        <p:nvSpPr>
          <p:cNvPr id="96" name="Rounded Rectangle 95"/>
          <p:cNvSpPr/>
          <p:nvPr/>
        </p:nvSpPr>
        <p:spPr>
          <a:xfrm>
            <a:off x="6692900" y="915988"/>
            <a:ext cx="2376488" cy="77470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marL="64008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2400" dirty="0"/>
              <a:t>C →</a:t>
            </a:r>
            <a:r>
              <a:rPr lang="el-GR" sz="2400" dirty="0"/>
              <a:t>ε</a:t>
            </a:r>
            <a:endParaRPr lang="hr-HR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L 0.09097 0.00208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0.00208 L 0.13819 0.00208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19 0.00208 L 0.1618 0.00208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81 0.00208 L 0.20122 0.00208 " pathEditMode="relative" rAng="0" ptsTypes="AA">
                                      <p:cBhvr>
                                        <p:cTn id="2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21 0.00208 L 0.22482 0.00208 " pathEditMode="relative" rAng="0" ptsTypes="AA">
                                      <p:cBhvr>
                                        <p:cTn id="30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83 0.00208 L 0.29566 0.00208 " pathEditMode="relative" rAng="0" ptsTypes="AA">
                                      <p:cBhvr>
                                        <p:cTn id="4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566 0.00208 L 0.31146 0.00208 " pathEditMode="relative" rAng="0" ptsTypes="AA">
                                      <p:cBhvr>
                                        <p:cTn id="4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5" grpId="0" animBg="1"/>
      <p:bldP spid="6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10" grpId="0" animBg="1"/>
      <p:bldP spid="10" grpId="1" animBg="1"/>
      <p:bldP spid="16" grpId="0" animBg="1"/>
      <p:bldP spid="17" grpId="0" animBg="1"/>
      <p:bldP spid="17" grpId="1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3" grpId="1" animBg="1"/>
      <p:bldP spid="82" grpId="0" animBg="1"/>
      <p:bldP spid="82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6781800" cy="1600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Tehnika rekurzivnog spusta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2205038"/>
            <a:ext cx="7543800" cy="3886200"/>
          </a:xfrm>
        </p:spPr>
        <p:txBody>
          <a:bodyPr/>
          <a:lstStyle/>
          <a:p>
            <a:r>
              <a:rPr lang="hr-HR" smtClean="0"/>
              <a:t>Lako se ostvaruje parsiranje od vrha prema dnu</a:t>
            </a:r>
          </a:p>
          <a:p>
            <a:r>
              <a:rPr lang="hr-HR" smtClean="0"/>
              <a:t>Nezavršnim znakovima su pridruženi potprogrami</a:t>
            </a:r>
          </a:p>
          <a:p>
            <a:r>
              <a:rPr lang="hr-HR" smtClean="0"/>
              <a:t>Potprogrami ispituju da li podniz zadanog niza zadovoljava strukturu desne strane produkcije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7920037" cy="1600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Programsko ostvarenje parsera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2205038"/>
            <a:ext cx="7543800" cy="3886200"/>
          </a:xfrm>
        </p:spPr>
        <p:txBody>
          <a:bodyPr/>
          <a:lstStyle/>
          <a:p>
            <a:r>
              <a:rPr lang="hr-HR" smtClean="0"/>
              <a:t>U glavnom programu pročita se krajnje lijevi znak niza </a:t>
            </a:r>
            <a:r>
              <a:rPr lang="hr-HR" i="1" smtClean="0"/>
              <a:t>w</a:t>
            </a:r>
            <a:endParaRPr lang="hr-HR" smtClean="0"/>
          </a:p>
          <a:p>
            <a:r>
              <a:rPr lang="hr-HR" smtClean="0"/>
              <a:t>Pozove se potprogram pridružen početnom nezavršnom znaku</a:t>
            </a:r>
          </a:p>
          <a:p>
            <a:r>
              <a:rPr lang="hr-HR" smtClean="0"/>
              <a:t>Nakon izvršenja potprograma provjerava se je li pročitana oznaka kraja niza</a:t>
            </a:r>
          </a:p>
          <a:p>
            <a:r>
              <a:rPr lang="hr-HR" smtClean="0"/>
              <a:t>Ako je pročitana oznaka kraja niza, niz se prihvaća, u suprotnom gramatika ne prihvaća niz </a:t>
            </a:r>
            <a:r>
              <a:rPr lang="hr-HR" i="1" smtClean="0"/>
              <a:t>w</a:t>
            </a:r>
            <a:endParaRPr lang="hr-HR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8064500" cy="1600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Programsko ostvarenje 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parsera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2205038"/>
            <a:ext cx="7543800" cy="3886200"/>
          </a:xfrm>
        </p:spPr>
        <p:txBody>
          <a:bodyPr/>
          <a:lstStyle/>
          <a:p>
            <a:r>
              <a:rPr lang="hr-HR" smtClean="0"/>
              <a:t>Za svaki nezavršni znak izgradi se zasebni potprogram</a:t>
            </a:r>
          </a:p>
          <a:p>
            <a:r>
              <a:rPr lang="hr-HR" smtClean="0"/>
              <a:t>Ukoliko neki nezavršni znak ima više produkcija, za svaku se gradi zasebni dio potprograma</a:t>
            </a:r>
          </a:p>
          <a:p>
            <a:r>
              <a:rPr lang="hr-HR" smtClean="0"/>
              <a:t>Ukoliko pročitani znak nije jednak niti jednom završnom znaku desne strane produkcije niz se ne prihvaća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7704137" cy="1600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Programsko ostvarenje 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parsera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2205038"/>
            <a:ext cx="7543800" cy="3886200"/>
          </a:xfrm>
        </p:spPr>
        <p:txBody>
          <a:bodyPr/>
          <a:lstStyle/>
          <a:p>
            <a:r>
              <a:rPr lang="hr-HR" smtClean="0"/>
              <a:t>Za završne znakove produkcije, koji nisu na krajnje lijevom mjestu,  izgrade se dijelovi potprograma koji ispituju ulazne znakove</a:t>
            </a:r>
          </a:p>
          <a:p>
            <a:r>
              <a:rPr lang="hr-HR" smtClean="0"/>
              <a:t>Za nezavršne znakove se ne nalaze na krajnje lijevom mjestu, pročita se idući ulazni znak i pozove odgovarajući potprogram</a:t>
            </a:r>
          </a:p>
          <a:p>
            <a:r>
              <a:rPr lang="hr-HR" smtClean="0"/>
              <a:t>Ako je završni znak na krajnje lijevom mjestu pozove se odgovarajući potprogram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196975"/>
            <a:ext cx="7543800" cy="4678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hr-HR" smtClean="0"/>
              <a:t>GP(){Ulaz=krajnje lijevi znak niza w;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S();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if(Ulaz!=\0)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print(„Niz se ne prihvaća”);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else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print(„Niz se prihvaća”);}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981075"/>
            <a:ext cx="7543800" cy="48942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hr-HR" smtClean="0"/>
              <a:t>S(){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if(Ulaz!=main)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print(„Niz se ne prihvaća”);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Ulaz=idući znak;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if(Ulaz!= { )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print(„Niz se ne prihvaća”);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Ulaz=idući znak;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A();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if(Ulaz!=})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print(„Niz se ne prihvaća”);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Ulaz= idući znak;}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052513"/>
            <a:ext cx="7615237" cy="460692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hr-HR" smtClean="0"/>
              <a:t>A(){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B();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C();}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0"/>
            <a:ext cx="6781800" cy="1600200"/>
          </a:xfrm>
        </p:spPr>
        <p:txBody>
          <a:bodyPr/>
          <a:lstStyle/>
          <a:p>
            <a:r>
              <a:rPr lang="hr-HR" smtClean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2349500"/>
            <a:ext cx="7543800" cy="3886200"/>
          </a:xfrm>
        </p:spPr>
        <p:txBody>
          <a:bodyPr/>
          <a:lstStyle/>
          <a:p>
            <a:r>
              <a:rPr lang="hr-HR" smtClean="0"/>
              <a:t>Uvod</a:t>
            </a:r>
          </a:p>
          <a:p>
            <a:r>
              <a:rPr lang="hr-HR" smtClean="0"/>
              <a:t>Parsiranje od vrha prema dnu</a:t>
            </a:r>
          </a:p>
          <a:p>
            <a:r>
              <a:rPr lang="hr-HR" smtClean="0"/>
              <a:t>Tehnika rekurzivnog spusta</a:t>
            </a:r>
          </a:p>
          <a:p>
            <a:r>
              <a:rPr lang="hr-HR" smtClean="0"/>
              <a:t>Parsiranje od dna prema vrhu</a:t>
            </a:r>
          </a:p>
          <a:p>
            <a:r>
              <a:rPr lang="hr-HR" smtClean="0"/>
              <a:t>LR parser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hr-HR" smtClean="0"/>
              <a:t>D(){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If(Ulaz != ; )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	Print(„Niz se ne prihvaća”);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Ulaz=idući znak;}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7543800" cy="482282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hr-HR" smtClean="0"/>
              <a:t>C(){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if( Ulaz==; ){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Ulaz=idući znak;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A();}}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765175"/>
            <a:ext cx="7543800" cy="51101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hr-HR" smtClean="0"/>
              <a:t>B(){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switch(Ulaz){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case n;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	Ulaz=idući znak;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	If(Ulaz != =)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		Print(„Niz se ne prihvaća”);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	Ulaz=idući znak;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	if(Ulaz != 3)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		 Print(„Niz se ne prihvaća”);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	Ulaz=idući znak;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620713"/>
            <a:ext cx="7543800" cy="525462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hr-HR" smtClean="0"/>
              <a:t>	case s: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Ulaz=idući znak;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if(Ulaz != =){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	print(„ Niz se ne prihvaća”);}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Ulaz=idući znak;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if(Ulaz !=7){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	 Print(„Niz se ne prihvaća”);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Ulaz=idući znak;}</a:t>
            </a:r>
          </a:p>
          <a:p>
            <a:pPr marL="0" indent="0">
              <a:buFont typeface="Arial" charset="0"/>
              <a:buNone/>
            </a:pPr>
            <a:r>
              <a:rPr lang="hr-HR" smtClean="0"/>
              <a:t>	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548679"/>
            <a:ext cx="8137153" cy="5975945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dirty="0" smtClean="0"/>
              <a:t>		case e:</a:t>
            </a:r>
            <a:endParaRPr lang="hr-HR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dirty="0"/>
              <a:t>			</a:t>
            </a:r>
            <a:r>
              <a:rPr lang="hr-HR" dirty="0" smtClean="0"/>
              <a:t>Ulaz=idući </a:t>
            </a:r>
            <a:r>
              <a:rPr lang="hr-HR" dirty="0"/>
              <a:t>znak</a:t>
            </a:r>
            <a:r>
              <a:rPr lang="hr-HR" dirty="0" smtClean="0"/>
              <a:t>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dirty="0"/>
              <a:t>	</a:t>
            </a:r>
            <a:r>
              <a:rPr lang="hr-HR" dirty="0" smtClean="0"/>
              <a:t>		if(Ulaz != =)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dirty="0"/>
              <a:t>	</a:t>
            </a:r>
            <a:r>
              <a:rPr lang="hr-HR" dirty="0" smtClean="0"/>
              <a:t>			</a:t>
            </a:r>
            <a:r>
              <a:rPr lang="hr-HR" dirty="0"/>
              <a:t>Print(„Niz se ne prihvaća</a:t>
            </a:r>
            <a:r>
              <a:rPr lang="hr-HR" dirty="0" smtClean="0"/>
              <a:t>”);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dirty="0"/>
              <a:t>	</a:t>
            </a:r>
            <a:r>
              <a:rPr lang="hr-HR" dirty="0" smtClean="0"/>
              <a:t>	</a:t>
            </a:r>
            <a:r>
              <a:rPr lang="hr-HR" dirty="0"/>
              <a:t>	</a:t>
            </a:r>
            <a:r>
              <a:rPr lang="hr-HR" dirty="0" smtClean="0"/>
              <a:t>Ulaz=idući </a:t>
            </a:r>
            <a:r>
              <a:rPr lang="hr-HR" dirty="0"/>
              <a:t>znak</a:t>
            </a:r>
            <a:r>
              <a:rPr lang="hr-HR" dirty="0" smtClean="0"/>
              <a:t>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dirty="0"/>
              <a:t>	</a:t>
            </a:r>
            <a:r>
              <a:rPr lang="hr-HR" dirty="0" smtClean="0"/>
              <a:t>		if(Ulaz != s)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dirty="0" smtClean="0"/>
              <a:t>				Print</a:t>
            </a:r>
            <a:r>
              <a:rPr lang="hr-HR" dirty="0"/>
              <a:t>(„Niz se ne prihvaća</a:t>
            </a:r>
            <a:r>
              <a:rPr lang="hr-HR" dirty="0" smtClean="0"/>
              <a:t>”);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dirty="0"/>
              <a:t>	</a:t>
            </a:r>
            <a:r>
              <a:rPr lang="hr-HR" dirty="0" smtClean="0"/>
              <a:t>		</a:t>
            </a:r>
            <a:r>
              <a:rPr lang="hr-HR" dirty="0"/>
              <a:t>Ulaz=idući znak</a:t>
            </a:r>
            <a:r>
              <a:rPr lang="hr-HR" dirty="0" smtClean="0"/>
              <a:t>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dirty="0" smtClean="0"/>
              <a:t>			if(Ulaz !=</a:t>
            </a:r>
            <a:r>
              <a:rPr lang="hr-HR" dirty="0"/>
              <a:t> </a:t>
            </a:r>
            <a:r>
              <a:rPr lang="hr-HR" dirty="0" smtClean="0"/>
              <a:t>+)</a:t>
            </a:r>
            <a:endParaRPr lang="hr-HR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dirty="0"/>
              <a:t>				Print(„Niz se ne prihvaća</a:t>
            </a:r>
            <a:r>
              <a:rPr lang="hr-HR" dirty="0" smtClean="0"/>
              <a:t>”);</a:t>
            </a:r>
          </a:p>
          <a:p>
            <a:pPr marL="64008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sz="2400" dirty="0"/>
              <a:t>			Ulaz=idući znak</a:t>
            </a:r>
            <a:r>
              <a:rPr lang="hr-HR" sz="2400" dirty="0" smtClean="0"/>
              <a:t>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dirty="0" smtClean="0"/>
              <a:t>			if(Ulaz != n </a:t>
            </a:r>
            <a:r>
              <a:rPr lang="hr-HR" dirty="0"/>
              <a:t>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dirty="0"/>
              <a:t>				Print(„Niz se ne prihvaća”);</a:t>
            </a:r>
          </a:p>
          <a:p>
            <a:pPr marL="64008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sz="2400" dirty="0"/>
              <a:t>			Ulaz=idući znak;</a:t>
            </a:r>
          </a:p>
          <a:p>
            <a:pPr marL="64008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sz="2400" dirty="0"/>
              <a:t>	</a:t>
            </a:r>
            <a:r>
              <a:rPr lang="hr-HR" sz="2400" dirty="0" smtClean="0"/>
              <a:t>		</a:t>
            </a:r>
            <a:r>
              <a:rPr lang="hr-HR" sz="2400" dirty="0" smtClean="0"/>
              <a:t>D</a:t>
            </a:r>
            <a:r>
              <a:rPr lang="hr-HR" sz="2400" dirty="0" smtClean="0"/>
              <a:t>();</a:t>
            </a:r>
            <a:endParaRPr lang="hr-HR" sz="2400" dirty="0"/>
          </a:p>
          <a:p>
            <a:pPr marL="64008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sz="2400" dirty="0"/>
              <a:t>		default: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dirty="0"/>
              <a:t>			Print(„Niz se ne prihvaća”);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r-H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38138" y="5573713"/>
            <a:ext cx="4608512" cy="557212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2400" dirty="0"/>
              <a:t>main { s = 7 ; n = 3; e = s + n ; } \0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35375" y="404813"/>
            <a:ext cx="1728788" cy="360362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GP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57575" y="757238"/>
            <a:ext cx="792163" cy="287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486025" y="1087438"/>
            <a:ext cx="1727200" cy="360362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S</a:t>
            </a:r>
          </a:p>
        </p:txBody>
      </p:sp>
      <p:sp>
        <p:nvSpPr>
          <p:cNvPr id="11" name="Oval 10"/>
          <p:cNvSpPr/>
          <p:nvPr/>
        </p:nvSpPr>
        <p:spPr>
          <a:xfrm>
            <a:off x="2622550" y="563563"/>
            <a:ext cx="890588" cy="44926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main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522538" y="1470025"/>
            <a:ext cx="520700" cy="236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458913" y="1763713"/>
            <a:ext cx="1728787" cy="358775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1471613" y="1268413"/>
            <a:ext cx="889000" cy="44926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331913" y="2105025"/>
            <a:ext cx="466725" cy="52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3838" y="2689225"/>
            <a:ext cx="1728787" cy="358775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311150" y="2122488"/>
            <a:ext cx="889000" cy="4508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573213" y="2205038"/>
            <a:ext cx="342900" cy="42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73250" y="2284413"/>
            <a:ext cx="558800" cy="4508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;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55913" y="2154238"/>
            <a:ext cx="466725" cy="449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2989263" y="2674938"/>
            <a:ext cx="1728787" cy="360362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C</a:t>
            </a:r>
          </a:p>
        </p:txBody>
      </p:sp>
      <p:sp>
        <p:nvSpPr>
          <p:cNvPr id="40" name="Oval 39"/>
          <p:cNvSpPr/>
          <p:nvPr/>
        </p:nvSpPr>
        <p:spPr>
          <a:xfrm>
            <a:off x="2490788" y="2322513"/>
            <a:ext cx="557212" cy="44926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;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711575" y="3057525"/>
            <a:ext cx="327025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783013" y="3436938"/>
            <a:ext cx="1727200" cy="360362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A</a:t>
            </a:r>
          </a:p>
        </p:txBody>
      </p:sp>
      <p:sp>
        <p:nvSpPr>
          <p:cNvPr id="45" name="Oval 44"/>
          <p:cNvSpPr/>
          <p:nvPr/>
        </p:nvSpPr>
        <p:spPr>
          <a:xfrm>
            <a:off x="3201988" y="3057525"/>
            <a:ext cx="558800" cy="4508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535363" y="3833813"/>
            <a:ext cx="625475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643188" y="4262438"/>
            <a:ext cx="1727200" cy="360362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B</a:t>
            </a:r>
          </a:p>
        </p:txBody>
      </p:sp>
      <p:sp>
        <p:nvSpPr>
          <p:cNvPr id="52" name="Oval 51"/>
          <p:cNvSpPr/>
          <p:nvPr/>
        </p:nvSpPr>
        <p:spPr>
          <a:xfrm>
            <a:off x="3006725" y="3683000"/>
            <a:ext cx="557213" cy="44926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n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773488" y="3859213"/>
            <a:ext cx="571500" cy="300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295775" y="3862388"/>
            <a:ext cx="557213" cy="4508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;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00688" y="3854450"/>
            <a:ext cx="338137" cy="153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694363" y="4081463"/>
            <a:ext cx="1728787" cy="358775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C</a:t>
            </a:r>
          </a:p>
        </p:txBody>
      </p:sp>
      <p:sp>
        <p:nvSpPr>
          <p:cNvPr id="60" name="Oval 59"/>
          <p:cNvSpPr/>
          <p:nvPr/>
        </p:nvSpPr>
        <p:spPr>
          <a:xfrm>
            <a:off x="5048250" y="3957638"/>
            <a:ext cx="557213" cy="4508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;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534150" y="4494213"/>
            <a:ext cx="377825" cy="22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559550" y="4843463"/>
            <a:ext cx="1727200" cy="360362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A</a:t>
            </a:r>
          </a:p>
        </p:txBody>
      </p:sp>
      <p:sp>
        <p:nvSpPr>
          <p:cNvPr id="63" name="Oval 62"/>
          <p:cNvSpPr/>
          <p:nvPr/>
        </p:nvSpPr>
        <p:spPr>
          <a:xfrm>
            <a:off x="5991225" y="5214938"/>
            <a:ext cx="504825" cy="2730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e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6496050" y="5203825"/>
            <a:ext cx="255588" cy="26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5048250" y="5519738"/>
            <a:ext cx="1727200" cy="360362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B</a:t>
            </a:r>
          </a:p>
        </p:txBody>
      </p:sp>
      <p:sp>
        <p:nvSpPr>
          <p:cNvPr id="67" name="Oval 66"/>
          <p:cNvSpPr/>
          <p:nvPr/>
        </p:nvSpPr>
        <p:spPr>
          <a:xfrm>
            <a:off x="5967413" y="4529138"/>
            <a:ext cx="558800" cy="30321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e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751638" y="5233988"/>
            <a:ext cx="171450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6837363" y="5335588"/>
            <a:ext cx="284162" cy="35401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}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7042150" y="4540250"/>
            <a:ext cx="301625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454900" y="4356100"/>
            <a:ext cx="558800" cy="44926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}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5683250" y="3719513"/>
            <a:ext cx="300038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48388" y="3508375"/>
            <a:ext cx="557212" cy="44926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}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4308475" y="3057525"/>
            <a:ext cx="217488" cy="22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4718050" y="2944813"/>
            <a:ext cx="557213" cy="4508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}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3089275" y="2205038"/>
            <a:ext cx="43815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03613" y="2058988"/>
            <a:ext cx="557212" cy="44926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}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2940050" y="1470025"/>
            <a:ext cx="334963" cy="136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251200" y="1481138"/>
            <a:ext cx="557213" cy="44926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}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3890963" y="820738"/>
            <a:ext cx="542925" cy="223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330700" y="862013"/>
            <a:ext cx="557213" cy="4508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\0</a:t>
            </a:r>
          </a:p>
        </p:txBody>
      </p:sp>
      <p:sp>
        <p:nvSpPr>
          <p:cNvPr id="92" name="Down Arrow 91"/>
          <p:cNvSpPr/>
          <p:nvPr/>
        </p:nvSpPr>
        <p:spPr>
          <a:xfrm>
            <a:off x="468313" y="4805363"/>
            <a:ext cx="574675" cy="684212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93" name="Rounded Rectangle 92"/>
          <p:cNvSpPr/>
          <p:nvPr/>
        </p:nvSpPr>
        <p:spPr>
          <a:xfrm>
            <a:off x="7207250" y="5519738"/>
            <a:ext cx="1728788" cy="360362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C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824788" y="5262563"/>
            <a:ext cx="376237" cy="22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8281988" y="5243513"/>
            <a:ext cx="301625" cy="179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7343775" y="5238750"/>
            <a:ext cx="404813" cy="26193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}</a:t>
            </a:r>
          </a:p>
        </p:txBody>
      </p:sp>
      <p:sp>
        <p:nvSpPr>
          <p:cNvPr id="97" name="Oval 96"/>
          <p:cNvSpPr/>
          <p:nvPr/>
        </p:nvSpPr>
        <p:spPr>
          <a:xfrm>
            <a:off x="8404225" y="4865688"/>
            <a:ext cx="458788" cy="4508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}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895850" y="6392863"/>
            <a:ext cx="1727200" cy="360362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D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765800" y="5986463"/>
            <a:ext cx="428625" cy="322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188075" y="5986463"/>
            <a:ext cx="384175" cy="277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659563" y="5986463"/>
            <a:ext cx="458787" cy="44926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}</a:t>
            </a:r>
          </a:p>
        </p:txBody>
      </p:sp>
      <p:sp>
        <p:nvSpPr>
          <p:cNvPr id="72" name="Oval 71"/>
          <p:cNvSpPr/>
          <p:nvPr/>
        </p:nvSpPr>
        <p:spPr>
          <a:xfrm>
            <a:off x="5240338" y="5905500"/>
            <a:ext cx="458787" cy="44926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0.08663 1.48148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3 -1.48148E-6 L 0.14167 0.0057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0.00579 L 0.17326 0.00301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26 0.00301 L 0.2283 0.00301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3 0.00301 L 0.25191 0.00301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91 0.00301 L 0.37796 0.00162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95 0.00162 L 0.39375 0.00162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0.00162 L 0.42534 0.00162 " pathEditMode="relative" rAng="0" ptsTypes="AA">
                                      <p:cBhvr>
                                        <p:cTn id="35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8" grpId="0" animBg="1"/>
      <p:bldP spid="33" grpId="0" animBg="1"/>
      <p:bldP spid="39" grpId="0" animBg="1"/>
      <p:bldP spid="40" grpId="0" animBg="1"/>
      <p:bldP spid="43" grpId="0" animBg="1"/>
      <p:bldP spid="45" grpId="0" animBg="1"/>
      <p:bldP spid="47" grpId="0" animBg="1"/>
      <p:bldP spid="52" grpId="0" animBg="1"/>
      <p:bldP spid="55" grpId="0" animBg="1"/>
      <p:bldP spid="58" grpId="0" animBg="1"/>
      <p:bldP spid="60" grpId="0" animBg="1"/>
      <p:bldP spid="62" grpId="0" animBg="1"/>
      <p:bldP spid="63" grpId="0" animBg="1"/>
      <p:bldP spid="66" grpId="0" animBg="1"/>
      <p:bldP spid="67" grpId="0" animBg="1"/>
      <p:bldP spid="70" grpId="0" animBg="1"/>
      <p:bldP spid="74" grpId="0" animBg="1"/>
      <p:bldP spid="76" grpId="0" animBg="1"/>
      <p:bldP spid="78" grpId="0" animBg="1"/>
      <p:bldP spid="84" grpId="0" animBg="1"/>
      <p:bldP spid="87" grpId="0" animBg="1"/>
      <p:bldP spid="91" grpId="0" animBg="1"/>
      <p:bldP spid="92" grpId="0" animBg="1"/>
      <p:bldP spid="92" grpId="1" animBg="1"/>
      <p:bldP spid="92" grpId="2" animBg="1"/>
      <p:bldP spid="92" grpId="3" animBg="1"/>
      <p:bldP spid="92" grpId="4" animBg="1"/>
      <p:bldP spid="92" grpId="5" animBg="1"/>
      <p:bldP spid="92" grpId="6" animBg="1"/>
      <p:bldP spid="92" grpId="7" animBg="1"/>
      <p:bldP spid="92" grpId="8" animBg="1"/>
      <p:bldP spid="93" grpId="0" animBg="1"/>
      <p:bldP spid="96" grpId="0" animBg="1"/>
      <p:bldP spid="97" grpId="0" animBg="1"/>
      <p:bldP spid="56" grpId="0" animBg="1"/>
      <p:bldP spid="69" grpId="0" animBg="1"/>
      <p:bldP spid="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0"/>
          <p:cNvSpPr>
            <a:spLocks noGrp="1"/>
          </p:cNvSpPr>
          <p:nvPr>
            <p:ph type="title"/>
          </p:nvPr>
        </p:nvSpPr>
        <p:spPr>
          <a:xfrm>
            <a:off x="971550" y="1989138"/>
            <a:ext cx="6781800" cy="1600200"/>
          </a:xfrm>
        </p:spPr>
        <p:txBody>
          <a:bodyPr/>
          <a:lstStyle/>
          <a:p>
            <a:pPr algn="ctr"/>
            <a:r>
              <a:rPr lang="hr-HR" smtClean="0"/>
              <a:t>Hvala na pažnji!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62026" y="2971805"/>
            <a:ext cx="4968552" cy="785229"/>
          </a:xfrm>
          <a:prstGeom prst="roundRect">
            <a:avLst>
              <a:gd name="adj" fmla="val 14578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effectLst>
            <a:glow rad="76200">
              <a:schemeClr val="accent1">
                <a:satMod val="175000"/>
                <a:alpha val="24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dirty="0">
                <a:solidFill>
                  <a:srgbClr val="FF0000"/>
                </a:solidFill>
              </a:rPr>
              <a:t>Parser</a:t>
            </a:r>
          </a:p>
        </p:txBody>
      </p:sp>
      <p:sp>
        <p:nvSpPr>
          <p:cNvPr id="23" name="Freeform 22"/>
          <p:cNvSpPr/>
          <p:nvPr/>
        </p:nvSpPr>
        <p:spPr>
          <a:xfrm>
            <a:off x="3883025" y="400050"/>
            <a:ext cx="1774825" cy="568325"/>
          </a:xfrm>
          <a:custGeom>
            <a:avLst/>
            <a:gdLst>
              <a:gd name="connsiteX0" fmla="*/ 0 w 1775530"/>
              <a:gd name="connsiteY0" fmla="*/ 56872 h 568724"/>
              <a:gd name="connsiteX1" fmla="*/ 56872 w 1775530"/>
              <a:gd name="connsiteY1" fmla="*/ 0 h 568724"/>
              <a:gd name="connsiteX2" fmla="*/ 1718658 w 1775530"/>
              <a:gd name="connsiteY2" fmla="*/ 0 h 568724"/>
              <a:gd name="connsiteX3" fmla="*/ 1775530 w 1775530"/>
              <a:gd name="connsiteY3" fmla="*/ 56872 h 568724"/>
              <a:gd name="connsiteX4" fmla="*/ 1775530 w 1775530"/>
              <a:gd name="connsiteY4" fmla="*/ 511852 h 568724"/>
              <a:gd name="connsiteX5" fmla="*/ 1718658 w 1775530"/>
              <a:gd name="connsiteY5" fmla="*/ 568724 h 568724"/>
              <a:gd name="connsiteX6" fmla="*/ 56872 w 1775530"/>
              <a:gd name="connsiteY6" fmla="*/ 568724 h 568724"/>
              <a:gd name="connsiteX7" fmla="*/ 0 w 1775530"/>
              <a:gd name="connsiteY7" fmla="*/ 511852 h 568724"/>
              <a:gd name="connsiteX8" fmla="*/ 0 w 1775530"/>
              <a:gd name="connsiteY8" fmla="*/ 56872 h 56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5530" h="568724">
                <a:moveTo>
                  <a:pt x="0" y="56872"/>
                </a:moveTo>
                <a:cubicBezTo>
                  <a:pt x="0" y="25462"/>
                  <a:pt x="25462" y="0"/>
                  <a:pt x="56872" y="0"/>
                </a:cubicBezTo>
                <a:lnTo>
                  <a:pt x="1718658" y="0"/>
                </a:lnTo>
                <a:cubicBezTo>
                  <a:pt x="1750068" y="0"/>
                  <a:pt x="1775530" y="25462"/>
                  <a:pt x="1775530" y="56872"/>
                </a:cubicBezTo>
                <a:lnTo>
                  <a:pt x="1775530" y="511852"/>
                </a:lnTo>
                <a:cubicBezTo>
                  <a:pt x="1775530" y="543262"/>
                  <a:pt x="1750068" y="568724"/>
                  <a:pt x="1718658" y="568724"/>
                </a:cubicBezTo>
                <a:lnTo>
                  <a:pt x="56872" y="568724"/>
                </a:lnTo>
                <a:cubicBezTo>
                  <a:pt x="25462" y="568724"/>
                  <a:pt x="0" y="543262"/>
                  <a:pt x="0" y="511852"/>
                </a:cubicBezTo>
                <a:lnTo>
                  <a:pt x="0" y="568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Izvorni Program</a:t>
            </a:r>
          </a:p>
        </p:txBody>
      </p:sp>
      <p:sp>
        <p:nvSpPr>
          <p:cNvPr id="24" name="Freeform 23"/>
          <p:cNvSpPr/>
          <p:nvPr/>
        </p:nvSpPr>
        <p:spPr>
          <a:xfrm>
            <a:off x="4643438" y="966788"/>
            <a:ext cx="255587" cy="212725"/>
          </a:xfrm>
          <a:custGeom>
            <a:avLst/>
            <a:gdLst>
              <a:gd name="connsiteX0" fmla="*/ 0 w 213271"/>
              <a:gd name="connsiteY0" fmla="*/ 51185 h 255925"/>
              <a:gd name="connsiteX1" fmla="*/ 106636 w 213271"/>
              <a:gd name="connsiteY1" fmla="*/ 51185 h 255925"/>
              <a:gd name="connsiteX2" fmla="*/ 106636 w 213271"/>
              <a:gd name="connsiteY2" fmla="*/ 0 h 255925"/>
              <a:gd name="connsiteX3" fmla="*/ 213271 w 213271"/>
              <a:gd name="connsiteY3" fmla="*/ 127963 h 255925"/>
              <a:gd name="connsiteX4" fmla="*/ 106636 w 213271"/>
              <a:gd name="connsiteY4" fmla="*/ 255925 h 255925"/>
              <a:gd name="connsiteX5" fmla="*/ 106636 w 213271"/>
              <a:gd name="connsiteY5" fmla="*/ 204740 h 255925"/>
              <a:gd name="connsiteX6" fmla="*/ 0 w 213271"/>
              <a:gd name="connsiteY6" fmla="*/ 204740 h 255925"/>
              <a:gd name="connsiteX7" fmla="*/ 0 w 213271"/>
              <a:gd name="connsiteY7" fmla="*/ 51185 h 2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271" h="255925">
                <a:moveTo>
                  <a:pt x="170617" y="1"/>
                </a:moveTo>
                <a:lnTo>
                  <a:pt x="170617" y="127963"/>
                </a:lnTo>
                <a:lnTo>
                  <a:pt x="213271" y="127963"/>
                </a:lnTo>
                <a:lnTo>
                  <a:pt x="106635" y="255924"/>
                </a:lnTo>
                <a:lnTo>
                  <a:pt x="0" y="127963"/>
                </a:lnTo>
                <a:lnTo>
                  <a:pt x="42654" y="127963"/>
                </a:lnTo>
                <a:lnTo>
                  <a:pt x="42654" y="1"/>
                </a:lnTo>
                <a:lnTo>
                  <a:pt x="170617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1186" tIns="0" rIns="51184" bIns="63981" spcCol="1270" anchor="ctr"/>
          <a:lstStyle/>
          <a:p>
            <a:pPr algn="ctr" defTabSz="48895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sz="1100"/>
          </a:p>
        </p:txBody>
      </p:sp>
      <p:sp>
        <p:nvSpPr>
          <p:cNvPr id="25" name="Freeform 24"/>
          <p:cNvSpPr/>
          <p:nvPr/>
        </p:nvSpPr>
        <p:spPr>
          <a:xfrm>
            <a:off x="4618038" y="3649663"/>
            <a:ext cx="255587" cy="214312"/>
          </a:xfrm>
          <a:custGeom>
            <a:avLst/>
            <a:gdLst>
              <a:gd name="connsiteX0" fmla="*/ 0 w 213271"/>
              <a:gd name="connsiteY0" fmla="*/ 51185 h 255925"/>
              <a:gd name="connsiteX1" fmla="*/ 106636 w 213271"/>
              <a:gd name="connsiteY1" fmla="*/ 51185 h 255925"/>
              <a:gd name="connsiteX2" fmla="*/ 106636 w 213271"/>
              <a:gd name="connsiteY2" fmla="*/ 0 h 255925"/>
              <a:gd name="connsiteX3" fmla="*/ 213271 w 213271"/>
              <a:gd name="connsiteY3" fmla="*/ 127963 h 255925"/>
              <a:gd name="connsiteX4" fmla="*/ 106636 w 213271"/>
              <a:gd name="connsiteY4" fmla="*/ 255925 h 255925"/>
              <a:gd name="connsiteX5" fmla="*/ 106636 w 213271"/>
              <a:gd name="connsiteY5" fmla="*/ 204740 h 255925"/>
              <a:gd name="connsiteX6" fmla="*/ 0 w 213271"/>
              <a:gd name="connsiteY6" fmla="*/ 204740 h 255925"/>
              <a:gd name="connsiteX7" fmla="*/ 0 w 213271"/>
              <a:gd name="connsiteY7" fmla="*/ 51185 h 2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271" h="255925">
                <a:moveTo>
                  <a:pt x="170617" y="1"/>
                </a:moveTo>
                <a:lnTo>
                  <a:pt x="170617" y="127963"/>
                </a:lnTo>
                <a:lnTo>
                  <a:pt x="213271" y="127963"/>
                </a:lnTo>
                <a:lnTo>
                  <a:pt x="106635" y="255924"/>
                </a:lnTo>
                <a:lnTo>
                  <a:pt x="0" y="127963"/>
                </a:lnTo>
                <a:lnTo>
                  <a:pt x="42654" y="127963"/>
                </a:lnTo>
                <a:lnTo>
                  <a:pt x="42654" y="1"/>
                </a:lnTo>
                <a:lnTo>
                  <a:pt x="170617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1186" tIns="0" rIns="51184" bIns="63981" spcCol="1270" anchor="ctr"/>
          <a:lstStyle/>
          <a:p>
            <a:pPr algn="ctr" defTabSz="48895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sz="1100"/>
          </a:p>
        </p:txBody>
      </p:sp>
      <p:sp>
        <p:nvSpPr>
          <p:cNvPr id="26" name="Freeform 25"/>
          <p:cNvSpPr/>
          <p:nvPr/>
        </p:nvSpPr>
        <p:spPr>
          <a:xfrm>
            <a:off x="4594225" y="5310188"/>
            <a:ext cx="279400" cy="227012"/>
          </a:xfrm>
          <a:custGeom>
            <a:avLst/>
            <a:gdLst>
              <a:gd name="connsiteX0" fmla="*/ 0 w 213271"/>
              <a:gd name="connsiteY0" fmla="*/ 51185 h 255925"/>
              <a:gd name="connsiteX1" fmla="*/ 106636 w 213271"/>
              <a:gd name="connsiteY1" fmla="*/ 51185 h 255925"/>
              <a:gd name="connsiteX2" fmla="*/ 106636 w 213271"/>
              <a:gd name="connsiteY2" fmla="*/ 0 h 255925"/>
              <a:gd name="connsiteX3" fmla="*/ 213271 w 213271"/>
              <a:gd name="connsiteY3" fmla="*/ 127963 h 255925"/>
              <a:gd name="connsiteX4" fmla="*/ 106636 w 213271"/>
              <a:gd name="connsiteY4" fmla="*/ 255925 h 255925"/>
              <a:gd name="connsiteX5" fmla="*/ 106636 w 213271"/>
              <a:gd name="connsiteY5" fmla="*/ 204740 h 255925"/>
              <a:gd name="connsiteX6" fmla="*/ 0 w 213271"/>
              <a:gd name="connsiteY6" fmla="*/ 204740 h 255925"/>
              <a:gd name="connsiteX7" fmla="*/ 0 w 213271"/>
              <a:gd name="connsiteY7" fmla="*/ 51185 h 2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271" h="255925">
                <a:moveTo>
                  <a:pt x="170617" y="1"/>
                </a:moveTo>
                <a:lnTo>
                  <a:pt x="170617" y="127963"/>
                </a:lnTo>
                <a:lnTo>
                  <a:pt x="213271" y="127963"/>
                </a:lnTo>
                <a:lnTo>
                  <a:pt x="106635" y="255924"/>
                </a:lnTo>
                <a:lnTo>
                  <a:pt x="0" y="127963"/>
                </a:lnTo>
                <a:lnTo>
                  <a:pt x="42654" y="127963"/>
                </a:lnTo>
                <a:lnTo>
                  <a:pt x="42654" y="1"/>
                </a:lnTo>
                <a:lnTo>
                  <a:pt x="170617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1186" tIns="0" rIns="51184" bIns="63981" spcCol="1270" anchor="ctr"/>
          <a:lstStyle/>
          <a:p>
            <a:pPr algn="ctr" defTabSz="48895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sz="1100"/>
          </a:p>
        </p:txBody>
      </p:sp>
      <p:sp>
        <p:nvSpPr>
          <p:cNvPr id="27" name="Freeform 26"/>
          <p:cNvSpPr/>
          <p:nvPr/>
        </p:nvSpPr>
        <p:spPr>
          <a:xfrm>
            <a:off x="4618038" y="4508500"/>
            <a:ext cx="255587" cy="214313"/>
          </a:xfrm>
          <a:custGeom>
            <a:avLst/>
            <a:gdLst>
              <a:gd name="connsiteX0" fmla="*/ 0 w 213271"/>
              <a:gd name="connsiteY0" fmla="*/ 51185 h 255925"/>
              <a:gd name="connsiteX1" fmla="*/ 106636 w 213271"/>
              <a:gd name="connsiteY1" fmla="*/ 51185 h 255925"/>
              <a:gd name="connsiteX2" fmla="*/ 106636 w 213271"/>
              <a:gd name="connsiteY2" fmla="*/ 0 h 255925"/>
              <a:gd name="connsiteX3" fmla="*/ 213271 w 213271"/>
              <a:gd name="connsiteY3" fmla="*/ 127963 h 255925"/>
              <a:gd name="connsiteX4" fmla="*/ 106636 w 213271"/>
              <a:gd name="connsiteY4" fmla="*/ 255925 h 255925"/>
              <a:gd name="connsiteX5" fmla="*/ 106636 w 213271"/>
              <a:gd name="connsiteY5" fmla="*/ 204740 h 255925"/>
              <a:gd name="connsiteX6" fmla="*/ 0 w 213271"/>
              <a:gd name="connsiteY6" fmla="*/ 204740 h 255925"/>
              <a:gd name="connsiteX7" fmla="*/ 0 w 213271"/>
              <a:gd name="connsiteY7" fmla="*/ 51185 h 2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271" h="255925">
                <a:moveTo>
                  <a:pt x="170617" y="1"/>
                </a:moveTo>
                <a:lnTo>
                  <a:pt x="170617" y="127963"/>
                </a:lnTo>
                <a:lnTo>
                  <a:pt x="213271" y="127963"/>
                </a:lnTo>
                <a:lnTo>
                  <a:pt x="106635" y="255924"/>
                </a:lnTo>
                <a:lnTo>
                  <a:pt x="0" y="127963"/>
                </a:lnTo>
                <a:lnTo>
                  <a:pt x="42654" y="127963"/>
                </a:lnTo>
                <a:lnTo>
                  <a:pt x="42654" y="1"/>
                </a:lnTo>
                <a:lnTo>
                  <a:pt x="170617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1186" tIns="0" rIns="51184" bIns="63981" spcCol="1270" anchor="ctr"/>
          <a:lstStyle/>
          <a:p>
            <a:pPr algn="ctr" defTabSz="48895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sz="1100"/>
          </a:p>
        </p:txBody>
      </p:sp>
      <p:sp>
        <p:nvSpPr>
          <p:cNvPr id="28" name="Freeform 27"/>
          <p:cNvSpPr/>
          <p:nvPr/>
        </p:nvSpPr>
        <p:spPr>
          <a:xfrm>
            <a:off x="4643438" y="1800225"/>
            <a:ext cx="255587" cy="212725"/>
          </a:xfrm>
          <a:custGeom>
            <a:avLst/>
            <a:gdLst>
              <a:gd name="connsiteX0" fmla="*/ 0 w 213271"/>
              <a:gd name="connsiteY0" fmla="*/ 51185 h 255925"/>
              <a:gd name="connsiteX1" fmla="*/ 106636 w 213271"/>
              <a:gd name="connsiteY1" fmla="*/ 51185 h 255925"/>
              <a:gd name="connsiteX2" fmla="*/ 106636 w 213271"/>
              <a:gd name="connsiteY2" fmla="*/ 0 h 255925"/>
              <a:gd name="connsiteX3" fmla="*/ 213271 w 213271"/>
              <a:gd name="connsiteY3" fmla="*/ 127963 h 255925"/>
              <a:gd name="connsiteX4" fmla="*/ 106636 w 213271"/>
              <a:gd name="connsiteY4" fmla="*/ 255925 h 255925"/>
              <a:gd name="connsiteX5" fmla="*/ 106636 w 213271"/>
              <a:gd name="connsiteY5" fmla="*/ 204740 h 255925"/>
              <a:gd name="connsiteX6" fmla="*/ 0 w 213271"/>
              <a:gd name="connsiteY6" fmla="*/ 204740 h 255925"/>
              <a:gd name="connsiteX7" fmla="*/ 0 w 213271"/>
              <a:gd name="connsiteY7" fmla="*/ 51185 h 2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271" h="255925">
                <a:moveTo>
                  <a:pt x="170617" y="1"/>
                </a:moveTo>
                <a:lnTo>
                  <a:pt x="170617" y="127963"/>
                </a:lnTo>
                <a:lnTo>
                  <a:pt x="213271" y="127963"/>
                </a:lnTo>
                <a:lnTo>
                  <a:pt x="106635" y="255924"/>
                </a:lnTo>
                <a:lnTo>
                  <a:pt x="0" y="127963"/>
                </a:lnTo>
                <a:lnTo>
                  <a:pt x="42654" y="127963"/>
                </a:lnTo>
                <a:lnTo>
                  <a:pt x="42654" y="1"/>
                </a:lnTo>
                <a:lnTo>
                  <a:pt x="170617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1186" tIns="0" rIns="51184" bIns="63981" spcCol="1270" anchor="ctr"/>
          <a:lstStyle/>
          <a:p>
            <a:pPr algn="ctr" defTabSz="48895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sz="1100"/>
          </a:p>
        </p:txBody>
      </p:sp>
      <p:sp>
        <p:nvSpPr>
          <p:cNvPr id="29" name="Freeform 28"/>
          <p:cNvSpPr/>
          <p:nvPr/>
        </p:nvSpPr>
        <p:spPr>
          <a:xfrm>
            <a:off x="4618038" y="2635250"/>
            <a:ext cx="255587" cy="252413"/>
          </a:xfrm>
          <a:custGeom>
            <a:avLst/>
            <a:gdLst>
              <a:gd name="connsiteX0" fmla="*/ 0 w 213271"/>
              <a:gd name="connsiteY0" fmla="*/ 51185 h 255925"/>
              <a:gd name="connsiteX1" fmla="*/ 106636 w 213271"/>
              <a:gd name="connsiteY1" fmla="*/ 51185 h 255925"/>
              <a:gd name="connsiteX2" fmla="*/ 106636 w 213271"/>
              <a:gd name="connsiteY2" fmla="*/ 0 h 255925"/>
              <a:gd name="connsiteX3" fmla="*/ 213271 w 213271"/>
              <a:gd name="connsiteY3" fmla="*/ 127963 h 255925"/>
              <a:gd name="connsiteX4" fmla="*/ 106636 w 213271"/>
              <a:gd name="connsiteY4" fmla="*/ 255925 h 255925"/>
              <a:gd name="connsiteX5" fmla="*/ 106636 w 213271"/>
              <a:gd name="connsiteY5" fmla="*/ 204740 h 255925"/>
              <a:gd name="connsiteX6" fmla="*/ 0 w 213271"/>
              <a:gd name="connsiteY6" fmla="*/ 204740 h 255925"/>
              <a:gd name="connsiteX7" fmla="*/ 0 w 213271"/>
              <a:gd name="connsiteY7" fmla="*/ 51185 h 2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271" h="255925">
                <a:moveTo>
                  <a:pt x="170617" y="1"/>
                </a:moveTo>
                <a:lnTo>
                  <a:pt x="170617" y="127963"/>
                </a:lnTo>
                <a:lnTo>
                  <a:pt x="213271" y="127963"/>
                </a:lnTo>
                <a:lnTo>
                  <a:pt x="106635" y="255924"/>
                </a:lnTo>
                <a:lnTo>
                  <a:pt x="0" y="127963"/>
                </a:lnTo>
                <a:lnTo>
                  <a:pt x="42654" y="127963"/>
                </a:lnTo>
                <a:lnTo>
                  <a:pt x="42654" y="1"/>
                </a:lnTo>
                <a:lnTo>
                  <a:pt x="170617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1186" tIns="0" rIns="51184" bIns="63981" spcCol="1270" anchor="ctr"/>
          <a:lstStyle/>
          <a:p>
            <a:pPr algn="ctr" defTabSz="48895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sz="1100"/>
          </a:p>
        </p:txBody>
      </p:sp>
      <p:sp>
        <p:nvSpPr>
          <p:cNvPr id="30" name="Freeform 29"/>
          <p:cNvSpPr/>
          <p:nvPr/>
        </p:nvSpPr>
        <p:spPr>
          <a:xfrm>
            <a:off x="3883025" y="1208088"/>
            <a:ext cx="1774825" cy="568325"/>
          </a:xfrm>
          <a:custGeom>
            <a:avLst/>
            <a:gdLst>
              <a:gd name="connsiteX0" fmla="*/ 0 w 1775530"/>
              <a:gd name="connsiteY0" fmla="*/ 56872 h 568724"/>
              <a:gd name="connsiteX1" fmla="*/ 56872 w 1775530"/>
              <a:gd name="connsiteY1" fmla="*/ 0 h 568724"/>
              <a:gd name="connsiteX2" fmla="*/ 1718658 w 1775530"/>
              <a:gd name="connsiteY2" fmla="*/ 0 h 568724"/>
              <a:gd name="connsiteX3" fmla="*/ 1775530 w 1775530"/>
              <a:gd name="connsiteY3" fmla="*/ 56872 h 568724"/>
              <a:gd name="connsiteX4" fmla="*/ 1775530 w 1775530"/>
              <a:gd name="connsiteY4" fmla="*/ 511852 h 568724"/>
              <a:gd name="connsiteX5" fmla="*/ 1718658 w 1775530"/>
              <a:gd name="connsiteY5" fmla="*/ 568724 h 568724"/>
              <a:gd name="connsiteX6" fmla="*/ 56872 w 1775530"/>
              <a:gd name="connsiteY6" fmla="*/ 568724 h 568724"/>
              <a:gd name="connsiteX7" fmla="*/ 0 w 1775530"/>
              <a:gd name="connsiteY7" fmla="*/ 511852 h 568724"/>
              <a:gd name="connsiteX8" fmla="*/ 0 w 1775530"/>
              <a:gd name="connsiteY8" fmla="*/ 56872 h 56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5530" h="568724">
                <a:moveTo>
                  <a:pt x="0" y="56872"/>
                </a:moveTo>
                <a:cubicBezTo>
                  <a:pt x="0" y="25462"/>
                  <a:pt x="25462" y="0"/>
                  <a:pt x="56872" y="0"/>
                </a:cubicBezTo>
                <a:lnTo>
                  <a:pt x="1718658" y="0"/>
                </a:lnTo>
                <a:cubicBezTo>
                  <a:pt x="1750068" y="0"/>
                  <a:pt x="1775530" y="25462"/>
                  <a:pt x="1775530" y="56872"/>
                </a:cubicBezTo>
                <a:lnTo>
                  <a:pt x="1775530" y="511852"/>
                </a:lnTo>
                <a:cubicBezTo>
                  <a:pt x="1775530" y="543262"/>
                  <a:pt x="1750068" y="568724"/>
                  <a:pt x="1718658" y="568724"/>
                </a:cubicBezTo>
                <a:lnTo>
                  <a:pt x="56872" y="568724"/>
                </a:lnTo>
                <a:cubicBezTo>
                  <a:pt x="25462" y="568724"/>
                  <a:pt x="0" y="543262"/>
                  <a:pt x="0" y="511852"/>
                </a:cubicBezTo>
                <a:lnTo>
                  <a:pt x="0" y="568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Leksička analiza</a:t>
            </a:r>
          </a:p>
        </p:txBody>
      </p:sp>
      <p:sp>
        <p:nvSpPr>
          <p:cNvPr id="31" name="Freeform 30"/>
          <p:cNvSpPr/>
          <p:nvPr/>
        </p:nvSpPr>
        <p:spPr>
          <a:xfrm>
            <a:off x="3883025" y="2065338"/>
            <a:ext cx="1776413" cy="569912"/>
          </a:xfrm>
          <a:custGeom>
            <a:avLst/>
            <a:gdLst>
              <a:gd name="connsiteX0" fmla="*/ 0 w 1775530"/>
              <a:gd name="connsiteY0" fmla="*/ 56872 h 568724"/>
              <a:gd name="connsiteX1" fmla="*/ 56872 w 1775530"/>
              <a:gd name="connsiteY1" fmla="*/ 0 h 568724"/>
              <a:gd name="connsiteX2" fmla="*/ 1718658 w 1775530"/>
              <a:gd name="connsiteY2" fmla="*/ 0 h 568724"/>
              <a:gd name="connsiteX3" fmla="*/ 1775530 w 1775530"/>
              <a:gd name="connsiteY3" fmla="*/ 56872 h 568724"/>
              <a:gd name="connsiteX4" fmla="*/ 1775530 w 1775530"/>
              <a:gd name="connsiteY4" fmla="*/ 511852 h 568724"/>
              <a:gd name="connsiteX5" fmla="*/ 1718658 w 1775530"/>
              <a:gd name="connsiteY5" fmla="*/ 568724 h 568724"/>
              <a:gd name="connsiteX6" fmla="*/ 56872 w 1775530"/>
              <a:gd name="connsiteY6" fmla="*/ 568724 h 568724"/>
              <a:gd name="connsiteX7" fmla="*/ 0 w 1775530"/>
              <a:gd name="connsiteY7" fmla="*/ 511852 h 568724"/>
              <a:gd name="connsiteX8" fmla="*/ 0 w 1775530"/>
              <a:gd name="connsiteY8" fmla="*/ 56872 h 56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5530" h="568724">
                <a:moveTo>
                  <a:pt x="0" y="56872"/>
                </a:moveTo>
                <a:cubicBezTo>
                  <a:pt x="0" y="25462"/>
                  <a:pt x="25462" y="0"/>
                  <a:pt x="56872" y="0"/>
                </a:cubicBezTo>
                <a:lnTo>
                  <a:pt x="1718658" y="0"/>
                </a:lnTo>
                <a:cubicBezTo>
                  <a:pt x="1750068" y="0"/>
                  <a:pt x="1775530" y="25462"/>
                  <a:pt x="1775530" y="56872"/>
                </a:cubicBezTo>
                <a:lnTo>
                  <a:pt x="1775530" y="511852"/>
                </a:lnTo>
                <a:cubicBezTo>
                  <a:pt x="1775530" y="543262"/>
                  <a:pt x="1750068" y="568724"/>
                  <a:pt x="1718658" y="568724"/>
                </a:cubicBezTo>
                <a:lnTo>
                  <a:pt x="56872" y="568724"/>
                </a:lnTo>
                <a:cubicBezTo>
                  <a:pt x="25462" y="568724"/>
                  <a:pt x="0" y="543262"/>
                  <a:pt x="0" y="511852"/>
                </a:cubicBezTo>
                <a:lnTo>
                  <a:pt x="0" y="568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Leksičke jedinke</a:t>
            </a:r>
          </a:p>
        </p:txBody>
      </p:sp>
      <p:sp>
        <p:nvSpPr>
          <p:cNvPr id="32" name="Freeform 31"/>
          <p:cNvSpPr/>
          <p:nvPr/>
        </p:nvSpPr>
        <p:spPr>
          <a:xfrm>
            <a:off x="3859213" y="3070225"/>
            <a:ext cx="1774825" cy="568325"/>
          </a:xfrm>
          <a:custGeom>
            <a:avLst/>
            <a:gdLst>
              <a:gd name="connsiteX0" fmla="*/ 0 w 1775530"/>
              <a:gd name="connsiteY0" fmla="*/ 56872 h 568724"/>
              <a:gd name="connsiteX1" fmla="*/ 56872 w 1775530"/>
              <a:gd name="connsiteY1" fmla="*/ 0 h 568724"/>
              <a:gd name="connsiteX2" fmla="*/ 1718658 w 1775530"/>
              <a:gd name="connsiteY2" fmla="*/ 0 h 568724"/>
              <a:gd name="connsiteX3" fmla="*/ 1775530 w 1775530"/>
              <a:gd name="connsiteY3" fmla="*/ 56872 h 568724"/>
              <a:gd name="connsiteX4" fmla="*/ 1775530 w 1775530"/>
              <a:gd name="connsiteY4" fmla="*/ 511852 h 568724"/>
              <a:gd name="connsiteX5" fmla="*/ 1718658 w 1775530"/>
              <a:gd name="connsiteY5" fmla="*/ 568724 h 568724"/>
              <a:gd name="connsiteX6" fmla="*/ 56872 w 1775530"/>
              <a:gd name="connsiteY6" fmla="*/ 568724 h 568724"/>
              <a:gd name="connsiteX7" fmla="*/ 0 w 1775530"/>
              <a:gd name="connsiteY7" fmla="*/ 511852 h 568724"/>
              <a:gd name="connsiteX8" fmla="*/ 0 w 1775530"/>
              <a:gd name="connsiteY8" fmla="*/ 56872 h 56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5530" h="568724">
                <a:moveTo>
                  <a:pt x="0" y="56872"/>
                </a:moveTo>
                <a:cubicBezTo>
                  <a:pt x="0" y="25462"/>
                  <a:pt x="25462" y="0"/>
                  <a:pt x="56872" y="0"/>
                </a:cubicBezTo>
                <a:lnTo>
                  <a:pt x="1718658" y="0"/>
                </a:lnTo>
                <a:cubicBezTo>
                  <a:pt x="1750068" y="0"/>
                  <a:pt x="1775530" y="25462"/>
                  <a:pt x="1775530" y="56872"/>
                </a:cubicBezTo>
                <a:lnTo>
                  <a:pt x="1775530" y="511852"/>
                </a:lnTo>
                <a:cubicBezTo>
                  <a:pt x="1775530" y="543262"/>
                  <a:pt x="1750068" y="568724"/>
                  <a:pt x="1718658" y="568724"/>
                </a:cubicBezTo>
                <a:lnTo>
                  <a:pt x="56872" y="568724"/>
                </a:lnTo>
                <a:cubicBezTo>
                  <a:pt x="25462" y="568724"/>
                  <a:pt x="0" y="543262"/>
                  <a:pt x="0" y="511852"/>
                </a:cubicBezTo>
                <a:lnTo>
                  <a:pt x="0" y="568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Sintaksna analiza</a:t>
            </a:r>
          </a:p>
        </p:txBody>
      </p:sp>
      <p:sp>
        <p:nvSpPr>
          <p:cNvPr id="33" name="Freeform 32"/>
          <p:cNvSpPr/>
          <p:nvPr/>
        </p:nvSpPr>
        <p:spPr>
          <a:xfrm>
            <a:off x="3859213" y="3914775"/>
            <a:ext cx="1774825" cy="569913"/>
          </a:xfrm>
          <a:custGeom>
            <a:avLst/>
            <a:gdLst>
              <a:gd name="connsiteX0" fmla="*/ 0 w 1775530"/>
              <a:gd name="connsiteY0" fmla="*/ 56872 h 568724"/>
              <a:gd name="connsiteX1" fmla="*/ 56872 w 1775530"/>
              <a:gd name="connsiteY1" fmla="*/ 0 h 568724"/>
              <a:gd name="connsiteX2" fmla="*/ 1718658 w 1775530"/>
              <a:gd name="connsiteY2" fmla="*/ 0 h 568724"/>
              <a:gd name="connsiteX3" fmla="*/ 1775530 w 1775530"/>
              <a:gd name="connsiteY3" fmla="*/ 56872 h 568724"/>
              <a:gd name="connsiteX4" fmla="*/ 1775530 w 1775530"/>
              <a:gd name="connsiteY4" fmla="*/ 511852 h 568724"/>
              <a:gd name="connsiteX5" fmla="*/ 1718658 w 1775530"/>
              <a:gd name="connsiteY5" fmla="*/ 568724 h 568724"/>
              <a:gd name="connsiteX6" fmla="*/ 56872 w 1775530"/>
              <a:gd name="connsiteY6" fmla="*/ 568724 h 568724"/>
              <a:gd name="connsiteX7" fmla="*/ 0 w 1775530"/>
              <a:gd name="connsiteY7" fmla="*/ 511852 h 568724"/>
              <a:gd name="connsiteX8" fmla="*/ 0 w 1775530"/>
              <a:gd name="connsiteY8" fmla="*/ 56872 h 56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5530" h="568724">
                <a:moveTo>
                  <a:pt x="0" y="56872"/>
                </a:moveTo>
                <a:cubicBezTo>
                  <a:pt x="0" y="25462"/>
                  <a:pt x="25462" y="0"/>
                  <a:pt x="56872" y="0"/>
                </a:cubicBezTo>
                <a:lnTo>
                  <a:pt x="1718658" y="0"/>
                </a:lnTo>
                <a:cubicBezTo>
                  <a:pt x="1750068" y="0"/>
                  <a:pt x="1775530" y="25462"/>
                  <a:pt x="1775530" y="56872"/>
                </a:cubicBezTo>
                <a:lnTo>
                  <a:pt x="1775530" y="511852"/>
                </a:lnTo>
                <a:cubicBezTo>
                  <a:pt x="1775530" y="543262"/>
                  <a:pt x="1750068" y="568724"/>
                  <a:pt x="1718658" y="568724"/>
                </a:cubicBezTo>
                <a:lnTo>
                  <a:pt x="56872" y="568724"/>
                </a:lnTo>
                <a:cubicBezTo>
                  <a:pt x="25462" y="568724"/>
                  <a:pt x="0" y="543262"/>
                  <a:pt x="0" y="511852"/>
                </a:cubicBezTo>
                <a:lnTo>
                  <a:pt x="0" y="568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Stablo parsiranja</a:t>
            </a:r>
          </a:p>
        </p:txBody>
      </p:sp>
      <p:sp>
        <p:nvSpPr>
          <p:cNvPr id="34" name="Freeform 33"/>
          <p:cNvSpPr/>
          <p:nvPr/>
        </p:nvSpPr>
        <p:spPr>
          <a:xfrm>
            <a:off x="3859213" y="4722813"/>
            <a:ext cx="1774825" cy="568325"/>
          </a:xfrm>
          <a:custGeom>
            <a:avLst/>
            <a:gdLst>
              <a:gd name="connsiteX0" fmla="*/ 0 w 1775530"/>
              <a:gd name="connsiteY0" fmla="*/ 56872 h 568724"/>
              <a:gd name="connsiteX1" fmla="*/ 56872 w 1775530"/>
              <a:gd name="connsiteY1" fmla="*/ 0 h 568724"/>
              <a:gd name="connsiteX2" fmla="*/ 1718658 w 1775530"/>
              <a:gd name="connsiteY2" fmla="*/ 0 h 568724"/>
              <a:gd name="connsiteX3" fmla="*/ 1775530 w 1775530"/>
              <a:gd name="connsiteY3" fmla="*/ 56872 h 568724"/>
              <a:gd name="connsiteX4" fmla="*/ 1775530 w 1775530"/>
              <a:gd name="connsiteY4" fmla="*/ 511852 h 568724"/>
              <a:gd name="connsiteX5" fmla="*/ 1718658 w 1775530"/>
              <a:gd name="connsiteY5" fmla="*/ 568724 h 568724"/>
              <a:gd name="connsiteX6" fmla="*/ 56872 w 1775530"/>
              <a:gd name="connsiteY6" fmla="*/ 568724 h 568724"/>
              <a:gd name="connsiteX7" fmla="*/ 0 w 1775530"/>
              <a:gd name="connsiteY7" fmla="*/ 511852 h 568724"/>
              <a:gd name="connsiteX8" fmla="*/ 0 w 1775530"/>
              <a:gd name="connsiteY8" fmla="*/ 56872 h 56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5530" h="568724">
                <a:moveTo>
                  <a:pt x="0" y="56872"/>
                </a:moveTo>
                <a:cubicBezTo>
                  <a:pt x="0" y="25462"/>
                  <a:pt x="25462" y="0"/>
                  <a:pt x="56872" y="0"/>
                </a:cubicBezTo>
                <a:lnTo>
                  <a:pt x="1718658" y="0"/>
                </a:lnTo>
                <a:cubicBezTo>
                  <a:pt x="1750068" y="0"/>
                  <a:pt x="1775530" y="25462"/>
                  <a:pt x="1775530" y="56872"/>
                </a:cubicBezTo>
                <a:lnTo>
                  <a:pt x="1775530" y="511852"/>
                </a:lnTo>
                <a:cubicBezTo>
                  <a:pt x="1775530" y="543262"/>
                  <a:pt x="1750068" y="568724"/>
                  <a:pt x="1718658" y="568724"/>
                </a:cubicBezTo>
                <a:lnTo>
                  <a:pt x="56872" y="568724"/>
                </a:lnTo>
                <a:cubicBezTo>
                  <a:pt x="25462" y="568724"/>
                  <a:pt x="0" y="543262"/>
                  <a:pt x="0" y="511852"/>
                </a:cubicBezTo>
                <a:lnTo>
                  <a:pt x="0" y="568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Prevodioc</a:t>
            </a:r>
          </a:p>
        </p:txBody>
      </p:sp>
      <p:sp>
        <p:nvSpPr>
          <p:cNvPr id="35" name="Freeform 34"/>
          <p:cNvSpPr/>
          <p:nvPr/>
        </p:nvSpPr>
        <p:spPr>
          <a:xfrm>
            <a:off x="3883025" y="5553075"/>
            <a:ext cx="1776413" cy="568325"/>
          </a:xfrm>
          <a:custGeom>
            <a:avLst/>
            <a:gdLst>
              <a:gd name="connsiteX0" fmla="*/ 0 w 1775530"/>
              <a:gd name="connsiteY0" fmla="*/ 56872 h 568724"/>
              <a:gd name="connsiteX1" fmla="*/ 56872 w 1775530"/>
              <a:gd name="connsiteY1" fmla="*/ 0 h 568724"/>
              <a:gd name="connsiteX2" fmla="*/ 1718658 w 1775530"/>
              <a:gd name="connsiteY2" fmla="*/ 0 h 568724"/>
              <a:gd name="connsiteX3" fmla="*/ 1775530 w 1775530"/>
              <a:gd name="connsiteY3" fmla="*/ 56872 h 568724"/>
              <a:gd name="connsiteX4" fmla="*/ 1775530 w 1775530"/>
              <a:gd name="connsiteY4" fmla="*/ 511852 h 568724"/>
              <a:gd name="connsiteX5" fmla="*/ 1718658 w 1775530"/>
              <a:gd name="connsiteY5" fmla="*/ 568724 h 568724"/>
              <a:gd name="connsiteX6" fmla="*/ 56872 w 1775530"/>
              <a:gd name="connsiteY6" fmla="*/ 568724 h 568724"/>
              <a:gd name="connsiteX7" fmla="*/ 0 w 1775530"/>
              <a:gd name="connsiteY7" fmla="*/ 511852 h 568724"/>
              <a:gd name="connsiteX8" fmla="*/ 0 w 1775530"/>
              <a:gd name="connsiteY8" fmla="*/ 56872 h 56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5530" h="568724">
                <a:moveTo>
                  <a:pt x="0" y="56872"/>
                </a:moveTo>
                <a:cubicBezTo>
                  <a:pt x="0" y="25462"/>
                  <a:pt x="25462" y="0"/>
                  <a:pt x="56872" y="0"/>
                </a:cubicBezTo>
                <a:lnTo>
                  <a:pt x="1718658" y="0"/>
                </a:lnTo>
                <a:cubicBezTo>
                  <a:pt x="1750068" y="0"/>
                  <a:pt x="1775530" y="25462"/>
                  <a:pt x="1775530" y="56872"/>
                </a:cubicBezTo>
                <a:lnTo>
                  <a:pt x="1775530" y="511852"/>
                </a:lnTo>
                <a:cubicBezTo>
                  <a:pt x="1775530" y="543262"/>
                  <a:pt x="1750068" y="568724"/>
                  <a:pt x="1718658" y="568724"/>
                </a:cubicBezTo>
                <a:lnTo>
                  <a:pt x="56872" y="568724"/>
                </a:lnTo>
                <a:cubicBezTo>
                  <a:pt x="25462" y="568724"/>
                  <a:pt x="0" y="543262"/>
                  <a:pt x="0" y="511852"/>
                </a:cubicBezTo>
                <a:lnTo>
                  <a:pt x="0" y="568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Izlaz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-7938"/>
            <a:ext cx="6781800" cy="1600201"/>
          </a:xfrm>
        </p:spPr>
        <p:txBody>
          <a:bodyPr/>
          <a:lstStyle/>
          <a:p>
            <a:r>
              <a:rPr lang="hr-HR" smtClean="0"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276475"/>
            <a:ext cx="7543800" cy="3886200"/>
          </a:xfrm>
        </p:spPr>
        <p:txBody>
          <a:bodyPr>
            <a:normAutofit/>
          </a:bodyPr>
          <a:lstStyle/>
          <a:p>
            <a:pPr lvl="1"/>
            <a:r>
              <a:rPr lang="hr-HR" dirty="0" smtClean="0"/>
              <a:t>Parsiranje niza:</a:t>
            </a:r>
          </a:p>
          <a:p>
            <a:pPr marL="1050925" lvl="2" indent="-457200">
              <a:buFont typeface="Impact" pitchFamily="34" charset="0"/>
              <a:buAutoNum type="arabicPeriod"/>
            </a:pPr>
            <a:r>
              <a:rPr lang="hr-HR" dirty="0" smtClean="0"/>
              <a:t>Prepoznavanje niza</a:t>
            </a:r>
          </a:p>
          <a:p>
            <a:pPr marL="1050925" lvl="2" indent="-457200">
              <a:buFont typeface="Impact" pitchFamily="34" charset="0"/>
              <a:buAutoNum type="arabicPeriod"/>
            </a:pPr>
            <a:r>
              <a:rPr lang="hr-HR" dirty="0" smtClean="0"/>
              <a:t>Gradnja generativnog stabla</a:t>
            </a:r>
          </a:p>
          <a:p>
            <a:pPr lvl="1">
              <a:buFont typeface="Impact" pitchFamily="34" charset="0"/>
              <a:buAutoNum type="arabicPeriod"/>
            </a:pPr>
            <a:endParaRPr lang="hr-HR" dirty="0" smtClean="0"/>
          </a:p>
          <a:p>
            <a:pPr lvl="1"/>
            <a:r>
              <a:rPr lang="hr-HR" sz="2400" dirty="0" smtClean="0"/>
              <a:t>Ukoliko se za niz nezavršnih znakova </a:t>
            </a:r>
            <a:r>
              <a:rPr lang="hr-HR" sz="2400" i="1" dirty="0" smtClean="0"/>
              <a:t>w </a:t>
            </a:r>
            <a:r>
              <a:rPr lang="hr-HR" sz="2400" dirty="0" smtClean="0"/>
              <a:t>i gramatiku </a:t>
            </a:r>
            <a:r>
              <a:rPr lang="hr-HR" sz="2400" i="1" dirty="0" smtClean="0"/>
              <a:t>G</a:t>
            </a:r>
            <a:r>
              <a:rPr lang="hr-HR" sz="2400" dirty="0" smtClean="0"/>
              <a:t> uspije izgraditi generativno stablo</a:t>
            </a:r>
            <a:r>
              <a:rPr lang="hr-HR" sz="2400" dirty="0" smtClean="0">
                <a:latin typeface="Arial" charset="0"/>
              </a:rPr>
              <a:t> </a:t>
            </a:r>
            <a:r>
              <a:rPr lang="hr-HR" sz="2400" dirty="0" smtClean="0"/>
              <a:t>čiji su listovi označeni završnim znakovima niza</a:t>
            </a:r>
            <a:r>
              <a:rPr lang="hr-HR" sz="2400" dirty="0" smtClean="0">
                <a:latin typeface="Arial" charset="0"/>
              </a:rPr>
              <a:t> </a:t>
            </a:r>
            <a:r>
              <a:rPr lang="hr-HR" sz="2400" dirty="0" smtClean="0"/>
              <a:t>, kažemo da niz </a:t>
            </a:r>
            <a:r>
              <a:rPr lang="hr-HR" sz="2400" i="1" dirty="0" smtClean="0"/>
              <a:t>w </a:t>
            </a:r>
            <a:r>
              <a:rPr lang="hr-HR" sz="2400" dirty="0" smtClean="0"/>
              <a:t> pripada jeziku </a:t>
            </a:r>
            <a:r>
              <a:rPr lang="hr-HR" sz="2400" i="1" dirty="0" smtClean="0"/>
              <a:t>L(G)</a:t>
            </a:r>
          </a:p>
          <a:p>
            <a:pPr lvl="1">
              <a:buFont typeface="Arial" charset="0"/>
              <a:buNone/>
            </a:pPr>
            <a:endParaRPr lang="hr-HR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0"/>
            <a:ext cx="6781800" cy="1600200"/>
          </a:xfrm>
        </p:spPr>
        <p:txBody>
          <a:bodyPr/>
          <a:lstStyle/>
          <a:p>
            <a:r>
              <a:rPr lang="hr-HR" smtClean="0"/>
              <a:t>Metode parsiranja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989138"/>
            <a:ext cx="7543800" cy="3886200"/>
          </a:xfrm>
        </p:spPr>
        <p:txBody>
          <a:bodyPr rtlCol="0">
            <a:normAutofit/>
          </a:bodyPr>
          <a:lstStyle/>
          <a:p>
            <a:pPr marL="594360" lvl="1" indent="-27432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sz="2400" dirty="0" smtClean="0"/>
              <a:t>Parsiranje od vrha prema dnu</a:t>
            </a:r>
          </a:p>
          <a:p>
            <a:pPr marL="868680"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sz="2200" dirty="0" smtClean="0"/>
              <a:t>Stablo se gradi od korijena prema listovima</a:t>
            </a:r>
          </a:p>
          <a:p>
            <a:pPr marL="868680"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hr-HR" dirty="0"/>
          </a:p>
          <a:p>
            <a:pPr marL="64008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r-HR" dirty="0" smtClean="0"/>
          </a:p>
          <a:p>
            <a:pPr marL="594360" lvl="1" indent="-27432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sz="2400" dirty="0" smtClean="0"/>
              <a:t>Parsiranje od dna prema vrhu</a:t>
            </a:r>
          </a:p>
          <a:p>
            <a:pPr marL="868680"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sz="2200" dirty="0" smtClean="0"/>
              <a:t>Stablo se gradi od listova prema korijenu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-315913"/>
            <a:ext cx="6781800" cy="1600201"/>
          </a:xfrm>
        </p:spPr>
        <p:txBody>
          <a:bodyPr/>
          <a:lstStyle/>
          <a:p>
            <a:r>
              <a:rPr lang="hr-HR" sz="3200" smtClean="0"/>
              <a:t>Primjer 1.</a:t>
            </a:r>
          </a:p>
        </p:txBody>
      </p:sp>
      <p:sp>
        <p:nvSpPr>
          <p:cNvPr id="6" name="Oval 5"/>
          <p:cNvSpPr/>
          <p:nvPr/>
        </p:nvSpPr>
        <p:spPr>
          <a:xfrm>
            <a:off x="4067175" y="1274763"/>
            <a:ext cx="960438" cy="6588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S</a:t>
            </a:r>
          </a:p>
        </p:txBody>
      </p:sp>
      <p:sp>
        <p:nvSpPr>
          <p:cNvPr id="18" name="Oval 17"/>
          <p:cNvSpPr/>
          <p:nvPr/>
        </p:nvSpPr>
        <p:spPr>
          <a:xfrm>
            <a:off x="1835150" y="4373563"/>
            <a:ext cx="958850" cy="6572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=</a:t>
            </a:r>
          </a:p>
        </p:txBody>
      </p:sp>
      <p:sp>
        <p:nvSpPr>
          <p:cNvPr id="19" name="Oval 18"/>
          <p:cNvSpPr/>
          <p:nvPr/>
        </p:nvSpPr>
        <p:spPr>
          <a:xfrm>
            <a:off x="4541838" y="4373563"/>
            <a:ext cx="958850" cy="6572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+</a:t>
            </a:r>
          </a:p>
        </p:txBody>
      </p:sp>
      <p:sp>
        <p:nvSpPr>
          <p:cNvPr id="20" name="Oval 19"/>
          <p:cNvSpPr/>
          <p:nvPr/>
        </p:nvSpPr>
        <p:spPr>
          <a:xfrm>
            <a:off x="3513138" y="2986088"/>
            <a:ext cx="958850" cy="6588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S4</a:t>
            </a:r>
          </a:p>
        </p:txBody>
      </p:sp>
      <p:sp>
        <p:nvSpPr>
          <p:cNvPr id="21" name="Oval 20"/>
          <p:cNvSpPr/>
          <p:nvPr/>
        </p:nvSpPr>
        <p:spPr>
          <a:xfrm>
            <a:off x="3108325" y="4373563"/>
            <a:ext cx="958850" cy="6572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k</a:t>
            </a:r>
          </a:p>
        </p:txBody>
      </p:sp>
      <p:sp>
        <p:nvSpPr>
          <p:cNvPr id="22" name="Oval 21"/>
          <p:cNvSpPr/>
          <p:nvPr/>
        </p:nvSpPr>
        <p:spPr>
          <a:xfrm>
            <a:off x="5343525" y="2986088"/>
            <a:ext cx="958850" cy="6588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33</a:t>
            </a:r>
          </a:p>
        </p:txBody>
      </p:sp>
      <p:sp>
        <p:nvSpPr>
          <p:cNvPr id="23" name="Oval 22"/>
          <p:cNvSpPr/>
          <p:nvPr/>
        </p:nvSpPr>
        <p:spPr>
          <a:xfrm>
            <a:off x="7656513" y="3003550"/>
            <a:ext cx="958850" cy="65881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;</a:t>
            </a:r>
          </a:p>
        </p:txBody>
      </p:sp>
      <p:sp>
        <p:nvSpPr>
          <p:cNvPr id="24" name="Oval 23"/>
          <p:cNvSpPr/>
          <p:nvPr/>
        </p:nvSpPr>
        <p:spPr>
          <a:xfrm>
            <a:off x="395288" y="4373563"/>
            <a:ext cx="958850" cy="6572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1089025" y="3003550"/>
            <a:ext cx="958850" cy="65881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S3</a:t>
            </a:r>
          </a:p>
        </p:txBody>
      </p:sp>
      <p:sp>
        <p:nvSpPr>
          <p:cNvPr id="26" name="Oval 25"/>
          <p:cNvSpPr/>
          <p:nvPr/>
        </p:nvSpPr>
        <p:spPr>
          <a:xfrm>
            <a:off x="6311900" y="2100263"/>
            <a:ext cx="960438" cy="6588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S2</a:t>
            </a:r>
          </a:p>
        </p:txBody>
      </p:sp>
      <p:sp>
        <p:nvSpPr>
          <p:cNvPr id="27" name="Oval 26"/>
          <p:cNvSpPr/>
          <p:nvPr/>
        </p:nvSpPr>
        <p:spPr>
          <a:xfrm>
            <a:off x="2127250" y="2100263"/>
            <a:ext cx="958850" cy="6588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S1</a:t>
            </a:r>
          </a:p>
        </p:txBody>
      </p:sp>
      <p:sp>
        <p:nvSpPr>
          <p:cNvPr id="28" name="Right Arrow 27"/>
          <p:cNvSpPr/>
          <p:nvPr/>
        </p:nvSpPr>
        <p:spPr>
          <a:xfrm rot="1362874">
            <a:off x="4970463" y="1822450"/>
            <a:ext cx="1311275" cy="368300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29" name="Right Arrow 28"/>
          <p:cNvSpPr/>
          <p:nvPr/>
        </p:nvSpPr>
        <p:spPr>
          <a:xfrm rot="1362874">
            <a:off x="7265988" y="2660650"/>
            <a:ext cx="733425" cy="368300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30" name="Right Arrow 29"/>
          <p:cNvSpPr/>
          <p:nvPr/>
        </p:nvSpPr>
        <p:spPr>
          <a:xfrm rot="7525464">
            <a:off x="6053931" y="2705894"/>
            <a:ext cx="496888" cy="368300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31" name="Right Arrow 30"/>
          <p:cNvSpPr/>
          <p:nvPr/>
        </p:nvSpPr>
        <p:spPr>
          <a:xfrm rot="7575882">
            <a:off x="812801" y="3783012"/>
            <a:ext cx="760412" cy="481013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33" name="Right Arrow 32"/>
          <p:cNvSpPr/>
          <p:nvPr/>
        </p:nvSpPr>
        <p:spPr>
          <a:xfrm rot="7525464">
            <a:off x="1799431" y="2675732"/>
            <a:ext cx="496887" cy="368300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34" name="Right Arrow 33"/>
          <p:cNvSpPr/>
          <p:nvPr/>
        </p:nvSpPr>
        <p:spPr>
          <a:xfrm rot="1362874">
            <a:off x="3013075" y="2660650"/>
            <a:ext cx="733425" cy="368300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35" name="Right Arrow 34"/>
          <p:cNvSpPr/>
          <p:nvPr/>
        </p:nvSpPr>
        <p:spPr>
          <a:xfrm rot="3309224">
            <a:off x="1654175" y="3797301"/>
            <a:ext cx="788987" cy="474662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36" name="Right Arrow 35"/>
          <p:cNvSpPr/>
          <p:nvPr/>
        </p:nvSpPr>
        <p:spPr>
          <a:xfrm rot="5813046">
            <a:off x="3421062" y="3756026"/>
            <a:ext cx="696913" cy="474662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37" name="Right Arrow 36"/>
          <p:cNvSpPr/>
          <p:nvPr/>
        </p:nvSpPr>
        <p:spPr>
          <a:xfrm rot="3309224">
            <a:off x="4187031" y="3706020"/>
            <a:ext cx="962025" cy="474662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38" name="Right Arrow 37"/>
          <p:cNvSpPr/>
          <p:nvPr/>
        </p:nvSpPr>
        <p:spPr>
          <a:xfrm rot="8939998">
            <a:off x="3068638" y="1806575"/>
            <a:ext cx="1060450" cy="368300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-315913"/>
            <a:ext cx="6781800" cy="1600201"/>
          </a:xfrm>
        </p:spPr>
        <p:txBody>
          <a:bodyPr/>
          <a:lstStyle/>
          <a:p>
            <a:r>
              <a:rPr lang="hr-HR" sz="3200" smtClean="0"/>
              <a:t>Primjer 2.</a:t>
            </a:r>
          </a:p>
        </p:txBody>
      </p:sp>
      <p:sp>
        <p:nvSpPr>
          <p:cNvPr id="6" name="Oval 5"/>
          <p:cNvSpPr/>
          <p:nvPr/>
        </p:nvSpPr>
        <p:spPr>
          <a:xfrm>
            <a:off x="4067175" y="1274763"/>
            <a:ext cx="960438" cy="6588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S</a:t>
            </a:r>
          </a:p>
        </p:txBody>
      </p:sp>
      <p:sp>
        <p:nvSpPr>
          <p:cNvPr id="18" name="Oval 17"/>
          <p:cNvSpPr/>
          <p:nvPr/>
        </p:nvSpPr>
        <p:spPr>
          <a:xfrm>
            <a:off x="1835150" y="4373563"/>
            <a:ext cx="958850" cy="6572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=</a:t>
            </a:r>
          </a:p>
        </p:txBody>
      </p:sp>
      <p:sp>
        <p:nvSpPr>
          <p:cNvPr id="19" name="Oval 18"/>
          <p:cNvSpPr/>
          <p:nvPr/>
        </p:nvSpPr>
        <p:spPr>
          <a:xfrm>
            <a:off x="4541838" y="4373563"/>
            <a:ext cx="958850" cy="6572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+</a:t>
            </a:r>
          </a:p>
        </p:txBody>
      </p:sp>
      <p:sp>
        <p:nvSpPr>
          <p:cNvPr id="20" name="Oval 19"/>
          <p:cNvSpPr/>
          <p:nvPr/>
        </p:nvSpPr>
        <p:spPr>
          <a:xfrm>
            <a:off x="3513138" y="2986088"/>
            <a:ext cx="958850" cy="6588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S4</a:t>
            </a:r>
          </a:p>
        </p:txBody>
      </p:sp>
      <p:sp>
        <p:nvSpPr>
          <p:cNvPr id="21" name="Oval 20"/>
          <p:cNvSpPr/>
          <p:nvPr/>
        </p:nvSpPr>
        <p:spPr>
          <a:xfrm>
            <a:off x="3108325" y="4373563"/>
            <a:ext cx="958850" cy="6572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k</a:t>
            </a:r>
          </a:p>
        </p:txBody>
      </p:sp>
      <p:sp>
        <p:nvSpPr>
          <p:cNvPr id="22" name="Oval 21"/>
          <p:cNvSpPr/>
          <p:nvPr/>
        </p:nvSpPr>
        <p:spPr>
          <a:xfrm>
            <a:off x="5343525" y="2986088"/>
            <a:ext cx="958850" cy="6588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33</a:t>
            </a:r>
          </a:p>
        </p:txBody>
      </p:sp>
      <p:sp>
        <p:nvSpPr>
          <p:cNvPr id="23" name="Oval 22"/>
          <p:cNvSpPr/>
          <p:nvPr/>
        </p:nvSpPr>
        <p:spPr>
          <a:xfrm>
            <a:off x="7656513" y="3003550"/>
            <a:ext cx="958850" cy="65881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;</a:t>
            </a:r>
          </a:p>
        </p:txBody>
      </p:sp>
      <p:sp>
        <p:nvSpPr>
          <p:cNvPr id="24" name="Oval 23"/>
          <p:cNvSpPr/>
          <p:nvPr/>
        </p:nvSpPr>
        <p:spPr>
          <a:xfrm>
            <a:off x="395288" y="4373563"/>
            <a:ext cx="958850" cy="6572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1089025" y="3003550"/>
            <a:ext cx="958850" cy="65881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S3</a:t>
            </a:r>
          </a:p>
        </p:txBody>
      </p:sp>
      <p:sp>
        <p:nvSpPr>
          <p:cNvPr id="26" name="Oval 25"/>
          <p:cNvSpPr/>
          <p:nvPr/>
        </p:nvSpPr>
        <p:spPr>
          <a:xfrm>
            <a:off x="6311900" y="2100263"/>
            <a:ext cx="960438" cy="6588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S2</a:t>
            </a:r>
          </a:p>
        </p:txBody>
      </p:sp>
      <p:sp>
        <p:nvSpPr>
          <p:cNvPr id="27" name="Oval 26"/>
          <p:cNvSpPr/>
          <p:nvPr/>
        </p:nvSpPr>
        <p:spPr>
          <a:xfrm>
            <a:off x="2127250" y="2100263"/>
            <a:ext cx="958850" cy="6588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hr-HR" dirty="0"/>
              <a:t>S1</a:t>
            </a:r>
          </a:p>
        </p:txBody>
      </p:sp>
      <p:sp>
        <p:nvSpPr>
          <p:cNvPr id="28" name="Right Arrow 27"/>
          <p:cNvSpPr/>
          <p:nvPr/>
        </p:nvSpPr>
        <p:spPr>
          <a:xfrm rot="1362874">
            <a:off x="4970463" y="1822450"/>
            <a:ext cx="1311275" cy="368300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29" name="Right Arrow 28"/>
          <p:cNvSpPr/>
          <p:nvPr/>
        </p:nvSpPr>
        <p:spPr>
          <a:xfrm rot="1362874">
            <a:off x="7265988" y="2660650"/>
            <a:ext cx="733425" cy="368300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30" name="Right Arrow 29"/>
          <p:cNvSpPr/>
          <p:nvPr/>
        </p:nvSpPr>
        <p:spPr>
          <a:xfrm rot="7525464">
            <a:off x="6053931" y="2705894"/>
            <a:ext cx="496888" cy="368300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31" name="Right Arrow 30"/>
          <p:cNvSpPr/>
          <p:nvPr/>
        </p:nvSpPr>
        <p:spPr>
          <a:xfrm rot="7575882">
            <a:off x="799307" y="3788569"/>
            <a:ext cx="781050" cy="490537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33" name="Right Arrow 32"/>
          <p:cNvSpPr/>
          <p:nvPr/>
        </p:nvSpPr>
        <p:spPr>
          <a:xfrm rot="7525464">
            <a:off x="1799431" y="2675732"/>
            <a:ext cx="496887" cy="368300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34" name="Right Arrow 33"/>
          <p:cNvSpPr/>
          <p:nvPr/>
        </p:nvSpPr>
        <p:spPr>
          <a:xfrm rot="1362874">
            <a:off x="3013075" y="2660650"/>
            <a:ext cx="733425" cy="368300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35" name="Right Arrow 34"/>
          <p:cNvSpPr/>
          <p:nvPr/>
        </p:nvSpPr>
        <p:spPr>
          <a:xfrm rot="3309224">
            <a:off x="1654175" y="3797301"/>
            <a:ext cx="788987" cy="474662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36" name="Right Arrow 35"/>
          <p:cNvSpPr/>
          <p:nvPr/>
        </p:nvSpPr>
        <p:spPr>
          <a:xfrm rot="5813046">
            <a:off x="3421062" y="3756026"/>
            <a:ext cx="696913" cy="474662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37" name="Right Arrow 36"/>
          <p:cNvSpPr/>
          <p:nvPr/>
        </p:nvSpPr>
        <p:spPr>
          <a:xfrm rot="3309224">
            <a:off x="4187031" y="3706020"/>
            <a:ext cx="962025" cy="474662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  <p:sp>
        <p:nvSpPr>
          <p:cNvPr id="38" name="Right Arrow 37"/>
          <p:cNvSpPr/>
          <p:nvPr/>
        </p:nvSpPr>
        <p:spPr>
          <a:xfrm rot="8939998">
            <a:off x="3068638" y="1806575"/>
            <a:ext cx="1060450" cy="368300"/>
          </a:xfrm>
          <a:prstGeom prst="rightArrow">
            <a:avLst>
              <a:gd name="adj1" fmla="val 475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5237" tIns="85237" rIns="85237" bIns="85237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hr-H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04813"/>
            <a:ext cx="6624638" cy="1600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Parsiranje od vrha prema dnu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1916113"/>
            <a:ext cx="7543800" cy="3886200"/>
          </a:xfrm>
        </p:spPr>
        <p:txBody>
          <a:bodyPr/>
          <a:lstStyle/>
          <a:p>
            <a:r>
              <a:rPr lang="hr-HR" i="1" smtClean="0"/>
              <a:t>LL(1) </a:t>
            </a:r>
            <a:r>
              <a:rPr lang="hr-HR" smtClean="0"/>
              <a:t>parsiranje</a:t>
            </a:r>
          </a:p>
          <a:p>
            <a:r>
              <a:rPr lang="hr-HR" smtClean="0"/>
              <a:t>Čita se jedan po jedan znak</a:t>
            </a:r>
          </a:p>
          <a:p>
            <a:r>
              <a:rPr lang="hr-HR" smtClean="0"/>
              <a:t>Koristi se u sintaksnoj analizi programskih jezika</a:t>
            </a:r>
          </a:p>
          <a:p>
            <a:r>
              <a:rPr lang="hr-HR" i="1" smtClean="0"/>
              <a:t>LL(k)</a:t>
            </a:r>
            <a:r>
              <a:rPr lang="hr-HR" smtClean="0"/>
              <a:t> parsiranje čita </a:t>
            </a:r>
            <a:r>
              <a:rPr lang="hr-HR" i="1" smtClean="0"/>
              <a:t>k </a:t>
            </a:r>
            <a:r>
              <a:rPr lang="hr-HR" smtClean="0"/>
              <a:t> znakova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1113"/>
            <a:ext cx="6781800" cy="1600200"/>
          </a:xfrm>
        </p:spPr>
        <p:txBody>
          <a:bodyPr/>
          <a:lstStyle/>
          <a:p>
            <a:r>
              <a:rPr lang="hr-HR" smtClean="0"/>
              <a:t>Algoritam parsiranja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2205038"/>
            <a:ext cx="7543800" cy="3886200"/>
          </a:xfrm>
        </p:spPr>
        <p:txBody>
          <a:bodyPr rtlCol="0"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i="1" dirty="0" smtClean="0"/>
              <a:t>G=(V, T, P, S)</a:t>
            </a:r>
          </a:p>
          <a:p>
            <a:pPr marL="274320" indent="-27432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hr-HR" i="1" dirty="0" smtClean="0"/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hr-HR" dirty="0" smtClean="0"/>
              <a:t>Početni nezavršni znak </a:t>
            </a:r>
            <a:r>
              <a:rPr lang="hr-HR" i="1" dirty="0" smtClean="0"/>
              <a:t>S</a:t>
            </a:r>
            <a:r>
              <a:rPr lang="hr-HR" dirty="0" smtClean="0"/>
              <a:t> postaje korijen stabla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hr-HR" dirty="0" smtClean="0"/>
              <a:t>Čvorovi se grade primjenom produkcija iz skupa </a:t>
            </a:r>
            <a:r>
              <a:rPr lang="hr-HR" i="1" dirty="0" smtClean="0"/>
              <a:t>P</a:t>
            </a:r>
            <a:endParaRPr lang="hr-HR" dirty="0" smtClean="0"/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hr-HR" dirty="0" smtClean="0"/>
              <a:t>Primjenjujemo produkcije dok svi listovi nisu označeni završnim znakovima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hr-HR" dirty="0" smtClean="0"/>
              <a:t>Završni znakovi niza </a:t>
            </a:r>
            <a:r>
              <a:rPr lang="hr-HR" i="1" dirty="0" smtClean="0"/>
              <a:t>w</a:t>
            </a:r>
            <a:r>
              <a:rPr lang="hr-HR" dirty="0" smtClean="0"/>
              <a:t> određuju koja se produkcija primjenjuje</a:t>
            </a:r>
            <a:endParaRPr lang="hr-H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arsiranje niza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Uvod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Metode parsiranja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Primjer 1.&amp;quot;&quot;/&gt;&lt;property id=&quot;20307&quot; value=&quot;261&quot;/&gt;&lt;/object&gt;&lt;object type=&quot;3&quot; unique_id=&quot;10009&quot;&gt;&lt;property id=&quot;20148&quot; value=&quot;5&quot;/&gt;&lt;property id=&quot;20300&quot; value=&quot;Slide 6 - &amp;quot;Primjer 2.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Parsiranje od vrha prema dnu&amp;quot;&quot;/&gt;&lt;property id=&quot;20307&quot; value=&quot;260&quot;/&gt;&lt;/object&gt;&lt;object type=&quot;3&quot; unique_id=&quot;10011&quot;&gt;&lt;property id=&quot;20148&quot; value=&quot;5&quot;/&gt;&lt;property id=&quot;20300&quot; value=&quot;Slide 8 - &amp;quot;Algoritam parsiranja&amp;quot;&quot;/&gt;&lt;property id=&quot;20307&quot; value=&quot;263&quot;/&gt;&lt;/object&gt;&lt;object type=&quot;3&quot; unique_id=&quot;10012&quot;&gt;&lt;property id=&quot;20148&quot; value=&quot;5&quot;/&gt;&lt;property id=&quot;20300&quot; value=&quot;Slide 9 - &amp;quot;Tehnika rekurzivnog spusta&amp;quot;&quot;/&gt;&lt;property id=&quot;20307&quot; value=&quot;264&quot;/&gt;&lt;/object&gt;&lt;object type=&quot;3&quot; unique_id=&quot;10013&quot;&gt;&lt;property id=&quot;20148&quot; value=&quot;5&quot;/&gt;&lt;property id=&quot;20300&quot; value=&quot;Slide 10 - &amp;quot;Programsko ostvarenje parsera&amp;quot;&quot;/&gt;&lt;property id=&quot;20307&quot; value=&quot;265&quot;/&gt;&lt;/object&gt;&lt;object type=&quot;3&quot; unique_id=&quot;10014&quot;&gt;&lt;property id=&quot;20148&quot; value=&quot;5&quot;/&gt;&lt;property id=&quot;20300&quot; value=&quot;Slide 11 - &amp;quot;Programsko ostvarenje parsera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Programsko ostvarenje parsera&amp;quot;&quot;/&gt;&lt;property id=&quot;20307&quot; value=&quot;267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/>
      <a:bodyPr spcFirstLastPara="0" vert="horz" wrap="square" lIns="85237" tIns="85237" rIns="85237" bIns="85237" numCol="1" spcCol="1270" anchor="ctr" anchorCtr="0">
        <a:noAutofit/>
      </a:bodyPr>
      <a:lstStyle>
        <a:defPPr algn="ctr" defTabSz="800100">
          <a:lnSpc>
            <a:spcPct val="90000"/>
          </a:lnSpc>
          <a:spcBef>
            <a:spcPct val="0"/>
          </a:spcBef>
          <a:spcAft>
            <a:spcPct val="35000"/>
          </a:spcAft>
          <a:defRPr sz="1800" kern="1200" dirty="0" smtClean="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1457</TotalTime>
  <Words>600</Words>
  <Application>Microsoft Office PowerPoint</Application>
  <PresentationFormat>On-screen Show (4:3)</PresentationFormat>
  <Paragraphs>239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NewsPrint</vt:lpstr>
      <vt:lpstr>Parsiranje niza</vt:lpstr>
      <vt:lpstr>Sadržaj</vt:lpstr>
      <vt:lpstr>PowerPoint Presentation</vt:lpstr>
      <vt:lpstr>Uvod</vt:lpstr>
      <vt:lpstr>Metode parsiranja</vt:lpstr>
      <vt:lpstr>Primjer 1.</vt:lpstr>
      <vt:lpstr>Primjer 2.</vt:lpstr>
      <vt:lpstr>Parsiranje od vrha prema dnu</vt:lpstr>
      <vt:lpstr>Algoritam parsiranja</vt:lpstr>
      <vt:lpstr>Primjer 3</vt:lpstr>
      <vt:lpstr>Primjer 3</vt:lpstr>
      <vt:lpstr>PowerPoint Presentation</vt:lpstr>
      <vt:lpstr>Tehnika rekurzivnog spusta</vt:lpstr>
      <vt:lpstr>Programsko ostvarenje parsera</vt:lpstr>
      <vt:lpstr>Programsko ostvarenje parsera</vt:lpstr>
      <vt:lpstr>Programsko ostvarenje parsera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</dc:creator>
  <cp:lastModifiedBy>Marko</cp:lastModifiedBy>
  <cp:revision>91</cp:revision>
  <dcterms:created xsi:type="dcterms:W3CDTF">2011-03-04T09:25:39Z</dcterms:created>
  <dcterms:modified xsi:type="dcterms:W3CDTF">2011-03-09T16:31:07Z</dcterms:modified>
</cp:coreProperties>
</file>