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1" r:id="rId3"/>
    <p:sldId id="302" r:id="rId4"/>
    <p:sldId id="303" r:id="rId5"/>
    <p:sldId id="304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05" r:id="rId30"/>
    <p:sldId id="306" r:id="rId31"/>
    <p:sldId id="307" r:id="rId32"/>
    <p:sldId id="309" r:id="rId33"/>
    <p:sldId id="310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992" autoAdjust="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B84D0-6A1D-4352-968C-361D0E1274BE}" type="datetimeFigureOut">
              <a:rPr lang="sr-Latn-CS" smtClean="0"/>
              <a:pPr/>
              <a:t>29.4.2009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DB5E-7D13-481B-B4A5-7E9F8CFEBCB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F6061-0E22-4955-BA0D-D4D6985DE085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3B0DE-3848-4F3C-A337-877227228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3B0DE-3848-4F3C-A337-87722722836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57E84F-9D5A-4A5C-95B8-3DF4B4B1C2D1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1E5AF1-365E-4C01-8E84-D1F6DCCEE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Pojednostavljeni modeli Turingovog stroja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1"/>
          <p:cNvGrpSpPr/>
          <p:nvPr/>
        </p:nvGrpSpPr>
        <p:grpSpPr>
          <a:xfrm>
            <a:off x="1071538" y="2285992"/>
            <a:ext cx="7072362" cy="369332"/>
            <a:chOff x="1071538" y="2285992"/>
            <a:chExt cx="707236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071538" y="2285992"/>
              <a:ext cx="711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Stog: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2285992"/>
              <a:ext cx="6286544" cy="369332"/>
              <a:chOff x="1938318" y="2438392"/>
              <a:chExt cx="6286544" cy="36933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sp>
        <p:nvSpPr>
          <p:cNvPr id="96" name="TextBox 95"/>
          <p:cNvSpPr txBox="1"/>
          <p:nvPr/>
        </p:nvSpPr>
        <p:spPr>
          <a:xfrm>
            <a:off x="585788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grpSp>
        <p:nvGrpSpPr>
          <p:cNvPr id="4" name="Group 126"/>
          <p:cNvGrpSpPr/>
          <p:nvPr/>
        </p:nvGrpSpPr>
        <p:grpSpPr>
          <a:xfrm>
            <a:off x="642910" y="3786190"/>
            <a:ext cx="7500990" cy="369332"/>
            <a:chOff x="642910" y="3786190"/>
            <a:chExt cx="7500990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642910" y="3786190"/>
              <a:ext cx="109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129" name="Content Placeholder 5"/>
          <p:cNvSpPr txBox="1">
            <a:spLocks/>
          </p:cNvSpPr>
          <p:nvPr/>
        </p:nvSpPr>
        <p:spPr>
          <a:xfrm>
            <a:off x="714348" y="1214422"/>
            <a:ext cx="8229600" cy="57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Primjer:</a:t>
            </a:r>
          </a:p>
        </p:txBody>
      </p:sp>
      <p:grpSp>
        <p:nvGrpSpPr>
          <p:cNvPr id="7" name="Group 67"/>
          <p:cNvGrpSpPr/>
          <p:nvPr/>
        </p:nvGrpSpPr>
        <p:grpSpPr>
          <a:xfrm>
            <a:off x="642910" y="4786322"/>
            <a:ext cx="7500990" cy="369332"/>
            <a:chOff x="642910" y="4786322"/>
            <a:chExt cx="7500990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642910" y="4786322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B: </a:t>
              </a:r>
              <a:endParaRPr lang="hr-HR" dirty="0"/>
            </a:p>
          </p:txBody>
        </p:sp>
        <p:grpSp>
          <p:nvGrpSpPr>
            <p:cNvPr id="8" name="Group 99"/>
            <p:cNvGrpSpPr/>
            <p:nvPr/>
          </p:nvGrpSpPr>
          <p:grpSpPr>
            <a:xfrm>
              <a:off x="1857356" y="4786322"/>
              <a:ext cx="6286544" cy="369332"/>
              <a:chOff x="1938318" y="2438392"/>
              <a:chExt cx="6286544" cy="36933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1857356" y="3786190"/>
            <a:ext cx="5143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n=5 + 5*4 + 5</a:t>
            </a:r>
            <a:r>
              <a:rPr lang="hr-HR" baseline="30000" dirty="0" smtClean="0"/>
              <a:t>2</a:t>
            </a:r>
            <a:r>
              <a:rPr lang="hr-HR" dirty="0" smtClean="0"/>
              <a:t>*3 + 5</a:t>
            </a:r>
            <a:r>
              <a:rPr lang="hr-HR" baseline="30000" dirty="0" smtClean="0"/>
              <a:t>3</a:t>
            </a:r>
            <a:r>
              <a:rPr lang="hr-HR" dirty="0" smtClean="0"/>
              <a:t>*2 + 5</a:t>
            </a:r>
            <a:r>
              <a:rPr lang="hr-HR" baseline="30000" dirty="0" smtClean="0"/>
              <a:t>4</a:t>
            </a:r>
            <a:r>
              <a:rPr lang="hr-HR" dirty="0" smtClean="0"/>
              <a:t>*1 = 975</a:t>
            </a:r>
            <a:endParaRPr lang="hr-HR" dirty="0"/>
          </a:p>
        </p:txBody>
      </p:sp>
      <p:grpSp>
        <p:nvGrpSpPr>
          <p:cNvPr id="9" name="Group 74"/>
          <p:cNvGrpSpPr/>
          <p:nvPr/>
        </p:nvGrpSpPr>
        <p:grpSpPr>
          <a:xfrm>
            <a:off x="1857356" y="2285992"/>
            <a:ext cx="6286544" cy="369332"/>
            <a:chOff x="1857356" y="2285992"/>
            <a:chExt cx="6286544" cy="369332"/>
          </a:xfrm>
        </p:grpSpPr>
        <p:sp>
          <p:nvSpPr>
            <p:cNvPr id="87" name="TextBox 86"/>
            <p:cNvSpPr txBox="1"/>
            <p:nvPr/>
          </p:nvSpPr>
          <p:spPr>
            <a:xfrm>
              <a:off x="1857356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X</a:t>
              </a:r>
              <a:endParaRPr lang="hr-HR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28860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1</a:t>
              </a:r>
              <a:endParaRPr lang="hr-HR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00364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3</a:t>
              </a:r>
              <a:endParaRPr lang="hr-HR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71868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2</a:t>
              </a:r>
              <a:endParaRPr lang="hr-HR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43372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4</a:t>
              </a:r>
              <a:endParaRPr lang="hr-HR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714876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5</a:t>
              </a:r>
              <a:endParaRPr lang="hr-H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29388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B</a:t>
              </a:r>
              <a:endParaRPr lang="hr-HR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00892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B</a:t>
              </a:r>
              <a:endParaRPr lang="hr-HR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72396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B</a:t>
              </a:r>
              <a:endParaRPr lang="hr-HR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57884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B</a:t>
              </a:r>
              <a:endParaRPr lang="hr-HR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86380" y="228599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B</a:t>
              </a:r>
              <a:endParaRPr lang="hr-HR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285852" y="3000372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skup znakova stoga: {1,2,3,4,5}, k=5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29" grpId="0" build="p"/>
      <p:bldP spid="70" grpId="0" animBg="1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3071834"/>
          </a:xfrm>
        </p:spPr>
        <p:txBody>
          <a:bodyPr>
            <a:normAutofit/>
          </a:bodyPr>
          <a:lstStyle/>
          <a:p>
            <a:r>
              <a:rPr lang="hr-HR" dirty="0" smtClean="0"/>
              <a:t>Osnovne zadaće koje je potrebno realizirati:</a:t>
            </a:r>
          </a:p>
          <a:p>
            <a:pPr>
              <a:buNone/>
            </a:pPr>
            <a:endParaRPr lang="hr-HR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Stavljanje znaka Z</a:t>
            </a:r>
            <a:r>
              <a:rPr lang="hr-HR" baseline="-25000" dirty="0" smtClean="0"/>
              <a:t>r</a:t>
            </a:r>
            <a:r>
              <a:rPr lang="hr-HR" dirty="0" smtClean="0"/>
              <a:t> na vrh stoga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Uzimanje znaka s vrha stoga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Određivanje znaka na vrhu stoga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1857356" y="3786190"/>
            <a:ext cx="5715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1</a:t>
            </a:r>
            <a:endParaRPr lang="hr-HR" dirty="0"/>
          </a:p>
        </p:txBody>
      </p:sp>
      <p:grpSp>
        <p:nvGrpSpPr>
          <p:cNvPr id="2" name="Group 111"/>
          <p:cNvGrpSpPr/>
          <p:nvPr/>
        </p:nvGrpSpPr>
        <p:grpSpPr>
          <a:xfrm>
            <a:off x="1071538" y="2285992"/>
            <a:ext cx="7072362" cy="369332"/>
            <a:chOff x="1071538" y="2285992"/>
            <a:chExt cx="707236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071538" y="2285992"/>
              <a:ext cx="711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Stog: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2285992"/>
              <a:ext cx="6286544" cy="369332"/>
              <a:chOff x="1938318" y="2438392"/>
              <a:chExt cx="6286544" cy="36933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sp>
        <p:nvSpPr>
          <p:cNvPr id="87" name="TextBox 86"/>
          <p:cNvSpPr txBox="1"/>
          <p:nvPr/>
        </p:nvSpPr>
        <p:spPr>
          <a:xfrm>
            <a:off x="185735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X</a:t>
            </a:r>
            <a:endParaRPr lang="hr-HR" dirty="0"/>
          </a:p>
        </p:txBody>
      </p:sp>
      <p:sp>
        <p:nvSpPr>
          <p:cNvPr id="88" name="TextBox 87"/>
          <p:cNvSpPr txBox="1"/>
          <p:nvPr/>
        </p:nvSpPr>
        <p:spPr>
          <a:xfrm>
            <a:off x="2428860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i1</a:t>
            </a:r>
            <a:endParaRPr lang="hr-HR" dirty="0"/>
          </a:p>
        </p:txBody>
      </p:sp>
      <p:sp>
        <p:nvSpPr>
          <p:cNvPr id="89" name="TextBox 88"/>
          <p:cNvSpPr txBox="1"/>
          <p:nvPr/>
        </p:nvSpPr>
        <p:spPr>
          <a:xfrm>
            <a:off x="300036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i2</a:t>
            </a:r>
            <a:endParaRPr lang="hr-HR" dirty="0"/>
          </a:p>
        </p:txBody>
      </p:sp>
      <p:sp>
        <p:nvSpPr>
          <p:cNvPr id="90" name="TextBox 89"/>
          <p:cNvSpPr txBox="1"/>
          <p:nvPr/>
        </p:nvSpPr>
        <p:spPr>
          <a:xfrm>
            <a:off x="3571868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i3</a:t>
            </a:r>
            <a:endParaRPr lang="hr-HR" dirty="0"/>
          </a:p>
        </p:txBody>
      </p:sp>
      <p:sp>
        <p:nvSpPr>
          <p:cNvPr id="91" name="TextBox 90"/>
          <p:cNvSpPr txBox="1"/>
          <p:nvPr/>
        </p:nvSpPr>
        <p:spPr>
          <a:xfrm>
            <a:off x="4143372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i4</a:t>
            </a:r>
            <a:endParaRPr lang="hr-HR" dirty="0"/>
          </a:p>
        </p:txBody>
      </p:sp>
      <p:sp>
        <p:nvSpPr>
          <p:cNvPr id="92" name="TextBox 91"/>
          <p:cNvSpPr txBox="1"/>
          <p:nvPr/>
        </p:nvSpPr>
        <p:spPr>
          <a:xfrm>
            <a:off x="471487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...</a:t>
            </a:r>
            <a:endParaRPr lang="hr-HR" dirty="0"/>
          </a:p>
        </p:txBody>
      </p:sp>
      <p:sp>
        <p:nvSpPr>
          <p:cNvPr id="93" name="TextBox 92"/>
          <p:cNvSpPr txBox="1"/>
          <p:nvPr/>
        </p:nvSpPr>
        <p:spPr>
          <a:xfrm>
            <a:off x="5286380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im</a:t>
            </a:r>
            <a:endParaRPr lang="hr-HR" dirty="0"/>
          </a:p>
        </p:txBody>
      </p:sp>
      <p:sp>
        <p:nvSpPr>
          <p:cNvPr id="94" name="TextBox 93"/>
          <p:cNvSpPr txBox="1"/>
          <p:nvPr/>
        </p:nvSpPr>
        <p:spPr>
          <a:xfrm>
            <a:off x="6429388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5" name="TextBox 94"/>
          <p:cNvSpPr txBox="1"/>
          <p:nvPr/>
        </p:nvSpPr>
        <p:spPr>
          <a:xfrm>
            <a:off x="7000892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6" name="TextBox 95"/>
          <p:cNvSpPr txBox="1"/>
          <p:nvPr/>
        </p:nvSpPr>
        <p:spPr>
          <a:xfrm>
            <a:off x="585788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7" name="TextBox 96"/>
          <p:cNvSpPr txBox="1"/>
          <p:nvPr/>
        </p:nvSpPr>
        <p:spPr>
          <a:xfrm>
            <a:off x="757239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grpSp>
        <p:nvGrpSpPr>
          <p:cNvPr id="4" name="Group 126"/>
          <p:cNvGrpSpPr/>
          <p:nvPr/>
        </p:nvGrpSpPr>
        <p:grpSpPr>
          <a:xfrm>
            <a:off x="642910" y="3786190"/>
            <a:ext cx="7500990" cy="369332"/>
            <a:chOff x="642910" y="3786190"/>
            <a:chExt cx="7500990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642910" y="3786190"/>
              <a:ext cx="109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129" name="Content Placeholder 5"/>
          <p:cNvSpPr txBox="1">
            <a:spLocks/>
          </p:cNvSpPr>
          <p:nvPr/>
        </p:nvSpPr>
        <p:spPr>
          <a:xfrm>
            <a:off x="714348" y="1214422"/>
            <a:ext cx="8229600" cy="57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Stavljanje znaka Z</a:t>
            </a:r>
            <a:r>
              <a:rPr kumimoji="0" lang="hr-HR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vrh stoga:</a:t>
            </a:r>
          </a:p>
        </p:txBody>
      </p:sp>
      <p:grpSp>
        <p:nvGrpSpPr>
          <p:cNvPr id="7" name="Group 67"/>
          <p:cNvGrpSpPr/>
          <p:nvPr/>
        </p:nvGrpSpPr>
        <p:grpSpPr>
          <a:xfrm>
            <a:off x="642910" y="4786322"/>
            <a:ext cx="7500990" cy="369332"/>
            <a:chOff x="642910" y="4786322"/>
            <a:chExt cx="7500990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642910" y="4786322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B: </a:t>
              </a:r>
              <a:endParaRPr lang="hr-HR" dirty="0"/>
            </a:p>
          </p:txBody>
        </p:sp>
        <p:grpSp>
          <p:nvGrpSpPr>
            <p:cNvPr id="8" name="Group 99"/>
            <p:cNvGrpSpPr/>
            <p:nvPr/>
          </p:nvGrpSpPr>
          <p:grpSpPr>
            <a:xfrm>
              <a:off x="1857356" y="4786322"/>
              <a:ext cx="6286544" cy="369332"/>
              <a:chOff x="1938318" y="2438392"/>
              <a:chExt cx="6286544" cy="36933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69" name="Up Arrow 68"/>
          <p:cNvSpPr/>
          <p:nvPr/>
        </p:nvSpPr>
        <p:spPr>
          <a:xfrm>
            <a:off x="5500694" y="2786058"/>
            <a:ext cx="14287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4" name="TextBox 73"/>
          <p:cNvSpPr txBox="1"/>
          <p:nvPr/>
        </p:nvSpPr>
        <p:spPr>
          <a:xfrm>
            <a:off x="1857356" y="3786190"/>
            <a:ext cx="34290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j-2</a:t>
            </a:r>
            <a:endParaRPr lang="hr-HR" dirty="0"/>
          </a:p>
        </p:txBody>
      </p:sp>
      <p:sp>
        <p:nvSpPr>
          <p:cNvPr id="71" name="TextBox 70"/>
          <p:cNvSpPr txBox="1"/>
          <p:nvPr/>
        </p:nvSpPr>
        <p:spPr>
          <a:xfrm>
            <a:off x="1857356" y="3786190"/>
            <a:ext cx="40005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j-1</a:t>
            </a:r>
            <a:endParaRPr lang="hr-HR" dirty="0"/>
          </a:p>
        </p:txBody>
      </p:sp>
      <p:sp>
        <p:nvSpPr>
          <p:cNvPr id="70" name="TextBox 69"/>
          <p:cNvSpPr txBox="1"/>
          <p:nvPr/>
        </p:nvSpPr>
        <p:spPr>
          <a:xfrm>
            <a:off x="1857356" y="3786190"/>
            <a:ext cx="4572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</a:t>
            </a:r>
            <a:endParaRPr lang="hr-HR" dirty="0"/>
          </a:p>
        </p:txBody>
      </p:sp>
      <p:sp>
        <p:nvSpPr>
          <p:cNvPr id="72" name="TextBox 71"/>
          <p:cNvSpPr txBox="1"/>
          <p:nvPr/>
        </p:nvSpPr>
        <p:spPr>
          <a:xfrm>
            <a:off x="1857356" y="4786322"/>
            <a:ext cx="5715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k</a:t>
            </a:r>
            <a:endParaRPr lang="hr-HR" dirty="0"/>
          </a:p>
        </p:txBody>
      </p:sp>
      <p:sp>
        <p:nvSpPr>
          <p:cNvPr id="73" name="TextBox 72"/>
          <p:cNvSpPr txBox="1"/>
          <p:nvPr/>
        </p:nvSpPr>
        <p:spPr>
          <a:xfrm>
            <a:off x="585788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r</a:t>
            </a:r>
            <a:endParaRPr lang="hr-HR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1857356" y="4786322"/>
            <a:ext cx="11430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2k</a:t>
            </a:r>
            <a:endParaRPr lang="hr-HR" dirty="0"/>
          </a:p>
        </p:txBody>
      </p:sp>
      <p:sp>
        <p:nvSpPr>
          <p:cNvPr id="81" name="TextBox 80"/>
          <p:cNvSpPr txBox="1"/>
          <p:nvPr/>
        </p:nvSpPr>
        <p:spPr>
          <a:xfrm>
            <a:off x="1857356" y="4786322"/>
            <a:ext cx="40005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(j-1)k</a:t>
            </a:r>
            <a:endParaRPr lang="hr-HR" dirty="0"/>
          </a:p>
        </p:txBody>
      </p:sp>
      <p:sp>
        <p:nvSpPr>
          <p:cNvPr id="79" name="TextBox 78"/>
          <p:cNvSpPr txBox="1"/>
          <p:nvPr/>
        </p:nvSpPr>
        <p:spPr>
          <a:xfrm>
            <a:off x="1857356" y="4786322"/>
            <a:ext cx="4572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jk</a:t>
            </a:r>
            <a:endParaRPr lang="hr-HR" dirty="0"/>
          </a:p>
        </p:txBody>
      </p:sp>
      <p:sp>
        <p:nvSpPr>
          <p:cNvPr id="82" name="TextBox 81"/>
          <p:cNvSpPr txBox="1"/>
          <p:nvPr/>
        </p:nvSpPr>
        <p:spPr>
          <a:xfrm>
            <a:off x="1857356" y="4786322"/>
            <a:ext cx="5143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jk + r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6389 -0.0006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9" grpId="0" build="p"/>
      <p:bldP spid="69" grpId="0" animBg="1"/>
      <p:bldP spid="69" grpId="1" animBg="1"/>
      <p:bldP spid="74" grpId="0" animBg="1"/>
      <p:bldP spid="74" grpId="1" animBg="1"/>
      <p:bldP spid="71" grpId="0" animBg="1"/>
      <p:bldP spid="71" grpId="1" animBg="1"/>
      <p:bldP spid="70" grpId="0" animBg="1"/>
      <p:bldP spid="70" grpId="1" animBg="1"/>
      <p:bldP spid="72" grpId="0" animBg="1"/>
      <p:bldP spid="73" grpId="0" animBg="1"/>
      <p:bldP spid="73" grpId="1" animBg="1"/>
      <p:bldP spid="77" grpId="0" animBg="1"/>
      <p:bldP spid="81" grpId="0" animBg="1"/>
      <p:bldP spid="79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585788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857356" y="3786190"/>
            <a:ext cx="5715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1</a:t>
            </a:r>
            <a:endParaRPr lang="hr-HR" dirty="0"/>
          </a:p>
        </p:txBody>
      </p:sp>
      <p:grpSp>
        <p:nvGrpSpPr>
          <p:cNvPr id="2" name="Group 111"/>
          <p:cNvGrpSpPr/>
          <p:nvPr/>
        </p:nvGrpSpPr>
        <p:grpSpPr>
          <a:xfrm>
            <a:off x="1142976" y="2285992"/>
            <a:ext cx="7000924" cy="369332"/>
            <a:chOff x="1142976" y="2285992"/>
            <a:chExt cx="700092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142976" y="2285992"/>
              <a:ext cx="711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Stog: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2285992"/>
              <a:ext cx="6286544" cy="369332"/>
              <a:chOff x="1938318" y="2438392"/>
              <a:chExt cx="6286544" cy="36933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sp>
        <p:nvSpPr>
          <p:cNvPr id="87" name="TextBox 86"/>
          <p:cNvSpPr txBox="1"/>
          <p:nvPr/>
        </p:nvSpPr>
        <p:spPr>
          <a:xfrm>
            <a:off x="185735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X</a:t>
            </a:r>
            <a:endParaRPr lang="hr-HR" dirty="0"/>
          </a:p>
        </p:txBody>
      </p:sp>
      <p:sp>
        <p:nvSpPr>
          <p:cNvPr id="88" name="TextBox 87"/>
          <p:cNvSpPr txBox="1"/>
          <p:nvPr/>
        </p:nvSpPr>
        <p:spPr>
          <a:xfrm>
            <a:off x="2428860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i1</a:t>
            </a:r>
            <a:endParaRPr lang="hr-HR" dirty="0"/>
          </a:p>
        </p:txBody>
      </p:sp>
      <p:sp>
        <p:nvSpPr>
          <p:cNvPr id="89" name="TextBox 88"/>
          <p:cNvSpPr txBox="1"/>
          <p:nvPr/>
        </p:nvSpPr>
        <p:spPr>
          <a:xfrm>
            <a:off x="300036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i2</a:t>
            </a:r>
            <a:endParaRPr lang="hr-HR" dirty="0"/>
          </a:p>
        </p:txBody>
      </p:sp>
      <p:sp>
        <p:nvSpPr>
          <p:cNvPr id="90" name="TextBox 89"/>
          <p:cNvSpPr txBox="1"/>
          <p:nvPr/>
        </p:nvSpPr>
        <p:spPr>
          <a:xfrm>
            <a:off x="3571868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i3</a:t>
            </a:r>
            <a:endParaRPr lang="hr-HR" dirty="0"/>
          </a:p>
        </p:txBody>
      </p:sp>
      <p:sp>
        <p:nvSpPr>
          <p:cNvPr id="91" name="TextBox 90"/>
          <p:cNvSpPr txBox="1"/>
          <p:nvPr/>
        </p:nvSpPr>
        <p:spPr>
          <a:xfrm>
            <a:off x="4143372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i4</a:t>
            </a:r>
            <a:endParaRPr lang="hr-HR" dirty="0"/>
          </a:p>
        </p:txBody>
      </p:sp>
      <p:sp>
        <p:nvSpPr>
          <p:cNvPr id="92" name="TextBox 91"/>
          <p:cNvSpPr txBox="1"/>
          <p:nvPr/>
        </p:nvSpPr>
        <p:spPr>
          <a:xfrm>
            <a:off x="471487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...</a:t>
            </a:r>
            <a:endParaRPr lang="hr-HR" dirty="0"/>
          </a:p>
        </p:txBody>
      </p:sp>
      <p:sp>
        <p:nvSpPr>
          <p:cNvPr id="93" name="TextBox 92"/>
          <p:cNvSpPr txBox="1"/>
          <p:nvPr/>
        </p:nvSpPr>
        <p:spPr>
          <a:xfrm>
            <a:off x="5286380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sz="1200" baseline="-25000" dirty="0" smtClean="0"/>
              <a:t>im-1</a:t>
            </a:r>
            <a:endParaRPr lang="hr-H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429388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5" name="TextBox 94"/>
          <p:cNvSpPr txBox="1"/>
          <p:nvPr/>
        </p:nvSpPr>
        <p:spPr>
          <a:xfrm>
            <a:off x="7000892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6" name="TextBox 95"/>
          <p:cNvSpPr txBox="1"/>
          <p:nvPr/>
        </p:nvSpPr>
        <p:spPr>
          <a:xfrm>
            <a:off x="585788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im</a:t>
            </a:r>
            <a:endParaRPr lang="hr-HR" dirty="0"/>
          </a:p>
        </p:txBody>
      </p:sp>
      <p:sp>
        <p:nvSpPr>
          <p:cNvPr id="97" name="TextBox 96"/>
          <p:cNvSpPr txBox="1"/>
          <p:nvPr/>
        </p:nvSpPr>
        <p:spPr>
          <a:xfrm>
            <a:off x="757239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grpSp>
        <p:nvGrpSpPr>
          <p:cNvPr id="4" name="Group 126"/>
          <p:cNvGrpSpPr/>
          <p:nvPr/>
        </p:nvGrpSpPr>
        <p:grpSpPr>
          <a:xfrm>
            <a:off x="714348" y="3786190"/>
            <a:ext cx="7429552" cy="369332"/>
            <a:chOff x="714348" y="3786190"/>
            <a:chExt cx="7429552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714348" y="3786190"/>
              <a:ext cx="109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129" name="Content Placeholder 5"/>
          <p:cNvSpPr txBox="1">
            <a:spLocks/>
          </p:cNvSpPr>
          <p:nvPr/>
        </p:nvSpPr>
        <p:spPr>
          <a:xfrm>
            <a:off x="714348" y="1214422"/>
            <a:ext cx="8229600" cy="57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Uzimanje znaka sa vrha stoga:</a:t>
            </a:r>
          </a:p>
        </p:txBody>
      </p:sp>
      <p:grpSp>
        <p:nvGrpSpPr>
          <p:cNvPr id="7" name="Group 67"/>
          <p:cNvGrpSpPr/>
          <p:nvPr/>
        </p:nvGrpSpPr>
        <p:grpSpPr>
          <a:xfrm>
            <a:off x="714348" y="4786322"/>
            <a:ext cx="7429552" cy="369332"/>
            <a:chOff x="714348" y="4786322"/>
            <a:chExt cx="7429552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714348" y="4786322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B: </a:t>
              </a:r>
              <a:endParaRPr lang="hr-HR" dirty="0"/>
            </a:p>
          </p:txBody>
        </p:sp>
        <p:grpSp>
          <p:nvGrpSpPr>
            <p:cNvPr id="8" name="Group 99"/>
            <p:cNvGrpSpPr/>
            <p:nvPr/>
          </p:nvGrpSpPr>
          <p:grpSpPr>
            <a:xfrm>
              <a:off x="1857356" y="4786322"/>
              <a:ext cx="6286544" cy="369332"/>
              <a:chOff x="1938318" y="2438392"/>
              <a:chExt cx="6286544" cy="36933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69" name="Up Arrow 68"/>
          <p:cNvSpPr/>
          <p:nvPr/>
        </p:nvSpPr>
        <p:spPr>
          <a:xfrm>
            <a:off x="6072198" y="2786058"/>
            <a:ext cx="14287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4" name="TextBox 73"/>
          <p:cNvSpPr txBox="1"/>
          <p:nvPr/>
        </p:nvSpPr>
        <p:spPr>
          <a:xfrm>
            <a:off x="1857356" y="3786190"/>
            <a:ext cx="34290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j-2k</a:t>
            </a:r>
            <a:endParaRPr lang="hr-HR" dirty="0"/>
          </a:p>
        </p:txBody>
      </p:sp>
      <p:sp>
        <p:nvSpPr>
          <p:cNvPr id="71" name="TextBox 70"/>
          <p:cNvSpPr txBox="1"/>
          <p:nvPr/>
        </p:nvSpPr>
        <p:spPr>
          <a:xfrm>
            <a:off x="1857356" y="3786190"/>
            <a:ext cx="40005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j-k</a:t>
            </a:r>
            <a:endParaRPr lang="hr-HR" dirty="0"/>
          </a:p>
        </p:txBody>
      </p:sp>
      <p:sp>
        <p:nvSpPr>
          <p:cNvPr id="70" name="TextBox 69"/>
          <p:cNvSpPr txBox="1"/>
          <p:nvPr/>
        </p:nvSpPr>
        <p:spPr>
          <a:xfrm>
            <a:off x="1857356" y="3786190"/>
            <a:ext cx="4572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</a:t>
            </a:r>
            <a:endParaRPr lang="hr-HR" dirty="0"/>
          </a:p>
        </p:txBody>
      </p:sp>
      <p:sp>
        <p:nvSpPr>
          <p:cNvPr id="72" name="TextBox 71"/>
          <p:cNvSpPr txBox="1"/>
          <p:nvPr/>
        </p:nvSpPr>
        <p:spPr>
          <a:xfrm>
            <a:off x="1857356" y="4786322"/>
            <a:ext cx="5715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77" name="TextBox 76"/>
          <p:cNvSpPr txBox="1"/>
          <p:nvPr/>
        </p:nvSpPr>
        <p:spPr>
          <a:xfrm>
            <a:off x="1857356" y="4786322"/>
            <a:ext cx="11430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2</a:t>
            </a:r>
            <a:endParaRPr lang="hr-HR" dirty="0"/>
          </a:p>
        </p:txBody>
      </p:sp>
      <p:grpSp>
        <p:nvGrpSpPr>
          <p:cNvPr id="9" name="Group 74"/>
          <p:cNvGrpSpPr/>
          <p:nvPr/>
        </p:nvGrpSpPr>
        <p:grpSpPr>
          <a:xfrm>
            <a:off x="1857356" y="4786322"/>
            <a:ext cx="4572032" cy="381000"/>
            <a:chOff x="1857356" y="4786313"/>
            <a:chExt cx="4572032" cy="381000"/>
          </a:xfrm>
        </p:grpSpPr>
        <p:sp>
          <p:nvSpPr>
            <p:cNvPr id="79" name="TextBox 78"/>
            <p:cNvSpPr txBox="1"/>
            <p:nvPr/>
          </p:nvSpPr>
          <p:spPr>
            <a:xfrm>
              <a:off x="1857356" y="4786322"/>
              <a:ext cx="457203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endParaRPr lang="hr-HR" dirty="0"/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/>
          </p:nvGraphicFramePr>
          <p:xfrm>
            <a:off x="3916363" y="4786313"/>
            <a:ext cx="469900" cy="381000"/>
          </p:xfrm>
          <a:graphic>
            <a:graphicData uri="http://schemas.openxmlformats.org/presentationml/2006/ole">
              <p:oleObj spid="_x0000_s25602" name="Equation" r:id="rId3" imgW="469800" imgH="380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6163 -0.0006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 animBg="1"/>
      <p:bldP spid="78" grpId="1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129" grpId="0" build="p"/>
      <p:bldP spid="69" grpId="0" animBg="1"/>
      <p:bldP spid="69" grpId="1" animBg="1"/>
      <p:bldP spid="74" grpId="0" animBg="1"/>
      <p:bldP spid="74" grpId="1" animBg="1"/>
      <p:bldP spid="71" grpId="0" animBg="1"/>
      <p:bldP spid="71" grpId="1" animBg="1"/>
      <p:bldP spid="70" grpId="0" animBg="1"/>
      <p:bldP spid="70" grpId="1" animBg="1"/>
      <p:bldP spid="72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1857356" y="3786190"/>
            <a:ext cx="5715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grpSp>
        <p:nvGrpSpPr>
          <p:cNvPr id="2" name="Group 126"/>
          <p:cNvGrpSpPr/>
          <p:nvPr/>
        </p:nvGrpSpPr>
        <p:grpSpPr>
          <a:xfrm>
            <a:off x="642910" y="3786190"/>
            <a:ext cx="7500990" cy="369332"/>
            <a:chOff x="642910" y="3786190"/>
            <a:chExt cx="7500990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642910" y="3786190"/>
              <a:ext cx="109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129" name="Content Placeholder 5"/>
          <p:cNvSpPr txBox="1">
            <a:spLocks/>
          </p:cNvSpPr>
          <p:nvPr/>
        </p:nvSpPr>
        <p:spPr>
          <a:xfrm>
            <a:off x="714348" y="1214422"/>
            <a:ext cx="8229600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Određivanje znaka na vrhu stoga: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kumimoji="0" lang="hr-H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=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/>
              <a:t>i</a:t>
            </a:r>
            <a:r>
              <a:rPr lang="hr-HR" sz="2000" b="1" baseline="-25000" dirty="0" smtClean="0"/>
              <a:t>m</a:t>
            </a:r>
            <a:r>
              <a:rPr lang="hr-HR" sz="2000" b="1" dirty="0" smtClean="0"/>
              <a:t> + k i</a:t>
            </a:r>
            <a:r>
              <a:rPr lang="hr-HR" sz="2000" b="1" baseline="-25000" dirty="0" smtClean="0"/>
              <a:t>m-1</a:t>
            </a:r>
            <a:r>
              <a:rPr lang="hr-HR" sz="2000" b="1" dirty="0" smtClean="0"/>
              <a:t> + k</a:t>
            </a:r>
            <a:r>
              <a:rPr lang="hr-HR" sz="2000" b="1" baseline="30000" dirty="0" smtClean="0"/>
              <a:t>2</a:t>
            </a:r>
            <a:r>
              <a:rPr lang="hr-HR" sz="2000" b="1" dirty="0" smtClean="0"/>
              <a:t> i</a:t>
            </a:r>
            <a:r>
              <a:rPr lang="hr-HR" sz="2000" b="1" baseline="-25000" dirty="0" smtClean="0"/>
              <a:t>m-2</a:t>
            </a:r>
            <a:r>
              <a:rPr lang="hr-HR" sz="2000" b="1" dirty="0" smtClean="0"/>
              <a:t> + k</a:t>
            </a:r>
            <a:r>
              <a:rPr lang="hr-HR" sz="2000" b="1" baseline="30000" dirty="0" smtClean="0"/>
              <a:t>3</a:t>
            </a:r>
            <a:r>
              <a:rPr lang="hr-HR" sz="2000" b="1" dirty="0" smtClean="0"/>
              <a:t> i</a:t>
            </a:r>
            <a:r>
              <a:rPr lang="hr-HR" sz="2000" b="1" baseline="-25000" dirty="0" smtClean="0"/>
              <a:t>m-3</a:t>
            </a:r>
            <a:r>
              <a:rPr lang="hr-HR" sz="2000" b="1" dirty="0" smtClean="0"/>
              <a:t> + ... + k</a:t>
            </a:r>
            <a:r>
              <a:rPr lang="hr-HR" sz="2000" b="1" baseline="30000" dirty="0" smtClean="0"/>
              <a:t>m-1</a:t>
            </a:r>
            <a:r>
              <a:rPr lang="hr-HR" sz="2000" b="1" dirty="0" smtClean="0"/>
              <a:t> i</a:t>
            </a:r>
            <a:r>
              <a:rPr lang="hr-HR" sz="2000" b="1" baseline="-25000" dirty="0" smtClean="0"/>
              <a:t>1</a:t>
            </a:r>
            <a:r>
              <a:rPr lang="hr-HR" sz="2000" b="1" dirty="0" smtClean="0"/>
              <a:t> = </a:t>
            </a:r>
          </a:p>
          <a:p>
            <a:pPr marL="800100" lvl="1" indent="-342900">
              <a:spcBef>
                <a:spcPct val="20000"/>
              </a:spcBef>
            </a:pPr>
            <a:r>
              <a:rPr lang="hr-HR" sz="2000" b="1" dirty="0" smtClean="0"/>
              <a:t>= i</a:t>
            </a:r>
            <a:r>
              <a:rPr lang="hr-HR" sz="2000" b="1" baseline="-25000" dirty="0" smtClean="0"/>
              <a:t>m</a:t>
            </a:r>
            <a:r>
              <a:rPr lang="hr-HR" sz="2000" b="1" dirty="0" smtClean="0"/>
              <a:t> + k(i</a:t>
            </a:r>
            <a:r>
              <a:rPr lang="hr-HR" sz="2000" b="1" baseline="-25000" dirty="0" smtClean="0"/>
              <a:t>m-1</a:t>
            </a:r>
            <a:r>
              <a:rPr lang="hr-HR" sz="2000" b="1" dirty="0" smtClean="0"/>
              <a:t> + k i</a:t>
            </a:r>
            <a:r>
              <a:rPr lang="hr-HR" sz="2000" b="1" baseline="-25000" dirty="0" smtClean="0"/>
              <a:t>m-2</a:t>
            </a:r>
            <a:r>
              <a:rPr lang="hr-HR" sz="2000" b="1" dirty="0" smtClean="0"/>
              <a:t> + k</a:t>
            </a:r>
            <a:r>
              <a:rPr lang="hr-HR" sz="2000" b="1" baseline="30000" dirty="0" smtClean="0"/>
              <a:t>2</a:t>
            </a:r>
            <a:r>
              <a:rPr lang="hr-HR" sz="2000" b="1" dirty="0" smtClean="0"/>
              <a:t> i</a:t>
            </a:r>
            <a:r>
              <a:rPr lang="hr-HR" sz="2000" b="1" baseline="-25000" dirty="0" smtClean="0"/>
              <a:t>m-3</a:t>
            </a:r>
            <a:r>
              <a:rPr lang="hr-HR" sz="2000" b="1" dirty="0" smtClean="0"/>
              <a:t> + ... + k</a:t>
            </a:r>
            <a:r>
              <a:rPr lang="hr-HR" sz="2000" b="1" baseline="30000" dirty="0" smtClean="0"/>
              <a:t>m-2</a:t>
            </a:r>
            <a:r>
              <a:rPr lang="hr-HR" sz="2000" b="1" dirty="0" smtClean="0"/>
              <a:t> i</a:t>
            </a:r>
            <a:r>
              <a:rPr lang="hr-HR" sz="2000" b="1" baseline="-25000" dirty="0" smtClean="0"/>
              <a:t>1</a:t>
            </a:r>
            <a:r>
              <a:rPr lang="hr-HR" sz="2000" b="1" dirty="0" smtClean="0"/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kumimoji="0" lang="hr-HR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 vrhu stoga je Z</a:t>
            </a:r>
            <a:r>
              <a:rPr kumimoji="0" lang="hr-HR" sz="200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hr-HR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, i</a:t>
            </a:r>
            <a:r>
              <a:rPr kumimoji="0" lang="hr-HR" sz="200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hr-HR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j mod k</a:t>
            </a:r>
            <a:endParaRPr kumimoji="0" lang="hr-HR" sz="2000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642910" y="4786322"/>
            <a:ext cx="7500990" cy="369332"/>
            <a:chOff x="642910" y="4786322"/>
            <a:chExt cx="7500990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642910" y="4786322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4786322"/>
              <a:ext cx="6286544" cy="369332"/>
              <a:chOff x="1938318" y="2438392"/>
              <a:chExt cx="6286544" cy="36933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857356" y="4786322"/>
            <a:ext cx="5715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68" name="TextBox 67"/>
          <p:cNvSpPr txBox="1"/>
          <p:nvPr/>
        </p:nvSpPr>
        <p:spPr>
          <a:xfrm>
            <a:off x="714348" y="557214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Dodatna komponenta stanja:</a:t>
            </a:r>
            <a:endParaRPr lang="hr-HR" dirty="0"/>
          </a:p>
        </p:txBody>
      </p:sp>
      <p:sp>
        <p:nvSpPr>
          <p:cNvPr id="83" name="TextBox 82"/>
          <p:cNvSpPr txBox="1"/>
          <p:nvPr/>
        </p:nvSpPr>
        <p:spPr>
          <a:xfrm>
            <a:off x="1857356" y="3786190"/>
            <a:ext cx="17145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j-k</a:t>
            </a:r>
            <a:endParaRPr lang="hr-HR" dirty="0"/>
          </a:p>
        </p:txBody>
      </p:sp>
      <p:sp>
        <p:nvSpPr>
          <p:cNvPr id="75" name="TextBox 74"/>
          <p:cNvSpPr txBox="1"/>
          <p:nvPr/>
        </p:nvSpPr>
        <p:spPr>
          <a:xfrm>
            <a:off x="1857356" y="3786190"/>
            <a:ext cx="22860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j-(k-1)</a:t>
            </a:r>
            <a:endParaRPr lang="hr-HR" dirty="0"/>
          </a:p>
        </p:txBody>
      </p:sp>
      <p:sp>
        <p:nvSpPr>
          <p:cNvPr id="74" name="TextBox 73"/>
          <p:cNvSpPr txBox="1"/>
          <p:nvPr/>
        </p:nvSpPr>
        <p:spPr>
          <a:xfrm>
            <a:off x="1857356" y="3786190"/>
            <a:ext cx="34290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j-2</a:t>
            </a:r>
            <a:endParaRPr lang="hr-HR" dirty="0"/>
          </a:p>
        </p:txBody>
      </p:sp>
      <p:sp>
        <p:nvSpPr>
          <p:cNvPr id="85" name="TextBox 84"/>
          <p:cNvSpPr txBox="1"/>
          <p:nvPr/>
        </p:nvSpPr>
        <p:spPr>
          <a:xfrm>
            <a:off x="1857356" y="4786322"/>
            <a:ext cx="11430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2</a:t>
            </a:r>
            <a:endParaRPr lang="hr-HR" dirty="0"/>
          </a:p>
        </p:txBody>
      </p:sp>
      <p:sp>
        <p:nvSpPr>
          <p:cNvPr id="80" name="TextBox 79"/>
          <p:cNvSpPr txBox="1"/>
          <p:nvPr/>
        </p:nvSpPr>
        <p:spPr>
          <a:xfrm>
            <a:off x="1857356" y="4786322"/>
            <a:ext cx="22860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k-1</a:t>
            </a:r>
            <a:endParaRPr lang="hr-HR" dirty="0"/>
          </a:p>
        </p:txBody>
      </p:sp>
      <p:sp>
        <p:nvSpPr>
          <p:cNvPr id="84" name="TextBox 83"/>
          <p:cNvSpPr txBox="1"/>
          <p:nvPr/>
        </p:nvSpPr>
        <p:spPr>
          <a:xfrm>
            <a:off x="1857356" y="4786322"/>
            <a:ext cx="2857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k</a:t>
            </a:r>
            <a:endParaRPr lang="hr-HR" dirty="0"/>
          </a:p>
        </p:txBody>
      </p:sp>
      <p:sp>
        <p:nvSpPr>
          <p:cNvPr id="71" name="TextBox 70"/>
          <p:cNvSpPr txBox="1"/>
          <p:nvPr/>
        </p:nvSpPr>
        <p:spPr>
          <a:xfrm>
            <a:off x="1857356" y="3786190"/>
            <a:ext cx="4572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j-1</a:t>
            </a:r>
            <a:endParaRPr lang="hr-HR" dirty="0"/>
          </a:p>
        </p:txBody>
      </p:sp>
      <p:sp>
        <p:nvSpPr>
          <p:cNvPr id="70" name="TextBox 69"/>
          <p:cNvSpPr txBox="1"/>
          <p:nvPr/>
        </p:nvSpPr>
        <p:spPr>
          <a:xfrm>
            <a:off x="1857356" y="3786190"/>
            <a:ext cx="5143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</a:t>
            </a:r>
            <a:endParaRPr lang="hr-HR" dirty="0"/>
          </a:p>
        </p:txBody>
      </p:sp>
      <p:sp>
        <p:nvSpPr>
          <p:cNvPr id="76" name="TextBox 75"/>
          <p:cNvSpPr txBox="1"/>
          <p:nvPr/>
        </p:nvSpPr>
        <p:spPr>
          <a:xfrm>
            <a:off x="1857356" y="4786322"/>
            <a:ext cx="4572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j-1</a:t>
            </a:r>
            <a:endParaRPr lang="hr-HR" dirty="0"/>
          </a:p>
        </p:txBody>
      </p:sp>
      <p:sp>
        <p:nvSpPr>
          <p:cNvPr id="82" name="TextBox 81"/>
          <p:cNvSpPr txBox="1"/>
          <p:nvPr/>
        </p:nvSpPr>
        <p:spPr>
          <a:xfrm>
            <a:off x="1857356" y="4786322"/>
            <a:ext cx="5143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</a:t>
            </a:r>
            <a:endParaRPr lang="hr-HR" dirty="0"/>
          </a:p>
        </p:txBody>
      </p:sp>
      <p:sp>
        <p:nvSpPr>
          <p:cNvPr id="86" name="TextBox 85"/>
          <p:cNvSpPr txBox="1"/>
          <p:nvPr/>
        </p:nvSpPr>
        <p:spPr>
          <a:xfrm>
            <a:off x="4357686" y="557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0</a:t>
            </a:r>
            <a:endParaRPr lang="hr-HR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57686" y="557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1</a:t>
            </a:r>
            <a:endParaRPr lang="hr-HR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57686" y="557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2</a:t>
            </a:r>
            <a:endParaRPr lang="hr-HR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29124" y="557214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k-1</a:t>
            </a:r>
            <a:endParaRPr lang="hr-HR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429124" y="557214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j-1 mod k</a:t>
            </a:r>
            <a:endParaRPr lang="hr-HR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429124" y="55721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j mod k</a:t>
            </a:r>
            <a:endParaRPr lang="hr-H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129" grpId="0" build="p"/>
      <p:bldP spid="72" grpId="0" animBg="1"/>
      <p:bldP spid="68" grpId="0"/>
      <p:bldP spid="83" grpId="0" animBg="1"/>
      <p:bldP spid="83" grpId="1" animBg="1"/>
      <p:bldP spid="75" grpId="0" animBg="1"/>
      <p:bldP spid="75" grpId="1" animBg="1"/>
      <p:bldP spid="74" grpId="0" animBg="1"/>
      <p:bldP spid="74" grpId="1" animBg="1"/>
      <p:bldP spid="85" grpId="0" animBg="1"/>
      <p:bldP spid="80" grpId="0" animBg="1"/>
      <p:bldP spid="84" grpId="0" animBg="1"/>
      <p:bldP spid="71" grpId="0" animBg="1"/>
      <p:bldP spid="71" grpId="1" animBg="1"/>
      <p:bldP spid="70" grpId="0" animBg="1"/>
      <p:bldP spid="70" grpId="1" animBg="1"/>
      <p:bldP spid="76" grpId="0" animBg="1"/>
      <p:bldP spid="82" grpId="0" animBg="1"/>
      <p:bldP spid="86" grpId="0"/>
      <p:bldP spid="86" grpId="1"/>
      <p:bldP spid="86" grpId="2"/>
      <p:bldP spid="86" grpId="3"/>
      <p:bldP spid="98" grpId="0"/>
      <p:bldP spid="98" grpId="1"/>
      <p:bldP spid="99" grpId="0"/>
      <p:bldP spid="99" grpId="1"/>
      <p:bldP spid="100" grpId="0"/>
      <p:bldP spid="100" grpId="1"/>
      <p:bldP spid="112" grpId="0"/>
      <p:bldP spid="112" grpId="1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2643206"/>
          </a:xfrm>
        </p:spPr>
        <p:txBody>
          <a:bodyPr>
            <a:normAutofit/>
          </a:bodyPr>
          <a:lstStyle/>
          <a:p>
            <a:r>
              <a:rPr lang="hr-HR" dirty="0" smtClean="0"/>
              <a:t>Turingov stroj s 1 trakom moguće je simulirati primjenom stroja sa 2 brojila</a:t>
            </a:r>
          </a:p>
          <a:p>
            <a:pPr>
              <a:buNone/>
            </a:pPr>
            <a:endParaRPr lang="hr-HR" dirty="0" smtClean="0"/>
          </a:p>
          <a:p>
            <a:r>
              <a:rPr lang="hr-HR" dirty="0" smtClean="0"/>
              <a:t>Dovoljno je pokazati da se 4 brojila mogu simulirati primjenom 2 brojila.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grpSp>
        <p:nvGrpSpPr>
          <p:cNvPr id="2" name="Group 126"/>
          <p:cNvGrpSpPr/>
          <p:nvPr/>
        </p:nvGrpSpPr>
        <p:grpSpPr>
          <a:xfrm>
            <a:off x="500034" y="1643050"/>
            <a:ext cx="7643866" cy="369332"/>
            <a:chOff x="500034" y="3786190"/>
            <a:chExt cx="764386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786190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1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4" name="Group 89"/>
          <p:cNvGrpSpPr/>
          <p:nvPr/>
        </p:nvGrpSpPr>
        <p:grpSpPr>
          <a:xfrm>
            <a:off x="500034" y="2214554"/>
            <a:ext cx="7643866" cy="369332"/>
            <a:chOff x="500034" y="2214554"/>
            <a:chExt cx="764386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00034" y="2214554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2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2214554"/>
              <a:ext cx="6286544" cy="369332"/>
              <a:chOff x="1938318" y="2438392"/>
              <a:chExt cx="628654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8" name="Group 90"/>
          <p:cNvGrpSpPr/>
          <p:nvPr/>
        </p:nvGrpSpPr>
        <p:grpSpPr>
          <a:xfrm>
            <a:off x="500034" y="2786058"/>
            <a:ext cx="7643866" cy="369332"/>
            <a:chOff x="500034" y="2786058"/>
            <a:chExt cx="7643866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500034" y="2786058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3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20" name="Group 99"/>
            <p:cNvGrpSpPr/>
            <p:nvPr/>
          </p:nvGrpSpPr>
          <p:grpSpPr>
            <a:xfrm>
              <a:off x="1857356" y="2786058"/>
              <a:ext cx="6286544" cy="369332"/>
              <a:chOff x="1938318" y="2438392"/>
              <a:chExt cx="6286544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22" name="Group 91"/>
          <p:cNvGrpSpPr/>
          <p:nvPr/>
        </p:nvGrpSpPr>
        <p:grpSpPr>
          <a:xfrm>
            <a:off x="500034" y="3357562"/>
            <a:ext cx="7643866" cy="369332"/>
            <a:chOff x="500034" y="3357562"/>
            <a:chExt cx="7643866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500034" y="3357562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4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34" name="Group 99"/>
            <p:cNvGrpSpPr/>
            <p:nvPr/>
          </p:nvGrpSpPr>
          <p:grpSpPr>
            <a:xfrm>
              <a:off x="1857356" y="3357562"/>
              <a:ext cx="6286544" cy="369332"/>
              <a:chOff x="1938318" y="2438392"/>
              <a:chExt cx="6286544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36" name="Group 92"/>
          <p:cNvGrpSpPr/>
          <p:nvPr/>
        </p:nvGrpSpPr>
        <p:grpSpPr>
          <a:xfrm>
            <a:off x="571472" y="5000636"/>
            <a:ext cx="7572428" cy="369332"/>
            <a:chOff x="571472" y="5000636"/>
            <a:chExt cx="7572428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571472" y="5000636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</a:t>
              </a:r>
              <a:r>
                <a:rPr lang="hr-HR" baseline="-25000" dirty="0" smtClean="0"/>
                <a:t>1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48" name="Group 99"/>
            <p:cNvGrpSpPr/>
            <p:nvPr/>
          </p:nvGrpSpPr>
          <p:grpSpPr>
            <a:xfrm>
              <a:off x="1857356" y="5000636"/>
              <a:ext cx="6286544" cy="369332"/>
              <a:chOff x="1938318" y="2438392"/>
              <a:chExt cx="6286544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50" name="Group 93"/>
          <p:cNvGrpSpPr/>
          <p:nvPr/>
        </p:nvGrpSpPr>
        <p:grpSpPr>
          <a:xfrm>
            <a:off x="571472" y="5643578"/>
            <a:ext cx="7572428" cy="369332"/>
            <a:chOff x="571472" y="5643578"/>
            <a:chExt cx="7572428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71472" y="5643578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</a:t>
              </a:r>
              <a:r>
                <a:rPr lang="hr-HR" baseline="-25000" dirty="0" smtClean="0"/>
                <a:t>2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62" name="Group 99"/>
            <p:cNvGrpSpPr/>
            <p:nvPr/>
          </p:nvGrpSpPr>
          <p:grpSpPr>
            <a:xfrm>
              <a:off x="1857356" y="5643578"/>
              <a:ext cx="6286544" cy="369332"/>
              <a:chOff x="1938318" y="2438392"/>
              <a:chExt cx="6286544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7356" y="1643050"/>
            <a:ext cx="22860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i</a:t>
            </a:r>
            <a:endParaRPr lang="hr-HR" dirty="0"/>
          </a:p>
        </p:txBody>
      </p:sp>
      <p:sp>
        <p:nvSpPr>
          <p:cNvPr id="96" name="TextBox 95"/>
          <p:cNvSpPr txBox="1"/>
          <p:nvPr/>
        </p:nvSpPr>
        <p:spPr>
          <a:xfrm>
            <a:off x="1857356" y="2214554"/>
            <a:ext cx="2857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j</a:t>
            </a:r>
            <a:endParaRPr lang="hr-HR" dirty="0"/>
          </a:p>
        </p:txBody>
      </p:sp>
      <p:sp>
        <p:nvSpPr>
          <p:cNvPr id="97" name="TextBox 96"/>
          <p:cNvSpPr txBox="1"/>
          <p:nvPr/>
        </p:nvSpPr>
        <p:spPr>
          <a:xfrm>
            <a:off x="1857356" y="2786058"/>
            <a:ext cx="11430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k</a:t>
            </a:r>
            <a:endParaRPr lang="hr-HR" dirty="0"/>
          </a:p>
        </p:txBody>
      </p:sp>
      <p:sp>
        <p:nvSpPr>
          <p:cNvPr id="98" name="TextBox 97"/>
          <p:cNvSpPr txBox="1"/>
          <p:nvPr/>
        </p:nvSpPr>
        <p:spPr>
          <a:xfrm>
            <a:off x="1857356" y="3357562"/>
            <a:ext cx="17145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l</a:t>
            </a:r>
            <a:endParaRPr lang="hr-HR" dirty="0"/>
          </a:p>
        </p:txBody>
      </p:sp>
      <p:sp>
        <p:nvSpPr>
          <p:cNvPr id="99" name="TextBox 98"/>
          <p:cNvSpPr txBox="1"/>
          <p:nvPr/>
        </p:nvSpPr>
        <p:spPr>
          <a:xfrm>
            <a:off x="1857356" y="5000636"/>
            <a:ext cx="40005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n = 2</a:t>
            </a:r>
            <a:r>
              <a:rPr lang="hr-HR" baseline="30000" dirty="0" smtClean="0"/>
              <a:t>i</a:t>
            </a:r>
            <a:r>
              <a:rPr lang="hr-HR" dirty="0" smtClean="0"/>
              <a:t>3</a:t>
            </a:r>
            <a:r>
              <a:rPr lang="hr-HR" baseline="30000" dirty="0" smtClean="0"/>
              <a:t>j</a:t>
            </a:r>
            <a:r>
              <a:rPr lang="hr-HR" dirty="0" smtClean="0"/>
              <a:t>5</a:t>
            </a:r>
            <a:r>
              <a:rPr lang="hr-HR" baseline="30000" dirty="0" smtClean="0"/>
              <a:t>k</a:t>
            </a:r>
            <a:r>
              <a:rPr lang="hr-HR" dirty="0" smtClean="0"/>
              <a:t>7</a:t>
            </a:r>
            <a:r>
              <a:rPr lang="hr-HR" baseline="30000" dirty="0" smtClean="0"/>
              <a:t>l</a:t>
            </a:r>
            <a:endParaRPr lang="hr-HR" baseline="30000" dirty="0"/>
          </a:p>
        </p:txBody>
      </p:sp>
      <p:grpSp>
        <p:nvGrpSpPr>
          <p:cNvPr id="64" name="Group 131"/>
          <p:cNvGrpSpPr/>
          <p:nvPr/>
        </p:nvGrpSpPr>
        <p:grpSpPr>
          <a:xfrm>
            <a:off x="500034" y="2214554"/>
            <a:ext cx="7643866" cy="369332"/>
            <a:chOff x="652434" y="2366954"/>
            <a:chExt cx="7643866" cy="369332"/>
          </a:xfrm>
        </p:grpSpPr>
        <p:grpSp>
          <p:nvGrpSpPr>
            <p:cNvPr id="76" name="Group 116"/>
            <p:cNvGrpSpPr/>
            <p:nvPr/>
          </p:nvGrpSpPr>
          <p:grpSpPr>
            <a:xfrm>
              <a:off x="652434" y="2366954"/>
              <a:ext cx="7643866" cy="369332"/>
              <a:chOff x="500034" y="2214554"/>
              <a:chExt cx="7643866" cy="369332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500034" y="2214554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2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78" name="Group 99"/>
              <p:cNvGrpSpPr/>
              <p:nvPr/>
            </p:nvGrpSpPr>
            <p:grpSpPr>
              <a:xfrm>
                <a:off x="1857356" y="2214554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2009756" y="2366954"/>
              <a:ext cx="285752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j</a:t>
              </a:r>
              <a:endParaRPr lang="hr-HR" dirty="0"/>
            </a:p>
          </p:txBody>
        </p:sp>
      </p:grpSp>
      <p:grpSp>
        <p:nvGrpSpPr>
          <p:cNvPr id="90" name="Group 147"/>
          <p:cNvGrpSpPr/>
          <p:nvPr/>
        </p:nvGrpSpPr>
        <p:grpSpPr>
          <a:xfrm>
            <a:off x="500034" y="2786058"/>
            <a:ext cx="7643866" cy="369332"/>
            <a:chOff x="500034" y="2786058"/>
            <a:chExt cx="7643866" cy="369332"/>
          </a:xfrm>
        </p:grpSpPr>
        <p:grpSp>
          <p:nvGrpSpPr>
            <p:cNvPr id="91" name="Group 132"/>
            <p:cNvGrpSpPr/>
            <p:nvPr/>
          </p:nvGrpSpPr>
          <p:grpSpPr>
            <a:xfrm>
              <a:off x="500034" y="2786058"/>
              <a:ext cx="7643866" cy="369332"/>
              <a:chOff x="500034" y="2786058"/>
              <a:chExt cx="7643866" cy="369332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500034" y="2786058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3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92" name="Group 99"/>
              <p:cNvGrpSpPr/>
              <p:nvPr/>
            </p:nvGrpSpPr>
            <p:grpSpPr>
              <a:xfrm>
                <a:off x="1857356" y="2786058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47" name="TextBox 146"/>
            <p:cNvSpPr txBox="1"/>
            <p:nvPr/>
          </p:nvSpPr>
          <p:spPr>
            <a:xfrm>
              <a:off x="1857356" y="2786058"/>
              <a:ext cx="114300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k</a:t>
              </a:r>
              <a:endParaRPr lang="hr-HR" dirty="0"/>
            </a:p>
          </p:txBody>
        </p:sp>
      </p:grpSp>
      <p:grpSp>
        <p:nvGrpSpPr>
          <p:cNvPr id="93" name="Group 163"/>
          <p:cNvGrpSpPr/>
          <p:nvPr/>
        </p:nvGrpSpPr>
        <p:grpSpPr>
          <a:xfrm>
            <a:off x="500034" y="3357562"/>
            <a:ext cx="7643866" cy="369332"/>
            <a:chOff x="785786" y="4071942"/>
            <a:chExt cx="7643866" cy="369332"/>
          </a:xfrm>
        </p:grpSpPr>
        <p:grpSp>
          <p:nvGrpSpPr>
            <p:cNvPr id="94" name="Group 148"/>
            <p:cNvGrpSpPr/>
            <p:nvPr/>
          </p:nvGrpSpPr>
          <p:grpSpPr>
            <a:xfrm>
              <a:off x="785786" y="4071942"/>
              <a:ext cx="7643866" cy="369332"/>
              <a:chOff x="500034" y="3357562"/>
              <a:chExt cx="7643866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500034" y="3357562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4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857356" y="3357562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52" name="TextBox 151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63" name="TextBox 162"/>
            <p:cNvSpPr txBox="1"/>
            <p:nvPr/>
          </p:nvSpPr>
          <p:spPr>
            <a:xfrm>
              <a:off x="2143108" y="4071942"/>
              <a:ext cx="171451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l</a:t>
              </a:r>
              <a:endParaRPr lang="hr-HR" dirty="0"/>
            </a:p>
          </p:txBody>
        </p:sp>
      </p:grpSp>
      <p:grpSp>
        <p:nvGrpSpPr>
          <p:cNvPr id="101" name="Group 115"/>
          <p:cNvGrpSpPr/>
          <p:nvPr/>
        </p:nvGrpSpPr>
        <p:grpSpPr>
          <a:xfrm>
            <a:off x="500034" y="1643050"/>
            <a:ext cx="7643866" cy="369332"/>
            <a:chOff x="428596" y="4071942"/>
            <a:chExt cx="7643866" cy="369332"/>
          </a:xfrm>
        </p:grpSpPr>
        <p:grpSp>
          <p:nvGrpSpPr>
            <p:cNvPr id="103" name="Group 126"/>
            <p:cNvGrpSpPr/>
            <p:nvPr/>
          </p:nvGrpSpPr>
          <p:grpSpPr>
            <a:xfrm>
              <a:off x="428596" y="4071942"/>
              <a:ext cx="7643866" cy="369332"/>
              <a:chOff x="500034" y="3786190"/>
              <a:chExt cx="7643866" cy="369332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500034" y="3786190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1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116" name="Group 99"/>
              <p:cNvGrpSpPr/>
              <p:nvPr/>
            </p:nvGrpSpPr>
            <p:grpSpPr>
              <a:xfrm>
                <a:off x="1857356" y="3786190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1785918" y="4071942"/>
              <a:ext cx="228601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i</a:t>
              </a:r>
              <a:endParaRPr lang="hr-H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0017 0.4856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0017 0.402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00017 0.3189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017 0.2356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grpSp>
        <p:nvGrpSpPr>
          <p:cNvPr id="2" name="Group 126"/>
          <p:cNvGrpSpPr/>
          <p:nvPr/>
        </p:nvGrpSpPr>
        <p:grpSpPr>
          <a:xfrm>
            <a:off x="500034" y="1643050"/>
            <a:ext cx="7643866" cy="369332"/>
            <a:chOff x="500034" y="3786190"/>
            <a:chExt cx="764386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786190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1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4" name="Group 89"/>
          <p:cNvGrpSpPr/>
          <p:nvPr/>
        </p:nvGrpSpPr>
        <p:grpSpPr>
          <a:xfrm>
            <a:off x="500034" y="2214554"/>
            <a:ext cx="7643866" cy="369332"/>
            <a:chOff x="500034" y="2214554"/>
            <a:chExt cx="764386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00034" y="2214554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2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2214554"/>
              <a:ext cx="6286544" cy="369332"/>
              <a:chOff x="1938318" y="2438392"/>
              <a:chExt cx="628654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8" name="Group 90"/>
          <p:cNvGrpSpPr/>
          <p:nvPr/>
        </p:nvGrpSpPr>
        <p:grpSpPr>
          <a:xfrm>
            <a:off x="500034" y="2786058"/>
            <a:ext cx="7643866" cy="369332"/>
            <a:chOff x="500034" y="2786058"/>
            <a:chExt cx="7643866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500034" y="2786058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3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20" name="Group 99"/>
            <p:cNvGrpSpPr/>
            <p:nvPr/>
          </p:nvGrpSpPr>
          <p:grpSpPr>
            <a:xfrm>
              <a:off x="1857356" y="2786058"/>
              <a:ext cx="6286544" cy="369332"/>
              <a:chOff x="1938318" y="2438392"/>
              <a:chExt cx="6286544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22" name="Group 91"/>
          <p:cNvGrpSpPr/>
          <p:nvPr/>
        </p:nvGrpSpPr>
        <p:grpSpPr>
          <a:xfrm>
            <a:off x="500034" y="3357562"/>
            <a:ext cx="7643866" cy="369332"/>
            <a:chOff x="500034" y="3357562"/>
            <a:chExt cx="7643866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500034" y="3357562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4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34" name="Group 99"/>
            <p:cNvGrpSpPr/>
            <p:nvPr/>
          </p:nvGrpSpPr>
          <p:grpSpPr>
            <a:xfrm>
              <a:off x="1857356" y="3357562"/>
              <a:ext cx="6286544" cy="369332"/>
              <a:chOff x="1938318" y="2438392"/>
              <a:chExt cx="6286544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36" name="Group 92"/>
          <p:cNvGrpSpPr/>
          <p:nvPr/>
        </p:nvGrpSpPr>
        <p:grpSpPr>
          <a:xfrm>
            <a:off x="571472" y="5000636"/>
            <a:ext cx="7572428" cy="369332"/>
            <a:chOff x="571472" y="5000636"/>
            <a:chExt cx="7572428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571472" y="5000636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</a:t>
              </a:r>
              <a:r>
                <a:rPr lang="hr-HR" baseline="-25000" dirty="0" smtClean="0"/>
                <a:t>1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48" name="Group 99"/>
            <p:cNvGrpSpPr/>
            <p:nvPr/>
          </p:nvGrpSpPr>
          <p:grpSpPr>
            <a:xfrm>
              <a:off x="1857356" y="5000636"/>
              <a:ext cx="6286544" cy="369332"/>
              <a:chOff x="1938318" y="2438392"/>
              <a:chExt cx="6286544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50" name="Group 93"/>
          <p:cNvGrpSpPr/>
          <p:nvPr/>
        </p:nvGrpSpPr>
        <p:grpSpPr>
          <a:xfrm>
            <a:off x="571472" y="5643578"/>
            <a:ext cx="7572428" cy="369332"/>
            <a:chOff x="571472" y="5643578"/>
            <a:chExt cx="7572428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71472" y="5643578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</a:t>
              </a:r>
              <a:r>
                <a:rPr lang="hr-HR" baseline="-25000" dirty="0" smtClean="0"/>
                <a:t>2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62" name="Group 99"/>
            <p:cNvGrpSpPr/>
            <p:nvPr/>
          </p:nvGrpSpPr>
          <p:grpSpPr>
            <a:xfrm>
              <a:off x="1857356" y="5643578"/>
              <a:ext cx="6286544" cy="369332"/>
              <a:chOff x="1938318" y="2438392"/>
              <a:chExt cx="6286544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7356" y="1643050"/>
            <a:ext cx="22860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4</a:t>
            </a:r>
            <a:endParaRPr lang="hr-HR" dirty="0"/>
          </a:p>
        </p:txBody>
      </p:sp>
      <p:sp>
        <p:nvSpPr>
          <p:cNvPr id="96" name="TextBox 95"/>
          <p:cNvSpPr txBox="1"/>
          <p:nvPr/>
        </p:nvSpPr>
        <p:spPr>
          <a:xfrm>
            <a:off x="1857356" y="2214554"/>
            <a:ext cx="2857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5</a:t>
            </a:r>
            <a:endParaRPr lang="hr-HR" dirty="0"/>
          </a:p>
        </p:txBody>
      </p:sp>
      <p:sp>
        <p:nvSpPr>
          <p:cNvPr id="97" name="TextBox 96"/>
          <p:cNvSpPr txBox="1"/>
          <p:nvPr/>
        </p:nvSpPr>
        <p:spPr>
          <a:xfrm>
            <a:off x="1857356" y="2786058"/>
            <a:ext cx="11430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2</a:t>
            </a:r>
            <a:endParaRPr lang="hr-HR" dirty="0"/>
          </a:p>
        </p:txBody>
      </p:sp>
      <p:sp>
        <p:nvSpPr>
          <p:cNvPr id="98" name="TextBox 97"/>
          <p:cNvSpPr txBox="1"/>
          <p:nvPr/>
        </p:nvSpPr>
        <p:spPr>
          <a:xfrm>
            <a:off x="1857356" y="3357562"/>
            <a:ext cx="17145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3</a:t>
            </a:r>
            <a:endParaRPr lang="hr-HR" dirty="0"/>
          </a:p>
        </p:txBody>
      </p:sp>
      <p:sp>
        <p:nvSpPr>
          <p:cNvPr id="99" name="TextBox 98"/>
          <p:cNvSpPr txBox="1"/>
          <p:nvPr/>
        </p:nvSpPr>
        <p:spPr>
          <a:xfrm>
            <a:off x="1857356" y="5000636"/>
            <a:ext cx="40005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n = 2</a:t>
            </a:r>
            <a:r>
              <a:rPr lang="hr-HR" baseline="30000" dirty="0" smtClean="0"/>
              <a:t>4</a:t>
            </a:r>
            <a:r>
              <a:rPr lang="hr-HR" dirty="0" smtClean="0"/>
              <a:t>3</a:t>
            </a:r>
            <a:r>
              <a:rPr lang="hr-HR" baseline="30000" dirty="0" smtClean="0"/>
              <a:t>5</a:t>
            </a:r>
            <a:r>
              <a:rPr lang="hr-HR" dirty="0" smtClean="0"/>
              <a:t>5</a:t>
            </a:r>
            <a:r>
              <a:rPr lang="hr-HR" baseline="30000" dirty="0" smtClean="0"/>
              <a:t>2</a:t>
            </a:r>
            <a:r>
              <a:rPr lang="hr-HR" dirty="0" smtClean="0"/>
              <a:t>7</a:t>
            </a:r>
            <a:r>
              <a:rPr lang="hr-HR" baseline="30000" dirty="0" smtClean="0"/>
              <a:t>3</a:t>
            </a:r>
            <a:r>
              <a:rPr lang="hr-HR" dirty="0" smtClean="0"/>
              <a:t> = 33339600</a:t>
            </a:r>
            <a:endParaRPr lang="hr-HR" baseline="30000" dirty="0"/>
          </a:p>
        </p:txBody>
      </p:sp>
      <p:grpSp>
        <p:nvGrpSpPr>
          <p:cNvPr id="64" name="Group 131"/>
          <p:cNvGrpSpPr/>
          <p:nvPr/>
        </p:nvGrpSpPr>
        <p:grpSpPr>
          <a:xfrm>
            <a:off x="500034" y="2214554"/>
            <a:ext cx="7643866" cy="369332"/>
            <a:chOff x="652434" y="2366954"/>
            <a:chExt cx="7643866" cy="369332"/>
          </a:xfrm>
        </p:grpSpPr>
        <p:grpSp>
          <p:nvGrpSpPr>
            <p:cNvPr id="76" name="Group 116"/>
            <p:cNvGrpSpPr/>
            <p:nvPr/>
          </p:nvGrpSpPr>
          <p:grpSpPr>
            <a:xfrm>
              <a:off x="652434" y="2366954"/>
              <a:ext cx="7643866" cy="369332"/>
              <a:chOff x="500034" y="2214554"/>
              <a:chExt cx="7643866" cy="369332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500034" y="2214554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2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78" name="Group 99"/>
              <p:cNvGrpSpPr/>
              <p:nvPr/>
            </p:nvGrpSpPr>
            <p:grpSpPr>
              <a:xfrm>
                <a:off x="1857356" y="2214554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2009756" y="2366954"/>
              <a:ext cx="285752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5</a:t>
              </a:r>
              <a:endParaRPr lang="hr-HR" dirty="0"/>
            </a:p>
          </p:txBody>
        </p:sp>
      </p:grpSp>
      <p:grpSp>
        <p:nvGrpSpPr>
          <p:cNvPr id="90" name="Group 147"/>
          <p:cNvGrpSpPr/>
          <p:nvPr/>
        </p:nvGrpSpPr>
        <p:grpSpPr>
          <a:xfrm>
            <a:off x="500034" y="2786058"/>
            <a:ext cx="7643866" cy="369332"/>
            <a:chOff x="500034" y="2786058"/>
            <a:chExt cx="7643866" cy="369332"/>
          </a:xfrm>
        </p:grpSpPr>
        <p:grpSp>
          <p:nvGrpSpPr>
            <p:cNvPr id="91" name="Group 132"/>
            <p:cNvGrpSpPr/>
            <p:nvPr/>
          </p:nvGrpSpPr>
          <p:grpSpPr>
            <a:xfrm>
              <a:off x="500034" y="2786058"/>
              <a:ext cx="7643866" cy="369332"/>
              <a:chOff x="500034" y="2786058"/>
              <a:chExt cx="7643866" cy="369332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500034" y="2786058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3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92" name="Group 99"/>
              <p:cNvGrpSpPr/>
              <p:nvPr/>
            </p:nvGrpSpPr>
            <p:grpSpPr>
              <a:xfrm>
                <a:off x="1857356" y="2786058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47" name="TextBox 146"/>
            <p:cNvSpPr txBox="1"/>
            <p:nvPr/>
          </p:nvSpPr>
          <p:spPr>
            <a:xfrm>
              <a:off x="1857356" y="2786058"/>
              <a:ext cx="114300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2</a:t>
              </a:r>
              <a:endParaRPr lang="hr-HR" dirty="0"/>
            </a:p>
          </p:txBody>
        </p:sp>
      </p:grpSp>
      <p:grpSp>
        <p:nvGrpSpPr>
          <p:cNvPr id="93" name="Group 163"/>
          <p:cNvGrpSpPr/>
          <p:nvPr/>
        </p:nvGrpSpPr>
        <p:grpSpPr>
          <a:xfrm>
            <a:off x="500034" y="3357562"/>
            <a:ext cx="7643866" cy="369332"/>
            <a:chOff x="785786" y="4071942"/>
            <a:chExt cx="7643866" cy="369332"/>
          </a:xfrm>
        </p:grpSpPr>
        <p:grpSp>
          <p:nvGrpSpPr>
            <p:cNvPr id="94" name="Group 148"/>
            <p:cNvGrpSpPr/>
            <p:nvPr/>
          </p:nvGrpSpPr>
          <p:grpSpPr>
            <a:xfrm>
              <a:off x="785786" y="4071942"/>
              <a:ext cx="7643866" cy="369332"/>
              <a:chOff x="500034" y="3357562"/>
              <a:chExt cx="7643866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500034" y="3357562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4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857356" y="3357562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52" name="TextBox 151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63" name="TextBox 162"/>
            <p:cNvSpPr txBox="1"/>
            <p:nvPr/>
          </p:nvSpPr>
          <p:spPr>
            <a:xfrm>
              <a:off x="2143108" y="4071942"/>
              <a:ext cx="171451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3</a:t>
              </a:r>
              <a:endParaRPr lang="hr-HR" dirty="0"/>
            </a:p>
          </p:txBody>
        </p:sp>
      </p:grpSp>
      <p:grpSp>
        <p:nvGrpSpPr>
          <p:cNvPr id="101" name="Group 115"/>
          <p:cNvGrpSpPr/>
          <p:nvPr/>
        </p:nvGrpSpPr>
        <p:grpSpPr>
          <a:xfrm>
            <a:off x="500034" y="1643050"/>
            <a:ext cx="7643866" cy="369332"/>
            <a:chOff x="428596" y="4071942"/>
            <a:chExt cx="7643866" cy="369332"/>
          </a:xfrm>
        </p:grpSpPr>
        <p:grpSp>
          <p:nvGrpSpPr>
            <p:cNvPr id="103" name="Group 126"/>
            <p:cNvGrpSpPr/>
            <p:nvPr/>
          </p:nvGrpSpPr>
          <p:grpSpPr>
            <a:xfrm>
              <a:off x="428596" y="4071942"/>
              <a:ext cx="7643866" cy="369332"/>
              <a:chOff x="500034" y="3786190"/>
              <a:chExt cx="7643866" cy="369332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500034" y="3786190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1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116" name="Group 99"/>
              <p:cNvGrpSpPr/>
              <p:nvPr/>
            </p:nvGrpSpPr>
            <p:grpSpPr>
              <a:xfrm>
                <a:off x="1857356" y="3786190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1785918" y="4071942"/>
              <a:ext cx="228601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4</a:t>
              </a:r>
              <a:endParaRPr lang="hr-H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0017 0.4856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0017 0.402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00017 0.3189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017 0.2356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2286016"/>
          </a:xfrm>
        </p:spPr>
        <p:txBody>
          <a:bodyPr>
            <a:normAutofit/>
          </a:bodyPr>
          <a:lstStyle/>
          <a:p>
            <a:r>
              <a:rPr lang="hr-HR" dirty="0" smtClean="0"/>
              <a:t>Osnovne funkcije brojila:</a:t>
            </a:r>
          </a:p>
          <a:p>
            <a:pPr>
              <a:buNone/>
            </a:pPr>
            <a:endParaRPr lang="hr-HR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Povećavanje/smanjivanje za 1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Određivanje je li vrijednost brojila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2286016"/>
          </a:xfrm>
        </p:spPr>
        <p:txBody>
          <a:bodyPr>
            <a:normAutofit/>
          </a:bodyPr>
          <a:lstStyle/>
          <a:p>
            <a:r>
              <a:rPr lang="hr-HR" dirty="0" smtClean="0"/>
              <a:t>Povećavanje ili smanjivanje vrijednosti za 1:</a:t>
            </a:r>
          </a:p>
          <a:p>
            <a:endParaRPr lang="hr-HR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i, j, k, l je potrebno uvećati ili umanjiti za 1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To se postiže množenjem ili dijeljenjem vrijednosti n sa odgovarajućim brojem: 2, 3, 5 ili 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 smtClean="0"/>
              <a:t>simuliramo rad determinističkog Turingovog stroja</a:t>
            </a:r>
          </a:p>
          <a:p>
            <a:endParaRPr lang="hr-HR" sz="3200" dirty="0" smtClean="0"/>
          </a:p>
          <a:p>
            <a:r>
              <a:rPr lang="hr-HR" sz="3200" dirty="0" smtClean="0"/>
              <a:t>koristimo</a:t>
            </a:r>
          </a:p>
          <a:p>
            <a:pPr lvl="1"/>
            <a:r>
              <a:rPr lang="hr-HR" sz="3200" dirty="0" smtClean="0"/>
              <a:t>jedna ulazna traka</a:t>
            </a:r>
          </a:p>
          <a:p>
            <a:pPr lvl="1"/>
            <a:r>
              <a:rPr lang="hr-HR" sz="3200" dirty="0" smtClean="0"/>
              <a:t>više stogova</a:t>
            </a:r>
          </a:p>
          <a:p>
            <a:pPr lvl="1">
              <a:buNone/>
            </a:pPr>
            <a:endParaRPr lang="hr-HR" sz="3200" dirty="0" smtClean="0"/>
          </a:p>
          <a:p>
            <a:pPr lvl="1"/>
            <a:endParaRPr lang="hr-HR" sz="3200" dirty="0" smtClean="0"/>
          </a:p>
          <a:p>
            <a:pPr lvl="1">
              <a:buNone/>
            </a:pPr>
            <a:endParaRPr lang="hr-HR" sz="3200" dirty="0" smtClean="0"/>
          </a:p>
          <a:p>
            <a:pPr lvl="1">
              <a:buNone/>
            </a:pPr>
            <a:endParaRPr lang="hr-HR" sz="3200" dirty="0" smtClean="0"/>
          </a:p>
          <a:p>
            <a:pPr>
              <a:buNone/>
            </a:pPr>
            <a:endParaRPr lang="hr-H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Stogovni stroj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grpSp>
        <p:nvGrpSpPr>
          <p:cNvPr id="2" name="Group 126"/>
          <p:cNvGrpSpPr/>
          <p:nvPr/>
        </p:nvGrpSpPr>
        <p:grpSpPr>
          <a:xfrm>
            <a:off x="500034" y="1643050"/>
            <a:ext cx="7643866" cy="369332"/>
            <a:chOff x="500034" y="3786190"/>
            <a:chExt cx="764386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786190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1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4" name="Group 89"/>
          <p:cNvGrpSpPr/>
          <p:nvPr/>
        </p:nvGrpSpPr>
        <p:grpSpPr>
          <a:xfrm>
            <a:off x="500034" y="2214554"/>
            <a:ext cx="7643866" cy="369332"/>
            <a:chOff x="500034" y="2214554"/>
            <a:chExt cx="764386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00034" y="2214554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2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2214554"/>
              <a:ext cx="6286544" cy="369332"/>
              <a:chOff x="1938318" y="2438392"/>
              <a:chExt cx="628654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8" name="Group 90"/>
          <p:cNvGrpSpPr/>
          <p:nvPr/>
        </p:nvGrpSpPr>
        <p:grpSpPr>
          <a:xfrm>
            <a:off x="500034" y="2786058"/>
            <a:ext cx="7643866" cy="369332"/>
            <a:chOff x="500034" y="2786058"/>
            <a:chExt cx="7643866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500034" y="2786058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3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20" name="Group 99"/>
            <p:cNvGrpSpPr/>
            <p:nvPr/>
          </p:nvGrpSpPr>
          <p:grpSpPr>
            <a:xfrm>
              <a:off x="1857356" y="2786058"/>
              <a:ext cx="6286544" cy="369332"/>
              <a:chOff x="1938318" y="2438392"/>
              <a:chExt cx="6286544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22" name="Group 91"/>
          <p:cNvGrpSpPr/>
          <p:nvPr/>
        </p:nvGrpSpPr>
        <p:grpSpPr>
          <a:xfrm>
            <a:off x="500034" y="3357562"/>
            <a:ext cx="7643866" cy="369332"/>
            <a:chOff x="500034" y="3357562"/>
            <a:chExt cx="7643866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500034" y="3357562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A</a:t>
              </a:r>
              <a:r>
                <a:rPr lang="hr-HR" baseline="-25000" dirty="0" smtClean="0"/>
                <a:t>4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34" name="Group 99"/>
            <p:cNvGrpSpPr/>
            <p:nvPr/>
          </p:nvGrpSpPr>
          <p:grpSpPr>
            <a:xfrm>
              <a:off x="1857356" y="3357562"/>
              <a:ext cx="6286544" cy="369332"/>
              <a:chOff x="1938318" y="2438392"/>
              <a:chExt cx="6286544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36" name="Group 92"/>
          <p:cNvGrpSpPr/>
          <p:nvPr/>
        </p:nvGrpSpPr>
        <p:grpSpPr>
          <a:xfrm>
            <a:off x="571472" y="5000636"/>
            <a:ext cx="7572428" cy="369332"/>
            <a:chOff x="571472" y="5000636"/>
            <a:chExt cx="7572428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571472" y="5000636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</a:t>
              </a:r>
              <a:r>
                <a:rPr lang="hr-HR" baseline="-25000" dirty="0" smtClean="0"/>
                <a:t>1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48" name="Group 99"/>
            <p:cNvGrpSpPr/>
            <p:nvPr/>
          </p:nvGrpSpPr>
          <p:grpSpPr>
            <a:xfrm>
              <a:off x="1857356" y="5000636"/>
              <a:ext cx="6286544" cy="369332"/>
              <a:chOff x="1938318" y="2438392"/>
              <a:chExt cx="6286544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grpSp>
        <p:nvGrpSpPr>
          <p:cNvPr id="50" name="Group 93"/>
          <p:cNvGrpSpPr/>
          <p:nvPr/>
        </p:nvGrpSpPr>
        <p:grpSpPr>
          <a:xfrm>
            <a:off x="571472" y="5643578"/>
            <a:ext cx="7572428" cy="369332"/>
            <a:chOff x="571472" y="5643578"/>
            <a:chExt cx="7572428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71472" y="5643578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 B</a:t>
              </a:r>
              <a:r>
                <a:rPr lang="hr-HR" baseline="-25000" dirty="0" smtClean="0"/>
                <a:t>2</a:t>
              </a:r>
              <a:r>
                <a:rPr lang="hr-HR" dirty="0" smtClean="0"/>
                <a:t>: </a:t>
              </a:r>
              <a:endParaRPr lang="hr-HR" dirty="0"/>
            </a:p>
          </p:txBody>
        </p:sp>
        <p:grpSp>
          <p:nvGrpSpPr>
            <p:cNvPr id="62" name="Group 99"/>
            <p:cNvGrpSpPr/>
            <p:nvPr/>
          </p:nvGrpSpPr>
          <p:grpSpPr>
            <a:xfrm>
              <a:off x="1857356" y="5643578"/>
              <a:ext cx="6286544" cy="369332"/>
              <a:chOff x="1938318" y="2438392"/>
              <a:chExt cx="6286544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7356" y="1643050"/>
            <a:ext cx="22860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4</a:t>
            </a:r>
            <a:endParaRPr lang="hr-HR" dirty="0"/>
          </a:p>
        </p:txBody>
      </p:sp>
      <p:sp>
        <p:nvSpPr>
          <p:cNvPr id="96" name="TextBox 95"/>
          <p:cNvSpPr txBox="1"/>
          <p:nvPr/>
        </p:nvSpPr>
        <p:spPr>
          <a:xfrm>
            <a:off x="1857356" y="2214554"/>
            <a:ext cx="2857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5</a:t>
            </a:r>
            <a:endParaRPr lang="hr-HR" dirty="0"/>
          </a:p>
        </p:txBody>
      </p:sp>
      <p:sp>
        <p:nvSpPr>
          <p:cNvPr id="97" name="TextBox 96"/>
          <p:cNvSpPr txBox="1"/>
          <p:nvPr/>
        </p:nvSpPr>
        <p:spPr>
          <a:xfrm>
            <a:off x="1857356" y="2786058"/>
            <a:ext cx="11430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2</a:t>
            </a:r>
            <a:endParaRPr lang="hr-HR" dirty="0"/>
          </a:p>
        </p:txBody>
      </p:sp>
      <p:sp>
        <p:nvSpPr>
          <p:cNvPr id="98" name="TextBox 97"/>
          <p:cNvSpPr txBox="1"/>
          <p:nvPr/>
        </p:nvSpPr>
        <p:spPr>
          <a:xfrm>
            <a:off x="1857356" y="3357562"/>
            <a:ext cx="17145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3</a:t>
            </a:r>
            <a:endParaRPr lang="hr-HR" dirty="0"/>
          </a:p>
        </p:txBody>
      </p:sp>
      <p:sp>
        <p:nvSpPr>
          <p:cNvPr id="99" name="TextBox 98"/>
          <p:cNvSpPr txBox="1"/>
          <p:nvPr/>
        </p:nvSpPr>
        <p:spPr>
          <a:xfrm>
            <a:off x="1857356" y="5000636"/>
            <a:ext cx="40005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n = 2</a:t>
            </a:r>
            <a:r>
              <a:rPr lang="hr-HR" baseline="30000" dirty="0" smtClean="0"/>
              <a:t>4</a:t>
            </a:r>
            <a:r>
              <a:rPr lang="hr-HR" dirty="0" smtClean="0"/>
              <a:t>3</a:t>
            </a:r>
            <a:r>
              <a:rPr lang="hr-HR" baseline="30000" dirty="0" smtClean="0"/>
              <a:t>5</a:t>
            </a:r>
            <a:r>
              <a:rPr lang="hr-HR" dirty="0" smtClean="0"/>
              <a:t>5</a:t>
            </a:r>
            <a:r>
              <a:rPr lang="hr-HR" baseline="30000" dirty="0" smtClean="0"/>
              <a:t>2</a:t>
            </a:r>
            <a:r>
              <a:rPr lang="hr-HR" dirty="0" smtClean="0"/>
              <a:t>7</a:t>
            </a:r>
            <a:r>
              <a:rPr lang="hr-HR" baseline="30000" dirty="0" smtClean="0"/>
              <a:t>3</a:t>
            </a:r>
            <a:r>
              <a:rPr lang="hr-HR" dirty="0" smtClean="0"/>
              <a:t> = 33339600</a:t>
            </a:r>
            <a:endParaRPr lang="hr-HR" baseline="30000" dirty="0"/>
          </a:p>
        </p:txBody>
      </p:sp>
      <p:grpSp>
        <p:nvGrpSpPr>
          <p:cNvPr id="64" name="Group 131"/>
          <p:cNvGrpSpPr/>
          <p:nvPr/>
        </p:nvGrpSpPr>
        <p:grpSpPr>
          <a:xfrm>
            <a:off x="500034" y="2214554"/>
            <a:ext cx="7643866" cy="369332"/>
            <a:chOff x="652434" y="2366954"/>
            <a:chExt cx="7643866" cy="369332"/>
          </a:xfrm>
        </p:grpSpPr>
        <p:grpSp>
          <p:nvGrpSpPr>
            <p:cNvPr id="76" name="Group 116"/>
            <p:cNvGrpSpPr/>
            <p:nvPr/>
          </p:nvGrpSpPr>
          <p:grpSpPr>
            <a:xfrm>
              <a:off x="652434" y="2366954"/>
              <a:ext cx="7643866" cy="369332"/>
              <a:chOff x="500034" y="2214554"/>
              <a:chExt cx="7643866" cy="369332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500034" y="2214554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2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78" name="Group 99"/>
              <p:cNvGrpSpPr/>
              <p:nvPr/>
            </p:nvGrpSpPr>
            <p:grpSpPr>
              <a:xfrm>
                <a:off x="1857356" y="2214554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2009756" y="2366954"/>
              <a:ext cx="285752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5</a:t>
              </a:r>
              <a:endParaRPr lang="hr-HR" dirty="0"/>
            </a:p>
          </p:txBody>
        </p:sp>
      </p:grpSp>
      <p:grpSp>
        <p:nvGrpSpPr>
          <p:cNvPr id="90" name="Group 147"/>
          <p:cNvGrpSpPr/>
          <p:nvPr/>
        </p:nvGrpSpPr>
        <p:grpSpPr>
          <a:xfrm>
            <a:off x="500034" y="2786058"/>
            <a:ext cx="7643866" cy="369332"/>
            <a:chOff x="500034" y="2786058"/>
            <a:chExt cx="7643866" cy="369332"/>
          </a:xfrm>
        </p:grpSpPr>
        <p:grpSp>
          <p:nvGrpSpPr>
            <p:cNvPr id="91" name="Group 132"/>
            <p:cNvGrpSpPr/>
            <p:nvPr/>
          </p:nvGrpSpPr>
          <p:grpSpPr>
            <a:xfrm>
              <a:off x="500034" y="2786058"/>
              <a:ext cx="7643866" cy="369332"/>
              <a:chOff x="500034" y="2786058"/>
              <a:chExt cx="7643866" cy="369332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500034" y="2786058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3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92" name="Group 99"/>
              <p:cNvGrpSpPr/>
              <p:nvPr/>
            </p:nvGrpSpPr>
            <p:grpSpPr>
              <a:xfrm>
                <a:off x="1857356" y="2786058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47" name="TextBox 146"/>
            <p:cNvSpPr txBox="1"/>
            <p:nvPr/>
          </p:nvSpPr>
          <p:spPr>
            <a:xfrm>
              <a:off x="1857356" y="2786058"/>
              <a:ext cx="114300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2</a:t>
              </a:r>
              <a:endParaRPr lang="hr-HR" dirty="0"/>
            </a:p>
          </p:txBody>
        </p:sp>
      </p:grpSp>
      <p:grpSp>
        <p:nvGrpSpPr>
          <p:cNvPr id="93" name="Group 163"/>
          <p:cNvGrpSpPr/>
          <p:nvPr/>
        </p:nvGrpSpPr>
        <p:grpSpPr>
          <a:xfrm>
            <a:off x="500034" y="3357562"/>
            <a:ext cx="7643866" cy="369332"/>
            <a:chOff x="785786" y="4071942"/>
            <a:chExt cx="7643866" cy="369332"/>
          </a:xfrm>
        </p:grpSpPr>
        <p:grpSp>
          <p:nvGrpSpPr>
            <p:cNvPr id="94" name="Group 148"/>
            <p:cNvGrpSpPr/>
            <p:nvPr/>
          </p:nvGrpSpPr>
          <p:grpSpPr>
            <a:xfrm>
              <a:off x="785786" y="4071942"/>
              <a:ext cx="7643866" cy="369332"/>
              <a:chOff x="500034" y="3357562"/>
              <a:chExt cx="7643866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500034" y="3357562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4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857356" y="3357562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52" name="TextBox 151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63" name="TextBox 162"/>
            <p:cNvSpPr txBox="1"/>
            <p:nvPr/>
          </p:nvSpPr>
          <p:spPr>
            <a:xfrm>
              <a:off x="2143108" y="4071942"/>
              <a:ext cx="171451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3</a:t>
              </a:r>
              <a:endParaRPr lang="hr-HR" dirty="0"/>
            </a:p>
          </p:txBody>
        </p:sp>
      </p:grpSp>
      <p:grpSp>
        <p:nvGrpSpPr>
          <p:cNvPr id="101" name="Group 115"/>
          <p:cNvGrpSpPr/>
          <p:nvPr/>
        </p:nvGrpSpPr>
        <p:grpSpPr>
          <a:xfrm>
            <a:off x="500034" y="1643050"/>
            <a:ext cx="7643866" cy="369332"/>
            <a:chOff x="428596" y="4071942"/>
            <a:chExt cx="7643866" cy="369332"/>
          </a:xfrm>
        </p:grpSpPr>
        <p:grpSp>
          <p:nvGrpSpPr>
            <p:cNvPr id="103" name="Group 126"/>
            <p:cNvGrpSpPr/>
            <p:nvPr/>
          </p:nvGrpSpPr>
          <p:grpSpPr>
            <a:xfrm>
              <a:off x="428596" y="4071942"/>
              <a:ext cx="7643866" cy="369332"/>
              <a:chOff x="500034" y="3786190"/>
              <a:chExt cx="7643866" cy="369332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500034" y="3786190"/>
                <a:ext cx="11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dirty="0" smtClean="0"/>
                  <a:t>Brojilo A</a:t>
                </a:r>
                <a:r>
                  <a:rPr lang="hr-HR" baseline="-25000" dirty="0" smtClean="0"/>
                  <a:t>1</a:t>
                </a:r>
                <a:r>
                  <a:rPr lang="hr-HR" dirty="0" smtClean="0"/>
                  <a:t>: </a:t>
                </a:r>
                <a:endParaRPr lang="hr-HR" dirty="0"/>
              </a:p>
            </p:txBody>
          </p:sp>
          <p:grpSp>
            <p:nvGrpSpPr>
              <p:cNvPr id="116" name="Group 99"/>
              <p:cNvGrpSpPr/>
              <p:nvPr/>
            </p:nvGrpSpPr>
            <p:grpSpPr>
              <a:xfrm>
                <a:off x="1857356" y="3786190"/>
                <a:ext cx="6286544" cy="369332"/>
                <a:chOff x="1938318" y="2438392"/>
                <a:chExt cx="6286544" cy="369332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193831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50982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08132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65283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22433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9583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367342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510350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081854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938846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653358" y="2438392"/>
                  <a:ext cx="57150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endParaRPr lang="hr-HR" dirty="0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1785918" y="4071942"/>
              <a:ext cx="228601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r-HR" dirty="0" smtClean="0"/>
                <a:t>4</a:t>
              </a:r>
              <a:endParaRPr lang="hr-HR" dirty="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1857356" y="1643050"/>
            <a:ext cx="2857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5</a:t>
            </a:r>
            <a:endParaRPr lang="hr-HR" dirty="0"/>
          </a:p>
        </p:txBody>
      </p:sp>
      <p:sp>
        <p:nvSpPr>
          <p:cNvPr id="165" name="TextBox 164"/>
          <p:cNvSpPr txBox="1"/>
          <p:nvPr/>
        </p:nvSpPr>
        <p:spPr>
          <a:xfrm>
            <a:off x="1857356" y="5000636"/>
            <a:ext cx="40005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n = 2</a:t>
            </a:r>
            <a:r>
              <a:rPr lang="hr-HR" baseline="30000" dirty="0" smtClean="0"/>
              <a:t>5</a:t>
            </a:r>
            <a:r>
              <a:rPr lang="hr-HR" dirty="0" smtClean="0"/>
              <a:t>3</a:t>
            </a:r>
            <a:r>
              <a:rPr lang="hr-HR" baseline="30000" dirty="0" smtClean="0"/>
              <a:t>5</a:t>
            </a:r>
            <a:r>
              <a:rPr lang="hr-HR" dirty="0" smtClean="0"/>
              <a:t>5</a:t>
            </a:r>
            <a:r>
              <a:rPr lang="hr-HR" baseline="30000" dirty="0" smtClean="0"/>
              <a:t>2</a:t>
            </a:r>
            <a:r>
              <a:rPr lang="hr-HR" dirty="0" smtClean="0"/>
              <a:t>7</a:t>
            </a:r>
            <a:r>
              <a:rPr lang="hr-HR" baseline="30000" dirty="0" smtClean="0"/>
              <a:t>3</a:t>
            </a:r>
            <a:r>
              <a:rPr lang="hr-HR" dirty="0" smtClean="0"/>
              <a:t> = 66679200</a:t>
            </a:r>
            <a:endParaRPr lang="hr-HR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0017 0.4856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0017 0.402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00017 0.3189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017 0.2356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64" grpId="0" animBg="1"/>
      <p:bldP spid="1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2286016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vi-VN" dirty="0" smtClean="0"/>
              <a:t>Određivanje je li vrijednost brojila 0</a:t>
            </a:r>
            <a:r>
              <a:rPr lang="hr-HR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hr-HR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Dijeljenje vrijednosti n sa odgovarajućim brojem: 2, 3, 5 ili 7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Ukoliko n nije djeljiv sa 2, 3, 5 ili 7, </a:t>
            </a:r>
            <a:r>
              <a:rPr lang="hr-HR" smtClean="0"/>
              <a:t>vrijednost odgovarajuće komponente </a:t>
            </a:r>
            <a:r>
              <a:rPr lang="hr-HR" dirty="0" smtClean="0"/>
              <a:t>je jednaka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3429024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hr-HR" dirty="0" smtClean="0"/>
              <a:t>Primjer: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hr-HR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L = {0</a:t>
            </a:r>
            <a:r>
              <a:rPr lang="hr-HR" baseline="30000" dirty="0" smtClean="0"/>
              <a:t>n</a:t>
            </a:r>
            <a:r>
              <a:rPr lang="hr-HR" dirty="0" smtClean="0"/>
              <a:t>1</a:t>
            </a:r>
            <a:r>
              <a:rPr lang="hr-HR" baseline="30000" dirty="0" smtClean="0"/>
              <a:t>m</a:t>
            </a:r>
            <a:r>
              <a:rPr lang="hr-HR" dirty="0" smtClean="0"/>
              <a:t> | 1 ≤ n ≤ m}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Potrebno nam je jedno brojilo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Prilikom čitanja znaka 0, brojilo se povećava za 1, a kod čitanja znaka 1 brojilo se smanjuje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Ukoliko brojilo dođe do 0, niz se prihvaća jer imamo barem jednak broj znakova 0 i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4071966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hr-HR" dirty="0" smtClean="0"/>
              <a:t>Primjer: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hr-HR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L = {0</a:t>
            </a:r>
            <a:r>
              <a:rPr lang="hr-HR" baseline="30000" dirty="0" smtClean="0"/>
              <a:t>i</a:t>
            </a:r>
            <a:r>
              <a:rPr lang="hr-HR" dirty="0" smtClean="0"/>
              <a:t>1</a:t>
            </a:r>
            <a:r>
              <a:rPr lang="hr-HR" baseline="30000" dirty="0" smtClean="0"/>
              <a:t>j</a:t>
            </a:r>
            <a:r>
              <a:rPr lang="hr-HR" dirty="0" smtClean="0"/>
              <a:t>2</a:t>
            </a:r>
            <a:r>
              <a:rPr lang="hr-HR" baseline="30000" dirty="0" smtClean="0"/>
              <a:t>k</a:t>
            </a:r>
            <a:r>
              <a:rPr lang="hr-HR" dirty="0" smtClean="0"/>
              <a:t> | i = j ili j = k ili i = k}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Potrebna su nam dva brojila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Prilikom čitanja znaka 0, prvo brojilo se povećava za 1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Kod čitanja znaka 1, drugo brojilo se povećava za 1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Kod čitanja znaka 2, oba brojila se umanjuju za 1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Imamo 3 slučaja: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Oba brojila u isto vrijeme došla u 0 (prihvaća se jer je i=j)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Prvo (ili drugo) brojilo došlo u 0 (prihvaća se jer je i=k ili j=k)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Niti jedno brojilo nije došlo u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928802"/>
            <a:ext cx="8715436" cy="3857652"/>
          </a:xfrm>
        </p:spPr>
        <p:txBody>
          <a:bodyPr>
            <a:normAutofit lnSpcReduction="10000"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SzPct val="68000"/>
              <a:buFont typeface="Wingdings 3" pitchFamily="18" charset="2"/>
              <a:buChar char="}"/>
            </a:pPr>
            <a:r>
              <a:rPr lang="hr-HR" dirty="0" smtClean="0"/>
              <a:t>Zaključak: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TS s jednom trakom moguće je simulirati stogovnim strojem s 2 stoga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Stogovni stroj s 2 stoga je moguće simulirati strojem sa 4 brojila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hr-HR" dirty="0" smtClean="0"/>
              <a:t>Stroj sa 4 brojila je moguće simulirati primjenom stroja s 2 brojila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 smtClean="0"/>
              <a:t>Svi opisani modeli istovjetni su osnovnom modelu 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3071833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Ukoliko istodobno ograničimo: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broj znakova trake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broj traka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broj stanja</a:t>
            </a:r>
          </a:p>
          <a:p>
            <a:pPr lvl="1">
              <a:buNone/>
            </a:pPr>
            <a:endParaRPr lang="hr-HR" dirty="0" smtClean="0"/>
          </a:p>
          <a:p>
            <a:pPr lvl="1">
              <a:buNone/>
            </a:pPr>
            <a:endParaRPr lang="hr-HR" dirty="0" smtClean="0"/>
          </a:p>
          <a:p>
            <a:r>
              <a:rPr lang="hr-HR" dirty="0" smtClean="0"/>
              <a:t>Taj TS ne prihvaća isti skup jezika kao i osnovni model 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hr-HR" sz="3300" dirty="0" smtClean="0"/>
              <a:t>TS s ograničenim brojem stanja i znakova trake</a:t>
            </a:r>
            <a:endParaRPr lang="hr-HR" sz="3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3071833"/>
          </a:xfrm>
        </p:spPr>
        <p:txBody>
          <a:bodyPr>
            <a:normAutofit/>
          </a:bodyPr>
          <a:lstStyle/>
          <a:p>
            <a:r>
              <a:rPr lang="hr-HR" dirty="0" smtClean="0"/>
              <a:t>Postoje 2 načina za prihvaćanje bilo kojeg rekurzivno prebrojivog jezika:</a:t>
            </a:r>
          </a:p>
          <a:p>
            <a:pPr>
              <a:buNone/>
            </a:pPr>
            <a:endParaRPr lang="hr-HR" dirty="0" smtClean="0"/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Neograničen broj znakova trake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Neograničen broj stanja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hr-HR" sz="3300" dirty="0" smtClean="0"/>
              <a:t>TS s ograničenim brojem stanja i znakova trake</a:t>
            </a:r>
            <a:endParaRPr lang="hr-HR" sz="3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3286148"/>
          </a:xfrm>
        </p:spPr>
        <p:txBody>
          <a:bodyPr>
            <a:normAutofit/>
          </a:bodyPr>
          <a:lstStyle/>
          <a:p>
            <a:r>
              <a:rPr lang="hr-HR" dirty="0" smtClean="0"/>
              <a:t>Neograničen broj znakova trake: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jedna traka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tri stanja:</a:t>
            </a:r>
          </a:p>
          <a:p>
            <a:pPr lvl="2">
              <a:buFont typeface="Wingdings" pitchFamily="2" charset="2"/>
              <a:buChar char="ü"/>
            </a:pPr>
            <a:r>
              <a:rPr lang="hr-HR" dirty="0" smtClean="0"/>
              <a:t>2 neprihvatljiva</a:t>
            </a:r>
          </a:p>
          <a:p>
            <a:pPr lvl="2">
              <a:buFont typeface="Wingdings" pitchFamily="2" charset="2"/>
              <a:buChar char="ü"/>
            </a:pPr>
            <a:r>
              <a:rPr lang="hr-HR" dirty="0" smtClean="0"/>
              <a:t>1 prihvatljivo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hr-HR" sz="3300" dirty="0" smtClean="0"/>
              <a:t>TS s ograničenim brojem stanja i znakova trake</a:t>
            </a:r>
            <a:endParaRPr lang="hr-HR" sz="3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143404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/>
              <a:t>Neograničen broj stanja: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znakovi trake ograničeni na: {0, 1, B}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2</a:t>
            </a:r>
            <a:r>
              <a:rPr lang="hr-HR" baseline="30000" dirty="0" smtClean="0"/>
              <a:t>k-1</a:t>
            </a:r>
            <a:r>
              <a:rPr lang="hr-HR" dirty="0" smtClean="0"/>
              <a:t>+1 &lt; kardinalni broj skupa znakova trake TS M</a:t>
            </a:r>
            <a:r>
              <a:rPr lang="hr-HR" baseline="-25000" dirty="0" smtClean="0"/>
              <a:t>1</a:t>
            </a:r>
            <a:r>
              <a:rPr lang="hr-HR" dirty="0" smtClean="0"/>
              <a:t> &lt; 2</a:t>
            </a:r>
            <a:r>
              <a:rPr lang="hr-HR" baseline="30000" dirty="0" smtClean="0"/>
              <a:t>k</a:t>
            </a:r>
            <a:r>
              <a:rPr lang="hr-H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znakovi trake TS M</a:t>
            </a:r>
            <a:r>
              <a:rPr lang="hr-HR" baseline="-25000" dirty="0" smtClean="0"/>
              <a:t>1</a:t>
            </a:r>
            <a:r>
              <a:rPr lang="hr-HR" dirty="0" smtClean="0"/>
              <a:t> kodiraju se binarnim nizovima duljine k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TS M</a:t>
            </a:r>
            <a:r>
              <a:rPr lang="hr-HR" baseline="-25000" dirty="0" smtClean="0"/>
              <a:t>2</a:t>
            </a:r>
            <a:r>
              <a:rPr lang="hr-HR" dirty="0" smtClean="0"/>
              <a:t> ima 2 komponente stanja:</a:t>
            </a:r>
          </a:p>
          <a:p>
            <a:pPr lvl="2">
              <a:buFont typeface="Wingdings" pitchFamily="2" charset="2"/>
              <a:buChar char="ü"/>
            </a:pPr>
            <a:r>
              <a:rPr lang="hr-HR" dirty="0" smtClean="0"/>
              <a:t>Trenutno stanje TS M</a:t>
            </a:r>
            <a:r>
              <a:rPr lang="hr-HR" baseline="-25000" dirty="0" smtClean="0"/>
              <a:t>1</a:t>
            </a:r>
          </a:p>
          <a:p>
            <a:pPr lvl="2">
              <a:buFont typeface="Wingdings" pitchFamily="2" charset="2"/>
              <a:buChar char="ü"/>
            </a:pPr>
            <a:r>
              <a:rPr lang="hr-HR" dirty="0" smtClean="0"/>
              <a:t>Služi za postavljanje glave na početak binarnog koda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TS M</a:t>
            </a:r>
            <a:r>
              <a:rPr lang="hr-HR" baseline="-25000" dirty="0" smtClean="0"/>
              <a:t>2</a:t>
            </a:r>
            <a:r>
              <a:rPr lang="hr-HR" dirty="0" smtClean="0"/>
              <a:t> čita k ćelija u kojima je zapisan binarni kod znaka trake TS M</a:t>
            </a:r>
            <a:r>
              <a:rPr lang="hr-HR" baseline="-25000" dirty="0" smtClean="0"/>
              <a:t>1</a:t>
            </a:r>
            <a:r>
              <a:rPr lang="hr-HR" dirty="0" smtClean="0"/>
              <a:t> te odlučuje o primjeni funkcije prijelaza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Ukoliko TS M</a:t>
            </a:r>
            <a:r>
              <a:rPr lang="hr-HR" baseline="-25000" dirty="0" smtClean="0"/>
              <a:t>2</a:t>
            </a:r>
            <a:r>
              <a:rPr lang="hr-HR" dirty="0" smtClean="0"/>
              <a:t> pročita oznaku B:</a:t>
            </a:r>
          </a:p>
          <a:p>
            <a:pPr lvl="2">
              <a:buFont typeface="Wingdings" pitchFamily="2" charset="2"/>
              <a:buChar char="ü"/>
            </a:pPr>
            <a:r>
              <a:rPr lang="hr-HR" dirty="0" smtClean="0"/>
              <a:t>Simulira prvi pomak TS M</a:t>
            </a:r>
            <a:r>
              <a:rPr lang="hr-HR" baseline="-25000" dirty="0" smtClean="0"/>
              <a:t>1</a:t>
            </a:r>
            <a:r>
              <a:rPr lang="hr-HR" dirty="0" smtClean="0"/>
              <a:t> na tu ćeliju</a:t>
            </a:r>
          </a:p>
          <a:p>
            <a:pPr lvl="2">
              <a:buFont typeface="Wingdings" pitchFamily="2" charset="2"/>
              <a:buChar char="ü"/>
            </a:pPr>
            <a:r>
              <a:rPr lang="hr-HR" dirty="0" smtClean="0"/>
              <a:t>Zamjenjuje k oznaka praznih ćelija B binarnim kodom prazne ćelije</a:t>
            </a:r>
          </a:p>
          <a:p>
            <a:pPr lvl="2">
              <a:buFont typeface="Wingdings" pitchFamily="2" charset="2"/>
              <a:buChar char="ü"/>
            </a:pPr>
            <a:r>
              <a:rPr lang="hr-HR" dirty="0" smtClean="0"/>
              <a:t>Nastavlja simulaciju rada TS M</a:t>
            </a:r>
            <a:r>
              <a:rPr lang="hr-HR" baseline="-25000" dirty="0" smtClean="0"/>
              <a:t>1</a:t>
            </a:r>
            <a:endParaRPr lang="hr-HR" dirty="0" smtClean="0"/>
          </a:p>
          <a:p>
            <a:pPr lvl="1">
              <a:buFont typeface="Wingdings" pitchFamily="2" charset="2"/>
              <a:buChar char="Ø"/>
            </a:pPr>
            <a:endParaRPr lang="hr-HR" dirty="0" smtClean="0"/>
          </a:p>
          <a:p>
            <a:pPr lvl="2">
              <a:buNone/>
            </a:pPr>
            <a:endParaRPr lang="hr-HR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hr-HR" sz="3300" dirty="0" smtClean="0"/>
              <a:t>TS s ograničenim brojem stanja i znakova trake</a:t>
            </a:r>
            <a:endParaRPr lang="hr-HR" sz="3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simulira rad bilo kojeg Turingovog stroja</a:t>
            </a:r>
          </a:p>
          <a:p>
            <a:endParaRPr lang="hr-HR" dirty="0" smtClean="0"/>
          </a:p>
          <a:p>
            <a:r>
              <a:rPr lang="hr-HR" dirty="0" smtClean="0"/>
              <a:t>sastoji se od 3 trake</a:t>
            </a:r>
          </a:p>
          <a:p>
            <a:pPr lvl="1"/>
            <a:r>
              <a:rPr lang="hr-HR" dirty="0" smtClean="0"/>
              <a:t>prva -&gt; TS M, ulazni niz w</a:t>
            </a:r>
          </a:p>
          <a:p>
            <a:pPr lvl="1"/>
            <a:r>
              <a:rPr lang="hr-HR" dirty="0" smtClean="0"/>
              <a:t>druga -&gt; sadržaj trake TS M</a:t>
            </a:r>
          </a:p>
          <a:p>
            <a:pPr lvl="1"/>
            <a:r>
              <a:rPr lang="hr-HR" dirty="0" smtClean="0"/>
              <a:t>treća -&gt; trenutno stanje TS 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Univerzalni Turingov stroj - UTM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hr-HR" dirty="0" smtClean="0"/>
              <a:t>TS s jednom trakom</a:t>
            </a:r>
          </a:p>
          <a:p>
            <a:endParaRPr lang="hr-HR" dirty="0" smtClean="0"/>
          </a:p>
          <a:p>
            <a:r>
              <a:rPr lang="hr-HR" dirty="0" smtClean="0"/>
              <a:t>ulazna traka: </a:t>
            </a:r>
          </a:p>
          <a:p>
            <a:pPr lvl="1"/>
            <a:r>
              <a:rPr lang="hr-HR" dirty="0" smtClean="0"/>
              <a:t>moguće samo čitati</a:t>
            </a:r>
          </a:p>
          <a:p>
            <a:pPr lvl="1">
              <a:buNone/>
            </a:pPr>
            <a:endParaRPr lang="hr-HR" dirty="0" smtClean="0"/>
          </a:p>
          <a:p>
            <a:pPr lvl="1">
              <a:buNone/>
            </a:pPr>
            <a:r>
              <a:rPr lang="hr-HR" sz="2700" dirty="0" smtClean="0"/>
              <a:t>koriste se dva stoga</a:t>
            </a:r>
          </a:p>
          <a:p>
            <a:pPr lvl="1"/>
            <a:r>
              <a:rPr lang="hr-HR" dirty="0" smtClean="0"/>
              <a:t>1. stog -&gt; znakovi lijevo od glave</a:t>
            </a:r>
          </a:p>
          <a:p>
            <a:pPr lvl="1"/>
            <a:r>
              <a:rPr lang="hr-HR" dirty="0" smtClean="0"/>
              <a:t>dno 1. stoga</a:t>
            </a:r>
            <a:r>
              <a:rPr lang="hr-HR" dirty="0"/>
              <a:t> </a:t>
            </a:r>
            <a:r>
              <a:rPr lang="hr-HR" dirty="0" smtClean="0"/>
              <a:t>-&gt; krajnje desni znak do kojeg je došla glava</a:t>
            </a:r>
          </a:p>
          <a:p>
            <a:pPr lvl="1"/>
            <a:r>
              <a:rPr lang="hr-HR" dirty="0" smtClean="0"/>
              <a:t>2. stog -&gt; znakovi desno od glave</a:t>
            </a:r>
          </a:p>
          <a:p>
            <a:pPr lvl="1"/>
            <a:r>
              <a:rPr lang="hr-HR" dirty="0" smtClean="0"/>
              <a:t>dno 2. stoga -&gt; krajnje lijevi znak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Stogovni stroj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Univerzalni Turingov stroj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14375" y="2743207"/>
            <a:ext cx="7210425" cy="401638"/>
            <a:chOff x="594" y="3828"/>
            <a:chExt cx="4542" cy="253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94" y="3829"/>
              <a:ext cx="1086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Radna traka</a:t>
              </a:r>
              <a:endParaRPr lang="hr-HR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680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1968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2256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2544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2832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3120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3408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3696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3984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4272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4560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4848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14375" y="1905005"/>
            <a:ext cx="7210425" cy="401638"/>
            <a:chOff x="498" y="2906"/>
            <a:chExt cx="4542" cy="253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98" y="2907"/>
              <a:ext cx="1086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Traka TS</a:t>
              </a:r>
              <a:endParaRPr lang="hr-HR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448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736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024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312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600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888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176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464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752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584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872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160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714375" y="3581405"/>
            <a:ext cx="7210425" cy="401638"/>
            <a:chOff x="498" y="2906"/>
            <a:chExt cx="4542" cy="253"/>
          </a:xfrm>
        </p:grpSpPr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498" y="2907"/>
              <a:ext cx="1086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Traka stanja</a:t>
              </a:r>
              <a:endParaRPr lang="hr-HR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2448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2736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3024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3312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3600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3888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4176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4464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4752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1584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1872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2160" y="2906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</p:grpSp>
      <p:sp>
        <p:nvSpPr>
          <p:cNvPr id="189" name="Text Box 49"/>
          <p:cNvSpPr txBox="1">
            <a:spLocks noChangeArrowheads="1"/>
          </p:cNvSpPr>
          <p:nvPr/>
        </p:nvSpPr>
        <p:spPr bwMode="auto">
          <a:xfrm>
            <a:off x="2438400" y="1905000"/>
            <a:ext cx="3733800" cy="40011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r-HR" sz="2000" i="1" dirty="0" smtClean="0">
                <a:cs typeface="Times New Roman" pitchFamily="18" charset="0"/>
              </a:rPr>
              <a:t> &lt;M,w&gt;</a:t>
            </a:r>
            <a:endParaRPr lang="hr-HR" sz="2000" i="1" dirty="0">
              <a:cs typeface="Times New Roman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412000" y="1872000"/>
            <a:ext cx="1368000" cy="4284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w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2428860" y="3571876"/>
            <a:ext cx="2732400" cy="42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28860" y="3571876"/>
            <a:ext cx="2732400" cy="4284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1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1175E-6 L 0.00208 0.1258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9" grpId="1" animBg="1"/>
      <p:bldP spid="189" grpId="2" animBg="1"/>
      <p:bldP spid="189" grpId="3" animBg="1"/>
      <p:bldP spid="196" grpId="0" animBg="1"/>
      <p:bldP spid="196" grpId="2" animBg="1"/>
      <p:bldP spid="197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Univezalni Turingov stroj Mu prihvaća niz &lt;M,w&gt; akko Turingov Stroj M prihvaća niz w</a:t>
            </a:r>
          </a:p>
          <a:p>
            <a:r>
              <a:rPr lang="hr-HR" sz="3200" dirty="0" smtClean="0"/>
              <a:t>moguće realizirati sve tri trake UTM-a preko jedne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Univerzalni Turingov stroj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kodiranje sadržaja traka</a:t>
            </a:r>
          </a:p>
          <a:p>
            <a:endParaRPr lang="hr-HR" sz="3200" dirty="0" smtClean="0"/>
          </a:p>
          <a:p>
            <a:r>
              <a:rPr lang="hr-HR" sz="3200" dirty="0" smtClean="0"/>
              <a:t>TS M prijelaz: </a:t>
            </a:r>
            <a:br>
              <a:rPr lang="hr-HR" sz="3200" dirty="0" smtClean="0"/>
            </a:br>
            <a:r>
              <a:rPr lang="hr-HR" sz="3200" dirty="0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hr-HR" sz="3200" dirty="0" smtClean="0">
                <a:cs typeface="Times New Roman" pitchFamily="18" charset="0"/>
              </a:rPr>
              <a:t>(</a:t>
            </a:r>
            <a:r>
              <a:rPr lang="hr-HR" sz="3200" i="1" dirty="0" smtClean="0">
                <a:cs typeface="Times New Roman" pitchFamily="18" charset="0"/>
              </a:rPr>
              <a:t>q</a:t>
            </a:r>
            <a:r>
              <a:rPr lang="hr-HR" sz="3200" i="1" baseline="-30000" dirty="0" smtClean="0">
                <a:cs typeface="Times New Roman" pitchFamily="18" charset="0"/>
              </a:rPr>
              <a:t>i</a:t>
            </a:r>
            <a:r>
              <a:rPr lang="hr-HR" sz="3200" dirty="0" smtClean="0">
                <a:cs typeface="Times New Roman" pitchFamily="18" charset="0"/>
              </a:rPr>
              <a:t>, </a:t>
            </a:r>
            <a:r>
              <a:rPr lang="hr-HR" sz="3200" i="1" dirty="0" smtClean="0">
                <a:cs typeface="Times New Roman" pitchFamily="18" charset="0"/>
              </a:rPr>
              <a:t>X</a:t>
            </a:r>
            <a:r>
              <a:rPr lang="hr-HR" sz="3200" i="1" baseline="-30000" dirty="0" smtClean="0">
                <a:cs typeface="Times New Roman" pitchFamily="18" charset="0"/>
              </a:rPr>
              <a:t>j</a:t>
            </a:r>
            <a:r>
              <a:rPr lang="hr-HR" sz="3200" dirty="0" smtClean="0">
                <a:cs typeface="Times New Roman" pitchFamily="18" charset="0"/>
              </a:rPr>
              <a:t>)</a:t>
            </a:r>
            <a:r>
              <a:rPr lang="hr-HR" sz="3200" dirty="0" smtClean="0"/>
              <a:t> </a:t>
            </a:r>
            <a:r>
              <a:rPr lang="hr-HR" sz="3200" dirty="0" smtClean="0">
                <a:cs typeface="Times New Roman" pitchFamily="18" charset="0"/>
              </a:rPr>
              <a:t>=</a:t>
            </a:r>
            <a:r>
              <a:rPr lang="hr-HR" sz="3200" dirty="0" smtClean="0"/>
              <a:t> </a:t>
            </a:r>
            <a:r>
              <a:rPr lang="hr-HR" sz="3200" dirty="0" smtClean="0">
                <a:cs typeface="Times New Roman" pitchFamily="18" charset="0"/>
              </a:rPr>
              <a:t>(</a:t>
            </a:r>
            <a:r>
              <a:rPr lang="hr-HR" sz="3200" i="1" dirty="0" smtClean="0">
                <a:cs typeface="Times New Roman" pitchFamily="18" charset="0"/>
              </a:rPr>
              <a:t>q</a:t>
            </a:r>
            <a:r>
              <a:rPr lang="hr-HR" sz="3200" i="1" baseline="-30000" dirty="0" smtClean="0">
                <a:cs typeface="Times New Roman" pitchFamily="18" charset="0"/>
              </a:rPr>
              <a:t>k</a:t>
            </a:r>
            <a:r>
              <a:rPr lang="hr-HR" sz="3200" dirty="0" smtClean="0">
                <a:cs typeface="Times New Roman" pitchFamily="18" charset="0"/>
              </a:rPr>
              <a:t>, </a:t>
            </a:r>
            <a:r>
              <a:rPr lang="hr-HR" sz="3200" i="1" dirty="0" smtClean="0">
                <a:cs typeface="Times New Roman" pitchFamily="18" charset="0"/>
              </a:rPr>
              <a:t>X</a:t>
            </a:r>
            <a:r>
              <a:rPr lang="hr-HR" sz="3200" i="1" baseline="-30000" dirty="0" smtClean="0">
                <a:cs typeface="Times New Roman" pitchFamily="18" charset="0"/>
              </a:rPr>
              <a:t>l</a:t>
            </a:r>
            <a:r>
              <a:rPr lang="hr-HR" sz="3200" i="1" baseline="-30000" dirty="0" smtClean="0"/>
              <a:t> </a:t>
            </a:r>
            <a:r>
              <a:rPr lang="hr-HR" sz="3200" dirty="0" smtClean="0">
                <a:cs typeface="Times New Roman" pitchFamily="18" charset="0"/>
              </a:rPr>
              <a:t>, </a:t>
            </a:r>
            <a:r>
              <a:rPr lang="hr-HR" sz="3200" i="1" dirty="0" smtClean="0">
                <a:cs typeface="Times New Roman" pitchFamily="18" charset="0"/>
              </a:rPr>
              <a:t>D</a:t>
            </a:r>
            <a:r>
              <a:rPr lang="hr-HR" sz="3200" i="1" baseline="-30000" dirty="0" smtClean="0">
                <a:cs typeface="Times New Roman" pitchFamily="18" charset="0"/>
              </a:rPr>
              <a:t>m</a:t>
            </a:r>
            <a:r>
              <a:rPr lang="hr-HR" sz="3200" dirty="0" smtClean="0">
                <a:cs typeface="Times New Roman" pitchFamily="18" charset="0"/>
              </a:rPr>
              <a:t>)  </a:t>
            </a:r>
          </a:p>
          <a:p>
            <a:endParaRPr lang="hr-HR" sz="32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hr-HR" sz="3200" dirty="0" smtClean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hr-HR" sz="3200" i="1" baseline="30000" dirty="0" smtClean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hr-HR" sz="3200" baseline="30000" dirty="0" smtClean="0"/>
              <a:t> </a:t>
            </a:r>
            <a:r>
              <a:rPr lang="hr-HR" sz="3200" dirty="0" smtClean="0">
                <a:cs typeface="Times New Roman" pitchFamily="18" charset="0"/>
              </a:rPr>
              <a:t>1</a:t>
            </a:r>
            <a:r>
              <a:rPr lang="hr-HR" sz="3200" dirty="0" smtClean="0"/>
              <a:t> </a:t>
            </a:r>
            <a:r>
              <a:rPr lang="hr-HR" sz="3200" dirty="0" smtClean="0">
                <a:solidFill>
                  <a:srgbClr val="FFFF00"/>
                </a:solidFill>
                <a:cs typeface="Times New Roman" pitchFamily="18" charset="0"/>
              </a:rPr>
              <a:t>0</a:t>
            </a:r>
            <a:r>
              <a:rPr lang="hr-HR" sz="3200" i="1" baseline="30000" dirty="0" smtClean="0">
                <a:solidFill>
                  <a:srgbClr val="FFFF00"/>
                </a:solidFill>
                <a:cs typeface="Times New Roman" pitchFamily="18" charset="0"/>
              </a:rPr>
              <a:t>j</a:t>
            </a:r>
            <a:r>
              <a:rPr lang="hr-HR" sz="3200" baseline="30000" dirty="0" smtClean="0"/>
              <a:t> </a:t>
            </a:r>
            <a:r>
              <a:rPr lang="hr-HR" sz="3200" dirty="0" smtClean="0">
                <a:cs typeface="Times New Roman" pitchFamily="18" charset="0"/>
              </a:rPr>
              <a:t>1</a:t>
            </a:r>
            <a:r>
              <a:rPr lang="hr-HR" sz="3200" dirty="0" smtClean="0"/>
              <a:t> </a:t>
            </a:r>
            <a:r>
              <a:rPr lang="hr-HR" sz="3200" dirty="0" smtClean="0">
                <a:solidFill>
                  <a:srgbClr val="00B050"/>
                </a:solidFill>
                <a:cs typeface="Times New Roman" pitchFamily="18" charset="0"/>
              </a:rPr>
              <a:t>0</a:t>
            </a:r>
            <a:r>
              <a:rPr lang="hr-HR" sz="3200" i="1" baseline="30000" dirty="0" smtClean="0">
                <a:solidFill>
                  <a:srgbClr val="00B050"/>
                </a:solidFill>
                <a:cs typeface="Times New Roman" pitchFamily="18" charset="0"/>
              </a:rPr>
              <a:t>k</a:t>
            </a:r>
            <a:r>
              <a:rPr lang="hr-HR" sz="3200" baseline="30000" dirty="0" smtClean="0"/>
              <a:t> </a:t>
            </a:r>
            <a:r>
              <a:rPr lang="hr-HR" sz="3200" dirty="0" smtClean="0">
                <a:cs typeface="Times New Roman" pitchFamily="18" charset="0"/>
              </a:rPr>
              <a:t>1</a:t>
            </a:r>
            <a:r>
              <a:rPr lang="hr-HR" sz="3200" dirty="0" smtClean="0"/>
              <a:t> </a:t>
            </a:r>
            <a:r>
              <a:rPr lang="hr-HR" sz="3200" dirty="0" smtClean="0">
                <a:solidFill>
                  <a:srgbClr val="0070C0"/>
                </a:solidFill>
                <a:cs typeface="Times New Roman" pitchFamily="18" charset="0"/>
              </a:rPr>
              <a:t>0</a:t>
            </a:r>
            <a:r>
              <a:rPr lang="hr-HR" sz="3200" i="1" baseline="30000" dirty="0" smtClean="0">
                <a:solidFill>
                  <a:srgbClr val="0070C0"/>
                </a:solidFill>
                <a:cs typeface="Times New Roman" pitchFamily="18" charset="0"/>
              </a:rPr>
              <a:t>l</a:t>
            </a:r>
            <a:r>
              <a:rPr lang="hr-HR" sz="3200" baseline="30000" dirty="0" smtClean="0"/>
              <a:t> </a:t>
            </a:r>
            <a:r>
              <a:rPr lang="hr-HR" sz="3200" dirty="0" smtClean="0">
                <a:cs typeface="Times New Roman" pitchFamily="18" charset="0"/>
              </a:rPr>
              <a:t>1</a:t>
            </a:r>
            <a:r>
              <a:rPr lang="hr-HR" sz="3200" dirty="0" smtClean="0"/>
              <a:t> </a:t>
            </a:r>
            <a:r>
              <a:rPr lang="hr-HR" sz="3200" dirty="0" smtClean="0">
                <a:solidFill>
                  <a:srgbClr val="7030A0"/>
                </a:solidFill>
                <a:cs typeface="Times New Roman" pitchFamily="18" charset="0"/>
              </a:rPr>
              <a:t>0</a:t>
            </a:r>
            <a:r>
              <a:rPr lang="hr-HR" sz="3200" i="1" baseline="30000" dirty="0" smtClean="0">
                <a:solidFill>
                  <a:srgbClr val="7030A0"/>
                </a:solidFill>
                <a:cs typeface="Times New Roman" pitchFamily="18" charset="0"/>
              </a:rPr>
              <a:t>m</a:t>
            </a:r>
          </a:p>
          <a:p>
            <a:pPr>
              <a:buNone/>
            </a:pPr>
            <a:endParaRPr lang="hr-HR" sz="3200" dirty="0" smtClean="0">
              <a:cs typeface="Times New Roman" pitchFamily="18" charset="0"/>
            </a:endParaRPr>
          </a:p>
          <a:p>
            <a:pPr>
              <a:buNone/>
            </a:pPr>
            <a:endParaRPr lang="hr-HR" sz="3200" dirty="0" smtClean="0"/>
          </a:p>
          <a:p>
            <a:pPr>
              <a:buNone/>
            </a:pPr>
            <a:endParaRPr lang="hr-HR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UTM s jednom trakom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UTM s jednom trakom</a:t>
            </a:r>
            <a:endParaRPr lang="en-US" dirty="0"/>
          </a:p>
        </p:txBody>
      </p:sp>
      <p:grpSp>
        <p:nvGrpSpPr>
          <p:cNvPr id="4" name="Group 4"/>
          <p:cNvGrpSpPr>
            <a:grpSpLocks noGrp="1"/>
          </p:cNvGrpSpPr>
          <p:nvPr>
            <p:ph idx="1"/>
          </p:nvPr>
        </p:nvGrpSpPr>
        <p:grpSpPr bwMode="auto">
          <a:xfrm>
            <a:off x="500034" y="3857628"/>
            <a:ext cx="7185952" cy="801673"/>
            <a:chOff x="594" y="3828"/>
            <a:chExt cx="3966" cy="25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94" y="3828"/>
              <a:ext cx="1065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Traka</a:t>
              </a:r>
              <a:endParaRPr lang="hr-HR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680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8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256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544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832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120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408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696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84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272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28596" y="2197570"/>
            <a:ext cx="7215238" cy="805973"/>
            <a:chOff x="594" y="3828"/>
            <a:chExt cx="3678" cy="254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94" y="3829"/>
              <a:ext cx="1086" cy="25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Traka TS M</a:t>
              </a:r>
              <a:endParaRPr lang="hr-HR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1680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968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256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544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2832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3120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3408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696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3984" y="3828"/>
              <a:ext cx="288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71736" y="2197572"/>
            <a:ext cx="2786082" cy="80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hr-HR" sz="2000" dirty="0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hr-HR" sz="2000" dirty="0" smtClean="0">
                <a:cs typeface="Times New Roman" pitchFamily="18" charset="0"/>
              </a:rPr>
              <a:t>(</a:t>
            </a:r>
            <a:r>
              <a:rPr lang="hr-HR" sz="2000" i="1" dirty="0" smtClean="0">
                <a:cs typeface="Times New Roman" pitchFamily="18" charset="0"/>
              </a:rPr>
              <a:t>q</a:t>
            </a:r>
            <a:r>
              <a:rPr lang="hr-HR" sz="2000" i="1" baseline="-30000" dirty="0" smtClean="0">
                <a:cs typeface="Times New Roman" pitchFamily="18" charset="0"/>
              </a:rPr>
              <a:t>1</a:t>
            </a:r>
            <a:r>
              <a:rPr lang="hr-HR" dirty="0" smtClean="0">
                <a:cs typeface="Times New Roman" pitchFamily="18" charset="0"/>
              </a:rPr>
              <a:t>, </a:t>
            </a:r>
            <a:r>
              <a:rPr lang="hr-HR" i="1" dirty="0" smtClean="0">
                <a:cs typeface="Times New Roman" pitchFamily="18" charset="0"/>
              </a:rPr>
              <a:t>X</a:t>
            </a:r>
            <a:r>
              <a:rPr lang="hr-HR" i="1" baseline="-30000" dirty="0" smtClean="0">
                <a:cs typeface="Times New Roman" pitchFamily="18" charset="0"/>
              </a:rPr>
              <a:t>2</a:t>
            </a:r>
            <a:r>
              <a:rPr lang="hr-HR" dirty="0" smtClean="0">
                <a:cs typeface="Times New Roman" pitchFamily="18" charset="0"/>
              </a:rPr>
              <a:t>)</a:t>
            </a:r>
            <a:r>
              <a:rPr lang="hr-HR" dirty="0" smtClean="0"/>
              <a:t> </a:t>
            </a:r>
            <a:r>
              <a:rPr lang="hr-HR" dirty="0" smtClean="0">
                <a:cs typeface="Times New Roman" pitchFamily="18" charset="0"/>
              </a:rPr>
              <a:t>=</a:t>
            </a:r>
            <a:r>
              <a:rPr lang="hr-HR" dirty="0" smtClean="0"/>
              <a:t> </a:t>
            </a:r>
            <a:r>
              <a:rPr lang="hr-HR" dirty="0" smtClean="0">
                <a:cs typeface="Times New Roman" pitchFamily="18" charset="0"/>
              </a:rPr>
              <a:t>(</a:t>
            </a:r>
            <a:r>
              <a:rPr lang="hr-HR" i="1" dirty="0" smtClean="0">
                <a:cs typeface="Times New Roman" pitchFamily="18" charset="0"/>
              </a:rPr>
              <a:t>q</a:t>
            </a:r>
            <a:r>
              <a:rPr lang="hr-HR" i="1" baseline="-30000" dirty="0" smtClean="0">
                <a:cs typeface="Times New Roman" pitchFamily="18" charset="0"/>
              </a:rPr>
              <a:t>0</a:t>
            </a:r>
            <a:r>
              <a:rPr lang="hr-HR" dirty="0" smtClean="0">
                <a:cs typeface="Times New Roman" pitchFamily="18" charset="0"/>
              </a:rPr>
              <a:t>, </a:t>
            </a:r>
            <a:r>
              <a:rPr lang="hr-HR" i="1" dirty="0" smtClean="0">
                <a:cs typeface="Times New Roman" pitchFamily="18" charset="0"/>
              </a:rPr>
              <a:t>X</a:t>
            </a:r>
            <a:r>
              <a:rPr lang="hr-HR" i="1" baseline="-30000" dirty="0" smtClean="0">
                <a:cs typeface="Times New Roman" pitchFamily="18" charset="0"/>
              </a:rPr>
              <a:t>0</a:t>
            </a:r>
            <a:r>
              <a:rPr lang="hr-HR" i="1" baseline="-30000" dirty="0" smtClean="0"/>
              <a:t> </a:t>
            </a:r>
            <a:r>
              <a:rPr lang="hr-HR" dirty="0" smtClean="0">
                <a:cs typeface="Times New Roman" pitchFamily="18" charset="0"/>
              </a:rPr>
              <a:t>, </a:t>
            </a:r>
            <a:r>
              <a:rPr lang="hr-HR" i="1" dirty="0" smtClean="0">
                <a:cs typeface="Times New Roman" pitchFamily="18" charset="0"/>
              </a:rPr>
              <a:t>D</a:t>
            </a:r>
            <a:r>
              <a:rPr lang="hr-HR" i="1" baseline="-30000" dirty="0" smtClean="0">
                <a:cs typeface="Times New Roman" pitchFamily="18" charset="0"/>
              </a:rPr>
              <a:t>1</a:t>
            </a:r>
            <a:r>
              <a:rPr lang="hr-HR" dirty="0" smtClean="0">
                <a:cs typeface="Times New Roman" pitchFamily="18" charset="0"/>
              </a:rPr>
              <a:t>) </a:t>
            </a:r>
            <a:endParaRPr lang="en-US" dirty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2428860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0</a:t>
            </a:r>
            <a:endParaRPr lang="hr-HR" sz="2000" i="1" dirty="0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950684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1</a:t>
            </a:r>
            <a:endParaRPr lang="hr-HR" sz="2000" i="1" dirty="0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472508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/>
              <a:t>0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994332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/>
              <a:t>0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4516156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/>
              <a:t>1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5037980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1</a:t>
            </a:r>
            <a:endParaRPr lang="hr-HR" sz="2000" i="1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559804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1</a:t>
            </a:r>
            <a:endParaRPr lang="hr-HR" sz="2000" i="1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6081628" y="3857628"/>
            <a:ext cx="521824" cy="80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0</a:t>
            </a:r>
            <a:endParaRPr lang="hr-HR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Prihvaćanje i generiranje jezika </a:t>
            </a:r>
            <a:r>
              <a:rPr lang="hr-HR" dirty="0" err="1" smtClean="0"/>
              <a:t>Turingovim</a:t>
            </a:r>
            <a:r>
              <a:rPr lang="hr-HR" dirty="0" smtClean="0"/>
              <a:t> strojem</a:t>
            </a:r>
            <a:endParaRPr lang="hr-HR" dirty="0"/>
          </a:p>
        </p:txBody>
      </p:sp>
    </p:spTree>
  </p:cSld>
  <p:clrMapOvr>
    <a:masterClrMapping/>
  </p:clrMapOvr>
  <p:transition advTm="174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jezika</a:t>
            </a:r>
            <a:endParaRPr lang="hr-HR" dirty="0"/>
          </a:p>
        </p:txBody>
      </p:sp>
      <p:grpSp>
        <p:nvGrpSpPr>
          <p:cNvPr id="3" name="Group 6"/>
          <p:cNvGrpSpPr/>
          <p:nvPr/>
        </p:nvGrpSpPr>
        <p:grpSpPr>
          <a:xfrm>
            <a:off x="500036" y="1617681"/>
            <a:ext cx="8143927" cy="4525963"/>
            <a:chOff x="42836" y="0"/>
            <a:chExt cx="8143927" cy="4525963"/>
          </a:xfrm>
        </p:grpSpPr>
        <p:sp>
          <p:nvSpPr>
            <p:cNvPr id="17" name="Oval 16"/>
            <p:cNvSpPr/>
            <p:nvPr/>
          </p:nvSpPr>
          <p:spPr>
            <a:xfrm>
              <a:off x="42836" y="0"/>
              <a:ext cx="8143927" cy="45259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2976278" y="226298"/>
              <a:ext cx="2277042" cy="678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700" kern="1200" smtClean="0"/>
                <a:t>Rekurzivno prebrojivi</a:t>
              </a:r>
              <a:endParaRPr lang="hr-HR" sz="1700" kern="1200"/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314429" y="2522873"/>
            <a:ext cx="6515141" cy="3620770"/>
            <a:chOff x="857229" y="905192"/>
            <a:chExt cx="6515141" cy="3620770"/>
          </a:xfrm>
        </p:grpSpPr>
        <p:sp>
          <p:nvSpPr>
            <p:cNvPr id="15" name="Oval 14"/>
            <p:cNvSpPr/>
            <p:nvPr/>
          </p:nvSpPr>
          <p:spPr>
            <a:xfrm>
              <a:off x="857229" y="905192"/>
              <a:ext cx="6515141" cy="362077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6"/>
            <p:cNvSpPr/>
            <p:nvPr/>
          </p:nvSpPr>
          <p:spPr>
            <a:xfrm>
              <a:off x="2976278" y="1122438"/>
              <a:ext cx="2277042" cy="651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700" kern="1200" dirty="0" smtClean="0"/>
                <a:t>Rekurzivni</a:t>
              </a:r>
              <a:endParaRPr lang="hr-HR" sz="1700" kern="1200" dirty="0"/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2128821" y="3428066"/>
            <a:ext cx="4886356" cy="2715577"/>
            <a:chOff x="1671621" y="1810385"/>
            <a:chExt cx="4886356" cy="2715577"/>
          </a:xfrm>
        </p:grpSpPr>
        <p:sp>
          <p:nvSpPr>
            <p:cNvPr id="13" name="Oval 12"/>
            <p:cNvSpPr/>
            <p:nvPr/>
          </p:nvSpPr>
          <p:spPr>
            <a:xfrm>
              <a:off x="1671621" y="1810385"/>
              <a:ext cx="4886356" cy="27155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8"/>
            <p:cNvSpPr/>
            <p:nvPr/>
          </p:nvSpPr>
          <p:spPr>
            <a:xfrm>
              <a:off x="2976278" y="2014053"/>
              <a:ext cx="2277042" cy="611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600" kern="1200" dirty="0" smtClean="0"/>
                <a:t>Kontekstno neovisni</a:t>
              </a:r>
              <a:endParaRPr lang="hr-HR" sz="1600" kern="1200" dirty="0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943214" y="4333258"/>
            <a:ext cx="3257570" cy="1810385"/>
            <a:chOff x="2486014" y="2715577"/>
            <a:chExt cx="3257570" cy="1810385"/>
          </a:xfrm>
        </p:grpSpPr>
        <p:sp>
          <p:nvSpPr>
            <p:cNvPr id="11" name="Oval 10"/>
            <p:cNvSpPr/>
            <p:nvPr/>
          </p:nvSpPr>
          <p:spPr>
            <a:xfrm>
              <a:off x="2486014" y="2715577"/>
              <a:ext cx="3257570" cy="18103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0"/>
            <p:cNvSpPr/>
            <p:nvPr/>
          </p:nvSpPr>
          <p:spPr>
            <a:xfrm>
              <a:off x="2963074" y="3168174"/>
              <a:ext cx="2303450" cy="905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600" kern="1200" dirty="0" smtClean="0"/>
                <a:t>Regularni</a:t>
              </a:r>
              <a:endParaRPr lang="hr-HR" sz="1600" kern="1200" dirty="0"/>
            </a:p>
          </p:txBody>
        </p:sp>
      </p:grpSp>
    </p:spTree>
    <p:custDataLst>
      <p:tags r:id="rId1"/>
    </p:custDataLst>
  </p:cSld>
  <p:clrMapOvr>
    <a:masterClrMapping/>
  </p:clrMapOvr>
  <p:transition advTm="355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Rekurzivni jezici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Jezik je rekurzivan ako je moguće izgraditi </a:t>
            </a:r>
            <a:r>
              <a:rPr lang="hr-HR" dirty="0" err="1" smtClean="0"/>
              <a:t>Turingov</a:t>
            </a:r>
            <a:r>
              <a:rPr lang="hr-HR" dirty="0" smtClean="0"/>
              <a:t> stroj koji će za svaki ulazni niz:</a:t>
            </a:r>
          </a:p>
          <a:p>
            <a:pPr lvl="1">
              <a:buClrTx/>
            </a:pPr>
            <a:r>
              <a:rPr lang="hr-HR" dirty="0" smtClean="0"/>
              <a:t>stati i prihvati niz, ako je niz u jeziku</a:t>
            </a:r>
          </a:p>
          <a:p>
            <a:pPr lvl="1">
              <a:buClrTx/>
            </a:pPr>
            <a:r>
              <a:rPr lang="hr-HR" dirty="0" smtClean="0"/>
              <a:t>stati i ne prihvatiti niz, ako niz nije u jeziku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Rekurzivni jezici su </a:t>
            </a:r>
            <a:r>
              <a:rPr lang="hr-HR" dirty="0" err="1" smtClean="0"/>
              <a:t>odlučivi</a:t>
            </a:r>
            <a:r>
              <a:rPr lang="hr-HR" dirty="0" smtClean="0"/>
              <a:t> – za </a:t>
            </a:r>
            <a:r>
              <a:rPr lang="hr-HR" b="1" dirty="0" smtClean="0"/>
              <a:t>svaki</a:t>
            </a:r>
            <a:r>
              <a:rPr lang="hr-HR" dirty="0" smtClean="0"/>
              <a:t> ulazni niz moguće je odrediti pripada li jeziku</a:t>
            </a:r>
          </a:p>
        </p:txBody>
      </p:sp>
    </p:spTree>
    <p:custDataLst>
      <p:tags r:id="rId1"/>
    </p:custDataLst>
  </p:cSld>
  <p:clrMapOvr>
    <a:masterClrMapping/>
  </p:clrMapOvr>
  <p:transition advTm="377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Rekurzivni jezici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Primjer: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L =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U jeziku su svi brojevi čiji su korijeni prirodni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                               (broj se prihvaća)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                               (broj se ne prihvaća)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                               (broj se ne prihvaća)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Jezik L je rekurzivan</a:t>
            </a:r>
            <a:endParaRPr lang="hr-HR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16" y="200024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857496"/>
            <a:ext cx="12668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286124"/>
            <a:ext cx="2381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3786190"/>
            <a:ext cx="2695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873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Rekurzivno prebrojivi jezici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hr-HR" dirty="0" smtClean="0"/>
              <a:t>Jezik je rekurzivno prebrojiv ako je moguće izgraditi </a:t>
            </a:r>
            <a:r>
              <a:rPr lang="hr-HR" dirty="0" err="1" smtClean="0"/>
              <a:t>Turingov</a:t>
            </a:r>
            <a:r>
              <a:rPr lang="hr-HR" dirty="0" smtClean="0"/>
              <a:t> stroj koji će za svaki niz koji je u jeziku stati i prihvatiti ga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Ako niz nije u jeziku </a:t>
            </a:r>
            <a:r>
              <a:rPr lang="hr-HR" dirty="0" err="1" smtClean="0"/>
              <a:t>Turingov</a:t>
            </a:r>
            <a:r>
              <a:rPr lang="hr-HR" dirty="0" smtClean="0"/>
              <a:t> stroj može stati i ne prihvatiti ga, ali je dopušteno i da nastavi beskonačno raditi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Rekurzivno prebrojivi jezici su djelomično </a:t>
            </a:r>
            <a:r>
              <a:rPr lang="hr-HR" dirty="0" err="1" smtClean="0"/>
              <a:t>odlučivi</a:t>
            </a:r>
            <a:r>
              <a:rPr lang="hr-HR" dirty="0" smtClean="0"/>
              <a:t> – samo za neke ulazne nizove je moguće odrediti pripadaju li jeziku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ransition advTm="95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Rekurzivno prebrojivi jezici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Primjer: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L =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                              (broj se prihvaća)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                              (broj se prihvaća)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                              (TS nikada ne stane)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Jezik L je rekurzivno prebrojiv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12668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857496"/>
            <a:ext cx="2381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357562"/>
            <a:ext cx="2695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85914" y="2000240"/>
            <a:ext cx="508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1298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14348" y="428604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Turingov stroj s jednom trakom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300037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Stogovni stroj</a:t>
            </a:r>
            <a:endParaRPr lang="en-US" sz="2400" dirty="0"/>
          </a:p>
        </p:txBody>
      </p:sp>
      <p:grpSp>
        <p:nvGrpSpPr>
          <p:cNvPr id="2" name="Group 92"/>
          <p:cNvGrpSpPr/>
          <p:nvPr/>
        </p:nvGrpSpPr>
        <p:grpSpPr>
          <a:xfrm>
            <a:off x="8143900" y="2351109"/>
            <a:ext cx="571504" cy="4149725"/>
            <a:chOff x="8143900" y="2357430"/>
            <a:chExt cx="571504" cy="4149725"/>
          </a:xfrm>
        </p:grpSpPr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 rot="5400000">
              <a:off x="8183589" y="23177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 rot="5400000">
              <a:off x="8183589" y="27749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 rot="5400000">
              <a:off x="8183589" y="32321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 rot="5400000">
              <a:off x="8183589" y="36893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 rot="5400000">
              <a:off x="8183589" y="41465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 rot="5400000">
              <a:off x="8183589" y="46037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 rot="5400000">
              <a:off x="8183589" y="50609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 rot="5400000">
              <a:off x="8183589" y="55181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 rot="5400000">
              <a:off x="8183589" y="59753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</p:grpSp>
      <p:pic>
        <p:nvPicPr>
          <p:cNvPr id="59" name="Picture 58" descr="fing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6153173"/>
            <a:ext cx="1066800" cy="561975"/>
          </a:xfrm>
          <a:prstGeom prst="rect">
            <a:avLst/>
          </a:prstGeom>
        </p:spPr>
      </p:pic>
      <p:pic>
        <p:nvPicPr>
          <p:cNvPr id="58" name="Picture 57" descr="fing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1785926"/>
            <a:ext cx="615466" cy="714380"/>
          </a:xfrm>
          <a:prstGeom prst="rect">
            <a:avLst/>
          </a:prstGeom>
        </p:spPr>
      </p:pic>
      <p:grpSp>
        <p:nvGrpSpPr>
          <p:cNvPr id="3" name="Group 71"/>
          <p:cNvGrpSpPr/>
          <p:nvPr/>
        </p:nvGrpSpPr>
        <p:grpSpPr>
          <a:xfrm>
            <a:off x="642910" y="1214422"/>
            <a:ext cx="5862638" cy="500400"/>
            <a:chOff x="642910" y="1214422"/>
            <a:chExt cx="5862638" cy="500400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642910" y="1216406"/>
              <a:ext cx="1290638" cy="46166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400" i="1" dirty="0">
                  <a:solidFill>
                    <a:srgbClr val="00B050"/>
                  </a:solidFill>
                </a:rPr>
                <a:t>t</a:t>
              </a:r>
              <a:r>
                <a:rPr lang="hr-HR" sz="2400" i="1" dirty="0" smtClean="0">
                  <a:solidFill>
                    <a:srgbClr val="00B050"/>
                  </a:solidFill>
                </a:rPr>
                <a:t>raka</a:t>
              </a:r>
              <a:endParaRPr lang="hr-HR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9335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chemeClr val="accent2"/>
                  </a:solidFill>
                </a:rPr>
                <a:t>a</a:t>
              </a:r>
              <a:r>
                <a:rPr lang="hr-HR" sz="200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3907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chemeClr val="accent2"/>
                  </a:solidFill>
                </a:rPr>
                <a:t>a</a:t>
              </a:r>
              <a:r>
                <a:rPr lang="hr-HR" sz="2000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28479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a</a:t>
              </a:r>
              <a:r>
                <a:rPr lang="hr-HR" sz="2000" baseline="-25000" dirty="0" smtClean="0">
                  <a:solidFill>
                    <a:schemeClr val="accent2"/>
                  </a:solidFill>
                </a:rPr>
                <a:t>3</a:t>
              </a:r>
              <a:endParaRPr lang="hr-HR" sz="2000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33051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a</a:t>
              </a:r>
              <a:r>
                <a:rPr lang="hr-HR" sz="2000" i="1" baseline="-25000" dirty="0">
                  <a:solidFill>
                    <a:schemeClr val="accent2"/>
                  </a:solidFill>
                </a:rPr>
                <a:t>4</a:t>
              </a:r>
              <a:endParaRPr lang="hr-HR" sz="2000" i="1" dirty="0"/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37623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a</a:t>
              </a:r>
              <a:r>
                <a:rPr lang="hr-HR" sz="2000" i="1" baseline="-25000" dirty="0">
                  <a:solidFill>
                    <a:schemeClr val="accent2"/>
                  </a:solidFill>
                </a:rPr>
                <a:t>5</a:t>
              </a:r>
              <a:endParaRPr lang="hr-HR" sz="2000" i="1" dirty="0"/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4214810" y="1214422"/>
              <a:ext cx="457200" cy="500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tx1"/>
                  </a:solidFill>
                </a:rPr>
                <a:t>B</a:t>
              </a:r>
              <a:endParaRPr lang="hr-HR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5133948" y="1214422"/>
              <a:ext cx="457200" cy="5000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5591148" y="1214422"/>
              <a:ext cx="457200" cy="5000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6048348" y="1214422"/>
              <a:ext cx="457200" cy="5000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4686304" y="1214422"/>
              <a:ext cx="457200" cy="500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</p:grpSp>
      <p:grpSp>
        <p:nvGrpSpPr>
          <p:cNvPr id="4" name="Group 72"/>
          <p:cNvGrpSpPr/>
          <p:nvPr/>
        </p:nvGrpSpPr>
        <p:grpSpPr>
          <a:xfrm>
            <a:off x="214282" y="3714752"/>
            <a:ext cx="4886356" cy="500734"/>
            <a:chOff x="214282" y="3714418"/>
            <a:chExt cx="4886356" cy="500734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14282" y="3714752"/>
              <a:ext cx="1752600" cy="496097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Ulazna traka</a:t>
              </a:r>
              <a:endParaRPr lang="hr-HR" sz="2000" i="1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1966882" y="3714752"/>
              <a:ext cx="457200" cy="5000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B050"/>
                  </a:solidFill>
                  <a:cs typeface="Times New Roman" pitchFamily="18" charset="0"/>
                </a:rPr>
                <a:t>¢</a:t>
              </a:r>
              <a:r>
                <a:rPr lang="en-US" sz="2000" i="1" dirty="0">
                  <a:solidFill>
                    <a:srgbClr val="00B050"/>
                  </a:solidFill>
                </a:rPr>
                <a:t> </a:t>
              </a:r>
              <a:endParaRPr lang="hr-HR" sz="2000" i="1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24082" y="3714752"/>
              <a:ext cx="457200" cy="500066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rgbClr val="00B050"/>
                  </a:solidFill>
                </a:rPr>
                <a:t>a</a:t>
              </a:r>
              <a:r>
                <a:rPr lang="hr-HR" sz="20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881282" y="3714752"/>
              <a:ext cx="457200" cy="500066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rgbClr val="00B050"/>
                  </a:solidFill>
                </a:rPr>
                <a:t>a</a:t>
              </a:r>
              <a:r>
                <a:rPr lang="hr-HR" sz="20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338482" y="3714752"/>
              <a:ext cx="457200" cy="500066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a</a:t>
              </a:r>
              <a:r>
                <a:rPr lang="hr-HR" sz="2000" baseline="-25000" dirty="0" smtClean="0">
                  <a:solidFill>
                    <a:srgbClr val="00B050"/>
                  </a:solidFill>
                </a:rPr>
                <a:t>3</a:t>
              </a:r>
              <a:endParaRPr lang="hr-HR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4643438" y="3714752"/>
              <a:ext cx="457200" cy="5000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B050"/>
                  </a:solidFill>
                  <a:cs typeface="Times New Roman" pitchFamily="18" charset="0"/>
                </a:rPr>
                <a:t>$</a:t>
              </a:r>
              <a:endParaRPr lang="hr-HR" sz="2000" dirty="0">
                <a:solidFill>
                  <a:srgbClr val="00B050"/>
                </a:solidFill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86182" y="3714752"/>
              <a:ext cx="457200" cy="5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a</a:t>
              </a:r>
              <a:r>
                <a:rPr lang="hr-HR" sz="2000" i="1" baseline="-25000" dirty="0">
                  <a:solidFill>
                    <a:srgbClr val="00B050"/>
                  </a:solidFill>
                </a:rPr>
                <a:t>4</a:t>
              </a:r>
              <a:endParaRPr lang="hr-HR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14810" y="3714418"/>
              <a:ext cx="457200" cy="5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a</a:t>
              </a:r>
              <a:r>
                <a:rPr lang="hr-HR" sz="2000" i="1" baseline="-25000" dirty="0" smtClean="0">
                  <a:solidFill>
                    <a:srgbClr val="00B050"/>
                  </a:solidFill>
                </a:rPr>
                <a:t>5</a:t>
              </a:r>
            </a:p>
          </p:txBody>
        </p:sp>
      </p:grpSp>
      <p:pic>
        <p:nvPicPr>
          <p:cNvPr id="77" name="Picture 76" descr="fing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4357694"/>
            <a:ext cx="615466" cy="714380"/>
          </a:xfrm>
          <a:prstGeom prst="rect">
            <a:avLst/>
          </a:prstGeom>
        </p:spPr>
      </p:pic>
      <p:pic>
        <p:nvPicPr>
          <p:cNvPr id="57" name="Picture 56" descr="fing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6153173"/>
            <a:ext cx="1066800" cy="561975"/>
          </a:xfrm>
          <a:prstGeom prst="rect">
            <a:avLst/>
          </a:prstGeom>
        </p:spPr>
      </p:pic>
      <p:grpSp>
        <p:nvGrpSpPr>
          <p:cNvPr id="5" name="Group 91"/>
          <p:cNvGrpSpPr/>
          <p:nvPr/>
        </p:nvGrpSpPr>
        <p:grpSpPr>
          <a:xfrm>
            <a:off x="6215073" y="2285992"/>
            <a:ext cx="571505" cy="4221163"/>
            <a:chOff x="6215073" y="2285992"/>
            <a:chExt cx="571505" cy="4221163"/>
          </a:xfrm>
        </p:grpSpPr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 rot="5400000">
              <a:off x="6254762" y="4032253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 rot="5400000">
              <a:off x="6254762" y="4532319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 rot="5400000">
              <a:off x="6254762" y="5032385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 rot="5400000">
              <a:off x="6254762" y="2246303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83" name="Text Box 14"/>
            <p:cNvSpPr txBox="1">
              <a:spLocks noChangeArrowheads="1"/>
            </p:cNvSpPr>
            <p:nvPr/>
          </p:nvSpPr>
          <p:spPr bwMode="auto">
            <a:xfrm rot="5400000">
              <a:off x="6254763" y="2674931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 rot="5400000">
              <a:off x="6254764" y="5975341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 rot="5400000">
              <a:off x="6254763" y="5532451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 rot="5400000">
              <a:off x="6254762" y="3103559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85" name="Text Box 16"/>
            <p:cNvSpPr txBox="1">
              <a:spLocks noChangeArrowheads="1"/>
            </p:cNvSpPr>
            <p:nvPr/>
          </p:nvSpPr>
          <p:spPr bwMode="auto">
            <a:xfrm rot="5400000">
              <a:off x="6254763" y="3532187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</p:grpSp>
      <p:sp>
        <p:nvSpPr>
          <p:cNvPr id="71" name="Text Box 21"/>
          <p:cNvSpPr txBox="1">
            <a:spLocks noChangeArrowheads="1"/>
          </p:cNvSpPr>
          <p:nvPr/>
        </p:nvSpPr>
        <p:spPr bwMode="auto">
          <a:xfrm rot="5400000">
            <a:off x="6254604" y="6032676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 smtClean="0"/>
              <a:t>5</a:t>
            </a:r>
            <a:endParaRPr lang="hr-HR" sz="2000" i="1" dirty="0" smtClean="0"/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 rot="5400000">
            <a:off x="6254604" y="5532610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 smtClean="0"/>
              <a:t>4</a:t>
            </a:r>
            <a:endParaRPr lang="hr-HR" sz="2000" i="1" dirty="0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 rot="5400000">
            <a:off x="6254605" y="5040167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 smtClean="0"/>
              <a:t>3</a:t>
            </a:r>
            <a:endParaRPr lang="hr-HR" sz="2000" i="1" dirty="0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 rot="5400000">
            <a:off x="6254604" y="4532478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/>
              <a:t>2</a:t>
            </a:r>
            <a:endParaRPr lang="hr-HR" sz="2000" i="1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 rot="5400000">
            <a:off x="6254604" y="4032412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/>
              <a:t>1</a:t>
            </a:r>
            <a:endParaRPr lang="hr-HR" sz="20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61887E-6 L 0.25 -1.6188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1489E-6 L -0.00278 -0.069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148E-6 L 0.20017 0.001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6938 L -0.00278 -0.1401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17 0.00139 L 0.15295 0.0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14015 L -0.00278 -0.216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00139 L 0.09965 0.0013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19519 L -0.00278 -0.28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55 0.00139 L 0.05052 0.0013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71" grpId="0" animBg="1"/>
      <p:bldP spid="69" grpId="0" animBg="1"/>
      <p:bldP spid="68" grpId="0" animBg="1"/>
      <p:bldP spid="70" grpId="0" animBg="1"/>
      <p:bldP spid="6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Za svaki rekurzivno prebrojiv jezik moguće je izgraditi TS koji ga generira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Za generiranje jezika se koristi TS s više traka od kojih je jedna izlazna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Generirani nizovi se ispisuju na izlaznu traku i odvajaju graničnim znakom (</a:t>
            </a:r>
            <a:r>
              <a:rPr lang="hr-HR" dirty="0" err="1" smtClean="0"/>
              <a:t>npr</a:t>
            </a:r>
            <a:r>
              <a:rPr lang="hr-HR" dirty="0" smtClean="0"/>
              <a:t>. ‘#’)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ransition advTm="50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Redoslijed generiranja nizova nije važan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Isti se niz smije generirati više puta</a:t>
            </a:r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242" y="5243538"/>
            <a:ext cx="8229600" cy="542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hr-H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 će stati samo ako je jezik konačan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43108" y="3286124"/>
            <a:ext cx="6429420" cy="428628"/>
            <a:chOff x="2071670" y="3286124"/>
            <a:chExt cx="6429420" cy="428628"/>
          </a:xfrm>
        </p:grpSpPr>
        <p:sp>
          <p:nvSpPr>
            <p:cNvPr id="6" name="Rectangle 5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8596" y="3286124"/>
            <a:ext cx="13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Radna traka:</a:t>
            </a:r>
            <a:endParaRPr lang="hr-HR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43108" y="4214818"/>
            <a:ext cx="6429420" cy="428628"/>
            <a:chOff x="2071670" y="3286124"/>
            <a:chExt cx="6429420" cy="428628"/>
          </a:xfrm>
        </p:grpSpPr>
        <p:sp>
          <p:nvSpPr>
            <p:cNvPr id="23" name="Rectangle 22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421481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Izlazna traka:</a:t>
            </a:r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2143108" y="421481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40" name="Rectangle 39"/>
          <p:cNvSpPr/>
          <p:nvPr/>
        </p:nvSpPr>
        <p:spPr>
          <a:xfrm>
            <a:off x="2571736" y="4214818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w1</a:t>
            </a:r>
            <a:endParaRPr lang="hr-HR" dirty="0"/>
          </a:p>
        </p:txBody>
      </p:sp>
      <p:sp>
        <p:nvSpPr>
          <p:cNvPr id="41" name="Rectangle 40"/>
          <p:cNvSpPr/>
          <p:nvPr/>
        </p:nvSpPr>
        <p:spPr>
          <a:xfrm>
            <a:off x="3428992" y="421481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42" name="Rectangle 41"/>
          <p:cNvSpPr/>
          <p:nvPr/>
        </p:nvSpPr>
        <p:spPr>
          <a:xfrm>
            <a:off x="3857620" y="421481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w3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5143504" y="421481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44" name="Rectangle 43"/>
          <p:cNvSpPr/>
          <p:nvPr/>
        </p:nvSpPr>
        <p:spPr>
          <a:xfrm>
            <a:off x="5572132" y="4214818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w4</a:t>
            </a:r>
            <a:endParaRPr lang="hr-HR" dirty="0"/>
          </a:p>
        </p:txBody>
      </p:sp>
      <p:sp>
        <p:nvSpPr>
          <p:cNvPr id="45" name="Rectangle 44"/>
          <p:cNvSpPr/>
          <p:nvPr/>
        </p:nvSpPr>
        <p:spPr>
          <a:xfrm>
            <a:off x="6429388" y="421481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46" name="Rectangle 45"/>
          <p:cNvSpPr/>
          <p:nvPr/>
        </p:nvSpPr>
        <p:spPr>
          <a:xfrm>
            <a:off x="6858016" y="421481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w3</a:t>
            </a:r>
            <a:endParaRPr lang="hr-HR" dirty="0"/>
          </a:p>
        </p:txBody>
      </p:sp>
      <p:sp>
        <p:nvSpPr>
          <p:cNvPr id="47" name="Rectangle 46"/>
          <p:cNvSpPr/>
          <p:nvPr/>
        </p:nvSpPr>
        <p:spPr>
          <a:xfrm>
            <a:off x="8143900" y="421481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ransition advTm="172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21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Prihvaćanje generiranog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Koristeći TS</a:t>
            </a:r>
            <a:r>
              <a:rPr lang="hr-HR" baseline="-25000" dirty="0" smtClean="0"/>
              <a:t>1</a:t>
            </a:r>
            <a:r>
              <a:rPr lang="hr-HR" dirty="0" smtClean="0"/>
              <a:t> koji generira neki jezik moguće je izgraditi TS</a:t>
            </a:r>
            <a:r>
              <a:rPr lang="hr-HR" baseline="-25000" dirty="0" smtClean="0"/>
              <a:t>2</a:t>
            </a:r>
            <a:r>
              <a:rPr lang="hr-HR" dirty="0" smtClean="0"/>
              <a:t> koji prihvaća taj isti jezik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TS</a:t>
            </a:r>
            <a:r>
              <a:rPr lang="hr-HR" baseline="-25000" dirty="0" smtClean="0"/>
              <a:t>2</a:t>
            </a:r>
            <a:r>
              <a:rPr lang="hr-HR" dirty="0" smtClean="0"/>
              <a:t> ima dodatnu ulaznu traku na koju je zapisan niz koji se ispituje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TS</a:t>
            </a:r>
            <a:r>
              <a:rPr lang="hr-HR" baseline="-25000" dirty="0" smtClean="0"/>
              <a:t>2</a:t>
            </a:r>
            <a:r>
              <a:rPr lang="hr-HR" dirty="0" smtClean="0"/>
              <a:t> simulira TS</a:t>
            </a:r>
            <a:r>
              <a:rPr lang="hr-HR" baseline="-25000" dirty="0" smtClean="0"/>
              <a:t>1</a:t>
            </a:r>
            <a:r>
              <a:rPr lang="hr-HR" dirty="0" smtClean="0"/>
              <a:t> i svaki generirani niz uspoređuje s ulaznim nizom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Ako su nizovi isti TS</a:t>
            </a:r>
            <a:r>
              <a:rPr lang="hr-HR" baseline="-25000" dirty="0" smtClean="0"/>
              <a:t>2</a:t>
            </a:r>
            <a:r>
              <a:rPr lang="hr-HR" dirty="0" smtClean="0"/>
              <a:t> prihvaća ulazni niz, inače nastavlja s radom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ransition advTm="860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Prihvaćanje generiranog jezika</a:t>
            </a:r>
            <a:endParaRPr lang="hr-HR" dirty="0"/>
          </a:p>
        </p:txBody>
      </p:sp>
      <p:grpSp>
        <p:nvGrpSpPr>
          <p:cNvPr id="3" name="Group 3"/>
          <p:cNvGrpSpPr/>
          <p:nvPr/>
        </p:nvGrpSpPr>
        <p:grpSpPr>
          <a:xfrm>
            <a:off x="2143108" y="1714488"/>
            <a:ext cx="6429420" cy="428628"/>
            <a:chOff x="2071670" y="3286124"/>
            <a:chExt cx="6429420" cy="428628"/>
          </a:xfrm>
        </p:grpSpPr>
        <p:sp>
          <p:nvSpPr>
            <p:cNvPr id="5" name="Rectangle 4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8596" y="1714488"/>
            <a:ext cx="13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Radna traka:</a:t>
            </a:r>
            <a:endParaRPr lang="hr-HR" dirty="0"/>
          </a:p>
        </p:txBody>
      </p:sp>
      <p:grpSp>
        <p:nvGrpSpPr>
          <p:cNvPr id="4" name="Group 20"/>
          <p:cNvGrpSpPr/>
          <p:nvPr/>
        </p:nvGrpSpPr>
        <p:grpSpPr>
          <a:xfrm>
            <a:off x="2143108" y="4500570"/>
            <a:ext cx="6429420" cy="428628"/>
            <a:chOff x="2071670" y="3286124"/>
            <a:chExt cx="6429420" cy="428628"/>
          </a:xfrm>
        </p:grpSpPr>
        <p:sp>
          <p:nvSpPr>
            <p:cNvPr id="22" name="Rectangle 21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28596" y="4500570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Izlazna traka:</a:t>
            </a:r>
            <a:endParaRPr lang="hr-HR" dirty="0"/>
          </a:p>
        </p:txBody>
      </p:sp>
      <p:grpSp>
        <p:nvGrpSpPr>
          <p:cNvPr id="21" name="Group 37"/>
          <p:cNvGrpSpPr/>
          <p:nvPr/>
        </p:nvGrpSpPr>
        <p:grpSpPr>
          <a:xfrm>
            <a:off x="2143108" y="2571744"/>
            <a:ext cx="6429420" cy="428628"/>
            <a:chOff x="2071670" y="3286124"/>
            <a:chExt cx="6429420" cy="428628"/>
          </a:xfrm>
        </p:grpSpPr>
        <p:sp>
          <p:nvSpPr>
            <p:cNvPr id="39" name="Rectangle 38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28596" y="2571744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Ulazna traka:</a:t>
            </a:r>
            <a:endParaRPr lang="hr-HR" dirty="0"/>
          </a:p>
        </p:txBody>
      </p:sp>
      <p:sp>
        <p:nvSpPr>
          <p:cNvPr id="55" name="TextBox 54"/>
          <p:cNvSpPr txBox="1"/>
          <p:nvPr/>
        </p:nvSpPr>
        <p:spPr>
          <a:xfrm>
            <a:off x="1739902" y="3429000"/>
            <a:ext cx="583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 smtClean="0"/>
              <a:t>ej != mene (TS</a:t>
            </a:r>
            <a:r>
              <a:rPr lang="hr-HR" sz="3200" baseline="-25000" dirty="0" smtClean="0"/>
              <a:t>2</a:t>
            </a:r>
            <a:r>
              <a:rPr lang="hr-HR" sz="3200" dirty="0" smtClean="0"/>
              <a:t> nastavlja s radom)</a:t>
            </a:r>
            <a:endParaRPr lang="hr-HR" sz="3200" dirty="0"/>
          </a:p>
        </p:txBody>
      </p:sp>
      <p:sp>
        <p:nvSpPr>
          <p:cNvPr id="57" name="Rectangle 56"/>
          <p:cNvSpPr/>
          <p:nvPr/>
        </p:nvSpPr>
        <p:spPr>
          <a:xfrm>
            <a:off x="2143108" y="257174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mene</a:t>
            </a:r>
            <a:endParaRPr lang="hr-HR" dirty="0"/>
          </a:p>
        </p:txBody>
      </p:sp>
      <p:sp>
        <p:nvSpPr>
          <p:cNvPr id="58" name="Rectangle 57"/>
          <p:cNvSpPr/>
          <p:nvPr/>
        </p:nvSpPr>
        <p:spPr>
          <a:xfrm>
            <a:off x="2143108" y="450057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59" name="Rectangle 58"/>
          <p:cNvSpPr/>
          <p:nvPr/>
        </p:nvSpPr>
        <p:spPr>
          <a:xfrm>
            <a:off x="2571736" y="4500570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ej</a:t>
            </a:r>
            <a:endParaRPr lang="hr-HR" dirty="0"/>
          </a:p>
        </p:txBody>
      </p:sp>
      <p:sp>
        <p:nvSpPr>
          <p:cNvPr id="60" name="Rectangle 59"/>
          <p:cNvSpPr/>
          <p:nvPr/>
        </p:nvSpPr>
        <p:spPr>
          <a:xfrm>
            <a:off x="3428992" y="450057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61" name="Rectangle 60"/>
          <p:cNvSpPr/>
          <p:nvPr/>
        </p:nvSpPr>
        <p:spPr>
          <a:xfrm>
            <a:off x="3857620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baba</a:t>
            </a:r>
            <a:endParaRPr lang="hr-HR" dirty="0"/>
          </a:p>
        </p:txBody>
      </p:sp>
      <p:sp>
        <p:nvSpPr>
          <p:cNvPr id="62" name="Rectangle 61"/>
          <p:cNvSpPr/>
          <p:nvPr/>
        </p:nvSpPr>
        <p:spPr>
          <a:xfrm>
            <a:off x="5143504" y="450057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63" name="Rectangle 62"/>
          <p:cNvSpPr/>
          <p:nvPr/>
        </p:nvSpPr>
        <p:spPr>
          <a:xfrm>
            <a:off x="5572132" y="4500570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vidi</a:t>
            </a:r>
            <a:endParaRPr lang="hr-HR" dirty="0"/>
          </a:p>
        </p:txBody>
      </p:sp>
      <p:sp>
        <p:nvSpPr>
          <p:cNvPr id="64" name="Rectangle 63"/>
          <p:cNvSpPr/>
          <p:nvPr/>
        </p:nvSpPr>
        <p:spPr>
          <a:xfrm>
            <a:off x="6429388" y="450057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65" name="Rectangle 64"/>
          <p:cNvSpPr/>
          <p:nvPr/>
        </p:nvSpPr>
        <p:spPr>
          <a:xfrm>
            <a:off x="6858016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mene</a:t>
            </a:r>
            <a:endParaRPr lang="hr-HR" dirty="0"/>
          </a:p>
        </p:txBody>
      </p:sp>
      <p:sp>
        <p:nvSpPr>
          <p:cNvPr id="66" name="Rectangle 65"/>
          <p:cNvSpPr/>
          <p:nvPr/>
        </p:nvSpPr>
        <p:spPr>
          <a:xfrm>
            <a:off x="8143900" y="450057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67" name="TextBox 66"/>
          <p:cNvSpPr txBox="1"/>
          <p:nvPr/>
        </p:nvSpPr>
        <p:spPr>
          <a:xfrm>
            <a:off x="1500166" y="3415729"/>
            <a:ext cx="6358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 smtClean="0"/>
              <a:t>baba != mene (TS</a:t>
            </a:r>
            <a:r>
              <a:rPr lang="hr-HR" sz="3200" baseline="-25000" dirty="0" smtClean="0"/>
              <a:t>2</a:t>
            </a:r>
            <a:r>
              <a:rPr lang="hr-HR" sz="3200" dirty="0" smtClean="0"/>
              <a:t> nastavlja s radom)</a:t>
            </a:r>
            <a:endParaRPr lang="hr-HR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1643042" y="3415729"/>
            <a:ext cx="612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 smtClean="0"/>
              <a:t>vidi != mene (TS</a:t>
            </a:r>
            <a:r>
              <a:rPr lang="hr-HR" sz="3200" baseline="-25000" dirty="0" smtClean="0"/>
              <a:t>2</a:t>
            </a:r>
            <a:r>
              <a:rPr lang="hr-HR" sz="3200" dirty="0" smtClean="0"/>
              <a:t> nastavlja s radom)</a:t>
            </a:r>
            <a:endParaRPr lang="hr-HR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1857041" y="3429000"/>
            <a:ext cx="562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 smtClean="0"/>
              <a:t>mene == mene (TS</a:t>
            </a:r>
            <a:r>
              <a:rPr lang="hr-HR" sz="3200" baseline="-25000" dirty="0" smtClean="0"/>
              <a:t>2</a:t>
            </a:r>
            <a:r>
              <a:rPr lang="hr-HR" sz="3200" dirty="0" smtClean="0"/>
              <a:t> prihvaća niz)</a:t>
            </a:r>
            <a:endParaRPr lang="hr-HR" sz="3200" dirty="0"/>
          </a:p>
        </p:txBody>
      </p:sp>
    </p:spTree>
    <p:custDataLst>
      <p:tags r:id="rId1"/>
    </p:custDataLst>
  </p:cSld>
  <p:clrMapOvr>
    <a:masterClrMapping/>
  </p:clrMapOvr>
  <p:transition advTm="148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7" grpId="0"/>
      <p:bldP spid="54" grpId="0"/>
      <p:bldP spid="55" grpId="0"/>
      <p:bldP spid="55" grpId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7" grpId="1"/>
      <p:bldP spid="68" grpId="0"/>
      <p:bldP spid="68" grpId="1"/>
      <p:bldP spid="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rekurzivnog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Koristeći TS</a:t>
            </a:r>
            <a:r>
              <a:rPr lang="hr-HR" baseline="-25000" dirty="0" smtClean="0"/>
              <a:t>1</a:t>
            </a:r>
            <a:r>
              <a:rPr lang="hr-HR" dirty="0" smtClean="0"/>
              <a:t> koji prihvaća neki rekurzivni jezik moguće je izgraditi TS</a:t>
            </a:r>
            <a:r>
              <a:rPr lang="hr-HR" baseline="-25000" dirty="0" smtClean="0"/>
              <a:t>2</a:t>
            </a:r>
            <a:r>
              <a:rPr lang="hr-HR" dirty="0" smtClean="0"/>
              <a:t> koji generira taj jezik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TS</a:t>
            </a:r>
            <a:r>
              <a:rPr lang="hr-HR" baseline="-25000" dirty="0" smtClean="0"/>
              <a:t>2</a:t>
            </a:r>
            <a:r>
              <a:rPr lang="hr-HR" dirty="0" smtClean="0"/>
              <a:t> na svoju radnju traku ispisuje sve moguće nizove nad abecedom jezika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Za svaki takav niz TS</a:t>
            </a:r>
            <a:r>
              <a:rPr lang="hr-HR" baseline="-25000" dirty="0" smtClean="0"/>
              <a:t>2</a:t>
            </a:r>
            <a:r>
              <a:rPr lang="hr-HR" dirty="0" smtClean="0"/>
              <a:t> simulira TS</a:t>
            </a:r>
            <a:r>
              <a:rPr lang="hr-HR" baseline="-25000" dirty="0" smtClean="0"/>
              <a:t>1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Niz se ispisuje na izlaznu traku samo ako ga TS</a:t>
            </a:r>
            <a:r>
              <a:rPr lang="hr-HR" baseline="-25000" dirty="0" smtClean="0"/>
              <a:t>1</a:t>
            </a:r>
            <a:r>
              <a:rPr lang="hr-HR" dirty="0" smtClean="0"/>
              <a:t> prihvati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ransition advTm="90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rekurzivnog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554" y="4286256"/>
            <a:ext cx="3357586" cy="614354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Niz se prihvaća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142844" y="3571876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Radna traka TS</a:t>
            </a:r>
            <a:r>
              <a:rPr lang="hr-HR" baseline="-25000" dirty="0" smtClean="0"/>
              <a:t>2</a:t>
            </a:r>
            <a:r>
              <a:rPr lang="hr-HR" dirty="0" smtClean="0"/>
              <a:t>:</a:t>
            </a:r>
            <a:endParaRPr lang="hr-HR" dirty="0"/>
          </a:p>
        </p:txBody>
      </p:sp>
      <p:grpSp>
        <p:nvGrpSpPr>
          <p:cNvPr id="4" name="Group 20"/>
          <p:cNvGrpSpPr/>
          <p:nvPr/>
        </p:nvGrpSpPr>
        <p:grpSpPr>
          <a:xfrm>
            <a:off x="2143108" y="5214950"/>
            <a:ext cx="6429420" cy="428628"/>
            <a:chOff x="2071670" y="3286124"/>
            <a:chExt cx="6429420" cy="428628"/>
          </a:xfrm>
        </p:grpSpPr>
        <p:sp>
          <p:nvSpPr>
            <p:cNvPr id="22" name="Rectangle 21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28596" y="5214950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Izlazna traka:</a:t>
            </a:r>
            <a:endParaRPr lang="hr-HR" dirty="0"/>
          </a:p>
        </p:txBody>
      </p:sp>
      <p:grpSp>
        <p:nvGrpSpPr>
          <p:cNvPr id="5" name="Group 37"/>
          <p:cNvGrpSpPr/>
          <p:nvPr/>
        </p:nvGrpSpPr>
        <p:grpSpPr>
          <a:xfrm>
            <a:off x="2143108" y="2714620"/>
            <a:ext cx="6429420" cy="428628"/>
            <a:chOff x="2071670" y="3286124"/>
            <a:chExt cx="6429420" cy="428628"/>
          </a:xfrm>
        </p:grpSpPr>
        <p:sp>
          <p:nvSpPr>
            <p:cNvPr id="39" name="Rectangle 38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?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2844" y="2714620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Radna traka TS</a:t>
            </a:r>
            <a:r>
              <a:rPr lang="hr-HR" baseline="-25000" dirty="0" smtClean="0"/>
              <a:t>1</a:t>
            </a:r>
            <a:r>
              <a:rPr lang="hr-HR" dirty="0" smtClean="0"/>
              <a:t>:</a:t>
            </a:r>
            <a:endParaRPr lang="hr-HR" dirty="0"/>
          </a:p>
        </p:txBody>
      </p:sp>
      <p:grpSp>
        <p:nvGrpSpPr>
          <p:cNvPr id="6" name="Group 54"/>
          <p:cNvGrpSpPr/>
          <p:nvPr/>
        </p:nvGrpSpPr>
        <p:grpSpPr>
          <a:xfrm>
            <a:off x="2143108" y="3571876"/>
            <a:ext cx="6429420" cy="428628"/>
            <a:chOff x="2071670" y="3286124"/>
            <a:chExt cx="6429420" cy="428628"/>
          </a:xfrm>
        </p:grpSpPr>
        <p:sp>
          <p:nvSpPr>
            <p:cNvPr id="56" name="Rectangle 55"/>
            <p:cNvSpPr/>
            <p:nvPr/>
          </p:nvSpPr>
          <p:spPr>
            <a:xfrm>
              <a:off x="207167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0029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892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5755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8618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1481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4343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7206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0069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2932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57950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86578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15206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43834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72462" y="3286124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B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143108" y="3571876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mrkva</a:t>
            </a:r>
            <a:endParaRPr lang="hr-HR" dirty="0"/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485804" y="157161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hr-H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= { nizovi koji sadrže slovo ‘r’ }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71736" y="52149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mrkva</a:t>
            </a:r>
            <a:endParaRPr lang="hr-HR" dirty="0"/>
          </a:p>
        </p:txBody>
      </p:sp>
      <p:sp>
        <p:nvSpPr>
          <p:cNvPr id="74" name="Rectangle 73"/>
          <p:cNvSpPr/>
          <p:nvPr/>
        </p:nvSpPr>
        <p:spPr>
          <a:xfrm>
            <a:off x="2143108" y="521495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75" name="Rectangle 74"/>
          <p:cNvSpPr/>
          <p:nvPr/>
        </p:nvSpPr>
        <p:spPr>
          <a:xfrm>
            <a:off x="3857620" y="521495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  <p:sp>
        <p:nvSpPr>
          <p:cNvPr id="76" name="Rectangle 75"/>
          <p:cNvSpPr/>
          <p:nvPr/>
        </p:nvSpPr>
        <p:spPr>
          <a:xfrm>
            <a:off x="2143108" y="3571876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avion</a:t>
            </a:r>
            <a:endParaRPr lang="hr-HR" dirty="0"/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286116" y="4357694"/>
            <a:ext cx="3357586" cy="614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hr-H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Niz se ne prihvaća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43108" y="3571876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Super Mario </a:t>
            </a:r>
            <a:r>
              <a:rPr lang="hr-HR" dirty="0" err="1" smtClean="0"/>
              <a:t>Bros</a:t>
            </a:r>
            <a:endParaRPr lang="hr-HR" dirty="0"/>
          </a:p>
        </p:txBody>
      </p:sp>
      <p:sp>
        <p:nvSpPr>
          <p:cNvPr id="79" name="Rectangle 78"/>
          <p:cNvSpPr/>
          <p:nvPr/>
        </p:nvSpPr>
        <p:spPr>
          <a:xfrm>
            <a:off x="4286248" y="5214950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Super Mario </a:t>
            </a:r>
            <a:r>
              <a:rPr lang="hr-HR" dirty="0" err="1" smtClean="0"/>
              <a:t>Bros</a:t>
            </a:r>
            <a:endParaRPr lang="hr-HR" dirty="0"/>
          </a:p>
        </p:txBody>
      </p:sp>
      <p:sp>
        <p:nvSpPr>
          <p:cNvPr id="80" name="Rectangle 79"/>
          <p:cNvSpPr/>
          <p:nvPr/>
        </p:nvSpPr>
        <p:spPr>
          <a:xfrm>
            <a:off x="6858016" y="521495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#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ransition advTm="1763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3" grpId="2" build="p"/>
      <p:bldP spid="20" grpId="0"/>
      <p:bldP spid="37" grpId="0"/>
      <p:bldP spid="54" grpId="0"/>
      <p:bldP spid="71" grpId="0" animBg="1"/>
      <p:bldP spid="71" grpId="1" animBg="1"/>
      <p:bldP spid="72" grpId="0" build="p"/>
      <p:bldP spid="73" grpId="0" animBg="1"/>
      <p:bldP spid="74" grpId="0" animBg="1"/>
      <p:bldP spid="75" grpId="0" animBg="1"/>
      <p:bldP spid="76" grpId="0" animBg="1"/>
      <p:bldP spid="76" grpId="1" animBg="1"/>
      <p:bldP spid="77" grpId="0" build="p"/>
      <p:bldP spid="77" grpId="1" build="p"/>
      <p:bldP spid="78" grpId="0" animBg="1"/>
      <p:bldP spid="79" grpId="0" animBg="1"/>
      <p:bldP spid="8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000" dirty="0" smtClean="0"/>
              <a:t>Generiranje rekurzivno prebrojivog jezika</a:t>
            </a:r>
            <a:endParaRPr lang="hr-H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hr-HR" dirty="0" smtClean="0"/>
              <a:t>Slično, koristeći TS</a:t>
            </a:r>
            <a:r>
              <a:rPr lang="hr-HR" baseline="-25000" dirty="0" smtClean="0"/>
              <a:t>1</a:t>
            </a:r>
            <a:r>
              <a:rPr lang="hr-HR" dirty="0" smtClean="0"/>
              <a:t> koji prihvaća neki rekurzivno prebrojiv jezik moguće je izgraditi TS</a:t>
            </a:r>
            <a:r>
              <a:rPr lang="hr-HR" baseline="-25000" dirty="0" smtClean="0"/>
              <a:t>2</a:t>
            </a:r>
            <a:r>
              <a:rPr lang="hr-HR" dirty="0" smtClean="0"/>
              <a:t> koji generira taj jezik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Problem nastaje kada TS</a:t>
            </a:r>
            <a:r>
              <a:rPr lang="hr-HR" baseline="-25000" dirty="0" smtClean="0"/>
              <a:t>2</a:t>
            </a:r>
            <a:r>
              <a:rPr lang="hr-HR" dirty="0" smtClean="0"/>
              <a:t> generira niz koji nije u jeziku i TS</a:t>
            </a:r>
            <a:r>
              <a:rPr lang="hr-HR" baseline="-25000" dirty="0" smtClean="0"/>
              <a:t>1</a:t>
            </a:r>
            <a:r>
              <a:rPr lang="hr-HR" dirty="0" smtClean="0"/>
              <a:t> nikad ne stane za njega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Tada bi TS</a:t>
            </a:r>
            <a:r>
              <a:rPr lang="hr-HR" baseline="-25000" dirty="0" smtClean="0"/>
              <a:t>2</a:t>
            </a:r>
            <a:r>
              <a:rPr lang="hr-HR" dirty="0" smtClean="0"/>
              <a:t> ostao “zablokiran” u provjeri i ne bi generirao više ni jedan niz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Provjeru treba izvoditi postepeno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ransition advTm="192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000" dirty="0" smtClean="0"/>
              <a:t>Generiranje rekurzivno prebrojivog jezika</a:t>
            </a:r>
            <a:endParaRPr lang="hr-HR" sz="3000" dirty="0"/>
          </a:p>
        </p:txBody>
      </p:sp>
      <p:sp>
        <p:nvSpPr>
          <p:cNvPr id="5" name="Rectangle 4"/>
          <p:cNvSpPr/>
          <p:nvPr/>
        </p:nvSpPr>
        <p:spPr>
          <a:xfrm>
            <a:off x="857224" y="2000240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Prvi niz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857224" y="2786058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Drugi niz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857224" y="3571876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Treći niz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857224" y="4357694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Četvrti niz</a:t>
            </a:r>
            <a:endParaRPr lang="hr-HR" dirty="0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3071802" y="2000240"/>
            <a:ext cx="1285884" cy="42862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4643438" y="192880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jednog prijelaza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2639793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jednog prijelaza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4643438" y="192880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dva prijelaza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4643438" y="335756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jednog prijelaza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4643438" y="264318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dva prijelaza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643438" y="192880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tri prijelaza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4643438" y="4139991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jednog prijelaza</a:t>
            </a:r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4643438" y="192880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četiri prijelaza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643438" y="335756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dva prijelaza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4643438" y="2643182"/>
            <a:ext cx="25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Provjera niza korištenjem</a:t>
            </a:r>
          </a:p>
          <a:p>
            <a:r>
              <a:rPr lang="hr-HR" dirty="0" smtClean="0"/>
              <a:t>najviše tri prijelaza</a:t>
            </a:r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857224" y="5072074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Peti niz</a:t>
            </a:r>
            <a:endParaRPr lang="hr-H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5365E-6 L -0.00069 0.1140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11401 L -0.00069 -0.0013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6272E-6 L 4.44444E-6 0.2308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308 L -0.00069 0.1140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11401 L -0.00069 -0.00139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902 L -0.00138 0.3432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3432 L -0.00069 0.22942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308 L -0.00069 0.11401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11401 L -0.00069 -0.00139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Kanonski slijed nizova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Nad svakom abecedom moguće je izgraditi TS koji generira nizove tako da se</a:t>
            </a:r>
          </a:p>
          <a:p>
            <a:pPr lvl="1">
              <a:buClrTx/>
            </a:pPr>
            <a:r>
              <a:rPr lang="hr-HR" dirty="0" smtClean="0"/>
              <a:t>kraći nizovi generiraju prije duljih</a:t>
            </a:r>
          </a:p>
          <a:p>
            <a:pPr lvl="1">
              <a:buClrTx/>
            </a:pPr>
            <a:r>
              <a:rPr lang="hr-HR" dirty="0" smtClean="0"/>
              <a:t>nizovi istih duljina generiraju leksikografskim redom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Slijed takvih nizova je kanonski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Kanonski slijed nizova binarne abecede {0, 1}:</a:t>
            </a:r>
          </a:p>
          <a:p>
            <a:pPr lvl="1">
              <a:buClrTx/>
            </a:pPr>
            <a:r>
              <a:rPr lang="hr-HR" dirty="0" smtClean="0"/>
              <a:t>0, 1, 00, 01, 10, 11, 000, 001, 010, 011,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Kanonski slijed rekurzivnih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hr-HR" dirty="0" smtClean="0"/>
              <a:t>Generiranje rekurzivnog jezika</a:t>
            </a:r>
          </a:p>
          <a:p>
            <a:pPr lvl="1">
              <a:buClrTx/>
            </a:pPr>
            <a:r>
              <a:rPr lang="hr-HR" sz="2000" i="1" dirty="0" smtClean="0"/>
              <a:t>Koristeći TS</a:t>
            </a:r>
            <a:r>
              <a:rPr lang="hr-HR" sz="2000" i="1" baseline="-25000" dirty="0" smtClean="0"/>
              <a:t>1</a:t>
            </a:r>
            <a:r>
              <a:rPr lang="hr-HR" sz="2000" i="1" dirty="0" smtClean="0"/>
              <a:t> koji prihvaća rekurzivni jezik moguće je izgraditi TS</a:t>
            </a:r>
            <a:r>
              <a:rPr lang="hr-HR" sz="2000" i="1" baseline="-25000" dirty="0" smtClean="0"/>
              <a:t>2</a:t>
            </a:r>
            <a:r>
              <a:rPr lang="hr-HR" sz="2000" i="1" dirty="0" smtClean="0"/>
              <a:t> koji generira taj jezik.</a:t>
            </a:r>
          </a:p>
          <a:p>
            <a:pPr lvl="1">
              <a:buClrTx/>
            </a:pPr>
            <a:r>
              <a:rPr lang="hr-HR" sz="2000" i="1" dirty="0" smtClean="0"/>
              <a:t>TS</a:t>
            </a:r>
            <a:r>
              <a:rPr lang="hr-HR" sz="2000" i="1" baseline="-25000" dirty="0" smtClean="0"/>
              <a:t>2</a:t>
            </a:r>
            <a:r>
              <a:rPr lang="hr-HR" sz="2000" i="1" dirty="0" smtClean="0"/>
              <a:t> na svoju radnu traku ispisuje sve moguće nizove nad abecedom.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Ako TS</a:t>
            </a:r>
            <a:r>
              <a:rPr lang="hr-HR" baseline="-25000" dirty="0" smtClean="0"/>
              <a:t>2</a:t>
            </a:r>
            <a:r>
              <a:rPr lang="hr-HR" dirty="0" smtClean="0"/>
              <a:t> generira nizove kanonskim slijedom onda će i nizovi rekurzivnog jezika isto biti ispisani kanonskim slijedom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14348" y="428604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Turingov stroj s jednom trakom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300037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Stogovni stroj</a:t>
            </a:r>
            <a:endParaRPr lang="en-US" sz="2400" dirty="0"/>
          </a:p>
        </p:txBody>
      </p:sp>
      <p:grpSp>
        <p:nvGrpSpPr>
          <p:cNvPr id="2" name="Group 92"/>
          <p:cNvGrpSpPr/>
          <p:nvPr/>
        </p:nvGrpSpPr>
        <p:grpSpPr>
          <a:xfrm>
            <a:off x="8286776" y="2422547"/>
            <a:ext cx="571504" cy="4149725"/>
            <a:chOff x="8143900" y="2357430"/>
            <a:chExt cx="571504" cy="4149725"/>
          </a:xfrm>
        </p:grpSpPr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 rot="5400000">
              <a:off x="8183589" y="23177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 rot="5400000">
              <a:off x="8183589" y="27749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 rot="5400000">
              <a:off x="8183589" y="32321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 rot="5400000">
              <a:off x="8183589" y="36893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 rot="5400000">
              <a:off x="8183589" y="41465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 rot="5400000">
              <a:off x="8183589" y="46037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 rot="5400000">
              <a:off x="8183589" y="50609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 rot="5400000">
              <a:off x="8183589" y="55181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 rot="5400000">
              <a:off x="8183589" y="5975341"/>
              <a:ext cx="492125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</p:grpSp>
      <p:pic>
        <p:nvPicPr>
          <p:cNvPr id="59" name="Picture 58" descr="fing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6072206"/>
            <a:ext cx="1066800" cy="561975"/>
          </a:xfrm>
          <a:prstGeom prst="rect">
            <a:avLst/>
          </a:prstGeom>
        </p:spPr>
      </p:pic>
      <p:pic>
        <p:nvPicPr>
          <p:cNvPr id="58" name="Picture 57" descr="fing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1785926"/>
            <a:ext cx="615466" cy="714380"/>
          </a:xfrm>
          <a:prstGeom prst="rect">
            <a:avLst/>
          </a:prstGeom>
        </p:spPr>
      </p:pic>
      <p:grpSp>
        <p:nvGrpSpPr>
          <p:cNvPr id="3" name="Group 71"/>
          <p:cNvGrpSpPr/>
          <p:nvPr/>
        </p:nvGrpSpPr>
        <p:grpSpPr>
          <a:xfrm>
            <a:off x="642910" y="1214422"/>
            <a:ext cx="5862638" cy="500400"/>
            <a:chOff x="642910" y="1214422"/>
            <a:chExt cx="5862638" cy="500400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642910" y="1216406"/>
              <a:ext cx="1290638" cy="46166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400" i="1" dirty="0">
                  <a:solidFill>
                    <a:srgbClr val="00B050"/>
                  </a:solidFill>
                </a:rPr>
                <a:t>t</a:t>
              </a:r>
              <a:r>
                <a:rPr lang="hr-HR" sz="2400" i="1" dirty="0" smtClean="0">
                  <a:solidFill>
                    <a:srgbClr val="00B050"/>
                  </a:solidFill>
                </a:rPr>
                <a:t>raka</a:t>
              </a:r>
              <a:endParaRPr lang="hr-HR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9335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chemeClr val="accent2"/>
                  </a:solidFill>
                </a:rPr>
                <a:t>a</a:t>
              </a:r>
              <a:r>
                <a:rPr lang="hr-HR" sz="200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3907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chemeClr val="accent2"/>
                  </a:solidFill>
                </a:rPr>
                <a:t>a</a:t>
              </a:r>
              <a:r>
                <a:rPr lang="hr-HR" sz="2000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28479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a</a:t>
              </a:r>
              <a:r>
                <a:rPr lang="hr-HR" sz="2000" baseline="-25000" dirty="0" smtClean="0">
                  <a:solidFill>
                    <a:schemeClr val="accent2"/>
                  </a:solidFill>
                </a:rPr>
                <a:t>3</a:t>
              </a:r>
              <a:endParaRPr lang="hr-HR" sz="2000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33051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a</a:t>
              </a:r>
              <a:r>
                <a:rPr lang="hr-HR" sz="2000" i="1" baseline="-25000" dirty="0">
                  <a:solidFill>
                    <a:schemeClr val="accent2"/>
                  </a:solidFill>
                </a:rPr>
                <a:t>4</a:t>
              </a:r>
              <a:endParaRPr lang="hr-HR" sz="2000" i="1" dirty="0"/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3762348" y="1214422"/>
              <a:ext cx="457200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accent2"/>
                  </a:solidFill>
                </a:rPr>
                <a:t>a</a:t>
              </a:r>
              <a:r>
                <a:rPr lang="hr-HR" sz="2000" i="1" baseline="-25000" dirty="0">
                  <a:solidFill>
                    <a:schemeClr val="accent2"/>
                  </a:solidFill>
                </a:rPr>
                <a:t>5</a:t>
              </a:r>
              <a:endParaRPr lang="hr-HR" sz="2000" i="1" dirty="0"/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4214810" y="1214422"/>
              <a:ext cx="457200" cy="500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chemeClr val="tx1"/>
                  </a:solidFill>
                </a:rPr>
                <a:t>B</a:t>
              </a:r>
              <a:endParaRPr lang="hr-HR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5133948" y="1214422"/>
              <a:ext cx="457200" cy="5000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5591148" y="1214422"/>
              <a:ext cx="457200" cy="5000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6048348" y="1214422"/>
              <a:ext cx="457200" cy="5000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4686304" y="1214422"/>
              <a:ext cx="457200" cy="500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</p:grpSp>
      <p:grpSp>
        <p:nvGrpSpPr>
          <p:cNvPr id="4" name="Group 72"/>
          <p:cNvGrpSpPr/>
          <p:nvPr/>
        </p:nvGrpSpPr>
        <p:grpSpPr>
          <a:xfrm>
            <a:off x="185710" y="3785522"/>
            <a:ext cx="4886356" cy="500734"/>
            <a:chOff x="214282" y="3714418"/>
            <a:chExt cx="4886356" cy="500734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14282" y="3718387"/>
              <a:ext cx="1752600" cy="496097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Ulazna traka</a:t>
              </a:r>
              <a:endParaRPr lang="hr-HR" sz="2000" i="1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1966882" y="3714752"/>
              <a:ext cx="457200" cy="5000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B050"/>
                  </a:solidFill>
                  <a:cs typeface="Times New Roman" pitchFamily="18" charset="0"/>
                </a:rPr>
                <a:t>¢</a:t>
              </a:r>
              <a:r>
                <a:rPr lang="en-US" sz="2000" i="1" dirty="0">
                  <a:solidFill>
                    <a:srgbClr val="00B050"/>
                  </a:solidFill>
                </a:rPr>
                <a:t> </a:t>
              </a:r>
              <a:endParaRPr lang="hr-HR" sz="2000" i="1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24082" y="3714752"/>
              <a:ext cx="457200" cy="500066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rgbClr val="00B050"/>
                  </a:solidFill>
                </a:rPr>
                <a:t>a</a:t>
              </a:r>
              <a:r>
                <a:rPr lang="hr-HR" sz="20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881282" y="3714752"/>
              <a:ext cx="457200" cy="500066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>
                  <a:solidFill>
                    <a:srgbClr val="00B050"/>
                  </a:solidFill>
                </a:rPr>
                <a:t>a</a:t>
              </a:r>
              <a:r>
                <a:rPr lang="hr-HR" sz="20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338482" y="3714752"/>
              <a:ext cx="457200" cy="500066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a</a:t>
              </a:r>
              <a:r>
                <a:rPr lang="hr-HR" sz="2000" baseline="-25000" dirty="0" smtClean="0">
                  <a:solidFill>
                    <a:srgbClr val="00B050"/>
                  </a:solidFill>
                </a:rPr>
                <a:t>3</a:t>
              </a:r>
              <a:endParaRPr lang="hr-HR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4643438" y="3714752"/>
              <a:ext cx="457200" cy="5000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B050"/>
                  </a:solidFill>
                  <a:cs typeface="Times New Roman" pitchFamily="18" charset="0"/>
                </a:rPr>
                <a:t>$</a:t>
              </a:r>
              <a:endParaRPr lang="hr-HR" sz="2000" dirty="0">
                <a:solidFill>
                  <a:srgbClr val="00B050"/>
                </a:solidFill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86182" y="3714752"/>
              <a:ext cx="457200" cy="5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a</a:t>
              </a:r>
              <a:r>
                <a:rPr lang="hr-HR" sz="2000" i="1" baseline="-25000" dirty="0">
                  <a:solidFill>
                    <a:srgbClr val="00B050"/>
                  </a:solidFill>
                </a:rPr>
                <a:t>4</a:t>
              </a:r>
              <a:endParaRPr lang="hr-HR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14810" y="3714418"/>
              <a:ext cx="457200" cy="5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 smtClean="0">
                  <a:solidFill>
                    <a:srgbClr val="00B050"/>
                  </a:solidFill>
                </a:rPr>
                <a:t>a</a:t>
              </a:r>
              <a:r>
                <a:rPr lang="hr-HR" sz="2000" i="1" baseline="-25000" dirty="0" smtClean="0">
                  <a:solidFill>
                    <a:srgbClr val="00B050"/>
                  </a:solidFill>
                </a:rPr>
                <a:t>5</a:t>
              </a:r>
            </a:p>
          </p:txBody>
        </p:sp>
      </p:grpSp>
      <p:pic>
        <p:nvPicPr>
          <p:cNvPr id="77" name="Picture 76" descr="fing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60" y="4429132"/>
            <a:ext cx="615466" cy="714380"/>
          </a:xfrm>
          <a:prstGeom prst="rect">
            <a:avLst/>
          </a:prstGeom>
        </p:spPr>
      </p:pic>
      <p:pic>
        <p:nvPicPr>
          <p:cNvPr id="57" name="Picture 56" descr="fing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4143380"/>
            <a:ext cx="1066800" cy="561975"/>
          </a:xfrm>
          <a:prstGeom prst="rect">
            <a:avLst/>
          </a:prstGeom>
        </p:spPr>
      </p:pic>
      <p:grpSp>
        <p:nvGrpSpPr>
          <p:cNvPr id="5" name="Group 91"/>
          <p:cNvGrpSpPr/>
          <p:nvPr/>
        </p:nvGrpSpPr>
        <p:grpSpPr>
          <a:xfrm>
            <a:off x="6215073" y="2285992"/>
            <a:ext cx="571505" cy="4221163"/>
            <a:chOff x="6215073" y="2285992"/>
            <a:chExt cx="571505" cy="4221163"/>
          </a:xfrm>
        </p:grpSpPr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 rot="5400000">
              <a:off x="6254762" y="4032253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 rot="5400000">
              <a:off x="6254762" y="4532319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 rot="5400000">
              <a:off x="6254762" y="5032385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/>
                <a:t>B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 rot="5400000">
              <a:off x="6254762" y="2246303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83" name="Text Box 14"/>
            <p:cNvSpPr txBox="1">
              <a:spLocks noChangeArrowheads="1"/>
            </p:cNvSpPr>
            <p:nvPr/>
          </p:nvSpPr>
          <p:spPr bwMode="auto">
            <a:xfrm rot="5400000">
              <a:off x="6254763" y="2674931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 rot="5400000">
              <a:off x="6254764" y="5975341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 rot="5400000">
              <a:off x="6254763" y="5532451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 rot="5400000">
              <a:off x="6254762" y="3103559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  <p:sp>
          <p:nvSpPr>
            <p:cNvPr id="85" name="Text Box 16"/>
            <p:cNvSpPr txBox="1">
              <a:spLocks noChangeArrowheads="1"/>
            </p:cNvSpPr>
            <p:nvPr/>
          </p:nvSpPr>
          <p:spPr bwMode="auto">
            <a:xfrm rot="5400000">
              <a:off x="6254763" y="3532187"/>
              <a:ext cx="492125" cy="5715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r-HR" sz="2000" i="1" dirty="0"/>
                <a:t>B</a:t>
              </a:r>
            </a:p>
          </p:txBody>
        </p:sp>
      </p:grpSp>
      <p:sp>
        <p:nvSpPr>
          <p:cNvPr id="71" name="Text Box 21"/>
          <p:cNvSpPr txBox="1">
            <a:spLocks noChangeArrowheads="1"/>
          </p:cNvSpPr>
          <p:nvPr/>
        </p:nvSpPr>
        <p:spPr bwMode="auto">
          <a:xfrm rot="5400000">
            <a:off x="6254604" y="6032676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 smtClean="0"/>
              <a:t>5</a:t>
            </a:r>
            <a:endParaRPr lang="hr-HR" sz="2000" i="1" dirty="0" smtClean="0"/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 rot="5400000">
            <a:off x="6254604" y="5532610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 smtClean="0"/>
              <a:t>4</a:t>
            </a:r>
            <a:endParaRPr lang="hr-HR" sz="2000" i="1" dirty="0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 rot="5400000">
            <a:off x="6254604" y="5040167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 smtClean="0"/>
              <a:t>3</a:t>
            </a:r>
            <a:endParaRPr lang="hr-HR" sz="2000" i="1" dirty="0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 rot="5400000">
            <a:off x="6254603" y="4532478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/>
              <a:t>2</a:t>
            </a:r>
            <a:endParaRPr lang="hr-HR" sz="2000" i="1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 rot="5400000">
            <a:off x="6254603" y="4032412"/>
            <a:ext cx="492443" cy="571503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/>
              <a:t>a</a:t>
            </a:r>
            <a:r>
              <a:rPr lang="hr-HR" sz="2000" i="1" baseline="-25000" dirty="0"/>
              <a:t>1</a:t>
            </a:r>
            <a:endParaRPr lang="hr-HR" sz="2000" i="1" dirty="0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2357422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2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1928794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1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auto">
          <a:xfrm>
            <a:off x="2828916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3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3286116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4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72" name="Text Box 38"/>
          <p:cNvSpPr txBox="1">
            <a:spLocks noChangeArrowheads="1"/>
          </p:cNvSpPr>
          <p:nvPr/>
        </p:nvSpPr>
        <p:spPr bwMode="auto">
          <a:xfrm>
            <a:off x="3757610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5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3286116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6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 rot="5400000">
            <a:off x="8326307" y="6032676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1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 rot="5400000">
            <a:off x="8326306" y="5604048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>
                <a:solidFill>
                  <a:schemeClr val="tx2"/>
                </a:solidFill>
              </a:rPr>
              <a:t>2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81" name="Text Box 21"/>
          <p:cNvSpPr txBox="1">
            <a:spLocks noChangeArrowheads="1"/>
          </p:cNvSpPr>
          <p:nvPr/>
        </p:nvSpPr>
        <p:spPr bwMode="auto">
          <a:xfrm rot="5400000">
            <a:off x="8326307" y="5103982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3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82" name="Text Box 21"/>
          <p:cNvSpPr txBox="1">
            <a:spLocks noChangeArrowheads="1"/>
          </p:cNvSpPr>
          <p:nvPr/>
        </p:nvSpPr>
        <p:spPr bwMode="auto">
          <a:xfrm rot="5400000">
            <a:off x="8326307" y="4675354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4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86" name="Text Box 21"/>
          <p:cNvSpPr txBox="1">
            <a:spLocks noChangeArrowheads="1"/>
          </p:cNvSpPr>
          <p:nvPr/>
        </p:nvSpPr>
        <p:spPr bwMode="auto">
          <a:xfrm rot="5400000">
            <a:off x="6254604" y="6032676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5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2828916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7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 rot="5400000">
            <a:off x="6254605" y="5532610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6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89" name="Text Box 38"/>
          <p:cNvSpPr txBox="1">
            <a:spLocks noChangeArrowheads="1"/>
          </p:cNvSpPr>
          <p:nvPr/>
        </p:nvSpPr>
        <p:spPr bwMode="auto">
          <a:xfrm>
            <a:off x="3286116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8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5400000">
            <a:off x="8326306" y="5103982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7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 rot="5400000">
            <a:off x="6254604" y="5532610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>
                <a:solidFill>
                  <a:schemeClr val="tx2"/>
                </a:solidFill>
              </a:rPr>
              <a:t>8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 rot="5400000">
            <a:off x="8326306" y="4603916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6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2828916" y="1214422"/>
            <a:ext cx="4572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 rot="5400000">
            <a:off x="6254605" y="5040166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9</a:t>
            </a:r>
            <a:endParaRPr lang="hr-HR" sz="2000" i="1" dirty="0">
              <a:solidFill>
                <a:schemeClr val="tx2"/>
              </a:solidFill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2353488" y="1214422"/>
            <a:ext cx="568800" cy="500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 rot="5400000">
            <a:off x="6254604" y="4540100"/>
            <a:ext cx="492443" cy="571504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r-HR" sz="2000" i="1" dirty="0" smtClean="0">
                <a:solidFill>
                  <a:schemeClr val="tx2"/>
                </a:solidFill>
              </a:rPr>
              <a:t>X</a:t>
            </a:r>
            <a:r>
              <a:rPr lang="hr-HR" sz="2000" i="1" baseline="-25000" dirty="0" smtClean="0">
                <a:solidFill>
                  <a:schemeClr val="tx2"/>
                </a:solidFill>
              </a:rPr>
              <a:t>10</a:t>
            </a:r>
            <a:endParaRPr lang="hr-HR" sz="2000" i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1175E-6 L 0.04739 -3.31175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0.00855 L 0.00504 0.075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416 L -0.00104 -0.069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 -9.15819E-7 L 0.09791 -9.15819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5296 L 0.00504 0.138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525 L -0.00208 -0.1322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1 -9.15819E-7 L 0.14513 -0.0013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12766 L 0.00504 0.2116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1124 L -0.00104 -0.2030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4 -9.15819E-7 L 0.20017 -9.15819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18409 L 0.00504 0.2745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18 -3.31175E-6 L 0.13715 -3.31175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28515 L 0.00504 0.2012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95 -0.00139 L 0.08993 -0.00139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0583 L -0.00104 -0.12188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1 -0.00139 L 0.15295 -0.0013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1908 L 0.00504 0.2851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3228 L -0.00104 -0.20583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95 -0.00139 L 0.09774 -0.0013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29556 L 0.00504 0.2220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1623 L -0.00104 -0.14269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64 -0.00139 L 0.05052 -0.00139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21161 L 0.00504 0.14084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3228 L -0.00104 -0.06938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79 -0.00139 L -0.00452 -0.00139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12766 L 0.00504 0.05435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7979 L -0.00104 -0.00624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9" grpId="0" animBg="1"/>
      <p:bldP spid="68" grpId="0" animBg="1"/>
      <p:bldP spid="70" grpId="0" animBg="1"/>
      <p:bldP spid="67" grpId="0" animBg="1"/>
      <p:bldP spid="60" grpId="0" animBg="1"/>
      <p:bldP spid="62" grpId="0" animBg="1"/>
      <p:bldP spid="63" grpId="0" animBg="1"/>
      <p:bldP spid="64" grpId="0" animBg="1"/>
      <p:bldP spid="72" grpId="0" animBg="1"/>
      <p:bldP spid="73" grpId="0" animBg="1"/>
      <p:bldP spid="79" grpId="0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6" grpId="0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1" grpId="0" animBg="1"/>
      <p:bldP spid="92" grpId="0" animBg="1"/>
      <p:bldP spid="92" grpId="1" animBg="1"/>
      <p:bldP spid="75" grpId="0" animBg="1"/>
      <p:bldP spid="76" grpId="0" animBg="1"/>
      <p:bldP spid="78" grpId="0" animBg="1"/>
      <p:bldP spid="8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Kanonski slijed rekurzivnih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r-HR" dirty="0" smtClean="0"/>
              <a:t>Ako TS</a:t>
            </a:r>
            <a:r>
              <a:rPr lang="hr-HR" baseline="-25000" dirty="0" smtClean="0"/>
              <a:t>2</a:t>
            </a:r>
            <a:r>
              <a:rPr lang="hr-HR" dirty="0" smtClean="0"/>
              <a:t> ispiše niz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j</a:t>
            </a:r>
            <a:r>
              <a:rPr lang="hr-HR" dirty="0" smtClean="0"/>
              <a:t>, a ne ispiše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i</a:t>
            </a:r>
            <a:r>
              <a:rPr lang="hr-HR" dirty="0" smtClean="0"/>
              <a:t> koji je u kanonskom slijedu prije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j</a:t>
            </a:r>
            <a:r>
              <a:rPr lang="hr-HR" dirty="0" smtClean="0"/>
              <a:t>, onda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i</a:t>
            </a:r>
            <a:r>
              <a:rPr lang="hr-HR" dirty="0" smtClean="0"/>
              <a:t> sigurno nije u jeziku.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Neka je TS generirao sljedeći slijed nizova: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…, 006, 008, 12345, …</a:t>
            </a:r>
          </a:p>
          <a:p>
            <a:pPr lvl="1">
              <a:buClr>
                <a:schemeClr val="bg1"/>
              </a:buClr>
            </a:pPr>
            <a:r>
              <a:rPr lang="hr-HR" dirty="0" smtClean="0"/>
              <a:t>- niz ‘007’ sigurno nije u jeziku</a:t>
            </a:r>
          </a:p>
          <a:p>
            <a:pPr lvl="1">
              <a:buClr>
                <a:schemeClr val="bg1"/>
              </a:buClr>
            </a:pPr>
            <a:r>
              <a:rPr lang="hr-HR" dirty="0" smtClean="0"/>
              <a:t>- nijedan niz od četiri znaka nije u jeziku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Generiranje rekurzivno prebrojivih jezika kanonskim slijedom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hr-HR" dirty="0" smtClean="0"/>
              <a:t>Prije nego počne provjeravati niz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i</a:t>
            </a:r>
            <a:r>
              <a:rPr lang="hr-HR" dirty="0" smtClean="0"/>
              <a:t> TS mora provjeriti sve nizove koji su kanonski prije njega: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i</a:t>
            </a:r>
            <a:r>
              <a:rPr lang="hr-HR" baseline="-25000" dirty="0" smtClean="0"/>
              <a:t>-1</a:t>
            </a:r>
            <a:r>
              <a:rPr lang="hr-HR" dirty="0" smtClean="0"/>
              <a:t>,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i</a:t>
            </a:r>
            <a:r>
              <a:rPr lang="hr-HR" baseline="-25000" dirty="0" smtClean="0"/>
              <a:t>-</a:t>
            </a:r>
            <a:r>
              <a:rPr lang="hr-HR" baseline="-25000" dirty="0" err="1" smtClean="0"/>
              <a:t>2</a:t>
            </a:r>
            <a:r>
              <a:rPr lang="hr-HR" dirty="0" smtClean="0"/>
              <a:t>, </a:t>
            </a:r>
            <a:r>
              <a:rPr lang="hr-HR" dirty="0" err="1" smtClean="0"/>
              <a:t>w</a:t>
            </a:r>
            <a:r>
              <a:rPr lang="hr-HR" baseline="-25000" dirty="0" err="1" smtClean="0"/>
              <a:t>i</a:t>
            </a:r>
            <a:r>
              <a:rPr lang="hr-HR" baseline="-25000" dirty="0" smtClean="0"/>
              <a:t>-</a:t>
            </a:r>
            <a:r>
              <a:rPr lang="hr-HR" baseline="-25000" dirty="0" err="1" smtClean="0"/>
              <a:t>3</a:t>
            </a:r>
            <a:r>
              <a:rPr lang="hr-HR" dirty="0" smtClean="0"/>
              <a:t> </a:t>
            </a:r>
            <a:r>
              <a:rPr lang="hr-HR" dirty="0" err="1" smtClean="0"/>
              <a:t>itd</a:t>
            </a:r>
            <a:r>
              <a:rPr lang="hr-HR" dirty="0" smtClean="0"/>
              <a:t>.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Ako TS nikada ne stane za neki od tih nizova onda će generiranje nizova tu biti “zaustavljeno”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Nije moguće riješiti ovaj problem!</a:t>
            </a:r>
          </a:p>
          <a:p>
            <a:pPr>
              <a:buClr>
                <a:schemeClr val="bg1"/>
              </a:buClr>
            </a:pPr>
            <a:r>
              <a:rPr lang="hr-HR" dirty="0" smtClean="0"/>
              <a:t>Samo se rekurzivni jezici mogu generirati </a:t>
            </a:r>
            <a:r>
              <a:rPr lang="hr-HR" dirty="0" err="1" smtClean="0"/>
              <a:t>kanoskim</a:t>
            </a:r>
            <a:r>
              <a:rPr lang="hr-HR" dirty="0" smtClean="0"/>
              <a:t> slijedom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81328"/>
            <a:ext cx="8643998" cy="45259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Introduction to Automata Theory, Languages, and Computation</a:t>
            </a:r>
            <a:r>
              <a:rPr lang="hr-HR" sz="2000" dirty="0" smtClean="0"/>
              <a:t> – </a:t>
            </a:r>
            <a:r>
              <a:rPr lang="hr-HR" sz="2000" dirty="0" err="1" smtClean="0"/>
              <a:t>Hopcroft</a:t>
            </a:r>
            <a:r>
              <a:rPr lang="hr-HR" sz="2000" dirty="0" smtClean="0"/>
              <a:t>, </a:t>
            </a:r>
            <a:r>
              <a:rPr lang="hr-HR" sz="2000" dirty="0" err="1" smtClean="0"/>
              <a:t>Motwani</a:t>
            </a:r>
            <a:r>
              <a:rPr lang="hr-HR" sz="2000" dirty="0" smtClean="0"/>
              <a:t> i </a:t>
            </a:r>
            <a:r>
              <a:rPr lang="hr-HR" sz="2000" dirty="0" err="1" smtClean="0"/>
              <a:t>Ullman</a:t>
            </a:r>
            <a:endParaRPr lang="hr-HR" sz="2000" dirty="0" smtClean="0"/>
          </a:p>
          <a:p>
            <a:r>
              <a:rPr lang="hr-HR" sz="2000" i="1" dirty="0" smtClean="0"/>
              <a:t>Jezični procesori 1</a:t>
            </a:r>
            <a:r>
              <a:rPr lang="hr-HR" sz="2000" dirty="0" smtClean="0"/>
              <a:t> – </a:t>
            </a:r>
            <a:r>
              <a:rPr lang="hr-HR" sz="2000" dirty="0" err="1" smtClean="0"/>
              <a:t>Srbljić</a:t>
            </a:r>
            <a:endParaRPr lang="hr-HR" sz="2000" dirty="0" smtClean="0"/>
          </a:p>
          <a:p>
            <a:r>
              <a:rPr lang="hr-HR" sz="2000" i="1" dirty="0" smtClean="0"/>
              <a:t>http://en.wikipedia.org/</a:t>
            </a:r>
            <a:r>
              <a:rPr lang="hr-HR" sz="2000" i="1" dirty="0" err="1" smtClean="0"/>
              <a:t>wiki</a:t>
            </a:r>
            <a:r>
              <a:rPr lang="hr-HR" sz="2000" i="1" dirty="0" smtClean="0"/>
              <a:t>/Turing_</a:t>
            </a:r>
            <a:r>
              <a:rPr lang="hr-HR" sz="2000" i="1" dirty="0" err="1" smtClean="0"/>
              <a:t>machine</a:t>
            </a:r>
            <a:endParaRPr lang="hr-HR" sz="2000" i="1" dirty="0" smtClean="0"/>
          </a:p>
          <a:p>
            <a:r>
              <a:rPr lang="hr-HR" sz="2000" i="1" dirty="0" smtClean="0"/>
              <a:t>http://en.wikipedia.org/</a:t>
            </a:r>
            <a:r>
              <a:rPr lang="hr-HR" sz="2000" i="1" dirty="0" err="1" smtClean="0"/>
              <a:t>wiki</a:t>
            </a:r>
            <a:r>
              <a:rPr lang="hr-HR" sz="2000" i="1" dirty="0" smtClean="0"/>
              <a:t>/Turing_</a:t>
            </a:r>
            <a:r>
              <a:rPr lang="hr-HR" sz="2000" i="1" dirty="0" err="1" smtClean="0"/>
              <a:t>machine</a:t>
            </a:r>
            <a:r>
              <a:rPr lang="hr-HR" sz="2000" i="1" dirty="0" smtClean="0"/>
              <a:t>_</a:t>
            </a:r>
            <a:r>
              <a:rPr lang="hr-HR" sz="2000" i="1" dirty="0" err="1" smtClean="0"/>
              <a:t>equivalents</a:t>
            </a:r>
            <a:endParaRPr lang="hr-HR" sz="2000" i="1" dirty="0" smtClean="0"/>
          </a:p>
          <a:p>
            <a:r>
              <a:rPr lang="hr-HR" sz="2000" i="1" dirty="0" smtClean="0"/>
              <a:t>http://en.wikipedia.org/</a:t>
            </a:r>
            <a:r>
              <a:rPr lang="hr-HR" sz="2000" i="1" dirty="0" err="1" smtClean="0"/>
              <a:t>wiki</a:t>
            </a:r>
            <a:r>
              <a:rPr lang="hr-HR" sz="2000" i="1" dirty="0" smtClean="0"/>
              <a:t>/</a:t>
            </a:r>
            <a:r>
              <a:rPr lang="hr-HR" sz="2000" i="1" dirty="0" err="1" smtClean="0"/>
              <a:t>Linear</a:t>
            </a:r>
            <a:r>
              <a:rPr lang="hr-HR" sz="2000" i="1" dirty="0" smtClean="0"/>
              <a:t>_</a:t>
            </a:r>
            <a:r>
              <a:rPr lang="hr-HR" sz="2000" i="1" dirty="0" err="1" smtClean="0"/>
              <a:t>bounded</a:t>
            </a:r>
            <a:r>
              <a:rPr lang="hr-HR" sz="2000" i="1" dirty="0" smtClean="0"/>
              <a:t>_automata</a:t>
            </a:r>
          </a:p>
          <a:p>
            <a:r>
              <a:rPr lang="hr-HR" sz="2000" i="1" dirty="0" smtClean="0"/>
              <a:t>http://en.wikipedia.org/</a:t>
            </a:r>
            <a:r>
              <a:rPr lang="hr-HR" sz="2000" i="1" dirty="0" err="1" smtClean="0"/>
              <a:t>wiki</a:t>
            </a:r>
            <a:r>
              <a:rPr lang="hr-HR" sz="2000" i="1" dirty="0" smtClean="0"/>
              <a:t>/</a:t>
            </a:r>
            <a:r>
              <a:rPr lang="hr-HR" sz="2000" i="1" dirty="0" err="1" smtClean="0"/>
              <a:t>Universal</a:t>
            </a:r>
            <a:r>
              <a:rPr lang="hr-HR" sz="2000" i="1" dirty="0" smtClean="0"/>
              <a:t>_Turing_</a:t>
            </a:r>
            <a:r>
              <a:rPr lang="hr-HR" sz="2000" i="1" dirty="0" err="1" smtClean="0"/>
              <a:t>machine</a:t>
            </a:r>
            <a:endParaRPr lang="hr-HR" sz="2000" i="1" dirty="0" smtClean="0"/>
          </a:p>
          <a:p>
            <a:r>
              <a:rPr lang="hr-HR" sz="2000" i="1" dirty="0" smtClean="0"/>
              <a:t>http://en.wikipedia.org/</a:t>
            </a:r>
            <a:r>
              <a:rPr lang="hr-HR" sz="2000" i="1" dirty="0" err="1" smtClean="0"/>
              <a:t>wiki</a:t>
            </a:r>
            <a:r>
              <a:rPr lang="hr-HR" sz="2000" i="1" dirty="0" smtClean="0"/>
              <a:t>/</a:t>
            </a:r>
            <a:r>
              <a:rPr lang="hr-HR" sz="2000" i="1" dirty="0" err="1" smtClean="0"/>
              <a:t>Recursive</a:t>
            </a:r>
            <a:r>
              <a:rPr lang="hr-HR" sz="2000" i="1" dirty="0" smtClean="0"/>
              <a:t>_</a:t>
            </a:r>
            <a:r>
              <a:rPr lang="hr-HR" sz="2000" i="1" dirty="0" err="1" smtClean="0"/>
              <a:t>language</a:t>
            </a:r>
            <a:endParaRPr lang="hr-HR" sz="2000" i="1" dirty="0" smtClean="0"/>
          </a:p>
          <a:p>
            <a:r>
              <a:rPr lang="hr-HR" sz="2000" i="1" dirty="0" smtClean="0"/>
              <a:t>http://en.wikipedia.org/</a:t>
            </a:r>
            <a:r>
              <a:rPr lang="hr-HR" sz="2000" i="1" dirty="0" err="1" smtClean="0"/>
              <a:t>wiki</a:t>
            </a:r>
            <a:r>
              <a:rPr lang="hr-HR" sz="2000" i="1" dirty="0" smtClean="0"/>
              <a:t>/</a:t>
            </a:r>
            <a:r>
              <a:rPr lang="hr-HR" sz="2000" i="1" dirty="0" err="1" smtClean="0"/>
              <a:t>Recursively</a:t>
            </a:r>
            <a:r>
              <a:rPr lang="hr-HR" sz="2000" i="1" dirty="0" smtClean="0"/>
              <a:t>_</a:t>
            </a:r>
            <a:r>
              <a:rPr lang="hr-HR" sz="2000" i="1" dirty="0" err="1" smtClean="0"/>
              <a:t>enumerable</a:t>
            </a:r>
            <a:r>
              <a:rPr lang="hr-HR" sz="2000" i="1" dirty="0" smtClean="0"/>
              <a:t>_</a:t>
            </a:r>
            <a:r>
              <a:rPr lang="hr-HR" sz="2000" i="1" dirty="0" err="1" smtClean="0"/>
              <a:t>language</a:t>
            </a:r>
            <a:endParaRPr lang="hr-HR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571745"/>
            <a:ext cx="8229600" cy="1500197"/>
          </a:xfrm>
        </p:spPr>
        <p:txBody>
          <a:bodyPr/>
          <a:lstStyle/>
          <a:p>
            <a:r>
              <a:rPr lang="hr-HR" dirty="0" smtClean="0"/>
              <a:t>Pojednostavljeni model stogovnog stroja</a:t>
            </a:r>
          </a:p>
          <a:p>
            <a:r>
              <a:rPr lang="hr-HR" dirty="0" smtClean="0"/>
              <a:t>Umjesto 2 stoga koriste se 4 brojila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5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71503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Char char=""/>
            </a:pPr>
            <a:r>
              <a:rPr lang="hr-HR" sz="2400" dirty="0" smtClean="0"/>
              <a:t>Oznaka dna stoga (X) je u krajnje lijevoj ćeliji.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grpSp>
        <p:nvGrpSpPr>
          <p:cNvPr id="2" name="Group 111"/>
          <p:cNvGrpSpPr/>
          <p:nvPr/>
        </p:nvGrpSpPr>
        <p:grpSpPr>
          <a:xfrm>
            <a:off x="1000100" y="2285992"/>
            <a:ext cx="7143800" cy="369332"/>
            <a:chOff x="1000100" y="2285992"/>
            <a:chExt cx="714380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000100" y="2285992"/>
              <a:ext cx="711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Stog: </a:t>
              </a:r>
              <a:endParaRPr lang="hr-HR" dirty="0"/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1857356" y="2285992"/>
              <a:ext cx="6286544" cy="369332"/>
              <a:chOff x="1938318" y="2438392"/>
              <a:chExt cx="6286544" cy="36933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75" name="Content Placeholder 5"/>
          <p:cNvSpPr txBox="1">
            <a:spLocks/>
          </p:cNvSpPr>
          <p:nvPr/>
        </p:nvSpPr>
        <p:spPr>
          <a:xfrm>
            <a:off x="571472" y="1214422"/>
            <a:ext cx="8229600" cy="571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2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Čita</a:t>
            </a:r>
            <a:r>
              <a:rPr kumimoji="0" lang="hr-H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  glava oznaku dna stoga X, vrijednost brojila je 0.</a:t>
            </a:r>
            <a:endParaRPr kumimoji="0" lang="hr-H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Up Arrow 75"/>
          <p:cNvSpPr/>
          <p:nvPr/>
        </p:nvSpPr>
        <p:spPr>
          <a:xfrm>
            <a:off x="2071670" y="2786058"/>
            <a:ext cx="14287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0" name="TextBox 79"/>
          <p:cNvSpPr txBox="1"/>
          <p:nvPr/>
        </p:nvSpPr>
        <p:spPr>
          <a:xfrm>
            <a:off x="8215338" y="37861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= 0</a:t>
            </a:r>
            <a:endParaRPr lang="hr-H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85735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X</a:t>
            </a:r>
            <a:endParaRPr lang="hr-HR" dirty="0"/>
          </a:p>
        </p:txBody>
      </p:sp>
      <p:sp>
        <p:nvSpPr>
          <p:cNvPr id="88" name="TextBox 87"/>
          <p:cNvSpPr txBox="1"/>
          <p:nvPr/>
        </p:nvSpPr>
        <p:spPr>
          <a:xfrm>
            <a:off x="2428860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i1</a:t>
            </a:r>
            <a:endParaRPr lang="hr-HR" dirty="0"/>
          </a:p>
        </p:txBody>
      </p:sp>
      <p:sp>
        <p:nvSpPr>
          <p:cNvPr id="89" name="TextBox 88"/>
          <p:cNvSpPr txBox="1"/>
          <p:nvPr/>
        </p:nvSpPr>
        <p:spPr>
          <a:xfrm>
            <a:off x="300036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i2</a:t>
            </a:r>
            <a:endParaRPr lang="hr-HR" dirty="0"/>
          </a:p>
        </p:txBody>
      </p:sp>
      <p:sp>
        <p:nvSpPr>
          <p:cNvPr id="90" name="TextBox 89"/>
          <p:cNvSpPr txBox="1"/>
          <p:nvPr/>
        </p:nvSpPr>
        <p:spPr>
          <a:xfrm>
            <a:off x="3571868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i3</a:t>
            </a:r>
            <a:endParaRPr lang="hr-HR" dirty="0"/>
          </a:p>
        </p:txBody>
      </p:sp>
      <p:sp>
        <p:nvSpPr>
          <p:cNvPr id="91" name="TextBox 90"/>
          <p:cNvSpPr txBox="1"/>
          <p:nvPr/>
        </p:nvSpPr>
        <p:spPr>
          <a:xfrm>
            <a:off x="4143372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i4</a:t>
            </a:r>
            <a:endParaRPr lang="hr-HR" dirty="0"/>
          </a:p>
        </p:txBody>
      </p:sp>
      <p:sp>
        <p:nvSpPr>
          <p:cNvPr id="92" name="TextBox 91"/>
          <p:cNvSpPr txBox="1"/>
          <p:nvPr/>
        </p:nvSpPr>
        <p:spPr>
          <a:xfrm>
            <a:off x="471487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...</a:t>
            </a:r>
            <a:endParaRPr lang="hr-HR" dirty="0"/>
          </a:p>
        </p:txBody>
      </p:sp>
      <p:sp>
        <p:nvSpPr>
          <p:cNvPr id="93" name="TextBox 92"/>
          <p:cNvSpPr txBox="1"/>
          <p:nvPr/>
        </p:nvSpPr>
        <p:spPr>
          <a:xfrm>
            <a:off x="5286380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Z</a:t>
            </a:r>
            <a:r>
              <a:rPr lang="hr-HR" baseline="-25000" dirty="0" smtClean="0"/>
              <a:t>im</a:t>
            </a:r>
            <a:endParaRPr lang="hr-HR" dirty="0"/>
          </a:p>
        </p:txBody>
      </p:sp>
      <p:sp>
        <p:nvSpPr>
          <p:cNvPr id="94" name="TextBox 93"/>
          <p:cNvSpPr txBox="1"/>
          <p:nvPr/>
        </p:nvSpPr>
        <p:spPr>
          <a:xfrm>
            <a:off x="6429388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5" name="TextBox 94"/>
          <p:cNvSpPr txBox="1"/>
          <p:nvPr/>
        </p:nvSpPr>
        <p:spPr>
          <a:xfrm>
            <a:off x="7000892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6" name="TextBox 95"/>
          <p:cNvSpPr txBox="1"/>
          <p:nvPr/>
        </p:nvSpPr>
        <p:spPr>
          <a:xfrm>
            <a:off x="5857884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97" name="TextBox 96"/>
          <p:cNvSpPr txBox="1"/>
          <p:nvPr/>
        </p:nvSpPr>
        <p:spPr>
          <a:xfrm>
            <a:off x="7572396" y="2285992"/>
            <a:ext cx="57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grpSp>
        <p:nvGrpSpPr>
          <p:cNvPr id="4" name="Group 126"/>
          <p:cNvGrpSpPr/>
          <p:nvPr/>
        </p:nvGrpSpPr>
        <p:grpSpPr>
          <a:xfrm>
            <a:off x="857224" y="3786190"/>
            <a:ext cx="7286676" cy="369332"/>
            <a:chOff x="857224" y="3786190"/>
            <a:chExt cx="7286676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857224" y="3786190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Brojilo: </a:t>
              </a:r>
              <a:endParaRPr lang="hr-HR" dirty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1857356" y="3786190"/>
              <a:ext cx="6286544" cy="369332"/>
              <a:chOff x="1938318" y="2438392"/>
              <a:chExt cx="6286544" cy="36933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93831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0982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08132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65283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2433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9583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67342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510350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081854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938846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653358" y="2438392"/>
                <a:ext cx="5715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endParaRPr lang="hr-HR" dirty="0"/>
              </a:p>
            </p:txBody>
          </p:sp>
        </p:grpSp>
      </p:grpSp>
      <p:sp>
        <p:nvSpPr>
          <p:cNvPr id="128" name="Content Placeholder 5"/>
          <p:cNvSpPr txBox="1">
            <a:spLocks/>
          </p:cNvSpPr>
          <p:nvPr/>
        </p:nvSpPr>
        <p:spPr>
          <a:xfrm>
            <a:off x="642910" y="1214422"/>
            <a:ext cx="8229600" cy="57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Pomakne li se glava u desno, vrijednost brojača se povećava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za 1.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9" name="Content Placeholder 5"/>
          <p:cNvSpPr txBox="1">
            <a:spLocks/>
          </p:cNvSpPr>
          <p:nvPr/>
        </p:nvSpPr>
        <p:spPr>
          <a:xfrm>
            <a:off x="642910" y="1214422"/>
            <a:ext cx="8229600" cy="57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Pomakne li se glava u lijevo, vrijednost brojača se smanjuje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za 1.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215338" y="37861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= 1</a:t>
            </a:r>
            <a:endParaRPr lang="hr-HR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857356" y="3786190"/>
            <a:ext cx="5715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132" name="TextBox 131"/>
          <p:cNvSpPr txBox="1"/>
          <p:nvPr/>
        </p:nvSpPr>
        <p:spPr>
          <a:xfrm>
            <a:off x="8215338" y="37861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= 2</a:t>
            </a:r>
            <a:endParaRPr lang="hr-HR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857356" y="3786190"/>
            <a:ext cx="11334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hr-HR" dirty="0" smtClean="0"/>
              <a:t>2</a:t>
            </a:r>
            <a:endParaRPr lang="hr-HR" dirty="0"/>
          </a:p>
        </p:txBody>
      </p:sp>
      <p:sp>
        <p:nvSpPr>
          <p:cNvPr id="134" name="Content Placeholder 5"/>
          <p:cNvSpPr txBox="1">
            <a:spLocks/>
          </p:cNvSpPr>
          <p:nvPr/>
        </p:nvSpPr>
        <p:spPr>
          <a:xfrm>
            <a:off x="571472" y="5000636"/>
            <a:ext cx="8229600" cy="57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}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Dodavanje ili oduzimanje konstante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postiže se dodatnom komponentom stanja koja omogućuje k pomaka glave u desno ili lijevo</a:t>
            </a:r>
            <a:endParaRPr kumimoji="0" lang="hr-H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094 -0.000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-0.00069 L 0.12396 -0.0006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-0.00069 L 0.06094 -0.00069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48" grpId="1" build="p"/>
      <p:bldP spid="75" grpId="0" build="p"/>
      <p:bldP spid="75" grpId="1" build="allAtOnce"/>
      <p:bldP spid="76" grpId="0" animBg="1"/>
      <p:bldP spid="76" grpId="1" animBg="1"/>
      <p:bldP spid="76" grpId="2" animBg="1"/>
      <p:bldP spid="76" grpId="3" animBg="1"/>
      <p:bldP spid="80" grpId="0"/>
      <p:bldP spid="80" grpId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8" grpId="0" build="p"/>
      <p:bldP spid="128" grpId="1" build="allAtOnce"/>
      <p:bldP spid="129" grpId="0" build="p"/>
      <p:bldP spid="130" grpId="0"/>
      <p:bldP spid="130" grpId="1"/>
      <p:bldP spid="130" grpId="2"/>
      <p:bldP spid="131" grpId="0" animBg="1"/>
      <p:bldP spid="132" grpId="0"/>
      <p:bldP spid="132" grpId="1"/>
      <p:bldP spid="133" grpId="0" animBg="1"/>
      <p:bldP spid="133" grpId="1" animBg="1"/>
      <p:bldP spid="1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72" y="2071678"/>
            <a:ext cx="8229600" cy="2928958"/>
          </a:xfrm>
        </p:spPr>
        <p:txBody>
          <a:bodyPr>
            <a:normAutofit/>
          </a:bodyPr>
          <a:lstStyle/>
          <a:p>
            <a:r>
              <a:rPr lang="hr-HR" dirty="0" smtClean="0"/>
              <a:t>Turingov stroj s jednom trakom moguće je simulirati pomoću stroja sa 4 brojila</a:t>
            </a:r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r>
              <a:rPr lang="hr-HR" dirty="0" smtClean="0"/>
              <a:t>Dovoljno je pokazati da je rad jednog stoga moguće simulirati primjenom 2 brojila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282" y="1785926"/>
            <a:ext cx="8715436" cy="2643206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/>
              <a:t>Pretpostavi se da postoji k različitih znakova stoga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Z</a:t>
            </a:r>
            <a:r>
              <a:rPr lang="hr-HR" baseline="-25000" dirty="0" smtClean="0"/>
              <a:t>0</a:t>
            </a:r>
            <a:r>
              <a:rPr lang="hr-HR" dirty="0" smtClean="0"/>
              <a:t>, Z</a:t>
            </a:r>
            <a:r>
              <a:rPr lang="hr-HR" baseline="-25000" dirty="0" smtClean="0"/>
              <a:t>1</a:t>
            </a:r>
            <a:r>
              <a:rPr lang="hr-HR" dirty="0" smtClean="0"/>
              <a:t>, Z</a:t>
            </a:r>
            <a:r>
              <a:rPr lang="hr-HR" baseline="-25000" dirty="0" smtClean="0"/>
              <a:t>2</a:t>
            </a:r>
            <a:r>
              <a:rPr lang="hr-HR" dirty="0" smtClean="0"/>
              <a:t>, ..., Z</a:t>
            </a:r>
            <a:r>
              <a:rPr lang="hr-HR" baseline="-25000" dirty="0" smtClean="0"/>
              <a:t>k-1</a:t>
            </a:r>
          </a:p>
          <a:p>
            <a:r>
              <a:rPr lang="hr-HR" dirty="0" smtClean="0"/>
              <a:t>i jest vrijednost znaka Z</a:t>
            </a:r>
            <a:r>
              <a:rPr lang="hr-HR" baseline="-25000" dirty="0" smtClean="0"/>
              <a:t>i</a:t>
            </a:r>
            <a:r>
              <a:rPr lang="hr-HR" dirty="0" smtClean="0"/>
              <a:t>,</a:t>
            </a:r>
            <a:r>
              <a:rPr lang="hr-HR" dirty="0"/>
              <a:t> </a:t>
            </a:r>
            <a:r>
              <a:rPr lang="hr-HR" dirty="0" smtClean="0"/>
              <a:t>gdje je 0≤i≤k-1</a:t>
            </a:r>
          </a:p>
          <a:p>
            <a:r>
              <a:rPr lang="hr-HR" dirty="0" smtClean="0"/>
              <a:t>Ako su na stogu znakovi: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Z</a:t>
            </a:r>
            <a:r>
              <a:rPr lang="hr-HR" baseline="-25000" dirty="0" smtClean="0"/>
              <a:t>i1</a:t>
            </a:r>
            <a:r>
              <a:rPr lang="hr-HR" dirty="0" smtClean="0"/>
              <a:t>, Z</a:t>
            </a:r>
            <a:r>
              <a:rPr lang="hr-HR" baseline="-25000" dirty="0" smtClean="0"/>
              <a:t>i2</a:t>
            </a:r>
            <a:r>
              <a:rPr lang="hr-HR" dirty="0" smtClean="0"/>
              <a:t>, Z</a:t>
            </a:r>
            <a:r>
              <a:rPr lang="hr-HR" baseline="-25000" dirty="0" smtClean="0"/>
              <a:t>i3</a:t>
            </a:r>
            <a:r>
              <a:rPr lang="hr-HR" dirty="0" smtClean="0"/>
              <a:t>, ..., Z</a:t>
            </a:r>
            <a:r>
              <a:rPr lang="hr-HR" baseline="-25000" dirty="0" smtClean="0"/>
              <a:t>im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a znak Z</a:t>
            </a:r>
            <a:r>
              <a:rPr lang="hr-HR" baseline="-25000" dirty="0" smtClean="0"/>
              <a:t>im</a:t>
            </a:r>
            <a:r>
              <a:rPr lang="hr-HR" dirty="0" smtClean="0"/>
              <a:t> je na  vrhu stoga i ima vrijednost i</a:t>
            </a:r>
            <a:r>
              <a:rPr lang="hr-HR" baseline="-25000" dirty="0" smtClean="0"/>
              <a:t>m</a:t>
            </a:r>
          </a:p>
          <a:p>
            <a:r>
              <a:rPr lang="hr-HR" dirty="0" smtClean="0"/>
              <a:t>Vrijednost znakova stoga jest cijeli broj j po bazi k koji se računa formulom:</a:t>
            </a:r>
          </a:p>
          <a:p>
            <a:endParaRPr lang="hr-HR" dirty="0" smtClean="0"/>
          </a:p>
          <a:p>
            <a:pPr lvl="1">
              <a:buNone/>
            </a:pPr>
            <a:endParaRPr lang="hr-HR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hr-HR" dirty="0" smtClean="0"/>
              <a:t>Stroj s brojilima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492919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j = i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m</a:t>
            </a:r>
            <a:r>
              <a:rPr lang="hr-HR" sz="2400" b="1" dirty="0" smtClean="0">
                <a:solidFill>
                  <a:srgbClr val="FF0000"/>
                </a:solidFill>
              </a:rPr>
              <a:t> + k i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m-1</a:t>
            </a:r>
            <a:r>
              <a:rPr lang="hr-HR" sz="2400" b="1" dirty="0" smtClean="0">
                <a:solidFill>
                  <a:srgbClr val="FF0000"/>
                </a:solidFill>
              </a:rPr>
              <a:t> + k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2</a:t>
            </a:r>
            <a:r>
              <a:rPr lang="hr-HR" sz="2400" b="1" dirty="0" smtClean="0">
                <a:solidFill>
                  <a:srgbClr val="FF0000"/>
                </a:solidFill>
              </a:rPr>
              <a:t> i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m-2</a:t>
            </a:r>
            <a:r>
              <a:rPr lang="hr-HR" sz="2400" b="1" dirty="0" smtClean="0">
                <a:solidFill>
                  <a:srgbClr val="FF0000"/>
                </a:solidFill>
              </a:rPr>
              <a:t> + k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rgbClr val="FF0000"/>
                </a:solidFill>
              </a:rPr>
              <a:t> i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m-3</a:t>
            </a:r>
            <a:r>
              <a:rPr lang="hr-HR" sz="2400" b="1" dirty="0" smtClean="0">
                <a:solidFill>
                  <a:srgbClr val="FF0000"/>
                </a:solidFill>
              </a:rPr>
              <a:t> + ... + k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m-1</a:t>
            </a:r>
            <a:r>
              <a:rPr lang="hr-HR" sz="2400" b="1" dirty="0" smtClean="0">
                <a:solidFill>
                  <a:srgbClr val="FF0000"/>
                </a:solidFill>
              </a:rPr>
              <a:t> i</a:t>
            </a:r>
            <a:r>
              <a:rPr lang="hr-HR" sz="2400" b="1" baseline="-25000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1|0.1|0.1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1|0.1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|0.2|0.1|0.1|0.1|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3|0.3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6|0.1|0.1|0.1|0.1|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2|0.2|0.2|0.1|0.1|0.1|0.2|0.2|2.8|6|1.9|1.2|2|2|0.2|1|5.7|2.6|2.6|3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7.6|53.1|8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|0.5|1.7|26.1|2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1|0.1|0.3|0.1|0.1|0.1|0.1|0.1|0.1|0.1|0.1|0.1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4|0.2|0.1|0|0.2|0|0.2|0.1|0.2|0.1|0.1|0|0.2|0.5|0.4|0.2|0.2|0.1|0.2|0.1|0.2|0.1|0.2|0.5|0.3|0.2|0.1|0.2|0.2|0.2|0.2|0.2|0.2|0.2|0.2|0.1|0.2|0.2|0.1|0.2|0.2|0.2|0.2|0.1|0.3|0.2|0.1|0.1|0.1|0.2|0.2|0.4|0.2|0.2|0.1|0.4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|0.1|0.1|0.1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748</TotalTime>
  <Words>2530</Words>
  <Application>Microsoft Office PowerPoint</Application>
  <PresentationFormat>On-screen Show (4:3)</PresentationFormat>
  <Paragraphs>778</Paragraphs>
  <Slides>52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Concourse</vt:lpstr>
      <vt:lpstr>Equation</vt:lpstr>
      <vt:lpstr>Pojednostavljeni modeli Turingovog stroja</vt:lpstr>
      <vt:lpstr>Stogovni stroj</vt:lpstr>
      <vt:lpstr>Stogovni stroj</vt:lpstr>
      <vt:lpstr>Slide 4</vt:lpstr>
      <vt:lpstr>Slide 5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Stroj s brojilima</vt:lpstr>
      <vt:lpstr>TS s ograničenim brojem stanja i znakova trake</vt:lpstr>
      <vt:lpstr>TS s ograničenim brojem stanja i znakova trake</vt:lpstr>
      <vt:lpstr>TS s ograničenim brojem stanja i znakova trake</vt:lpstr>
      <vt:lpstr>TS s ograničenim brojem stanja i znakova trake</vt:lpstr>
      <vt:lpstr>Univerzalni Turingov stroj - UTM</vt:lpstr>
      <vt:lpstr>Univerzalni Turingov stroj</vt:lpstr>
      <vt:lpstr>Univerzalni Turingov stroj</vt:lpstr>
      <vt:lpstr>UTM s jednom trakom</vt:lpstr>
      <vt:lpstr>UTM s jednom trakom</vt:lpstr>
      <vt:lpstr>Prihvaćanje i generiranje jezika Turingovim strojem</vt:lpstr>
      <vt:lpstr>Vrste jezika</vt:lpstr>
      <vt:lpstr>Rekurzivni jezici</vt:lpstr>
      <vt:lpstr>Rekurzivni jezici</vt:lpstr>
      <vt:lpstr>Rekurzivno prebrojivi jezici</vt:lpstr>
      <vt:lpstr>Rekurzivno prebrojivi jezici</vt:lpstr>
      <vt:lpstr>Generiranje jezika</vt:lpstr>
      <vt:lpstr>Generiranje jezika</vt:lpstr>
      <vt:lpstr>Prihvaćanje generiranog jezika</vt:lpstr>
      <vt:lpstr>Prihvaćanje generiranog jezika</vt:lpstr>
      <vt:lpstr>Generiranje rekurzivnog jezika</vt:lpstr>
      <vt:lpstr>Generiranje rekurzivnog jezika</vt:lpstr>
      <vt:lpstr>Generiranje rekurzivno prebrojivog jezika</vt:lpstr>
      <vt:lpstr>Generiranje rekurzivno prebrojivog jezika</vt:lpstr>
      <vt:lpstr>Kanonski slijed nizova</vt:lpstr>
      <vt:lpstr>Kanonski slijed rekurzivnih jezika</vt:lpstr>
      <vt:lpstr>Kanonski slijed rekurzivnih jezika</vt:lpstr>
      <vt:lpstr>Generiranje rekurzivno prebrojivih jezika kanonskim slijedom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Pojednostavljeni modeli Turingovog stroja</dc:title>
  <dc:creator>lap</dc:creator>
  <cp:lastModifiedBy>Tin Franovic</cp:lastModifiedBy>
  <cp:revision>75</cp:revision>
  <dcterms:created xsi:type="dcterms:W3CDTF">2009-04-26T14:00:15Z</dcterms:created>
  <dcterms:modified xsi:type="dcterms:W3CDTF">2009-04-29T13:45:09Z</dcterms:modified>
</cp:coreProperties>
</file>