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75" r:id="rId40"/>
    <p:sldId id="265" r:id="rId41"/>
    <p:sldId id="266" r:id="rId42"/>
    <p:sldId id="267" r:id="rId43"/>
    <p:sldId id="268" r:id="rId44"/>
    <p:sldId id="269" r:id="rId45"/>
    <p:sldId id="273" r:id="rId46"/>
    <p:sldId id="274" r:id="rId47"/>
    <p:sldId id="276" r:id="rId48"/>
    <p:sldId id="309" r:id="rId49"/>
    <p:sldId id="277" r:id="rId50"/>
    <p:sldId id="278" r:id="rId51"/>
    <p:sldId id="310" r:id="rId5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0F4"/>
    <a:srgbClr val="E7EBF5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98" autoAdjust="0"/>
    <p:restoredTop sz="94660"/>
  </p:normalViewPr>
  <p:slideViewPr>
    <p:cSldViewPr>
      <p:cViewPr varScale="1">
        <p:scale>
          <a:sx n="69" d="100"/>
          <a:sy n="69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8874D-9A3F-4ABD-AFBD-BF630CA4BAB7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2A5E-B36E-433A-9E83-17C89E8F7C42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D025B-3EAF-4630-8FA2-2CB0487AAEF0}" type="slidenum">
              <a:rPr lang="hr-HR"/>
              <a:pPr/>
              <a:t>1</a:t>
            </a:fld>
            <a:endParaRPr lang="hr-HR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3ECC-B61C-406B-9B3C-909D101D1A99}" type="slidenum">
              <a:rPr lang="hr-HR"/>
              <a:pPr/>
              <a:t>12</a:t>
            </a:fld>
            <a:endParaRPr lang="hr-HR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hr-HR"/>
              <a:t>- odlučivi jezici </a:t>
            </a:r>
          </a:p>
          <a:p>
            <a:pPr marL="228600" indent="-228600">
              <a:buFontTx/>
              <a:buAutoNum type="arabicPeriod"/>
            </a:pPr>
            <a:r>
              <a:rPr lang="hr-HR"/>
              <a:t>150 STRANA!!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1000B9-CFDB-452C-AC85-495E8895234B}" type="datetimeFigureOut">
              <a:rPr lang="sr-Latn-CS" smtClean="0"/>
              <a:pPr/>
              <a:t>1.6.2009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8FE607-2DF2-4674-B3FA-33B2EC5C9966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1143000"/>
          </a:xfrm>
        </p:spPr>
        <p:txBody>
          <a:bodyPr/>
          <a:lstStyle/>
          <a:p>
            <a:r>
              <a:rPr lang="hr-HR" sz="3800" b="1">
                <a:solidFill>
                  <a:srgbClr val="FF0000"/>
                </a:solidFill>
              </a:rPr>
              <a:t>16. predavanje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3190875"/>
            <a:ext cx="8142288" cy="1366838"/>
          </a:xfrm>
        </p:spPr>
        <p:txBody>
          <a:bodyPr/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§"/>
            </a:pPr>
            <a:r>
              <a:rPr lang="hr-HR" sz="3600" b="1"/>
              <a:t>Razredba formalnih jezika i </a:t>
            </a:r>
          </a:p>
          <a:p>
            <a:pPr>
              <a:buClr>
                <a:srgbClr val="FF0000"/>
              </a:buClr>
              <a:buFontTx/>
              <a:buNone/>
            </a:pPr>
            <a:r>
              <a:rPr lang="hr-HR" sz="3600" b="1"/>
              <a:t>   gramatika</a:t>
            </a:r>
          </a:p>
          <a:p>
            <a:pPr>
              <a:buClr>
                <a:srgbClr val="FF0000"/>
              </a:buClr>
            </a:pPr>
            <a:endParaRPr lang="hr-HR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57200" y="2124075"/>
            <a:ext cx="6397625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hr-HR" sz="3200"/>
              <a:t> </a:t>
            </a:r>
            <a:r>
              <a:rPr lang="hr-HR" sz="3000"/>
              <a:t>Svojstva kontekstno ovisnih jezik </a:t>
            </a:r>
          </a:p>
          <a:p>
            <a:pPr>
              <a:buClr>
                <a:srgbClr val="FF0000"/>
              </a:buClr>
            </a:pPr>
            <a:r>
              <a:rPr lang="hr-HR" sz="3000"/>
              <a:t>  (nastavak)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57200" y="5389563"/>
            <a:ext cx="4859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hr-HR" sz="3200"/>
              <a:t> </a:t>
            </a:r>
            <a:r>
              <a:rPr lang="hr-HR" sz="3000"/>
              <a:t>Struktura složenosti jezika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57200" y="4641850"/>
            <a:ext cx="5237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hr-HR" sz="3200"/>
              <a:t> </a:t>
            </a:r>
            <a:r>
              <a:rPr lang="hr-HR" sz="3000"/>
              <a:t>Složenost prihvaćanja jezika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52513"/>
            <a:ext cx="82296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Algoritam prihvaćanja KO jezika - primjer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92138" y="2519363"/>
            <a:ext cx="31067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Garamond" pitchFamily="18" charset="0"/>
              </a:rPr>
              <a:t>Produkcije gramatike G:</a:t>
            </a:r>
          </a:p>
          <a:p>
            <a:r>
              <a:rPr lang="hr-HR" sz="2400">
                <a:latin typeface="Garamond" pitchFamily="18" charset="0"/>
              </a:rPr>
              <a:t>S → A</a:t>
            </a:r>
          </a:p>
          <a:p>
            <a:r>
              <a:rPr lang="hr-HR" sz="2400">
                <a:latin typeface="Garamond" pitchFamily="18" charset="0"/>
              </a:rPr>
              <a:t>A → a|aB</a:t>
            </a:r>
          </a:p>
          <a:p>
            <a:r>
              <a:rPr lang="hr-HR" sz="2400">
                <a:latin typeface="Garamond" pitchFamily="18" charset="0"/>
              </a:rPr>
              <a:t>aB → abB</a:t>
            </a:r>
          </a:p>
          <a:p>
            <a:r>
              <a:rPr lang="hr-HR" sz="2400">
                <a:latin typeface="Garamond" pitchFamily="18" charset="0"/>
              </a:rPr>
              <a:t>bB → bb|bbA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92138" y="2000250"/>
            <a:ext cx="138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800" b="1">
                <a:latin typeface="Garamond" pitchFamily="18" charset="0"/>
              </a:rPr>
              <a:t>w = aba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592138" y="5788025"/>
            <a:ext cx="38100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hr-HR">
                <a:latin typeface="Garamond" pitchFamily="18" charset="0"/>
              </a:rPr>
              <a:t>   Razina R</a:t>
            </a:r>
            <a:r>
              <a:rPr lang="hr-HR" baseline="-25000">
                <a:latin typeface="Garamond" pitchFamily="18" charset="0"/>
              </a:rPr>
              <a:t>i </a:t>
            </a:r>
            <a:r>
              <a:rPr lang="hr-HR">
                <a:latin typeface="Garamond" pitchFamily="18" charset="0"/>
              </a:rPr>
              <a:t>sadrži niz w’ = w ? 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592138" y="4995863"/>
            <a:ext cx="383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hr-HR">
                <a:latin typeface="Garamond" pitchFamily="18" charset="0"/>
              </a:rPr>
              <a:t>Duljina novog međuniza |</a:t>
            </a:r>
            <a:r>
              <a:rPr lang="el-GR">
                <a:latin typeface="Garamond" pitchFamily="18" charset="0"/>
              </a:rPr>
              <a:t>β</a:t>
            </a:r>
            <a:r>
              <a:rPr lang="hr-HR">
                <a:latin typeface="Garamond" pitchFamily="18" charset="0"/>
              </a:rPr>
              <a:t>|    manja ili jednaka |w|?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592138" y="4437063"/>
            <a:ext cx="26701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hr-HR">
                <a:latin typeface="Garamond" pitchFamily="18" charset="0"/>
              </a:rPr>
              <a:t>   Postoji produkcija?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6340475" y="3770313"/>
            <a:ext cx="38258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788025" y="4213225"/>
            <a:ext cx="3032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5586413" y="5122863"/>
            <a:ext cx="6016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037388" y="4213225"/>
            <a:ext cx="482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7037388" y="4679950"/>
            <a:ext cx="631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7037388" y="5122863"/>
            <a:ext cx="8001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abbA</a:t>
            </a: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5072063" y="3770313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5057775" y="4679950"/>
            <a:ext cx="345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5072063" y="4200525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5072063" y="5122863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5072063" y="5565775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8267700" y="4297363"/>
            <a:ext cx="39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2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8247063" y="4740275"/>
            <a:ext cx="398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3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267700" y="5199063"/>
            <a:ext cx="39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4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8267700" y="3830638"/>
            <a:ext cx="39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1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6340475" y="3327400"/>
            <a:ext cx="3238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S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8267700" y="338772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0</a:t>
            </a:r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5072063" y="6002338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8247063" y="5565775"/>
            <a:ext cx="398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/>
      <p:bldP spid="102412" grpId="0"/>
      <p:bldP spid="102413" grpId="0"/>
      <p:bldP spid="102414" grpId="0"/>
      <p:bldP spid="102415" grpId="0"/>
      <p:bldP spid="102416" grpId="0"/>
      <p:bldP spid="102416" grpId="1"/>
      <p:bldP spid="102416" grpId="2"/>
      <p:bldP spid="102417" grpId="0" animBg="1"/>
      <p:bldP spid="102418" grpId="0" animBg="1"/>
      <p:bldP spid="102419" grpId="0" animBg="1"/>
      <p:bldP spid="102420" grpId="0" animBg="1"/>
      <p:bldP spid="102421" grpId="0" animBg="1"/>
      <p:bldP spid="102422" grpId="0"/>
      <p:bldP spid="102423" grpId="0"/>
      <p:bldP spid="102424" grpId="0"/>
      <p:bldP spid="102425" grpId="0"/>
      <p:bldP spid="102426" grpId="0"/>
      <p:bldP spid="102427" grpId="0"/>
      <p:bldP spid="102428" grpId="0" animBg="1"/>
      <p:bldP spid="1024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712946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hr-HR" sz="3800">
                <a:solidFill>
                  <a:srgbClr val="FF0000"/>
                </a:solidFill>
              </a:rPr>
              <a:t>Strukturna složenost u odnosu na rekurzivne jezike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4550"/>
            <a:ext cx="82296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 Određivanje podskupa rekurzivnih jezika</a:t>
            </a:r>
            <a:endParaRPr lang="hr-HR" sz="320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28596" y="2357430"/>
            <a:ext cx="49784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hr-HR" dirty="0">
                <a:latin typeface="Garamond" pitchFamily="18" charset="0"/>
              </a:rPr>
              <a:t>Zamislimo skup jezika K={L</a:t>
            </a:r>
            <a:r>
              <a:rPr lang="hr-HR" baseline="-25000" dirty="0">
                <a:latin typeface="Garamond" pitchFamily="18" charset="0"/>
              </a:rPr>
              <a:t>1</a:t>
            </a:r>
            <a:r>
              <a:rPr lang="hr-HR" dirty="0">
                <a:latin typeface="Garamond" pitchFamily="18" charset="0"/>
              </a:rPr>
              <a:t>,L</a:t>
            </a:r>
            <a:r>
              <a:rPr lang="hr-HR" baseline="-25000" dirty="0">
                <a:latin typeface="Garamond" pitchFamily="18" charset="0"/>
              </a:rPr>
              <a:t>2</a:t>
            </a:r>
            <a:r>
              <a:rPr lang="hr-HR" dirty="0">
                <a:latin typeface="Garamond" pitchFamily="18" charset="0"/>
              </a:rPr>
              <a:t>,L</a:t>
            </a:r>
            <a:r>
              <a:rPr lang="hr-HR" baseline="-25000" dirty="0">
                <a:latin typeface="Garamond" pitchFamily="18" charset="0"/>
              </a:rPr>
              <a:t>3</a:t>
            </a:r>
            <a:r>
              <a:rPr lang="hr-HR" dirty="0">
                <a:latin typeface="Garamond" pitchFamily="18" charset="0"/>
              </a:rPr>
              <a:t>,..} za čiji bilo koji jezik L</a:t>
            </a:r>
            <a:r>
              <a:rPr lang="hr-HR" baseline="-25000" dirty="0">
                <a:latin typeface="Garamond" pitchFamily="18" charset="0"/>
              </a:rPr>
              <a:t>i</a:t>
            </a:r>
            <a:r>
              <a:rPr lang="hr-HR" dirty="0">
                <a:latin typeface="Garamond" pitchFamily="18" charset="0"/>
              </a:rPr>
              <a:t> je moguće izgraditi barem jedan TS M</a:t>
            </a:r>
            <a:r>
              <a:rPr lang="hr-HR" baseline="-25000" dirty="0">
                <a:latin typeface="Garamond" pitchFamily="18" charset="0"/>
              </a:rPr>
              <a:t>i</a:t>
            </a:r>
            <a:r>
              <a:rPr lang="hr-HR" dirty="0">
                <a:latin typeface="Garamond" pitchFamily="18" charset="0"/>
              </a:rPr>
              <a:t> koji ga prihvaća i koji stane za svaki ulazni niz. </a:t>
            </a:r>
          </a:p>
          <a:p>
            <a:pPr marL="342900" indent="-342900">
              <a:buFontTx/>
              <a:buChar char="•"/>
            </a:pPr>
            <a:endParaRPr lang="hr-HR" dirty="0">
              <a:latin typeface="Garamond" pitchFamily="18" charset="0"/>
            </a:endParaRPr>
          </a:p>
          <a:p>
            <a:pPr marL="342900" indent="-342900">
              <a:buFontTx/>
              <a:buChar char="•"/>
            </a:pPr>
            <a:r>
              <a:rPr lang="hr-HR" dirty="0">
                <a:latin typeface="Garamond" pitchFamily="18" charset="0"/>
              </a:rPr>
              <a:t>Kodirajmo funkcije prijelaza svih tih TS M</a:t>
            </a:r>
            <a:r>
              <a:rPr lang="hr-HR" baseline="-25000" dirty="0">
                <a:latin typeface="Garamond" pitchFamily="18" charset="0"/>
              </a:rPr>
              <a:t>i</a:t>
            </a:r>
            <a:r>
              <a:rPr lang="hr-HR" dirty="0">
                <a:latin typeface="Garamond" pitchFamily="18" charset="0"/>
              </a:rPr>
              <a:t> i poredajmo ih određenim slijedom.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575300" y="1987550"/>
            <a:ext cx="9413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>
                <a:latin typeface="Garamond" pitchFamily="18" charset="0"/>
              </a:rPr>
              <a:t>Znak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356350" y="1987550"/>
            <a:ext cx="12287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>
                <a:latin typeface="Garamond" pitchFamily="18" charset="0"/>
              </a:rPr>
              <a:t>Sinonim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7486650" y="1987550"/>
            <a:ext cx="8302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>
                <a:latin typeface="Garamond" pitchFamily="18" charset="0"/>
              </a:rPr>
              <a:t>Kod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765800" y="2430463"/>
            <a:ext cx="3206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765800" y="2884488"/>
            <a:ext cx="3206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1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743575" y="3327400"/>
            <a:ext cx="3635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B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5765800" y="3770313"/>
            <a:ext cx="3508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L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5765800" y="4213225"/>
            <a:ext cx="3667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R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5743575" y="4622800"/>
            <a:ext cx="4159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q</a:t>
            </a:r>
            <a:r>
              <a:rPr lang="hr-HR" baseline="-25000">
                <a:latin typeface="Garamond" pitchFamily="18" charset="0"/>
              </a:rPr>
              <a:t>1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5743575" y="5065713"/>
            <a:ext cx="4159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q</a:t>
            </a:r>
            <a:r>
              <a:rPr lang="hr-HR" baseline="-25000">
                <a:latin typeface="Garamond" pitchFamily="18" charset="0"/>
              </a:rPr>
              <a:t>2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5765800" y="5508625"/>
            <a:ext cx="4603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---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765800" y="5951538"/>
            <a:ext cx="42386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q</a:t>
            </a:r>
            <a:r>
              <a:rPr lang="hr-HR" baseline="-25000">
                <a:latin typeface="Garamond" pitchFamily="18" charset="0"/>
              </a:rPr>
              <a:t>n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6700838" y="2441575"/>
            <a:ext cx="47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X</a:t>
            </a:r>
            <a:r>
              <a:rPr lang="hr-HR" baseline="-25000">
                <a:latin typeface="Garamond" pitchFamily="18" charset="0"/>
              </a:rPr>
              <a:t>1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6700838" y="2884488"/>
            <a:ext cx="47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X</a:t>
            </a:r>
            <a:r>
              <a:rPr lang="hr-HR" baseline="-25000">
                <a:latin typeface="Garamond" pitchFamily="18" charset="0"/>
              </a:rPr>
              <a:t>2</a:t>
            </a: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6700838" y="3327400"/>
            <a:ext cx="47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X</a:t>
            </a:r>
            <a:r>
              <a:rPr lang="hr-HR" baseline="-25000">
                <a:latin typeface="Garamond" pitchFamily="18" charset="0"/>
              </a:rPr>
              <a:t>3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6700838" y="3770313"/>
            <a:ext cx="4984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D</a:t>
            </a:r>
            <a:r>
              <a:rPr lang="hr-HR" baseline="-25000">
                <a:latin typeface="Garamond" pitchFamily="18" charset="0"/>
              </a:rPr>
              <a:t>1</a:t>
            </a:r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6678613" y="4213225"/>
            <a:ext cx="498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D</a:t>
            </a:r>
            <a:r>
              <a:rPr lang="hr-HR" baseline="-25000">
                <a:latin typeface="Garamond" pitchFamily="18" charset="0"/>
              </a:rPr>
              <a:t>2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7721600" y="2441575"/>
            <a:ext cx="3206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7721600" y="4622800"/>
            <a:ext cx="3206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7648575" y="5065713"/>
            <a:ext cx="4572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00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7585075" y="4179888"/>
            <a:ext cx="5302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 00</a:t>
            </a: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7585075" y="2889250"/>
            <a:ext cx="5302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 00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7721600" y="3763963"/>
            <a:ext cx="3206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7585075" y="3332163"/>
            <a:ext cx="593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000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721600" y="5508625"/>
            <a:ext cx="4603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---</a:t>
            </a: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7721600" y="5951538"/>
            <a:ext cx="417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0</a:t>
            </a:r>
            <a:r>
              <a:rPr lang="hr-HR" baseline="30000">
                <a:latin typeface="Garamond" pitchFamily="18" charset="0"/>
              </a:rPr>
              <a:t>n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5575300" y="1987550"/>
            <a:ext cx="2616200" cy="440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56" name="Rectangle 32"/>
          <p:cNvSpPr>
            <a:spLocks noChangeArrowheads="1"/>
          </p:cNvSpPr>
          <p:nvPr/>
        </p:nvSpPr>
        <p:spPr bwMode="auto">
          <a:xfrm>
            <a:off x="5575300" y="1987550"/>
            <a:ext cx="2606675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57" name="Rectangle 33"/>
          <p:cNvSpPr>
            <a:spLocks noChangeArrowheads="1"/>
          </p:cNvSpPr>
          <p:nvPr/>
        </p:nvSpPr>
        <p:spPr bwMode="auto">
          <a:xfrm>
            <a:off x="5575300" y="2430463"/>
            <a:ext cx="26066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575300" y="3770313"/>
            <a:ext cx="26035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>
            <a:off x="5575300" y="4611688"/>
            <a:ext cx="260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6356350" y="1987550"/>
            <a:ext cx="0" cy="44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7486650" y="1976438"/>
            <a:ext cx="0" cy="44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428596" y="4286256"/>
            <a:ext cx="4392613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hr-HR" dirty="0">
                <a:latin typeface="Garamond" pitchFamily="18" charset="0"/>
              </a:rPr>
              <a:t>Ako postoji TS M</a:t>
            </a:r>
            <a:r>
              <a:rPr lang="hr-HR" baseline="-25000" dirty="0">
                <a:latin typeface="Garamond" pitchFamily="18" charset="0"/>
              </a:rPr>
              <a:t>k</a:t>
            </a:r>
            <a:r>
              <a:rPr lang="hr-HR" dirty="0">
                <a:latin typeface="Garamond" pitchFamily="18" charset="0"/>
              </a:rPr>
              <a:t> koji redom ispisuje kodove svih TS M</a:t>
            </a:r>
            <a:r>
              <a:rPr lang="hr-HR" baseline="-25000" dirty="0">
                <a:latin typeface="Garamond" pitchFamily="18" charset="0"/>
              </a:rPr>
              <a:t>i</a:t>
            </a:r>
            <a:r>
              <a:rPr lang="hr-HR" dirty="0">
                <a:latin typeface="Garamond" pitchFamily="18" charset="0"/>
              </a:rPr>
              <a:t> koji</a:t>
            </a:r>
          </a:p>
          <a:p>
            <a:pPr marL="342900" indent="-342900"/>
            <a:r>
              <a:rPr lang="hr-HR" dirty="0">
                <a:latin typeface="Garamond" pitchFamily="18" charset="0"/>
              </a:rPr>
              <a:t>     prihvaćaju neki jezik iz skupa K, skup jezika K je pravi podskup skupa rekurzivnih jezika.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30" grpId="0"/>
      <p:bldP spid="103431" grpId="0"/>
      <p:bldP spid="103432" grpId="0"/>
      <p:bldP spid="103433" grpId="0"/>
      <p:bldP spid="103434" grpId="0"/>
      <p:bldP spid="103435" grpId="0"/>
      <p:bldP spid="103436" grpId="0"/>
      <p:bldP spid="103437" grpId="0"/>
      <p:bldP spid="103438" grpId="0"/>
      <p:bldP spid="103439" grpId="0"/>
      <p:bldP spid="103440" grpId="0"/>
      <p:bldP spid="103441" grpId="0"/>
      <p:bldP spid="103442" grpId="0"/>
      <p:bldP spid="103443" grpId="0"/>
      <p:bldP spid="103444" grpId="0"/>
      <p:bldP spid="103445" grpId="0"/>
      <p:bldP spid="103446" grpId="0"/>
      <p:bldP spid="103447" grpId="0"/>
      <p:bldP spid="103448" grpId="0"/>
      <p:bldP spid="103449" grpId="0"/>
      <p:bldP spid="103450" grpId="0"/>
      <p:bldP spid="103451" grpId="0"/>
      <p:bldP spid="103452" grpId="0"/>
      <p:bldP spid="103453" grpId="0"/>
      <p:bldP spid="103454" grpId="0"/>
      <p:bldP spid="103455" grpId="0" animBg="1"/>
      <p:bldP spid="103456" grpId="0" animBg="1"/>
      <p:bldP spid="103457" grpId="0" animBg="1"/>
      <p:bldP spid="103458" grpId="0" animBg="1"/>
      <p:bldP spid="103459" grpId="0" animBg="1"/>
      <p:bldP spid="103460" grpId="0" animBg="1"/>
      <p:bldP spid="1034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0772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Određivanje podskupa rekurzivnih jezika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2622550"/>
            <a:ext cx="7940675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hr-HR" sz="3200">
                <a:latin typeface="Garamond" pitchFamily="18" charset="0"/>
              </a:rPr>
              <a:t>Funkcije prijelaza kodiranog TS koji prihvaća jezik L</a:t>
            </a:r>
            <a:r>
              <a:rPr lang="hr-HR" sz="3200" baseline="-25000">
                <a:latin typeface="Garamond" pitchFamily="18" charset="0"/>
              </a:rPr>
              <a:t>2 </a:t>
            </a:r>
            <a:r>
              <a:rPr lang="ru-RU" sz="3200">
                <a:latin typeface="Garamond" pitchFamily="18" charset="0"/>
              </a:rPr>
              <a:t>є</a:t>
            </a:r>
            <a:r>
              <a:rPr lang="hr-HR" sz="3200">
                <a:latin typeface="Garamond" pitchFamily="18" charset="0"/>
              </a:rPr>
              <a:t> K : 111010010010100110010010101001100010…</a:t>
            </a:r>
          </a:p>
          <a:p>
            <a:pPr marL="342900" indent="-342900">
              <a:buFontTx/>
              <a:buChar char="•"/>
            </a:pPr>
            <a:endParaRPr lang="hr-HR" sz="3200">
              <a:latin typeface="Garamond" pitchFamily="18" charset="0"/>
            </a:endParaRPr>
          </a:p>
          <a:p>
            <a:pPr marL="342900" indent="-342900">
              <a:buFontTx/>
              <a:buChar char="•"/>
            </a:pPr>
            <a:r>
              <a:rPr lang="hr-HR" sz="3200">
                <a:latin typeface="Garamond" pitchFamily="18" charset="0"/>
              </a:rPr>
              <a:t>TS M</a:t>
            </a:r>
            <a:r>
              <a:rPr lang="hr-HR" sz="3200" baseline="-25000">
                <a:latin typeface="Garamond" pitchFamily="18" charset="0"/>
              </a:rPr>
              <a:t>K</a:t>
            </a:r>
            <a:r>
              <a:rPr lang="hr-HR" sz="3200">
                <a:latin typeface="Garamond" pitchFamily="18" charset="0"/>
              </a:rPr>
              <a:t> generiranjem kodova </a:t>
            </a:r>
            <a:r>
              <a:rPr lang="hr-HR" sz="3200" i="1">
                <a:latin typeface="Garamond" pitchFamily="18" charset="0"/>
              </a:rPr>
              <a:t>n</a:t>
            </a:r>
            <a:r>
              <a:rPr lang="hr-HR" sz="3200">
                <a:latin typeface="Garamond" pitchFamily="18" charset="0"/>
              </a:rPr>
              <a:t> TS stvara TS M</a:t>
            </a:r>
            <a:r>
              <a:rPr lang="hr-HR" sz="3200" baseline="-25000">
                <a:latin typeface="Garamond" pitchFamily="18" charset="0"/>
              </a:rPr>
              <a:t>n</a:t>
            </a:r>
            <a:r>
              <a:rPr lang="hr-HR" sz="3200">
                <a:latin typeface="Garamond" pitchFamily="18" charset="0"/>
              </a:rPr>
              <a:t> koji prihvaća uniju prvih n jezika L </a:t>
            </a:r>
            <a:r>
              <a:rPr lang="ru-RU" sz="3200">
                <a:latin typeface="Garamond" pitchFamily="18" charset="0"/>
              </a:rPr>
              <a:t>є</a:t>
            </a:r>
            <a:r>
              <a:rPr lang="hr-HR" sz="3200">
                <a:latin typeface="Garamond" pitchFamily="18" charset="0"/>
              </a:rPr>
              <a:t> K, a rad M</a:t>
            </a:r>
            <a:r>
              <a:rPr lang="hr-HR" sz="3200" baseline="-25000">
                <a:latin typeface="Garamond" pitchFamily="18" charset="0"/>
              </a:rPr>
              <a:t>n</a:t>
            </a:r>
            <a:r>
              <a:rPr lang="hr-HR" sz="3200">
                <a:latin typeface="Garamond" pitchFamily="18" charset="0"/>
              </a:rPr>
              <a:t> se može simulirati M</a:t>
            </a:r>
            <a:r>
              <a:rPr lang="hr-HR" sz="3200" baseline="-25000">
                <a:latin typeface="Garamond" pitchFamily="18" charset="0"/>
              </a:rPr>
              <a:t>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79488"/>
            <a:ext cx="7508875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Određivanje podskupa rekurzivnih jezika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735013" y="1901825"/>
            <a:ext cx="79406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Garamond" pitchFamily="18" charset="0"/>
              </a:rPr>
              <a:t>Ako postoji rekurzivni jezik L</a:t>
            </a:r>
            <a:r>
              <a:rPr lang="hr-HR" sz="2400" baseline="-25000">
                <a:latin typeface="Garamond" pitchFamily="18" charset="0"/>
              </a:rPr>
              <a:t>R</a:t>
            </a:r>
            <a:r>
              <a:rPr lang="hr-HR" sz="2400">
                <a:latin typeface="Garamond" pitchFamily="18" charset="0"/>
              </a:rPr>
              <a:t> koji ne prihvaća niti jedan TS M</a:t>
            </a:r>
            <a:r>
              <a:rPr lang="hr-HR" sz="2400" baseline="-25000">
                <a:latin typeface="Garamond" pitchFamily="18" charset="0"/>
              </a:rPr>
              <a:t>i</a:t>
            </a:r>
            <a:r>
              <a:rPr lang="hr-HR" sz="2400">
                <a:latin typeface="Garamond" pitchFamily="18" charset="0"/>
              </a:rPr>
              <a:t> onda taj jezik L</a:t>
            </a:r>
            <a:r>
              <a:rPr lang="hr-HR" sz="2400" baseline="-25000">
                <a:latin typeface="Garamond" pitchFamily="18" charset="0"/>
              </a:rPr>
              <a:t>R</a:t>
            </a:r>
            <a:r>
              <a:rPr lang="hr-HR" sz="2400">
                <a:latin typeface="Garamond" pitchFamily="18" charset="0"/>
              </a:rPr>
              <a:t> nije element K.</a:t>
            </a:r>
          </a:p>
          <a:p>
            <a:endParaRPr lang="hr-HR" sz="2400">
              <a:latin typeface="Garamond" pitchFamily="18" charset="0"/>
            </a:endParaRPr>
          </a:p>
          <a:p>
            <a:r>
              <a:rPr lang="hr-HR" sz="2400">
                <a:latin typeface="Garamond" pitchFamily="18" charset="0"/>
              </a:rPr>
              <a:t>Ako je za jezik L</a:t>
            </a:r>
            <a:r>
              <a:rPr lang="hr-HR" sz="2400" baseline="-25000">
                <a:latin typeface="Garamond" pitchFamily="18" charset="0"/>
              </a:rPr>
              <a:t>R</a:t>
            </a:r>
            <a:r>
              <a:rPr lang="hr-HR" sz="2400">
                <a:latin typeface="Garamond" pitchFamily="18" charset="0"/>
              </a:rPr>
              <a:t> moguće izgraditi neki TS M</a:t>
            </a:r>
            <a:r>
              <a:rPr lang="hr-HR" sz="2400" baseline="-25000">
                <a:latin typeface="Garamond" pitchFamily="18" charset="0"/>
              </a:rPr>
              <a:t>R</a:t>
            </a:r>
            <a:r>
              <a:rPr lang="hr-HR" sz="2400">
                <a:latin typeface="Garamond" pitchFamily="18" charset="0"/>
              </a:rPr>
              <a:t> koji prihvaća svaki niz onda je skup jezika K pravi podskup rekurzivnih jezika.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341438" y="4754563"/>
            <a:ext cx="216376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>
                <a:latin typeface="Garamond" pitchFamily="18" charset="0"/>
              </a:rPr>
              <a:t>Izračunaj cjelobrojnu vrijednost i binarnog niza w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3927475" y="5153025"/>
            <a:ext cx="568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M</a:t>
            </a:r>
            <a:r>
              <a:rPr lang="hr-HR" baseline="-25000">
                <a:latin typeface="Garamond" pitchFamily="18" charset="0"/>
              </a:rPr>
              <a:t>K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6110288" y="5153025"/>
            <a:ext cx="5207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M</a:t>
            </a:r>
            <a:r>
              <a:rPr lang="hr-HR" baseline="-25000">
                <a:latin typeface="Garamond" pitchFamily="18" charset="0"/>
              </a:rPr>
              <a:t>u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724400" y="4930775"/>
            <a:ext cx="11191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&lt;M</a:t>
            </a:r>
            <a:r>
              <a:rPr lang="hr-HR" baseline="-25000">
                <a:latin typeface="Garamond" pitchFamily="18" charset="0"/>
              </a:rPr>
              <a:t>i</a:t>
            </a:r>
            <a:r>
              <a:rPr lang="hr-HR">
                <a:latin typeface="Garamond" pitchFamily="18" charset="0"/>
              </a:rPr>
              <a:t>,w&gt;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341438" y="4754563"/>
            <a:ext cx="2163762" cy="157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3927475" y="4951413"/>
            <a:ext cx="598488" cy="91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6116638" y="4951413"/>
            <a:ext cx="598487" cy="91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4525963" y="53736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551238" y="4930775"/>
            <a:ext cx="250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i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505200" y="5373688"/>
            <a:ext cx="423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1062038" y="4046538"/>
            <a:ext cx="6434137" cy="2547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1341438" y="4079875"/>
            <a:ext cx="5461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M</a:t>
            </a:r>
            <a:r>
              <a:rPr lang="hr-HR" baseline="-25000">
                <a:latin typeface="Garamond" pitchFamily="18" charset="0"/>
              </a:rPr>
              <a:t>R</a:t>
            </a: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6715125" y="5153025"/>
            <a:ext cx="135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6715125" y="5595938"/>
            <a:ext cx="135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8196263" y="4854575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Garamond" pitchFamily="18" charset="0"/>
              </a:rPr>
              <a:t>NE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6715125" y="5595938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Garamond" pitchFamily="18" charset="0"/>
              </a:rPr>
              <a:t>NE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6715125" y="4695825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Garamond" pitchFamily="18" charset="0"/>
              </a:rPr>
              <a:t>DA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8189913" y="541178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Garamond" pitchFamily="18" charset="0"/>
              </a:rPr>
              <a:t>DA</a:t>
            </a:r>
          </a:p>
        </p:txBody>
      </p:sp>
      <p:sp>
        <p:nvSpPr>
          <p:cNvPr id="112663" name="Line 23"/>
          <p:cNvSpPr>
            <a:spLocks noChangeShapeType="1"/>
          </p:cNvSpPr>
          <p:nvPr/>
        </p:nvSpPr>
        <p:spPr bwMode="auto">
          <a:xfrm>
            <a:off x="547688" y="5595938"/>
            <a:ext cx="793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103188" y="5083175"/>
            <a:ext cx="88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Garamond" pitchFamily="18" charset="0"/>
              </a:rPr>
              <a:t>1101..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 animBg="1"/>
      <p:bldP spid="112650" grpId="0" animBg="1"/>
      <p:bldP spid="112651" grpId="0" animBg="1"/>
      <p:bldP spid="112652" grpId="0" animBg="1"/>
      <p:bldP spid="112653" grpId="0"/>
      <p:bldP spid="112654" grpId="0" animBg="1"/>
      <p:bldP spid="112655" grpId="0" animBg="1"/>
      <p:bldP spid="112656" grpId="0"/>
      <p:bldP spid="112657" grpId="0" animBg="1"/>
      <p:bldP spid="112658" grpId="0" animBg="1"/>
      <p:bldP spid="112659" grpId="0"/>
      <p:bldP spid="112660" grpId="0"/>
      <p:bldP spid="112661" grpId="0"/>
      <p:bldP spid="112662" grpId="0"/>
      <p:bldP spid="112663" grpId="0" animBg="1"/>
      <p:bldP spid="1126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5388"/>
            <a:ext cx="82296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Određivanje skupa kontekstno ovisnih jezika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55650" y="2116138"/>
            <a:ext cx="767397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hr-HR">
                <a:latin typeface="Garamond" pitchFamily="18" charset="0"/>
              </a:rPr>
              <a:t>Za </a:t>
            </a:r>
            <a:r>
              <a:rPr lang="hr-HR" u="sng">
                <a:latin typeface="Garamond" pitchFamily="18" charset="0"/>
              </a:rPr>
              <a:t>bilo koji</a:t>
            </a:r>
            <a:r>
              <a:rPr lang="hr-HR">
                <a:latin typeface="Garamond" pitchFamily="18" charset="0"/>
              </a:rPr>
              <a:t> kontekstno ovisni jezik postoji barem jedan TS u nizu M</a:t>
            </a:r>
            <a:r>
              <a:rPr lang="hr-HR" baseline="-25000">
                <a:latin typeface="Garamond" pitchFamily="18" charset="0"/>
              </a:rPr>
              <a:t>1</a:t>
            </a:r>
            <a:r>
              <a:rPr lang="hr-HR">
                <a:latin typeface="Garamond" pitchFamily="18" charset="0"/>
              </a:rPr>
              <a:t>,M</a:t>
            </a:r>
            <a:r>
              <a:rPr lang="hr-HR" baseline="-25000">
                <a:latin typeface="Garamond" pitchFamily="18" charset="0"/>
              </a:rPr>
              <a:t>2</a:t>
            </a:r>
            <a:r>
              <a:rPr lang="hr-HR">
                <a:latin typeface="Garamond" pitchFamily="18" charset="0"/>
              </a:rPr>
              <a:t>,… koji ga prihvaća.</a:t>
            </a:r>
          </a:p>
          <a:p>
            <a:pPr marL="342900" indent="-342900">
              <a:buFontTx/>
              <a:buAutoNum type="arabicPeriod"/>
            </a:pPr>
            <a:endParaRPr lang="hr-HR">
              <a:latin typeface="Garamond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hr-HR">
                <a:latin typeface="Garamond" pitchFamily="18" charset="0"/>
              </a:rPr>
              <a:t>Svi TS M</a:t>
            </a:r>
            <a:r>
              <a:rPr lang="hr-HR" baseline="-25000">
                <a:latin typeface="Garamond" pitchFamily="18" charset="0"/>
              </a:rPr>
              <a:t>i</a:t>
            </a:r>
            <a:r>
              <a:rPr lang="hr-HR">
                <a:latin typeface="Garamond" pitchFamily="18" charset="0"/>
              </a:rPr>
              <a:t> u nizu TS M</a:t>
            </a:r>
            <a:r>
              <a:rPr lang="hr-HR" baseline="-25000">
                <a:latin typeface="Garamond" pitchFamily="18" charset="0"/>
              </a:rPr>
              <a:t>1</a:t>
            </a:r>
            <a:r>
              <a:rPr lang="hr-HR">
                <a:latin typeface="Garamond" pitchFamily="18" charset="0"/>
              </a:rPr>
              <a:t>,M</a:t>
            </a:r>
            <a:r>
              <a:rPr lang="hr-HR" baseline="-25000">
                <a:latin typeface="Garamond" pitchFamily="18" charset="0"/>
              </a:rPr>
              <a:t>2</a:t>
            </a:r>
            <a:r>
              <a:rPr lang="hr-HR">
                <a:latin typeface="Garamond" pitchFamily="18" charset="0"/>
              </a:rPr>
              <a:t>,… uvijek stanu za bilo koji ulazni niz. </a:t>
            </a:r>
          </a:p>
          <a:p>
            <a:pPr marL="342900" indent="-342900">
              <a:buFontTx/>
              <a:buAutoNum type="arabicPeriod"/>
            </a:pPr>
            <a:endParaRPr lang="hr-HR">
              <a:latin typeface="Garamond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hr-HR">
                <a:latin typeface="Garamond" pitchFamily="18" charset="0"/>
              </a:rPr>
              <a:t>Postoji TS M</a:t>
            </a:r>
            <a:r>
              <a:rPr lang="hr-HR" baseline="-25000">
                <a:latin typeface="Garamond" pitchFamily="18" charset="0"/>
              </a:rPr>
              <a:t>KOJ</a:t>
            </a:r>
            <a:r>
              <a:rPr lang="hr-HR">
                <a:latin typeface="Garamond" pitchFamily="18" charset="0"/>
              </a:rPr>
              <a:t> koji generira redom </a:t>
            </a:r>
            <a:r>
              <a:rPr lang="hr-HR" u="sng">
                <a:latin typeface="Garamond" pitchFamily="18" charset="0"/>
              </a:rPr>
              <a:t>kodove</a:t>
            </a:r>
            <a:r>
              <a:rPr lang="hr-HR">
                <a:latin typeface="Garamond" pitchFamily="18" charset="0"/>
              </a:rPr>
              <a:t> svih TS M</a:t>
            </a:r>
            <a:r>
              <a:rPr lang="hr-HR" baseline="-25000">
                <a:latin typeface="Garamond" pitchFamily="18" charset="0"/>
              </a:rPr>
              <a:t>1</a:t>
            </a:r>
            <a:r>
              <a:rPr lang="hr-HR">
                <a:latin typeface="Garamond" pitchFamily="18" charset="0"/>
              </a:rPr>
              <a:t>,M</a:t>
            </a:r>
            <a:r>
              <a:rPr lang="hr-HR" baseline="-25000">
                <a:latin typeface="Garamond" pitchFamily="18" charset="0"/>
              </a:rPr>
              <a:t>2</a:t>
            </a:r>
            <a:r>
              <a:rPr lang="hr-HR">
                <a:latin typeface="Garamond" pitchFamily="18" charset="0"/>
              </a:rPr>
              <a:t>,…</a:t>
            </a:r>
          </a:p>
          <a:p>
            <a:pPr marL="342900" indent="-342900">
              <a:buFontTx/>
              <a:buAutoNum type="arabicPeriod"/>
            </a:pPr>
            <a:endParaRPr lang="hr-HR">
              <a:latin typeface="Garamond" pitchFamily="18" charset="0"/>
            </a:endParaRP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55650" y="4786313"/>
            <a:ext cx="226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Garamond" pitchFamily="18" charset="0"/>
              </a:rPr>
              <a:t>Algoritam TS M</a:t>
            </a:r>
            <a:r>
              <a:rPr lang="hr-HR" sz="2400" baseline="-25000">
                <a:latin typeface="Garamond" pitchFamily="18" charset="0"/>
              </a:rPr>
              <a:t>i</a:t>
            </a:r>
            <a:r>
              <a:rPr lang="hr-HR" sz="2400">
                <a:latin typeface="Garamond" pitchFamily="18" charset="0"/>
              </a:rPr>
              <a:t>?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55650" y="5345113"/>
            <a:ext cx="697388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Kodiranje niza M</a:t>
            </a:r>
            <a:r>
              <a:rPr lang="hr-HR" baseline="-25000">
                <a:latin typeface="Garamond" pitchFamily="18" charset="0"/>
              </a:rPr>
              <a:t>1</a:t>
            </a:r>
            <a:r>
              <a:rPr lang="hr-HR">
                <a:latin typeface="Garamond" pitchFamily="18" charset="0"/>
              </a:rPr>
              <a:t>,M</a:t>
            </a:r>
            <a:r>
              <a:rPr lang="hr-HR" baseline="-25000">
                <a:latin typeface="Garamond" pitchFamily="18" charset="0"/>
              </a:rPr>
              <a:t>2</a:t>
            </a:r>
            <a:r>
              <a:rPr lang="hr-HR">
                <a:latin typeface="Garamond" pitchFamily="18" charset="0"/>
              </a:rPr>
              <a:t>,.. se poistovjećuje s kodiranjem KOG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9488"/>
            <a:ext cx="80772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Stvaranje M</a:t>
            </a:r>
            <a:r>
              <a:rPr lang="hr-HR" sz="3200" baseline="-25000">
                <a:solidFill>
                  <a:srgbClr val="FF0000"/>
                </a:solidFill>
              </a:rPr>
              <a:t>KOJ</a:t>
            </a:r>
            <a:r>
              <a:rPr lang="hr-HR" sz="3200">
                <a:solidFill>
                  <a:srgbClr val="FF0000"/>
                </a:solidFill>
              </a:rPr>
              <a:t> - kodiranje KOG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081881" y="1737440"/>
            <a:ext cx="223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1900" b="1">
                <a:latin typeface="Garamond" pitchFamily="18" charset="0"/>
              </a:rPr>
              <a:t>Znak </a:t>
            </a:r>
            <a:r>
              <a:rPr lang="hr-HR" sz="2000" b="1">
                <a:latin typeface="Garamond" pitchFamily="18" charset="0"/>
              </a:rPr>
              <a:t>gramatike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242218" y="2135903"/>
            <a:ext cx="1573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Završni znak 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242218" y="2532778"/>
            <a:ext cx="1573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Završni znak 1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872456" y="2928065"/>
            <a:ext cx="2365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,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1747043" y="3377328"/>
            <a:ext cx="425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→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72456" y="3774203"/>
            <a:ext cx="3000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{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872456" y="4250453"/>
            <a:ext cx="3000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}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872456" y="4647328"/>
            <a:ext cx="25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(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920081" y="5044203"/>
            <a:ext cx="25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)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1081881" y="5385515"/>
            <a:ext cx="19669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Nezavršni znak A1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1081881" y="6179265"/>
            <a:ext cx="19669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Nezavršni znak A2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1762918" y="5782390"/>
            <a:ext cx="412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---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4088606" y="1737440"/>
            <a:ext cx="77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000" b="1">
                <a:latin typeface="Garamond" pitchFamily="18" charset="0"/>
              </a:rPr>
              <a:t>Kod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4206081" y="2151778"/>
            <a:ext cx="409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10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4106068" y="2516903"/>
            <a:ext cx="582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 100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4106068" y="2928065"/>
            <a:ext cx="63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1000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3993356" y="3377328"/>
            <a:ext cx="8080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 10000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3980656" y="4266328"/>
            <a:ext cx="9731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1000000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3940968" y="3818653"/>
            <a:ext cx="920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 100000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3828256" y="5044203"/>
            <a:ext cx="1258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 100000000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3940968" y="4647328"/>
            <a:ext cx="1085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10000000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4206081" y="5425203"/>
            <a:ext cx="522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109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206081" y="5814140"/>
            <a:ext cx="412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---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215606" y="6195140"/>
            <a:ext cx="738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900">
                <a:latin typeface="Garamond" pitchFamily="18" charset="0"/>
              </a:rPr>
              <a:t>10i+8</a:t>
            </a:r>
          </a:p>
        </p:txBody>
      </p: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796131" y="1737440"/>
            <a:ext cx="4465637" cy="483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3317081" y="1737440"/>
            <a:ext cx="0" cy="482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796131" y="213431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796131" y="210256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796131" y="256611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2" name="Line 38"/>
          <p:cNvSpPr>
            <a:spLocks noChangeShapeType="1"/>
          </p:cNvSpPr>
          <p:nvPr/>
        </p:nvSpPr>
        <p:spPr bwMode="auto">
          <a:xfrm>
            <a:off x="819943" y="2928065"/>
            <a:ext cx="446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3" name="Line 39"/>
          <p:cNvSpPr>
            <a:spLocks noChangeShapeType="1"/>
          </p:cNvSpPr>
          <p:nvPr/>
        </p:nvSpPr>
        <p:spPr bwMode="auto">
          <a:xfrm>
            <a:off x="819943" y="3377328"/>
            <a:ext cx="446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819943" y="3734515"/>
            <a:ext cx="446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>
            <a:off x="819943" y="4207590"/>
            <a:ext cx="446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>
            <a:off x="815181" y="4647328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>
            <a:off x="796131" y="5044203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815181" y="5425203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89" name="Line 45"/>
          <p:cNvSpPr>
            <a:spLocks noChangeShapeType="1"/>
          </p:cNvSpPr>
          <p:nvPr/>
        </p:nvSpPr>
        <p:spPr bwMode="auto">
          <a:xfrm>
            <a:off x="815181" y="5820490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90" name="Line 46"/>
          <p:cNvSpPr>
            <a:spLocks noChangeShapeType="1"/>
          </p:cNvSpPr>
          <p:nvPr/>
        </p:nvSpPr>
        <p:spPr bwMode="auto">
          <a:xfrm>
            <a:off x="815181" y="6195140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8591" name="Line 47"/>
          <p:cNvSpPr>
            <a:spLocks noChangeShapeType="1"/>
          </p:cNvSpPr>
          <p:nvPr/>
        </p:nvSpPr>
        <p:spPr bwMode="auto">
          <a:xfrm>
            <a:off x="796131" y="6576140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2" name="TextBox 41"/>
          <p:cNvSpPr txBox="1"/>
          <p:nvPr/>
        </p:nvSpPr>
        <p:spPr>
          <a:xfrm>
            <a:off x="6000760" y="2002771"/>
            <a:ext cx="27860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smtClean="0">
                <a:latin typeface="Garamond" pitchFamily="18" charset="0"/>
              </a:rPr>
              <a:t>ako je zadovoljen zadani način kodiranja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hr-HR" dirty="0" smtClean="0">
              <a:latin typeface="Garamond" pitchFamily="18" charset="0"/>
            </a:endParaRP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hr-HR" dirty="0" smtClean="0">
                <a:latin typeface="Garamond" pitchFamily="18" charset="0"/>
              </a:rPr>
              <a:t> ako su zadovoljeni zahtjevi KOG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hr-HR" dirty="0" smtClean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smtClean="0">
                <a:latin typeface="Garamond" pitchFamily="18" charset="0"/>
              </a:rPr>
              <a:t>onda je niz w ispravno kodirana KOG i on se ispisuje na izlaznu traku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777875"/>
          </a:xfrm>
        </p:spPr>
        <p:txBody>
          <a:bodyPr/>
          <a:lstStyle/>
          <a:p>
            <a:pPr algn="l"/>
            <a:r>
              <a:rPr lang="hr-HR" sz="3200">
                <a:solidFill>
                  <a:srgbClr val="FF0000"/>
                </a:solidFill>
              </a:rPr>
              <a:t>Zaključak - KOJ su pravi podskup RJ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57200" y="3055938"/>
            <a:ext cx="7550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hr-HR" dirty="0">
                <a:latin typeface="Garamond" pitchFamily="18" charset="0"/>
              </a:rPr>
              <a:t>  </a:t>
            </a:r>
            <a:r>
              <a:rPr lang="hr-HR" sz="2400" dirty="0" smtClean="0">
                <a:latin typeface="Garamond" pitchFamily="18" charset="0"/>
              </a:rPr>
              <a:t>Na temelju postojanja niza </a:t>
            </a:r>
            <a:r>
              <a:rPr lang="hr-HR" sz="2400" dirty="0">
                <a:latin typeface="Garamond" pitchFamily="18" charset="0"/>
              </a:rPr>
              <a:t>TS M</a:t>
            </a:r>
            <a:r>
              <a:rPr lang="hr-HR" sz="2400" baseline="-25000" dirty="0">
                <a:latin typeface="Garamond" pitchFamily="18" charset="0"/>
              </a:rPr>
              <a:t>1</a:t>
            </a:r>
            <a:r>
              <a:rPr lang="hr-HR" sz="2400" dirty="0">
                <a:latin typeface="Garamond" pitchFamily="18" charset="0"/>
              </a:rPr>
              <a:t>,M</a:t>
            </a:r>
            <a:r>
              <a:rPr lang="hr-HR" sz="2400" baseline="-25000" dirty="0">
                <a:latin typeface="Garamond" pitchFamily="18" charset="0"/>
              </a:rPr>
              <a:t>2</a:t>
            </a:r>
            <a:r>
              <a:rPr lang="hr-HR" sz="2400" dirty="0">
                <a:latin typeface="Garamond" pitchFamily="18" charset="0"/>
              </a:rPr>
              <a:t>,… za koji su ispunjeni</a:t>
            </a:r>
          </a:p>
          <a:p>
            <a:r>
              <a:rPr lang="hr-HR" sz="2400" dirty="0">
                <a:latin typeface="Garamond" pitchFamily="18" charset="0"/>
              </a:rPr>
              <a:t>   zahtjevi (1), (</a:t>
            </a:r>
            <a:r>
              <a:rPr lang="hr-HR" sz="2400" dirty="0" err="1">
                <a:latin typeface="Garamond" pitchFamily="18" charset="0"/>
              </a:rPr>
              <a:t>2</a:t>
            </a:r>
            <a:r>
              <a:rPr lang="hr-HR" sz="2400" dirty="0">
                <a:latin typeface="Garamond" pitchFamily="18" charset="0"/>
              </a:rPr>
              <a:t>), (</a:t>
            </a:r>
            <a:r>
              <a:rPr lang="hr-HR" sz="2400" dirty="0" err="1">
                <a:latin typeface="Garamond" pitchFamily="18" charset="0"/>
              </a:rPr>
              <a:t>3</a:t>
            </a:r>
            <a:r>
              <a:rPr lang="hr-HR" sz="2400" dirty="0">
                <a:latin typeface="Garamond" pitchFamily="18" charset="0"/>
              </a:rPr>
              <a:t>) i na temelju svojstva kojim se uspoređuje</a:t>
            </a:r>
          </a:p>
          <a:p>
            <a:r>
              <a:rPr lang="hr-HR" sz="2400" dirty="0">
                <a:latin typeface="Garamond" pitchFamily="18" charset="0"/>
              </a:rPr>
              <a:t>   neki skup sa rekurzivnim skupom, zaključuje se da su </a:t>
            </a:r>
          </a:p>
          <a:p>
            <a:r>
              <a:rPr lang="hr-HR" sz="2400" dirty="0">
                <a:latin typeface="Garamond" pitchFamily="18" charset="0"/>
              </a:rPr>
              <a:t>   kontekstno ovisno jezici pravi podskup rekurzivnih jezika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506" y="357166"/>
            <a:ext cx="8865494" cy="5786478"/>
          </a:xfrm>
        </p:spPr>
        <p:txBody>
          <a:bodyPr>
            <a:noAutofit/>
          </a:bodyPr>
          <a:lstStyle/>
          <a:p>
            <a:pPr algn="l"/>
            <a:r>
              <a:rPr lang="hr-HR" dirty="0" smtClean="0"/>
              <a:t>               Razredba jezika,</a:t>
            </a:r>
            <a:br>
              <a:rPr lang="hr-HR" dirty="0" smtClean="0"/>
            </a:br>
            <a:r>
              <a:rPr lang="hr-HR" dirty="0" smtClean="0"/>
              <a:t>                     automata</a:t>
            </a:r>
            <a:br>
              <a:rPr lang="hr-HR" dirty="0" smtClean="0"/>
            </a:br>
            <a:r>
              <a:rPr lang="hr-HR" dirty="0" smtClean="0"/>
              <a:t>                               i </a:t>
            </a:r>
            <a:br>
              <a:rPr lang="hr-HR" dirty="0" smtClean="0"/>
            </a:br>
            <a:r>
              <a:rPr lang="hr-HR" dirty="0" smtClean="0"/>
              <a:t>                     gramatika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06" y="5429264"/>
            <a:ext cx="7854696" cy="1752600"/>
          </a:xfrm>
        </p:spPr>
        <p:txBody>
          <a:bodyPr/>
          <a:lstStyle/>
          <a:p>
            <a:endParaRPr lang="hr-H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4755" y="857232"/>
            <a:ext cx="6717240" cy="19288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901755" y="928671"/>
            <a:ext cx="60247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Razredba</a:t>
            </a:r>
            <a:r>
              <a:rPr lang="en-US" sz="2800" dirty="0" smtClean="0"/>
              <a:t> </a:t>
            </a:r>
            <a:r>
              <a:rPr lang="en-US" sz="2800" dirty="0" err="1" smtClean="0"/>
              <a:t>jezika</a:t>
            </a:r>
            <a:r>
              <a:rPr lang="en-US" sz="2800" dirty="0" smtClean="0"/>
              <a:t> u </a:t>
            </a:r>
            <a:r>
              <a:rPr lang="en-US" sz="2800" dirty="0" err="1" smtClean="0"/>
              <a:t>klase</a:t>
            </a:r>
            <a:r>
              <a:rPr lang="en-US" sz="2800" dirty="0" smtClean="0"/>
              <a:t> </a:t>
            </a:r>
            <a:r>
              <a:rPr lang="en-US" sz="2800" dirty="0" err="1" smtClean="0"/>
              <a:t>zasniva</a:t>
            </a:r>
            <a:r>
              <a:rPr lang="en-US" sz="2800" dirty="0" smtClean="0"/>
              <a:t> se</a:t>
            </a:r>
            <a:r>
              <a:rPr lang="hr-HR" sz="2800" dirty="0" smtClean="0"/>
              <a:t> na :</a:t>
            </a:r>
          </a:p>
          <a:p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178755" y="1428736"/>
            <a:ext cx="60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800" dirty="0" smtClean="0"/>
              <a:t> </a:t>
            </a:r>
            <a:r>
              <a:rPr lang="en-US" sz="2800" dirty="0" err="1" smtClean="0"/>
              <a:t>strukturnoj</a:t>
            </a:r>
            <a:r>
              <a:rPr lang="en-US" sz="2800" dirty="0" smtClean="0"/>
              <a:t> </a:t>
            </a:r>
            <a:r>
              <a:rPr lang="en-US" sz="2800" dirty="0" err="1" smtClean="0"/>
              <a:t>složenosti</a:t>
            </a:r>
            <a:r>
              <a:rPr lang="en-US" sz="2800" dirty="0" smtClean="0"/>
              <a:t> </a:t>
            </a:r>
            <a:r>
              <a:rPr lang="en-US" sz="2800" dirty="0" err="1" smtClean="0"/>
              <a:t>jezika</a:t>
            </a:r>
            <a:r>
              <a:rPr lang="en-US" sz="2800" dirty="0" smtClean="0"/>
              <a:t> </a:t>
            </a:r>
            <a:endParaRPr lang="hr-HR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78755" y="2071678"/>
            <a:ext cx="512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800" b="1" dirty="0" smtClean="0"/>
              <a:t> </a:t>
            </a:r>
            <a:r>
              <a:rPr lang="en-US" sz="2800" dirty="0" err="1" smtClean="0"/>
              <a:t>složenosti</a:t>
            </a:r>
            <a:r>
              <a:rPr lang="en-US" sz="2800" dirty="0" smtClean="0"/>
              <a:t> </a:t>
            </a:r>
            <a:r>
              <a:rPr lang="en-US" sz="2800" dirty="0" err="1" smtClean="0"/>
              <a:t>prihvaćanja</a:t>
            </a:r>
            <a:r>
              <a:rPr lang="en-US" sz="2800" dirty="0" smtClean="0"/>
              <a:t> </a:t>
            </a:r>
            <a:r>
              <a:rPr lang="en-US" sz="2800" dirty="0" err="1" smtClean="0"/>
              <a:t>jezika</a:t>
            </a:r>
            <a:endParaRPr lang="hr-HR" sz="28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26263" y="2928934"/>
            <a:ext cx="6717240" cy="17145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901755" y="2928934"/>
            <a:ext cx="60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Strukturna</a:t>
            </a:r>
            <a:r>
              <a:rPr lang="en-US" sz="2800" dirty="0" smtClean="0"/>
              <a:t> </a:t>
            </a:r>
            <a:r>
              <a:rPr lang="en-US" sz="2800" dirty="0" err="1" smtClean="0"/>
              <a:t>složenost</a:t>
            </a:r>
            <a:r>
              <a:rPr lang="en-US" sz="2800" dirty="0" smtClean="0"/>
              <a:t> </a:t>
            </a:r>
            <a:r>
              <a:rPr lang="en-US" sz="2800" dirty="0" err="1" smtClean="0"/>
              <a:t>jezika</a:t>
            </a:r>
            <a:r>
              <a:rPr lang="hr-HR" sz="2800" dirty="0" smtClean="0"/>
              <a:t> </a:t>
            </a:r>
            <a:r>
              <a:rPr lang="en-US" sz="2800" dirty="0" smtClean="0"/>
              <a:t>se</a:t>
            </a:r>
            <a:r>
              <a:rPr lang="hr-HR" sz="2800" dirty="0" smtClean="0"/>
              <a:t> 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255" y="3429001"/>
            <a:ext cx="6786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800" dirty="0" smtClean="0"/>
              <a:t> određuje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temelju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složenost</a:t>
            </a:r>
            <a:r>
              <a:rPr lang="hr-HR" sz="2800" u="sng" dirty="0" smtClean="0"/>
              <a:t>i </a:t>
            </a:r>
            <a:r>
              <a:rPr lang="en-US" sz="2800" u="sng" dirty="0" smtClean="0"/>
              <a:t>automata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</a:t>
            </a:r>
            <a:r>
              <a:rPr lang="en-US" sz="2800" dirty="0" err="1" smtClean="0"/>
              <a:t>prihvaća</a:t>
            </a:r>
            <a:r>
              <a:rPr lang="en-US" sz="2800" dirty="0" smtClean="0"/>
              <a:t> </a:t>
            </a:r>
            <a:r>
              <a:rPr lang="en-US" sz="2800" dirty="0" err="1" smtClean="0"/>
              <a:t>jezik</a:t>
            </a:r>
            <a:endParaRPr lang="hr-HR" sz="2800" dirty="0" smtClean="0"/>
          </a:p>
          <a:p>
            <a:pPr>
              <a:buFont typeface="Wingdings" pitchFamily="2" charset="2"/>
              <a:buChar char="Ø"/>
            </a:pPr>
            <a:endParaRPr lang="hr-HR" sz="28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557013" y="4786322"/>
            <a:ext cx="6717240" cy="17145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>
            <a:off x="832505" y="4786322"/>
            <a:ext cx="60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Složenost prihvaćanja jezika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005" y="5286388"/>
            <a:ext cx="6786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800" dirty="0" smtClean="0"/>
              <a:t> </a:t>
            </a:r>
            <a:r>
              <a:rPr lang="en-US" sz="2800" dirty="0" err="1" smtClean="0"/>
              <a:t>uzima</a:t>
            </a:r>
            <a:r>
              <a:rPr lang="en-US" sz="2800" dirty="0" smtClean="0"/>
              <a:t> u </a:t>
            </a:r>
            <a:r>
              <a:rPr lang="en-US" sz="2800" dirty="0" err="1" smtClean="0"/>
              <a:t>obzir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vrijeme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prostor</a:t>
            </a:r>
            <a:r>
              <a:rPr lang="en-US" sz="2800" dirty="0" smtClean="0"/>
              <a:t> </a:t>
            </a:r>
            <a:r>
              <a:rPr lang="hr-HR" sz="2800" dirty="0" smtClean="0"/>
              <a:t>koji su potrebni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se </a:t>
            </a:r>
            <a:r>
              <a:rPr lang="en-US" sz="2800" dirty="0" err="1" smtClean="0"/>
              <a:t>prihvati</a:t>
            </a:r>
            <a:r>
              <a:rPr lang="en-US" sz="2800" dirty="0" smtClean="0"/>
              <a:t> </a:t>
            </a:r>
            <a:r>
              <a:rPr lang="en-US" sz="2800" dirty="0" err="1" smtClean="0"/>
              <a:t>jezik</a:t>
            </a:r>
            <a:endParaRPr lang="hr-HR" sz="2800" dirty="0" smtClean="0"/>
          </a:p>
          <a:p>
            <a:pPr>
              <a:buFont typeface="Wingdings" pitchFamily="2" charset="2"/>
              <a:buChar char="Ø"/>
            </a:pPr>
            <a:endParaRPr lang="hr-HR" sz="2800" dirty="0" smtClean="0"/>
          </a:p>
          <a:p>
            <a:pPr>
              <a:buFont typeface="Wingdings" pitchFamily="2" charset="2"/>
              <a:buChar char="Ø"/>
            </a:pPr>
            <a:endParaRPr lang="hr-HR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 animBg="1"/>
      <p:bldP spid="12" grpId="0"/>
      <p:bldP spid="13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1163638"/>
            <a:ext cx="6985000" cy="644525"/>
          </a:xfrm>
        </p:spPr>
        <p:txBody>
          <a:bodyPr/>
          <a:lstStyle/>
          <a:p>
            <a:pPr algn="ctr"/>
            <a:r>
              <a:rPr lang="hr-HR" sz="3200" dirty="0">
                <a:solidFill>
                  <a:srgbClr val="FF0000"/>
                </a:solidFill>
              </a:rPr>
              <a:t>Svojstva</a:t>
            </a:r>
            <a:r>
              <a:rPr lang="hr-HR" sz="3200" b="1" dirty="0">
                <a:solidFill>
                  <a:srgbClr val="FF0000"/>
                </a:solidFill>
              </a:rPr>
              <a:t> </a:t>
            </a:r>
            <a:r>
              <a:rPr lang="hr-HR" sz="3200" dirty="0">
                <a:solidFill>
                  <a:srgbClr val="FF0000"/>
                </a:solidFill>
              </a:rPr>
              <a:t>kontekstno</a:t>
            </a:r>
            <a:r>
              <a:rPr lang="hr-HR" sz="3200" b="1" dirty="0">
                <a:solidFill>
                  <a:srgbClr val="FF0000"/>
                </a:solidFill>
              </a:rPr>
              <a:t> </a:t>
            </a:r>
            <a:r>
              <a:rPr lang="hr-HR" sz="3200" dirty="0">
                <a:solidFill>
                  <a:srgbClr val="FF0000"/>
                </a:solidFill>
              </a:rPr>
              <a:t>ovisnih</a:t>
            </a:r>
            <a:r>
              <a:rPr lang="hr-HR" sz="3200" b="1" dirty="0">
                <a:solidFill>
                  <a:srgbClr val="FF0000"/>
                </a:solidFill>
              </a:rPr>
              <a:t> </a:t>
            </a:r>
            <a:r>
              <a:rPr lang="hr-HR" sz="3200" dirty="0">
                <a:solidFill>
                  <a:srgbClr val="FF0000"/>
                </a:solidFill>
              </a:rPr>
              <a:t>jezika</a:t>
            </a:r>
            <a:r>
              <a:rPr lang="hr-HR" sz="4000" dirty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2693988"/>
            <a:ext cx="5483225" cy="24812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hr-HR" sz="2600" dirty="0">
                <a:latin typeface="Garamond" pitchFamily="18" charset="0"/>
              </a:rPr>
              <a:t>uniju</a:t>
            </a:r>
          </a:p>
          <a:p>
            <a:pPr>
              <a:buClr>
                <a:srgbClr val="FF0000"/>
              </a:buClr>
            </a:pPr>
            <a:r>
              <a:rPr lang="hr-HR" sz="2600" dirty="0">
                <a:latin typeface="Garamond" pitchFamily="18" charset="0"/>
              </a:rPr>
              <a:t>nadovezivanje</a:t>
            </a:r>
          </a:p>
          <a:p>
            <a:pPr>
              <a:buClr>
                <a:srgbClr val="FF0000"/>
              </a:buClr>
            </a:pPr>
            <a:r>
              <a:rPr lang="hr-HR" sz="2600" dirty="0" err="1">
                <a:latin typeface="Garamond" pitchFamily="18" charset="0"/>
              </a:rPr>
              <a:t>Kleenov</a:t>
            </a:r>
            <a:r>
              <a:rPr lang="hr-HR" sz="2600" dirty="0">
                <a:latin typeface="Garamond" pitchFamily="18" charset="0"/>
              </a:rPr>
              <a:t> operator</a:t>
            </a:r>
          </a:p>
          <a:p>
            <a:pPr>
              <a:buClr>
                <a:srgbClr val="FF0000"/>
              </a:buClr>
            </a:pPr>
            <a:r>
              <a:rPr lang="hr-HR" sz="2600" dirty="0">
                <a:latin typeface="Garamond" pitchFamily="18" charset="0"/>
              </a:rPr>
              <a:t>presjek</a:t>
            </a:r>
          </a:p>
          <a:p>
            <a:pPr>
              <a:buClr>
                <a:srgbClr val="FF0000"/>
              </a:buClr>
            </a:pPr>
            <a:r>
              <a:rPr lang="hr-HR" sz="2600" dirty="0">
                <a:latin typeface="Garamond" pitchFamily="18" charset="0"/>
              </a:rPr>
              <a:t>komplement</a:t>
            </a:r>
            <a:endParaRPr lang="hr-HR" dirty="0">
              <a:latin typeface="Garamond" pitchFamily="18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11188" y="2174875"/>
            <a:ext cx="5915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600"/>
              <a:t> </a:t>
            </a:r>
            <a:r>
              <a:rPr lang="hr-HR" sz="2600">
                <a:latin typeface="Garamond" pitchFamily="18" charset="0"/>
              </a:rPr>
              <a:t>Zatvorenost s obzirom na</a:t>
            </a:r>
            <a:r>
              <a:rPr lang="hr-HR" sz="2800">
                <a:latin typeface="Garamond" pitchFamily="18" charset="0"/>
              </a:rPr>
              <a:t>: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6429388" y="1214422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3600" dirty="0">
                <a:solidFill>
                  <a:srgbClr val="FF0000"/>
                </a:solidFill>
                <a:latin typeface="Garamond" pitchFamily="18" charset="0"/>
              </a:rPr>
              <a:t>- </a:t>
            </a:r>
            <a:r>
              <a:rPr lang="hr-HR" sz="3200" dirty="0">
                <a:solidFill>
                  <a:srgbClr val="FF0000"/>
                </a:solidFill>
              </a:rPr>
              <a:t>nastavak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11188" y="5175250"/>
            <a:ext cx="76327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600"/>
              <a:t> </a:t>
            </a:r>
            <a:r>
              <a:rPr lang="hr-HR" sz="2600">
                <a:latin typeface="Garamond" pitchFamily="18" charset="0"/>
              </a:rPr>
              <a:t>Odlučivost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hr-HR" sz="2600">
                <a:latin typeface="Garamond" pitchFamily="18" charset="0"/>
              </a:rPr>
              <a:t> Strukturna složenost u odnosu na rekurzivne jezike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3" grpId="0"/>
      <p:bldP spid="962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14480" y="857232"/>
            <a:ext cx="64825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Strukturna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složenost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jezika</a:t>
            </a:r>
            <a:endParaRPr lang="hr-HR" sz="2800" b="1" dirty="0" smtClean="0">
              <a:solidFill>
                <a:srgbClr val="FF0000"/>
              </a:solidFill>
            </a:endParaRPr>
          </a:p>
          <a:p>
            <a:endParaRPr lang="hr-HR" dirty="0"/>
          </a:p>
        </p:txBody>
      </p:sp>
      <p:sp>
        <p:nvSpPr>
          <p:cNvPr id="12" name="Rounded Rectangle 11"/>
          <p:cNvSpPr/>
          <p:nvPr/>
        </p:nvSpPr>
        <p:spPr>
          <a:xfrm>
            <a:off x="1802004" y="1857364"/>
            <a:ext cx="1731247" cy="1285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hr-H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251" y="2000240"/>
            <a:ext cx="131574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hr-HR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6256" y="3357562"/>
            <a:ext cx="8380745" cy="10001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555506" y="3429002"/>
            <a:ext cx="838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Automat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prihvaća</a:t>
            </a:r>
            <a:r>
              <a:rPr lang="en-US" sz="2400" dirty="0" smtClean="0"/>
              <a:t> </a:t>
            </a:r>
            <a:r>
              <a:rPr lang="en-US" sz="2400" dirty="0" err="1" smtClean="0"/>
              <a:t>jezike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A </a:t>
            </a:r>
            <a:r>
              <a:rPr lang="en-US" sz="2400" dirty="0" err="1" smtClean="0"/>
              <a:t>jednostavnije</a:t>
            </a:r>
            <a:r>
              <a:rPr lang="en-US" sz="2400" dirty="0" smtClean="0"/>
              <a:t> je </a:t>
            </a:r>
            <a:r>
              <a:rPr lang="en-US" sz="2400" dirty="0" err="1" smtClean="0"/>
              <a:t>strukture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automata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prihvaća</a:t>
            </a:r>
            <a:r>
              <a:rPr lang="en-US" sz="2400" dirty="0" smtClean="0"/>
              <a:t> </a:t>
            </a:r>
            <a:r>
              <a:rPr lang="en-US" sz="2400" dirty="0" err="1" smtClean="0"/>
              <a:t>jezike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B.</a:t>
            </a:r>
            <a:endParaRPr lang="hr-HR" sz="2400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486256" y="4500570"/>
            <a:ext cx="8380745" cy="1285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55506" y="4500570"/>
            <a:ext cx="838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Produkcije</a:t>
            </a:r>
            <a:r>
              <a:rPr lang="en-US" sz="2400" dirty="0" smtClean="0"/>
              <a:t> </a:t>
            </a:r>
            <a:r>
              <a:rPr lang="en-US" sz="2400" dirty="0" err="1" smtClean="0"/>
              <a:t>gramatike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generira</a:t>
            </a:r>
            <a:r>
              <a:rPr lang="en-US" sz="2400" dirty="0" smtClean="0"/>
              <a:t> </a:t>
            </a:r>
            <a:r>
              <a:rPr lang="en-US" sz="2400" dirty="0" err="1" smtClean="0"/>
              <a:t>jezike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A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jednostavnije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produkcija</a:t>
            </a:r>
            <a:r>
              <a:rPr lang="en-US" sz="2400" dirty="0" smtClean="0"/>
              <a:t> </a:t>
            </a:r>
            <a:r>
              <a:rPr lang="en-US" sz="2400" dirty="0" err="1" smtClean="0"/>
              <a:t>gramatike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generira</a:t>
            </a:r>
            <a:r>
              <a:rPr lang="en-US" sz="2400" dirty="0" smtClean="0"/>
              <a:t> </a:t>
            </a:r>
            <a:r>
              <a:rPr lang="en-US" sz="2400" dirty="0" err="1" smtClean="0"/>
              <a:t>jezike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B.</a:t>
            </a:r>
            <a:endParaRPr lang="hr-HR" sz="2400" dirty="0" smtClean="0"/>
          </a:p>
          <a:p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486256" y="5929306"/>
            <a:ext cx="8380745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xtBox 24"/>
          <p:cNvSpPr txBox="1"/>
          <p:nvPr/>
        </p:nvSpPr>
        <p:spPr>
          <a:xfrm>
            <a:off x="486256" y="6027004"/>
            <a:ext cx="838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Zbog toga su jezici iz klase A jednostavnije strukturne složenost od jezika iz klase B.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7996" y="2000240"/>
            <a:ext cx="2132891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TextBox 26"/>
          <p:cNvSpPr txBox="1"/>
          <p:nvPr/>
        </p:nvSpPr>
        <p:spPr>
          <a:xfrm>
            <a:off x="6926496" y="2071678"/>
            <a:ext cx="193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i B su različite klase jezika</a:t>
            </a:r>
          </a:p>
          <a:p>
            <a:endParaRPr lang="hr-HR" dirty="0"/>
          </a:p>
        </p:txBody>
      </p:sp>
      <p:sp>
        <p:nvSpPr>
          <p:cNvPr id="28" name="Right Arrow 27"/>
          <p:cNvSpPr/>
          <p:nvPr/>
        </p:nvSpPr>
        <p:spPr>
          <a:xfrm>
            <a:off x="5679998" y="2285992"/>
            <a:ext cx="900249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2425253" y="2071679"/>
            <a:ext cx="1177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 smtClean="0"/>
              <a:t>B</a:t>
            </a:r>
            <a:endParaRPr lang="hr-HR" sz="4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56500" y="2071679"/>
            <a:ext cx="69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b="1" dirty="0" smtClean="0"/>
              <a:t>A</a:t>
            </a:r>
            <a:endParaRPr lang="hr-H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9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0" y="642918"/>
            <a:ext cx="9144000" cy="621508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6251" y="857232"/>
            <a:ext cx="360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Skup svih jezika nad abecedom 2^∑* </a:t>
            </a:r>
          </a:p>
          <a:p>
            <a:r>
              <a:rPr lang="hr-HR" sz="1400" dirty="0" smtClean="0"/>
              <a:t> Dijagonalni jezik </a:t>
            </a:r>
            <a:r>
              <a:rPr lang="hr-HR" sz="1400" dirty="0" err="1" smtClean="0"/>
              <a:t>Ld</a:t>
            </a:r>
            <a:r>
              <a:rPr lang="hr-HR" sz="1400" dirty="0" smtClean="0"/>
              <a:t>∈2^∑* i </a:t>
            </a:r>
            <a:r>
              <a:rPr lang="hr-HR" sz="1400" dirty="0" err="1" smtClean="0"/>
              <a:t>Ld</a:t>
            </a:r>
            <a:r>
              <a:rPr lang="hr-HR" sz="1400" dirty="0" smtClean="0"/>
              <a:t>∉RPJ</a:t>
            </a:r>
            <a:endParaRPr lang="hr-HR" sz="1400" dirty="0"/>
          </a:p>
        </p:txBody>
      </p:sp>
      <p:sp>
        <p:nvSpPr>
          <p:cNvPr id="5" name="Oval 4"/>
          <p:cNvSpPr/>
          <p:nvPr/>
        </p:nvSpPr>
        <p:spPr>
          <a:xfrm>
            <a:off x="209257" y="1357298"/>
            <a:ext cx="8725487" cy="528641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256251" y="1428736"/>
            <a:ext cx="332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Rekurzivno prebrojivi jezici: RPJ</a:t>
            </a:r>
          </a:p>
          <a:p>
            <a:r>
              <a:rPr lang="hr-HR" sz="1400" dirty="0" smtClean="0"/>
              <a:t>Univerzalni jezik </a:t>
            </a:r>
            <a:r>
              <a:rPr lang="hr-HR" sz="1400" dirty="0" err="1" smtClean="0"/>
              <a:t>Ln</a:t>
            </a:r>
            <a:r>
              <a:rPr lang="hr-HR" sz="1400" dirty="0" smtClean="0"/>
              <a:t>∈RPJ i </a:t>
            </a:r>
            <a:r>
              <a:rPr lang="hr-HR" sz="1400" dirty="0" err="1" smtClean="0"/>
              <a:t>Ln</a:t>
            </a:r>
            <a:r>
              <a:rPr lang="hr-HR" sz="1400" dirty="0" smtClean="0"/>
              <a:t>∉RJ</a:t>
            </a:r>
            <a:endParaRPr lang="hr-HR" sz="1400" dirty="0"/>
          </a:p>
        </p:txBody>
      </p:sp>
      <p:sp>
        <p:nvSpPr>
          <p:cNvPr id="7" name="Oval 6"/>
          <p:cNvSpPr/>
          <p:nvPr/>
        </p:nvSpPr>
        <p:spPr>
          <a:xfrm>
            <a:off x="347756" y="1928802"/>
            <a:ext cx="8448487" cy="45720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741001" y="1928802"/>
            <a:ext cx="214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Rekurzivni jezici: RJ</a:t>
            </a:r>
          </a:p>
          <a:p>
            <a:r>
              <a:rPr lang="hr-HR" sz="1400" dirty="0" smtClean="0"/>
              <a:t>Jezik </a:t>
            </a:r>
            <a:r>
              <a:rPr lang="hr-HR" sz="1400" dirty="0" err="1" smtClean="0"/>
              <a:t>Lr</a:t>
            </a:r>
            <a:r>
              <a:rPr lang="hr-HR" sz="1400" dirty="0" smtClean="0"/>
              <a:t>∈RJ i </a:t>
            </a:r>
            <a:r>
              <a:rPr lang="hr-HR" sz="1400" dirty="0" err="1" smtClean="0"/>
              <a:t>Lr</a:t>
            </a:r>
            <a:r>
              <a:rPr lang="hr-HR" sz="1400" dirty="0" smtClean="0"/>
              <a:t>∉KOJ</a:t>
            </a:r>
            <a:endParaRPr lang="hr-HR" sz="1400" dirty="0"/>
          </a:p>
        </p:txBody>
      </p:sp>
      <p:sp>
        <p:nvSpPr>
          <p:cNvPr id="9" name="Oval 8"/>
          <p:cNvSpPr/>
          <p:nvPr/>
        </p:nvSpPr>
        <p:spPr>
          <a:xfrm>
            <a:off x="417006" y="2428868"/>
            <a:ext cx="8309988" cy="3929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3500430" y="2428868"/>
            <a:ext cx="311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Kontekstno ovisni jezici: KOJ</a:t>
            </a:r>
          </a:p>
          <a:p>
            <a:r>
              <a:rPr lang="hr-HR" sz="1400" dirty="0" smtClean="0"/>
              <a:t>Jezik L1: {</a:t>
            </a:r>
            <a:r>
              <a:rPr lang="hr-HR" sz="1400" dirty="0" err="1" smtClean="0"/>
              <a:t>ww</a:t>
            </a:r>
            <a:r>
              <a:rPr lang="hr-HR" sz="1400" dirty="0" smtClean="0"/>
              <a:t>|w∈ (0+1)* i |w|&gt;1}</a:t>
            </a:r>
          </a:p>
          <a:p>
            <a:r>
              <a:rPr lang="hr-HR" sz="1400" dirty="0" smtClean="0"/>
              <a:t>       L1∈KOJ i L1∉NKNJ</a:t>
            </a:r>
            <a:endParaRPr lang="hr-HR" sz="1400" dirty="0"/>
          </a:p>
        </p:txBody>
      </p:sp>
      <p:sp>
        <p:nvSpPr>
          <p:cNvPr id="11" name="Oval 10"/>
          <p:cNvSpPr/>
          <p:nvPr/>
        </p:nvSpPr>
        <p:spPr>
          <a:xfrm>
            <a:off x="624756" y="3143248"/>
            <a:ext cx="7894488" cy="307183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2500298" y="3286124"/>
            <a:ext cx="5332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Nedeterministički kontekstno neovisni jezici: NKNJ</a:t>
            </a:r>
          </a:p>
          <a:p>
            <a:r>
              <a:rPr lang="hr-HR" sz="1400" dirty="0" smtClean="0"/>
              <a:t>                  Jezik L2: {</a:t>
            </a:r>
            <a:r>
              <a:rPr lang="hr-HR" sz="1400" dirty="0" err="1" smtClean="0"/>
              <a:t>ww</a:t>
            </a:r>
            <a:r>
              <a:rPr lang="hr-HR" sz="1400" dirty="0" smtClean="0"/>
              <a:t>^r|w ∈(0+1)* i |w|&gt;1 }</a:t>
            </a:r>
          </a:p>
          <a:p>
            <a:r>
              <a:rPr lang="hr-HR" sz="1400" dirty="0" smtClean="0"/>
              <a:t>                            L2∈NKNJ i L2∉DKNJ</a:t>
            </a:r>
            <a:endParaRPr lang="hr-HR" sz="1400" dirty="0"/>
          </a:p>
        </p:txBody>
      </p:sp>
      <p:sp>
        <p:nvSpPr>
          <p:cNvPr id="13" name="Oval 12"/>
          <p:cNvSpPr/>
          <p:nvPr/>
        </p:nvSpPr>
        <p:spPr>
          <a:xfrm>
            <a:off x="1109505" y="4000504"/>
            <a:ext cx="6994239" cy="20717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2714612" y="4143380"/>
            <a:ext cx="4085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Deterministički kontekstno neovisni jezici: DKNJ</a:t>
            </a:r>
          </a:p>
          <a:p>
            <a:r>
              <a:rPr lang="hr-HR" sz="1400" dirty="0" smtClean="0"/>
              <a:t>            Jezik L3: {w2wr|w∈(0+1)* i |w|&gt;1 }</a:t>
            </a:r>
          </a:p>
          <a:p>
            <a:r>
              <a:rPr lang="hr-HR" sz="1400" dirty="0" smtClean="0"/>
              <a:t>                  L3∈DKNJ i L3∉REG       </a:t>
            </a:r>
            <a:endParaRPr lang="hr-HR" sz="1400" dirty="0"/>
          </a:p>
        </p:txBody>
      </p:sp>
      <p:sp>
        <p:nvSpPr>
          <p:cNvPr id="15" name="Oval 14"/>
          <p:cNvSpPr/>
          <p:nvPr/>
        </p:nvSpPr>
        <p:spPr>
          <a:xfrm>
            <a:off x="2702252" y="4857760"/>
            <a:ext cx="3947244" cy="1000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>
            <a:off x="3602501" y="5286388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Regularni jezici: REG</a:t>
            </a:r>
            <a:endParaRPr lang="hr-H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9256" y="1000108"/>
            <a:ext cx="8517737" cy="13573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417006" y="1071547"/>
            <a:ext cx="824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Za dijagonalni jezik </a:t>
            </a:r>
            <a:r>
              <a:rPr lang="hr-HR" sz="2400" dirty="0" err="1" smtClean="0"/>
              <a:t>Ld</a:t>
            </a:r>
            <a:r>
              <a:rPr lang="hr-HR" sz="2400" dirty="0" smtClean="0"/>
              <a:t> nije moguće izgraditi TS koji ga prihvaća pa je klasa rekurzivno prebrojivih jezika pravi podskup svih jezika zadanim nad abecedom </a:t>
            </a:r>
            <a:r>
              <a:rPr lang="en-US" sz="2400" dirty="0" smtClean="0"/>
              <a:t>∑</a:t>
            </a:r>
            <a:r>
              <a:rPr lang="hr-HR" sz="2400" dirty="0" smtClean="0"/>
              <a:t>.</a:t>
            </a:r>
            <a:endParaRPr lang="hr-HR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09256" y="2571744"/>
            <a:ext cx="8517737" cy="14287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624755" y="2714621"/>
            <a:ext cx="734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Budući da su sve klase jezika pravi podskup klase rekurzivno prebrojivih jezika, strukturna složenost klase rekurzivno prebrojivih jezika je najveća.</a:t>
            </a:r>
            <a:endParaRPr lang="hr-HR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09256" y="5572116"/>
            <a:ext cx="8586987" cy="1285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555505" y="5657672"/>
            <a:ext cx="740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Turingov</a:t>
            </a:r>
            <a:r>
              <a:rPr lang="en-US" sz="2400" dirty="0" smtClean="0"/>
              <a:t> </a:t>
            </a:r>
            <a:r>
              <a:rPr lang="en-US" sz="2400" dirty="0" err="1" smtClean="0"/>
              <a:t>stroj</a:t>
            </a:r>
            <a:r>
              <a:rPr lang="en-US" sz="2400" dirty="0" smtClean="0"/>
              <a:t> jest </a:t>
            </a:r>
            <a:r>
              <a:rPr lang="en-US" sz="2400" dirty="0" err="1" smtClean="0"/>
              <a:t>najsloženiji</a:t>
            </a:r>
            <a:r>
              <a:rPr lang="en-US" sz="2400" dirty="0" smtClean="0"/>
              <a:t> model automata, a </a:t>
            </a:r>
            <a:r>
              <a:rPr lang="en-US" sz="2400" dirty="0" err="1" smtClean="0"/>
              <a:t>produkcije</a:t>
            </a:r>
            <a:r>
              <a:rPr lang="en-US" sz="2400" dirty="0" smtClean="0"/>
              <a:t> </a:t>
            </a:r>
            <a:r>
              <a:rPr lang="en-US" sz="2400" dirty="0" err="1" smtClean="0"/>
              <a:t>gramatike</a:t>
            </a:r>
            <a:r>
              <a:rPr lang="en-US" sz="2400" dirty="0" smtClean="0"/>
              <a:t> </a:t>
            </a:r>
            <a:r>
              <a:rPr lang="en-US" sz="2400" dirty="0" err="1" smtClean="0"/>
              <a:t>neograničenih</a:t>
            </a:r>
            <a:r>
              <a:rPr lang="en-US" sz="2400" dirty="0" smtClean="0"/>
              <a:t> </a:t>
            </a:r>
            <a:r>
              <a:rPr lang="en-US" sz="2400" dirty="0" err="1" smtClean="0"/>
              <a:t>produkcija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najsloženije</a:t>
            </a:r>
            <a:r>
              <a:rPr lang="en-US" sz="2400" dirty="0" smtClean="0"/>
              <a:t>.</a:t>
            </a:r>
            <a:endParaRPr lang="hr-HR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09256" y="4286256"/>
            <a:ext cx="8586987" cy="11430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694006" y="4286257"/>
            <a:ext cx="76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Regularni jezici su pravi podskup klase bilo kojeg drugog jezika pa je strukturna složenost klase regularnih jezika najjednostavnija.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256" y="1214422"/>
            <a:ext cx="3877994" cy="31432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ounded Rectangle 2"/>
          <p:cNvSpPr/>
          <p:nvPr/>
        </p:nvSpPr>
        <p:spPr>
          <a:xfrm>
            <a:off x="4571999" y="1214422"/>
            <a:ext cx="4016494" cy="31432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ounded Rectangle 3"/>
          <p:cNvSpPr/>
          <p:nvPr/>
        </p:nvSpPr>
        <p:spPr>
          <a:xfrm>
            <a:off x="555506" y="4857760"/>
            <a:ext cx="7825238" cy="20002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Up Arrow 5"/>
          <p:cNvSpPr/>
          <p:nvPr/>
        </p:nvSpPr>
        <p:spPr>
          <a:xfrm>
            <a:off x="6649497" y="4429132"/>
            <a:ext cx="346249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Up Arrow 6"/>
          <p:cNvSpPr/>
          <p:nvPr/>
        </p:nvSpPr>
        <p:spPr>
          <a:xfrm rot="10800000">
            <a:off x="1940504" y="4429132"/>
            <a:ext cx="346249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78506" y="1214422"/>
            <a:ext cx="373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           Gramatika neograničenih produkcija</a:t>
            </a:r>
          </a:p>
          <a:p>
            <a:r>
              <a:rPr lang="hr-HR" sz="1400" dirty="0" smtClean="0"/>
              <a:t> G0=(V, T, P, S): </a:t>
            </a:r>
            <a:r>
              <a:rPr lang="el-GR" sz="1400" dirty="0" smtClean="0"/>
              <a:t>α</a:t>
            </a:r>
            <a:r>
              <a:rPr lang="hr-HR" sz="1400" dirty="0" smtClean="0"/>
              <a:t>-&gt;</a:t>
            </a:r>
            <a:r>
              <a:rPr lang="el-GR" sz="1400" dirty="0" smtClean="0"/>
              <a:t>β</a:t>
            </a:r>
            <a:r>
              <a:rPr lang="hr-HR" sz="1400" dirty="0" smtClean="0"/>
              <a:t>  </a:t>
            </a:r>
            <a:r>
              <a:rPr lang="el-GR" sz="1400" dirty="0" smtClean="0"/>
              <a:t>α</a:t>
            </a:r>
            <a:r>
              <a:rPr lang="hr-HR" sz="1400" dirty="0" smtClean="0"/>
              <a:t>,</a:t>
            </a:r>
            <a:r>
              <a:rPr lang="el-GR" sz="1400" dirty="0" smtClean="0"/>
              <a:t>β</a:t>
            </a:r>
            <a:r>
              <a:rPr lang="hr-HR" sz="1400" dirty="0" smtClean="0"/>
              <a:t>∈(T ∪ V)*, </a:t>
            </a:r>
            <a:r>
              <a:rPr lang="el-GR" sz="1400" dirty="0" smtClean="0"/>
              <a:t>α </a:t>
            </a:r>
            <a:r>
              <a:rPr lang="hr-HR" sz="1400" dirty="0" smtClean="0"/>
              <a:t>≠</a:t>
            </a:r>
            <a:r>
              <a:rPr lang="el-GR" sz="1400" dirty="0" smtClean="0"/>
              <a:t> ε</a:t>
            </a:r>
            <a:endParaRPr lang="hr-HR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47756" y="1714488"/>
            <a:ext cx="3531745" cy="25717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7006" y="1785926"/>
            <a:ext cx="353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Kontekstno ovisna gramatika G1=(V, T, P, S): </a:t>
            </a:r>
            <a:r>
              <a:rPr lang="el-GR" sz="1400" dirty="0" smtClean="0"/>
              <a:t>α </a:t>
            </a:r>
            <a:r>
              <a:rPr lang="hr-HR" sz="1400" dirty="0" smtClean="0"/>
              <a:t>-&gt;</a:t>
            </a:r>
            <a:r>
              <a:rPr lang="el-GR" sz="1400" dirty="0" smtClean="0"/>
              <a:t> β</a:t>
            </a:r>
            <a:r>
              <a:rPr lang="hr-HR" sz="1400" dirty="0" smtClean="0"/>
              <a:t> |</a:t>
            </a:r>
            <a:r>
              <a:rPr lang="el-GR" sz="1400" dirty="0" smtClean="0"/>
              <a:t>α</a:t>
            </a:r>
            <a:r>
              <a:rPr lang="hr-HR" sz="1400" dirty="0" smtClean="0"/>
              <a:t>|≤|</a:t>
            </a:r>
            <a:r>
              <a:rPr lang="el-GR" sz="1400" dirty="0" smtClean="0"/>
              <a:t>β</a:t>
            </a:r>
            <a:r>
              <a:rPr lang="hr-HR" sz="1400" dirty="0" smtClean="0"/>
              <a:t>| </a:t>
            </a:r>
            <a:r>
              <a:rPr lang="el-GR" sz="1400" dirty="0" smtClean="0"/>
              <a:t>α </a:t>
            </a:r>
            <a:r>
              <a:rPr lang="hr-HR" sz="1400" dirty="0" smtClean="0"/>
              <a:t>,</a:t>
            </a:r>
            <a:r>
              <a:rPr lang="el-GR" sz="1400" dirty="0" smtClean="0"/>
              <a:t> β </a:t>
            </a:r>
            <a:r>
              <a:rPr lang="hr-HR" sz="1400" dirty="0" smtClean="0"/>
              <a:t>∈(T ∪ V)*, </a:t>
            </a:r>
            <a:r>
              <a:rPr lang="el-GR" sz="1400" dirty="0" smtClean="0"/>
              <a:t>α </a:t>
            </a:r>
            <a:r>
              <a:rPr lang="hr-HR" sz="1400" dirty="0" smtClean="0"/>
              <a:t>≠</a:t>
            </a:r>
            <a:r>
              <a:rPr lang="el-GR" sz="1400" dirty="0" smtClean="0"/>
              <a:t> ε</a:t>
            </a:r>
            <a:endParaRPr lang="hr-HR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86256" y="2357430"/>
            <a:ext cx="3254745" cy="18573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624756" y="2428868"/>
            <a:ext cx="304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Kontekstno neovisna gramatika G2=(V, T, P, S): A-&gt;</a:t>
            </a:r>
            <a:r>
              <a:rPr lang="el-GR" sz="1400" dirty="0" smtClean="0"/>
              <a:t> α</a:t>
            </a:r>
            <a:r>
              <a:rPr lang="hr-HR" sz="1400" dirty="0" smtClean="0"/>
              <a:t> A∈V, </a:t>
            </a:r>
            <a:r>
              <a:rPr lang="el-GR" sz="1400" dirty="0" smtClean="0"/>
              <a:t>α </a:t>
            </a:r>
            <a:r>
              <a:rPr lang="hr-HR" sz="1400" dirty="0" smtClean="0"/>
              <a:t>∈(T ∪ V)*</a:t>
            </a:r>
            <a:endParaRPr lang="hr-HR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24755" y="3143248"/>
            <a:ext cx="2977746" cy="10001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694005" y="3214686"/>
            <a:ext cx="2977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Regularna gramatika G3=(V, T, P, S): A-&gt;wB i A-&gt;w </a:t>
            </a:r>
          </a:p>
          <a:p>
            <a:r>
              <a:rPr lang="hr-HR" sz="1400" dirty="0" smtClean="0"/>
              <a:t>ili A-&gt;</a:t>
            </a:r>
            <a:r>
              <a:rPr lang="hr-HR" sz="1400" dirty="0" err="1" smtClean="0"/>
              <a:t>Bw</a:t>
            </a:r>
            <a:r>
              <a:rPr lang="hr-HR" sz="1400" dirty="0" smtClean="0"/>
              <a:t> i A-&gt;w A, B∈V, w∈T*</a:t>
            </a:r>
            <a:endParaRPr lang="hr-H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6753" y="4929199"/>
            <a:ext cx="616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Rekurzivno prebrojivi jezici: L0=L(</a:t>
            </a:r>
            <a:r>
              <a:rPr lang="hr-HR" sz="1400" dirty="0" err="1" smtClean="0"/>
              <a:t>Go</a:t>
            </a:r>
            <a:r>
              <a:rPr lang="hr-HR" sz="1400" dirty="0" smtClean="0"/>
              <a:t>)=L(M0)</a:t>
            </a:r>
            <a:endParaRPr lang="hr-HR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94005" y="5286388"/>
            <a:ext cx="7478989" cy="14287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TextBox 18"/>
          <p:cNvSpPr txBox="1"/>
          <p:nvPr/>
        </p:nvSpPr>
        <p:spPr>
          <a:xfrm>
            <a:off x="2563752" y="5357827"/>
            <a:ext cx="5609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Kontekstno-ovisni jezici: L1=L(G1)=L(M1)</a:t>
            </a:r>
            <a:endParaRPr lang="hr-H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109505" y="5715016"/>
            <a:ext cx="6717240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2425253" y="5715017"/>
            <a:ext cx="408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Kontekstno-neovisni jezici: L2=L(G2)=L(M2)</a:t>
            </a:r>
            <a:endParaRPr lang="hr-HR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594254" y="6072206"/>
            <a:ext cx="5816991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2910002" y="6143645"/>
            <a:ext cx="429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Regularni jezici: L3=L(G3)=L(M3)</a:t>
            </a:r>
            <a:endParaRPr lang="hr-H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6749" y="1214422"/>
            <a:ext cx="304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                 </a:t>
            </a:r>
            <a:r>
              <a:rPr lang="hr-HR" sz="1400" dirty="0" err="1" smtClean="0"/>
              <a:t>Turingov</a:t>
            </a:r>
            <a:r>
              <a:rPr lang="hr-HR" sz="1400" dirty="0" smtClean="0"/>
              <a:t> stroj:</a:t>
            </a:r>
          </a:p>
          <a:p>
            <a:r>
              <a:rPr lang="hr-HR" sz="1400" dirty="0" smtClean="0"/>
              <a:t>            M0=(Q, ∑, </a:t>
            </a:r>
            <a:r>
              <a:rPr lang="el-GR" sz="1400" dirty="0" smtClean="0"/>
              <a:t>Γ</a:t>
            </a:r>
            <a:r>
              <a:rPr lang="hr-HR" sz="1400" dirty="0" smtClean="0"/>
              <a:t>, </a:t>
            </a:r>
            <a:r>
              <a:rPr lang="el-GR" sz="1400" dirty="0" smtClean="0"/>
              <a:t>δ</a:t>
            </a:r>
            <a:r>
              <a:rPr lang="hr-HR" sz="1400" dirty="0" smtClean="0"/>
              <a:t>, q0, B, F)</a:t>
            </a:r>
            <a:endParaRPr lang="hr-HR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4779749" y="1785926"/>
            <a:ext cx="3670244" cy="24288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xtBox 25"/>
          <p:cNvSpPr txBox="1"/>
          <p:nvPr/>
        </p:nvSpPr>
        <p:spPr>
          <a:xfrm>
            <a:off x="5333748" y="1857364"/>
            <a:ext cx="256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Linearno ograničeni automat:</a:t>
            </a:r>
          </a:p>
          <a:p>
            <a:r>
              <a:rPr lang="hr-HR" sz="1400" dirty="0" smtClean="0"/>
              <a:t>    M1=(Q, ∑, </a:t>
            </a:r>
            <a:r>
              <a:rPr lang="el-GR" sz="1400" dirty="0" smtClean="0"/>
              <a:t>Γ</a:t>
            </a:r>
            <a:r>
              <a:rPr lang="hr-HR" sz="1400" dirty="0" smtClean="0"/>
              <a:t>, </a:t>
            </a:r>
            <a:r>
              <a:rPr lang="el-GR" sz="1400" dirty="0" smtClean="0"/>
              <a:t>δ</a:t>
            </a:r>
            <a:r>
              <a:rPr lang="hr-HR" sz="1400" dirty="0" smtClean="0"/>
              <a:t>, q0, c, $, F)</a:t>
            </a:r>
            <a:endParaRPr lang="hr-HR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4987499" y="2500306"/>
            <a:ext cx="3254745" cy="15716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xtBox 27"/>
          <p:cNvSpPr txBox="1"/>
          <p:nvPr/>
        </p:nvSpPr>
        <p:spPr>
          <a:xfrm>
            <a:off x="5333748" y="2571744"/>
            <a:ext cx="256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            Potisni automat:</a:t>
            </a:r>
          </a:p>
          <a:p>
            <a:r>
              <a:rPr lang="hr-HR" sz="1400" dirty="0" smtClean="0"/>
              <a:t>    M2=(Q, ∑, </a:t>
            </a:r>
            <a:r>
              <a:rPr lang="el-GR" sz="1400" dirty="0" smtClean="0"/>
              <a:t>Γ</a:t>
            </a:r>
            <a:r>
              <a:rPr lang="hr-HR" sz="1400" dirty="0" smtClean="0"/>
              <a:t>, </a:t>
            </a:r>
            <a:r>
              <a:rPr lang="el-GR" sz="1400" dirty="0" smtClean="0"/>
              <a:t>δ</a:t>
            </a:r>
            <a:r>
              <a:rPr lang="hr-HR" sz="1400" dirty="0" smtClean="0"/>
              <a:t>, q0, Z0, F)</a:t>
            </a:r>
            <a:endParaRPr lang="hr-HR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402998" y="3286124"/>
            <a:ext cx="2492996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xtBox 29"/>
          <p:cNvSpPr txBox="1"/>
          <p:nvPr/>
        </p:nvSpPr>
        <p:spPr>
          <a:xfrm>
            <a:off x="5610748" y="3286124"/>
            <a:ext cx="207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      Konačni automat: </a:t>
            </a:r>
          </a:p>
          <a:p>
            <a:r>
              <a:rPr lang="hr-HR" sz="1400" dirty="0" smtClean="0"/>
              <a:t>     M3=(Q, ∑, </a:t>
            </a:r>
            <a:r>
              <a:rPr lang="el-GR" sz="1400" dirty="0" smtClean="0"/>
              <a:t>δ</a:t>
            </a:r>
            <a:r>
              <a:rPr lang="hr-HR" sz="1400" dirty="0" smtClean="0"/>
              <a:t>, q0, F)</a:t>
            </a:r>
            <a:endParaRPr lang="hr-HR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6925402" y="2215648"/>
            <a:ext cx="71438" cy="6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5" grpId="0"/>
      <p:bldP spid="16" grpId="0"/>
      <p:bldP spid="17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9003" y="928670"/>
            <a:ext cx="540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Složenost prihvaćanja jezika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503" y="2000240"/>
            <a:ext cx="4154994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563753" y="2214555"/>
            <a:ext cx="367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Što predstavlja složenost?</a:t>
            </a:r>
            <a:endParaRPr lang="hr-HR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63255" y="3214686"/>
            <a:ext cx="6994239" cy="11430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1248005" y="3214687"/>
            <a:ext cx="637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Složenost je usko vezana sa resursima koji su korišteni tijekom računanja.  Najvažniji su oni koji ograničavaju računanje.</a:t>
            </a:r>
            <a:endParaRPr lang="hr-HR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63255" y="5643554"/>
            <a:ext cx="7063489" cy="12144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1248004" y="5657672"/>
            <a:ext cx="616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U praksi postoje mnogi problemi koji su nerješivi zbog ograničenja vremena i prostora – čak i sa modernom računarskom opremom.</a:t>
            </a:r>
            <a:endParaRPr lang="hr-H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971005" y="4572008"/>
            <a:ext cx="2908496" cy="8572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ounded Rectangle 12"/>
          <p:cNvSpPr/>
          <p:nvPr/>
        </p:nvSpPr>
        <p:spPr>
          <a:xfrm>
            <a:off x="4641249" y="4572008"/>
            <a:ext cx="2908496" cy="8572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1178755" y="4786323"/>
            <a:ext cx="235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      PROSTOR</a:t>
            </a:r>
            <a:endParaRPr lang="hr-H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18249" y="4786323"/>
            <a:ext cx="235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      VRIJEME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2505" y="1071546"/>
            <a:ext cx="7686738" cy="12144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1109505" y="1142985"/>
            <a:ext cx="692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Složenost</a:t>
            </a:r>
            <a:r>
              <a:rPr lang="en-US" sz="2400" dirty="0" smtClean="0"/>
              <a:t> </a:t>
            </a:r>
            <a:r>
              <a:rPr lang="en-US" sz="2400" dirty="0" err="1" smtClean="0"/>
              <a:t>prihvaćanja</a:t>
            </a:r>
            <a:r>
              <a:rPr lang="en-US" sz="2400" dirty="0" smtClean="0"/>
              <a:t> </a:t>
            </a:r>
            <a:r>
              <a:rPr lang="en-US" sz="2400" dirty="0" err="1" smtClean="0"/>
              <a:t>jezika</a:t>
            </a:r>
            <a:r>
              <a:rPr lang="en-US" sz="2400" dirty="0" smtClean="0"/>
              <a:t> </a:t>
            </a:r>
            <a:r>
              <a:rPr lang="en-US" sz="2400" dirty="0" err="1" smtClean="0"/>
              <a:t>uzima</a:t>
            </a:r>
            <a:r>
              <a:rPr lang="en-US" sz="2400" dirty="0" smtClean="0"/>
              <a:t> u </a:t>
            </a:r>
            <a:r>
              <a:rPr lang="en-US" sz="2400" dirty="0" err="1" smtClean="0"/>
              <a:t>obzir</a:t>
            </a:r>
            <a:r>
              <a:rPr lang="en-US" sz="2400" dirty="0" smtClean="0"/>
              <a:t> </a:t>
            </a:r>
            <a:r>
              <a:rPr lang="en-US" sz="2400" dirty="0" err="1" smtClean="0"/>
              <a:t>veličinu</a:t>
            </a:r>
            <a:r>
              <a:rPr lang="en-US" sz="2400" dirty="0" smtClean="0"/>
              <a:t> </a:t>
            </a:r>
            <a:r>
              <a:rPr lang="en-US" sz="2400" dirty="0" err="1" smtClean="0"/>
              <a:t>traka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vrijeme</a:t>
            </a:r>
            <a:r>
              <a:rPr lang="en-US" sz="2400" dirty="0" smtClean="0"/>
              <a:t> </a:t>
            </a:r>
            <a:r>
              <a:rPr lang="en-US" sz="2400" dirty="0" err="1" smtClean="0"/>
              <a:t>potrebno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automat </a:t>
            </a:r>
            <a:r>
              <a:rPr lang="en-US" sz="2400" dirty="0" err="1" smtClean="0"/>
              <a:t>prihvati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. </a:t>
            </a:r>
            <a:endParaRPr lang="hr-HR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63255" y="2643182"/>
            <a:ext cx="7755988" cy="27146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1040255" y="2714621"/>
            <a:ext cx="6987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err="1" smtClean="0"/>
              <a:t>Turingov</a:t>
            </a:r>
            <a:r>
              <a:rPr lang="hr-HR" sz="2400" dirty="0" smtClean="0"/>
              <a:t> stroj se koristi kao osnovni automat za ocjenu složenosti jezika: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505" y="3500438"/>
            <a:ext cx="637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400" dirty="0" smtClean="0"/>
              <a:t> mnogi prirodni modeli kod računanja koriste približno jednake količine vremena i prostora kod računanja istih funkcija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6504" y="4714885"/>
            <a:ext cx="623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400" dirty="0" smtClean="0"/>
              <a:t> prihvaća najširu klasu jezika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506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109505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a1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1663504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---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217503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ai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2771502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---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3325501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an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3879501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1248005" y="2786058"/>
            <a:ext cx="2631496" cy="13573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455754" y="2857496"/>
            <a:ext cx="221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1802004" y="3429000"/>
            <a:ext cx="1523498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2148253" y="3500438"/>
            <a:ext cx="11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1653333" y="2428099"/>
            <a:ext cx="714380" cy="1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2214554"/>
            <a:ext cx="18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Glava za čitanje 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555506" y="1071547"/>
            <a:ext cx="166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Ulazna traka</a:t>
            </a:r>
          </a:p>
          <a:p>
            <a:endParaRPr lang="hr-HR" dirty="0"/>
          </a:p>
        </p:txBody>
      </p:sp>
      <p:sp>
        <p:nvSpPr>
          <p:cNvPr id="30" name="Rectangle 29"/>
          <p:cNvSpPr/>
          <p:nvPr/>
        </p:nvSpPr>
        <p:spPr>
          <a:xfrm>
            <a:off x="555506" y="457200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1" name="Rectangle 30"/>
          <p:cNvSpPr/>
          <p:nvPr/>
        </p:nvSpPr>
        <p:spPr>
          <a:xfrm>
            <a:off x="1109505" y="457200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2" name="Rectangle 31"/>
          <p:cNvSpPr/>
          <p:nvPr/>
        </p:nvSpPr>
        <p:spPr>
          <a:xfrm>
            <a:off x="1663504" y="457200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3" name="Rectangle 32"/>
          <p:cNvSpPr/>
          <p:nvPr/>
        </p:nvSpPr>
        <p:spPr>
          <a:xfrm>
            <a:off x="2217503" y="457200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4" name="Rectangle 33"/>
          <p:cNvSpPr/>
          <p:nvPr/>
        </p:nvSpPr>
        <p:spPr>
          <a:xfrm>
            <a:off x="2771502" y="457200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5" name="Rectangle 34"/>
          <p:cNvSpPr/>
          <p:nvPr/>
        </p:nvSpPr>
        <p:spPr>
          <a:xfrm>
            <a:off x="3325501" y="457200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3879501" y="457200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555506" y="528638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1109505" y="528638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0" name="Rectangle 39"/>
          <p:cNvSpPr/>
          <p:nvPr/>
        </p:nvSpPr>
        <p:spPr>
          <a:xfrm>
            <a:off x="1663504" y="528638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2217503" y="528638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2" name="Rectangle 41"/>
          <p:cNvSpPr/>
          <p:nvPr/>
        </p:nvSpPr>
        <p:spPr>
          <a:xfrm>
            <a:off x="2771502" y="528638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3325501" y="5286388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3879501" y="5286388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5" name="Rectangle 44"/>
          <p:cNvSpPr/>
          <p:nvPr/>
        </p:nvSpPr>
        <p:spPr>
          <a:xfrm>
            <a:off x="555506" y="6357934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6" name="Rectangle 45"/>
          <p:cNvSpPr/>
          <p:nvPr/>
        </p:nvSpPr>
        <p:spPr>
          <a:xfrm>
            <a:off x="1109505" y="6357934"/>
            <a:ext cx="553999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7" name="Rectangle 46"/>
          <p:cNvSpPr/>
          <p:nvPr/>
        </p:nvSpPr>
        <p:spPr>
          <a:xfrm>
            <a:off x="1663504" y="6357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8" name="Rectangle 47"/>
          <p:cNvSpPr/>
          <p:nvPr/>
        </p:nvSpPr>
        <p:spPr>
          <a:xfrm>
            <a:off x="2217503" y="6357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9" name="Rectangle 48"/>
          <p:cNvSpPr/>
          <p:nvPr/>
        </p:nvSpPr>
        <p:spPr>
          <a:xfrm>
            <a:off x="2771502" y="6357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0" name="Rectangle 49"/>
          <p:cNvSpPr/>
          <p:nvPr/>
        </p:nvSpPr>
        <p:spPr>
          <a:xfrm>
            <a:off x="3325501" y="6357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1" name="Rectangle 50"/>
          <p:cNvSpPr/>
          <p:nvPr/>
        </p:nvSpPr>
        <p:spPr>
          <a:xfrm>
            <a:off x="3879501" y="6357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2" name="TextBox 51"/>
          <p:cNvSpPr txBox="1"/>
          <p:nvPr/>
        </p:nvSpPr>
        <p:spPr>
          <a:xfrm>
            <a:off x="901755" y="5857892"/>
            <a:ext cx="31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              ― ― ― ―</a:t>
            </a:r>
            <a:endParaRPr lang="hr-HR" dirty="0"/>
          </a:p>
        </p:txBody>
      </p:sp>
      <p:cxnSp>
        <p:nvCxnSpPr>
          <p:cNvPr id="53" name="Straight Arrow Connector 52"/>
          <p:cNvCxnSpPr>
            <a:endCxn id="45" idx="0"/>
          </p:cNvCxnSpPr>
          <p:nvPr/>
        </p:nvCxnSpPr>
        <p:spPr>
          <a:xfrm rot="5400000">
            <a:off x="244602" y="4731283"/>
            <a:ext cx="2214554" cy="103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1334375" y="4680259"/>
            <a:ext cx="1143008" cy="69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4" idx="0"/>
          </p:cNvCxnSpPr>
          <p:nvPr/>
        </p:nvCxnSpPr>
        <p:spPr>
          <a:xfrm>
            <a:off x="1871254" y="4143380"/>
            <a:ext cx="1177248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48750" y="4071942"/>
            <a:ext cx="270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Glave za čitanje i pisanje</a:t>
            </a:r>
            <a:endParaRPr lang="hr-HR" dirty="0"/>
          </a:p>
        </p:txBody>
      </p:sp>
      <p:sp>
        <p:nvSpPr>
          <p:cNvPr id="65" name="TextBox 64"/>
          <p:cNvSpPr txBox="1"/>
          <p:nvPr/>
        </p:nvSpPr>
        <p:spPr>
          <a:xfrm>
            <a:off x="5679998" y="6286520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Radna traka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79998" y="5357826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Radna traka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79998" y="4643446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Radna traka</a:t>
            </a:r>
          </a:p>
        </p:txBody>
      </p:sp>
      <p:sp>
        <p:nvSpPr>
          <p:cNvPr id="70" name="Flowchart: Document 69"/>
          <p:cNvSpPr/>
          <p:nvPr/>
        </p:nvSpPr>
        <p:spPr>
          <a:xfrm rot="16200000">
            <a:off x="4425841" y="4579667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1" name="Flowchart: Document 70"/>
          <p:cNvSpPr/>
          <p:nvPr/>
        </p:nvSpPr>
        <p:spPr>
          <a:xfrm rot="16200000">
            <a:off x="4425841" y="5294047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2" name="Flowchart: Document 71"/>
          <p:cNvSpPr/>
          <p:nvPr/>
        </p:nvSpPr>
        <p:spPr>
          <a:xfrm rot="16200000">
            <a:off x="4425841" y="636559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Rounded Rectangle 53"/>
          <p:cNvSpPr/>
          <p:nvPr/>
        </p:nvSpPr>
        <p:spPr>
          <a:xfrm>
            <a:off x="4572000" y="1142984"/>
            <a:ext cx="4362743" cy="22860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TextBox 54"/>
          <p:cNvSpPr txBox="1"/>
          <p:nvPr/>
        </p:nvSpPr>
        <p:spPr>
          <a:xfrm>
            <a:off x="5056749" y="2000241"/>
            <a:ext cx="380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TS koristi ulaznu traku samo za čitanje. </a:t>
            </a:r>
            <a:endParaRPr lang="hr-HR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987499" y="2000241"/>
            <a:ext cx="380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Ulazna traka sadrži niz koji se ispituje. </a:t>
            </a:r>
            <a:endParaRPr lang="hr-HR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48999" y="1357298"/>
            <a:ext cx="3877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Za ocjenu prostorne složenosti prihvaćanja jezika koristi se neizravan deterministički TS s k </a:t>
            </a:r>
            <a:r>
              <a:rPr lang="hr-HR" sz="2400" dirty="0" err="1" smtClean="0"/>
              <a:t>polubeskonačnih</a:t>
            </a:r>
            <a:r>
              <a:rPr lang="hr-HR" sz="2400" dirty="0" smtClean="0"/>
              <a:t> traka. </a:t>
            </a:r>
            <a:endParaRPr lang="hr-HR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848999" y="1857365"/>
            <a:ext cx="3808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TS ima k radnih traka koje su beskonačne na jednu stranu i koje TS čita i piše.</a:t>
            </a:r>
            <a:endParaRPr lang="hr-HR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848999" y="1357298"/>
            <a:ext cx="3877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r>
              <a:rPr lang="vi-VN" sz="2400" dirty="0" smtClean="0"/>
              <a:t>Prostorna složenost jezika određuje se na temelju samo jedne radne trake, i to one radne trake na kojoj TS koristi najviše radnih ćelija</a:t>
            </a:r>
            <a:endParaRPr lang="hr-HR" sz="2400" dirty="0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761067" y="1716676"/>
            <a:ext cx="142876" cy="1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5" grpId="1"/>
      <p:bldP spid="56" grpId="0"/>
      <p:bldP spid="56" grpId="1"/>
      <p:bldP spid="58" grpId="0"/>
      <p:bldP spid="58" grpId="1"/>
      <p:bldP spid="59" grpId="0"/>
      <p:bldP spid="5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2505" y="1071546"/>
            <a:ext cx="7894488" cy="11430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971005" y="1000109"/>
            <a:ext cx="76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Koristi li TS M najviše S(n) ćelija na jednoj od radnih traka tijekom prihvaćanja bilo kojeg niza duljine n, TS M jest prostorne složenosti S(n).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2505" y="2643182"/>
            <a:ext cx="7894488" cy="12144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901755" y="2643183"/>
            <a:ext cx="782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Za bilo koji TS s k radnih traka moguće je izgraditi istovjetni TS koji koristi samo jednu traku i iste je prostorne složenosti.</a:t>
            </a:r>
            <a:endParaRPr lang="hr-HR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32505" y="4214818"/>
            <a:ext cx="7894488" cy="12144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901755" y="4214819"/>
            <a:ext cx="782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Koristi li TS manje od n ćelija na radnim trakama, s povećanjem duljine ulaznog niza n moguće je da je porast funkcije S(n) manji od linearnog.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2505" y="1071546"/>
            <a:ext cx="7894488" cy="11430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1109505" y="1142985"/>
            <a:ext cx="768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Prostorna složenost uzima u obzir samo broj ćelija radnih traka, a ne broj ćelija ulazne trake.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2505" y="2643182"/>
            <a:ext cx="7894488" cy="15001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901755" y="2643182"/>
            <a:ext cx="782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Pretpostavlja se da TS koristi barem jednu ćeliju jedne od radnih traka, </a:t>
            </a:r>
            <a:r>
              <a:rPr lang="hr-HR" sz="2400" dirty="0" err="1" smtClean="0"/>
              <a:t>tj</a:t>
            </a:r>
            <a:r>
              <a:rPr lang="hr-HR" sz="2400" dirty="0" smtClean="0"/>
              <a:t>. da prostorna složenost jest </a:t>
            </a:r>
            <a:r>
              <a:rPr lang="hr-HR" sz="2400" dirty="0" err="1" smtClean="0"/>
              <a:t>max</a:t>
            </a:r>
            <a:r>
              <a:rPr lang="hr-HR" sz="2400" dirty="0" smtClean="0"/>
              <a:t>(1, [S(n)]), gdje je [S(n)] cjelobrojna vrijednost funkcije S(n) zaokružena na više.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2505" y="4572008"/>
            <a:ext cx="7894488" cy="20716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901755" y="4643446"/>
            <a:ext cx="782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Dozvoli se da TS piše po ulaznoj traci, prostorna složnost uzima u obzir i ćelije ulazne trake. Budući da se zahtijeva da TS pročita sve znakove ulaznog niza, u danom slučaju s povećanjem duljine niza n porast funkcije S(n) jest veći ili jednak linearnom porastu.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971005" y="1142984"/>
            <a:ext cx="2631496" cy="13573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6" name="TextBox 35"/>
          <p:cNvSpPr txBox="1"/>
          <p:nvPr/>
        </p:nvSpPr>
        <p:spPr>
          <a:xfrm>
            <a:off x="1178754" y="1214422"/>
            <a:ext cx="221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37" name="Rounded Rectangle 36"/>
          <p:cNvSpPr/>
          <p:nvPr/>
        </p:nvSpPr>
        <p:spPr>
          <a:xfrm>
            <a:off x="1525004" y="1785926"/>
            <a:ext cx="1523498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8" name="TextBox 37"/>
          <p:cNvSpPr txBox="1"/>
          <p:nvPr/>
        </p:nvSpPr>
        <p:spPr>
          <a:xfrm>
            <a:off x="1871254" y="1857364"/>
            <a:ext cx="11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832505" y="2928934"/>
            <a:ext cx="2215997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7" name="Rectangle 46"/>
          <p:cNvSpPr/>
          <p:nvPr/>
        </p:nvSpPr>
        <p:spPr>
          <a:xfrm>
            <a:off x="3048502" y="2928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8" name="Rectangle 47"/>
          <p:cNvSpPr/>
          <p:nvPr/>
        </p:nvSpPr>
        <p:spPr>
          <a:xfrm>
            <a:off x="3602501" y="292893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0" name="Rectangle 49"/>
          <p:cNvSpPr/>
          <p:nvPr/>
        </p:nvSpPr>
        <p:spPr>
          <a:xfrm>
            <a:off x="832505" y="364331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1" name="Rectangle 50"/>
          <p:cNvSpPr/>
          <p:nvPr/>
        </p:nvSpPr>
        <p:spPr>
          <a:xfrm>
            <a:off x="1386504" y="364331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2" name="Rectangle 51"/>
          <p:cNvSpPr/>
          <p:nvPr/>
        </p:nvSpPr>
        <p:spPr>
          <a:xfrm>
            <a:off x="1940504" y="364331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3" name="Rectangle 52"/>
          <p:cNvSpPr/>
          <p:nvPr/>
        </p:nvSpPr>
        <p:spPr>
          <a:xfrm>
            <a:off x="2494503" y="364331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4" name="Rectangle 53"/>
          <p:cNvSpPr/>
          <p:nvPr/>
        </p:nvSpPr>
        <p:spPr>
          <a:xfrm>
            <a:off x="3048502" y="364331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5" name="Rectangle 54"/>
          <p:cNvSpPr/>
          <p:nvPr/>
        </p:nvSpPr>
        <p:spPr>
          <a:xfrm>
            <a:off x="3602501" y="364331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7" name="Rectangle 56"/>
          <p:cNvSpPr/>
          <p:nvPr/>
        </p:nvSpPr>
        <p:spPr>
          <a:xfrm>
            <a:off x="832505" y="471488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8" name="Rectangle 57"/>
          <p:cNvSpPr/>
          <p:nvPr/>
        </p:nvSpPr>
        <p:spPr>
          <a:xfrm>
            <a:off x="1386504" y="471488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9" name="Rectangle 58"/>
          <p:cNvSpPr/>
          <p:nvPr/>
        </p:nvSpPr>
        <p:spPr>
          <a:xfrm>
            <a:off x="1940504" y="471488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0" name="Rectangle 59"/>
          <p:cNvSpPr/>
          <p:nvPr/>
        </p:nvSpPr>
        <p:spPr>
          <a:xfrm>
            <a:off x="2494503" y="471488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1" name="Rectangle 60"/>
          <p:cNvSpPr/>
          <p:nvPr/>
        </p:nvSpPr>
        <p:spPr>
          <a:xfrm>
            <a:off x="3048502" y="471488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2" name="Rectangle 61"/>
          <p:cNvSpPr/>
          <p:nvPr/>
        </p:nvSpPr>
        <p:spPr>
          <a:xfrm>
            <a:off x="3602501" y="471488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3" name="TextBox 62"/>
          <p:cNvSpPr txBox="1"/>
          <p:nvPr/>
        </p:nvSpPr>
        <p:spPr>
          <a:xfrm>
            <a:off x="624756" y="4214818"/>
            <a:ext cx="31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              ― ― ― ―</a:t>
            </a:r>
            <a:endParaRPr lang="hr-HR" dirty="0"/>
          </a:p>
        </p:txBody>
      </p:sp>
      <p:cxnSp>
        <p:nvCxnSpPr>
          <p:cNvPr id="65" name="Straight Arrow Connector 64"/>
          <p:cNvCxnSpPr>
            <a:endCxn id="51" idx="0"/>
          </p:cNvCxnSpPr>
          <p:nvPr/>
        </p:nvCxnSpPr>
        <p:spPr>
          <a:xfrm rot="16200000" flipH="1">
            <a:off x="1057375" y="3037185"/>
            <a:ext cx="1143008" cy="69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594254" y="2500306"/>
            <a:ext cx="969499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71502" y="2500306"/>
            <a:ext cx="270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Glave za čitanje i pisanje</a:t>
            </a:r>
            <a:endParaRPr lang="hr-HR" dirty="0"/>
          </a:p>
        </p:txBody>
      </p:sp>
      <p:sp>
        <p:nvSpPr>
          <p:cNvPr id="68" name="TextBox 67"/>
          <p:cNvSpPr txBox="1"/>
          <p:nvPr/>
        </p:nvSpPr>
        <p:spPr>
          <a:xfrm>
            <a:off x="4641250" y="4643446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Radna traka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41250" y="3714752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Radna traka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41250" y="3000372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Radna</a:t>
            </a:r>
            <a:r>
              <a:rPr lang="hr-HR" dirty="0" smtClean="0"/>
              <a:t> </a:t>
            </a:r>
            <a:r>
              <a:rPr lang="hr-HR" dirty="0" smtClean="0"/>
              <a:t>traka</a:t>
            </a:r>
          </a:p>
        </p:txBody>
      </p:sp>
      <p:sp>
        <p:nvSpPr>
          <p:cNvPr id="71" name="Flowchart: Document 70"/>
          <p:cNvSpPr/>
          <p:nvPr/>
        </p:nvSpPr>
        <p:spPr>
          <a:xfrm rot="16200000">
            <a:off x="4148842" y="293659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2" name="Flowchart: Document 71"/>
          <p:cNvSpPr/>
          <p:nvPr/>
        </p:nvSpPr>
        <p:spPr>
          <a:xfrm rot="16200000">
            <a:off x="4148842" y="3650972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3" name="Flowchart: Document 72"/>
          <p:cNvSpPr/>
          <p:nvPr/>
        </p:nvSpPr>
        <p:spPr>
          <a:xfrm rot="16200000">
            <a:off x="4148842" y="472254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4" name="Flowchart: Document 73"/>
          <p:cNvSpPr/>
          <p:nvPr/>
        </p:nvSpPr>
        <p:spPr>
          <a:xfrm rot="5400000">
            <a:off x="340098" y="293659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5" name="Flowchart: Document 74"/>
          <p:cNvSpPr/>
          <p:nvPr/>
        </p:nvSpPr>
        <p:spPr>
          <a:xfrm rot="5400000">
            <a:off x="340098" y="3650972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6" name="Flowchart: Document 75"/>
          <p:cNvSpPr/>
          <p:nvPr/>
        </p:nvSpPr>
        <p:spPr>
          <a:xfrm rot="5400000">
            <a:off x="340098" y="472254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-32397" y="3088209"/>
            <a:ext cx="2214554" cy="103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32754" y="3000372"/>
            <a:ext cx="16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Ulazni niz</a:t>
            </a:r>
            <a:endParaRPr lang="hr-HR" dirty="0"/>
          </a:p>
        </p:txBody>
      </p:sp>
      <p:sp>
        <p:nvSpPr>
          <p:cNvPr id="39" name="Rounded Rectangle 38"/>
          <p:cNvSpPr/>
          <p:nvPr/>
        </p:nvSpPr>
        <p:spPr>
          <a:xfrm>
            <a:off x="5887748" y="857232"/>
            <a:ext cx="3117753" cy="24288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0" name="TextBox 39"/>
          <p:cNvSpPr txBox="1"/>
          <p:nvPr/>
        </p:nvSpPr>
        <p:spPr>
          <a:xfrm>
            <a:off x="5956998" y="1357299"/>
            <a:ext cx="297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Za ocjenu vremenske složenosti koristi se deterministički TS.</a:t>
            </a:r>
            <a:r>
              <a:rPr lang="en-US" dirty="0" smtClean="0"/>
              <a:t> </a:t>
            </a:r>
            <a:endParaRPr lang="hr-H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026247" y="1571613"/>
            <a:ext cx="290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TS </a:t>
            </a:r>
            <a:r>
              <a:rPr lang="en-US" sz="2400" dirty="0" err="1" smtClean="0"/>
              <a:t>ima</a:t>
            </a:r>
            <a:r>
              <a:rPr lang="en-US" sz="2400" dirty="0" smtClean="0"/>
              <a:t> k </a:t>
            </a:r>
            <a:r>
              <a:rPr lang="en-US" sz="2400" dirty="0" err="1" smtClean="0"/>
              <a:t>dvost</a:t>
            </a:r>
            <a:r>
              <a:rPr lang="hr-HR" sz="2400" dirty="0" smtClean="0"/>
              <a:t>ra</a:t>
            </a:r>
            <a:r>
              <a:rPr lang="en-US" sz="2400" dirty="0" smtClean="0"/>
              <a:t>no </a:t>
            </a:r>
            <a:r>
              <a:rPr lang="en-US" sz="2400" dirty="0" err="1" smtClean="0"/>
              <a:t>beskonačnih</a:t>
            </a:r>
            <a:r>
              <a:rPr lang="en-US" sz="2400" dirty="0" smtClean="0"/>
              <a:t> </a:t>
            </a:r>
            <a:r>
              <a:rPr lang="en-US" sz="2400" dirty="0" err="1" smtClean="0"/>
              <a:t>traka</a:t>
            </a:r>
            <a:r>
              <a:rPr lang="en-US" sz="2400" dirty="0" smtClean="0"/>
              <a:t>.</a:t>
            </a:r>
            <a:endParaRPr lang="hr-HR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5497" y="1357298"/>
            <a:ext cx="276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Jedna</a:t>
            </a:r>
            <a:r>
              <a:rPr lang="en-US" sz="2400" dirty="0" smtClean="0"/>
              <a:t> </a:t>
            </a:r>
            <a:r>
              <a:rPr lang="en-US" sz="2400" dirty="0" err="1" smtClean="0"/>
              <a:t>traka</a:t>
            </a:r>
            <a:r>
              <a:rPr lang="en-US" sz="2400" dirty="0" smtClean="0"/>
              <a:t> jest </a:t>
            </a:r>
            <a:r>
              <a:rPr lang="en-US" sz="2400" dirty="0" err="1" smtClean="0"/>
              <a:t>ulazna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njoj</a:t>
            </a:r>
            <a:r>
              <a:rPr lang="en-US" sz="2400" dirty="0" smtClean="0"/>
              <a:t> je </a:t>
            </a:r>
            <a:r>
              <a:rPr lang="en-US" sz="2400" dirty="0" err="1" smtClean="0"/>
              <a:t>zapisan</a:t>
            </a:r>
            <a:r>
              <a:rPr lang="en-US" sz="2400" dirty="0" smtClean="0"/>
              <a:t> </a:t>
            </a:r>
            <a:r>
              <a:rPr lang="en-US" sz="2400" dirty="0" err="1" smtClean="0"/>
              <a:t>ulazni</a:t>
            </a:r>
            <a:r>
              <a:rPr lang="en-US" sz="2400" dirty="0" smtClean="0"/>
              <a:t> </a:t>
            </a:r>
            <a:r>
              <a:rPr lang="en-US" sz="2400" dirty="0" err="1" smtClean="0"/>
              <a:t>niz</a:t>
            </a:r>
            <a:r>
              <a:rPr lang="en-US" sz="2400" dirty="0" smtClean="0"/>
              <a:t> w </a:t>
            </a:r>
            <a:r>
              <a:rPr lang="en-US" sz="2400" dirty="0" err="1" smtClean="0"/>
              <a:t>duljine</a:t>
            </a:r>
            <a:r>
              <a:rPr lang="en-US" sz="2400" dirty="0" smtClean="0"/>
              <a:t> n.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0" grpId="1"/>
      <p:bldP spid="41" grpId="0"/>
      <p:bldP spid="41" grpId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39825"/>
          </a:xfrm>
        </p:spPr>
        <p:txBody>
          <a:bodyPr/>
          <a:lstStyle/>
          <a:p>
            <a:r>
              <a:rPr lang="hr-HR" sz="3800" b="1">
                <a:solidFill>
                  <a:srgbClr val="FF0000"/>
                </a:solidFill>
              </a:rPr>
              <a:t>  </a:t>
            </a:r>
            <a:r>
              <a:rPr lang="hr-HR" sz="3800">
                <a:solidFill>
                  <a:srgbClr val="FF0000"/>
                </a:solidFill>
              </a:rPr>
              <a:t>Odlučivost kontekstno ovisnih jezika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4005" y="1000108"/>
            <a:ext cx="8032988" cy="17145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901755" y="1071548"/>
            <a:ext cx="75482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Vrijeme se mjeri tako da se broje pomaci glave TS: jedan pomak glave TS troši jedinicu vremena.</a:t>
            </a:r>
            <a:endParaRPr lang="hr-HR" sz="2400" dirty="0" smtClean="0"/>
          </a:p>
          <a:p>
            <a:r>
              <a:rPr lang="hr-HR" sz="2400" dirty="0" smtClean="0"/>
              <a:t>Sve trake, uključujući i ulaznu traku, moguće je čitati i po svim trakama moguće je pisati.</a:t>
            </a:r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dirty="0"/>
          </a:p>
        </p:txBody>
      </p:sp>
      <p:sp>
        <p:nvSpPr>
          <p:cNvPr id="5" name="Rounded Rectangle 4"/>
          <p:cNvSpPr/>
          <p:nvPr/>
        </p:nvSpPr>
        <p:spPr>
          <a:xfrm>
            <a:off x="694005" y="2928934"/>
            <a:ext cx="8032988" cy="1785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901755" y="3071811"/>
            <a:ext cx="71327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Izvede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TS M </a:t>
            </a:r>
            <a:r>
              <a:rPr lang="en-US" sz="2400" dirty="0" err="1" smtClean="0"/>
              <a:t>najviše</a:t>
            </a:r>
            <a:r>
              <a:rPr lang="en-US" sz="2400" dirty="0" smtClean="0"/>
              <a:t> T(n) </a:t>
            </a:r>
            <a:r>
              <a:rPr lang="en-US" sz="2400" dirty="0" err="1" smtClean="0"/>
              <a:t>pomaka</a:t>
            </a:r>
            <a:r>
              <a:rPr lang="en-US" sz="2400" dirty="0" smtClean="0"/>
              <a:t> </a:t>
            </a:r>
            <a:r>
              <a:rPr lang="en-US" sz="2400" dirty="0" err="1" smtClean="0"/>
              <a:t>glave</a:t>
            </a:r>
            <a:r>
              <a:rPr lang="en-US" sz="2400" dirty="0" smtClean="0"/>
              <a:t> </a:t>
            </a:r>
            <a:r>
              <a:rPr lang="en-US" sz="2400" dirty="0" err="1" smtClean="0"/>
              <a:t>tijekom</a:t>
            </a:r>
            <a:r>
              <a:rPr lang="en-US" sz="2400" dirty="0" smtClean="0"/>
              <a:t> </a:t>
            </a:r>
            <a:r>
              <a:rPr lang="en-US" sz="2400" dirty="0" err="1" smtClean="0"/>
              <a:t>prihvaćanja</a:t>
            </a:r>
            <a:r>
              <a:rPr lang="en-US" sz="2400" dirty="0" smtClean="0"/>
              <a:t> </a:t>
            </a:r>
            <a:r>
              <a:rPr lang="en-US" sz="2400" dirty="0" err="1" smtClean="0"/>
              <a:t>bilo</a:t>
            </a:r>
            <a:r>
              <a:rPr lang="en-US" sz="2400" dirty="0" smtClean="0"/>
              <a:t> </a:t>
            </a:r>
            <a:r>
              <a:rPr lang="en-US" sz="2400" dirty="0" err="1" smtClean="0"/>
              <a:t>kojeg</a:t>
            </a:r>
            <a:r>
              <a:rPr lang="en-US" sz="2400" dirty="0" smtClean="0"/>
              <a:t> </a:t>
            </a:r>
            <a:r>
              <a:rPr lang="en-US" sz="2400" dirty="0" err="1" smtClean="0"/>
              <a:t>niza</a:t>
            </a:r>
            <a:r>
              <a:rPr lang="en-US" sz="2400" dirty="0" smtClean="0"/>
              <a:t> </a:t>
            </a:r>
            <a:r>
              <a:rPr lang="en-US" sz="2400" dirty="0" err="1" smtClean="0"/>
              <a:t>duljine</a:t>
            </a:r>
            <a:r>
              <a:rPr lang="en-US" sz="2400" dirty="0" smtClean="0"/>
              <a:t> n, TS M jest </a:t>
            </a:r>
            <a:r>
              <a:rPr lang="en-US" sz="2400" dirty="0" err="1" smtClean="0"/>
              <a:t>vremenske</a:t>
            </a:r>
            <a:r>
              <a:rPr lang="en-US" sz="2400" dirty="0" smtClean="0"/>
              <a:t> </a:t>
            </a:r>
            <a:r>
              <a:rPr lang="en-US" sz="2400" dirty="0" err="1" smtClean="0"/>
              <a:t>složenosti</a:t>
            </a:r>
            <a:r>
              <a:rPr lang="en-US" sz="2400" dirty="0" smtClean="0"/>
              <a:t> T(n). </a:t>
            </a:r>
            <a:r>
              <a:rPr lang="en-US" sz="2400" dirty="0" err="1" smtClean="0"/>
              <a:t>Jezik</a:t>
            </a:r>
            <a:r>
              <a:rPr lang="en-US" sz="2400" dirty="0" smtClean="0"/>
              <a:t> L=L(M)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prihvaća</a:t>
            </a:r>
            <a:r>
              <a:rPr lang="en-US" sz="2400" dirty="0" smtClean="0"/>
              <a:t> TS M jest </a:t>
            </a:r>
            <a:r>
              <a:rPr lang="en-US" sz="2400" dirty="0" err="1" smtClean="0"/>
              <a:t>vremenske</a:t>
            </a:r>
            <a:r>
              <a:rPr lang="en-US" sz="2400" dirty="0" smtClean="0"/>
              <a:t> </a:t>
            </a:r>
            <a:r>
              <a:rPr lang="en-US" sz="2400" dirty="0" err="1" smtClean="0"/>
              <a:t>složenosti</a:t>
            </a:r>
            <a:r>
              <a:rPr lang="en-US" sz="2400" dirty="0" smtClean="0"/>
              <a:t> T(n).</a:t>
            </a:r>
            <a:endParaRPr lang="hr-HR" sz="2400" dirty="0" smtClean="0"/>
          </a:p>
          <a:p>
            <a:endParaRPr lang="hr-HR" dirty="0"/>
          </a:p>
        </p:txBody>
      </p:sp>
      <p:sp>
        <p:nvSpPr>
          <p:cNvPr id="7" name="Rounded Rectangle 6"/>
          <p:cNvSpPr/>
          <p:nvPr/>
        </p:nvSpPr>
        <p:spPr>
          <a:xfrm>
            <a:off x="694005" y="5000636"/>
            <a:ext cx="8032988" cy="16430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01755" y="5011342"/>
            <a:ext cx="77422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Zahtijeva</a:t>
            </a:r>
            <a:r>
              <a:rPr lang="en-US" sz="2400" dirty="0" smtClean="0"/>
              <a:t> se </a:t>
            </a:r>
            <a:r>
              <a:rPr lang="en-US" sz="2400" dirty="0" err="1" smtClean="0"/>
              <a:t>da</a:t>
            </a:r>
            <a:r>
              <a:rPr lang="en-US" sz="2400" dirty="0" smtClean="0"/>
              <a:t> TS </a:t>
            </a:r>
            <a:r>
              <a:rPr lang="en-US" sz="2400" dirty="0" err="1" smtClean="0"/>
              <a:t>tijekom</a:t>
            </a:r>
            <a:r>
              <a:rPr lang="en-US" sz="2400" dirty="0" smtClean="0"/>
              <a:t> </a:t>
            </a:r>
            <a:r>
              <a:rPr lang="en-US" sz="2400" dirty="0" err="1" smtClean="0"/>
              <a:t>rada</a:t>
            </a:r>
            <a:r>
              <a:rPr lang="en-US" sz="2400" dirty="0" smtClean="0"/>
              <a:t> </a:t>
            </a:r>
            <a:r>
              <a:rPr lang="en-US" sz="2400" dirty="0" err="1" smtClean="0"/>
              <a:t>pročita</a:t>
            </a:r>
            <a:r>
              <a:rPr lang="en-US" sz="2400" dirty="0" smtClean="0"/>
              <a:t> </a:t>
            </a:r>
            <a:r>
              <a:rPr lang="en-US" sz="2400" dirty="0" err="1" smtClean="0"/>
              <a:t>svih</a:t>
            </a:r>
            <a:r>
              <a:rPr lang="en-US" sz="2400" dirty="0" smtClean="0"/>
              <a:t> n </a:t>
            </a:r>
            <a:r>
              <a:rPr lang="en-US" sz="2400" dirty="0" err="1" smtClean="0"/>
              <a:t>znakova</a:t>
            </a:r>
            <a:r>
              <a:rPr lang="en-US" sz="2400" dirty="0" smtClean="0"/>
              <a:t> </a:t>
            </a:r>
            <a:r>
              <a:rPr lang="en-US" sz="2400" dirty="0" err="1" smtClean="0"/>
              <a:t>niza</a:t>
            </a:r>
            <a:r>
              <a:rPr lang="en-US" sz="2400" dirty="0" smtClean="0"/>
              <a:t> w, </a:t>
            </a:r>
            <a:r>
              <a:rPr lang="en-US" sz="2400" dirty="0" err="1" smtClean="0"/>
              <a:t>što</a:t>
            </a:r>
            <a:r>
              <a:rPr lang="en-US" sz="2400" dirty="0" smtClean="0"/>
              <a:t> </a:t>
            </a:r>
            <a:r>
              <a:rPr lang="en-US" sz="2400" dirty="0" err="1" smtClean="0"/>
              <a:t>znači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je </a:t>
            </a:r>
            <a:r>
              <a:rPr lang="en-US" sz="2400" dirty="0" err="1" smtClean="0"/>
              <a:t>vrijednost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T(n) </a:t>
            </a:r>
            <a:r>
              <a:rPr lang="en-US" sz="2400" dirty="0" err="1" smtClean="0"/>
              <a:t>najmanje</a:t>
            </a:r>
            <a:r>
              <a:rPr lang="en-US" sz="2400" dirty="0" smtClean="0"/>
              <a:t> n+1, </a:t>
            </a:r>
            <a:r>
              <a:rPr lang="en-US" sz="2400" dirty="0" err="1" smtClean="0"/>
              <a:t>odnosno</a:t>
            </a:r>
            <a:r>
              <a:rPr lang="en-US" sz="2400" dirty="0" smtClean="0"/>
              <a:t> n+1≤T(n).</a:t>
            </a:r>
            <a:r>
              <a:rPr lang="hr-HR" sz="2400" dirty="0" smtClean="0"/>
              <a:t> V</a:t>
            </a:r>
            <a:r>
              <a:rPr lang="en-US" sz="2400" dirty="0" err="1" smtClean="0"/>
              <a:t>remenska</a:t>
            </a:r>
            <a:r>
              <a:rPr lang="en-US" sz="2400" dirty="0" smtClean="0"/>
              <a:t> </a:t>
            </a:r>
            <a:r>
              <a:rPr lang="en-US" sz="2400" dirty="0" err="1" smtClean="0"/>
              <a:t>složenost</a:t>
            </a:r>
            <a:r>
              <a:rPr lang="en-US" sz="2400" dirty="0" smtClean="0"/>
              <a:t> </a:t>
            </a:r>
            <a:r>
              <a:rPr lang="en-US" sz="2400" dirty="0" err="1" smtClean="0"/>
              <a:t>jezika</a:t>
            </a:r>
            <a:r>
              <a:rPr lang="en-US" sz="2400" dirty="0" smtClean="0"/>
              <a:t> jest max(n+1, [T(n)]), </a:t>
            </a:r>
            <a:r>
              <a:rPr lang="en-US" sz="2400" dirty="0" err="1" smtClean="0"/>
              <a:t>što</a:t>
            </a:r>
            <a:r>
              <a:rPr lang="en-US" sz="2400" dirty="0" smtClean="0"/>
              <a:t> se </a:t>
            </a:r>
            <a:r>
              <a:rPr lang="en-US" sz="2400" dirty="0" err="1" smtClean="0"/>
              <a:t>kraće</a:t>
            </a:r>
            <a:r>
              <a:rPr lang="en-US" sz="2400" dirty="0" smtClean="0"/>
              <a:t> </a:t>
            </a:r>
            <a:r>
              <a:rPr lang="en-US" sz="2400" dirty="0" err="1" smtClean="0"/>
              <a:t>zapisuje</a:t>
            </a:r>
            <a:r>
              <a:rPr lang="en-US" sz="2400" dirty="0" smtClean="0"/>
              <a:t> T(n)</a:t>
            </a:r>
            <a:r>
              <a:rPr lang="hr-HR" sz="2400" dirty="0" smtClean="0"/>
              <a:t>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Primjer 6.1.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1513824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Upravljačka jedinka</a:t>
            </a:r>
            <a:endParaRPr lang="hr-H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5984" y="202264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Stanje</a:t>
            </a:r>
            <a:endParaRPr lang="hr-HR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114876" y="2671282"/>
            <a:ext cx="48641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L={</a:t>
            </a:r>
            <a:r>
              <a:rPr lang="hr-HR" dirty="0" err="1" smtClean="0">
                <a:solidFill>
                  <a:schemeClr val="bg1"/>
                </a:solidFill>
              </a:rPr>
              <a:t>wcw</a:t>
            </a:r>
            <a:r>
              <a:rPr lang="hr-HR" baseline="30000" dirty="0" smtClean="0">
                <a:solidFill>
                  <a:schemeClr val="bg1"/>
                </a:solidFill>
              </a:rPr>
              <a:t> </a:t>
            </a:r>
            <a:r>
              <a:rPr lang="hr-HR" dirty="0" smtClean="0">
                <a:solidFill>
                  <a:schemeClr val="bg1"/>
                </a:solidFill>
              </a:rPr>
              <a:t> | w∈(0+1)*}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1538" y="1357298"/>
            <a:ext cx="435771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2000232" y="141659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2357422" y="1928802"/>
            <a:ext cx="1643074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0" name="TextBox 29"/>
          <p:cNvSpPr txBox="1"/>
          <p:nvPr/>
        </p:nvSpPr>
        <p:spPr>
          <a:xfrm>
            <a:off x="2786050" y="19288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31" name="Rectangle 30"/>
          <p:cNvSpPr/>
          <p:nvPr/>
        </p:nvSpPr>
        <p:spPr>
          <a:xfrm>
            <a:off x="1071538" y="3655456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2" name="Rectangle 31"/>
          <p:cNvSpPr/>
          <p:nvPr/>
        </p:nvSpPr>
        <p:spPr>
          <a:xfrm>
            <a:off x="2928926" y="365545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3" name="Flowchart: Document 32"/>
          <p:cNvSpPr/>
          <p:nvPr/>
        </p:nvSpPr>
        <p:spPr>
          <a:xfrm rot="16200000">
            <a:off x="6572264" y="3584018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Flowchart: Document 33"/>
          <p:cNvSpPr/>
          <p:nvPr/>
        </p:nvSpPr>
        <p:spPr>
          <a:xfrm rot="5400000">
            <a:off x="642910" y="3584018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ectangle 34"/>
          <p:cNvSpPr/>
          <p:nvPr/>
        </p:nvSpPr>
        <p:spPr>
          <a:xfrm>
            <a:off x="5357818" y="3655455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5929322" y="3655455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3643306" y="3655455"/>
            <a:ext cx="64294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4286248" y="3654330"/>
            <a:ext cx="571504" cy="358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0" name="Rectangle 39"/>
          <p:cNvSpPr/>
          <p:nvPr/>
        </p:nvSpPr>
        <p:spPr>
          <a:xfrm>
            <a:off x="4857752" y="3654330"/>
            <a:ext cx="571504" cy="358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1" name="Rectangle 50"/>
          <p:cNvSpPr/>
          <p:nvPr/>
        </p:nvSpPr>
        <p:spPr>
          <a:xfrm>
            <a:off x="1305740" y="364331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Podniz w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71538" y="2928935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53" name="Rectangle 52"/>
          <p:cNvSpPr/>
          <p:nvPr/>
        </p:nvSpPr>
        <p:spPr>
          <a:xfrm>
            <a:off x="2928926" y="2928935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54" name="Flowchart: Document 53"/>
          <p:cNvSpPr/>
          <p:nvPr/>
        </p:nvSpPr>
        <p:spPr>
          <a:xfrm rot="16200000">
            <a:off x="6572264" y="2857497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Flowchart: Document 54"/>
          <p:cNvSpPr/>
          <p:nvPr/>
        </p:nvSpPr>
        <p:spPr>
          <a:xfrm rot="5400000">
            <a:off x="642910" y="2857497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Rectangle 55"/>
          <p:cNvSpPr/>
          <p:nvPr/>
        </p:nvSpPr>
        <p:spPr>
          <a:xfrm>
            <a:off x="5357818" y="292893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7" name="Rectangle 56"/>
          <p:cNvSpPr/>
          <p:nvPr/>
        </p:nvSpPr>
        <p:spPr>
          <a:xfrm>
            <a:off x="5929322" y="292893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8" name="Rectangle 57"/>
          <p:cNvSpPr/>
          <p:nvPr/>
        </p:nvSpPr>
        <p:spPr>
          <a:xfrm>
            <a:off x="3643306" y="2928934"/>
            <a:ext cx="171451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750068" y="3036091"/>
            <a:ext cx="1214447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14948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14965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Primjer 6.1.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2105802" y="3036091"/>
            <a:ext cx="1214447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70610" y="2671282"/>
            <a:ext cx="48641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L={</a:t>
            </a:r>
            <a:r>
              <a:rPr lang="hr-HR" dirty="0" err="1" smtClean="0">
                <a:solidFill>
                  <a:schemeClr val="bg1"/>
                </a:solidFill>
              </a:rPr>
              <a:t>wcw</a:t>
            </a:r>
            <a:r>
              <a:rPr lang="hr-HR" baseline="30000" dirty="0" smtClean="0">
                <a:solidFill>
                  <a:schemeClr val="bg1"/>
                </a:solidFill>
              </a:rPr>
              <a:t> </a:t>
            </a:r>
            <a:r>
              <a:rPr lang="hr-HR" dirty="0" smtClean="0">
                <a:solidFill>
                  <a:schemeClr val="bg1"/>
                </a:solidFill>
              </a:rPr>
              <a:t> | w∈(0+1)*}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1538" y="2928935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2928926" y="2928935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22" name="Flowchart: Document 21"/>
          <p:cNvSpPr/>
          <p:nvPr/>
        </p:nvSpPr>
        <p:spPr>
          <a:xfrm rot="16200000">
            <a:off x="6572264" y="2857497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Flowchart: Document 22"/>
          <p:cNvSpPr/>
          <p:nvPr/>
        </p:nvSpPr>
        <p:spPr>
          <a:xfrm rot="5400000">
            <a:off x="642910" y="2857497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/>
          <p:cNvSpPr/>
          <p:nvPr/>
        </p:nvSpPr>
        <p:spPr>
          <a:xfrm>
            <a:off x="5357818" y="292893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6" name="Rectangle 25"/>
          <p:cNvSpPr/>
          <p:nvPr/>
        </p:nvSpPr>
        <p:spPr>
          <a:xfrm>
            <a:off x="5929322" y="292893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7" name="Rectangle 26"/>
          <p:cNvSpPr/>
          <p:nvPr/>
        </p:nvSpPr>
        <p:spPr>
          <a:xfrm>
            <a:off x="3643306" y="2928934"/>
            <a:ext cx="171451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28" name="Rectangle 27"/>
          <p:cNvSpPr/>
          <p:nvPr/>
        </p:nvSpPr>
        <p:spPr>
          <a:xfrm>
            <a:off x="1071538" y="3655456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9" name="Rectangle 28"/>
          <p:cNvSpPr/>
          <p:nvPr/>
        </p:nvSpPr>
        <p:spPr>
          <a:xfrm>
            <a:off x="2928926" y="365545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0" name="Flowchart: Document 29"/>
          <p:cNvSpPr/>
          <p:nvPr/>
        </p:nvSpPr>
        <p:spPr>
          <a:xfrm rot="16200000">
            <a:off x="6572264" y="3584018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Flowchart: Document 30"/>
          <p:cNvSpPr/>
          <p:nvPr/>
        </p:nvSpPr>
        <p:spPr>
          <a:xfrm rot="5400000">
            <a:off x="642910" y="3584018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ectangle 31"/>
          <p:cNvSpPr/>
          <p:nvPr/>
        </p:nvSpPr>
        <p:spPr>
          <a:xfrm>
            <a:off x="5357818" y="3655455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3" name="Rectangle 32"/>
          <p:cNvSpPr/>
          <p:nvPr/>
        </p:nvSpPr>
        <p:spPr>
          <a:xfrm>
            <a:off x="5929322" y="3655455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4" name="Rectangle 33"/>
          <p:cNvSpPr/>
          <p:nvPr/>
        </p:nvSpPr>
        <p:spPr>
          <a:xfrm>
            <a:off x="3643306" y="3655455"/>
            <a:ext cx="64294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5" name="Rectangle 34"/>
          <p:cNvSpPr/>
          <p:nvPr/>
        </p:nvSpPr>
        <p:spPr>
          <a:xfrm>
            <a:off x="1285852" y="364331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Podniz w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248" y="3654331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4857752" y="3654331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2" name="TextBox 41"/>
          <p:cNvSpPr txBox="1"/>
          <p:nvPr/>
        </p:nvSpPr>
        <p:spPr>
          <a:xfrm>
            <a:off x="1785918" y="1513824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Upravljačka jedinka</a:t>
            </a:r>
            <a:endParaRPr lang="hr-H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5984" y="202264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Stanje</a:t>
            </a:r>
            <a:endParaRPr lang="hr-HR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071538" y="1357298"/>
            <a:ext cx="435771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5" name="TextBox 44"/>
          <p:cNvSpPr txBox="1"/>
          <p:nvPr/>
        </p:nvSpPr>
        <p:spPr>
          <a:xfrm>
            <a:off x="2000232" y="141659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46" name="Rounded Rectangle 45"/>
          <p:cNvSpPr/>
          <p:nvPr/>
        </p:nvSpPr>
        <p:spPr>
          <a:xfrm>
            <a:off x="2357422" y="1928802"/>
            <a:ext cx="1643074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7" name="TextBox 46"/>
          <p:cNvSpPr txBox="1"/>
          <p:nvPr/>
        </p:nvSpPr>
        <p:spPr>
          <a:xfrm>
            <a:off x="2786050" y="19288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509 L 0.06927 -0.00509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7 -0.00509 L 0.1165 -0.00509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7071E-6 L -0.16319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Primjer 6.1</a:t>
            </a:r>
            <a:r>
              <a:rPr lang="hr-HR" dirty="0" smtClean="0"/>
              <a:t>.</a:t>
            </a:r>
            <a:endParaRPr lang="hr-HR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750068" y="3036091"/>
            <a:ext cx="1214447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470741" y="2671282"/>
            <a:ext cx="48641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L={</a:t>
            </a:r>
            <a:r>
              <a:rPr lang="hr-HR" dirty="0" err="1" smtClean="0">
                <a:solidFill>
                  <a:schemeClr val="bg1"/>
                </a:solidFill>
              </a:rPr>
              <a:t>wcw</a:t>
            </a:r>
            <a:r>
              <a:rPr lang="hr-HR" baseline="30000" dirty="0" smtClean="0">
                <a:solidFill>
                  <a:schemeClr val="bg1"/>
                </a:solidFill>
              </a:rPr>
              <a:t> </a:t>
            </a:r>
            <a:r>
              <a:rPr lang="hr-HR" dirty="0" smtClean="0">
                <a:solidFill>
                  <a:schemeClr val="bg1"/>
                </a:solidFill>
              </a:rPr>
              <a:t> | w∈(0+1)*}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2148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Vremenska složenost </a:t>
            </a:r>
            <a:r>
              <a:rPr lang="hr-HR" dirty="0" smtClean="0"/>
              <a:t>?</a:t>
            </a:r>
            <a:endParaRPr lang="hr-H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3" y="4572008"/>
            <a:ext cx="571504" cy="594364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4148" y="4725901"/>
            <a:ext cx="291600" cy="29854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4572008"/>
            <a:ext cx="785818" cy="589364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4714884"/>
            <a:ext cx="291600" cy="298543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26" name="TextBox 25"/>
          <p:cNvSpPr txBox="1"/>
          <p:nvPr/>
        </p:nvSpPr>
        <p:spPr>
          <a:xfrm>
            <a:off x="2857488" y="536657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p</a:t>
            </a:r>
            <a:r>
              <a:rPr lang="hr-HR" sz="1200" dirty="0" smtClean="0">
                <a:solidFill>
                  <a:schemeClr val="bg1"/>
                </a:solidFill>
              </a:rPr>
              <a:t>rijepis w</a:t>
            </a:r>
            <a:endParaRPr lang="hr-HR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0430" y="5795207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č</a:t>
            </a:r>
            <a:r>
              <a:rPr lang="hr-HR" sz="1200" dirty="0" smtClean="0">
                <a:solidFill>
                  <a:schemeClr val="bg1"/>
                </a:solidFill>
              </a:rPr>
              <a:t>itanje c</a:t>
            </a:r>
            <a:endParaRPr lang="hr-HR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810" y="5366579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>
                <a:solidFill>
                  <a:schemeClr val="bg1"/>
                </a:solidFill>
              </a:rPr>
              <a:t>usporedba</a:t>
            </a:r>
            <a:endParaRPr lang="hr-HR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5795207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č</a:t>
            </a:r>
            <a:r>
              <a:rPr lang="hr-HR" sz="1200" dirty="0" smtClean="0">
                <a:solidFill>
                  <a:schemeClr val="bg1"/>
                </a:solidFill>
              </a:rPr>
              <a:t>itanje prazne ćelije</a:t>
            </a:r>
            <a:endParaRPr lang="hr-HR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179753" y="5249875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642512" y="5429264"/>
            <a:ext cx="572298" cy="79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535487" y="5249875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29984" y="5428470"/>
            <a:ext cx="57150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583025"/>
            <a:ext cx="386369" cy="571504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rot="5400000">
            <a:off x="5537207" y="5249875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14942" y="53578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p</a:t>
            </a:r>
            <a:r>
              <a:rPr lang="hr-HR" sz="1200" dirty="0" smtClean="0">
                <a:solidFill>
                  <a:schemeClr val="bg1"/>
                </a:solidFill>
              </a:rPr>
              <a:t>omicanje glave</a:t>
            </a:r>
            <a:endParaRPr lang="hr-HR" sz="1200" dirty="0">
              <a:solidFill>
                <a:schemeClr val="bg1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569062"/>
            <a:ext cx="1428760" cy="57445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714348" y="60007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Prostorna složenost </a:t>
            </a:r>
            <a:r>
              <a:rPr lang="hr-HR" dirty="0" smtClean="0"/>
              <a:t>?</a:t>
            </a:r>
            <a:endParaRPr lang="hr-HR" dirty="0"/>
          </a:p>
        </p:txBody>
      </p:sp>
      <p:sp>
        <p:nvSpPr>
          <p:cNvPr id="50" name="TextBox 49"/>
          <p:cNvSpPr txBox="1"/>
          <p:nvPr/>
        </p:nvSpPr>
        <p:spPr>
          <a:xfrm>
            <a:off x="3071802" y="635795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n</a:t>
            </a:r>
            <a:r>
              <a:rPr lang="hr-HR" dirty="0" smtClean="0">
                <a:solidFill>
                  <a:schemeClr val="bg1"/>
                </a:solidFill>
              </a:rPr>
              <a:t>  (neefikasno)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1538" y="2928935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52" name="Rectangle 51"/>
          <p:cNvSpPr/>
          <p:nvPr/>
        </p:nvSpPr>
        <p:spPr>
          <a:xfrm>
            <a:off x="2928926" y="2928935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55" name="Flowchart: Document 54"/>
          <p:cNvSpPr/>
          <p:nvPr/>
        </p:nvSpPr>
        <p:spPr>
          <a:xfrm rot="16200000">
            <a:off x="6572264" y="2857497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Flowchart: Document 55"/>
          <p:cNvSpPr/>
          <p:nvPr/>
        </p:nvSpPr>
        <p:spPr>
          <a:xfrm rot="5400000">
            <a:off x="642910" y="2857497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7" name="Rectangle 56"/>
          <p:cNvSpPr/>
          <p:nvPr/>
        </p:nvSpPr>
        <p:spPr>
          <a:xfrm>
            <a:off x="5357818" y="292893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8" name="Rectangle 57"/>
          <p:cNvSpPr/>
          <p:nvPr/>
        </p:nvSpPr>
        <p:spPr>
          <a:xfrm>
            <a:off x="5929322" y="292893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9" name="Rectangle 58"/>
          <p:cNvSpPr/>
          <p:nvPr/>
        </p:nvSpPr>
        <p:spPr>
          <a:xfrm>
            <a:off x="3643306" y="2928934"/>
            <a:ext cx="171451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60" name="Rectangle 59"/>
          <p:cNvSpPr/>
          <p:nvPr/>
        </p:nvSpPr>
        <p:spPr>
          <a:xfrm>
            <a:off x="1071538" y="3655456"/>
            <a:ext cx="1857388" cy="35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2" name="Flowchart: Document 61"/>
          <p:cNvSpPr/>
          <p:nvPr/>
        </p:nvSpPr>
        <p:spPr>
          <a:xfrm rot="16200000">
            <a:off x="6572264" y="3584018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3" name="Flowchart: Document 62"/>
          <p:cNvSpPr/>
          <p:nvPr/>
        </p:nvSpPr>
        <p:spPr>
          <a:xfrm rot="5400000">
            <a:off x="642910" y="3584018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4" name="Rectangle 63"/>
          <p:cNvSpPr/>
          <p:nvPr/>
        </p:nvSpPr>
        <p:spPr>
          <a:xfrm>
            <a:off x="5357818" y="3655455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5" name="Rectangle 64"/>
          <p:cNvSpPr/>
          <p:nvPr/>
        </p:nvSpPr>
        <p:spPr>
          <a:xfrm>
            <a:off x="5929322" y="3655455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7" name="Rectangle 66"/>
          <p:cNvSpPr/>
          <p:nvPr/>
        </p:nvSpPr>
        <p:spPr>
          <a:xfrm>
            <a:off x="1305740" y="364331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Podniz w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85918" y="1513824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Upravljačka jedinka</a:t>
            </a:r>
            <a:endParaRPr lang="hr-H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285984" y="202264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Stanje</a:t>
            </a:r>
            <a:endParaRPr lang="hr-HR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71538" y="1357298"/>
            <a:ext cx="435771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6" name="TextBox 75"/>
          <p:cNvSpPr txBox="1"/>
          <p:nvPr/>
        </p:nvSpPr>
        <p:spPr>
          <a:xfrm>
            <a:off x="2000232" y="141659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77" name="Rounded Rectangle 76"/>
          <p:cNvSpPr/>
          <p:nvPr/>
        </p:nvSpPr>
        <p:spPr>
          <a:xfrm>
            <a:off x="2357422" y="1928802"/>
            <a:ext cx="1643074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8" name="TextBox 77"/>
          <p:cNvSpPr txBox="1"/>
          <p:nvPr/>
        </p:nvSpPr>
        <p:spPr>
          <a:xfrm>
            <a:off x="2786050" y="19288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81" name="Rectangle 80"/>
          <p:cNvSpPr/>
          <p:nvPr/>
        </p:nvSpPr>
        <p:spPr>
          <a:xfrm>
            <a:off x="4786314" y="3654331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2" name="Rectangle 81"/>
          <p:cNvSpPr/>
          <p:nvPr/>
        </p:nvSpPr>
        <p:spPr>
          <a:xfrm>
            <a:off x="4214810" y="3654331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3" name="Rectangle 82"/>
          <p:cNvSpPr/>
          <p:nvPr/>
        </p:nvSpPr>
        <p:spPr>
          <a:xfrm>
            <a:off x="3643306" y="3654331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4" name="Rectangle 83"/>
          <p:cNvSpPr/>
          <p:nvPr/>
        </p:nvSpPr>
        <p:spPr>
          <a:xfrm>
            <a:off x="2928926" y="3654331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09 L 0.16475 -0.0050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17071E-6 L 0.17344 -0.0004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8" grpId="0"/>
      <p:bldP spid="29" grpId="0"/>
      <p:bldP spid="30" grpId="0"/>
      <p:bldP spid="42" grpId="1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Primjer 6.1. (nastavak)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85852" y="2442518"/>
            <a:ext cx="4214842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107153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L={</a:t>
            </a:r>
            <a:r>
              <a:rPr lang="hr-HR" dirty="0" err="1" smtClean="0">
                <a:solidFill>
                  <a:schemeClr val="bg1"/>
                </a:solidFill>
              </a:rPr>
              <a:t>wcw</a:t>
            </a:r>
            <a:r>
              <a:rPr lang="hr-HR" baseline="30000" dirty="0" smtClean="0">
                <a:solidFill>
                  <a:schemeClr val="bg1"/>
                </a:solidFill>
              </a:rPr>
              <a:t> </a:t>
            </a:r>
            <a:r>
              <a:rPr lang="hr-HR" dirty="0" smtClean="0">
                <a:solidFill>
                  <a:schemeClr val="bg1"/>
                </a:solidFill>
              </a:rPr>
              <a:t> | w∈(0+1)*}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821506" y="4036222"/>
            <a:ext cx="1214446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179489" y="3678239"/>
            <a:ext cx="50006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5286388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Ispitivanje ulaznog niza:</a:t>
            </a:r>
          </a:p>
          <a:p>
            <a:pPr marL="342900" indent="-342900"/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	1.  c znak jedinstven ?</a:t>
            </a:r>
          </a:p>
          <a:p>
            <a:pPr marL="342900" indent="-342900"/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	2.  </a:t>
            </a:r>
            <a:r>
              <a:rPr lang="hr-HR" dirty="0" err="1" smtClean="0">
                <a:solidFill>
                  <a:schemeClr val="bg1"/>
                </a:solidFill>
              </a:rPr>
              <a:t>BrZnakovaLijevo</a:t>
            </a:r>
            <a:r>
              <a:rPr lang="hr-HR" dirty="0" smtClean="0">
                <a:solidFill>
                  <a:schemeClr val="bg1"/>
                </a:solidFill>
              </a:rPr>
              <a:t>(w)  ?= </a:t>
            </a:r>
            <a:r>
              <a:rPr lang="hr-HR" dirty="0" err="1" smtClean="0">
                <a:solidFill>
                  <a:schemeClr val="bg1"/>
                </a:solidFill>
              </a:rPr>
              <a:t>BrZnakovaDesno</a:t>
            </a:r>
            <a:r>
              <a:rPr lang="hr-HR" dirty="0" smtClean="0">
                <a:solidFill>
                  <a:schemeClr val="bg1"/>
                </a:solidFill>
              </a:rPr>
              <a:t>(</a:t>
            </a:r>
            <a:r>
              <a:rPr lang="hr-HR" dirty="0" err="1" smtClean="0">
                <a:solidFill>
                  <a:schemeClr val="bg1"/>
                </a:solidFill>
              </a:rPr>
              <a:t>w</a:t>
            </a:r>
            <a:r>
              <a:rPr lang="hr-H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hr-HR" dirty="0" smtClean="0">
                <a:solidFill>
                  <a:schemeClr val="bg1"/>
                </a:solidFill>
              </a:rPr>
              <a:t>	</a:t>
            </a:r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3.  usporedba znakova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1214414" y="2143116"/>
            <a:ext cx="572298" cy="7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71604" y="5572140"/>
            <a:ext cx="5572164" cy="285752"/>
          </a:xfrm>
          <a:prstGeom prst="roundRect">
            <a:avLst/>
          </a:prstGeom>
          <a:solidFill>
            <a:schemeClr val="bg2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ounded Rectangle 32"/>
          <p:cNvSpPr/>
          <p:nvPr/>
        </p:nvSpPr>
        <p:spPr>
          <a:xfrm>
            <a:off x="2786050" y="292893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4" name="TextBox 33"/>
          <p:cNvSpPr txBox="1"/>
          <p:nvPr/>
        </p:nvSpPr>
        <p:spPr>
          <a:xfrm>
            <a:off x="3071802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250030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785786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%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1357290" y="1500174"/>
            <a:ext cx="192882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3286116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40" name="Rectangle 39"/>
          <p:cNvSpPr/>
          <p:nvPr/>
        </p:nvSpPr>
        <p:spPr>
          <a:xfrm>
            <a:off x="3857620" y="150017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5000628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</a:t>
            </a:r>
            <a:endParaRPr lang="hr-HR" dirty="0"/>
          </a:p>
        </p:txBody>
      </p:sp>
      <p:sp>
        <p:nvSpPr>
          <p:cNvPr id="42" name="Flowchart: Document 41"/>
          <p:cNvSpPr/>
          <p:nvPr/>
        </p:nvSpPr>
        <p:spPr>
          <a:xfrm rot="16200000">
            <a:off x="5643570" y="1428736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Flowchart: Document 42"/>
          <p:cNvSpPr/>
          <p:nvPr/>
        </p:nvSpPr>
        <p:spPr>
          <a:xfrm rot="5400000">
            <a:off x="357158" y="1428736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8" name="Rectangle 67"/>
          <p:cNvSpPr/>
          <p:nvPr/>
        </p:nvSpPr>
        <p:spPr>
          <a:xfrm>
            <a:off x="1071538" y="4643447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69" name="Rectangle 68"/>
          <p:cNvSpPr/>
          <p:nvPr/>
        </p:nvSpPr>
        <p:spPr>
          <a:xfrm>
            <a:off x="3428992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0" name="Rectangle 69"/>
          <p:cNvSpPr/>
          <p:nvPr/>
        </p:nvSpPr>
        <p:spPr>
          <a:xfrm>
            <a:off x="4000496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1" name="Rectangle 70"/>
          <p:cNvSpPr/>
          <p:nvPr/>
        </p:nvSpPr>
        <p:spPr>
          <a:xfrm>
            <a:off x="4572000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2" name="Flowchart: Document 71"/>
          <p:cNvSpPr/>
          <p:nvPr/>
        </p:nvSpPr>
        <p:spPr>
          <a:xfrm rot="16200000">
            <a:off x="6357950" y="457200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3" name="Flowchart: Document 72"/>
          <p:cNvSpPr/>
          <p:nvPr/>
        </p:nvSpPr>
        <p:spPr>
          <a:xfrm rot="5400000">
            <a:off x="642910" y="457200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4" name="Rectangle 73"/>
          <p:cNvSpPr/>
          <p:nvPr/>
        </p:nvSpPr>
        <p:spPr>
          <a:xfrm>
            <a:off x="5143504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5" name="Rectangle 74"/>
          <p:cNvSpPr/>
          <p:nvPr/>
        </p:nvSpPr>
        <p:spPr>
          <a:xfrm>
            <a:off x="5715008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6" name="Rectangle 75"/>
          <p:cNvSpPr/>
          <p:nvPr/>
        </p:nvSpPr>
        <p:spPr>
          <a:xfrm>
            <a:off x="1071538" y="3929067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77" name="Rectangle 76"/>
          <p:cNvSpPr/>
          <p:nvPr/>
        </p:nvSpPr>
        <p:spPr>
          <a:xfrm>
            <a:off x="3428992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8" name="Rectangle 77"/>
          <p:cNvSpPr/>
          <p:nvPr/>
        </p:nvSpPr>
        <p:spPr>
          <a:xfrm>
            <a:off x="4000496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9" name="Rectangle 78"/>
          <p:cNvSpPr/>
          <p:nvPr/>
        </p:nvSpPr>
        <p:spPr>
          <a:xfrm>
            <a:off x="4572000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0" name="Flowchart: Document 79"/>
          <p:cNvSpPr/>
          <p:nvPr/>
        </p:nvSpPr>
        <p:spPr>
          <a:xfrm rot="16200000">
            <a:off x="6357950" y="38576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1" name="Flowchart: Document 80"/>
          <p:cNvSpPr/>
          <p:nvPr/>
        </p:nvSpPr>
        <p:spPr>
          <a:xfrm rot="5400000">
            <a:off x="642910" y="38576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2" name="Rectangle 81"/>
          <p:cNvSpPr/>
          <p:nvPr/>
        </p:nvSpPr>
        <p:spPr>
          <a:xfrm>
            <a:off x="5143504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3" name="Rectangle 82"/>
          <p:cNvSpPr/>
          <p:nvPr/>
        </p:nvSpPr>
        <p:spPr>
          <a:xfrm>
            <a:off x="5715008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4" name="Rectangle 83"/>
          <p:cNvSpPr/>
          <p:nvPr/>
        </p:nvSpPr>
        <p:spPr>
          <a:xfrm>
            <a:off x="2857488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5" name="Rectangle 84"/>
          <p:cNvSpPr/>
          <p:nvPr/>
        </p:nvSpPr>
        <p:spPr>
          <a:xfrm>
            <a:off x="2857488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13671E-6 L 0.42257 -0.001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187 " pathEditMode="relative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Primjer 6.1. (nastavak)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L={</a:t>
            </a:r>
            <a:r>
              <a:rPr lang="hr-HR" dirty="0" err="1" smtClean="0">
                <a:solidFill>
                  <a:schemeClr val="bg1"/>
                </a:solidFill>
              </a:rPr>
              <a:t>wcw</a:t>
            </a:r>
            <a:r>
              <a:rPr lang="hr-HR" baseline="30000" dirty="0" smtClean="0">
                <a:solidFill>
                  <a:schemeClr val="bg1"/>
                </a:solidFill>
              </a:rPr>
              <a:t> </a:t>
            </a:r>
            <a:r>
              <a:rPr lang="hr-HR" dirty="0" smtClean="0">
                <a:solidFill>
                  <a:schemeClr val="bg1"/>
                </a:solidFill>
              </a:rPr>
              <a:t> | w∈(0+1)*}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821505" y="4036223"/>
            <a:ext cx="1214448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179489" y="3678239"/>
            <a:ext cx="50006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5286388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Ispitivanje ulaznog niza:</a:t>
            </a:r>
          </a:p>
          <a:p>
            <a:pPr marL="342900" indent="-342900"/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	1.  c znak jedinstven ?</a:t>
            </a:r>
          </a:p>
          <a:p>
            <a:pPr marL="342900" indent="-342900"/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	2.  </a:t>
            </a:r>
            <a:r>
              <a:rPr lang="hr-HR" dirty="0" err="1" smtClean="0">
                <a:solidFill>
                  <a:schemeClr val="bg1"/>
                </a:solidFill>
              </a:rPr>
              <a:t>BrZnakovaLijevo</a:t>
            </a:r>
            <a:r>
              <a:rPr lang="hr-HR" dirty="0" smtClean="0">
                <a:solidFill>
                  <a:schemeClr val="bg1"/>
                </a:solidFill>
              </a:rPr>
              <a:t>(w)  ?= </a:t>
            </a:r>
            <a:r>
              <a:rPr lang="hr-HR" dirty="0" err="1" smtClean="0">
                <a:solidFill>
                  <a:schemeClr val="bg1"/>
                </a:solidFill>
              </a:rPr>
              <a:t>BrZnakovaDesno</a:t>
            </a:r>
            <a:r>
              <a:rPr lang="hr-HR" dirty="0" smtClean="0">
                <a:solidFill>
                  <a:schemeClr val="bg1"/>
                </a:solidFill>
              </a:rPr>
              <a:t>(</a:t>
            </a:r>
            <a:r>
              <a:rPr lang="hr-HR" dirty="0" err="1" smtClean="0">
                <a:solidFill>
                  <a:schemeClr val="bg1"/>
                </a:solidFill>
              </a:rPr>
              <a:t>w</a:t>
            </a:r>
            <a:r>
              <a:rPr lang="hr-H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hr-HR" dirty="0" smtClean="0">
                <a:solidFill>
                  <a:schemeClr val="bg1"/>
                </a:solidFill>
              </a:rPr>
              <a:t>	</a:t>
            </a:r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3.  usporedba znakova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714876" y="2143116"/>
            <a:ext cx="572298" cy="7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71604" y="5857892"/>
            <a:ext cx="5572164" cy="285752"/>
          </a:xfrm>
          <a:prstGeom prst="roundRect">
            <a:avLst/>
          </a:prstGeom>
          <a:solidFill>
            <a:schemeClr val="bg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ectangle 30"/>
          <p:cNvSpPr/>
          <p:nvPr/>
        </p:nvSpPr>
        <p:spPr>
          <a:xfrm>
            <a:off x="785786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%</a:t>
            </a:r>
            <a:endParaRPr lang="hr-HR" dirty="0"/>
          </a:p>
        </p:txBody>
      </p:sp>
      <p:sp>
        <p:nvSpPr>
          <p:cNvPr id="32" name="Rectangle 31"/>
          <p:cNvSpPr/>
          <p:nvPr/>
        </p:nvSpPr>
        <p:spPr>
          <a:xfrm>
            <a:off x="1357290" y="1500174"/>
            <a:ext cx="192882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33" name="Rectangle 32"/>
          <p:cNvSpPr/>
          <p:nvPr/>
        </p:nvSpPr>
        <p:spPr>
          <a:xfrm>
            <a:off x="3286116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34" name="Rectangle 33"/>
          <p:cNvSpPr/>
          <p:nvPr/>
        </p:nvSpPr>
        <p:spPr>
          <a:xfrm>
            <a:off x="3857620" y="150017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35" name="Rectangle 34"/>
          <p:cNvSpPr/>
          <p:nvPr/>
        </p:nvSpPr>
        <p:spPr>
          <a:xfrm>
            <a:off x="5000628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</a:t>
            </a:r>
            <a:endParaRPr lang="hr-HR" dirty="0"/>
          </a:p>
        </p:txBody>
      </p:sp>
      <p:sp>
        <p:nvSpPr>
          <p:cNvPr id="36" name="Flowchart: Document 35"/>
          <p:cNvSpPr/>
          <p:nvPr/>
        </p:nvSpPr>
        <p:spPr>
          <a:xfrm rot="16200000">
            <a:off x="5643570" y="1428736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" name="Flowchart: Document 36"/>
          <p:cNvSpPr/>
          <p:nvPr/>
        </p:nvSpPr>
        <p:spPr>
          <a:xfrm rot="5400000">
            <a:off x="357158" y="1428736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Rounded Rectangle 53"/>
          <p:cNvSpPr/>
          <p:nvPr/>
        </p:nvSpPr>
        <p:spPr>
          <a:xfrm>
            <a:off x="1285852" y="2442518"/>
            <a:ext cx="4214842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Rounded Rectangle 54"/>
          <p:cNvSpPr/>
          <p:nvPr/>
        </p:nvSpPr>
        <p:spPr>
          <a:xfrm>
            <a:off x="2786050" y="292893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6" name="TextBox 55"/>
          <p:cNvSpPr txBox="1"/>
          <p:nvPr/>
        </p:nvSpPr>
        <p:spPr>
          <a:xfrm>
            <a:off x="3071802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57" name="TextBox 56"/>
          <p:cNvSpPr txBox="1"/>
          <p:nvPr/>
        </p:nvSpPr>
        <p:spPr>
          <a:xfrm>
            <a:off x="2357422" y="250030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58" name="Rectangle 57"/>
          <p:cNvSpPr/>
          <p:nvPr/>
        </p:nvSpPr>
        <p:spPr>
          <a:xfrm>
            <a:off x="1071538" y="4643447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59" name="Rectangle 58"/>
          <p:cNvSpPr/>
          <p:nvPr/>
        </p:nvSpPr>
        <p:spPr>
          <a:xfrm>
            <a:off x="3428992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0" name="Rectangle 59"/>
          <p:cNvSpPr/>
          <p:nvPr/>
        </p:nvSpPr>
        <p:spPr>
          <a:xfrm>
            <a:off x="4000496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1" name="Rectangle 60"/>
          <p:cNvSpPr/>
          <p:nvPr/>
        </p:nvSpPr>
        <p:spPr>
          <a:xfrm>
            <a:off x="4572000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2" name="Flowchart: Document 61"/>
          <p:cNvSpPr/>
          <p:nvPr/>
        </p:nvSpPr>
        <p:spPr>
          <a:xfrm rot="16200000">
            <a:off x="6357950" y="457200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3" name="Flowchart: Document 62"/>
          <p:cNvSpPr/>
          <p:nvPr/>
        </p:nvSpPr>
        <p:spPr>
          <a:xfrm rot="5400000">
            <a:off x="642910" y="457200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4" name="Rectangle 63"/>
          <p:cNvSpPr/>
          <p:nvPr/>
        </p:nvSpPr>
        <p:spPr>
          <a:xfrm>
            <a:off x="5143504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5" name="Rectangle 64"/>
          <p:cNvSpPr/>
          <p:nvPr/>
        </p:nvSpPr>
        <p:spPr>
          <a:xfrm>
            <a:off x="5715008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6" name="Rectangle 65"/>
          <p:cNvSpPr/>
          <p:nvPr/>
        </p:nvSpPr>
        <p:spPr>
          <a:xfrm>
            <a:off x="1071538" y="3929067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67" name="Rectangle 66"/>
          <p:cNvSpPr/>
          <p:nvPr/>
        </p:nvSpPr>
        <p:spPr>
          <a:xfrm>
            <a:off x="3428992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8" name="Rectangle 67"/>
          <p:cNvSpPr/>
          <p:nvPr/>
        </p:nvSpPr>
        <p:spPr>
          <a:xfrm>
            <a:off x="4000496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9" name="Rectangle 68"/>
          <p:cNvSpPr/>
          <p:nvPr/>
        </p:nvSpPr>
        <p:spPr>
          <a:xfrm>
            <a:off x="4572000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0" name="Flowchart: Document 69"/>
          <p:cNvSpPr/>
          <p:nvPr/>
        </p:nvSpPr>
        <p:spPr>
          <a:xfrm rot="16200000">
            <a:off x="6357950" y="38576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1" name="Flowchart: Document 70"/>
          <p:cNvSpPr/>
          <p:nvPr/>
        </p:nvSpPr>
        <p:spPr>
          <a:xfrm rot="5400000">
            <a:off x="642910" y="38576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2" name="Rectangle 71"/>
          <p:cNvSpPr/>
          <p:nvPr/>
        </p:nvSpPr>
        <p:spPr>
          <a:xfrm>
            <a:off x="5143504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3" name="Rectangle 72"/>
          <p:cNvSpPr/>
          <p:nvPr/>
        </p:nvSpPr>
        <p:spPr>
          <a:xfrm>
            <a:off x="5715008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4" name="Rectangle 73"/>
          <p:cNvSpPr/>
          <p:nvPr/>
        </p:nvSpPr>
        <p:spPr>
          <a:xfrm>
            <a:off x="2857488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5" name="Rectangle 74"/>
          <p:cNvSpPr/>
          <p:nvPr/>
        </p:nvSpPr>
        <p:spPr>
          <a:xfrm>
            <a:off x="2857488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2 5.55112E-17 L -0.00243 -0.00139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2361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761 -0.00139 L -0.17292 -0.00139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1041 L 0.02899 0.005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2267E-6 L -0.00035 0.0478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Primjer 6.1. (nastavak)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L={</a:t>
            </a:r>
            <a:r>
              <a:rPr lang="hr-HR" dirty="0" err="1" smtClean="0">
                <a:solidFill>
                  <a:schemeClr val="bg1"/>
                </a:solidFill>
              </a:rPr>
              <a:t>wcw</a:t>
            </a:r>
            <a:r>
              <a:rPr lang="hr-HR" baseline="30000" dirty="0" smtClean="0">
                <a:solidFill>
                  <a:schemeClr val="bg1"/>
                </a:solidFill>
              </a:rPr>
              <a:t> </a:t>
            </a:r>
            <a:r>
              <a:rPr lang="hr-HR" dirty="0" smtClean="0">
                <a:solidFill>
                  <a:schemeClr val="bg1"/>
                </a:solidFill>
              </a:rPr>
              <a:t> | w∈(0+1)*}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821505" y="4036223"/>
            <a:ext cx="1214448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179489" y="3679033"/>
            <a:ext cx="50006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5286388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Ispitivanje ulaznog niza:</a:t>
            </a:r>
          </a:p>
          <a:p>
            <a:pPr marL="342900" indent="-342900"/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	1.  c znak jedinstven ?</a:t>
            </a:r>
          </a:p>
          <a:p>
            <a:pPr marL="342900" indent="-342900"/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	2.  </a:t>
            </a:r>
            <a:r>
              <a:rPr lang="hr-HR" dirty="0" err="1" smtClean="0">
                <a:solidFill>
                  <a:schemeClr val="bg1"/>
                </a:solidFill>
              </a:rPr>
              <a:t>BrZnakovaLijevo</a:t>
            </a:r>
            <a:r>
              <a:rPr lang="hr-HR" dirty="0" smtClean="0">
                <a:solidFill>
                  <a:schemeClr val="bg1"/>
                </a:solidFill>
              </a:rPr>
              <a:t>(w)  ?= </a:t>
            </a:r>
            <a:r>
              <a:rPr lang="hr-HR" dirty="0" err="1" smtClean="0">
                <a:solidFill>
                  <a:schemeClr val="bg1"/>
                </a:solidFill>
              </a:rPr>
              <a:t>BrZnakovaDesno</a:t>
            </a:r>
            <a:r>
              <a:rPr lang="hr-HR" dirty="0" smtClean="0">
                <a:solidFill>
                  <a:schemeClr val="bg1"/>
                </a:solidFill>
              </a:rPr>
              <a:t>(</a:t>
            </a:r>
            <a:r>
              <a:rPr lang="hr-HR" dirty="0" err="1" smtClean="0">
                <a:solidFill>
                  <a:schemeClr val="bg1"/>
                </a:solidFill>
              </a:rPr>
              <a:t>w</a:t>
            </a:r>
            <a:r>
              <a:rPr lang="hr-H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hr-HR" dirty="0" smtClean="0">
                <a:solidFill>
                  <a:schemeClr val="bg1"/>
                </a:solidFill>
              </a:rPr>
              <a:t>	</a:t>
            </a:r>
            <a:r>
              <a:rPr lang="hr-HR" dirty="0">
                <a:solidFill>
                  <a:schemeClr val="bg1"/>
                </a:solidFill>
              </a:rPr>
              <a:t>	</a:t>
            </a:r>
            <a:r>
              <a:rPr lang="hr-HR" dirty="0" smtClean="0">
                <a:solidFill>
                  <a:schemeClr val="bg1"/>
                </a:solidFill>
              </a:rPr>
              <a:t>3.  usporedba znakova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1214414" y="2143116"/>
            <a:ext cx="572298" cy="7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71604" y="6143644"/>
            <a:ext cx="5572164" cy="285752"/>
          </a:xfrm>
          <a:prstGeom prst="roundRect">
            <a:avLst/>
          </a:prstGeom>
          <a:solidFill>
            <a:schemeClr val="bg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TextBox 18"/>
          <p:cNvSpPr txBox="1"/>
          <p:nvPr/>
        </p:nvSpPr>
        <p:spPr>
          <a:xfrm>
            <a:off x="6429388" y="2500306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solidFill>
                  <a:schemeClr val="bg1"/>
                </a:solidFill>
              </a:rPr>
              <a:t>S(n)=log</a:t>
            </a:r>
            <a:r>
              <a:rPr lang="hr-HR" sz="22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200" b="1" dirty="0" smtClean="0">
                <a:solidFill>
                  <a:schemeClr val="bg1"/>
                </a:solidFill>
              </a:rPr>
              <a:t>(n)</a:t>
            </a:r>
            <a:endParaRPr lang="hr-HR" sz="22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538" y="4643447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33" name="Rectangle 32"/>
          <p:cNvSpPr/>
          <p:nvPr/>
        </p:nvSpPr>
        <p:spPr>
          <a:xfrm>
            <a:off x="3428992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4" name="Rectangle 33"/>
          <p:cNvSpPr/>
          <p:nvPr/>
        </p:nvSpPr>
        <p:spPr>
          <a:xfrm>
            <a:off x="4000496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64344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6" name="Flowchart: Document 35"/>
          <p:cNvSpPr/>
          <p:nvPr/>
        </p:nvSpPr>
        <p:spPr>
          <a:xfrm rot="16200000">
            <a:off x="6357950" y="457200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" name="Flowchart: Document 36"/>
          <p:cNvSpPr/>
          <p:nvPr/>
        </p:nvSpPr>
        <p:spPr>
          <a:xfrm rot="5400000">
            <a:off x="642910" y="457200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8" name="Rectangle 37"/>
          <p:cNvSpPr/>
          <p:nvPr/>
        </p:nvSpPr>
        <p:spPr>
          <a:xfrm>
            <a:off x="5143504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5715008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0" name="Rectangle 39"/>
          <p:cNvSpPr/>
          <p:nvPr/>
        </p:nvSpPr>
        <p:spPr>
          <a:xfrm>
            <a:off x="1071538" y="3929067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428992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2" name="Rectangle 41"/>
          <p:cNvSpPr/>
          <p:nvPr/>
        </p:nvSpPr>
        <p:spPr>
          <a:xfrm>
            <a:off x="4000496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4572000" y="39290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4" name="Flowchart: Document 43"/>
          <p:cNvSpPr/>
          <p:nvPr/>
        </p:nvSpPr>
        <p:spPr>
          <a:xfrm rot="16200000">
            <a:off x="6357950" y="38576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Flowchart: Document 44"/>
          <p:cNvSpPr/>
          <p:nvPr/>
        </p:nvSpPr>
        <p:spPr>
          <a:xfrm rot="5400000">
            <a:off x="642910" y="38576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6" name="Rectangle 45"/>
          <p:cNvSpPr/>
          <p:nvPr/>
        </p:nvSpPr>
        <p:spPr>
          <a:xfrm>
            <a:off x="5143504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7" name="Rectangle 46"/>
          <p:cNvSpPr/>
          <p:nvPr/>
        </p:nvSpPr>
        <p:spPr>
          <a:xfrm>
            <a:off x="5715008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8" name="Rectangle 47"/>
          <p:cNvSpPr/>
          <p:nvPr/>
        </p:nvSpPr>
        <p:spPr>
          <a:xfrm>
            <a:off x="785786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%</a:t>
            </a:r>
            <a:endParaRPr lang="hr-HR" dirty="0"/>
          </a:p>
        </p:txBody>
      </p:sp>
      <p:sp>
        <p:nvSpPr>
          <p:cNvPr id="49" name="Rectangle 48"/>
          <p:cNvSpPr/>
          <p:nvPr/>
        </p:nvSpPr>
        <p:spPr>
          <a:xfrm>
            <a:off x="1357290" y="1500174"/>
            <a:ext cx="192882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50" name="Rectangle 49"/>
          <p:cNvSpPr/>
          <p:nvPr/>
        </p:nvSpPr>
        <p:spPr>
          <a:xfrm>
            <a:off x="3286116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51" name="Rectangle 50"/>
          <p:cNvSpPr/>
          <p:nvPr/>
        </p:nvSpPr>
        <p:spPr>
          <a:xfrm>
            <a:off x="3857620" y="150017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52" name="Rectangle 51"/>
          <p:cNvSpPr/>
          <p:nvPr/>
        </p:nvSpPr>
        <p:spPr>
          <a:xfrm>
            <a:off x="5000628" y="150017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</a:t>
            </a:r>
            <a:endParaRPr lang="hr-HR" dirty="0"/>
          </a:p>
        </p:txBody>
      </p:sp>
      <p:sp>
        <p:nvSpPr>
          <p:cNvPr id="53" name="Flowchart: Document 52"/>
          <p:cNvSpPr/>
          <p:nvPr/>
        </p:nvSpPr>
        <p:spPr>
          <a:xfrm rot="16200000">
            <a:off x="5643570" y="1428736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Flowchart: Document 53"/>
          <p:cNvSpPr/>
          <p:nvPr/>
        </p:nvSpPr>
        <p:spPr>
          <a:xfrm rot="5400000">
            <a:off x="357158" y="1428736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Rounded Rectangle 54"/>
          <p:cNvSpPr/>
          <p:nvPr/>
        </p:nvSpPr>
        <p:spPr>
          <a:xfrm>
            <a:off x="1285852" y="2442518"/>
            <a:ext cx="4214842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Rounded Rectangle 55"/>
          <p:cNvSpPr/>
          <p:nvPr/>
        </p:nvSpPr>
        <p:spPr>
          <a:xfrm>
            <a:off x="2786050" y="292893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7" name="TextBox 56"/>
          <p:cNvSpPr txBox="1"/>
          <p:nvPr/>
        </p:nvSpPr>
        <p:spPr>
          <a:xfrm>
            <a:off x="3071802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58" name="TextBox 57"/>
          <p:cNvSpPr txBox="1"/>
          <p:nvPr/>
        </p:nvSpPr>
        <p:spPr>
          <a:xfrm>
            <a:off x="2357422" y="250030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59" name="Rectangle 58"/>
          <p:cNvSpPr/>
          <p:nvPr/>
        </p:nvSpPr>
        <p:spPr>
          <a:xfrm>
            <a:off x="2857488" y="392906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0" name="Rectangle 59"/>
          <p:cNvSpPr/>
          <p:nvPr/>
        </p:nvSpPr>
        <p:spPr>
          <a:xfrm>
            <a:off x="2857488" y="464344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1" name="TextBox 60"/>
          <p:cNvSpPr txBox="1"/>
          <p:nvPr/>
        </p:nvSpPr>
        <p:spPr>
          <a:xfrm>
            <a:off x="2071670" y="4631304"/>
            <a:ext cx="5000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-1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71670" y="3929066"/>
            <a:ext cx="5000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-1</a:t>
            </a:r>
            <a:endParaRPr lang="hr-H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463 L 0.021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138 L 0.02101 -0.00138 " pathEditMode="relative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509 L 0.02083 -0.00509 " pathEditMode="relative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-0.00138 L 0.27292 -0.00138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4 L 0.0052 -0.004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-0.00138 L 0.02882 -0.00138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2928934"/>
            <a:ext cx="7643866" cy="10189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hr-HR" sz="3200" dirty="0" smtClean="0"/>
              <a:t> </a:t>
            </a:r>
            <a:r>
              <a:rPr lang="hr-HR" sz="3200" dirty="0" smtClean="0">
                <a:solidFill>
                  <a:srgbClr val="C00000"/>
                </a:solidFill>
              </a:rPr>
              <a:t>Svojstva prostorne i vremenske složenosti prihvaćanja jezika</a:t>
            </a:r>
            <a:endParaRPr lang="hr-HR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Broj traka i prostorna složenost</a:t>
            </a:r>
            <a:endParaRPr lang="hr-HR" sz="28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857357" y="3071810"/>
            <a:ext cx="428630" cy="1428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1160041" y="1697423"/>
            <a:ext cx="428628" cy="341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178695" y="3107529"/>
            <a:ext cx="998544" cy="6445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93736" y="4036224"/>
            <a:ext cx="2214580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0166" y="4286256"/>
            <a:ext cx="21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.</a:t>
            </a:r>
          </a:p>
          <a:p>
            <a:r>
              <a:rPr lang="hr-HR" dirty="0" smtClean="0"/>
              <a:t>.</a:t>
            </a:r>
          </a:p>
          <a:p>
            <a:r>
              <a:rPr lang="hr-HR" dirty="0"/>
              <a:t>.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3357554" y="3143248"/>
            <a:ext cx="357190" cy="25717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3714744" y="427411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56" y="5925941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</a:t>
            </a:r>
            <a:r>
              <a:rPr lang="hr-HR" dirty="0" smtClean="0"/>
              <a:t>loženost S(n)</a:t>
            </a:r>
          </a:p>
          <a:p>
            <a:r>
              <a:rPr lang="hr-HR" dirty="0" smtClean="0"/>
              <a:t>prihvaća L(M</a:t>
            </a:r>
            <a:r>
              <a:rPr lang="hr-HR" baseline="-25000" dirty="0" smtClean="0"/>
              <a:t>1</a:t>
            </a:r>
            <a:r>
              <a:rPr lang="hr-HR" dirty="0" smtClean="0"/>
              <a:t>)</a:t>
            </a:r>
            <a:endParaRPr lang="hr-HR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843257" y="1711073"/>
            <a:ext cx="428628" cy="341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>
            <a:off x="8040770" y="3156898"/>
            <a:ext cx="357190" cy="25717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TextBox 51"/>
          <p:cNvSpPr txBox="1"/>
          <p:nvPr/>
        </p:nvSpPr>
        <p:spPr>
          <a:xfrm>
            <a:off x="6540572" y="5939591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</a:t>
            </a:r>
            <a:r>
              <a:rPr lang="hr-HR" dirty="0" smtClean="0"/>
              <a:t>loženost S(n)</a:t>
            </a:r>
          </a:p>
          <a:p>
            <a:r>
              <a:rPr lang="hr-HR" dirty="0"/>
              <a:t>p</a:t>
            </a:r>
            <a:r>
              <a:rPr lang="hr-HR" dirty="0" smtClean="0"/>
              <a:t>rihvaća L(M</a:t>
            </a:r>
            <a:r>
              <a:rPr lang="hr-HR" baseline="-25000" dirty="0"/>
              <a:t>2</a:t>
            </a:r>
            <a:r>
              <a:rPr lang="hr-HR" dirty="0" smtClean="0"/>
              <a:t>)</a:t>
            </a:r>
            <a:endParaRPr lang="hr-HR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929192" y="3286124"/>
          <a:ext cx="304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2703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r>
                        <a:rPr lang="hr-HR" dirty="0" smtClean="0"/>
                        <a:t>a1</a:t>
                      </a:r>
                      <a:endParaRPr lang="hr-H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b1</a:t>
                      </a:r>
                      <a:endParaRPr lang="hr-H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c1</a:t>
                      </a:r>
                      <a:endParaRPr lang="hr-H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  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r>
                        <a:rPr lang="hr-HR" dirty="0" smtClean="0"/>
                        <a:t>ak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ck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rot="10800000" flipV="1">
            <a:off x="5857884" y="2942584"/>
            <a:ext cx="825564" cy="77216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6512" y="4214818"/>
            <a:ext cx="21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.</a:t>
            </a:r>
          </a:p>
          <a:p>
            <a:r>
              <a:rPr lang="hr-HR" dirty="0" smtClean="0"/>
              <a:t>.</a:t>
            </a:r>
          </a:p>
          <a:p>
            <a:r>
              <a:rPr lang="hr-HR" dirty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29652" y="4286256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2k</a:t>
            </a:r>
            <a:endParaRPr lang="hr-HR" dirty="0"/>
          </a:p>
        </p:txBody>
      </p:sp>
      <p:sp>
        <p:nvSpPr>
          <p:cNvPr id="69" name="Rounded Rectangle 68"/>
          <p:cNvSpPr/>
          <p:nvPr/>
        </p:nvSpPr>
        <p:spPr>
          <a:xfrm>
            <a:off x="857224" y="1928802"/>
            <a:ext cx="221457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0" name="TextBox 69"/>
          <p:cNvSpPr txBox="1"/>
          <p:nvPr/>
        </p:nvSpPr>
        <p:spPr>
          <a:xfrm>
            <a:off x="928662" y="198809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71" name="Rounded Rectangle 70"/>
          <p:cNvSpPr/>
          <p:nvPr/>
        </p:nvSpPr>
        <p:spPr>
          <a:xfrm>
            <a:off x="1428728" y="2500306"/>
            <a:ext cx="1071570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2" name="TextBox 71"/>
          <p:cNvSpPr txBox="1"/>
          <p:nvPr/>
        </p:nvSpPr>
        <p:spPr>
          <a:xfrm>
            <a:off x="1500166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73" name="Rounded Rectangle 72"/>
          <p:cNvSpPr/>
          <p:nvPr/>
        </p:nvSpPr>
        <p:spPr>
          <a:xfrm>
            <a:off x="5143504" y="1928802"/>
            <a:ext cx="221457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4" name="TextBox 73"/>
          <p:cNvSpPr txBox="1"/>
          <p:nvPr/>
        </p:nvSpPr>
        <p:spPr>
          <a:xfrm>
            <a:off x="5214942" y="198809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75" name="Rounded Rectangle 74"/>
          <p:cNvSpPr/>
          <p:nvPr/>
        </p:nvSpPr>
        <p:spPr>
          <a:xfrm>
            <a:off x="5715008" y="2500306"/>
            <a:ext cx="1071570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6" name="TextBox 75"/>
          <p:cNvSpPr txBox="1"/>
          <p:nvPr/>
        </p:nvSpPr>
        <p:spPr>
          <a:xfrm>
            <a:off x="5786446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77" name="Rectangle 76"/>
          <p:cNvSpPr/>
          <p:nvPr/>
        </p:nvSpPr>
        <p:spPr>
          <a:xfrm flipH="1">
            <a:off x="928662" y="114298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Niz</a:t>
            </a:r>
            <a:endParaRPr lang="hr-HR" dirty="0"/>
          </a:p>
        </p:txBody>
      </p:sp>
      <p:sp>
        <p:nvSpPr>
          <p:cNvPr id="79" name="Rectangle 78"/>
          <p:cNvSpPr/>
          <p:nvPr/>
        </p:nvSpPr>
        <p:spPr>
          <a:xfrm flipH="1">
            <a:off x="2071670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2" name="Rectangle 81"/>
          <p:cNvSpPr/>
          <p:nvPr/>
        </p:nvSpPr>
        <p:spPr>
          <a:xfrm flipH="1">
            <a:off x="2714612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3" name="Flowchart: Document 82"/>
          <p:cNvSpPr/>
          <p:nvPr/>
        </p:nvSpPr>
        <p:spPr>
          <a:xfrm rot="16200000" flipV="1">
            <a:off x="465108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4" name="Flowchart: Document 83"/>
          <p:cNvSpPr/>
          <p:nvPr/>
        </p:nvSpPr>
        <p:spPr>
          <a:xfrm rot="5400000" flipV="1">
            <a:off x="3465504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5" name="Rectangle 84"/>
          <p:cNvSpPr/>
          <p:nvPr/>
        </p:nvSpPr>
        <p:spPr>
          <a:xfrm flipH="1">
            <a:off x="5429256" y="114298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Niz</a:t>
            </a:r>
            <a:endParaRPr lang="hr-HR" dirty="0"/>
          </a:p>
        </p:txBody>
      </p:sp>
      <p:sp>
        <p:nvSpPr>
          <p:cNvPr id="86" name="Rectangle 85"/>
          <p:cNvSpPr/>
          <p:nvPr/>
        </p:nvSpPr>
        <p:spPr>
          <a:xfrm flipH="1">
            <a:off x="6572264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7" name="Rectangle 86"/>
          <p:cNvSpPr/>
          <p:nvPr/>
        </p:nvSpPr>
        <p:spPr>
          <a:xfrm flipH="1">
            <a:off x="7215206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8" name="Flowchart: Document 87"/>
          <p:cNvSpPr/>
          <p:nvPr/>
        </p:nvSpPr>
        <p:spPr>
          <a:xfrm rot="16200000" flipV="1">
            <a:off x="4965702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9" name="Flowchart: Document 88"/>
          <p:cNvSpPr/>
          <p:nvPr/>
        </p:nvSpPr>
        <p:spPr>
          <a:xfrm rot="5400000" flipV="1">
            <a:off x="7966098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7" name="Rectangle 96"/>
          <p:cNvSpPr/>
          <p:nvPr/>
        </p:nvSpPr>
        <p:spPr>
          <a:xfrm flipH="1">
            <a:off x="2273966" y="3357562"/>
            <a:ext cx="654960" cy="357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c1</a:t>
            </a:r>
            <a:endParaRPr lang="hr-HR" dirty="0"/>
          </a:p>
        </p:txBody>
      </p:sp>
      <p:sp>
        <p:nvSpPr>
          <p:cNvPr id="99" name="Flowchart: Document 98"/>
          <p:cNvSpPr/>
          <p:nvPr/>
        </p:nvSpPr>
        <p:spPr>
          <a:xfrm rot="16200000" flipV="1">
            <a:off x="522942" y="324961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0" name="Flowchart: Document 99"/>
          <p:cNvSpPr/>
          <p:nvPr/>
        </p:nvSpPr>
        <p:spPr>
          <a:xfrm rot="5400000" flipV="1">
            <a:off x="3038462" y="324961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1" name="Rectangle 100"/>
          <p:cNvSpPr/>
          <p:nvPr/>
        </p:nvSpPr>
        <p:spPr>
          <a:xfrm flipH="1">
            <a:off x="976064" y="3357562"/>
            <a:ext cx="654960" cy="357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a1</a:t>
            </a:r>
            <a:endParaRPr lang="hr-HR" dirty="0"/>
          </a:p>
        </p:txBody>
      </p:sp>
      <p:sp>
        <p:nvSpPr>
          <p:cNvPr id="102" name="Rectangle 101"/>
          <p:cNvSpPr/>
          <p:nvPr/>
        </p:nvSpPr>
        <p:spPr>
          <a:xfrm flipH="1">
            <a:off x="1631024" y="3357562"/>
            <a:ext cx="654960" cy="357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b1</a:t>
            </a:r>
            <a:endParaRPr lang="hr-HR" dirty="0"/>
          </a:p>
        </p:txBody>
      </p:sp>
      <p:sp>
        <p:nvSpPr>
          <p:cNvPr id="103" name="Rectangle 102"/>
          <p:cNvSpPr/>
          <p:nvPr/>
        </p:nvSpPr>
        <p:spPr>
          <a:xfrm flipH="1">
            <a:off x="2202528" y="400050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r>
              <a:rPr lang="hr-HR" dirty="0"/>
              <a:t>2</a:t>
            </a:r>
          </a:p>
        </p:txBody>
      </p:sp>
      <p:sp>
        <p:nvSpPr>
          <p:cNvPr id="105" name="Flowchart: Document 104"/>
          <p:cNvSpPr/>
          <p:nvPr/>
        </p:nvSpPr>
        <p:spPr>
          <a:xfrm rot="16200000" flipV="1">
            <a:off x="451504" y="389255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6" name="Flowchart: Document 105"/>
          <p:cNvSpPr/>
          <p:nvPr/>
        </p:nvSpPr>
        <p:spPr>
          <a:xfrm rot="5400000" flipV="1">
            <a:off x="2963852" y="389255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7" name="Rectangle 106"/>
          <p:cNvSpPr/>
          <p:nvPr/>
        </p:nvSpPr>
        <p:spPr>
          <a:xfrm flipH="1">
            <a:off x="904626" y="400050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a2</a:t>
            </a:r>
            <a:endParaRPr lang="hr-HR" dirty="0"/>
          </a:p>
        </p:txBody>
      </p:sp>
      <p:sp>
        <p:nvSpPr>
          <p:cNvPr id="108" name="Rectangle 107"/>
          <p:cNvSpPr/>
          <p:nvPr/>
        </p:nvSpPr>
        <p:spPr>
          <a:xfrm flipH="1">
            <a:off x="1559586" y="400050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b2</a:t>
            </a:r>
            <a:endParaRPr lang="hr-HR" dirty="0"/>
          </a:p>
        </p:txBody>
      </p:sp>
      <p:sp>
        <p:nvSpPr>
          <p:cNvPr id="109" name="Rectangle 108"/>
          <p:cNvSpPr/>
          <p:nvPr/>
        </p:nvSpPr>
        <p:spPr>
          <a:xfrm flipH="1">
            <a:off x="2131090" y="514351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r>
              <a:rPr lang="hr-HR" dirty="0"/>
              <a:t>3</a:t>
            </a:r>
          </a:p>
        </p:txBody>
      </p:sp>
      <p:sp>
        <p:nvSpPr>
          <p:cNvPr id="111" name="Flowchart: Document 110"/>
          <p:cNvSpPr/>
          <p:nvPr/>
        </p:nvSpPr>
        <p:spPr>
          <a:xfrm rot="16200000" flipV="1">
            <a:off x="380066" y="503556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2" name="Flowchart: Document 111"/>
          <p:cNvSpPr/>
          <p:nvPr/>
        </p:nvSpPr>
        <p:spPr>
          <a:xfrm rot="5400000" flipV="1">
            <a:off x="2895586" y="503556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3" name="Rectangle 112"/>
          <p:cNvSpPr/>
          <p:nvPr/>
        </p:nvSpPr>
        <p:spPr>
          <a:xfrm flipH="1">
            <a:off x="833188" y="514351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a3</a:t>
            </a:r>
            <a:endParaRPr lang="hr-HR" dirty="0"/>
          </a:p>
        </p:txBody>
      </p:sp>
      <p:sp>
        <p:nvSpPr>
          <p:cNvPr id="114" name="Rectangle 113"/>
          <p:cNvSpPr/>
          <p:nvPr/>
        </p:nvSpPr>
        <p:spPr>
          <a:xfrm flipH="1">
            <a:off x="1488148" y="514351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b3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animBg="1"/>
      <p:bldP spid="52" grpId="1"/>
      <p:bldP spid="57" grpId="1"/>
      <p:bldP spid="5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Broj traka i vremenska složenost</a:t>
            </a:r>
            <a:endParaRPr lang="hr-HR" sz="28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857357" y="3071810"/>
            <a:ext cx="428630" cy="1428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1160041" y="1697423"/>
            <a:ext cx="428628" cy="341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178695" y="3107529"/>
            <a:ext cx="998544" cy="6445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93736" y="4036224"/>
            <a:ext cx="2214580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0166" y="4286256"/>
            <a:ext cx="21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.</a:t>
            </a:r>
          </a:p>
          <a:p>
            <a:r>
              <a:rPr lang="hr-HR" dirty="0" smtClean="0"/>
              <a:t>.</a:t>
            </a:r>
          </a:p>
          <a:p>
            <a:r>
              <a:rPr lang="hr-HR" dirty="0"/>
              <a:t>.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3357554" y="3143248"/>
            <a:ext cx="357190" cy="25717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3714744" y="427411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</a:t>
            </a:r>
            <a:endParaRPr lang="hr-HR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843257" y="1711073"/>
            <a:ext cx="428628" cy="341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>
            <a:off x="8040770" y="3156898"/>
            <a:ext cx="357190" cy="25717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929192" y="3286124"/>
          <a:ext cx="304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2703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r>
                        <a:rPr lang="hr-HR" dirty="0" smtClean="0"/>
                        <a:t>a1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c1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  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r>
                        <a:rPr lang="hr-HR" dirty="0" smtClean="0"/>
                        <a:t>ak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ck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rot="10800000" flipV="1">
            <a:off x="5857884" y="2942584"/>
            <a:ext cx="825564" cy="77216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6512" y="4214818"/>
            <a:ext cx="21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.</a:t>
            </a:r>
          </a:p>
          <a:p>
            <a:r>
              <a:rPr lang="hr-HR" dirty="0" smtClean="0"/>
              <a:t>.</a:t>
            </a:r>
          </a:p>
          <a:p>
            <a:r>
              <a:rPr lang="hr-HR" dirty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29652" y="4286256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2k</a:t>
            </a:r>
            <a:endParaRPr lang="hr-HR" dirty="0"/>
          </a:p>
        </p:txBody>
      </p:sp>
      <p:sp>
        <p:nvSpPr>
          <p:cNvPr id="69" name="Rounded Rectangle 68"/>
          <p:cNvSpPr/>
          <p:nvPr/>
        </p:nvSpPr>
        <p:spPr>
          <a:xfrm>
            <a:off x="857224" y="1928802"/>
            <a:ext cx="221457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0" name="TextBox 69"/>
          <p:cNvSpPr txBox="1"/>
          <p:nvPr/>
        </p:nvSpPr>
        <p:spPr>
          <a:xfrm>
            <a:off x="928662" y="198809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71" name="Rounded Rectangle 70"/>
          <p:cNvSpPr/>
          <p:nvPr/>
        </p:nvSpPr>
        <p:spPr>
          <a:xfrm>
            <a:off x="1428728" y="2500306"/>
            <a:ext cx="1071570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2" name="TextBox 71"/>
          <p:cNvSpPr txBox="1"/>
          <p:nvPr/>
        </p:nvSpPr>
        <p:spPr>
          <a:xfrm>
            <a:off x="1500166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73" name="Rounded Rectangle 72"/>
          <p:cNvSpPr/>
          <p:nvPr/>
        </p:nvSpPr>
        <p:spPr>
          <a:xfrm>
            <a:off x="5143504" y="1928802"/>
            <a:ext cx="2214578" cy="10715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4" name="TextBox 73"/>
          <p:cNvSpPr txBox="1"/>
          <p:nvPr/>
        </p:nvSpPr>
        <p:spPr>
          <a:xfrm>
            <a:off x="5214942" y="198809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Upravljačka jedinka</a:t>
            </a:r>
            <a:endParaRPr lang="hr-HR" dirty="0"/>
          </a:p>
        </p:txBody>
      </p:sp>
      <p:sp>
        <p:nvSpPr>
          <p:cNvPr id="75" name="Rounded Rectangle 74"/>
          <p:cNvSpPr/>
          <p:nvPr/>
        </p:nvSpPr>
        <p:spPr>
          <a:xfrm>
            <a:off x="5715008" y="2500306"/>
            <a:ext cx="1071570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6" name="TextBox 75"/>
          <p:cNvSpPr txBox="1"/>
          <p:nvPr/>
        </p:nvSpPr>
        <p:spPr>
          <a:xfrm>
            <a:off x="5786446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77" name="Rectangle 76"/>
          <p:cNvSpPr/>
          <p:nvPr/>
        </p:nvSpPr>
        <p:spPr>
          <a:xfrm flipH="1">
            <a:off x="928662" y="114298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Niz</a:t>
            </a:r>
            <a:endParaRPr lang="hr-HR" dirty="0"/>
          </a:p>
        </p:txBody>
      </p:sp>
      <p:sp>
        <p:nvSpPr>
          <p:cNvPr id="79" name="Rectangle 78"/>
          <p:cNvSpPr/>
          <p:nvPr/>
        </p:nvSpPr>
        <p:spPr>
          <a:xfrm flipH="1">
            <a:off x="2071670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2" name="Rectangle 81"/>
          <p:cNvSpPr/>
          <p:nvPr/>
        </p:nvSpPr>
        <p:spPr>
          <a:xfrm flipH="1">
            <a:off x="2714612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3" name="Flowchart: Document 82"/>
          <p:cNvSpPr/>
          <p:nvPr/>
        </p:nvSpPr>
        <p:spPr>
          <a:xfrm rot="16200000" flipV="1">
            <a:off x="465108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4" name="Flowchart: Document 83"/>
          <p:cNvSpPr/>
          <p:nvPr/>
        </p:nvSpPr>
        <p:spPr>
          <a:xfrm rot="5400000" flipV="1">
            <a:off x="3465504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5" name="Rectangle 84"/>
          <p:cNvSpPr/>
          <p:nvPr/>
        </p:nvSpPr>
        <p:spPr>
          <a:xfrm flipH="1">
            <a:off x="5429256" y="114298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Niz</a:t>
            </a:r>
            <a:endParaRPr lang="hr-HR" dirty="0"/>
          </a:p>
        </p:txBody>
      </p:sp>
      <p:sp>
        <p:nvSpPr>
          <p:cNvPr id="86" name="Rectangle 85"/>
          <p:cNvSpPr/>
          <p:nvPr/>
        </p:nvSpPr>
        <p:spPr>
          <a:xfrm flipH="1">
            <a:off x="6572264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7" name="Rectangle 86"/>
          <p:cNvSpPr/>
          <p:nvPr/>
        </p:nvSpPr>
        <p:spPr>
          <a:xfrm flipH="1">
            <a:off x="7215206" y="114298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8" name="Flowchart: Document 87"/>
          <p:cNvSpPr/>
          <p:nvPr/>
        </p:nvSpPr>
        <p:spPr>
          <a:xfrm rot="16200000" flipV="1">
            <a:off x="4965702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9" name="Flowchart: Document 88"/>
          <p:cNvSpPr/>
          <p:nvPr/>
        </p:nvSpPr>
        <p:spPr>
          <a:xfrm rot="5400000" flipV="1">
            <a:off x="7966098" y="103503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7" name="Rectangle 96"/>
          <p:cNvSpPr/>
          <p:nvPr/>
        </p:nvSpPr>
        <p:spPr>
          <a:xfrm flipH="1">
            <a:off x="2273966" y="335756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c1</a:t>
            </a:r>
            <a:endParaRPr lang="hr-HR" dirty="0"/>
          </a:p>
        </p:txBody>
      </p:sp>
      <p:sp>
        <p:nvSpPr>
          <p:cNvPr id="99" name="Flowchart: Document 98"/>
          <p:cNvSpPr/>
          <p:nvPr/>
        </p:nvSpPr>
        <p:spPr>
          <a:xfrm rot="16200000" flipV="1">
            <a:off x="522942" y="324961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0" name="Flowchart: Document 99"/>
          <p:cNvSpPr/>
          <p:nvPr/>
        </p:nvSpPr>
        <p:spPr>
          <a:xfrm rot="5400000" flipV="1">
            <a:off x="3038462" y="324961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01" name="Rectangle 100"/>
          <p:cNvSpPr/>
          <p:nvPr/>
        </p:nvSpPr>
        <p:spPr>
          <a:xfrm flipH="1">
            <a:off x="976064" y="335756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a1</a:t>
            </a:r>
            <a:endParaRPr lang="hr-HR" dirty="0"/>
          </a:p>
        </p:txBody>
      </p:sp>
      <p:sp>
        <p:nvSpPr>
          <p:cNvPr id="102" name="Rectangle 101"/>
          <p:cNvSpPr/>
          <p:nvPr/>
        </p:nvSpPr>
        <p:spPr>
          <a:xfrm flipH="1">
            <a:off x="1631024" y="335756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b1</a:t>
            </a:r>
            <a:endParaRPr lang="hr-HR" dirty="0"/>
          </a:p>
        </p:txBody>
      </p:sp>
      <p:sp>
        <p:nvSpPr>
          <p:cNvPr id="103" name="Rectangle 102"/>
          <p:cNvSpPr/>
          <p:nvPr/>
        </p:nvSpPr>
        <p:spPr>
          <a:xfrm flipH="1">
            <a:off x="2202528" y="400050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r>
              <a:rPr lang="hr-HR" dirty="0"/>
              <a:t>2</a:t>
            </a:r>
          </a:p>
        </p:txBody>
      </p:sp>
      <p:sp>
        <p:nvSpPr>
          <p:cNvPr id="105" name="Flowchart: Document 104"/>
          <p:cNvSpPr/>
          <p:nvPr/>
        </p:nvSpPr>
        <p:spPr>
          <a:xfrm rot="16200000" flipV="1">
            <a:off x="451504" y="389255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6" name="Flowchart: Document 105"/>
          <p:cNvSpPr/>
          <p:nvPr/>
        </p:nvSpPr>
        <p:spPr>
          <a:xfrm rot="5400000" flipV="1">
            <a:off x="2963852" y="3892554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7" name="Rectangle 106"/>
          <p:cNvSpPr/>
          <p:nvPr/>
        </p:nvSpPr>
        <p:spPr>
          <a:xfrm flipH="1">
            <a:off x="904626" y="400050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a2</a:t>
            </a:r>
            <a:endParaRPr lang="hr-HR" dirty="0"/>
          </a:p>
        </p:txBody>
      </p:sp>
      <p:sp>
        <p:nvSpPr>
          <p:cNvPr id="108" name="Rectangle 107"/>
          <p:cNvSpPr/>
          <p:nvPr/>
        </p:nvSpPr>
        <p:spPr>
          <a:xfrm flipH="1">
            <a:off x="1559586" y="4000504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b2</a:t>
            </a:r>
            <a:endParaRPr lang="hr-HR" dirty="0"/>
          </a:p>
        </p:txBody>
      </p:sp>
      <p:sp>
        <p:nvSpPr>
          <p:cNvPr id="109" name="Rectangle 108"/>
          <p:cNvSpPr/>
          <p:nvPr/>
        </p:nvSpPr>
        <p:spPr>
          <a:xfrm flipH="1">
            <a:off x="2131090" y="514351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ck</a:t>
            </a:r>
            <a:endParaRPr lang="hr-HR" dirty="0"/>
          </a:p>
        </p:txBody>
      </p:sp>
      <p:sp>
        <p:nvSpPr>
          <p:cNvPr id="111" name="Flowchart: Document 110"/>
          <p:cNvSpPr/>
          <p:nvPr/>
        </p:nvSpPr>
        <p:spPr>
          <a:xfrm rot="16200000" flipV="1">
            <a:off x="380066" y="503556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2" name="Flowchart: Document 111"/>
          <p:cNvSpPr/>
          <p:nvPr/>
        </p:nvSpPr>
        <p:spPr>
          <a:xfrm rot="5400000" flipV="1">
            <a:off x="2895586" y="5035562"/>
            <a:ext cx="357190" cy="5730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3" name="Rectangle 112"/>
          <p:cNvSpPr/>
          <p:nvPr/>
        </p:nvSpPr>
        <p:spPr>
          <a:xfrm flipH="1">
            <a:off x="833188" y="514351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ak</a:t>
            </a:r>
            <a:endParaRPr lang="hr-HR" dirty="0"/>
          </a:p>
        </p:txBody>
      </p:sp>
      <p:sp>
        <p:nvSpPr>
          <p:cNvPr id="114" name="Rectangle 113"/>
          <p:cNvSpPr/>
          <p:nvPr/>
        </p:nvSpPr>
        <p:spPr>
          <a:xfrm flipH="1">
            <a:off x="1488148" y="5143512"/>
            <a:ext cx="6549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bk</a:t>
            </a:r>
            <a:endParaRPr lang="hr-HR" dirty="0"/>
          </a:p>
        </p:txBody>
      </p:sp>
      <p:sp>
        <p:nvSpPr>
          <p:cNvPr id="54" name="TextBox 53"/>
          <p:cNvSpPr txBox="1"/>
          <p:nvPr/>
        </p:nvSpPr>
        <p:spPr>
          <a:xfrm>
            <a:off x="1857356" y="5925941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</a:t>
            </a:r>
            <a:r>
              <a:rPr lang="hr-HR" dirty="0" smtClean="0"/>
              <a:t>loženost T(n)</a:t>
            </a:r>
          </a:p>
          <a:p>
            <a:r>
              <a:rPr lang="hr-HR" dirty="0"/>
              <a:t>p</a:t>
            </a:r>
            <a:r>
              <a:rPr lang="hr-HR" dirty="0" smtClean="0"/>
              <a:t>rihvaća L(M</a:t>
            </a:r>
            <a:r>
              <a:rPr lang="hr-HR" baseline="-25000" dirty="0" smtClean="0"/>
              <a:t>1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56" name="TextBox 55"/>
          <p:cNvSpPr txBox="1"/>
          <p:nvPr/>
        </p:nvSpPr>
        <p:spPr>
          <a:xfrm>
            <a:off x="6540572" y="5939591"/>
            <a:ext cx="203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</a:t>
            </a:r>
            <a:r>
              <a:rPr lang="hr-HR" dirty="0" smtClean="0"/>
              <a:t>loženost T</a:t>
            </a:r>
            <a:r>
              <a:rPr lang="hr-HR" baseline="30000" dirty="0" smtClean="0"/>
              <a:t>2</a:t>
            </a:r>
            <a:r>
              <a:rPr lang="hr-HR" dirty="0" smtClean="0"/>
              <a:t>(n)</a:t>
            </a:r>
          </a:p>
          <a:p>
            <a:r>
              <a:rPr lang="hr-HR" dirty="0"/>
              <a:t>p</a:t>
            </a:r>
            <a:r>
              <a:rPr lang="hr-HR" dirty="0" smtClean="0"/>
              <a:t>rihvaća L(M</a:t>
            </a:r>
            <a:r>
              <a:rPr lang="hr-HR" baseline="-25000" dirty="0"/>
              <a:t>2</a:t>
            </a:r>
            <a:r>
              <a:rPr lang="hr-HR" dirty="0" smtClean="0"/>
              <a:t>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7" grpId="0"/>
      <p:bldP spid="58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4913"/>
            <a:ext cx="82296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Odlučivost kontekstno ovisnih jezika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792413"/>
            <a:ext cx="7931150" cy="641350"/>
          </a:xfrm>
        </p:spPr>
        <p:txBody>
          <a:bodyPr/>
          <a:lstStyle/>
          <a:p>
            <a:pPr>
              <a:buFontTx/>
              <a:buNone/>
            </a:pPr>
            <a:r>
              <a:rPr lang="hr-HR"/>
              <a:t> </a:t>
            </a:r>
            <a:r>
              <a:rPr lang="hr-HR" sz="2600">
                <a:latin typeface="Garamond" pitchFamily="18" charset="0"/>
              </a:rPr>
              <a:t>1)</a:t>
            </a:r>
            <a:r>
              <a:rPr lang="hr-HR" sz="2600"/>
              <a:t> </a:t>
            </a:r>
            <a:r>
              <a:rPr lang="hr-HR" sz="2600">
                <a:latin typeface="Garamond" pitchFamily="18" charset="0"/>
              </a:rPr>
              <a:t>Jezik odlučiv → Turingov stroj </a:t>
            </a:r>
            <a:r>
              <a:rPr lang="hr-HR" sz="2600" u="sng">
                <a:latin typeface="Garamond" pitchFamily="18" charset="0"/>
              </a:rPr>
              <a:t>stane</a:t>
            </a:r>
            <a:r>
              <a:rPr lang="hr-HR" sz="2600">
                <a:latin typeface="Garamond" pitchFamily="18" charset="0"/>
              </a:rPr>
              <a:t> i donese odluku</a:t>
            </a:r>
            <a:r>
              <a:rPr lang="hr-HR">
                <a:latin typeface="Garamond" pitchFamily="18" charset="0"/>
              </a:rPr>
              <a:t> </a:t>
            </a:r>
            <a:endParaRPr lang="hr-HR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79475" y="3738563"/>
            <a:ext cx="7653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600">
                <a:latin typeface="Garamond" pitchFamily="18" charset="0"/>
              </a:rPr>
              <a:t>2) Linearno ograničen automat je ograničena verzija nedeterminističkog Turingovog stroja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879475" y="4962525"/>
            <a:ext cx="7653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600">
                <a:latin typeface="Garamond" pitchFamily="18" charset="0"/>
              </a:rPr>
              <a:t>3) Rekurzivni jezici su odlučivi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549275" y="5743575"/>
            <a:ext cx="8137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800" b="1">
                <a:latin typeface="Garamond" pitchFamily="18" charset="0"/>
              </a:rPr>
              <a:t>Bilo koji kontekstno ovisni jezik jest rekurzivni jezik</a:t>
            </a:r>
            <a:r>
              <a:rPr lang="hr-HR" sz="2800"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Broj traka i vremenska složenost -primjer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1071546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Konstruirati Turingov stroj </a:t>
            </a:r>
            <a:r>
              <a:rPr lang="hr-HR" b="1" dirty="0" smtClean="0"/>
              <a:t>sa jednom trakom </a:t>
            </a:r>
            <a:r>
              <a:rPr lang="hr-HR" dirty="0" smtClean="0"/>
              <a:t>koji prihvaća palindrom nad abecedom {0, 1}.</a:t>
            </a:r>
          </a:p>
          <a:p>
            <a:endParaRPr lang="hr-HR" dirty="0"/>
          </a:p>
          <a:p>
            <a:r>
              <a:rPr lang="hr-HR" dirty="0" smtClean="0"/>
              <a:t>Npr.</a:t>
            </a:r>
          </a:p>
          <a:p>
            <a:r>
              <a:rPr lang="hr-HR" dirty="0"/>
              <a:t>	</a:t>
            </a:r>
            <a:r>
              <a:rPr lang="hr-HR" dirty="0" smtClean="0"/>
              <a:t>f(1)=DA;  f(10101)=DA;  f(1101)=NE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596" y="2928934"/>
            <a:ext cx="6429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Koraci:</a:t>
            </a:r>
          </a:p>
          <a:p>
            <a:endParaRPr lang="hr-HR" dirty="0" smtClean="0"/>
          </a:p>
          <a:p>
            <a:pPr marL="800100" lvl="1" indent="-342900"/>
            <a:r>
              <a:rPr lang="hr-HR" dirty="0" smtClean="0"/>
              <a:t> 1.	</a:t>
            </a:r>
            <a:r>
              <a:rPr lang="hr-HR" dirty="0"/>
              <a:t>	</a:t>
            </a:r>
            <a:r>
              <a:rPr lang="hr-HR" dirty="0" smtClean="0"/>
              <a:t>traži prvi nepročitani znak</a:t>
            </a:r>
          </a:p>
          <a:p>
            <a:pPr marL="800100" lvl="1" indent="-342900"/>
            <a:endParaRPr lang="hr-HR" dirty="0" smtClean="0"/>
          </a:p>
          <a:p>
            <a:pPr marL="800100" lvl="1" indent="-342900"/>
            <a:r>
              <a:rPr lang="hr-HR" dirty="0" smtClean="0"/>
              <a:t> 2.	</a:t>
            </a:r>
            <a:r>
              <a:rPr lang="hr-HR" dirty="0"/>
              <a:t>	</a:t>
            </a:r>
            <a:r>
              <a:rPr lang="hr-HR" dirty="0" smtClean="0"/>
              <a:t>zapamti ga i idi na kraj niza</a:t>
            </a:r>
          </a:p>
          <a:p>
            <a:pPr marL="800100" lvl="1" indent="-342900"/>
            <a:endParaRPr lang="hr-HR" dirty="0" smtClean="0"/>
          </a:p>
          <a:p>
            <a:pPr marL="800100" lvl="1" indent="-342900"/>
            <a:r>
              <a:rPr lang="hr-HR" dirty="0"/>
              <a:t> </a:t>
            </a:r>
            <a:r>
              <a:rPr lang="hr-HR" dirty="0" smtClean="0"/>
              <a:t>3.</a:t>
            </a:r>
            <a:r>
              <a:rPr lang="hr-HR" dirty="0"/>
              <a:t>	</a:t>
            </a:r>
            <a:r>
              <a:rPr lang="hr-HR" dirty="0" smtClean="0"/>
              <a:t>	obriši posljednji znak ako je isti kao zapamćeni</a:t>
            </a:r>
          </a:p>
          <a:p>
            <a:pPr marL="800100" lvl="1" indent="-342900"/>
            <a:endParaRPr lang="hr-HR" dirty="0" smtClean="0"/>
          </a:p>
          <a:p>
            <a:pPr marL="800100" lvl="1" indent="-342900"/>
            <a:r>
              <a:rPr lang="hr-HR" dirty="0" smtClean="0"/>
              <a:t> 4.</a:t>
            </a:r>
            <a:r>
              <a:rPr lang="hr-HR" dirty="0"/>
              <a:t>	</a:t>
            </a:r>
            <a:r>
              <a:rPr lang="hr-HR" dirty="0" smtClean="0"/>
              <a:t>	ako je samo jedan znak niz se prihvaća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Broj traka i vremenska složenost -primjer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Pomaci glave:</a:t>
            </a:r>
          </a:p>
          <a:p>
            <a:r>
              <a:rPr lang="hr-HR" dirty="0"/>
              <a:t>	</a:t>
            </a:r>
            <a:endParaRPr lang="hr-HR" dirty="0" smtClean="0"/>
          </a:p>
          <a:p>
            <a:r>
              <a:rPr lang="hr-HR" dirty="0"/>
              <a:t>	</a:t>
            </a:r>
            <a:r>
              <a:rPr lang="hr-HR" dirty="0" smtClean="0"/>
              <a:t>2n-1 za usporedbu prvog i zadnjeg znaka</a:t>
            </a:r>
          </a:p>
          <a:p>
            <a:r>
              <a:rPr lang="hr-HR" dirty="0"/>
              <a:t>	</a:t>
            </a:r>
            <a:r>
              <a:rPr lang="hr-HR" dirty="0" smtClean="0"/>
              <a:t>2n-3 za usporedbu 2. i n-1 znaka</a:t>
            </a:r>
          </a:p>
          <a:p>
            <a:r>
              <a:rPr lang="hr-HR" dirty="0"/>
              <a:t>	</a:t>
            </a:r>
            <a:r>
              <a:rPr lang="hr-HR" dirty="0" smtClean="0"/>
              <a:t>.</a:t>
            </a:r>
          </a:p>
          <a:p>
            <a:r>
              <a:rPr lang="hr-HR" dirty="0"/>
              <a:t>	</a:t>
            </a:r>
            <a:r>
              <a:rPr lang="hr-HR" dirty="0" smtClean="0"/>
              <a:t>.</a:t>
            </a:r>
          </a:p>
          <a:p>
            <a:r>
              <a:rPr lang="hr-HR" dirty="0"/>
              <a:t>	</a:t>
            </a:r>
            <a:r>
              <a:rPr lang="hr-H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3068421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Ukupan broj pomaka glave:</a:t>
            </a:r>
          </a:p>
          <a:p>
            <a:r>
              <a:rPr lang="hr-HR" dirty="0"/>
              <a:t>	</a:t>
            </a:r>
            <a:endParaRPr lang="hr-HR" dirty="0" smtClean="0"/>
          </a:p>
          <a:p>
            <a:r>
              <a:rPr lang="hr-HR" dirty="0"/>
              <a:t>	</a:t>
            </a:r>
            <a:r>
              <a:rPr lang="hr-HR" dirty="0" smtClean="0"/>
              <a:t>(2n-1)+(2n-3)+(2n-5)+…+1=…=(n+1)(n+2)/2≈n</a:t>
            </a:r>
            <a:r>
              <a:rPr lang="hr-HR" baseline="30000" dirty="0" smtClean="0"/>
              <a:t>2</a:t>
            </a:r>
            <a:endParaRPr lang="hr-HR" dirty="0" smtClean="0"/>
          </a:p>
          <a:p>
            <a:r>
              <a:rPr lang="hr-H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00108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Konstruirati Turingov stroj </a:t>
            </a:r>
            <a:r>
              <a:rPr lang="hr-HR" b="1" dirty="0" smtClean="0"/>
              <a:t>sa dvije trake </a:t>
            </a:r>
            <a:r>
              <a:rPr lang="hr-HR" dirty="0" smtClean="0"/>
              <a:t>koji prihvaća palindrom nad          abecedom  {0, 1}.</a:t>
            </a:r>
          </a:p>
          <a:p>
            <a:endParaRPr lang="hr-HR" dirty="0" smtClean="0"/>
          </a:p>
          <a:p>
            <a:r>
              <a:rPr lang="hr-HR" dirty="0" smtClean="0"/>
              <a:t>Npr.</a:t>
            </a:r>
          </a:p>
          <a:p>
            <a:r>
              <a:rPr lang="hr-HR" dirty="0" smtClean="0"/>
              <a:t>	f(1)=DA;  f(10101)=DA;  f(1101)=NE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28614" y="285728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Broj traka i vremenska složenost -primjer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70" y="278605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 </a:t>
            </a:r>
            <a:r>
              <a:rPr lang="hr-HR" dirty="0" smtClean="0"/>
              <a:t>  Koraci:</a:t>
            </a:r>
          </a:p>
          <a:p>
            <a:endParaRPr lang="hr-HR" dirty="0"/>
          </a:p>
          <a:p>
            <a:r>
              <a:rPr lang="hr-HR" dirty="0" smtClean="0"/>
              <a:t>	1.    kopiraj niz sa ulazne trake na radnu traku </a:t>
            </a:r>
          </a:p>
          <a:p>
            <a:endParaRPr lang="hr-HR" dirty="0" smtClean="0"/>
          </a:p>
          <a:p>
            <a:r>
              <a:rPr lang="hr-HR" dirty="0" smtClean="0"/>
              <a:t>	2.    pozicioniraj glavu ulazne trake na početak, a glavu radne trake na 	       	       kraj niza</a:t>
            </a:r>
          </a:p>
          <a:p>
            <a:endParaRPr lang="hr-HR" dirty="0"/>
          </a:p>
          <a:p>
            <a:r>
              <a:rPr lang="hr-HR" dirty="0" smtClean="0"/>
              <a:t>	3.    uspoređuj nizove i briši iste znakove na radnoj traci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Broj traka i vremenska složenost -primjer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7154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Ukupan broj pomaka glave:</a:t>
            </a:r>
          </a:p>
          <a:p>
            <a:r>
              <a:rPr lang="hr-HR" dirty="0"/>
              <a:t>	</a:t>
            </a:r>
            <a:endParaRPr lang="hr-HR" dirty="0" smtClean="0"/>
          </a:p>
          <a:p>
            <a:r>
              <a:rPr lang="hr-HR" dirty="0"/>
              <a:t>	</a:t>
            </a:r>
            <a:r>
              <a:rPr lang="hr-HR" dirty="0" smtClean="0"/>
              <a:t>najviše 3n+3≈n</a:t>
            </a:r>
          </a:p>
          <a:p>
            <a:r>
              <a:rPr lang="hr-H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Sažimanje prostora za konstantni faktor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0099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Ako TS M</a:t>
            </a:r>
            <a:r>
              <a:rPr lang="hr-HR" baseline="-25000" dirty="0" smtClean="0"/>
              <a:t>1</a:t>
            </a:r>
            <a:r>
              <a:rPr lang="hr-HR" dirty="0" smtClean="0"/>
              <a:t> sa k radnih traka prostorne složenosti S(n) prihvaća jezik L(M</a:t>
            </a:r>
            <a:r>
              <a:rPr lang="hr-HR" baseline="-25000" dirty="0" smtClean="0"/>
              <a:t>1</a:t>
            </a:r>
            <a:r>
              <a:rPr lang="hr-HR" dirty="0" smtClean="0"/>
              <a:t>), onda za bilo koju konstantu c&gt;0 postoji TS M</a:t>
            </a:r>
            <a:r>
              <a:rPr lang="hr-HR" baseline="-25000" dirty="0" smtClean="0"/>
              <a:t>2</a:t>
            </a:r>
            <a:r>
              <a:rPr lang="hr-HR" dirty="0" smtClean="0"/>
              <a:t> prostorne složenosti </a:t>
            </a:r>
            <a:r>
              <a:rPr lang="hr-HR" dirty="0" err="1" smtClean="0"/>
              <a:t>cS</a:t>
            </a:r>
            <a:r>
              <a:rPr lang="hr-HR" dirty="0" smtClean="0"/>
              <a:t>(n) koji prihvaća jezik L(M</a:t>
            </a:r>
            <a:r>
              <a:rPr lang="hr-HR" baseline="-25000" dirty="0" smtClean="0"/>
              <a:t>2</a:t>
            </a:r>
            <a:r>
              <a:rPr lang="hr-HR" dirty="0" smtClean="0"/>
              <a:t>)=L(M</a:t>
            </a:r>
            <a:r>
              <a:rPr lang="hr-HR" baseline="-25000" dirty="0" smtClean="0"/>
              <a:t>1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478404"/>
            <a:ext cx="357190" cy="54629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1472" y="3571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c</a:t>
            </a:r>
            <a:endParaRPr lang="hr-H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4414" y="4143380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>
            <a:off x="928662" y="4143380"/>
            <a:ext cx="142876" cy="155734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500034" y="47369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r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1785918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2214546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3071802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4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3500430" y="278605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3929058" y="278605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20" name="Flowchart: Document 19"/>
          <p:cNvSpPr/>
          <p:nvPr/>
        </p:nvSpPr>
        <p:spPr>
          <a:xfrm rot="16200000">
            <a:off x="6893735" y="2821777"/>
            <a:ext cx="428628" cy="3571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Flowchart: Document 20"/>
          <p:cNvSpPr/>
          <p:nvPr/>
        </p:nvSpPr>
        <p:spPr>
          <a:xfrm rot="5400000">
            <a:off x="1401939" y="2812847"/>
            <a:ext cx="428628" cy="37505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4357686" y="278605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23" name="Rectangle 22"/>
          <p:cNvSpPr/>
          <p:nvPr/>
        </p:nvSpPr>
        <p:spPr>
          <a:xfrm>
            <a:off x="4786314" y="278605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5214942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/>
              <a:t>C</a:t>
            </a:r>
            <a:r>
              <a:rPr lang="hr-HR" baseline="-25000" dirty="0"/>
              <a:t>1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5643570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 smtClean="0"/>
          </a:p>
          <a:p>
            <a:r>
              <a:rPr lang="hr-HR" dirty="0" smtClean="0"/>
              <a:t>C</a:t>
            </a:r>
            <a:r>
              <a:rPr lang="hr-HR" baseline="-25000" dirty="0"/>
              <a:t>2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26" name="Rectangle 25"/>
          <p:cNvSpPr/>
          <p:nvPr/>
        </p:nvSpPr>
        <p:spPr>
          <a:xfrm>
            <a:off x="6072198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3</a:t>
            </a:r>
            <a:endParaRPr lang="hr-HR" dirty="0"/>
          </a:p>
        </p:txBody>
      </p:sp>
      <p:sp>
        <p:nvSpPr>
          <p:cNvPr id="27" name="Rectangle 26"/>
          <p:cNvSpPr/>
          <p:nvPr/>
        </p:nvSpPr>
        <p:spPr>
          <a:xfrm>
            <a:off x="6500826" y="278605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28" name="Flowchart: Document 27"/>
          <p:cNvSpPr/>
          <p:nvPr/>
        </p:nvSpPr>
        <p:spPr>
          <a:xfrm rot="16200000">
            <a:off x="5679289" y="4536289"/>
            <a:ext cx="1500198" cy="7143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Flowchart: Document 28"/>
          <p:cNvSpPr/>
          <p:nvPr/>
        </p:nvSpPr>
        <p:spPr>
          <a:xfrm rot="5400000">
            <a:off x="1223344" y="4420202"/>
            <a:ext cx="1500198" cy="94655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Rectangle 29"/>
          <p:cNvSpPr/>
          <p:nvPr/>
        </p:nvSpPr>
        <p:spPr>
          <a:xfrm>
            <a:off x="2428860" y="4143380"/>
            <a:ext cx="3643338" cy="15001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1428728" y="242886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1 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1428728" y="370261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2</a:t>
            </a:r>
            <a:endParaRPr lang="hr-HR" dirty="0"/>
          </a:p>
        </p:txBody>
      </p:sp>
      <p:sp>
        <p:nvSpPr>
          <p:cNvPr id="33" name="Rectangle 32"/>
          <p:cNvSpPr/>
          <p:nvPr/>
        </p:nvSpPr>
        <p:spPr>
          <a:xfrm>
            <a:off x="571472" y="6060064"/>
            <a:ext cx="3293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Koriisti se najviše ⌈S(n)/r⌉ ćelija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28" grpId="0" animBg="1"/>
      <p:bldP spid="29" grpId="0" animBg="1"/>
      <p:bldP spid="30" grpId="0" animBg="1"/>
      <p:bldP spid="32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8614" y="35716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Ubrzanje za konstantni faktor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285860"/>
            <a:ext cx="750099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Ako TS M</a:t>
            </a:r>
            <a:r>
              <a:rPr lang="hr-HR" baseline="-25000" dirty="0" smtClean="0"/>
              <a:t>1</a:t>
            </a:r>
            <a:r>
              <a:rPr lang="hr-HR" dirty="0" smtClean="0"/>
              <a:t> sa k radnih traka prihvaća jezik L(M</a:t>
            </a:r>
            <a:r>
              <a:rPr lang="hr-HR" baseline="-25000" dirty="0" smtClean="0"/>
              <a:t>1</a:t>
            </a:r>
            <a:r>
              <a:rPr lang="hr-HR" dirty="0" smtClean="0"/>
              <a:t>) onda za bilo koju konstantu c&gt;0 postoji TS M</a:t>
            </a:r>
            <a:r>
              <a:rPr lang="hr-HR" baseline="-25000" dirty="0" smtClean="0"/>
              <a:t>2</a:t>
            </a:r>
            <a:r>
              <a:rPr lang="hr-HR" dirty="0" smtClean="0"/>
              <a:t> s k traka vremenske složenosti </a:t>
            </a:r>
            <a:r>
              <a:rPr lang="hr-HR" dirty="0" err="1" smtClean="0"/>
              <a:t>cT</a:t>
            </a:r>
            <a:r>
              <a:rPr lang="hr-HR" dirty="0" smtClean="0"/>
              <a:t>(n) koji prihvaća isti taj jezik</a:t>
            </a:r>
          </a:p>
          <a:p>
            <a:r>
              <a:rPr lang="hr-HR" dirty="0"/>
              <a:t> </a:t>
            </a:r>
            <a:endParaRPr lang="hr-HR" dirty="0" smtClean="0"/>
          </a:p>
          <a:p>
            <a:r>
              <a:rPr lang="hr-HR" dirty="0"/>
              <a:t> </a:t>
            </a:r>
            <a:r>
              <a:rPr lang="hr-HR" dirty="0" smtClean="0"/>
              <a:t>  k&gt;1 i inf</a:t>
            </a:r>
            <a:r>
              <a:rPr lang="hr-HR" baseline="-25000" dirty="0" smtClean="0"/>
              <a:t>n-&gt; </a:t>
            </a:r>
            <a:r>
              <a:rPr lang="hr-HR" dirty="0" smtClean="0"/>
              <a:t>  T(n)/n =</a:t>
            </a:r>
            <a:endParaRPr lang="hr-H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00100" y="4357694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08" y="60722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Lijeva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1785918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2214546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2643174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3071802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4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3500430" y="3214686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3929058" y="3214686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16" name="Flowchart: Document 15"/>
          <p:cNvSpPr/>
          <p:nvPr/>
        </p:nvSpPr>
        <p:spPr>
          <a:xfrm rot="16200000">
            <a:off x="6893735" y="3250405"/>
            <a:ext cx="428628" cy="3571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Flowchart: Document 16"/>
          <p:cNvSpPr/>
          <p:nvPr/>
        </p:nvSpPr>
        <p:spPr>
          <a:xfrm rot="5400000">
            <a:off x="1401939" y="3241475"/>
            <a:ext cx="428628" cy="37505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4357686" y="3214686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4786314" y="3214686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5214942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/>
              <a:t>C</a:t>
            </a:r>
            <a:r>
              <a:rPr lang="hr-HR" baseline="-25000" dirty="0"/>
              <a:t>1</a:t>
            </a:r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5643570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 smtClean="0"/>
          </a:p>
          <a:p>
            <a:r>
              <a:rPr lang="hr-HR" dirty="0" smtClean="0"/>
              <a:t>C</a:t>
            </a:r>
            <a:r>
              <a:rPr lang="hr-HR" baseline="-25000" dirty="0"/>
              <a:t>2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6072198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3</a:t>
            </a:r>
            <a:endParaRPr lang="hr-HR" dirty="0"/>
          </a:p>
        </p:txBody>
      </p:sp>
      <p:sp>
        <p:nvSpPr>
          <p:cNvPr id="23" name="Rectangle 22"/>
          <p:cNvSpPr/>
          <p:nvPr/>
        </p:nvSpPr>
        <p:spPr>
          <a:xfrm>
            <a:off x="6500826" y="3214686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3500430" y="607220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Središnja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5" name="TextBox 24"/>
          <p:cNvSpPr txBox="1"/>
          <p:nvPr/>
        </p:nvSpPr>
        <p:spPr>
          <a:xfrm>
            <a:off x="4786314" y="60722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esna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1428728" y="285749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1 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1500166" y="398836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2</a:t>
            </a:r>
            <a:endParaRPr lang="hr-HR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7370" y="2562900"/>
            <a:ext cx="114300" cy="19050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6553" y="2405058"/>
            <a:ext cx="238125" cy="381000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Ubrzanje za konstantni faktor</a:t>
            </a:r>
            <a:endParaRPr lang="hr-HR" sz="2800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48" y="2345288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58" y="10715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Čitanje: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143636" y="1999844"/>
            <a:ext cx="71517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10" y="46434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Pomaci: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1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2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3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4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2000232" y="392906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Lijeva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3143240" y="392906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Središnja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4429124" y="392906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esna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161 L -0.12691 -0.001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91 -0.00161 L -0.00087 -0.00161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98496E-6 L 0.12587 4.984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87 9.24589E-6 L -1.94444E-6 9.24589E-6 " pathEditMode="relative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1"/>
      <p:bldP spid="14" grpId="2"/>
      <p:bldP spid="15" grpId="0"/>
      <p:bldP spid="15" grpId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Ubrzanje za konstantni faktor</a:t>
            </a:r>
            <a:endParaRPr lang="hr-HR" sz="2800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48" y="2345288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58" y="107154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Promjena  sadržaja  ćelija: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143636" y="1999844"/>
            <a:ext cx="71517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10" y="46434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Pomaci: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1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2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3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Pomak 4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2000232" y="392906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Lijeva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3143240" y="392906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Središnja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4429124" y="392906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esna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1226 L -0.1033 -0.01226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0.01226 L 0.01476 -0.01226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6 -0.01226 L 0.14861 -0.01226 " pathEditMode="relative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61 -0.01226 L 0.29827 -0.01226 " pathEditMode="relative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Ubrzanje za konstantni faktor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21442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Lucida Sans Unicode"/>
                <a:cs typeface="Lucida Sans Unicode"/>
              </a:rPr>
              <a:t>M1: T(n)</a:t>
            </a:r>
          </a:p>
          <a:p>
            <a:r>
              <a:rPr lang="hr-HR" dirty="0" smtClean="0">
                <a:latin typeface="Lucida Sans Unicode"/>
                <a:cs typeface="Lucida Sans Unicode"/>
              </a:rPr>
              <a:t>M2: 8⌈T(n)/m⌉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1406" y="296826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Ubrzanje za konstantni faktor - dokaz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662" y="128586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Lucida Sans" pitchFamily="34" charset="0"/>
              </a:rPr>
              <a:t>Najveći broj pomaka:  n</a:t>
            </a:r>
            <a:r>
              <a:rPr lang="hr-HR" dirty="0" smtClean="0"/>
              <a:t>+</a:t>
            </a:r>
            <a:r>
              <a:rPr lang="hr-HR" dirty="0" smtClean="0">
                <a:latin typeface="Lucida Sans Unicode"/>
                <a:cs typeface="Lucida Sans Unicode"/>
              </a:rPr>
              <a:t>⌈n/m⌉+8⌈T(n)/m⌉    (*)</a:t>
            </a:r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928662" y="1857364"/>
            <a:ext cx="7000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900" b="1" dirty="0" smtClean="0">
                <a:latin typeface="Lucida Sans" pitchFamily="34" charset="0"/>
              </a:rPr>
              <a:t>n</a:t>
            </a:r>
            <a:r>
              <a:rPr lang="hr-HR" sz="1900" b="1" dirty="0" smtClean="0"/>
              <a:t>+</a:t>
            </a:r>
            <a:r>
              <a:rPr lang="hr-HR" sz="1900" b="1" dirty="0" smtClean="0">
                <a:latin typeface="Lucida Sans Unicode"/>
                <a:cs typeface="Lucida Sans Unicode"/>
              </a:rPr>
              <a:t>⌈n/m⌉+8⌈T(n)/m⌉&lt;</a:t>
            </a:r>
            <a:r>
              <a:rPr lang="hr-HR" sz="1900" b="1" dirty="0" err="1" smtClean="0">
                <a:latin typeface="Lucida Sans Unicode"/>
                <a:cs typeface="Lucida Sans Unicode"/>
              </a:rPr>
              <a:t>cT</a:t>
            </a:r>
            <a:r>
              <a:rPr lang="hr-HR" sz="1900" b="1" dirty="0" smtClean="0">
                <a:latin typeface="Lucida Sans Unicode"/>
                <a:cs typeface="Lucida Sans Unicode"/>
              </a:rPr>
              <a:t>(n)</a:t>
            </a:r>
            <a:r>
              <a:rPr lang="hr-HR" dirty="0" smtClean="0">
                <a:latin typeface="Lucida Sans Unicode"/>
                <a:cs typeface="Lucida Sans Unicode"/>
              </a:rPr>
              <a:t>;  cm≥16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928662" y="242886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Vrijedi :  </a:t>
            </a:r>
            <a:r>
              <a:rPr lang="hr-HR" dirty="0" smtClean="0">
                <a:latin typeface="Lucida Sans Unicode"/>
                <a:cs typeface="Lucida Sans Unicode"/>
              </a:rPr>
              <a:t>⌈x⌉&lt;x+1  =&gt; u (*)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928662" y="2857496"/>
            <a:ext cx="82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Lucida Sans" pitchFamily="34" charset="0"/>
              </a:rPr>
              <a:t>n</a:t>
            </a:r>
            <a:r>
              <a:rPr lang="hr-HR" dirty="0" smtClean="0"/>
              <a:t>+</a:t>
            </a:r>
            <a:r>
              <a:rPr lang="hr-HR" dirty="0" smtClean="0">
                <a:latin typeface="Lucida Sans Unicode"/>
                <a:cs typeface="Lucida Sans Unicode"/>
              </a:rPr>
              <a:t>⌈n/m⌉+8⌈T(n)/m⌉ &lt; n+(1+n/m)+8(1+T(n)/m)=</a:t>
            </a:r>
            <a:r>
              <a:rPr lang="hr-HR" dirty="0" err="1" smtClean="0">
                <a:latin typeface="Lucida Sans Unicode"/>
                <a:cs typeface="Lucida Sans Unicode"/>
              </a:rPr>
              <a:t>n</a:t>
            </a:r>
            <a:r>
              <a:rPr lang="hr-HR" dirty="0" smtClean="0">
                <a:latin typeface="Lucida Sans Unicode"/>
                <a:cs typeface="Lucida Sans Unicode"/>
              </a:rPr>
              <a:t>+9+n/m+8T(n)/m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928662" y="434555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Vrijedi: inf</a:t>
            </a:r>
            <a:r>
              <a:rPr lang="hr-HR" baseline="-25000" dirty="0" smtClean="0"/>
              <a:t>n-&gt;</a:t>
            </a:r>
            <a:r>
              <a:rPr lang="hr-HR" dirty="0" smtClean="0"/>
              <a:t>  T(n)/n  =&gt; postoji d t.d. je n≤T(n)/d</a:t>
            </a:r>
            <a:endParaRPr lang="hr-HR" dirty="0"/>
          </a:p>
        </p:txBody>
      </p:sp>
      <p:sp>
        <p:nvSpPr>
          <p:cNvPr id="25" name="TextBox 24"/>
          <p:cNvSpPr txBox="1"/>
          <p:nvPr/>
        </p:nvSpPr>
        <p:spPr>
          <a:xfrm>
            <a:off x="928662" y="342900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Neka je n≥9 =&gt; n+9≤2n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1500166" y="385762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Lucida Sans Unicode"/>
                <a:cs typeface="Lucida Sans Unicode"/>
              </a:rPr>
              <a:t>n+9+n/m+8T(n)/m ≤ 2n + n/m + 8T(n)/m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1571604" y="4786322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Lucida Sans Unicode"/>
                <a:cs typeface="Lucida Sans Unicode"/>
              </a:rPr>
              <a:t>2n + n/m + 8T(n)/m ≤ 2T(n)/d+T(n)/(</a:t>
            </a:r>
            <a:r>
              <a:rPr lang="hr-HR" dirty="0" err="1" smtClean="0">
                <a:latin typeface="Lucida Sans Unicode"/>
                <a:cs typeface="Lucida Sans Unicode"/>
              </a:rPr>
              <a:t>md</a:t>
            </a:r>
            <a:r>
              <a:rPr lang="hr-HR" dirty="0" smtClean="0">
                <a:latin typeface="Lucida Sans Unicode"/>
                <a:cs typeface="Lucida Sans Unicode"/>
              </a:rPr>
              <a:t>)+8T(n)/m=</a:t>
            </a:r>
          </a:p>
          <a:p>
            <a:r>
              <a:rPr lang="hr-HR" dirty="0">
                <a:latin typeface="Lucida Sans Unicode"/>
                <a:cs typeface="Lucida Sans Unicode"/>
              </a:rPr>
              <a:t>	</a:t>
            </a:r>
            <a:r>
              <a:rPr lang="hr-HR" dirty="0" smtClean="0">
                <a:latin typeface="Lucida Sans Unicode"/>
                <a:cs typeface="Lucida Sans Unicode"/>
              </a:rPr>
              <a:t>		(2/d+1/</a:t>
            </a:r>
            <a:r>
              <a:rPr lang="hr-HR" dirty="0" err="1" smtClean="0">
                <a:latin typeface="Lucida Sans Unicode"/>
                <a:cs typeface="Lucida Sans Unicode"/>
              </a:rPr>
              <a:t>md</a:t>
            </a:r>
            <a:r>
              <a:rPr lang="hr-HR" dirty="0" smtClean="0">
                <a:latin typeface="Lucida Sans Unicode"/>
                <a:cs typeface="Lucida Sans Unicode"/>
              </a:rPr>
              <a:t>+8/m)T(n)=</a:t>
            </a:r>
          </a:p>
          <a:p>
            <a:r>
              <a:rPr lang="hr-HR" dirty="0">
                <a:latin typeface="Lucida Sans Unicode"/>
                <a:cs typeface="Lucida Sans Unicode"/>
              </a:rPr>
              <a:t>	</a:t>
            </a:r>
            <a:r>
              <a:rPr lang="hr-HR" dirty="0" smtClean="0">
                <a:latin typeface="Lucida Sans Unicode"/>
                <a:cs typeface="Lucida Sans Unicode"/>
              </a:rPr>
              <a:t>		((2m+1)/dm+8/m)T(n)</a:t>
            </a:r>
            <a:endParaRPr lang="hr-H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4522342"/>
            <a:ext cx="148828" cy="238124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6413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Algoritam prihvaćanja KO jezika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8200" y="2133600"/>
            <a:ext cx="71294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hr-HR" sz="2400">
                <a:latin typeface="Garamond" pitchFamily="18" charset="0"/>
              </a:rPr>
              <a:t>KOG G=(</a:t>
            </a:r>
            <a:r>
              <a:rPr lang="hr-HR" sz="2400" i="1">
                <a:latin typeface="Garamond" pitchFamily="18" charset="0"/>
              </a:rPr>
              <a:t>V</a:t>
            </a:r>
            <a:r>
              <a:rPr lang="hr-HR" sz="2400">
                <a:latin typeface="Garamond" pitchFamily="18" charset="0"/>
              </a:rPr>
              <a:t>,</a:t>
            </a:r>
            <a:r>
              <a:rPr lang="hr-HR" sz="2400" i="1">
                <a:latin typeface="Garamond" pitchFamily="18" charset="0"/>
              </a:rPr>
              <a:t>T</a:t>
            </a:r>
            <a:r>
              <a:rPr lang="hr-HR" sz="2400">
                <a:latin typeface="Garamond" pitchFamily="18" charset="0"/>
              </a:rPr>
              <a:t>,</a:t>
            </a:r>
            <a:r>
              <a:rPr lang="hr-HR" sz="2400" i="1">
                <a:latin typeface="Garamond" pitchFamily="18" charset="0"/>
              </a:rPr>
              <a:t>P</a:t>
            </a:r>
            <a:r>
              <a:rPr lang="hr-HR" sz="2400">
                <a:latin typeface="Garamond" pitchFamily="18" charset="0"/>
              </a:rPr>
              <a:t>,</a:t>
            </a:r>
            <a:r>
              <a:rPr lang="hr-HR" sz="2400" i="1">
                <a:latin typeface="Garamond" pitchFamily="18" charset="0"/>
              </a:rPr>
              <a:t>S</a:t>
            </a:r>
            <a:r>
              <a:rPr lang="hr-HR" sz="2400">
                <a:latin typeface="Garamond" pitchFamily="18" charset="0"/>
              </a:rPr>
              <a:t>) generira KOJ L(G)</a:t>
            </a:r>
          </a:p>
          <a:p>
            <a:pPr marL="342900" indent="-342900">
              <a:buFontTx/>
              <a:buChar char="•"/>
            </a:pPr>
            <a:r>
              <a:rPr lang="hr-HR" sz="2400">
                <a:latin typeface="Garamond" pitchFamily="18" charset="0"/>
              </a:rPr>
              <a:t>w – ulazni niz </a:t>
            </a:r>
          </a:p>
          <a:p>
            <a:pPr marL="342900" indent="-342900">
              <a:buSzPct val="70000"/>
              <a:buFontTx/>
              <a:buChar char="o"/>
            </a:pPr>
            <a:r>
              <a:rPr lang="hr-HR" sz="2400">
                <a:latin typeface="Garamond" pitchFamily="18" charset="0"/>
              </a:rPr>
              <a:t>TS M</a:t>
            </a:r>
            <a:r>
              <a:rPr lang="hr-HR" sz="2400" baseline="-25000">
                <a:latin typeface="Garamond" pitchFamily="18" charset="0"/>
              </a:rPr>
              <a:t>KOJ</a:t>
            </a:r>
            <a:r>
              <a:rPr lang="hr-HR" sz="2400">
                <a:latin typeface="Garamond" pitchFamily="18" charset="0"/>
              </a:rPr>
              <a:t> prihvaća w ako gramatika G uspije generirati niz w’ = w → (usmjereni graf)</a:t>
            </a:r>
            <a:r>
              <a:rPr lang="hr-HR" sz="1800"/>
              <a:t> 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57200" y="4040188"/>
            <a:ext cx="806608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600">
                <a:latin typeface="Garamond" pitchFamily="18" charset="0"/>
              </a:rPr>
              <a:t>Mogući čvor grafa predstavlja neki niz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>
                <a:latin typeface="Garamond" pitchFamily="18" charset="0"/>
              </a:rPr>
              <a:t>, koji se sastoji od završnih znakova </a:t>
            </a:r>
            <a:r>
              <a:rPr lang="hr-HR" sz="2600" b="1">
                <a:latin typeface="Garamond" pitchFamily="18" charset="0"/>
              </a:rPr>
              <a:t>a</a:t>
            </a:r>
            <a:r>
              <a:rPr lang="hr-HR" sz="2600">
                <a:latin typeface="Garamond" pitchFamily="18" charset="0"/>
              </a:rPr>
              <a:t> i nezavršnih znakova </a:t>
            </a:r>
            <a:r>
              <a:rPr lang="hr-HR" sz="2600" b="1">
                <a:latin typeface="Garamond" pitchFamily="18" charset="0"/>
              </a:rPr>
              <a:t>A</a:t>
            </a:r>
            <a:r>
              <a:rPr lang="hr-HR" sz="2600">
                <a:latin typeface="Garamond" pitchFamily="18" charset="0"/>
              </a:rPr>
              <a:t>, takav da vrijedi:</a:t>
            </a:r>
            <a:endParaRPr lang="el-GR" sz="2600">
              <a:latin typeface="Garamond" pitchFamily="18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258888" y="4926013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>
                <a:latin typeface="Garamond" pitchFamily="18" charset="0"/>
              </a:rPr>
              <a:t>A</a:t>
            </a:r>
            <a:r>
              <a:rPr lang="hr-HR" sz="2400">
                <a:latin typeface="Garamond" pitchFamily="18" charset="0"/>
              </a:rPr>
              <a:t> </a:t>
            </a:r>
            <a:r>
              <a:rPr lang="ru-RU" sz="2800">
                <a:latin typeface="Garamond" pitchFamily="18" charset="0"/>
              </a:rPr>
              <a:t>є</a:t>
            </a:r>
            <a:r>
              <a:rPr lang="hr-HR" sz="2400">
                <a:latin typeface="Garamond" pitchFamily="18" charset="0"/>
              </a:rPr>
              <a:t> </a:t>
            </a:r>
            <a:r>
              <a:rPr lang="hr-HR" sz="2400" b="1">
                <a:latin typeface="Garamond" pitchFamily="18" charset="0"/>
              </a:rPr>
              <a:t>V</a:t>
            </a:r>
            <a:r>
              <a:rPr lang="hr-HR" sz="2400">
                <a:latin typeface="Garamond" pitchFamily="18" charset="0"/>
              </a:rPr>
              <a:t>, </a:t>
            </a:r>
            <a:r>
              <a:rPr lang="hr-HR" sz="2400" b="1">
                <a:latin typeface="Garamond" pitchFamily="18" charset="0"/>
              </a:rPr>
              <a:t>a</a:t>
            </a:r>
            <a:r>
              <a:rPr lang="hr-HR" sz="2400">
                <a:latin typeface="Garamond" pitchFamily="18" charset="0"/>
              </a:rPr>
              <a:t> </a:t>
            </a:r>
            <a:r>
              <a:rPr lang="ru-RU" sz="2800">
                <a:latin typeface="Garamond" pitchFamily="18" charset="0"/>
              </a:rPr>
              <a:t>є</a:t>
            </a:r>
            <a:r>
              <a:rPr lang="hr-HR" sz="2400">
                <a:latin typeface="Garamond" pitchFamily="18" charset="0"/>
              </a:rPr>
              <a:t> </a:t>
            </a:r>
            <a:r>
              <a:rPr lang="hr-HR" sz="2400" b="1">
                <a:latin typeface="Garamond" pitchFamily="18" charset="0"/>
              </a:rPr>
              <a:t>T</a:t>
            </a:r>
            <a:endParaRPr lang="hr-HR" sz="2400">
              <a:latin typeface="Garamond" pitchFamily="18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57200" y="5445125"/>
            <a:ext cx="816768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600">
                <a:latin typeface="Garamond" pitchFamily="18" charset="0"/>
              </a:rPr>
              <a:t>Ako za neke nizove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>
                <a:latin typeface="Garamond" pitchFamily="18" charset="0"/>
              </a:rPr>
              <a:t> i </a:t>
            </a:r>
            <a:r>
              <a:rPr lang="el-GR" sz="2600">
                <a:latin typeface="Garamond" pitchFamily="18" charset="0"/>
              </a:rPr>
              <a:t>β</a:t>
            </a:r>
            <a:r>
              <a:rPr lang="hr-HR" sz="2600">
                <a:latin typeface="Garamond" pitchFamily="18" charset="0"/>
              </a:rPr>
              <a:t> vrijedi 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000">
                <a:latin typeface="Garamond" pitchFamily="18" charset="0"/>
              </a:rPr>
              <a:t>=&gt;</a:t>
            </a:r>
            <a:r>
              <a:rPr lang="el-GR" sz="2600">
                <a:latin typeface="Garamond" pitchFamily="18" charset="0"/>
              </a:rPr>
              <a:t>β</a:t>
            </a:r>
            <a:r>
              <a:rPr lang="hr-HR" sz="2600">
                <a:latin typeface="Garamond" pitchFamily="18" charset="0"/>
              </a:rPr>
              <a:t>, čvorovi odnosno nizovi se povezuju usmjerenom granom.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1406" y="368264"/>
            <a:ext cx="8229600" cy="488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C00000"/>
                </a:solidFill>
              </a:rPr>
              <a:t>Ubrzanje za konstantni faktor - dokaz</a:t>
            </a:r>
            <a:endParaRPr lang="hr-HR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000108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=(2m+1)/8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42873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((2m+1)/dm+8/m)T(n)=(</a:t>
            </a:r>
            <a:r>
              <a:rPr lang="hr-HR" dirty="0" err="1" smtClean="0"/>
              <a:t>8</a:t>
            </a:r>
            <a:r>
              <a:rPr lang="hr-HR" dirty="0" smtClean="0"/>
              <a:t>/m+8/m)T(n)=(16/m)T(n)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05953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Izabrali smo: cm≥16 =&gt; m=16/c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264318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(16/m)/(n) &lt; </a:t>
            </a:r>
            <a:r>
              <a:rPr lang="hr-HR" dirty="0" err="1" smtClean="0"/>
              <a:t>cT</a:t>
            </a:r>
            <a:r>
              <a:rPr lang="hr-HR" dirty="0" smtClean="0"/>
              <a:t>(</a:t>
            </a:r>
            <a:r>
              <a:rPr lang="hr-HR" dirty="0" err="1" smtClean="0"/>
              <a:t>n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30718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Q.E.D.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786190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Nizovi kraći od 9 ?</a:t>
            </a:r>
          </a:p>
          <a:p>
            <a:r>
              <a:rPr lang="hr-HR" dirty="0" smtClean="0"/>
              <a:t>		broj im je konačan</a:t>
            </a:r>
          </a:p>
          <a:p>
            <a:r>
              <a:rPr lang="hr-HR" dirty="0" smtClean="0"/>
              <a:t>		definiraju se zasebne komponente složenog stanja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36" y="2571752"/>
            <a:ext cx="8229600" cy="1143000"/>
          </a:xfrm>
        </p:spPr>
        <p:txBody>
          <a:bodyPr/>
          <a:lstStyle/>
          <a:p>
            <a:r>
              <a:rPr lang="hr-HR" dirty="0" smtClean="0"/>
              <a:t>Hvala na pozornosti </a:t>
            </a:r>
            <a:r>
              <a:rPr lang="hr-HR" dirty="0" smtClean="0">
                <a:sym typeface="Wingdings" pitchFamily="2" charset="2"/>
              </a:rPr>
              <a:t>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96963"/>
            <a:ext cx="7785100" cy="4889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Algoritam prihvaćanja KO jezika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84213" y="2124075"/>
            <a:ext cx="830103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600">
                <a:latin typeface="Garamond" pitchFamily="18" charset="0"/>
              </a:rPr>
              <a:t>Generiranje grafa         kada više nije moguće povezati niz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>
                <a:latin typeface="Garamond" pitchFamily="18" charset="0"/>
              </a:rPr>
              <a:t> sa nizom </a:t>
            </a:r>
            <a:r>
              <a:rPr lang="el-GR" sz="2600">
                <a:latin typeface="Garamond" pitchFamily="18" charset="0"/>
              </a:rPr>
              <a:t>β</a:t>
            </a:r>
            <a:r>
              <a:rPr lang="hr-HR" sz="2600">
                <a:latin typeface="Garamond" pitchFamily="18" charset="0"/>
              </a:rPr>
              <a:t> takvim da je |</a:t>
            </a:r>
            <a:r>
              <a:rPr lang="el-GR" sz="2600">
                <a:latin typeface="Garamond" pitchFamily="18" charset="0"/>
              </a:rPr>
              <a:t>β</a:t>
            </a:r>
            <a:r>
              <a:rPr lang="hr-HR" sz="2600">
                <a:latin typeface="Garamond" pitchFamily="18" charset="0"/>
              </a:rPr>
              <a:t>| ≤ |w|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987675" y="2124075"/>
            <a:ext cx="863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600">
                <a:latin typeface="Garamond" pitchFamily="18" charset="0"/>
              </a:rPr>
              <a:t>staje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4213" y="3214688"/>
            <a:ext cx="729138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600">
                <a:latin typeface="Garamond" pitchFamily="18" charset="0"/>
              </a:rPr>
              <a:t>Put od početnog nezavršnog znaka S do w postoji ako i</a:t>
            </a:r>
          </a:p>
          <a:p>
            <a:r>
              <a:rPr lang="hr-HR" sz="2600">
                <a:latin typeface="Garamond" pitchFamily="18" charset="0"/>
              </a:rPr>
              <a:t>samo ako gramatika G generira niz w.</a:t>
            </a:r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684213" y="587851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11</a:t>
            </a:r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684213" y="4222750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10</a:t>
            </a:r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1189038" y="5087938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12</a:t>
            </a: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1800225" y="587851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9</a:t>
            </a:r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1800225" y="422116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8</a:t>
            </a:r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auto">
          <a:xfrm>
            <a:off x="3094038" y="422116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13</a:t>
            </a:r>
          </a:p>
        </p:txBody>
      </p: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3346450" y="609441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</a:t>
            </a:r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5221288" y="6129338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7</a:t>
            </a: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4464050" y="5375275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6</a:t>
            </a:r>
          </a:p>
        </p:txBody>
      </p:sp>
      <p:sp>
        <p:nvSpPr>
          <p:cNvPr id="99349" name="Oval 21"/>
          <p:cNvSpPr>
            <a:spLocks noChangeArrowheads="1"/>
          </p:cNvSpPr>
          <p:nvPr/>
        </p:nvSpPr>
        <p:spPr bwMode="auto">
          <a:xfrm>
            <a:off x="4211638" y="447516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2</a:t>
            </a:r>
          </a:p>
        </p:txBody>
      </p:sp>
      <p:sp>
        <p:nvSpPr>
          <p:cNvPr id="99350" name="Oval 22"/>
          <p:cNvSpPr>
            <a:spLocks noChangeArrowheads="1"/>
          </p:cNvSpPr>
          <p:nvPr/>
        </p:nvSpPr>
        <p:spPr bwMode="auto">
          <a:xfrm>
            <a:off x="2557463" y="5229225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3</a:t>
            </a: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5221288" y="5087938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5</a:t>
            </a:r>
          </a:p>
        </p:txBody>
      </p:sp>
      <p:sp>
        <p:nvSpPr>
          <p:cNvPr id="99352" name="Oval 24"/>
          <p:cNvSpPr>
            <a:spLocks noChangeArrowheads="1"/>
          </p:cNvSpPr>
          <p:nvPr/>
        </p:nvSpPr>
        <p:spPr bwMode="auto">
          <a:xfrm>
            <a:off x="5473700" y="4221163"/>
            <a:ext cx="504825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4</a:t>
            </a:r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 flipV="1">
            <a:off x="3851275" y="5732463"/>
            <a:ext cx="6127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 flipH="1" flipV="1">
            <a:off x="2987675" y="5732463"/>
            <a:ext cx="3587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 flipH="1" flipV="1">
            <a:off x="2305050" y="4725988"/>
            <a:ext cx="25241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9357" name="Line 29"/>
          <p:cNvSpPr>
            <a:spLocks noChangeShapeType="1"/>
          </p:cNvSpPr>
          <p:nvPr/>
        </p:nvSpPr>
        <p:spPr bwMode="auto">
          <a:xfrm flipH="1">
            <a:off x="1189038" y="44751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>
            <a:off x="2305050" y="447516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4968875" y="5878513"/>
            <a:ext cx="252413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9360" name="Oval 32"/>
          <p:cNvSpPr>
            <a:spLocks noChangeArrowheads="1"/>
          </p:cNvSpPr>
          <p:nvPr/>
        </p:nvSpPr>
        <p:spPr bwMode="auto">
          <a:xfrm>
            <a:off x="3346450" y="5087938"/>
            <a:ext cx="252413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r-HR" sz="2600">
                <a:latin typeface="Garamond" pitchFamily="18" charset="0"/>
              </a:rPr>
              <a:t>..</a:t>
            </a:r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5978525" y="5732463"/>
            <a:ext cx="106363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9362" name="Oval 34"/>
          <p:cNvSpPr>
            <a:spLocks noChangeArrowheads="1"/>
          </p:cNvSpPr>
          <p:nvPr/>
        </p:nvSpPr>
        <p:spPr bwMode="auto">
          <a:xfrm>
            <a:off x="1403350" y="6381750"/>
            <a:ext cx="290513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r-HR" sz="2600">
                <a:latin typeface="Garamond" pitchFamily="18" charset="0"/>
              </a:rPr>
              <a:t>::</a:t>
            </a:r>
          </a:p>
        </p:txBody>
      </p:sp>
      <p:sp>
        <p:nvSpPr>
          <p:cNvPr id="99363" name="Oval 35"/>
          <p:cNvSpPr>
            <a:spLocks noChangeArrowheads="1"/>
          </p:cNvSpPr>
          <p:nvPr/>
        </p:nvSpPr>
        <p:spPr bwMode="auto">
          <a:xfrm>
            <a:off x="2557463" y="6381750"/>
            <a:ext cx="285750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r-HR" sz="2600">
                <a:latin typeface="Garamond" pitchFamily="18" charset="0"/>
              </a:rPr>
              <a:t>--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6135688" y="3884613"/>
            <a:ext cx="2849562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</a:t>
            </a:r>
            <a:r>
              <a:rPr lang="hr-HR" sz="2600">
                <a:latin typeface="Garamond" pitchFamily="18" charset="0"/>
              </a:rPr>
              <a:t> </a:t>
            </a:r>
            <a:r>
              <a:rPr lang="hr-HR" sz="2400">
                <a:latin typeface="Garamond" pitchFamily="18" charset="0"/>
              </a:rPr>
              <a:t>=&gt;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3</a:t>
            </a:r>
            <a:r>
              <a:rPr lang="hr-HR" sz="2600">
                <a:latin typeface="Garamond" pitchFamily="18" charset="0"/>
              </a:rPr>
              <a:t>|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6</a:t>
            </a:r>
          </a:p>
          <a:p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3</a:t>
            </a:r>
            <a:r>
              <a:rPr lang="hr-HR" sz="2600">
                <a:latin typeface="Garamond" pitchFamily="18" charset="0"/>
              </a:rPr>
              <a:t> =&gt;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8</a:t>
            </a:r>
          </a:p>
          <a:p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8</a:t>
            </a:r>
            <a:r>
              <a:rPr lang="hr-HR" sz="2600">
                <a:latin typeface="Garamond" pitchFamily="18" charset="0"/>
              </a:rPr>
              <a:t> =&gt;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10</a:t>
            </a:r>
            <a:r>
              <a:rPr lang="hr-HR" sz="2600">
                <a:latin typeface="Garamond" pitchFamily="18" charset="0"/>
              </a:rPr>
              <a:t>|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13</a:t>
            </a:r>
          </a:p>
          <a:p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6</a:t>
            </a:r>
            <a:r>
              <a:rPr lang="hr-HR" sz="2600">
                <a:latin typeface="Garamond" pitchFamily="18" charset="0"/>
              </a:rPr>
              <a:t> =&gt; 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7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6084888" y="5732463"/>
            <a:ext cx="1658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600">
                <a:latin typeface="Garamond" pitchFamily="18" charset="0"/>
              </a:rPr>
              <a:t>|</a:t>
            </a:r>
            <a:r>
              <a:rPr lang="el-GR" sz="2600">
                <a:latin typeface="Garamond" pitchFamily="18" charset="0"/>
              </a:rPr>
              <a:t>α</a:t>
            </a:r>
            <a:r>
              <a:rPr lang="hr-HR" sz="2600" baseline="-25000">
                <a:latin typeface="Garamond" pitchFamily="18" charset="0"/>
              </a:rPr>
              <a:t>i</a:t>
            </a:r>
            <a:r>
              <a:rPr lang="hr-HR" sz="2600">
                <a:latin typeface="Garamond" pitchFamily="18" charset="0"/>
              </a:rPr>
              <a:t>| ≤ |w|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93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EEF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3" grpId="1"/>
      <p:bldP spid="99337" grpId="0" animBg="1"/>
      <p:bldP spid="99337" grpId="1" animBg="1"/>
      <p:bldP spid="99339" grpId="0" animBg="1"/>
      <p:bldP spid="99340" grpId="0" animBg="1"/>
      <p:bldP spid="99340" grpId="1" animBg="1"/>
      <p:bldP spid="99341" grpId="0" animBg="1"/>
      <p:bldP spid="99341" grpId="1" animBg="1"/>
      <p:bldP spid="99342" grpId="0" animBg="1"/>
      <p:bldP spid="99343" grpId="0" animBg="1"/>
      <p:bldP spid="99345" grpId="0" animBg="1"/>
      <p:bldP spid="99346" grpId="0" animBg="1"/>
      <p:bldP spid="99348" grpId="0" animBg="1"/>
      <p:bldP spid="99349" grpId="0" animBg="1"/>
      <p:bldP spid="99349" grpId="1" animBg="1"/>
      <p:bldP spid="99350" grpId="0" animBg="1"/>
      <p:bldP spid="99351" grpId="0" animBg="1"/>
      <p:bldP spid="99351" grpId="1" animBg="1"/>
      <p:bldP spid="99352" grpId="0" animBg="1"/>
      <p:bldP spid="99352" grpId="1" animBg="1"/>
      <p:bldP spid="99353" grpId="0" animBg="1"/>
      <p:bldP spid="99354" grpId="0" animBg="1"/>
      <p:bldP spid="99356" grpId="0" animBg="1"/>
      <p:bldP spid="99357" grpId="0" animBg="1"/>
      <p:bldP spid="99358" grpId="0" animBg="1"/>
      <p:bldP spid="99359" grpId="0" animBg="1"/>
      <p:bldP spid="99360" grpId="0" animBg="1"/>
      <p:bldP spid="99360" grpId="1" animBg="1"/>
      <p:bldP spid="99361" grpId="0" animBg="1"/>
      <p:bldP spid="99361" grpId="1" animBg="1"/>
      <p:bldP spid="99362" grpId="0" animBg="1"/>
      <p:bldP spid="99362" grpId="1" animBg="1"/>
      <p:bldP spid="99363" grpId="0" animBg="1"/>
      <p:bldP spid="99363" grpId="1" animBg="1"/>
      <p:bldP spid="99364" grpId="0"/>
      <p:bldP spid="993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9825"/>
            <a:ext cx="82296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Algoritam prihvaćanja KO jezika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808038" y="2097088"/>
            <a:ext cx="6973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hr-HR" sz="2400">
                <a:latin typeface="Garamond" pitchFamily="18" charset="0"/>
              </a:rPr>
              <a:t> Označimo razinu grafa nakon i-tog koraka iteracije sa R</a:t>
            </a:r>
            <a:r>
              <a:rPr lang="hr-HR" sz="2400" baseline="-20000">
                <a:latin typeface="Garamond" pitchFamily="18" charset="0"/>
              </a:rPr>
              <a:t>i</a:t>
            </a:r>
            <a:endParaRPr lang="hr-HR" sz="2400">
              <a:latin typeface="Garamond" pitchFamily="18" charset="0"/>
            </a:endParaRPr>
          </a:p>
          <a:p>
            <a:pPr>
              <a:buFontTx/>
              <a:buChar char="•"/>
            </a:pPr>
            <a:r>
              <a:rPr lang="hr-HR" sz="2400">
                <a:latin typeface="Garamond" pitchFamily="18" charset="0"/>
              </a:rPr>
              <a:t> U R</a:t>
            </a:r>
            <a:r>
              <a:rPr lang="hr-HR" sz="2400" baseline="-25000">
                <a:latin typeface="Garamond" pitchFamily="18" charset="0"/>
              </a:rPr>
              <a:t>i</a:t>
            </a:r>
            <a:r>
              <a:rPr lang="hr-HR" sz="2400">
                <a:latin typeface="Garamond" pitchFamily="18" charset="0"/>
              </a:rPr>
              <a:t> razini se nalaze međunizovi </a:t>
            </a:r>
            <a:r>
              <a:rPr lang="el-GR" sz="2400">
                <a:latin typeface="Garamond" pitchFamily="18" charset="0"/>
              </a:rPr>
              <a:t>α</a:t>
            </a:r>
            <a:r>
              <a:rPr lang="hr-HR" sz="2400">
                <a:latin typeface="Garamond" pitchFamily="18" charset="0"/>
              </a:rPr>
              <a:t> koje je gramatika G</a:t>
            </a:r>
          </a:p>
          <a:p>
            <a:r>
              <a:rPr lang="hr-HR" sz="2400">
                <a:latin typeface="Garamond" pitchFamily="18" charset="0"/>
              </a:rPr>
              <a:t>   generirala primjenom </a:t>
            </a:r>
            <a:r>
              <a:rPr lang="hr-HR" sz="2400" i="1">
                <a:latin typeface="Garamond" pitchFamily="18" charset="0"/>
              </a:rPr>
              <a:t>i</a:t>
            </a:r>
            <a:r>
              <a:rPr lang="hr-HR" sz="2400">
                <a:latin typeface="Garamond" pitchFamily="18" charset="0"/>
              </a:rPr>
              <a:t> broja produkcija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042988" y="3463925"/>
            <a:ext cx="75009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Garamond" pitchFamily="18" charset="0"/>
              </a:rPr>
              <a:t>Početni korak iteracije:</a:t>
            </a:r>
          </a:p>
          <a:p>
            <a:r>
              <a:rPr lang="hr-HR" sz="2400">
                <a:latin typeface="Garamond" pitchFamily="18" charset="0"/>
              </a:rPr>
              <a:t>Upiši na razinu R</a:t>
            </a:r>
            <a:r>
              <a:rPr lang="hr-HR" sz="2400" baseline="-25000">
                <a:latin typeface="Garamond" pitchFamily="18" charset="0"/>
              </a:rPr>
              <a:t>0</a:t>
            </a:r>
            <a:r>
              <a:rPr lang="hr-HR" sz="2400">
                <a:latin typeface="Garamond" pitchFamily="18" charset="0"/>
              </a:rPr>
              <a:t> početni nezavršni znak S</a:t>
            </a:r>
          </a:p>
          <a:p>
            <a:endParaRPr lang="hr-HR" sz="2400">
              <a:latin typeface="Garamond" pitchFamily="18" charset="0"/>
            </a:endParaRPr>
          </a:p>
          <a:p>
            <a:r>
              <a:rPr lang="hr-HR" sz="2400" i="1">
                <a:latin typeface="Garamond" pitchFamily="18" charset="0"/>
              </a:rPr>
              <a:t>i-ti korak iteracije:</a:t>
            </a:r>
          </a:p>
          <a:p>
            <a:r>
              <a:rPr lang="hr-HR" sz="2400">
                <a:latin typeface="Garamond" pitchFamily="18" charset="0"/>
              </a:rPr>
              <a:t>Građenje razine R</a:t>
            </a:r>
            <a:r>
              <a:rPr lang="hr-HR" sz="2400" baseline="-25000">
                <a:latin typeface="Garamond" pitchFamily="18" charset="0"/>
              </a:rPr>
              <a:t>i</a:t>
            </a:r>
            <a:r>
              <a:rPr lang="hr-HR" sz="2400">
                <a:latin typeface="Garamond" pitchFamily="18" charset="0"/>
              </a:rPr>
              <a:t> | i &gt; 0 koja se sastoji od međunizova :</a:t>
            </a:r>
          </a:p>
          <a:p>
            <a:r>
              <a:rPr lang="hr-HR" sz="2400">
                <a:latin typeface="Garamond" pitchFamily="18" charset="0"/>
              </a:rPr>
              <a:t>               </a:t>
            </a:r>
            <a:r>
              <a:rPr lang="el-GR" sz="2600">
                <a:latin typeface="Garamond" pitchFamily="18" charset="0"/>
              </a:rPr>
              <a:t>β</a:t>
            </a:r>
            <a:r>
              <a:rPr lang="hr-HR" sz="2600">
                <a:latin typeface="Garamond" pitchFamily="18" charset="0"/>
              </a:rPr>
              <a:t> |                                          </a:t>
            </a:r>
            <a:r>
              <a:rPr lang="hr-HR" sz="2400">
                <a:latin typeface="Garamond" pitchFamily="18" charset="0"/>
              </a:rPr>
              <a:t>i</a:t>
            </a:r>
          </a:p>
          <a:p>
            <a:endParaRPr lang="hr-HR">
              <a:latin typeface="Garamond" pitchFamily="18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843213" y="5373688"/>
            <a:ext cx="3001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latin typeface="Garamond" pitchFamily="18" charset="0"/>
              </a:rPr>
              <a:t>α</a:t>
            </a:r>
            <a:r>
              <a:rPr lang="hr-HR" sz="2400">
                <a:latin typeface="Garamond" pitchFamily="18" charset="0"/>
              </a:rPr>
              <a:t> =&gt; </a:t>
            </a:r>
            <a:r>
              <a:rPr lang="el-GR" sz="2400">
                <a:latin typeface="Garamond" pitchFamily="18" charset="0"/>
              </a:rPr>
              <a:t>β</a:t>
            </a:r>
            <a:r>
              <a:rPr lang="hr-HR" sz="2400">
                <a:latin typeface="Garamond" pitchFamily="18" charset="0"/>
              </a:rPr>
              <a:t>, za svaki </a:t>
            </a:r>
            <a:r>
              <a:rPr lang="el-GR" sz="2400">
                <a:latin typeface="Garamond" pitchFamily="18" charset="0"/>
              </a:rPr>
              <a:t>α </a:t>
            </a:r>
            <a:r>
              <a:rPr lang="ru-RU" sz="2400">
                <a:latin typeface="Garamond" pitchFamily="18" charset="0"/>
              </a:rPr>
              <a:t>є</a:t>
            </a:r>
            <a:r>
              <a:rPr lang="hr-HR" sz="2400">
                <a:latin typeface="Garamond" pitchFamily="18" charset="0"/>
              </a:rPr>
              <a:t> R</a:t>
            </a:r>
            <a:r>
              <a:rPr lang="hr-HR" sz="2400" baseline="-25000">
                <a:latin typeface="Garamond" pitchFamily="18" charset="0"/>
              </a:rPr>
              <a:t>i-1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6332538" y="5373688"/>
            <a:ext cx="221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Garamond" pitchFamily="18" charset="0"/>
              </a:rPr>
              <a:t>|</a:t>
            </a:r>
            <a:r>
              <a:rPr lang="el-GR" sz="2400">
                <a:latin typeface="Garamond" pitchFamily="18" charset="0"/>
              </a:rPr>
              <a:t>β</a:t>
            </a:r>
            <a:r>
              <a:rPr lang="hr-HR" sz="2400">
                <a:latin typeface="Garamond" pitchFamily="18" charset="0"/>
              </a:rPr>
              <a:t>| ≤ |w|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03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03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/>
      <p:bldP spid="1003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49338"/>
            <a:ext cx="8229600" cy="704850"/>
          </a:xfrm>
        </p:spPr>
        <p:txBody>
          <a:bodyPr/>
          <a:lstStyle/>
          <a:p>
            <a:r>
              <a:rPr lang="hr-HR" sz="3200">
                <a:solidFill>
                  <a:srgbClr val="FF0000"/>
                </a:solidFill>
              </a:rPr>
              <a:t>Algoritam prihvaćanja KO jezika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222750" y="1970088"/>
            <a:ext cx="3960813" cy="453707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087938" y="2257425"/>
            <a:ext cx="2160587" cy="1655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5087938" y="4852988"/>
            <a:ext cx="2360612" cy="1144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3790950" y="5426075"/>
            <a:ext cx="12969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V="1">
            <a:off x="5591175" y="3913188"/>
            <a:ext cx="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6743700" y="3913188"/>
            <a:ext cx="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7448550" y="5426075"/>
            <a:ext cx="10350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7248525" y="2906713"/>
            <a:ext cx="1235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5087938" y="2698750"/>
            <a:ext cx="221773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Generiraj sljedeću</a:t>
            </a:r>
          </a:p>
          <a:p>
            <a:r>
              <a:rPr lang="hr-HR">
                <a:latin typeface="Garamond" pitchFamily="18" charset="0"/>
              </a:rPr>
              <a:t>razinu R</a:t>
            </a:r>
            <a:r>
              <a:rPr lang="hr-HR" baseline="-25000">
                <a:latin typeface="Garamond" pitchFamily="18" charset="0"/>
              </a:rPr>
              <a:t>i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5087938" y="4854575"/>
            <a:ext cx="2312987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>
                <a:latin typeface="Garamond" pitchFamily="18" charset="0"/>
              </a:rPr>
              <a:t>Pretraži generirane nizove u zadnjoj  R</a:t>
            </a:r>
            <a:r>
              <a:rPr lang="hr-HR" baseline="-25000">
                <a:latin typeface="Garamond" pitchFamily="18" charset="0"/>
              </a:rPr>
              <a:t>i</a:t>
            </a:r>
            <a:r>
              <a:rPr lang="hr-HR">
                <a:latin typeface="Garamond" pitchFamily="18" charset="0"/>
              </a:rPr>
              <a:t> razini za w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4306888" y="2085975"/>
            <a:ext cx="7810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M</a:t>
            </a:r>
            <a:r>
              <a:rPr lang="hr-HR" baseline="-25000">
                <a:latin typeface="Garamond" pitchFamily="18" charset="0"/>
              </a:rPr>
              <a:t>KOJ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790950" y="4983163"/>
            <a:ext cx="3794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w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7448550" y="4981575"/>
            <a:ext cx="6080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DA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8483600" y="5203825"/>
            <a:ext cx="6080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DA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6721475" y="3913188"/>
            <a:ext cx="6080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DA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4989513" y="4410075"/>
            <a:ext cx="6016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NE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248525" y="2463800"/>
            <a:ext cx="6016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NE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8489950" y="2698750"/>
            <a:ext cx="6016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NE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365125" y="2257425"/>
            <a:ext cx="3198813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200">
                <a:latin typeface="Garamond" pitchFamily="18" charset="0"/>
              </a:rPr>
              <a:t>Ako se u trenutnu razinu R</a:t>
            </a:r>
            <a:r>
              <a:rPr lang="hr-HR" sz="2200" baseline="-25000">
                <a:latin typeface="Garamond" pitchFamily="18" charset="0"/>
              </a:rPr>
              <a:t>i</a:t>
            </a:r>
            <a:r>
              <a:rPr lang="hr-HR" sz="2200">
                <a:latin typeface="Garamond" pitchFamily="18" charset="0"/>
              </a:rPr>
              <a:t> </a:t>
            </a:r>
          </a:p>
          <a:p>
            <a:r>
              <a:rPr lang="hr-HR" sz="2200">
                <a:latin typeface="Garamond" pitchFamily="18" charset="0"/>
              </a:rPr>
              <a:t>ne može dodati novi međuniz, M</a:t>
            </a:r>
            <a:r>
              <a:rPr lang="hr-HR" sz="2200" baseline="-25000">
                <a:latin typeface="Garamond" pitchFamily="18" charset="0"/>
              </a:rPr>
              <a:t>KOJ</a:t>
            </a:r>
            <a:r>
              <a:rPr lang="hr-HR" sz="2200">
                <a:latin typeface="Garamond" pitchFamily="18" charset="0"/>
              </a:rPr>
              <a:t> staje sa radom.</a:t>
            </a:r>
          </a:p>
          <a:p>
            <a:endParaRPr lang="hr-HR" sz="2200">
              <a:latin typeface="Garamond" pitchFamily="18" charset="0"/>
            </a:endParaRPr>
          </a:p>
          <a:p>
            <a:r>
              <a:rPr lang="hr-HR" sz="2200">
                <a:latin typeface="Garamond" pitchFamily="18" charset="0"/>
              </a:rPr>
              <a:t>Ako u generiranom grafu ne postoji razina sa nizom w automat M</a:t>
            </a:r>
            <a:r>
              <a:rPr lang="hr-HR" sz="2200" baseline="-25000">
                <a:latin typeface="Garamond" pitchFamily="18" charset="0"/>
              </a:rPr>
              <a:t>KOJ</a:t>
            </a:r>
            <a:r>
              <a:rPr lang="hr-HR" sz="2200">
                <a:latin typeface="Garamond" pitchFamily="18" charset="0"/>
              </a:rPr>
              <a:t> ne prihvaća niz, a ako postoji, niz se prihvaća.</a:t>
            </a:r>
            <a:r>
              <a:rPr lang="hr-HR" sz="2000">
                <a:latin typeface="Garamond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nimBg="1"/>
      <p:bldP spid="101388" grpId="0"/>
      <p:bldP spid="101389" grpId="0"/>
      <p:bldP spid="101390" grpId="0"/>
      <p:bldP spid="101391" grpId="0"/>
      <p:bldP spid="101392" grpId="0"/>
      <p:bldP spid="101393" grpId="0"/>
      <p:bldP spid="101394" grpId="0"/>
      <p:bldP spid="101395" grpId="0"/>
      <p:bldP spid="101396" grpId="0"/>
      <p:bldP spid="1013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50863" y="2309813"/>
            <a:ext cx="31067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Garamond" pitchFamily="18" charset="0"/>
              </a:rPr>
              <a:t>Produkcije gramatike G:</a:t>
            </a:r>
          </a:p>
          <a:p>
            <a:r>
              <a:rPr lang="hr-HR" sz="2400">
                <a:latin typeface="Garamond" pitchFamily="18" charset="0"/>
              </a:rPr>
              <a:t>S → A</a:t>
            </a:r>
          </a:p>
          <a:p>
            <a:r>
              <a:rPr lang="hr-HR" sz="2400">
                <a:latin typeface="Garamond" pitchFamily="18" charset="0"/>
              </a:rPr>
              <a:t>A → a|aB</a:t>
            </a:r>
          </a:p>
          <a:p>
            <a:r>
              <a:rPr lang="hr-HR" sz="2400">
                <a:latin typeface="Garamond" pitchFamily="18" charset="0"/>
              </a:rPr>
              <a:t>aB → abB</a:t>
            </a:r>
          </a:p>
          <a:p>
            <a:r>
              <a:rPr lang="hr-HR" sz="2400">
                <a:latin typeface="Garamond" pitchFamily="18" charset="0"/>
              </a:rPr>
              <a:t>bB → bb|bbA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299200" y="3194050"/>
            <a:ext cx="3238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299200" y="3636963"/>
            <a:ext cx="38258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746750" y="4079875"/>
            <a:ext cx="3032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545138" y="4989513"/>
            <a:ext cx="6016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545138" y="5432425"/>
            <a:ext cx="7207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abba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996113" y="4079875"/>
            <a:ext cx="482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996113" y="4546600"/>
            <a:ext cx="631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996113" y="4989513"/>
            <a:ext cx="8001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Garamond" pitchFamily="18" charset="0"/>
              </a:rPr>
              <a:t>abbA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896100" y="5432425"/>
            <a:ext cx="900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  <a:latin typeface="Garamond" pitchFamily="18" charset="0"/>
              </a:rPr>
              <a:t>abbaB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030788" y="3636963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016500" y="4546600"/>
            <a:ext cx="345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030788" y="4067175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5030788" y="4989513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030788" y="5432425"/>
            <a:ext cx="345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8226425" y="325437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0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8226425" y="4164013"/>
            <a:ext cx="39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2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8205788" y="4606925"/>
            <a:ext cx="398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3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8226425" y="5065713"/>
            <a:ext cx="39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4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8226425" y="550862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5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8226425" y="3697288"/>
            <a:ext cx="39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1800">
                <a:latin typeface="Garamond" pitchFamily="18" charset="0"/>
              </a:rPr>
              <a:t>R</a:t>
            </a:r>
            <a:r>
              <a:rPr lang="hr-HR" sz="1800" baseline="-25000">
                <a:latin typeface="Garamond" pitchFamily="18" charset="0"/>
              </a:rPr>
              <a:t>1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50863" y="4227513"/>
            <a:ext cx="26701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hr-HR">
                <a:latin typeface="Garamond" pitchFamily="18" charset="0"/>
              </a:rPr>
              <a:t>   Postoji produkcija?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50863" y="4786313"/>
            <a:ext cx="383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hr-HR">
                <a:latin typeface="Garamond" pitchFamily="18" charset="0"/>
              </a:rPr>
              <a:t>Duljina novog međuniza |</a:t>
            </a:r>
            <a:r>
              <a:rPr lang="el-GR">
                <a:latin typeface="Garamond" pitchFamily="18" charset="0"/>
              </a:rPr>
              <a:t>β</a:t>
            </a:r>
            <a:r>
              <a:rPr lang="hr-HR">
                <a:latin typeface="Garamond" pitchFamily="18" charset="0"/>
              </a:rPr>
              <a:t>|    manja ili jednaka |w|?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50863" y="5578475"/>
            <a:ext cx="38100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hr-HR">
                <a:latin typeface="Garamond" pitchFamily="18" charset="0"/>
              </a:rPr>
              <a:t>   Razina R</a:t>
            </a:r>
            <a:r>
              <a:rPr lang="hr-HR" baseline="-25000">
                <a:latin typeface="Garamond" pitchFamily="18" charset="0"/>
              </a:rPr>
              <a:t>i </a:t>
            </a:r>
            <a:r>
              <a:rPr lang="hr-HR">
                <a:latin typeface="Garamond" pitchFamily="18" charset="0"/>
              </a:rPr>
              <a:t>sadrži niz w’ = w ? 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117475" y="5813425"/>
            <a:ext cx="4333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550863" y="1790700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800" b="1">
                <a:latin typeface="Garamond" pitchFamily="18" charset="0"/>
              </a:rPr>
              <a:t>w = abba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5016500" y="5875338"/>
            <a:ext cx="345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550863" y="1085850"/>
            <a:ext cx="822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3200">
                <a:solidFill>
                  <a:srgbClr val="FF0000"/>
                </a:solidFill>
              </a:rPr>
              <a:t>Algoritam prihvaćanja KO jezika - primjer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2.22222E-6 -0.1983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838 L -2.22222E-6 -0.11435 " pathEditMode="relative" ptsTypes="AA">
                                      <p:cBhvr>
                                        <p:cTn id="28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1435 L -2.22222E-6 -0.19838 " pathEditMode="relative" ptsTypes="AA">
                                      <p:cBhvr>
                                        <p:cTn id="38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838 L -2.22222E-6 2.22222E-6 " pathEditMode="relative" ptsTypes="AA">
                                      <p:cBhvr>
                                        <p:cTn id="49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2.22222E-6 -0.19838 " pathEditMode="relative" ptsTypes="AA">
                                      <p:cBhvr>
                                        <p:cTn id="53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838 L -2.22222E-6 -0.11435 " pathEditMode="relative" ptsTypes="AA">
                                      <p:cBhvr>
                                        <p:cTn id="57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1435 L -2.22222E-6 -0.19838 " pathEditMode="relative" ptsTypes="AA">
                                      <p:cBhvr>
                                        <p:cTn id="67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838 L -2.22222E-6 -0.11435 " pathEditMode="relative" ptsTypes="AA">
                                      <p:cBhvr>
                                        <p:cTn id="7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1435 L -2.22222E-6 -0.19838 " pathEditMode="relative" ptsTypes="AA">
                                      <p:cBhvr>
                                        <p:cTn id="8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/>
      <p:bldP spid="43015" grpId="0"/>
      <p:bldP spid="43016" grpId="0"/>
      <p:bldP spid="43017" grpId="0"/>
      <p:bldP spid="43018" grpId="0"/>
      <p:bldP spid="43019" grpId="0"/>
      <p:bldP spid="43020" grpId="0"/>
      <p:bldP spid="43021" grpId="0"/>
      <p:bldP spid="43021" grpId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/>
      <p:bldP spid="43029" grpId="0"/>
      <p:bldP spid="43030" grpId="0"/>
      <p:bldP spid="43031" grpId="0"/>
      <p:bldP spid="43032" grpId="0"/>
      <p:bldP spid="43033" grpId="0"/>
      <p:bldP spid="43039" grpId="0" animBg="1"/>
      <p:bldP spid="43039" grpId="1" animBg="1"/>
      <p:bldP spid="43039" grpId="2" animBg="1"/>
      <p:bldP spid="43039" grpId="3" animBg="1"/>
      <p:bldP spid="43039" grpId="4" animBg="1"/>
      <p:bldP spid="43039" grpId="5" animBg="1"/>
      <p:bldP spid="43039" grpId="6" animBg="1"/>
      <p:bldP spid="43039" grpId="7" animBg="1"/>
      <p:bldP spid="43039" grpId="8" animBg="1"/>
      <p:bldP spid="43039" grpId="9" animBg="1"/>
      <p:bldP spid="43039" grpId="10" animBg="1"/>
      <p:bldP spid="430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2183</TotalTime>
  <Words>2970</Words>
  <Application>Microsoft Office PowerPoint</Application>
  <PresentationFormat>On-screen Show (4:3)</PresentationFormat>
  <Paragraphs>687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16. predavanje</vt:lpstr>
      <vt:lpstr>Svojstva kontekstno ovisnih jezika </vt:lpstr>
      <vt:lpstr>  Odlučivost kontekstno ovisnih jezika</vt:lpstr>
      <vt:lpstr>Odlučivost kontekstno ovisnih jezika</vt:lpstr>
      <vt:lpstr>Algoritam prihvaćanja KO jezika</vt:lpstr>
      <vt:lpstr>Algoritam prihvaćanja KO jezika</vt:lpstr>
      <vt:lpstr>Algoritam prihvaćanja KO jezika</vt:lpstr>
      <vt:lpstr>Algoritam prihvaćanja KO jezika</vt:lpstr>
      <vt:lpstr>Slide 9</vt:lpstr>
      <vt:lpstr>Algoritam prihvaćanja KO jezika - primjer</vt:lpstr>
      <vt:lpstr>Slide 11</vt:lpstr>
      <vt:lpstr> Određivanje podskupa rekurzivnih jezika</vt:lpstr>
      <vt:lpstr>Određivanje podskupa rekurzivnih jezika</vt:lpstr>
      <vt:lpstr>Određivanje podskupa rekurzivnih jezika</vt:lpstr>
      <vt:lpstr>Određivanje skupa kontekstno ovisnih jezika</vt:lpstr>
      <vt:lpstr>Stvaranje MKOJ - kodiranje KOG</vt:lpstr>
      <vt:lpstr>Zaključak - KOJ su pravi podskup RJ</vt:lpstr>
      <vt:lpstr>               Razredba jezika,                      automata                                i                       gramatika 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Broj traka i prostorna složenost</vt:lpstr>
      <vt:lpstr>Broj traka i vremenska složenost</vt:lpstr>
      <vt:lpstr>Broj traka i vremenska složenost -primjer</vt:lpstr>
      <vt:lpstr>Broj traka i vremenska složenost -primjer</vt:lpstr>
      <vt:lpstr>Broj traka i vremenska složenost -primjer</vt:lpstr>
      <vt:lpstr>Broj traka i vremenska složenost -primjer</vt:lpstr>
      <vt:lpstr>Sažimanje prostora za konstantni faktor</vt:lpstr>
      <vt:lpstr>Ubrzanje za konstantni faktor</vt:lpstr>
      <vt:lpstr>Ubrzanje za konstantni faktor</vt:lpstr>
      <vt:lpstr>Ubrzanje za konstantni faktor</vt:lpstr>
      <vt:lpstr>Ubrzanje za konstantni faktor</vt:lpstr>
      <vt:lpstr>Ubrzanje za konstantni faktor - dokaz</vt:lpstr>
      <vt:lpstr>Ubrzanje za konstantni faktor - dokaz</vt:lpstr>
      <vt:lpstr>Hvala na pozornosti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Drvo</dc:creator>
  <cp:lastModifiedBy>xRaven</cp:lastModifiedBy>
  <cp:revision>75</cp:revision>
  <dcterms:created xsi:type="dcterms:W3CDTF">2009-05-30T17:23:48Z</dcterms:created>
  <dcterms:modified xsi:type="dcterms:W3CDTF">2009-06-01T14:02:04Z</dcterms:modified>
</cp:coreProperties>
</file>