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8" r:id="rId2"/>
    <p:sldId id="287" r:id="rId3"/>
    <p:sldId id="284" r:id="rId4"/>
    <p:sldId id="285" r:id="rId5"/>
    <p:sldId id="286" r:id="rId6"/>
    <p:sldId id="265" r:id="rId7"/>
    <p:sldId id="256" r:id="rId8"/>
    <p:sldId id="273" r:id="rId9"/>
    <p:sldId id="278" r:id="rId10"/>
    <p:sldId id="28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05" r:id="rId2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2CE2D"/>
    <a:srgbClr val="60ED91"/>
    <a:srgbClr val="0F6274"/>
    <a:srgbClr val="064B52"/>
    <a:srgbClr val="893201"/>
    <a:srgbClr val="FFDC6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232" autoAdjust="0"/>
    <p:restoredTop sz="94660"/>
  </p:normalViewPr>
  <p:slideViewPr>
    <p:cSldViewPr>
      <p:cViewPr varScale="1">
        <p:scale>
          <a:sx n="74" d="100"/>
          <a:sy n="74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F1EA-C854-4F9D-9E8C-DBF31A42DBD4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9CA2-9EAE-478F-BEEE-A3D2541D2F9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17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18</a:t>
            </a:fld>
            <a:endParaRPr lang="hr-H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4.4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21</a:t>
            </a:fld>
            <a:endParaRPr lang="hr-H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4.4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22</a:t>
            </a:fld>
            <a:endParaRPr lang="hr-H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Višekomponentni znakovi trake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23</a:t>
            </a:fld>
            <a:endParaRPr lang="hr-H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4.6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24</a:t>
            </a:fld>
            <a:endParaRPr lang="hr-H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4.6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25</a:t>
            </a:fld>
            <a:endParaRPr lang="hr-H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4.5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26</a:t>
            </a:fld>
            <a:endParaRPr lang="hr-H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4.5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27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1. slajd </a:t>
            </a:r>
            <a:r>
              <a:rPr lang="hr-HR" dirty="0" err="1" smtClean="0"/>
              <a:t>final</a:t>
            </a:r>
            <a:r>
              <a:rPr lang="hr-HR" dirty="0" smtClean="0"/>
              <a:t> :)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28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5</a:t>
            </a:fld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6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7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8</a:t>
            </a:fld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9CA2-9EAE-478F-BEEE-A3D2541D2F9F}" type="slidenum">
              <a:rPr lang="hr-HR" smtClean="0"/>
              <a:pPr/>
              <a:t>9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07AF-9451-4635-988A-8A1A8DB62E4F}" type="datetimeFigureOut">
              <a:rPr lang="sr-Latn-CS" smtClean="0"/>
              <a:pPr/>
              <a:t>22.4.2009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8802-FAFC-4D7C-AFE2-2D093CD4B0A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 Same Side Corner Rectangle 65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67" name="Round Same Side Corner Rectangle 66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6072206"/>
            <a:ext cx="21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Zagreb, travanj 2009.</a:t>
            </a:r>
            <a:endParaRPr lang="hr-HR" dirty="0"/>
          </a:p>
        </p:txBody>
      </p:sp>
      <p:grpSp>
        <p:nvGrpSpPr>
          <p:cNvPr id="69" name="Group 68"/>
          <p:cNvGrpSpPr/>
          <p:nvPr/>
        </p:nvGrpSpPr>
        <p:grpSpPr>
          <a:xfrm>
            <a:off x="571472" y="1571612"/>
            <a:ext cx="8143932" cy="3071834"/>
            <a:chOff x="571472" y="1214422"/>
            <a:chExt cx="8143932" cy="3071834"/>
          </a:xfrm>
        </p:grpSpPr>
        <p:grpSp>
          <p:nvGrpSpPr>
            <p:cNvPr id="70" name="Group 27"/>
            <p:cNvGrpSpPr/>
            <p:nvPr/>
          </p:nvGrpSpPr>
          <p:grpSpPr>
            <a:xfrm>
              <a:off x="571472" y="3000372"/>
              <a:ext cx="2143140" cy="1285884"/>
              <a:chOff x="285720" y="2357430"/>
              <a:chExt cx="2143140" cy="1285884"/>
            </a:xfrm>
          </p:grpSpPr>
          <p:cxnSp>
            <p:nvCxnSpPr>
              <p:cNvPr id="319" name="strelica"/>
              <p:cNvCxnSpPr/>
              <p:nvPr/>
            </p:nvCxnSpPr>
            <p:spPr>
              <a:xfrm rot="16200000">
                <a:off x="1072332" y="2642388"/>
                <a:ext cx="571504" cy="1588"/>
              </a:xfrm>
              <a:prstGeom prst="straightConnector1">
                <a:avLst/>
              </a:prstGeom>
              <a:ln w="4762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0" name="jedinka"/>
              <p:cNvGrpSpPr/>
              <p:nvPr/>
            </p:nvGrpSpPr>
            <p:grpSpPr>
              <a:xfrm>
                <a:off x="285720" y="2728914"/>
                <a:ext cx="2143140" cy="914400"/>
                <a:chOff x="4500562" y="1500174"/>
                <a:chExt cx="2143140" cy="914400"/>
              </a:xfrm>
            </p:grpSpPr>
            <p:sp>
              <p:nvSpPr>
                <p:cNvPr id="322" name="Rounded Rectangle 35"/>
                <p:cNvSpPr/>
                <p:nvPr/>
              </p:nvSpPr>
              <p:spPr>
                <a:xfrm>
                  <a:off x="4500562" y="1500174"/>
                  <a:ext cx="2143140" cy="914400"/>
                </a:xfrm>
                <a:prstGeom prst="roundRect">
                  <a:avLst>
                    <a:gd name="adj" fmla="val 23239"/>
                  </a:avLst>
                </a:prstGeom>
                <a:solidFill>
                  <a:srgbClr val="0F6274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hr-HR" dirty="0" smtClean="0"/>
                    <a:t>Upravljačka jedinka</a:t>
                  </a:r>
                  <a:endParaRPr lang="hr-HR" dirty="0"/>
                </a:p>
              </p:txBody>
            </p:sp>
            <p:sp>
              <p:nvSpPr>
                <p:cNvPr id="323" name="Rounded Rectangle 36"/>
                <p:cNvSpPr/>
                <p:nvPr/>
              </p:nvSpPr>
              <p:spPr>
                <a:xfrm>
                  <a:off x="5214942" y="1928802"/>
                  <a:ext cx="714380" cy="42862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1" name="q1"/>
              <p:cNvSpPr txBox="1"/>
              <p:nvPr/>
            </p:nvSpPr>
            <p:spPr>
              <a:xfrm>
                <a:off x="1000100" y="3143248"/>
                <a:ext cx="71438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r-HR" sz="2200" b="1" dirty="0" smtClean="0"/>
                  <a:t>2r2</a:t>
                </a:r>
                <a:endParaRPr lang="hr-HR" sz="2200" b="1" baseline="-25000" dirty="0"/>
              </a:p>
            </p:txBody>
          </p:sp>
        </p:grpSp>
        <p:grpSp>
          <p:nvGrpSpPr>
            <p:cNvPr id="71" name="Group 478"/>
            <p:cNvGrpSpPr/>
            <p:nvPr/>
          </p:nvGrpSpPr>
          <p:grpSpPr>
            <a:xfrm>
              <a:off x="1428728" y="1214422"/>
              <a:ext cx="7286676" cy="1843023"/>
              <a:chOff x="1142976" y="928670"/>
              <a:chExt cx="7286676" cy="1843023"/>
            </a:xfrm>
          </p:grpSpPr>
          <p:grpSp>
            <p:nvGrpSpPr>
              <p:cNvPr id="72" name="Group 472"/>
              <p:cNvGrpSpPr/>
              <p:nvPr/>
            </p:nvGrpSpPr>
            <p:grpSpPr>
              <a:xfrm>
                <a:off x="1142976" y="928670"/>
                <a:ext cx="7286676" cy="1843023"/>
                <a:chOff x="1142976" y="928670"/>
                <a:chExt cx="7286676" cy="1843023"/>
              </a:xfrm>
            </p:grpSpPr>
            <p:grpSp>
              <p:nvGrpSpPr>
                <p:cNvPr id="77" name="Group 229"/>
                <p:cNvGrpSpPr/>
                <p:nvPr/>
              </p:nvGrpSpPr>
              <p:grpSpPr>
                <a:xfrm>
                  <a:off x="1142976" y="928670"/>
                  <a:ext cx="7286676" cy="985767"/>
                  <a:chOff x="1142976" y="928670"/>
                  <a:chExt cx="7286676" cy="985767"/>
                </a:xfrm>
              </p:grpSpPr>
              <p:grpSp>
                <p:nvGrpSpPr>
                  <p:cNvPr id="199" name="Group 108"/>
                  <p:cNvGrpSpPr/>
                  <p:nvPr/>
                </p:nvGrpSpPr>
                <p:grpSpPr>
                  <a:xfrm>
                    <a:off x="1142976" y="928670"/>
                    <a:ext cx="7286676" cy="566892"/>
                    <a:chOff x="1142976" y="938553"/>
                    <a:chExt cx="7286676" cy="566892"/>
                  </a:xfrm>
                </p:grpSpPr>
                <p:grpSp>
                  <p:nvGrpSpPr>
                    <p:cNvPr id="260" name="Group 77"/>
                    <p:cNvGrpSpPr/>
                    <p:nvPr/>
                  </p:nvGrpSpPr>
                  <p:grpSpPr>
                    <a:xfrm>
                      <a:off x="1142976" y="938553"/>
                      <a:ext cx="3857652" cy="566892"/>
                      <a:chOff x="1142976" y="938553"/>
                      <a:chExt cx="3857652" cy="566892"/>
                    </a:xfrm>
                  </p:grpSpPr>
                  <p:grpSp>
                    <p:nvGrpSpPr>
                      <p:cNvPr id="291" name="Group 42"/>
                      <p:cNvGrpSpPr/>
                      <p:nvPr/>
                    </p:nvGrpSpPr>
                    <p:grpSpPr>
                      <a:xfrm>
                        <a:off x="1142976" y="938553"/>
                        <a:ext cx="2143140" cy="565845"/>
                        <a:chOff x="1142976" y="938553"/>
                        <a:chExt cx="2143140" cy="565845"/>
                      </a:xfrm>
                    </p:grpSpPr>
                    <p:sp>
                      <p:nvSpPr>
                        <p:cNvPr id="306" name="Rectangle 15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7" name="Rectangle 16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8" name="Rectangle 17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9" name="Rectangle 18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10" name="Group 38"/>
                        <p:cNvGrpSpPr/>
                        <p:nvPr/>
                      </p:nvGrpSpPr>
                      <p:grpSpPr>
                        <a:xfrm>
                          <a:off x="1142976" y="938553"/>
                          <a:ext cx="428628" cy="553998"/>
                          <a:chOff x="1142976" y="938553"/>
                          <a:chExt cx="428628" cy="553998"/>
                        </a:xfrm>
                      </p:grpSpPr>
                      <p:sp>
                        <p:nvSpPr>
                          <p:cNvPr id="317" name="Rectangle 14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8" name="T"/>
                          <p:cNvSpPr txBox="1"/>
                          <p:nvPr/>
                        </p:nvSpPr>
                        <p:spPr>
                          <a:xfrm>
                            <a:off x="1142976" y="938553"/>
                            <a:ext cx="428628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3000" b="1" dirty="0" smtClean="0">
                                <a:solidFill>
                                  <a:schemeClr val="tx2"/>
                                </a:solidFill>
                              </a:rPr>
                              <a:t>T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11" name="T"/>
                        <p:cNvSpPr txBox="1"/>
                        <p:nvPr/>
                      </p:nvSpPr>
                      <p:spPr>
                        <a:xfrm>
                          <a:off x="1571604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3000" b="1" dirty="0" smtClean="0">
                              <a:solidFill>
                                <a:schemeClr val="tx2"/>
                              </a:solidFill>
                            </a:rPr>
                            <a:t>u</a:t>
                          </a:r>
                          <a:endParaRPr lang="hr-HR" sz="22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2" name="Rectangle 30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3" name="T"/>
                        <p:cNvSpPr txBox="1"/>
                        <p:nvPr/>
                      </p:nvSpPr>
                      <p:spPr>
                        <a:xfrm>
                          <a:off x="2000232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3000" b="1" dirty="0" smtClean="0">
                              <a:solidFill>
                                <a:schemeClr val="tx2"/>
                              </a:solidFill>
                            </a:rPr>
                            <a:t>r</a:t>
                          </a:r>
                          <a:endParaRPr lang="hr-HR" sz="30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14" name="Group 39"/>
                        <p:cNvGrpSpPr/>
                        <p:nvPr/>
                      </p:nvGrpSpPr>
                      <p:grpSpPr>
                        <a:xfrm>
                          <a:off x="2428860" y="950400"/>
                          <a:ext cx="428628" cy="553998"/>
                          <a:chOff x="1142976" y="949483"/>
                          <a:chExt cx="428628" cy="553998"/>
                        </a:xfrm>
                      </p:grpSpPr>
                      <p:sp>
                        <p:nvSpPr>
                          <p:cNvPr id="315" name="Rectangle 314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6" name="T"/>
                          <p:cNvSpPr txBox="1"/>
                          <p:nvPr/>
                        </p:nvSpPr>
                        <p:spPr>
                          <a:xfrm>
                            <a:off x="1142976" y="949483"/>
                            <a:ext cx="428628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3000" b="1" dirty="0" smtClean="0">
                                <a:solidFill>
                                  <a:schemeClr val="tx2"/>
                                </a:solidFill>
                              </a:rPr>
                              <a:t>i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92" name="Group 58"/>
                      <p:cNvGrpSpPr/>
                      <p:nvPr/>
                    </p:nvGrpSpPr>
                    <p:grpSpPr>
                      <a:xfrm>
                        <a:off x="2857488" y="939600"/>
                        <a:ext cx="2143140" cy="565845"/>
                        <a:chOff x="1142976" y="938553"/>
                        <a:chExt cx="2143140" cy="565845"/>
                      </a:xfrm>
                    </p:grpSpPr>
                    <p:sp>
                      <p:nvSpPr>
                        <p:cNvPr id="293" name="Rectangle 292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5" name="Rectangle 66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6" name="Rectangle 295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97" name="Group 38"/>
                        <p:cNvGrpSpPr/>
                        <p:nvPr/>
                      </p:nvGrpSpPr>
                      <p:grpSpPr>
                        <a:xfrm>
                          <a:off x="1142976" y="938553"/>
                          <a:ext cx="428628" cy="553998"/>
                          <a:chOff x="1142976" y="938553"/>
                          <a:chExt cx="428628" cy="553998"/>
                        </a:xfrm>
                      </p:grpSpPr>
                      <p:sp>
                        <p:nvSpPr>
                          <p:cNvPr id="304" name="Rectangle 75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5" name="T"/>
                          <p:cNvSpPr txBox="1"/>
                          <p:nvPr/>
                        </p:nvSpPr>
                        <p:spPr>
                          <a:xfrm>
                            <a:off x="1142976" y="938553"/>
                            <a:ext cx="428628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3000" b="1" dirty="0" smtClean="0">
                                <a:solidFill>
                                  <a:schemeClr val="tx2"/>
                                </a:solidFill>
                              </a:rPr>
                              <a:t>n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98" name="T"/>
                        <p:cNvSpPr txBox="1"/>
                        <p:nvPr/>
                      </p:nvSpPr>
                      <p:spPr>
                        <a:xfrm>
                          <a:off x="1571604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3000" b="1" dirty="0" smtClean="0">
                              <a:solidFill>
                                <a:schemeClr val="tx2"/>
                              </a:solidFill>
                            </a:rPr>
                            <a:t>g</a:t>
                          </a:r>
                          <a:endParaRPr lang="hr-HR" sz="22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9" name="Rectangle 70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0" name="T"/>
                        <p:cNvSpPr txBox="1"/>
                        <p:nvPr/>
                      </p:nvSpPr>
                      <p:spPr>
                        <a:xfrm>
                          <a:off x="2000232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3000" b="1" dirty="0" smtClean="0">
                              <a:solidFill>
                                <a:schemeClr val="tx2"/>
                              </a:solidFill>
                            </a:rPr>
                            <a:t>o</a:t>
                          </a:r>
                          <a:endParaRPr lang="hr-HR" sz="30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01" name="Group 39"/>
                        <p:cNvGrpSpPr/>
                        <p:nvPr/>
                      </p:nvGrpSpPr>
                      <p:grpSpPr>
                        <a:xfrm>
                          <a:off x="2428860" y="950400"/>
                          <a:ext cx="428628" cy="553998"/>
                          <a:chOff x="1142976" y="949483"/>
                          <a:chExt cx="428628" cy="553998"/>
                        </a:xfrm>
                      </p:grpSpPr>
                      <p:sp>
                        <p:nvSpPr>
                          <p:cNvPr id="302" name="Rectangle 301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" name="T"/>
                          <p:cNvSpPr txBox="1"/>
                          <p:nvPr/>
                        </p:nvSpPr>
                        <p:spPr>
                          <a:xfrm>
                            <a:off x="1142976" y="949483"/>
                            <a:ext cx="428628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3000" b="1" dirty="0" smtClean="0">
                                <a:solidFill>
                                  <a:schemeClr val="tx2"/>
                                </a:solidFill>
                              </a:rPr>
                              <a:t>v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61" name="Group 78"/>
                    <p:cNvGrpSpPr/>
                    <p:nvPr/>
                  </p:nvGrpSpPr>
                  <p:grpSpPr>
                    <a:xfrm>
                      <a:off x="4572000" y="940647"/>
                      <a:ext cx="3857652" cy="564798"/>
                      <a:chOff x="1142976" y="939600"/>
                      <a:chExt cx="3857652" cy="564798"/>
                    </a:xfrm>
                  </p:grpSpPr>
                  <p:grpSp>
                    <p:nvGrpSpPr>
                      <p:cNvPr id="263" name="Group 42"/>
                      <p:cNvGrpSpPr/>
                      <p:nvPr/>
                    </p:nvGrpSpPr>
                    <p:grpSpPr>
                      <a:xfrm>
                        <a:off x="1142976" y="939600"/>
                        <a:ext cx="2143140" cy="564798"/>
                        <a:chOff x="1142976" y="939600"/>
                        <a:chExt cx="2143140" cy="564798"/>
                      </a:xfrm>
                    </p:grpSpPr>
                    <p:sp>
                      <p:nvSpPr>
                        <p:cNvPr id="278" name="Rectangle 277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79" name="Rectangle 278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1" name="Rectangle 97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82" name="Group 38"/>
                        <p:cNvGrpSpPr/>
                        <p:nvPr/>
                      </p:nvGrpSpPr>
                      <p:grpSpPr>
                        <a:xfrm>
                          <a:off x="1142976" y="1000108"/>
                          <a:ext cx="428628" cy="430887"/>
                          <a:chOff x="1142976" y="1000108"/>
                          <a:chExt cx="428628" cy="430887"/>
                        </a:xfrm>
                      </p:grpSpPr>
                      <p:sp>
                        <p:nvSpPr>
                          <p:cNvPr id="289" name="Rectangle 288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0" name="T"/>
                          <p:cNvSpPr txBox="1"/>
                          <p:nvPr/>
                        </p:nvSpPr>
                        <p:spPr>
                          <a:xfrm>
                            <a:off x="1142976" y="100010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3" name="T"/>
                        <p:cNvSpPr txBox="1"/>
                        <p:nvPr/>
                      </p:nvSpPr>
                      <p:spPr>
                        <a:xfrm>
                          <a:off x="1571604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3000" b="1" dirty="0" smtClean="0">
                              <a:solidFill>
                                <a:schemeClr val="tx2"/>
                              </a:solidFill>
                            </a:rPr>
                            <a:t>s</a:t>
                          </a:r>
                          <a:endParaRPr lang="hr-HR" sz="22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4" name="Rectangle 283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5" name="T"/>
                        <p:cNvSpPr txBox="1"/>
                        <p:nvPr/>
                      </p:nvSpPr>
                      <p:spPr>
                        <a:xfrm>
                          <a:off x="2000232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3000" b="1" dirty="0" smtClean="0">
                              <a:solidFill>
                                <a:schemeClr val="tx2"/>
                              </a:solidFill>
                            </a:rPr>
                            <a:t>t</a:t>
                          </a:r>
                          <a:endParaRPr lang="hr-HR" sz="30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86" name="Group 39"/>
                        <p:cNvGrpSpPr/>
                        <p:nvPr/>
                      </p:nvGrpSpPr>
                      <p:grpSpPr>
                        <a:xfrm>
                          <a:off x="2428860" y="950400"/>
                          <a:ext cx="428628" cy="553998"/>
                          <a:chOff x="1142976" y="949483"/>
                          <a:chExt cx="428628" cy="553998"/>
                        </a:xfrm>
                      </p:grpSpPr>
                      <p:sp>
                        <p:nvSpPr>
                          <p:cNvPr id="287" name="Rectangle 286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8" name="T"/>
                          <p:cNvSpPr txBox="1"/>
                          <p:nvPr/>
                        </p:nvSpPr>
                        <p:spPr>
                          <a:xfrm>
                            <a:off x="1142976" y="949483"/>
                            <a:ext cx="428628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3000" b="1" dirty="0" smtClean="0">
                                <a:solidFill>
                                  <a:schemeClr val="tx2"/>
                                </a:solidFill>
                              </a:rPr>
                              <a:t>r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4" name="Group 58"/>
                      <p:cNvGrpSpPr/>
                      <p:nvPr/>
                    </p:nvGrpSpPr>
                    <p:grpSpPr>
                      <a:xfrm>
                        <a:off x="2857488" y="939600"/>
                        <a:ext cx="2143140" cy="555045"/>
                        <a:chOff x="1142976" y="938553"/>
                        <a:chExt cx="2143140" cy="555045"/>
                      </a:xfrm>
                    </p:grpSpPr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6" name="Rectangle 265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7" name="Rectangle 266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8" name="Rectangle 84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69" name="Group 38"/>
                        <p:cNvGrpSpPr/>
                        <p:nvPr/>
                      </p:nvGrpSpPr>
                      <p:grpSpPr>
                        <a:xfrm>
                          <a:off x="1142976" y="938553"/>
                          <a:ext cx="428628" cy="553998"/>
                          <a:chOff x="1142976" y="938553"/>
                          <a:chExt cx="428628" cy="553998"/>
                        </a:xfrm>
                      </p:grpSpPr>
                      <p:sp>
                        <p:nvSpPr>
                          <p:cNvPr id="276" name="Rectangle 275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7" name="T"/>
                          <p:cNvSpPr txBox="1"/>
                          <p:nvPr/>
                        </p:nvSpPr>
                        <p:spPr>
                          <a:xfrm>
                            <a:off x="1142976" y="938553"/>
                            <a:ext cx="428628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3000" b="1" dirty="0" smtClean="0">
                                <a:solidFill>
                                  <a:schemeClr val="tx2"/>
                                </a:solidFill>
                              </a:rPr>
                              <a:t>o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70" name="T"/>
                        <p:cNvSpPr txBox="1"/>
                        <p:nvPr/>
                      </p:nvSpPr>
                      <p:spPr>
                        <a:xfrm>
                          <a:off x="1571604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3000" b="1" dirty="0" smtClean="0">
                              <a:solidFill>
                                <a:schemeClr val="tx2"/>
                              </a:solidFill>
                            </a:rPr>
                            <a:t>j</a:t>
                          </a:r>
                          <a:endParaRPr lang="hr-HR" sz="22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71" name="Rectangle 270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72" name="T"/>
                        <p:cNvSpPr txBox="1"/>
                        <p:nvPr/>
                      </p:nvSpPr>
                      <p:spPr>
                        <a:xfrm>
                          <a:off x="2000232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30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73" name="Group 39"/>
                        <p:cNvGrpSpPr/>
                        <p:nvPr/>
                      </p:nvGrpSpPr>
                      <p:grpSpPr>
                        <a:xfrm>
                          <a:off x="2428860" y="1001025"/>
                          <a:ext cx="428628" cy="441817"/>
                          <a:chOff x="1142976" y="1000108"/>
                          <a:chExt cx="428628" cy="441817"/>
                        </a:xfrm>
                      </p:grpSpPr>
                      <p:sp>
                        <p:nvSpPr>
                          <p:cNvPr id="274" name="Rectangle 273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5" name="T"/>
                          <p:cNvSpPr txBox="1"/>
                          <p:nvPr/>
                        </p:nvSpPr>
                        <p:spPr>
                          <a:xfrm>
                            <a:off x="1142976" y="101103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262" name="T"/>
                    <p:cNvSpPr txBox="1"/>
                    <p:nvPr/>
                  </p:nvSpPr>
                  <p:spPr>
                    <a:xfrm>
                      <a:off x="8001024" y="974837"/>
                      <a:ext cx="4286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chemeClr val="tx2"/>
                          </a:solidFill>
                        </a:rPr>
                        <a:t>...</a:t>
                      </a:r>
                      <a:endParaRPr lang="hr-HR" sz="2400" b="1" dirty="0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  <p:grpSp>
                <p:nvGrpSpPr>
                  <p:cNvPr id="200" name="Group 169"/>
                  <p:cNvGrpSpPr/>
                  <p:nvPr/>
                </p:nvGrpSpPr>
                <p:grpSpPr>
                  <a:xfrm>
                    <a:off x="1142976" y="1360439"/>
                    <a:ext cx="7286676" cy="553998"/>
                    <a:chOff x="1142976" y="941694"/>
                    <a:chExt cx="7286676" cy="553998"/>
                  </a:xfrm>
                </p:grpSpPr>
                <p:grpSp>
                  <p:nvGrpSpPr>
                    <p:cNvPr id="201" name="Group 77"/>
                    <p:cNvGrpSpPr/>
                    <p:nvPr/>
                  </p:nvGrpSpPr>
                  <p:grpSpPr>
                    <a:xfrm>
                      <a:off x="1142976" y="969331"/>
                      <a:ext cx="3857652" cy="504289"/>
                      <a:chOff x="1142976" y="969331"/>
                      <a:chExt cx="3857652" cy="504289"/>
                    </a:xfrm>
                  </p:grpSpPr>
                  <p:grpSp>
                    <p:nvGrpSpPr>
                      <p:cNvPr id="232" name="Group 42"/>
                      <p:cNvGrpSpPr/>
                      <p:nvPr/>
                    </p:nvGrpSpPr>
                    <p:grpSpPr>
                      <a:xfrm>
                        <a:off x="1142976" y="969331"/>
                        <a:ext cx="2143140" cy="504289"/>
                        <a:chOff x="1142976" y="969331"/>
                        <a:chExt cx="2143140" cy="504289"/>
                      </a:xfrm>
                    </p:grpSpPr>
                    <p:sp>
                      <p:nvSpPr>
                        <p:cNvPr id="247" name="Rectangle 15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8" name="Rectangle 247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0" name="Rectangle 249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51" name="Group 38"/>
                        <p:cNvGrpSpPr/>
                        <p:nvPr/>
                      </p:nvGrpSpPr>
                      <p:grpSpPr>
                        <a:xfrm>
                          <a:off x="1142976" y="969331"/>
                          <a:ext cx="428628" cy="492443"/>
                          <a:chOff x="1142976" y="969331"/>
                          <a:chExt cx="428628" cy="492443"/>
                        </a:xfrm>
                      </p:grpSpPr>
                      <p:sp>
                        <p:nvSpPr>
                          <p:cNvPr id="258" name="Rectangle 257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9" name="T"/>
                          <p:cNvSpPr txBox="1"/>
                          <p:nvPr/>
                        </p:nvSpPr>
                        <p:spPr>
                          <a:xfrm>
                            <a:off x="1142976" y="96933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P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52" name="T"/>
                        <p:cNvSpPr txBox="1"/>
                        <p:nvPr/>
                      </p:nvSpPr>
                      <p:spPr>
                        <a:xfrm>
                          <a:off x="1571604" y="970377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r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3" name="Rectangle 252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4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i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55" name="Group 39"/>
                        <p:cNvGrpSpPr/>
                        <p:nvPr/>
                      </p:nvGrpSpPr>
                      <p:grpSpPr>
                        <a:xfrm>
                          <a:off x="2428860" y="981177"/>
                          <a:ext cx="428628" cy="492443"/>
                          <a:chOff x="1142976" y="980260"/>
                          <a:chExt cx="428628" cy="492443"/>
                        </a:xfrm>
                      </p:grpSpPr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7" name="T"/>
                          <p:cNvSpPr txBox="1"/>
                          <p:nvPr/>
                        </p:nvSpPr>
                        <p:spPr>
                          <a:xfrm>
                            <a:off x="1142976" y="980260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b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33" name="Group 58"/>
                      <p:cNvGrpSpPr/>
                      <p:nvPr/>
                    </p:nvGrpSpPr>
                    <p:grpSpPr>
                      <a:xfrm>
                        <a:off x="2857488" y="970377"/>
                        <a:ext cx="2143140" cy="493491"/>
                        <a:chOff x="1142976" y="969330"/>
                        <a:chExt cx="2143140" cy="493491"/>
                      </a:xfrm>
                    </p:grpSpPr>
                    <p:sp>
                      <p:nvSpPr>
                        <p:cNvPr id="234" name="Rectangle 233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35" name="Rectangle 234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36" name="Rectangle 235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37" name="Rectangle 236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38" name="Group 38"/>
                        <p:cNvGrpSpPr/>
                        <p:nvPr/>
                      </p:nvGrpSpPr>
                      <p:grpSpPr>
                        <a:xfrm>
                          <a:off x="1142976" y="969330"/>
                          <a:ext cx="428628" cy="492443"/>
                          <a:chOff x="1142976" y="969330"/>
                          <a:chExt cx="428628" cy="492443"/>
                        </a:xfrm>
                      </p:grpSpPr>
                      <p:sp>
                        <p:nvSpPr>
                          <p:cNvPr id="245" name="Rectangle 244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6" name="T"/>
                          <p:cNvSpPr txBox="1"/>
                          <p:nvPr/>
                        </p:nvSpPr>
                        <p:spPr>
                          <a:xfrm>
                            <a:off x="1142976" y="969330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i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39" name="T"/>
                        <p:cNvSpPr txBox="1"/>
                        <p:nvPr/>
                      </p:nvSpPr>
                      <p:spPr>
                        <a:xfrm>
                          <a:off x="1571604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l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1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2" name="Group 39"/>
                        <p:cNvGrpSpPr/>
                        <p:nvPr/>
                      </p:nvGrpSpPr>
                      <p:grpSpPr>
                        <a:xfrm>
                          <a:off x="2428860" y="1001025"/>
                          <a:ext cx="428628" cy="441817"/>
                          <a:chOff x="1142976" y="1000108"/>
                          <a:chExt cx="428628" cy="441817"/>
                        </a:xfrm>
                      </p:grpSpPr>
                      <p:sp>
                        <p:nvSpPr>
                          <p:cNvPr id="243" name="Rectangle 242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4" name="T"/>
                          <p:cNvSpPr txBox="1"/>
                          <p:nvPr/>
                        </p:nvSpPr>
                        <p:spPr>
                          <a:xfrm>
                            <a:off x="1142976" y="101103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02" name="Group 78"/>
                    <p:cNvGrpSpPr/>
                    <p:nvPr/>
                  </p:nvGrpSpPr>
                  <p:grpSpPr>
                    <a:xfrm>
                      <a:off x="4572000" y="941694"/>
                      <a:ext cx="3857652" cy="553998"/>
                      <a:chOff x="1142976" y="940647"/>
                      <a:chExt cx="3857652" cy="553998"/>
                    </a:xfrm>
                  </p:grpSpPr>
                  <p:grpSp>
                    <p:nvGrpSpPr>
                      <p:cNvPr id="204" name="Group 42"/>
                      <p:cNvGrpSpPr/>
                      <p:nvPr/>
                    </p:nvGrpSpPr>
                    <p:grpSpPr>
                      <a:xfrm>
                        <a:off x="1142976" y="970377"/>
                        <a:ext cx="2143140" cy="503243"/>
                        <a:chOff x="1142976" y="970377"/>
                        <a:chExt cx="2143140" cy="503243"/>
                      </a:xfrm>
                    </p:grpSpPr>
                    <p:sp>
                      <p:nvSpPr>
                        <p:cNvPr id="219" name="Rectangle 218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0" name="Rectangle 219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1" name="Rectangle 220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2" name="Rectangle 221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23" name="Group 38"/>
                        <p:cNvGrpSpPr/>
                        <p:nvPr/>
                      </p:nvGrpSpPr>
                      <p:grpSpPr>
                        <a:xfrm>
                          <a:off x="1142976" y="1000108"/>
                          <a:ext cx="428628" cy="430887"/>
                          <a:chOff x="1142976" y="1000108"/>
                          <a:chExt cx="428628" cy="430887"/>
                        </a:xfrm>
                      </p:grpSpPr>
                      <p:sp>
                        <p:nvSpPr>
                          <p:cNvPr id="230" name="Rectangle 229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" name="T"/>
                          <p:cNvSpPr txBox="1"/>
                          <p:nvPr/>
                        </p:nvSpPr>
                        <p:spPr>
                          <a:xfrm>
                            <a:off x="1142976" y="100010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24" name="T"/>
                        <p:cNvSpPr txBox="1"/>
                        <p:nvPr/>
                      </p:nvSpPr>
                      <p:spPr>
                        <a:xfrm>
                          <a:off x="1571604" y="970377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n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5" name="Rectangle 224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6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i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27" name="Group 39"/>
                        <p:cNvGrpSpPr/>
                        <p:nvPr/>
                      </p:nvGrpSpPr>
                      <p:grpSpPr>
                        <a:xfrm>
                          <a:off x="2428860" y="981177"/>
                          <a:ext cx="428628" cy="492443"/>
                          <a:chOff x="1142976" y="980260"/>
                          <a:chExt cx="428628" cy="492443"/>
                        </a:xfrm>
                      </p:grpSpPr>
                      <p:sp>
                        <p:nvSpPr>
                          <p:cNvPr id="228" name="Rectangle 227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" name="T"/>
                          <p:cNvSpPr txBox="1"/>
                          <p:nvPr/>
                        </p:nvSpPr>
                        <p:spPr>
                          <a:xfrm>
                            <a:off x="1142976" y="980260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š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05" name="Group 58"/>
                      <p:cNvGrpSpPr/>
                      <p:nvPr/>
                    </p:nvGrpSpPr>
                    <p:grpSpPr>
                      <a:xfrm>
                        <a:off x="2857488" y="940647"/>
                        <a:ext cx="2143140" cy="553998"/>
                        <a:chOff x="1142976" y="939600"/>
                        <a:chExt cx="2143140" cy="553998"/>
                      </a:xfrm>
                    </p:grpSpPr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8" name="Rectangle 207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10" name="Group 38"/>
                        <p:cNvGrpSpPr/>
                        <p:nvPr/>
                      </p:nvGrpSpPr>
                      <p:grpSpPr>
                        <a:xfrm>
                          <a:off x="1142976" y="969330"/>
                          <a:ext cx="428628" cy="492443"/>
                          <a:chOff x="1142976" y="969330"/>
                          <a:chExt cx="428628" cy="492443"/>
                        </a:xfrm>
                      </p:grpSpPr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8" name="T"/>
                          <p:cNvSpPr txBox="1"/>
                          <p:nvPr/>
                        </p:nvSpPr>
                        <p:spPr>
                          <a:xfrm>
                            <a:off x="1142976" y="969330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a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11" name="T"/>
                        <p:cNvSpPr txBox="1"/>
                        <p:nvPr/>
                      </p:nvSpPr>
                      <p:spPr>
                        <a:xfrm>
                          <a:off x="1571604" y="970377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2" name="Rectangle 211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3" name="T"/>
                        <p:cNvSpPr txBox="1"/>
                        <p:nvPr/>
                      </p:nvSpPr>
                      <p:spPr>
                        <a:xfrm>
                          <a:off x="2000232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30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14" name="Group 39"/>
                        <p:cNvGrpSpPr/>
                        <p:nvPr/>
                      </p:nvGrpSpPr>
                      <p:grpSpPr>
                        <a:xfrm>
                          <a:off x="2428860" y="1001025"/>
                          <a:ext cx="428628" cy="441817"/>
                          <a:chOff x="1142976" y="1000108"/>
                          <a:chExt cx="428628" cy="441817"/>
                        </a:xfrm>
                      </p:grpSpPr>
                      <p:sp>
                        <p:nvSpPr>
                          <p:cNvPr id="215" name="Rectangle 214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6" name="T"/>
                          <p:cNvSpPr txBox="1"/>
                          <p:nvPr/>
                        </p:nvSpPr>
                        <p:spPr>
                          <a:xfrm>
                            <a:off x="1142976" y="101103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203" name="T"/>
                    <p:cNvSpPr txBox="1"/>
                    <p:nvPr/>
                  </p:nvSpPr>
                  <p:spPr>
                    <a:xfrm>
                      <a:off x="8001024" y="974837"/>
                      <a:ext cx="4286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chemeClr val="tx2"/>
                          </a:solidFill>
                        </a:rPr>
                        <a:t>...</a:t>
                      </a:r>
                      <a:endParaRPr lang="hr-HR" sz="2400" b="1" dirty="0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8" name="Group 351"/>
                <p:cNvGrpSpPr/>
                <p:nvPr/>
              </p:nvGrpSpPr>
              <p:grpSpPr>
                <a:xfrm>
                  <a:off x="1142976" y="1789067"/>
                  <a:ext cx="7286676" cy="982626"/>
                  <a:chOff x="1142976" y="931811"/>
                  <a:chExt cx="7286676" cy="982626"/>
                </a:xfrm>
              </p:grpSpPr>
              <p:grpSp>
                <p:nvGrpSpPr>
                  <p:cNvPr id="79" name="Group 108"/>
                  <p:cNvGrpSpPr/>
                  <p:nvPr/>
                </p:nvGrpSpPr>
                <p:grpSpPr>
                  <a:xfrm>
                    <a:off x="1142976" y="931811"/>
                    <a:ext cx="7286676" cy="553998"/>
                    <a:chOff x="1142976" y="941694"/>
                    <a:chExt cx="7286676" cy="553998"/>
                  </a:xfrm>
                </p:grpSpPr>
                <p:grpSp>
                  <p:nvGrpSpPr>
                    <p:cNvPr id="140" name="Group 77"/>
                    <p:cNvGrpSpPr/>
                    <p:nvPr/>
                  </p:nvGrpSpPr>
                  <p:grpSpPr>
                    <a:xfrm>
                      <a:off x="1142976" y="969331"/>
                      <a:ext cx="3857652" cy="505336"/>
                      <a:chOff x="1142976" y="969331"/>
                      <a:chExt cx="3857652" cy="505336"/>
                    </a:xfrm>
                  </p:grpSpPr>
                  <p:grpSp>
                    <p:nvGrpSpPr>
                      <p:cNvPr id="171" name="Group 42"/>
                      <p:cNvGrpSpPr/>
                      <p:nvPr/>
                    </p:nvGrpSpPr>
                    <p:grpSpPr>
                      <a:xfrm>
                        <a:off x="1142976" y="969331"/>
                        <a:ext cx="2143140" cy="504290"/>
                        <a:chOff x="1142976" y="969331"/>
                        <a:chExt cx="2143140" cy="504290"/>
                      </a:xfrm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8" name="Rectangle 17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90" name="Group 38"/>
                        <p:cNvGrpSpPr/>
                        <p:nvPr/>
                      </p:nvGrpSpPr>
                      <p:grpSpPr>
                        <a:xfrm>
                          <a:off x="1142976" y="969331"/>
                          <a:ext cx="428628" cy="492443"/>
                          <a:chOff x="1142976" y="969331"/>
                          <a:chExt cx="428628" cy="492443"/>
                        </a:xfrm>
                      </p:grpSpPr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8" name="T"/>
                          <p:cNvSpPr txBox="1"/>
                          <p:nvPr/>
                        </p:nvSpPr>
                        <p:spPr>
                          <a:xfrm>
                            <a:off x="1142976" y="96933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M</a:t>
                            </a:r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91" name="T"/>
                        <p:cNvSpPr txBox="1"/>
                        <p:nvPr/>
                      </p:nvSpPr>
                      <p:spPr>
                        <a:xfrm>
                          <a:off x="1571604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i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2" name="Rectangle 30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3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k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94" name="Group 39"/>
                        <p:cNvGrpSpPr/>
                        <p:nvPr/>
                      </p:nvGrpSpPr>
                      <p:grpSpPr>
                        <a:xfrm>
                          <a:off x="2428860" y="981178"/>
                          <a:ext cx="428628" cy="492443"/>
                          <a:chOff x="1142976" y="980261"/>
                          <a:chExt cx="428628" cy="492443"/>
                        </a:xfrm>
                      </p:grpSpPr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6" name="T"/>
                          <p:cNvSpPr txBox="1"/>
                          <p:nvPr/>
                        </p:nvSpPr>
                        <p:spPr>
                          <a:xfrm>
                            <a:off x="1142976" y="98026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š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72" name="Group 58"/>
                      <p:cNvGrpSpPr/>
                      <p:nvPr/>
                    </p:nvGrpSpPr>
                    <p:grpSpPr>
                      <a:xfrm>
                        <a:off x="2857488" y="970378"/>
                        <a:ext cx="2143140" cy="504289"/>
                        <a:chOff x="1142976" y="969331"/>
                        <a:chExt cx="2143140" cy="504289"/>
                      </a:xfrm>
                    </p:grpSpPr>
                    <p:sp>
                      <p:nvSpPr>
                        <p:cNvPr id="173" name="Rectangle 172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4" name="Rectangle 173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5" name="Rectangle 66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6" name="Rectangle 67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77" name="Group 38"/>
                        <p:cNvGrpSpPr/>
                        <p:nvPr/>
                      </p:nvGrpSpPr>
                      <p:grpSpPr>
                        <a:xfrm>
                          <a:off x="1142976" y="969331"/>
                          <a:ext cx="428628" cy="492443"/>
                          <a:chOff x="1142976" y="969331"/>
                          <a:chExt cx="428628" cy="492443"/>
                        </a:xfrm>
                      </p:grpSpPr>
                      <p:sp>
                        <p:nvSpPr>
                          <p:cNvPr id="184" name="Rectangle 183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5" name="T"/>
                          <p:cNvSpPr txBox="1"/>
                          <p:nvPr/>
                        </p:nvSpPr>
                        <p:spPr>
                          <a:xfrm>
                            <a:off x="1142976" y="96933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a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78" name="T"/>
                        <p:cNvSpPr txBox="1"/>
                        <p:nvPr/>
                      </p:nvSpPr>
                      <p:spPr>
                        <a:xfrm>
                          <a:off x="1571604" y="1001155"/>
                          <a:ext cx="428628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22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0" name="T"/>
                        <p:cNvSpPr txBox="1"/>
                        <p:nvPr/>
                      </p:nvSpPr>
                      <p:spPr>
                        <a:xfrm>
                          <a:off x="2000232" y="970379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M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1" name="Group 39"/>
                        <p:cNvGrpSpPr/>
                        <p:nvPr/>
                      </p:nvGrpSpPr>
                      <p:grpSpPr>
                        <a:xfrm>
                          <a:off x="2428860" y="981177"/>
                          <a:ext cx="428628" cy="492443"/>
                          <a:chOff x="1142976" y="980260"/>
                          <a:chExt cx="428628" cy="492443"/>
                        </a:xfrm>
                      </p:grpSpPr>
                      <p:sp>
                        <p:nvSpPr>
                          <p:cNvPr id="182" name="Rectangle 181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3" name="T"/>
                          <p:cNvSpPr txBox="1"/>
                          <p:nvPr/>
                        </p:nvSpPr>
                        <p:spPr>
                          <a:xfrm>
                            <a:off x="1142976" y="980260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l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1" name="Group 78"/>
                    <p:cNvGrpSpPr/>
                    <p:nvPr/>
                  </p:nvGrpSpPr>
                  <p:grpSpPr>
                    <a:xfrm>
                      <a:off x="4572000" y="941694"/>
                      <a:ext cx="3857652" cy="553998"/>
                      <a:chOff x="1142976" y="940647"/>
                      <a:chExt cx="3857652" cy="553998"/>
                    </a:xfrm>
                  </p:grpSpPr>
                  <p:grpSp>
                    <p:nvGrpSpPr>
                      <p:cNvPr id="143" name="Group 42"/>
                      <p:cNvGrpSpPr/>
                      <p:nvPr/>
                    </p:nvGrpSpPr>
                    <p:grpSpPr>
                      <a:xfrm>
                        <a:off x="1142976" y="970377"/>
                        <a:ext cx="2143140" cy="503244"/>
                        <a:chOff x="1142976" y="970377"/>
                        <a:chExt cx="2143140" cy="503244"/>
                      </a:xfrm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62" name="Group 38"/>
                        <p:cNvGrpSpPr/>
                        <p:nvPr/>
                      </p:nvGrpSpPr>
                      <p:grpSpPr>
                        <a:xfrm>
                          <a:off x="1142976" y="1000108"/>
                          <a:ext cx="428628" cy="430887"/>
                          <a:chOff x="1142976" y="1000108"/>
                          <a:chExt cx="428628" cy="430887"/>
                        </a:xfrm>
                      </p:grpSpPr>
                      <p:sp>
                        <p:nvSpPr>
                          <p:cNvPr id="169" name="Rectangle 168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0" name="T"/>
                          <p:cNvSpPr txBox="1"/>
                          <p:nvPr/>
                        </p:nvSpPr>
                        <p:spPr>
                          <a:xfrm>
                            <a:off x="1142976" y="100010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63" name="T"/>
                        <p:cNvSpPr txBox="1"/>
                        <p:nvPr/>
                      </p:nvSpPr>
                      <p:spPr>
                        <a:xfrm>
                          <a:off x="1571604" y="970377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d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4" name="Rectangle 163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5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e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66" name="Group 39"/>
                        <p:cNvGrpSpPr/>
                        <p:nvPr/>
                      </p:nvGrpSpPr>
                      <p:grpSpPr>
                        <a:xfrm>
                          <a:off x="2428860" y="981178"/>
                          <a:ext cx="428628" cy="492443"/>
                          <a:chOff x="1142976" y="980261"/>
                          <a:chExt cx="428628" cy="492443"/>
                        </a:xfrm>
                      </p:grpSpPr>
                      <p:sp>
                        <p:nvSpPr>
                          <p:cNvPr id="167" name="Rectangle 166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8" name="T"/>
                          <p:cNvSpPr txBox="1"/>
                          <p:nvPr/>
                        </p:nvSpPr>
                        <p:spPr>
                          <a:xfrm>
                            <a:off x="1142976" y="98026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n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44" name="Group 58"/>
                      <p:cNvGrpSpPr/>
                      <p:nvPr/>
                    </p:nvGrpSpPr>
                    <p:grpSpPr>
                      <a:xfrm>
                        <a:off x="2857488" y="940647"/>
                        <a:ext cx="2143140" cy="553998"/>
                        <a:chOff x="1142976" y="939600"/>
                        <a:chExt cx="2143140" cy="553998"/>
                      </a:xfrm>
                    </p:grpSpPr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6" name="Rectangle 145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49" name="Group 38"/>
                        <p:cNvGrpSpPr/>
                        <p:nvPr/>
                      </p:nvGrpSpPr>
                      <p:grpSpPr>
                        <a:xfrm>
                          <a:off x="1142976" y="1000108"/>
                          <a:ext cx="428628" cy="430887"/>
                          <a:chOff x="1142976" y="1000108"/>
                          <a:chExt cx="428628" cy="430887"/>
                        </a:xfrm>
                      </p:grpSpPr>
                      <p:sp>
                        <p:nvSpPr>
                          <p:cNvPr id="156" name="Rectangle 155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7" name="T"/>
                          <p:cNvSpPr txBox="1"/>
                          <p:nvPr/>
                        </p:nvSpPr>
                        <p:spPr>
                          <a:xfrm>
                            <a:off x="1142976" y="100010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T"/>
                        <p:cNvSpPr txBox="1"/>
                        <p:nvPr/>
                      </p:nvSpPr>
                      <p:spPr>
                        <a:xfrm>
                          <a:off x="1571604" y="1001155"/>
                          <a:ext cx="428628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22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2" name="T"/>
                        <p:cNvSpPr txBox="1"/>
                        <p:nvPr/>
                      </p:nvSpPr>
                      <p:spPr>
                        <a:xfrm>
                          <a:off x="2000232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30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53" name="Group 39"/>
                        <p:cNvGrpSpPr/>
                        <p:nvPr/>
                      </p:nvGrpSpPr>
                      <p:grpSpPr>
                        <a:xfrm>
                          <a:off x="2428860" y="1001025"/>
                          <a:ext cx="428628" cy="441817"/>
                          <a:chOff x="1142976" y="1000108"/>
                          <a:chExt cx="428628" cy="441817"/>
                        </a:xfrm>
                      </p:grpSpPr>
                      <p:sp>
                        <p:nvSpPr>
                          <p:cNvPr id="154" name="Rectangle 153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5" name="T"/>
                          <p:cNvSpPr txBox="1"/>
                          <p:nvPr/>
                        </p:nvSpPr>
                        <p:spPr>
                          <a:xfrm>
                            <a:off x="1142976" y="101103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142" name="T"/>
                    <p:cNvSpPr txBox="1"/>
                    <p:nvPr/>
                  </p:nvSpPr>
                  <p:spPr>
                    <a:xfrm>
                      <a:off x="8001024" y="974837"/>
                      <a:ext cx="4286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chemeClr val="tx2"/>
                          </a:solidFill>
                        </a:rPr>
                        <a:t>...</a:t>
                      </a:r>
                      <a:endParaRPr lang="hr-HR" sz="2400" b="1" dirty="0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  <p:grpSp>
                <p:nvGrpSpPr>
                  <p:cNvPr id="80" name="Group 169"/>
                  <p:cNvGrpSpPr/>
                  <p:nvPr/>
                </p:nvGrpSpPr>
                <p:grpSpPr>
                  <a:xfrm>
                    <a:off x="1142976" y="1360439"/>
                    <a:ext cx="7286676" cy="553998"/>
                    <a:chOff x="1142976" y="941694"/>
                    <a:chExt cx="7286676" cy="553998"/>
                  </a:xfrm>
                </p:grpSpPr>
                <p:grpSp>
                  <p:nvGrpSpPr>
                    <p:cNvPr id="81" name="Group 77"/>
                    <p:cNvGrpSpPr/>
                    <p:nvPr/>
                  </p:nvGrpSpPr>
                  <p:grpSpPr>
                    <a:xfrm>
                      <a:off x="1142976" y="969331"/>
                      <a:ext cx="3857652" cy="504290"/>
                      <a:chOff x="1142976" y="969331"/>
                      <a:chExt cx="3857652" cy="504290"/>
                    </a:xfrm>
                  </p:grpSpPr>
                  <p:grpSp>
                    <p:nvGrpSpPr>
                      <p:cNvPr id="112" name="Group 42"/>
                      <p:cNvGrpSpPr/>
                      <p:nvPr/>
                    </p:nvGrpSpPr>
                    <p:grpSpPr>
                      <a:xfrm>
                        <a:off x="1142976" y="969331"/>
                        <a:ext cx="2143140" cy="504290"/>
                        <a:chOff x="1142976" y="969331"/>
                        <a:chExt cx="2143140" cy="504290"/>
                      </a:xfrm>
                    </p:grpSpPr>
                    <p:sp>
                      <p:nvSpPr>
                        <p:cNvPr id="127" name="Rectangle 15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8" name="Rectangle 127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9" name="Rectangle 128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0" name="Rectangle 129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31" name="Group 38"/>
                        <p:cNvGrpSpPr/>
                        <p:nvPr/>
                      </p:nvGrpSpPr>
                      <p:grpSpPr>
                        <a:xfrm>
                          <a:off x="1142976" y="969331"/>
                          <a:ext cx="428628" cy="492443"/>
                          <a:chOff x="1142976" y="969331"/>
                          <a:chExt cx="428628" cy="492443"/>
                        </a:xfrm>
                      </p:grpSpPr>
                      <p:sp>
                        <p:nvSpPr>
                          <p:cNvPr id="138" name="Rectangle 137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T"/>
                          <p:cNvSpPr txBox="1"/>
                          <p:nvPr/>
                        </p:nvSpPr>
                        <p:spPr>
                          <a:xfrm>
                            <a:off x="1142976" y="96933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M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32" name="T"/>
                        <p:cNvSpPr txBox="1"/>
                        <p:nvPr/>
                      </p:nvSpPr>
                      <p:spPr>
                        <a:xfrm>
                          <a:off x="1571604" y="970377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a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3" name="Rectangle 132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4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r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35" name="Group 39"/>
                        <p:cNvGrpSpPr/>
                        <p:nvPr/>
                      </p:nvGrpSpPr>
                      <p:grpSpPr>
                        <a:xfrm>
                          <a:off x="2428860" y="981178"/>
                          <a:ext cx="428628" cy="492443"/>
                          <a:chOff x="1142976" y="980261"/>
                          <a:chExt cx="428628" cy="492443"/>
                        </a:xfrm>
                      </p:grpSpPr>
                      <p:sp>
                        <p:nvSpPr>
                          <p:cNvPr id="136" name="Rectangle 135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7" name="T"/>
                          <p:cNvSpPr txBox="1"/>
                          <p:nvPr/>
                        </p:nvSpPr>
                        <p:spPr>
                          <a:xfrm>
                            <a:off x="1142976" y="98026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o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3" name="Group 58"/>
                      <p:cNvGrpSpPr/>
                      <p:nvPr/>
                    </p:nvGrpSpPr>
                    <p:grpSpPr>
                      <a:xfrm>
                        <a:off x="2857488" y="970378"/>
                        <a:ext cx="2143140" cy="493490"/>
                        <a:chOff x="1142976" y="969331"/>
                        <a:chExt cx="2143140" cy="493490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Rectangle 114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6" name="Rectangle 115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7" name="Rectangle 116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18" name="Group 38"/>
                        <p:cNvGrpSpPr/>
                        <p:nvPr/>
                      </p:nvGrpSpPr>
                      <p:grpSpPr>
                        <a:xfrm>
                          <a:off x="1142976" y="969331"/>
                          <a:ext cx="428628" cy="492443"/>
                          <a:chOff x="1142976" y="969331"/>
                          <a:chExt cx="428628" cy="492443"/>
                        </a:xfrm>
                      </p:grpSpPr>
                      <p:sp>
                        <p:nvSpPr>
                          <p:cNvPr id="125" name="Rectangle 124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6" name="T"/>
                          <p:cNvSpPr txBox="1"/>
                          <p:nvPr/>
                        </p:nvSpPr>
                        <p:spPr>
                          <a:xfrm>
                            <a:off x="1142976" y="96933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v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19" name="T"/>
                        <p:cNvSpPr txBox="1"/>
                        <p:nvPr/>
                      </p:nvSpPr>
                      <p:spPr>
                        <a:xfrm>
                          <a:off x="1571604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i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1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ć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2" name="Group 39"/>
                        <p:cNvGrpSpPr/>
                        <p:nvPr/>
                      </p:nvGrpSpPr>
                      <p:grpSpPr>
                        <a:xfrm>
                          <a:off x="2428860" y="1001025"/>
                          <a:ext cx="428628" cy="441817"/>
                          <a:chOff x="1142976" y="1000108"/>
                          <a:chExt cx="428628" cy="441817"/>
                        </a:xfrm>
                      </p:grpSpPr>
                      <p:sp>
                        <p:nvSpPr>
                          <p:cNvPr id="123" name="Rectangle 122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4" name="T"/>
                          <p:cNvSpPr txBox="1"/>
                          <p:nvPr/>
                        </p:nvSpPr>
                        <p:spPr>
                          <a:xfrm>
                            <a:off x="1142976" y="101103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2" name="Group 78"/>
                    <p:cNvGrpSpPr/>
                    <p:nvPr/>
                  </p:nvGrpSpPr>
                  <p:grpSpPr>
                    <a:xfrm>
                      <a:off x="4572000" y="941694"/>
                      <a:ext cx="3857652" cy="553998"/>
                      <a:chOff x="1142976" y="940647"/>
                      <a:chExt cx="3857652" cy="553998"/>
                    </a:xfrm>
                  </p:grpSpPr>
                  <p:grpSp>
                    <p:nvGrpSpPr>
                      <p:cNvPr id="84" name="Group 42"/>
                      <p:cNvGrpSpPr/>
                      <p:nvPr/>
                    </p:nvGrpSpPr>
                    <p:grpSpPr>
                      <a:xfrm>
                        <a:off x="1142976" y="970378"/>
                        <a:ext cx="2143140" cy="503243"/>
                        <a:chOff x="1142976" y="970378"/>
                        <a:chExt cx="2143140" cy="503243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0" name="Rectangle 99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1" name="Rectangle 100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03" name="Group 102"/>
                        <p:cNvGrpSpPr/>
                        <p:nvPr/>
                      </p:nvGrpSpPr>
                      <p:grpSpPr>
                        <a:xfrm>
                          <a:off x="1142976" y="1000108"/>
                          <a:ext cx="428628" cy="430887"/>
                          <a:chOff x="1142976" y="1000108"/>
                          <a:chExt cx="428628" cy="430887"/>
                        </a:xfrm>
                      </p:grpSpPr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1" name="T"/>
                          <p:cNvSpPr txBox="1"/>
                          <p:nvPr/>
                        </p:nvSpPr>
                        <p:spPr>
                          <a:xfrm>
                            <a:off x="1142976" y="100010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04" name="T"/>
                        <p:cNvSpPr txBox="1"/>
                        <p:nvPr/>
                      </p:nvSpPr>
                      <p:spPr>
                        <a:xfrm>
                          <a:off x="1571604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l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T"/>
                        <p:cNvSpPr txBox="1"/>
                        <p:nvPr/>
                      </p:nvSpPr>
                      <p:spPr>
                        <a:xfrm>
                          <a:off x="2000232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a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07" name="Group 39"/>
                        <p:cNvGrpSpPr/>
                        <p:nvPr/>
                      </p:nvGrpSpPr>
                      <p:grpSpPr>
                        <a:xfrm>
                          <a:off x="2428860" y="981178"/>
                          <a:ext cx="428628" cy="492443"/>
                          <a:chOff x="1142976" y="980261"/>
                          <a:chExt cx="428628" cy="492443"/>
                        </a:xfrm>
                      </p:grpSpPr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9" name="T"/>
                          <p:cNvSpPr txBox="1"/>
                          <p:nvPr/>
                        </p:nvSpPr>
                        <p:spPr>
                          <a:xfrm>
                            <a:off x="1142976" y="98026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d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5" name="Group 58"/>
                      <p:cNvGrpSpPr/>
                      <p:nvPr/>
                    </p:nvGrpSpPr>
                    <p:grpSpPr>
                      <a:xfrm>
                        <a:off x="2857488" y="940647"/>
                        <a:ext cx="2143140" cy="553998"/>
                        <a:chOff x="1142976" y="939600"/>
                        <a:chExt cx="2143140" cy="553998"/>
                      </a:xfrm>
                    </p:grpSpPr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1571604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2428860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2857488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90" name="Group 38"/>
                        <p:cNvGrpSpPr/>
                        <p:nvPr/>
                      </p:nvGrpSpPr>
                      <p:grpSpPr>
                        <a:xfrm>
                          <a:off x="1142976" y="969331"/>
                          <a:ext cx="428628" cy="492443"/>
                          <a:chOff x="1142976" y="969331"/>
                          <a:chExt cx="428628" cy="492443"/>
                        </a:xfrm>
                      </p:grpSpPr>
                      <p:sp>
                        <p:nvSpPr>
                          <p:cNvPr id="97" name="Rectangle 96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8" name="T"/>
                          <p:cNvSpPr txBox="1"/>
                          <p:nvPr/>
                        </p:nvSpPr>
                        <p:spPr>
                          <a:xfrm>
                            <a:off x="1142976" y="969331"/>
                            <a:ext cx="428628" cy="4924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sz="2600" b="1" dirty="0" smtClean="0">
                                <a:solidFill>
                                  <a:schemeClr val="tx2"/>
                                </a:solidFill>
                              </a:rPr>
                              <a:t>e</a:t>
                            </a:r>
                            <a:endParaRPr lang="hr-HR" sz="26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1" name="T"/>
                        <p:cNvSpPr txBox="1"/>
                        <p:nvPr/>
                      </p:nvSpPr>
                      <p:spPr>
                        <a:xfrm>
                          <a:off x="1571604" y="970378"/>
                          <a:ext cx="428628" cy="4924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hr-HR" sz="2600" b="1" dirty="0" smtClean="0">
                              <a:solidFill>
                                <a:schemeClr val="tx2"/>
                              </a:solidFill>
                            </a:rPr>
                            <a:t>n</a:t>
                          </a:r>
                          <a:endParaRPr lang="hr-HR" sz="26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2000232" y="1000108"/>
                          <a:ext cx="428628" cy="4286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hr-HR" sz="24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T"/>
                        <p:cNvSpPr txBox="1"/>
                        <p:nvPr/>
                      </p:nvSpPr>
                      <p:spPr>
                        <a:xfrm>
                          <a:off x="2000232" y="939600"/>
                          <a:ext cx="42862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endParaRPr lang="hr-HR" sz="3000" b="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94" name="Group 39"/>
                        <p:cNvGrpSpPr/>
                        <p:nvPr/>
                      </p:nvGrpSpPr>
                      <p:grpSpPr>
                        <a:xfrm>
                          <a:off x="2428860" y="1001025"/>
                          <a:ext cx="428628" cy="441817"/>
                          <a:chOff x="1142976" y="1000108"/>
                          <a:chExt cx="428628" cy="441817"/>
                        </a:xfrm>
                      </p:grpSpPr>
                      <p:sp>
                        <p:nvSpPr>
                          <p:cNvPr id="95" name="Rectangle 94"/>
                          <p:cNvSpPr/>
                          <p:nvPr/>
                        </p:nvSpPr>
                        <p:spPr>
                          <a:xfrm>
                            <a:off x="1142976" y="1000108"/>
                            <a:ext cx="428628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hr-HR" sz="24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6" name="T"/>
                          <p:cNvSpPr txBox="1"/>
                          <p:nvPr/>
                        </p:nvSpPr>
                        <p:spPr>
                          <a:xfrm>
                            <a:off x="1142976" y="1011038"/>
                            <a:ext cx="428628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endParaRPr lang="hr-HR" sz="2200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83" name="T"/>
                    <p:cNvSpPr txBox="1"/>
                    <p:nvPr/>
                  </p:nvSpPr>
                  <p:spPr>
                    <a:xfrm>
                      <a:off x="8001024" y="974837"/>
                      <a:ext cx="4286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chemeClr val="tx2"/>
                          </a:solidFill>
                        </a:rPr>
                        <a:t>...</a:t>
                      </a:r>
                      <a:endParaRPr lang="hr-HR" sz="2400" b="1" dirty="0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73" name="T"/>
              <p:cNvSpPr txBox="1"/>
              <p:nvPr/>
            </p:nvSpPr>
            <p:spPr>
              <a:xfrm>
                <a:off x="4572000" y="1388076"/>
                <a:ext cx="428628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r-HR" sz="2600" b="1" dirty="0" smtClean="0">
                    <a:solidFill>
                      <a:schemeClr val="tx2"/>
                    </a:solidFill>
                  </a:rPr>
                  <a:t>i</a:t>
                </a:r>
                <a:endParaRPr lang="hr-HR" sz="2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4" name="T"/>
              <p:cNvSpPr txBox="1"/>
              <p:nvPr/>
            </p:nvSpPr>
            <p:spPr>
              <a:xfrm>
                <a:off x="4572000" y="1816704"/>
                <a:ext cx="428628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r-HR" sz="2600" b="1" dirty="0" smtClean="0">
                    <a:solidFill>
                      <a:schemeClr val="tx2"/>
                    </a:solidFill>
                  </a:rPr>
                  <a:t>a</a:t>
                </a:r>
                <a:endParaRPr lang="hr-HR" sz="2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5" name="T"/>
              <p:cNvSpPr txBox="1"/>
              <p:nvPr/>
            </p:nvSpPr>
            <p:spPr>
              <a:xfrm>
                <a:off x="4572000" y="2245332"/>
                <a:ext cx="428628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r-HR" sz="2600" b="1" dirty="0" smtClean="0">
                    <a:solidFill>
                      <a:schemeClr val="tx2"/>
                    </a:solidFill>
                  </a:rPr>
                  <a:t>M</a:t>
                </a:r>
                <a:endParaRPr lang="hr-HR" sz="2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6" name="T"/>
              <p:cNvSpPr txBox="1"/>
              <p:nvPr/>
            </p:nvSpPr>
            <p:spPr>
              <a:xfrm>
                <a:off x="4143372" y="1388076"/>
                <a:ext cx="428628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r-HR" sz="2600" b="1" dirty="0" smtClean="0">
                    <a:solidFill>
                      <a:schemeClr val="tx2"/>
                    </a:solidFill>
                  </a:rPr>
                  <a:t>S</a:t>
                </a:r>
                <a:endParaRPr lang="hr-HR" sz="26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cxnSp>
        <p:nvCxnSpPr>
          <p:cNvPr id="117" name="strelica"/>
          <p:cNvCxnSpPr/>
          <p:nvPr/>
        </p:nvCxnSpPr>
        <p:spPr>
          <a:xfrm rot="16200000">
            <a:off x="5287174" y="1427942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jedinka"/>
          <p:cNvGrpSpPr/>
          <p:nvPr/>
        </p:nvGrpSpPr>
        <p:grpSpPr>
          <a:xfrm>
            <a:off x="4500562" y="1500174"/>
            <a:ext cx="2143140" cy="914400"/>
            <a:chOff x="4500562" y="1500174"/>
            <a:chExt cx="2143140" cy="914400"/>
          </a:xfrm>
        </p:grpSpPr>
        <p:sp>
          <p:nvSpPr>
            <p:cNvPr id="118" name="Rounded Rectangle 117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35781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78644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15074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43702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72330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5" name="B2"/>
          <p:cNvSpPr/>
          <p:nvPr/>
        </p:nvSpPr>
        <p:spPr>
          <a:xfrm>
            <a:off x="750095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6" name="B3"/>
          <p:cNvSpPr/>
          <p:nvPr/>
        </p:nvSpPr>
        <p:spPr>
          <a:xfrm>
            <a:off x="792958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7" name="..."/>
          <p:cNvSpPr/>
          <p:nvPr/>
        </p:nvSpPr>
        <p:spPr>
          <a:xfrm>
            <a:off x="8358214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…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7" name="q1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baseline="-25000" dirty="0"/>
          </a:p>
        </p:txBody>
      </p:sp>
      <p:sp>
        <p:nvSpPr>
          <p:cNvPr id="18" name="q2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2</a:t>
            </a:r>
          </a:p>
        </p:txBody>
      </p:sp>
      <p:sp>
        <p:nvSpPr>
          <p:cNvPr id="19" name="q3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3</a:t>
            </a:r>
            <a:endParaRPr lang="hr-HR" sz="2200" b="1" baseline="-25000" dirty="0"/>
          </a:p>
        </p:txBody>
      </p:sp>
      <p:sp>
        <p:nvSpPr>
          <p:cNvPr id="20" name="q4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4</a:t>
            </a:r>
          </a:p>
        </p:txBody>
      </p:sp>
      <p:sp>
        <p:nvSpPr>
          <p:cNvPr id="22" name="q0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0</a:t>
            </a:r>
          </a:p>
        </p:txBody>
      </p:sp>
      <p:sp>
        <p:nvSpPr>
          <p:cNvPr id="23" name="0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4" name="02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" name="11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6" name="12"/>
          <p:cNvSpPr txBox="1"/>
          <p:nvPr/>
        </p:nvSpPr>
        <p:spPr>
          <a:xfrm>
            <a:off x="6643702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" name="B1"/>
          <p:cNvSpPr txBox="1"/>
          <p:nvPr/>
        </p:nvSpPr>
        <p:spPr>
          <a:xfrm>
            <a:off x="7072330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8" name="X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9" name="X2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30" name="Y1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X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31" name="Y2"/>
          <p:cNvSpPr txBox="1"/>
          <p:nvPr/>
        </p:nvSpPr>
        <p:spPr>
          <a:xfrm>
            <a:off x="6643702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Y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42842" y="2915284"/>
          <a:ext cx="8858314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924"/>
                <a:gridCol w="838470"/>
                <a:gridCol w="2338567"/>
                <a:gridCol w="3367353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lijevo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Stanje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 desno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Funkcija prijelaza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127"/>
          <p:cNvGrpSpPr/>
          <p:nvPr/>
        </p:nvGrpSpPr>
        <p:grpSpPr>
          <a:xfrm>
            <a:off x="142844" y="3283314"/>
            <a:ext cx="4700108" cy="369332"/>
            <a:chOff x="142844" y="1643050"/>
            <a:chExt cx="4700108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86116" y="1643050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0 1 0 1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570" y="328331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4" name="Group 148"/>
          <p:cNvGrpSpPr/>
          <p:nvPr/>
        </p:nvGrpSpPr>
        <p:grpSpPr>
          <a:xfrm>
            <a:off x="142844" y="3643314"/>
            <a:ext cx="4530190" cy="369332"/>
            <a:chOff x="142844" y="1643050"/>
            <a:chExt cx="4530190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86116" y="1643050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1 0 1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43570" y="364331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1)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5" name="Group 153"/>
          <p:cNvGrpSpPr/>
          <p:nvPr/>
        </p:nvGrpSpPr>
        <p:grpSpPr>
          <a:xfrm>
            <a:off x="142844" y="3997694"/>
            <a:ext cx="4698506" cy="369332"/>
            <a:chOff x="142844" y="1643050"/>
            <a:chExt cx="4698506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6116" y="1643050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X Y </a:t>
              </a:r>
              <a:r>
                <a:rPr lang="hr-HR" dirty="0" smtClean="0"/>
                <a:t>0</a:t>
              </a:r>
              <a:r>
                <a:rPr lang="hr-HR" i="1" dirty="0" smtClean="0"/>
                <a:t> </a:t>
              </a:r>
              <a:r>
                <a:rPr lang="hr-HR" dirty="0" smtClean="0"/>
                <a:t>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643570" y="399769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6" name="Group 158"/>
          <p:cNvGrpSpPr/>
          <p:nvPr/>
        </p:nvGrpSpPr>
        <p:grpSpPr>
          <a:xfrm>
            <a:off x="142844" y="4354884"/>
            <a:ext cx="4578280" cy="369332"/>
            <a:chOff x="142844" y="1643050"/>
            <a:chExt cx="4578280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endParaRPr lang="hr-HR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86116" y="1643050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Y</a:t>
              </a:r>
              <a:r>
                <a:rPr lang="hr-HR" dirty="0" smtClean="0"/>
                <a:t> 0 1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643570" y="435488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Y) = (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7" name="Group 163"/>
          <p:cNvGrpSpPr/>
          <p:nvPr/>
        </p:nvGrpSpPr>
        <p:grpSpPr>
          <a:xfrm>
            <a:off x="142844" y="4712074"/>
            <a:ext cx="4360272" cy="369332"/>
            <a:chOff x="142844" y="1643050"/>
            <a:chExt cx="4360272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Y</a:t>
              </a:r>
              <a:endParaRPr lang="hr-HR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3</a:t>
              </a:r>
              <a:endParaRPr lang="hr-HR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86116" y="1643050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643570" y="4712074"/>
            <a:ext cx="33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 nije </a:t>
            </a:r>
            <a:r>
              <a:rPr lang="az-Cyrl-AZ" dirty="0" smtClean="0"/>
              <a:t>є</a:t>
            </a:r>
            <a:r>
              <a:rPr lang="hr-HR" dirty="0" smtClean="0"/>
              <a:t> </a:t>
            </a:r>
            <a:r>
              <a:rPr lang="hr-HR" i="1" dirty="0" smtClean="0"/>
              <a:t>F</a:t>
            </a:r>
            <a:r>
              <a:rPr lang="hr-HR" dirty="0" smtClean="0"/>
              <a:t>, nema daljnjih prijelaza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42844" y="642918"/>
          <a:ext cx="4255200" cy="200880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76383"/>
                <a:gridCol w="789097"/>
                <a:gridCol w="745191"/>
                <a:gridCol w="789097"/>
                <a:gridCol w="766620"/>
                <a:gridCol w="788812"/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δ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X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Y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B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q2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q3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dirty="0" smtClean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q4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07600" y="1342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800" y="1008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2000" y="1692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85852" y="1357298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20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0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44000" y="1008861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4000" y="13392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332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44000" y="2008993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00000" y="2008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4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B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8000" y="234000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 smtClean="0"/>
              <a:t>/</a:t>
            </a:r>
            <a:endParaRPr lang="hr-HR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5786" y="200024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 smtClean="0"/>
              <a:t>/</a:t>
            </a:r>
            <a:endParaRPr lang="hr-H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0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56799E-7 L 0.04792 6.56799E-7 " pathEditMode="relative" rAng="0" ptsTypes="AA">
                                      <p:cBhvr>
                                        <p:cTn id="2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63645E-6 L 0.0481 -2.63645E-6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3784E-6 L 0.0481 1.13784E-6 " pathEditMode="relative" rAng="0" ptsTypes="AA">
                                      <p:cBhvr>
                                        <p:cTn id="2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4838E-6 L 0.0481 1.74838E-6 " pathEditMode="relative" rAng="0" ptsTypes="AA">
                                      <p:cBhvr>
                                        <p:cTn id="2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691E-6 L 0.0481 -2.13691E-6 " pathEditMode="relative" rAng="0" ptsTypes="AA">
                                      <p:cBhvr>
                                        <p:cTn id="2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9.15819E-7 L 0.0481 -9.15819E-7 " pathEditMode="relative" rAng="0" ptsTypes="AA">
                                      <p:cBhvr>
                                        <p:cTn id="2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019E-7 L 0.0481 -2.59019E-7 " pathEditMode="relative" rAng="0" ptsTypes="AA">
                                      <p:cBhvr>
                                        <p:cTn id="2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9" presetClass="emph" presetSubtype="0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0087 3.33333E-6 " pathEditMode="relative" rAng="0" ptsTypes="AA">
                                      <p:cBhvr>
                                        <p:cTn id="3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3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3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5.55112E-17 L 0.00087 5.55112E-17 " pathEditMode="relative" rAng="0" ptsTypes="AA">
                                      <p:cBhvr>
                                        <p:cTn id="3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0069 -1.85185E-6 " pathEditMode="relative" rAng="0" ptsTypes="AA">
                                      <p:cBhvr>
                                        <p:cTn id="3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3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9" presetClass="emph" presetSubtype="0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3.33333E-6 L 0.04896 3.33333E-6 " pathEditMode="relative" rAng="0" ptsTypes="AA">
                                      <p:cBhvr>
                                        <p:cTn id="3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3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3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3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5.55112E-17 L 0.04896 5.55112E-17 " pathEditMode="relative" rAng="0" ptsTypes="AA">
                                      <p:cBhvr>
                                        <p:cTn id="3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3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1.85185E-6 L 0.04792 -1.85185E-6 " pathEditMode="relative" rAng="0" ptsTypes="AA">
                                      <p:cBhvr>
                                        <p:cTn id="3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9" presetClass="emph" presetSubtype="0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6.56799E-7 L 0.09584 6.56799E-7 " pathEditMode="relative" rAng="0" ptsTypes="AA">
                                      <p:cBhvr>
                                        <p:cTn id="4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63645E-6 L 0.09532 -2.63645E-6 " pathEditMode="relative" rAng="0" ptsTypes="AA">
                                      <p:cBhvr>
                                        <p:cTn id="4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13784E-6 L 0.09532 1.13784E-6 " pathEditMode="relative" rAng="0" ptsTypes="AA">
                                      <p:cBhvr>
                                        <p:cTn id="4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74838E-6 L 0.09532 1.74838E-6 " pathEditMode="relative" rAng="0" ptsTypes="AA">
                                      <p:cBhvr>
                                        <p:cTn id="4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13691E-6 L 0.09532 -2.13691E-6 " pathEditMode="relative" rAng="0" ptsTypes="AA">
                                      <p:cBhvr>
                                        <p:cTn id="4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59019E-7 L 0.09532 -2.59019E-7 " pathEditMode="relative" rAng="0" ptsTypes="AA">
                                      <p:cBhvr>
                                        <p:cTn id="4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9.15819E-7 L 0.09532 -9.15819E-7 " pathEditMode="relative" rAng="0" ptsTypes="AA">
                                      <p:cBhvr>
                                        <p:cTn id="4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7" grpId="8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9" grpId="0"/>
      <p:bldP spid="19" grpId="1"/>
      <p:bldP spid="19" grpId="2"/>
      <p:bldP spid="19" grpId="3"/>
      <p:bldP spid="19" grpId="4"/>
      <p:bldP spid="19" grpId="5"/>
      <p:bldP spid="19" grpId="6"/>
      <p:bldP spid="20" grpId="0"/>
      <p:bldP spid="20" grpId="1"/>
      <p:bldP spid="20" grpId="2"/>
      <p:bldP spid="20" grpId="3"/>
      <p:bldP spid="20" grpId="4"/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2" grpId="8"/>
      <p:bldP spid="22" grpId="9"/>
      <p:bldP spid="22" grpId="10"/>
      <p:bldP spid="23" grpId="0"/>
      <p:bldP spid="23" grpId="1"/>
      <p:bldP spid="23" grpId="2"/>
      <p:bldP spid="24" grpId="0"/>
      <p:bldP spid="24" grpId="1"/>
      <p:bldP spid="24" grpId="2"/>
      <p:bldP spid="25" grpId="0"/>
      <p:bldP spid="26" grpId="0"/>
      <p:bldP spid="27" grpId="0"/>
      <p:bldP spid="28" grpId="0"/>
      <p:bldP spid="28" grpId="1"/>
      <p:bldP spid="28" grpId="2"/>
      <p:bldP spid="29" grpId="0"/>
      <p:bldP spid="29" grpId="1"/>
      <p:bldP spid="29" grpId="2"/>
      <p:bldP spid="30" grpId="0"/>
      <p:bldP spid="31" grpId="0"/>
      <p:bldP spid="39" grpId="0"/>
      <p:bldP spid="44" grpId="0"/>
      <p:bldP spid="49" grpId="0"/>
      <p:bldP spid="54" grpId="0"/>
      <p:bldP spid="59" grpId="0"/>
      <p:bldP spid="61" grpId="0"/>
      <p:bldP spid="61" grpId="1"/>
      <p:bldP spid="61" grpId="2"/>
      <p:bldP spid="62" grpId="0"/>
      <p:bldP spid="62" grpId="1"/>
      <p:bldP spid="62" grpId="2"/>
      <p:bldP spid="62" grpId="3"/>
      <p:bldP spid="62" grpId="4"/>
      <p:bldP spid="63" grpId="0"/>
      <p:bldP spid="63" grpId="1"/>
      <p:bldP spid="63" grpId="2"/>
      <p:bldP spid="64" grpId="0"/>
      <p:bldP spid="64" grpId="1"/>
      <p:bldP spid="64" grpId="2"/>
      <p:bldP spid="64" grpId="3"/>
      <p:bldP spid="64" grpId="4"/>
      <p:bldP spid="65" grpId="0"/>
      <p:bldP spid="65" grpId="1"/>
      <p:bldP spid="65" grpId="2"/>
      <p:bldP spid="65" grpId="3"/>
      <p:bldP spid="65" grpId="4"/>
      <p:bldP spid="66" grpId="0"/>
      <p:bldP spid="66" grpId="1"/>
      <p:bldP spid="66" grpId="2"/>
      <p:bldP spid="66" grpId="3"/>
      <p:bldP spid="66" grpId="4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2" grpId="3"/>
      <p:bldP spid="72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lfa2 - crni"/>
          <p:cNvSpPr txBox="1"/>
          <p:nvPr/>
        </p:nvSpPr>
        <p:spPr>
          <a:xfrm>
            <a:off x="4429124" y="1857364"/>
            <a:ext cx="500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α</a:t>
            </a:r>
            <a:r>
              <a:rPr lang="hr-HR" sz="2600" baseline="-25000" dirty="0" smtClean="0"/>
              <a:t>2</a:t>
            </a:r>
            <a:endParaRPr lang="hr-HR" sz="2600" dirty="0"/>
          </a:p>
        </p:txBody>
      </p:sp>
      <p:sp>
        <p:nvSpPr>
          <p:cNvPr id="46" name="q - crveni"/>
          <p:cNvSpPr txBox="1"/>
          <p:nvPr/>
        </p:nvSpPr>
        <p:spPr>
          <a:xfrm>
            <a:off x="4143372" y="1857364"/>
            <a:ext cx="357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>
                <a:solidFill>
                  <a:srgbClr val="FF0000"/>
                </a:solidFill>
              </a:rPr>
              <a:t>q</a:t>
            </a:r>
            <a:endParaRPr lang="hr-HR" sz="2600" i="1" dirty="0">
              <a:solidFill>
                <a:srgbClr val="FF0000"/>
              </a:solidFill>
            </a:endParaRPr>
          </a:p>
        </p:txBody>
      </p:sp>
      <p:sp>
        <p:nvSpPr>
          <p:cNvPr id="42" name="alfa1 - crni"/>
          <p:cNvSpPr txBox="1"/>
          <p:nvPr/>
        </p:nvSpPr>
        <p:spPr>
          <a:xfrm>
            <a:off x="3714744" y="1857364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α</a:t>
            </a:r>
            <a:r>
              <a:rPr lang="hr-HR" sz="2600" baseline="-25000" dirty="0" smtClean="0"/>
              <a:t>1</a:t>
            </a:r>
            <a:endParaRPr lang="hr-HR" sz="2600" dirty="0" smtClean="0"/>
          </a:p>
        </p:txBody>
      </p:sp>
      <p:sp>
        <p:nvSpPr>
          <p:cNvPr id="43" name="q - crni"/>
          <p:cNvSpPr txBox="1"/>
          <p:nvPr/>
        </p:nvSpPr>
        <p:spPr>
          <a:xfrm>
            <a:off x="4143372" y="1857364"/>
            <a:ext cx="357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endParaRPr lang="hr-HR" sz="2600" i="1" dirty="0"/>
          </a:p>
        </p:txBody>
      </p:sp>
      <p:sp>
        <p:nvSpPr>
          <p:cNvPr id="47" name="alfa2 - crveni"/>
          <p:cNvSpPr txBox="1"/>
          <p:nvPr/>
        </p:nvSpPr>
        <p:spPr>
          <a:xfrm>
            <a:off x="4429124" y="1857364"/>
            <a:ext cx="500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>
                <a:solidFill>
                  <a:srgbClr val="FF0000"/>
                </a:solidFill>
              </a:rPr>
              <a:t>α</a:t>
            </a:r>
            <a:r>
              <a:rPr lang="hr-HR" sz="2600" baseline="-25000" dirty="0" smtClean="0">
                <a:solidFill>
                  <a:srgbClr val="FF0000"/>
                </a:solidFill>
              </a:rPr>
              <a:t>2</a:t>
            </a:r>
            <a:endParaRPr lang="hr-HR" sz="2600" dirty="0">
              <a:solidFill>
                <a:srgbClr val="FF0000"/>
              </a:solidFill>
            </a:endParaRPr>
          </a:p>
        </p:txBody>
      </p:sp>
      <p:sp>
        <p:nvSpPr>
          <p:cNvPr id="45" name="alfa1 - crveni"/>
          <p:cNvSpPr txBox="1"/>
          <p:nvPr/>
        </p:nvSpPr>
        <p:spPr>
          <a:xfrm>
            <a:off x="3714744" y="1857364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solidFill>
                  <a:srgbClr val="FF0000"/>
                </a:solidFill>
              </a:rPr>
              <a:t>α</a:t>
            </a:r>
            <a:r>
              <a:rPr lang="hr-HR" sz="2600" baseline="-25000" dirty="0" smtClean="0">
                <a:solidFill>
                  <a:srgbClr val="FF0000"/>
                </a:solidFill>
              </a:rPr>
              <a:t>1</a:t>
            </a:r>
            <a:endParaRPr lang="hr-HR" sz="2600" dirty="0" smtClean="0">
              <a:solidFill>
                <a:srgbClr val="FF0000"/>
              </a:solidFill>
            </a:endParaRPr>
          </a:p>
        </p:txBody>
      </p:sp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40" name="Naslov"/>
          <p:cNvSpPr txBox="1"/>
          <p:nvPr/>
        </p:nvSpPr>
        <p:spPr>
          <a:xfrm>
            <a:off x="0" y="100010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Konfiguracija Turingova stroja</a:t>
            </a:r>
          </a:p>
        </p:txBody>
      </p:sp>
      <p:sp>
        <p:nvSpPr>
          <p:cNvPr id="48" name="alfa1 - opis"/>
          <p:cNvSpPr txBox="1"/>
          <p:nvPr/>
        </p:nvSpPr>
        <p:spPr>
          <a:xfrm>
            <a:off x="1643042" y="3071810"/>
            <a:ext cx="5857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α</a:t>
            </a:r>
            <a:r>
              <a:rPr lang="hr-HR" sz="2600" baseline="-25000" dirty="0" smtClean="0"/>
              <a:t>1</a:t>
            </a:r>
            <a:r>
              <a:rPr lang="hr-HR" sz="2600" dirty="0" smtClean="0"/>
              <a:t> – zapis na traci lijevo od glave (α</a:t>
            </a:r>
            <a:r>
              <a:rPr lang="hr-HR" sz="2600" baseline="-25000" dirty="0" smtClean="0"/>
              <a:t>1 </a:t>
            </a:r>
            <a:r>
              <a:rPr lang="az-Cyrl-AZ" sz="2600" dirty="0" smtClean="0"/>
              <a:t>є</a:t>
            </a:r>
            <a:r>
              <a:rPr lang="hr-HR" sz="2600" dirty="0" smtClean="0"/>
              <a:t> </a:t>
            </a:r>
            <a:r>
              <a:rPr lang="el-GR" sz="2600" dirty="0" smtClean="0"/>
              <a:t>Γ</a:t>
            </a:r>
            <a:r>
              <a:rPr lang="hr-HR" sz="2600" baseline="30000" dirty="0" smtClean="0"/>
              <a:t>*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49" name="alfa2 - opis"/>
          <p:cNvSpPr txBox="1"/>
          <p:nvPr/>
        </p:nvSpPr>
        <p:spPr>
          <a:xfrm>
            <a:off x="1643042" y="4429132"/>
            <a:ext cx="6072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α</a:t>
            </a:r>
            <a:r>
              <a:rPr lang="hr-HR" sz="2600" baseline="-25000" dirty="0" smtClean="0"/>
              <a:t>2</a:t>
            </a:r>
            <a:r>
              <a:rPr lang="hr-HR" sz="2600" dirty="0" smtClean="0"/>
              <a:t> – zapis na traci desno od glave (α</a:t>
            </a:r>
            <a:r>
              <a:rPr lang="hr-HR" sz="2600" baseline="-25000" dirty="0" smtClean="0"/>
              <a:t>2 </a:t>
            </a:r>
            <a:r>
              <a:rPr lang="az-Cyrl-AZ" sz="2600" dirty="0" smtClean="0"/>
              <a:t>є</a:t>
            </a:r>
            <a:r>
              <a:rPr lang="hr-HR" sz="2600" dirty="0" smtClean="0"/>
              <a:t> </a:t>
            </a:r>
            <a:r>
              <a:rPr lang="el-GR" sz="2600" dirty="0" smtClean="0"/>
              <a:t>Γ</a:t>
            </a:r>
            <a:r>
              <a:rPr lang="hr-HR" sz="2600" baseline="30000" dirty="0" smtClean="0"/>
              <a:t>*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0" name="q - opis"/>
          <p:cNvSpPr txBox="1"/>
          <p:nvPr/>
        </p:nvSpPr>
        <p:spPr>
          <a:xfrm>
            <a:off x="1643042" y="3786190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r>
              <a:rPr lang="hr-HR" sz="2600" dirty="0" smtClean="0"/>
              <a:t> – stanje Turingova stroja (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</a:t>
            </a:r>
            <a:r>
              <a:rPr lang="hr-HR" sz="2600" i="1" dirty="0" smtClean="0"/>
              <a:t>Q</a:t>
            </a:r>
            <a:r>
              <a:rPr lang="hr-HR" sz="2600" dirty="0" smtClean="0"/>
              <a:t>)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46" grpId="0"/>
      <p:bldP spid="46" grpId="1"/>
      <p:bldP spid="42" grpId="0"/>
      <p:bldP spid="42" grpId="1"/>
      <p:bldP spid="42" grpId="2"/>
      <p:bldP spid="43" grpId="0"/>
      <p:bldP spid="43" grpId="1"/>
      <p:bldP spid="47" grpId="0"/>
      <p:bldP spid="47" grpId="1"/>
      <p:bldP spid="45" grpId="0"/>
      <p:bldP spid="45" grpId="1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24" name="Lijevi delta"/>
          <p:cNvSpPr txBox="1"/>
          <p:nvPr/>
        </p:nvSpPr>
        <p:spPr>
          <a:xfrm>
            <a:off x="3232538" y="2722243"/>
            <a:ext cx="267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q, X</a:t>
            </a:r>
            <a:r>
              <a:rPr lang="hr-HR" sz="2600" i="1" baseline="-25000" dirty="0" smtClean="0"/>
              <a:t>i</a:t>
            </a:r>
            <a:r>
              <a:rPr lang="hr-HR" sz="2600" dirty="0" smtClean="0"/>
              <a:t>) = (</a:t>
            </a:r>
            <a:r>
              <a:rPr lang="hr-HR" sz="2600" i="1" dirty="0" smtClean="0"/>
              <a:t>p, Y, 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16" name="Rezultat lijevi"/>
          <p:cNvSpPr txBox="1"/>
          <p:nvPr/>
        </p:nvSpPr>
        <p:spPr>
          <a:xfrm>
            <a:off x="4786314" y="2007863"/>
            <a:ext cx="4143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600" i="1" dirty="0" smtClean="0"/>
              <a:t>X</a:t>
            </a:r>
            <a:r>
              <a:rPr lang="hr-HR" sz="2600" i="1" baseline="-25000" dirty="0" smtClean="0"/>
              <a:t>1 </a:t>
            </a:r>
            <a:r>
              <a:rPr lang="hr-HR" sz="2600" i="1" dirty="0" smtClean="0"/>
              <a:t>X</a:t>
            </a:r>
            <a:r>
              <a:rPr lang="hr-HR" sz="2600" i="1" baseline="-25000" dirty="0" smtClean="0"/>
              <a:t>2</a:t>
            </a:r>
            <a:r>
              <a:rPr lang="hr-HR" sz="2600" i="1" dirty="0" smtClean="0"/>
              <a:t> - - - X</a:t>
            </a:r>
            <a:r>
              <a:rPr lang="hr-HR" sz="2600" i="1" baseline="-25000" dirty="0" smtClean="0"/>
              <a:t>i-2</a:t>
            </a:r>
            <a:r>
              <a:rPr lang="hr-HR" sz="2600" i="1" dirty="0" smtClean="0"/>
              <a:t> p X</a:t>
            </a:r>
            <a:r>
              <a:rPr lang="hr-HR" sz="2600" i="1" baseline="-25000" dirty="0" smtClean="0"/>
              <a:t>i-1 </a:t>
            </a:r>
            <a:r>
              <a:rPr lang="hr-HR" sz="2600" i="1" dirty="0" smtClean="0"/>
              <a:t>Y X</a:t>
            </a:r>
            <a:r>
              <a:rPr lang="hr-HR" sz="2600" i="1" baseline="-25000" dirty="0" smtClean="0"/>
              <a:t>i+1</a:t>
            </a:r>
            <a:r>
              <a:rPr lang="hr-HR" sz="2600" i="1" dirty="0" smtClean="0"/>
              <a:t> - - - X</a:t>
            </a:r>
            <a:r>
              <a:rPr lang="hr-HR" sz="2600" i="1" baseline="-25000" dirty="0" smtClean="0"/>
              <a:t>n</a:t>
            </a:r>
            <a:endParaRPr lang="hr-HR" sz="2600" i="1" dirty="0" smtClean="0"/>
          </a:p>
        </p:txBody>
      </p:sp>
      <p:grpSp>
        <p:nvGrpSpPr>
          <p:cNvPr id="2" name="Špic lijevi"/>
          <p:cNvGrpSpPr/>
          <p:nvPr/>
        </p:nvGrpSpPr>
        <p:grpSpPr>
          <a:xfrm>
            <a:off x="4393405" y="2007863"/>
            <a:ext cx="357190" cy="768349"/>
            <a:chOff x="2786050" y="3929066"/>
            <a:chExt cx="357190" cy="550241"/>
          </a:xfrm>
        </p:grpSpPr>
        <p:sp>
          <p:nvSpPr>
            <p:cNvPr id="51" name="TextBox 50"/>
            <p:cNvSpPr txBox="1"/>
            <p:nvPr/>
          </p:nvSpPr>
          <p:spPr>
            <a:xfrm>
              <a:off x="2786050" y="3929066"/>
              <a:ext cx="3571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dirty="0" smtClean="0">
                  <a:sym typeface="Mathematica3"/>
                </a:rPr>
                <a:t></a:t>
              </a:r>
              <a:endParaRPr lang="hr-HR" sz="26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86050" y="4214816"/>
              <a:ext cx="357190" cy="26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M</a:t>
              </a:r>
              <a:endParaRPr lang="hr-HR" dirty="0"/>
            </a:p>
          </p:txBody>
        </p:sp>
      </p:grpSp>
      <p:sp>
        <p:nvSpPr>
          <p:cNvPr id="15" name="Početni lijevi"/>
          <p:cNvSpPr txBox="1"/>
          <p:nvPr/>
        </p:nvSpPr>
        <p:spPr>
          <a:xfrm>
            <a:off x="2500298" y="2007863"/>
            <a:ext cx="4143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600" i="1" dirty="0" smtClean="0"/>
              <a:t>X</a:t>
            </a:r>
            <a:r>
              <a:rPr lang="hr-HR" sz="2600" i="1" baseline="-25000" dirty="0" smtClean="0"/>
              <a:t>1 </a:t>
            </a:r>
            <a:r>
              <a:rPr lang="hr-HR" sz="2600" i="1" dirty="0" smtClean="0"/>
              <a:t>X</a:t>
            </a:r>
            <a:r>
              <a:rPr lang="hr-HR" sz="2600" i="1" baseline="-25000" dirty="0" smtClean="0"/>
              <a:t>2</a:t>
            </a:r>
            <a:r>
              <a:rPr lang="hr-HR" sz="2600" i="1" dirty="0" smtClean="0"/>
              <a:t> - - - X</a:t>
            </a:r>
            <a:r>
              <a:rPr lang="hr-HR" sz="2600" i="1" baseline="-25000" dirty="0" smtClean="0"/>
              <a:t>i-1</a:t>
            </a:r>
            <a:r>
              <a:rPr lang="hr-HR" sz="2600" i="1" dirty="0" smtClean="0"/>
              <a:t> q X</a:t>
            </a:r>
            <a:r>
              <a:rPr lang="hr-HR" sz="2600" i="1" baseline="-25000" dirty="0" smtClean="0"/>
              <a:t>i </a:t>
            </a:r>
            <a:r>
              <a:rPr lang="hr-HR" sz="2600" i="1" dirty="0" smtClean="0"/>
              <a:t>X</a:t>
            </a:r>
            <a:r>
              <a:rPr lang="hr-HR" sz="2600" i="1" baseline="-25000" dirty="0" smtClean="0"/>
              <a:t>i+1</a:t>
            </a:r>
            <a:r>
              <a:rPr lang="hr-HR" sz="2600" i="1" dirty="0" smtClean="0"/>
              <a:t> - - - X</a:t>
            </a:r>
            <a:r>
              <a:rPr lang="hr-HR" sz="2600" i="1" baseline="-25000" dirty="0" smtClean="0"/>
              <a:t>n</a:t>
            </a:r>
            <a:endParaRPr lang="hr-HR" sz="2600" i="1" dirty="0" smtClean="0"/>
          </a:p>
        </p:txBody>
      </p:sp>
      <p:sp>
        <p:nvSpPr>
          <p:cNvPr id="39" name="Desni delta"/>
          <p:cNvSpPr txBox="1"/>
          <p:nvPr/>
        </p:nvSpPr>
        <p:spPr>
          <a:xfrm>
            <a:off x="3071802" y="4651069"/>
            <a:ext cx="29646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q, X</a:t>
            </a:r>
            <a:r>
              <a:rPr lang="hr-HR" sz="2600" i="1" baseline="-25000" dirty="0" smtClean="0"/>
              <a:t>i</a:t>
            </a:r>
            <a:r>
              <a:rPr lang="hr-HR" sz="2600" dirty="0" smtClean="0"/>
              <a:t>) = (</a:t>
            </a:r>
            <a:r>
              <a:rPr lang="hr-HR" sz="2600" i="1" dirty="0" smtClean="0"/>
              <a:t>p, Y, 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33" name="Rezultat desni"/>
          <p:cNvSpPr txBox="1"/>
          <p:nvPr/>
        </p:nvSpPr>
        <p:spPr>
          <a:xfrm>
            <a:off x="4500562" y="3722375"/>
            <a:ext cx="4143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600" i="1" dirty="0" smtClean="0"/>
              <a:t>X</a:t>
            </a:r>
            <a:r>
              <a:rPr lang="hr-HR" sz="2600" i="1" baseline="-25000" dirty="0" smtClean="0"/>
              <a:t>1 </a:t>
            </a:r>
            <a:r>
              <a:rPr lang="hr-HR" sz="2600" i="1" dirty="0" smtClean="0"/>
              <a:t>X</a:t>
            </a:r>
            <a:r>
              <a:rPr lang="hr-HR" sz="2600" i="1" baseline="-25000" dirty="0" smtClean="0"/>
              <a:t>2</a:t>
            </a:r>
            <a:r>
              <a:rPr lang="hr-HR" sz="2600" i="1" dirty="0" smtClean="0"/>
              <a:t> - - - X</a:t>
            </a:r>
            <a:r>
              <a:rPr lang="hr-HR" sz="2600" i="1" baseline="-25000" dirty="0" smtClean="0"/>
              <a:t>i-1</a:t>
            </a:r>
            <a:r>
              <a:rPr lang="hr-HR" sz="2600" i="1" dirty="0" smtClean="0"/>
              <a:t> Y p X</a:t>
            </a:r>
            <a:r>
              <a:rPr lang="hr-HR" sz="2600" i="1" baseline="-25000" dirty="0" smtClean="0"/>
              <a:t>i+1 </a:t>
            </a:r>
            <a:r>
              <a:rPr lang="hr-HR" sz="2600" i="1" dirty="0" smtClean="0"/>
              <a:t>- - - X</a:t>
            </a:r>
            <a:r>
              <a:rPr lang="hr-HR" sz="2600" i="1" baseline="-25000" dirty="0" smtClean="0"/>
              <a:t>n</a:t>
            </a:r>
            <a:endParaRPr lang="hr-HR" sz="2600" i="1" dirty="0" smtClean="0"/>
          </a:p>
        </p:txBody>
      </p:sp>
      <p:grpSp>
        <p:nvGrpSpPr>
          <p:cNvPr id="3" name="Špic desni"/>
          <p:cNvGrpSpPr/>
          <p:nvPr/>
        </p:nvGrpSpPr>
        <p:grpSpPr>
          <a:xfrm>
            <a:off x="4393405" y="3722374"/>
            <a:ext cx="357190" cy="768349"/>
            <a:chOff x="2786050" y="3929066"/>
            <a:chExt cx="357190" cy="550241"/>
          </a:xfrm>
        </p:grpSpPr>
        <p:sp>
          <p:nvSpPr>
            <p:cNvPr id="37" name="TextBox 36"/>
            <p:cNvSpPr txBox="1"/>
            <p:nvPr/>
          </p:nvSpPr>
          <p:spPr>
            <a:xfrm>
              <a:off x="2786050" y="3929066"/>
              <a:ext cx="3571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dirty="0" smtClean="0">
                  <a:sym typeface="Mathematica3"/>
                </a:rPr>
                <a:t></a:t>
              </a:r>
              <a:endParaRPr lang="hr-HR" sz="26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6050" y="4214816"/>
              <a:ext cx="357190" cy="26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M</a:t>
              </a:r>
              <a:endParaRPr lang="hr-HR" dirty="0"/>
            </a:p>
          </p:txBody>
        </p:sp>
      </p:grpSp>
      <p:sp>
        <p:nvSpPr>
          <p:cNvPr id="32" name="Početni desni"/>
          <p:cNvSpPr txBox="1"/>
          <p:nvPr/>
        </p:nvSpPr>
        <p:spPr>
          <a:xfrm>
            <a:off x="2500298" y="3722375"/>
            <a:ext cx="4143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600" i="1" dirty="0" smtClean="0"/>
              <a:t>X</a:t>
            </a:r>
            <a:r>
              <a:rPr lang="hr-HR" sz="2600" i="1" baseline="-25000" dirty="0" smtClean="0"/>
              <a:t>1 </a:t>
            </a:r>
            <a:r>
              <a:rPr lang="hr-HR" sz="2600" i="1" dirty="0" smtClean="0"/>
              <a:t>X</a:t>
            </a:r>
            <a:r>
              <a:rPr lang="hr-HR" sz="2600" i="1" baseline="-25000" dirty="0" smtClean="0"/>
              <a:t>2</a:t>
            </a:r>
            <a:r>
              <a:rPr lang="hr-HR" sz="2600" i="1" dirty="0" smtClean="0"/>
              <a:t> - - - X</a:t>
            </a:r>
            <a:r>
              <a:rPr lang="hr-HR" sz="2600" i="1" baseline="-25000" dirty="0" smtClean="0"/>
              <a:t>i-1</a:t>
            </a:r>
            <a:r>
              <a:rPr lang="hr-HR" sz="2600" i="1" dirty="0" smtClean="0"/>
              <a:t> q X</a:t>
            </a:r>
            <a:r>
              <a:rPr lang="hr-HR" sz="2600" i="1" baseline="-25000" dirty="0" smtClean="0"/>
              <a:t>i </a:t>
            </a:r>
            <a:r>
              <a:rPr lang="hr-HR" sz="2600" i="1" dirty="0" smtClean="0"/>
              <a:t>X</a:t>
            </a:r>
            <a:r>
              <a:rPr lang="hr-HR" sz="2600" i="1" baseline="-25000" dirty="0" smtClean="0"/>
              <a:t>i+1</a:t>
            </a:r>
            <a:r>
              <a:rPr lang="hr-HR" sz="2600" i="1" dirty="0" smtClean="0"/>
              <a:t> - - - X</a:t>
            </a:r>
            <a:r>
              <a:rPr lang="hr-HR" sz="2600" i="1" baseline="-25000" dirty="0" smtClean="0"/>
              <a:t>n</a:t>
            </a:r>
            <a:endParaRPr lang="hr-HR" sz="2600" i="1" dirty="0" smtClean="0"/>
          </a:p>
        </p:txBody>
      </p:sp>
      <p:sp>
        <p:nvSpPr>
          <p:cNvPr id="14" name="Naslov"/>
          <p:cNvSpPr txBox="1"/>
          <p:nvPr/>
        </p:nvSpPr>
        <p:spPr>
          <a:xfrm>
            <a:off x="1196554" y="1000108"/>
            <a:ext cx="6750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Prihvaćanje jezika Turingovim strojem </a:t>
            </a:r>
            <a:endParaRPr lang="hr-HR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3988E-6 L -0.22049 -1.23988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5075E-6 L -0.22049 2.25075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5" grpId="1"/>
      <p:bldP spid="39" grpId="0"/>
      <p:bldP spid="33" grpId="0"/>
      <p:bldP spid="32" grpId="0"/>
      <p:bldP spid="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grpSp>
        <p:nvGrpSpPr>
          <p:cNvPr id="2" name="Špic zvjezdica"/>
          <p:cNvGrpSpPr/>
          <p:nvPr/>
        </p:nvGrpSpPr>
        <p:grpSpPr>
          <a:xfrm>
            <a:off x="4416182" y="1643050"/>
            <a:ext cx="311636" cy="635319"/>
            <a:chOff x="3000364" y="2786058"/>
            <a:chExt cx="311636" cy="635319"/>
          </a:xfrm>
        </p:grpSpPr>
        <p:sp>
          <p:nvSpPr>
            <p:cNvPr id="18" name="TextBox 17"/>
            <p:cNvSpPr txBox="1"/>
            <p:nvPr/>
          </p:nvSpPr>
          <p:spPr>
            <a:xfrm>
              <a:off x="3000364" y="2928934"/>
              <a:ext cx="28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dirty="0" smtClean="0">
                  <a:sym typeface="Mathematica3"/>
                </a:rPr>
                <a:t></a:t>
              </a:r>
              <a:endParaRPr lang="hr-HR" sz="2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4000" y="2786058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*</a:t>
              </a:r>
              <a:endParaRPr lang="hr-HR" dirty="0"/>
            </a:p>
          </p:txBody>
        </p:sp>
      </p:grpSp>
      <p:sp>
        <p:nvSpPr>
          <p:cNvPr id="20" name="q0011"/>
          <p:cNvSpPr txBox="1"/>
          <p:nvPr/>
        </p:nvSpPr>
        <p:spPr>
          <a:xfrm>
            <a:off x="3286116" y="1785926"/>
            <a:ext cx="1143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0011</a:t>
            </a:r>
            <a:endParaRPr lang="hr-HR" sz="2600" i="1" dirty="0"/>
          </a:p>
        </p:txBody>
      </p:sp>
      <p:sp>
        <p:nvSpPr>
          <p:cNvPr id="21" name="XXYYBq"/>
          <p:cNvSpPr txBox="1"/>
          <p:nvPr/>
        </p:nvSpPr>
        <p:spPr>
          <a:xfrm>
            <a:off x="4727818" y="1785926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XXYYBq</a:t>
            </a:r>
            <a:r>
              <a:rPr lang="hr-HR" sz="2600" i="1" baseline="-25000" dirty="0" smtClean="0"/>
              <a:t>4</a:t>
            </a:r>
            <a:endParaRPr lang="hr-HR" sz="2600" i="1" dirty="0"/>
          </a:p>
        </p:txBody>
      </p:sp>
      <p:sp>
        <p:nvSpPr>
          <p:cNvPr id="22" name="Naslov"/>
          <p:cNvSpPr txBox="1"/>
          <p:nvPr/>
        </p:nvSpPr>
        <p:spPr>
          <a:xfrm>
            <a:off x="1464447" y="785794"/>
            <a:ext cx="621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Prihvaćanje jezika Turingovim strojem</a:t>
            </a:r>
            <a:endParaRPr lang="hr-HR" sz="3000" dirty="0"/>
          </a:p>
        </p:txBody>
      </p:sp>
      <p:sp>
        <p:nvSpPr>
          <p:cNvPr id="23" name="Niz 1."/>
          <p:cNvSpPr txBox="1"/>
          <p:nvPr/>
        </p:nvSpPr>
        <p:spPr>
          <a:xfrm>
            <a:off x="642910" y="242886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q</a:t>
            </a:r>
            <a:r>
              <a:rPr lang="hr-HR" sz="2400" i="1" baseline="-25000" dirty="0" smtClean="0"/>
              <a:t>0</a:t>
            </a:r>
            <a:r>
              <a:rPr lang="hr-HR" sz="2400" i="1" dirty="0" smtClean="0"/>
              <a:t> </a:t>
            </a:r>
            <a:r>
              <a:rPr lang="hr-HR" sz="2400" dirty="0" smtClean="0"/>
              <a:t>0 0 1 1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25" name="Niz 2."/>
          <p:cNvSpPr txBox="1"/>
          <p:nvPr/>
        </p:nvSpPr>
        <p:spPr>
          <a:xfrm>
            <a:off x="2143108" y="242886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q</a:t>
            </a:r>
            <a:r>
              <a:rPr lang="hr-HR" sz="2400" i="1" baseline="-25000" dirty="0" smtClean="0"/>
              <a:t>1</a:t>
            </a:r>
            <a:r>
              <a:rPr lang="hr-HR" sz="2400" i="1" dirty="0" smtClean="0"/>
              <a:t> </a:t>
            </a:r>
            <a:r>
              <a:rPr lang="hr-HR" sz="2400" dirty="0" smtClean="0"/>
              <a:t>0 1 1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26" name="Niz 3."/>
          <p:cNvSpPr txBox="1"/>
          <p:nvPr/>
        </p:nvSpPr>
        <p:spPr>
          <a:xfrm>
            <a:off x="3643306" y="242886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</a:t>
            </a:r>
            <a:r>
              <a:rPr lang="hr-HR" sz="2400" dirty="0" smtClean="0"/>
              <a:t>0 </a:t>
            </a:r>
            <a:r>
              <a:rPr lang="hr-HR" sz="2400" i="1" dirty="0" smtClean="0"/>
              <a:t>q</a:t>
            </a:r>
            <a:r>
              <a:rPr lang="hr-HR" sz="2400" i="1" baseline="-25000" dirty="0" smtClean="0"/>
              <a:t>1</a:t>
            </a:r>
            <a:r>
              <a:rPr lang="hr-HR" sz="2400" i="1" dirty="0" smtClean="0"/>
              <a:t> </a:t>
            </a:r>
            <a:r>
              <a:rPr lang="hr-HR" sz="2400" dirty="0" smtClean="0"/>
              <a:t>1 1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27" name="Niz 4."/>
          <p:cNvSpPr txBox="1"/>
          <p:nvPr/>
        </p:nvSpPr>
        <p:spPr>
          <a:xfrm>
            <a:off x="5143504" y="242886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q</a:t>
            </a:r>
            <a:r>
              <a:rPr lang="hr-HR" sz="2400" i="1" baseline="-25000" dirty="0" smtClean="0"/>
              <a:t>2</a:t>
            </a:r>
            <a:r>
              <a:rPr lang="hr-HR" sz="2400" i="1" dirty="0" smtClean="0"/>
              <a:t> </a:t>
            </a:r>
            <a:r>
              <a:rPr lang="hr-HR" sz="2400" dirty="0" smtClean="0"/>
              <a:t>0 </a:t>
            </a:r>
            <a:r>
              <a:rPr lang="hr-HR" sz="2400" i="1" dirty="0" smtClean="0"/>
              <a:t>Y</a:t>
            </a:r>
            <a:r>
              <a:rPr lang="hr-HR" sz="2400" dirty="0" smtClean="0"/>
              <a:t> 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28" name="Niz 5."/>
          <p:cNvSpPr txBox="1"/>
          <p:nvPr/>
        </p:nvSpPr>
        <p:spPr>
          <a:xfrm>
            <a:off x="6643702" y="242886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q</a:t>
            </a:r>
            <a:r>
              <a:rPr lang="hr-HR" sz="2400" i="1" baseline="-25000" dirty="0" smtClean="0"/>
              <a:t>2</a:t>
            </a:r>
            <a:r>
              <a:rPr lang="hr-HR" sz="2400" i="1" dirty="0" smtClean="0"/>
              <a:t> X </a:t>
            </a:r>
            <a:r>
              <a:rPr lang="hr-HR" sz="2400" dirty="0" smtClean="0"/>
              <a:t>0 </a:t>
            </a:r>
            <a:r>
              <a:rPr lang="hr-HR" sz="2400" i="1" dirty="0" smtClean="0"/>
              <a:t>Y</a:t>
            </a:r>
            <a:r>
              <a:rPr lang="hr-HR" sz="2400" dirty="0" smtClean="0"/>
              <a:t> 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29" name="Niz 6."/>
          <p:cNvSpPr txBox="1"/>
          <p:nvPr/>
        </p:nvSpPr>
        <p:spPr>
          <a:xfrm>
            <a:off x="642910" y="285749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q</a:t>
            </a:r>
            <a:r>
              <a:rPr lang="hr-HR" sz="2400" i="1" baseline="-25000" dirty="0" smtClean="0"/>
              <a:t>0</a:t>
            </a:r>
            <a:r>
              <a:rPr lang="hr-HR" sz="2400" i="1" dirty="0" smtClean="0"/>
              <a:t> </a:t>
            </a:r>
            <a:r>
              <a:rPr lang="hr-HR" sz="2400" dirty="0" smtClean="0"/>
              <a:t>0 </a:t>
            </a:r>
            <a:r>
              <a:rPr lang="hr-HR" sz="2400" i="1" dirty="0" smtClean="0"/>
              <a:t>Y</a:t>
            </a:r>
            <a:r>
              <a:rPr lang="hr-HR" sz="2400" dirty="0" smtClean="0"/>
              <a:t> 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30" name="Niz 7."/>
          <p:cNvSpPr txBox="1"/>
          <p:nvPr/>
        </p:nvSpPr>
        <p:spPr>
          <a:xfrm>
            <a:off x="2143108" y="285749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X q</a:t>
            </a:r>
            <a:r>
              <a:rPr lang="hr-HR" sz="2400" i="1" baseline="-25000" dirty="0" smtClean="0"/>
              <a:t>1</a:t>
            </a:r>
            <a:r>
              <a:rPr lang="hr-HR" sz="2400" dirty="0" smtClean="0"/>
              <a:t> </a:t>
            </a:r>
            <a:r>
              <a:rPr lang="hr-HR" sz="2400" i="1" dirty="0" smtClean="0"/>
              <a:t>Y</a:t>
            </a:r>
            <a:r>
              <a:rPr lang="hr-HR" sz="2400" dirty="0" smtClean="0"/>
              <a:t> 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31" name="Niz 8."/>
          <p:cNvSpPr txBox="1"/>
          <p:nvPr/>
        </p:nvSpPr>
        <p:spPr>
          <a:xfrm>
            <a:off x="3643306" y="285749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X Y q</a:t>
            </a:r>
            <a:r>
              <a:rPr lang="hr-HR" sz="2400" i="1" baseline="-25000" dirty="0" smtClean="0"/>
              <a:t>1</a:t>
            </a:r>
            <a:r>
              <a:rPr lang="hr-HR" sz="2400" i="1" dirty="0" smtClean="0"/>
              <a:t> </a:t>
            </a:r>
            <a:r>
              <a:rPr lang="hr-HR" sz="2400" dirty="0" smtClean="0"/>
              <a:t>1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34" name="Niz 9."/>
          <p:cNvSpPr txBox="1"/>
          <p:nvPr/>
        </p:nvSpPr>
        <p:spPr>
          <a:xfrm>
            <a:off x="5143504" y="285749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X q</a:t>
            </a:r>
            <a:r>
              <a:rPr lang="hr-HR" sz="2400" i="1" baseline="-25000" dirty="0" smtClean="0"/>
              <a:t>2</a:t>
            </a:r>
            <a:r>
              <a:rPr lang="hr-HR" sz="2400" i="1" dirty="0" smtClean="0"/>
              <a:t> Y Y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40" name="Niz 10."/>
          <p:cNvSpPr txBox="1"/>
          <p:nvPr/>
        </p:nvSpPr>
        <p:spPr>
          <a:xfrm>
            <a:off x="6643702" y="285749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q</a:t>
            </a:r>
            <a:r>
              <a:rPr lang="hr-HR" sz="2400" i="1" baseline="-25000" dirty="0" smtClean="0"/>
              <a:t>2</a:t>
            </a:r>
            <a:r>
              <a:rPr lang="hr-HR" sz="2400" i="1" dirty="0" smtClean="0"/>
              <a:t> X Y Y</a:t>
            </a:r>
            <a:r>
              <a:rPr lang="hr-HR" sz="2400" dirty="0" smtClean="0"/>
              <a:t>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41" name="Niz 11."/>
          <p:cNvSpPr txBox="1"/>
          <p:nvPr/>
        </p:nvSpPr>
        <p:spPr>
          <a:xfrm>
            <a:off x="642910" y="328612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X q</a:t>
            </a:r>
            <a:r>
              <a:rPr lang="hr-HR" sz="2400" i="1" baseline="-25000" dirty="0" smtClean="0"/>
              <a:t>0</a:t>
            </a:r>
            <a:r>
              <a:rPr lang="hr-HR" sz="2400" i="1" dirty="0" smtClean="0"/>
              <a:t> Y Y</a:t>
            </a:r>
            <a:r>
              <a:rPr lang="hr-HR" sz="2400" dirty="0" smtClean="0"/>
              <a:t>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42" name="Niz 12."/>
          <p:cNvSpPr txBox="1"/>
          <p:nvPr/>
        </p:nvSpPr>
        <p:spPr>
          <a:xfrm>
            <a:off x="2143108" y="328612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X Y q</a:t>
            </a:r>
            <a:r>
              <a:rPr lang="hr-HR" sz="2400" i="1" baseline="-25000" dirty="0" smtClean="0"/>
              <a:t>3</a:t>
            </a:r>
            <a:r>
              <a:rPr lang="hr-HR" sz="2400" i="1" dirty="0" smtClean="0"/>
              <a:t> Y</a:t>
            </a:r>
            <a:r>
              <a:rPr lang="hr-HR" sz="2400" dirty="0" smtClean="0"/>
              <a:t>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43" name="Niz 13."/>
          <p:cNvSpPr txBox="1"/>
          <p:nvPr/>
        </p:nvSpPr>
        <p:spPr>
          <a:xfrm>
            <a:off x="3643306" y="328612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X Y Y q</a:t>
            </a:r>
            <a:r>
              <a:rPr lang="hr-HR" sz="2400" i="1" baseline="-25000" dirty="0" smtClean="0"/>
              <a:t>3</a:t>
            </a:r>
            <a:r>
              <a:rPr lang="hr-HR" sz="2400" i="1" dirty="0" smtClean="0"/>
              <a:t> </a:t>
            </a:r>
            <a:r>
              <a:rPr lang="hr-HR" sz="2400" dirty="0" smtClean="0">
                <a:sym typeface="Mathematica3"/>
              </a:rPr>
              <a:t></a:t>
            </a:r>
            <a:endParaRPr lang="hr-HR" sz="2400" i="1" dirty="0"/>
          </a:p>
        </p:txBody>
      </p:sp>
      <p:sp>
        <p:nvSpPr>
          <p:cNvPr id="44" name="Niz 14."/>
          <p:cNvSpPr txBox="1"/>
          <p:nvPr/>
        </p:nvSpPr>
        <p:spPr>
          <a:xfrm>
            <a:off x="5143504" y="328612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X X Y Y B q</a:t>
            </a:r>
            <a:r>
              <a:rPr lang="hr-HR" sz="2400" i="1" baseline="-25000" dirty="0" smtClean="0"/>
              <a:t>4</a:t>
            </a:r>
            <a:endParaRPr lang="hr-HR" sz="2400" i="1" dirty="0"/>
          </a:p>
        </p:txBody>
      </p:sp>
      <p:sp>
        <p:nvSpPr>
          <p:cNvPr id="45" name="J"/>
          <p:cNvSpPr txBox="1"/>
          <p:nvPr/>
        </p:nvSpPr>
        <p:spPr>
          <a:xfrm>
            <a:off x="4138660" y="4143380"/>
            <a:ext cx="290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i="1" dirty="0" smtClean="0"/>
              <a:t>J</a:t>
            </a:r>
            <a:endParaRPr lang="hr-HR" sz="2600" i="1" dirty="0"/>
          </a:p>
        </p:txBody>
      </p:sp>
      <p:sp>
        <p:nvSpPr>
          <p:cNvPr id="46" name="K"/>
          <p:cNvSpPr txBox="1"/>
          <p:nvPr/>
        </p:nvSpPr>
        <p:spPr>
          <a:xfrm>
            <a:off x="4786314" y="4143380"/>
            <a:ext cx="276228" cy="50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K</a:t>
            </a:r>
            <a:endParaRPr lang="hr-HR" sz="2600" i="1" dirty="0"/>
          </a:p>
        </p:txBody>
      </p:sp>
      <p:grpSp>
        <p:nvGrpSpPr>
          <p:cNvPr id="3" name="Špic m"/>
          <p:cNvGrpSpPr/>
          <p:nvPr/>
        </p:nvGrpSpPr>
        <p:grpSpPr>
          <a:xfrm>
            <a:off x="4416182" y="4000504"/>
            <a:ext cx="311636" cy="635319"/>
            <a:chOff x="3000364" y="2786058"/>
            <a:chExt cx="311636" cy="635319"/>
          </a:xfrm>
        </p:grpSpPr>
        <p:sp>
          <p:nvSpPr>
            <p:cNvPr id="48" name="TextBox 47"/>
            <p:cNvSpPr txBox="1"/>
            <p:nvPr/>
          </p:nvSpPr>
          <p:spPr>
            <a:xfrm>
              <a:off x="3000364" y="2928934"/>
              <a:ext cx="28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dirty="0" smtClean="0">
                  <a:sym typeface="Mathematica3"/>
                </a:rPr>
                <a:t></a:t>
              </a:r>
              <a:endParaRPr lang="hr-HR" sz="2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4000" y="2786058"/>
              <a:ext cx="28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400" dirty="0" smtClean="0"/>
                <a:t>m</a:t>
              </a:r>
              <a:endParaRPr lang="hr-HR" sz="1400" dirty="0"/>
            </a:p>
          </p:txBody>
        </p:sp>
      </p:grpSp>
      <p:sp>
        <p:nvSpPr>
          <p:cNvPr id="50" name="q0011 - m"/>
          <p:cNvSpPr txBox="1"/>
          <p:nvPr/>
        </p:nvSpPr>
        <p:spPr>
          <a:xfrm>
            <a:off x="3071802" y="4143380"/>
            <a:ext cx="1643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i="1" dirty="0" smtClean="0"/>
              <a:t> </a:t>
            </a:r>
            <a:r>
              <a:rPr lang="hr-HR" sz="2600" dirty="0" smtClean="0"/>
              <a:t>0 0 1 1 </a:t>
            </a:r>
            <a:endParaRPr lang="hr-HR" sz="2600" dirty="0"/>
          </a:p>
        </p:txBody>
      </p:sp>
      <p:sp>
        <p:nvSpPr>
          <p:cNvPr id="53" name="XXYYBq - m"/>
          <p:cNvSpPr txBox="1"/>
          <p:nvPr/>
        </p:nvSpPr>
        <p:spPr>
          <a:xfrm>
            <a:off x="4714876" y="4143380"/>
            <a:ext cx="17859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X X Y Y B q</a:t>
            </a:r>
            <a:r>
              <a:rPr lang="hr-HR" sz="2600" i="1" baseline="-25000" dirty="0" smtClean="0"/>
              <a:t>4</a:t>
            </a:r>
            <a:endParaRPr lang="hr-HR" sz="2600" i="1" dirty="0"/>
          </a:p>
        </p:txBody>
      </p:sp>
      <p:grpSp>
        <p:nvGrpSpPr>
          <p:cNvPr id="4" name="Špic 13"/>
          <p:cNvGrpSpPr/>
          <p:nvPr/>
        </p:nvGrpSpPr>
        <p:grpSpPr>
          <a:xfrm>
            <a:off x="4410000" y="4000504"/>
            <a:ext cx="404992" cy="635319"/>
            <a:chOff x="2981240" y="2786058"/>
            <a:chExt cx="404992" cy="635319"/>
          </a:xfrm>
        </p:grpSpPr>
        <p:sp>
          <p:nvSpPr>
            <p:cNvPr id="55" name="TextBox 54"/>
            <p:cNvSpPr txBox="1"/>
            <p:nvPr/>
          </p:nvSpPr>
          <p:spPr>
            <a:xfrm>
              <a:off x="3000364" y="2928934"/>
              <a:ext cx="28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dirty="0" smtClean="0">
                  <a:sym typeface="Mathematica3"/>
                </a:rPr>
                <a:t></a:t>
              </a:r>
              <a:endParaRPr lang="hr-HR" sz="2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81240" y="2786058"/>
              <a:ext cx="40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400" dirty="0" smtClean="0"/>
                <a:t>13</a:t>
              </a:r>
              <a:endParaRPr lang="hr-H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5" grpId="1"/>
      <p:bldP spid="46" grpId="0"/>
      <p:bldP spid="46" grpId="1"/>
      <p:bldP spid="50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22" name="Naslov"/>
          <p:cNvSpPr txBox="1"/>
          <p:nvPr/>
        </p:nvSpPr>
        <p:spPr>
          <a:xfrm>
            <a:off x="1464447" y="785794"/>
            <a:ext cx="621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Prihvaćanje jezika Turingovim strojem</a:t>
            </a:r>
            <a:endParaRPr lang="hr-HR" sz="3000" dirty="0"/>
          </a:p>
        </p:txBody>
      </p:sp>
      <p:sp>
        <p:nvSpPr>
          <p:cNvPr id="37" name="Definicija Turingova stroja"/>
          <p:cNvSpPr txBox="1"/>
          <p:nvPr/>
        </p:nvSpPr>
        <p:spPr>
          <a:xfrm>
            <a:off x="1571604" y="1643050"/>
            <a:ext cx="3786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TS </a:t>
            </a:r>
            <a:r>
              <a:rPr lang="hr-HR" sz="2600" i="1" dirty="0" smtClean="0"/>
              <a:t>M</a:t>
            </a:r>
            <a:r>
              <a:rPr lang="hr-HR" sz="2600" dirty="0" smtClean="0"/>
              <a:t> = (</a:t>
            </a:r>
            <a:r>
              <a:rPr lang="hr-HR" sz="2600" i="1" dirty="0" smtClean="0"/>
              <a:t>Q</a:t>
            </a:r>
            <a:r>
              <a:rPr lang="hr-HR" sz="2600" dirty="0" smtClean="0"/>
              <a:t>, ∑, </a:t>
            </a:r>
            <a:r>
              <a:rPr lang="el-GR" sz="2600" dirty="0" smtClean="0"/>
              <a:t>Γ</a:t>
            </a:r>
            <a:r>
              <a:rPr lang="hr-HR" sz="2600" dirty="0" smtClean="0"/>
              <a:t>, </a:t>
            </a:r>
            <a:r>
              <a:rPr lang="el-GR" sz="2600" dirty="0" smtClean="0"/>
              <a:t>δ</a:t>
            </a:r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</a:t>
            </a:r>
            <a:r>
              <a:rPr lang="hr-HR" sz="2600" i="1" dirty="0" smtClean="0"/>
              <a:t>B, F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38" name="Definicija Turingova stroja"/>
          <p:cNvSpPr txBox="1"/>
          <p:nvPr/>
        </p:nvSpPr>
        <p:spPr>
          <a:xfrm>
            <a:off x="5214942" y="1650673"/>
            <a:ext cx="221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prihvaća jezik:</a:t>
            </a:r>
            <a:endParaRPr lang="hr-HR" sz="2600" dirty="0"/>
          </a:p>
        </p:txBody>
      </p:sp>
      <p:grpSp>
        <p:nvGrpSpPr>
          <p:cNvPr id="2" name="Jezik L"/>
          <p:cNvGrpSpPr/>
          <p:nvPr/>
        </p:nvGrpSpPr>
        <p:grpSpPr>
          <a:xfrm>
            <a:off x="1178695" y="2293615"/>
            <a:ext cx="6786610" cy="635319"/>
            <a:chOff x="1357290" y="2000240"/>
            <a:chExt cx="6786610" cy="635319"/>
          </a:xfrm>
        </p:grpSpPr>
        <p:sp>
          <p:nvSpPr>
            <p:cNvPr id="39" name="Jezik L bez špica"/>
            <p:cNvSpPr txBox="1"/>
            <p:nvPr/>
          </p:nvSpPr>
          <p:spPr>
            <a:xfrm>
              <a:off x="1357290" y="2143116"/>
              <a:ext cx="6786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L</a:t>
              </a:r>
              <a:r>
                <a:rPr lang="hr-HR" sz="2600" dirty="0" smtClean="0"/>
                <a:t>(</a:t>
              </a:r>
              <a:r>
                <a:rPr lang="hr-HR" sz="2600" i="1" dirty="0" smtClean="0"/>
                <a:t>M</a:t>
              </a:r>
              <a:r>
                <a:rPr lang="hr-HR" sz="2600" dirty="0" smtClean="0"/>
                <a:t>) = {</a:t>
              </a:r>
              <a:r>
                <a:rPr lang="hr-HR" sz="2600" i="1" dirty="0" smtClean="0"/>
                <a:t>w</a:t>
              </a:r>
              <a:r>
                <a:rPr lang="hr-HR" sz="2600" dirty="0" smtClean="0"/>
                <a:t> | </a:t>
              </a:r>
              <a:r>
                <a:rPr lang="hr-HR" sz="2600" i="1" dirty="0" smtClean="0"/>
                <a:t>w</a:t>
              </a:r>
              <a:r>
                <a:rPr lang="az-Cyrl-AZ" sz="2600" dirty="0" smtClean="0"/>
                <a:t>є∑</a:t>
              </a:r>
              <a:r>
                <a:rPr lang="hr-HR" sz="2600" baseline="30000" dirty="0" smtClean="0"/>
                <a:t>*</a:t>
              </a:r>
              <a:r>
                <a:rPr lang="hr-HR" sz="2600" dirty="0" smtClean="0"/>
                <a:t> i 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 </a:t>
              </a:r>
              <a:r>
                <a:rPr lang="hr-HR" sz="2600" i="1" dirty="0" smtClean="0"/>
                <a:t>w    </a:t>
              </a:r>
              <a:r>
                <a:rPr lang="el-GR" sz="2600" i="1" dirty="0" smtClean="0"/>
                <a:t>α</a:t>
              </a:r>
              <a:r>
                <a:rPr lang="hr-HR" sz="2600" i="1" baseline="-25000" dirty="0" smtClean="0"/>
                <a:t>1</a:t>
              </a:r>
              <a:r>
                <a:rPr lang="hr-HR" sz="2600" i="1" dirty="0" smtClean="0"/>
                <a:t> p </a:t>
              </a:r>
              <a:r>
                <a:rPr lang="el-GR" sz="2600" i="1" dirty="0" smtClean="0"/>
                <a:t>α</a:t>
              </a:r>
              <a:r>
                <a:rPr lang="hr-HR" sz="2600" i="1" baseline="-25000" dirty="0" smtClean="0"/>
                <a:t>2</a:t>
              </a:r>
              <a:r>
                <a:rPr lang="hr-HR" sz="2600" i="1" dirty="0" smtClean="0"/>
                <a:t>;</a:t>
              </a:r>
              <a:r>
                <a:rPr lang="hr-HR" sz="2600" dirty="0" smtClean="0"/>
                <a:t> </a:t>
              </a:r>
              <a:r>
                <a:rPr lang="hr-HR" sz="2600" i="1" dirty="0" smtClean="0"/>
                <a:t>p </a:t>
              </a:r>
              <a:r>
                <a:rPr lang="az-Cyrl-AZ" sz="2600" dirty="0" smtClean="0"/>
                <a:t>є</a:t>
              </a:r>
              <a:r>
                <a:rPr lang="hr-HR" sz="2600" dirty="0" smtClean="0"/>
                <a:t> </a:t>
              </a:r>
              <a:r>
                <a:rPr lang="hr-HR" sz="2600" i="1" dirty="0" smtClean="0"/>
                <a:t>F;</a:t>
              </a:r>
              <a:r>
                <a:rPr lang="hr-HR" sz="2600" dirty="0" smtClean="0"/>
                <a:t> </a:t>
              </a:r>
              <a:r>
                <a:rPr lang="el-GR" sz="2600" i="1" dirty="0" smtClean="0"/>
                <a:t>α</a:t>
              </a:r>
              <a:r>
                <a:rPr lang="hr-HR" sz="2600" i="1" baseline="-25000" dirty="0" smtClean="0"/>
                <a:t>1</a:t>
              </a:r>
              <a:r>
                <a:rPr lang="hr-HR" sz="2600" i="1" dirty="0" smtClean="0"/>
                <a:t>,</a:t>
              </a:r>
              <a:r>
                <a:rPr lang="hr-HR" sz="2600" dirty="0" smtClean="0"/>
                <a:t> </a:t>
              </a:r>
              <a:r>
                <a:rPr lang="el-GR" sz="2600" i="1" dirty="0" smtClean="0"/>
                <a:t>α</a:t>
              </a:r>
              <a:r>
                <a:rPr lang="hr-HR" sz="2600" i="1" baseline="-25000" dirty="0" smtClean="0"/>
                <a:t>2</a:t>
              </a:r>
              <a:r>
                <a:rPr lang="hr-HR" sz="2600" dirty="0" smtClean="0"/>
                <a:t> </a:t>
              </a:r>
              <a:r>
                <a:rPr lang="az-Cyrl-AZ" sz="2600" dirty="0" smtClean="0"/>
                <a:t>є</a:t>
              </a:r>
              <a:r>
                <a:rPr lang="hr-HR" sz="2600" dirty="0" smtClean="0"/>
                <a:t> </a:t>
              </a:r>
              <a:r>
                <a:rPr lang="el-GR" sz="2600" dirty="0" smtClean="0"/>
                <a:t>Γ</a:t>
              </a:r>
              <a:r>
                <a:rPr lang="hr-HR" sz="2600" baseline="30000" dirty="0" smtClean="0"/>
                <a:t>*</a:t>
              </a:r>
              <a:r>
                <a:rPr lang="hr-HR" sz="2600" dirty="0" smtClean="0"/>
                <a:t>}</a:t>
              </a:r>
              <a:endParaRPr lang="hr-HR" sz="2600" i="1" dirty="0"/>
            </a:p>
          </p:txBody>
        </p:sp>
        <p:grpSp>
          <p:nvGrpSpPr>
            <p:cNvPr id="3" name="Špic zvjezdica L"/>
            <p:cNvGrpSpPr/>
            <p:nvPr/>
          </p:nvGrpSpPr>
          <p:grpSpPr>
            <a:xfrm>
              <a:off x="4429124" y="2000240"/>
              <a:ext cx="311636" cy="635319"/>
              <a:chOff x="3000364" y="2786058"/>
              <a:chExt cx="311636" cy="63531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000364" y="2928934"/>
                <a:ext cx="288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600" dirty="0" smtClean="0">
                    <a:sym typeface="Mathematica3"/>
                  </a:rPr>
                  <a:t></a:t>
                </a:r>
                <a:endParaRPr lang="hr-HR" sz="26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24000" y="278605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 smtClean="0"/>
                  <a:t>*</a:t>
                </a:r>
                <a:endParaRPr lang="hr-HR" dirty="0"/>
              </a:p>
            </p:txBody>
          </p:sp>
        </p:grpSp>
      </p:grpSp>
      <p:grpSp>
        <p:nvGrpSpPr>
          <p:cNvPr id="4" name="Prihvatljivi niz"/>
          <p:cNvGrpSpPr/>
          <p:nvPr/>
        </p:nvGrpSpPr>
        <p:grpSpPr>
          <a:xfrm>
            <a:off x="357158" y="3429000"/>
            <a:ext cx="2941900" cy="635319"/>
            <a:chOff x="1227356" y="3000372"/>
            <a:chExt cx="2941900" cy="635319"/>
          </a:xfrm>
        </p:grpSpPr>
        <p:grpSp>
          <p:nvGrpSpPr>
            <p:cNvPr id="5" name="Špic zvjezdica"/>
            <p:cNvGrpSpPr/>
            <p:nvPr/>
          </p:nvGrpSpPr>
          <p:grpSpPr>
            <a:xfrm>
              <a:off x="2357422" y="3000372"/>
              <a:ext cx="311636" cy="635319"/>
              <a:chOff x="3000364" y="2786058"/>
              <a:chExt cx="311636" cy="63531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000364" y="2928934"/>
                <a:ext cx="288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600" dirty="0" smtClean="0">
                    <a:sym typeface="Mathematica3"/>
                  </a:rPr>
                  <a:t></a:t>
                </a:r>
                <a:endParaRPr lang="hr-HR" sz="2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24000" y="278605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 smtClean="0"/>
                  <a:t>*</a:t>
                </a:r>
                <a:endParaRPr lang="hr-HR" dirty="0"/>
              </a:p>
            </p:txBody>
          </p:sp>
        </p:grpSp>
        <p:sp>
          <p:nvSpPr>
            <p:cNvPr id="69" name="q0011"/>
            <p:cNvSpPr txBox="1"/>
            <p:nvPr/>
          </p:nvSpPr>
          <p:spPr>
            <a:xfrm>
              <a:off x="1227356" y="3143248"/>
              <a:ext cx="11430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0011</a:t>
              </a:r>
              <a:endParaRPr lang="hr-HR" sz="2600" i="1" dirty="0"/>
            </a:p>
          </p:txBody>
        </p:sp>
        <p:sp>
          <p:nvSpPr>
            <p:cNvPr id="70" name="XXYYBq"/>
            <p:cNvSpPr txBox="1"/>
            <p:nvPr/>
          </p:nvSpPr>
          <p:spPr>
            <a:xfrm>
              <a:off x="2669058" y="3143248"/>
              <a:ext cx="1500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XXYYBq</a:t>
              </a:r>
              <a:r>
                <a:rPr lang="hr-HR" sz="2600" i="1" baseline="-25000" dirty="0" smtClean="0"/>
                <a:t>4</a:t>
              </a:r>
              <a:endParaRPr lang="hr-HR" sz="2600" i="1" dirty="0"/>
            </a:p>
          </p:txBody>
        </p:sp>
      </p:grpSp>
      <p:sp>
        <p:nvSpPr>
          <p:cNvPr id="72" name="Prihvatljivi niz, uvjeti"/>
          <p:cNvSpPr txBox="1"/>
          <p:nvPr/>
        </p:nvSpPr>
        <p:spPr>
          <a:xfrm>
            <a:off x="3000364" y="3579499"/>
            <a:ext cx="3643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- q</a:t>
            </a:r>
            <a:r>
              <a:rPr lang="hr-HR" sz="2600" i="1" baseline="-25000" dirty="0" smtClean="0"/>
              <a:t>4</a:t>
            </a:r>
            <a:r>
              <a:rPr lang="hr-HR" sz="2600" i="1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</a:t>
            </a:r>
            <a:r>
              <a:rPr lang="hr-HR" sz="2600" i="1" dirty="0" smtClean="0"/>
              <a:t>F</a:t>
            </a:r>
            <a:r>
              <a:rPr lang="hr-HR" sz="2600" dirty="0" smtClean="0"/>
              <a:t>, TS se zaustavio</a:t>
            </a:r>
            <a:endParaRPr lang="hr-HR" sz="2600" dirty="0"/>
          </a:p>
        </p:txBody>
      </p:sp>
      <p:sp>
        <p:nvSpPr>
          <p:cNvPr id="73" name="Prihvatljivi niz, niz se prihvaća"/>
          <p:cNvSpPr txBox="1"/>
          <p:nvPr/>
        </p:nvSpPr>
        <p:spPr>
          <a:xfrm>
            <a:off x="6072198" y="3571876"/>
            <a:ext cx="2857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sym typeface="Mathematica1"/>
              </a:rPr>
              <a:t> niz se prihvaća</a:t>
            </a:r>
            <a:endParaRPr lang="hr-HR" sz="2600" dirty="0"/>
          </a:p>
        </p:txBody>
      </p:sp>
      <p:grpSp>
        <p:nvGrpSpPr>
          <p:cNvPr id="6" name="Neprihvatljivi niz"/>
          <p:cNvGrpSpPr/>
          <p:nvPr/>
        </p:nvGrpSpPr>
        <p:grpSpPr>
          <a:xfrm>
            <a:off x="428596" y="4500570"/>
            <a:ext cx="2214578" cy="635319"/>
            <a:chOff x="1441670" y="3000372"/>
            <a:chExt cx="2214578" cy="635319"/>
          </a:xfrm>
        </p:grpSpPr>
        <p:grpSp>
          <p:nvGrpSpPr>
            <p:cNvPr id="7" name="Špic zvjezdica"/>
            <p:cNvGrpSpPr/>
            <p:nvPr/>
          </p:nvGrpSpPr>
          <p:grpSpPr>
            <a:xfrm>
              <a:off x="2357422" y="3000372"/>
              <a:ext cx="311636" cy="635319"/>
              <a:chOff x="3000364" y="2786058"/>
              <a:chExt cx="311636" cy="635319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3000364" y="2928934"/>
                <a:ext cx="288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600" dirty="0" smtClean="0">
                    <a:sym typeface="Mathematica3"/>
                  </a:rPr>
                  <a:t></a:t>
                </a:r>
                <a:endParaRPr lang="hr-HR" sz="2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24000" y="278605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 smtClean="0"/>
                  <a:t>*</a:t>
                </a:r>
                <a:endParaRPr lang="hr-HR" dirty="0"/>
              </a:p>
            </p:txBody>
          </p:sp>
        </p:grpSp>
        <p:sp>
          <p:nvSpPr>
            <p:cNvPr id="77" name="q0011"/>
            <p:cNvSpPr txBox="1"/>
            <p:nvPr/>
          </p:nvSpPr>
          <p:spPr>
            <a:xfrm>
              <a:off x="1441670" y="3143248"/>
              <a:ext cx="10715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001</a:t>
              </a:r>
              <a:endParaRPr lang="hr-HR" sz="2600" i="1" dirty="0"/>
            </a:p>
          </p:txBody>
        </p:sp>
        <p:sp>
          <p:nvSpPr>
            <p:cNvPr id="78" name="XXYYBq"/>
            <p:cNvSpPr txBox="1"/>
            <p:nvPr/>
          </p:nvSpPr>
          <p:spPr>
            <a:xfrm>
              <a:off x="2669058" y="3143248"/>
              <a:ext cx="9871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XXYq</a:t>
              </a:r>
              <a:r>
                <a:rPr lang="hr-HR" sz="2600" i="1" baseline="-25000" dirty="0" smtClean="0"/>
                <a:t>1</a:t>
              </a:r>
              <a:endParaRPr lang="hr-HR" sz="2600" i="1" dirty="0"/>
            </a:p>
          </p:txBody>
        </p:sp>
      </p:grpSp>
      <p:sp>
        <p:nvSpPr>
          <p:cNvPr id="82" name="Neprihvatljivi niz, niz se ne prihvaća"/>
          <p:cNvSpPr txBox="1"/>
          <p:nvPr/>
        </p:nvSpPr>
        <p:spPr>
          <a:xfrm>
            <a:off x="5572132" y="4643446"/>
            <a:ext cx="32147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sym typeface="Mathematica1"/>
              </a:rPr>
              <a:t> niz se ne prihvaća</a:t>
            </a:r>
            <a:endParaRPr lang="hr-HR" sz="2600" dirty="0"/>
          </a:p>
        </p:txBody>
      </p:sp>
      <p:grpSp>
        <p:nvGrpSpPr>
          <p:cNvPr id="8" name="Neprihvatljivi niz, uvjeti"/>
          <p:cNvGrpSpPr/>
          <p:nvPr/>
        </p:nvGrpSpPr>
        <p:grpSpPr>
          <a:xfrm>
            <a:off x="2500298" y="4651069"/>
            <a:ext cx="3643338" cy="492443"/>
            <a:chOff x="3071802" y="4365317"/>
            <a:chExt cx="3643338" cy="492443"/>
          </a:xfrm>
        </p:grpSpPr>
        <p:sp>
          <p:nvSpPr>
            <p:cNvPr id="81" name="Prihvatljivi niz, uvjeti"/>
            <p:cNvSpPr txBox="1"/>
            <p:nvPr/>
          </p:nvSpPr>
          <p:spPr>
            <a:xfrm>
              <a:off x="3071802" y="4365317"/>
              <a:ext cx="36433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- q</a:t>
              </a:r>
              <a:r>
                <a:rPr lang="hr-HR" sz="2600" i="1" baseline="-25000" dirty="0" smtClean="0"/>
                <a:t>1</a:t>
              </a:r>
              <a:r>
                <a:rPr lang="hr-HR" sz="2600" i="1" dirty="0" smtClean="0"/>
                <a:t> </a:t>
              </a:r>
              <a:r>
                <a:rPr lang="az-Cyrl-AZ" sz="2600" dirty="0" smtClean="0"/>
                <a:t>є</a:t>
              </a:r>
              <a:r>
                <a:rPr lang="hr-HR" sz="2600" dirty="0" smtClean="0"/>
                <a:t> </a:t>
              </a:r>
              <a:r>
                <a:rPr lang="hr-HR" sz="2600" i="1" dirty="0" smtClean="0"/>
                <a:t>F</a:t>
              </a:r>
              <a:r>
                <a:rPr lang="hr-HR" sz="2600" dirty="0" smtClean="0"/>
                <a:t>, TS se zaustavio</a:t>
              </a:r>
              <a:endParaRPr lang="hr-HR" sz="2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 flipH="1" flipV="1">
              <a:off x="3607587" y="4536289"/>
              <a:ext cx="285752" cy="2143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72" grpId="0"/>
      <p:bldP spid="73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22" name="Naslov"/>
          <p:cNvSpPr txBox="1"/>
          <p:nvPr/>
        </p:nvSpPr>
        <p:spPr>
          <a:xfrm>
            <a:off x="1464447" y="928670"/>
            <a:ext cx="621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Rekurzivno prebrojivi i rekurzivni jezici</a:t>
            </a:r>
            <a:endParaRPr lang="hr-HR" sz="3000" dirty="0"/>
          </a:p>
        </p:txBody>
      </p:sp>
      <p:sp>
        <p:nvSpPr>
          <p:cNvPr id="33" name="Rekurzivno prebrojivi jezici"/>
          <p:cNvSpPr txBox="1"/>
          <p:nvPr/>
        </p:nvSpPr>
        <p:spPr>
          <a:xfrm>
            <a:off x="571472" y="2250696"/>
            <a:ext cx="80010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Rekurzivno prebrojivi jezici – prihvaća ih neki TS, za niz koji 	nije u jeziku TS ne mora se zaustaviti</a:t>
            </a:r>
            <a:endParaRPr lang="hr-HR" sz="2600" dirty="0"/>
          </a:p>
        </p:txBody>
      </p:sp>
      <p:sp>
        <p:nvSpPr>
          <p:cNvPr id="34" name="Rekurzivni jezici"/>
          <p:cNvSpPr txBox="1"/>
          <p:nvPr/>
        </p:nvSpPr>
        <p:spPr>
          <a:xfrm>
            <a:off x="571472" y="3929066"/>
            <a:ext cx="80010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Rekurzivni jezici – prihvaća ih TS koji se će se zaustaviti za 	svaki ulazni niz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4" name="Naslov"/>
          <p:cNvSpPr txBox="1"/>
          <p:nvPr/>
        </p:nvSpPr>
        <p:spPr>
          <a:xfrm>
            <a:off x="214298" y="785794"/>
            <a:ext cx="8715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Računanje cjelobrojnih funkcija Turingovim strojem</a:t>
            </a:r>
            <a:endParaRPr lang="hr-HR" sz="3000" dirty="0"/>
          </a:p>
        </p:txBody>
      </p:sp>
      <p:sp>
        <p:nvSpPr>
          <p:cNvPr id="6" name="Argumenti - traka"/>
          <p:cNvSpPr txBox="1"/>
          <p:nvPr/>
        </p:nvSpPr>
        <p:spPr>
          <a:xfrm>
            <a:off x="2428860" y="2222177"/>
            <a:ext cx="2143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0</a:t>
            </a:r>
            <a:r>
              <a:rPr lang="hr-HR" sz="2600" baseline="30000" dirty="0" smtClean="0"/>
              <a:t>i</a:t>
            </a:r>
            <a:r>
              <a:rPr lang="hr-HR" baseline="30000" dirty="0" smtClean="0"/>
              <a:t>1</a:t>
            </a:r>
            <a:r>
              <a:rPr lang="hr-HR" sz="2600" dirty="0" smtClean="0"/>
              <a:t>10</a:t>
            </a:r>
            <a:r>
              <a:rPr lang="hr-HR" sz="2600" baseline="30000" dirty="0" smtClean="0"/>
              <a:t>i</a:t>
            </a:r>
            <a:r>
              <a:rPr lang="hr-HR" baseline="30000" dirty="0" smtClean="0"/>
              <a:t>2</a:t>
            </a:r>
            <a:r>
              <a:rPr lang="hr-HR" sz="2600" dirty="0" smtClean="0"/>
              <a:t>1 --- 10</a:t>
            </a:r>
            <a:r>
              <a:rPr lang="hr-HR" sz="2600" baseline="30000" dirty="0" smtClean="0"/>
              <a:t>i</a:t>
            </a:r>
            <a:r>
              <a:rPr lang="hr-HR" baseline="30000" dirty="0" smtClean="0"/>
              <a:t>k</a:t>
            </a:r>
            <a:r>
              <a:rPr lang="hr-HR" sz="2600" dirty="0" smtClean="0"/>
              <a:t> </a:t>
            </a:r>
            <a:endParaRPr lang="hr-HR" dirty="0" smtClean="0"/>
          </a:p>
        </p:txBody>
      </p:sp>
      <p:sp>
        <p:nvSpPr>
          <p:cNvPr id="8" name="Djelomično rekurzivne funkcije"/>
          <p:cNvSpPr txBox="1"/>
          <p:nvPr/>
        </p:nvSpPr>
        <p:spPr>
          <a:xfrm>
            <a:off x="714348" y="3143248"/>
            <a:ext cx="77867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Djelomično rekurzivne funkcije – mogu se izračunati TS, 	ne mora se zaustaviti za svaku kombinaciju 	argumenata</a:t>
            </a:r>
            <a:endParaRPr lang="hr-HR" sz="2600" dirty="0"/>
          </a:p>
        </p:txBody>
      </p:sp>
      <p:sp>
        <p:nvSpPr>
          <p:cNvPr id="11" name="Potpuno rekurzivne funkcije"/>
          <p:cNvSpPr txBox="1"/>
          <p:nvPr/>
        </p:nvSpPr>
        <p:spPr>
          <a:xfrm>
            <a:off x="785786" y="4608150"/>
            <a:ext cx="77867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Potpuno rekurzivne funkcije – mogu se izračunati TS, </a:t>
            </a:r>
          </a:p>
          <a:p>
            <a:r>
              <a:rPr lang="hr-HR" sz="2600" dirty="0" smtClean="0"/>
              <a:t>	zaustavlja se za svaku kombinaciju argumenata</a:t>
            </a:r>
            <a:endParaRPr lang="hr-HR" sz="2600" dirty="0"/>
          </a:p>
        </p:txBody>
      </p:sp>
      <p:sp>
        <p:nvSpPr>
          <p:cNvPr id="12" name="Funkcija"/>
          <p:cNvSpPr txBox="1"/>
          <p:nvPr/>
        </p:nvSpPr>
        <p:spPr>
          <a:xfrm>
            <a:off x="3143240" y="1500174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600" i="1" dirty="0" smtClean="0"/>
              <a:t>f</a:t>
            </a:r>
            <a:r>
              <a:rPr lang="hr-HR" sz="2600" dirty="0" smtClean="0"/>
              <a:t>(</a:t>
            </a:r>
            <a:r>
              <a:rPr lang="hr-HR" sz="2600" i="1" dirty="0" smtClean="0"/>
              <a:t>i</a:t>
            </a:r>
            <a:r>
              <a:rPr lang="hr-HR" sz="2600" i="1" baseline="-25000" dirty="0" smtClean="0"/>
              <a:t>1</a:t>
            </a:r>
            <a:r>
              <a:rPr lang="hr-HR" sz="2600" i="1" dirty="0" smtClean="0"/>
              <a:t>, i</a:t>
            </a:r>
            <a:r>
              <a:rPr lang="hr-HR" sz="2600" i="1" baseline="-25000" dirty="0" smtClean="0"/>
              <a:t>2</a:t>
            </a:r>
            <a:r>
              <a:rPr lang="hr-HR" sz="2600" i="1" dirty="0" smtClean="0"/>
              <a:t>, ..., i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) = m</a:t>
            </a:r>
            <a:endParaRPr lang="hr-HR" sz="2600" dirty="0"/>
          </a:p>
        </p:txBody>
      </p:sp>
      <p:sp>
        <p:nvSpPr>
          <p:cNvPr id="13" name="Argumenti - ime"/>
          <p:cNvSpPr txBox="1"/>
          <p:nvPr/>
        </p:nvSpPr>
        <p:spPr>
          <a:xfrm>
            <a:off x="785786" y="2222177"/>
            <a:ext cx="1857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argumenti:</a:t>
            </a:r>
            <a:endParaRPr lang="hr-HR" sz="2600" dirty="0"/>
          </a:p>
        </p:txBody>
      </p:sp>
      <p:sp>
        <p:nvSpPr>
          <p:cNvPr id="14" name="Rezultat - ime"/>
          <p:cNvSpPr txBox="1"/>
          <p:nvPr/>
        </p:nvSpPr>
        <p:spPr>
          <a:xfrm>
            <a:off x="5357818" y="2222177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rezultat:</a:t>
            </a:r>
            <a:endParaRPr lang="hr-HR" sz="2600" dirty="0"/>
          </a:p>
        </p:txBody>
      </p:sp>
      <p:sp>
        <p:nvSpPr>
          <p:cNvPr id="15" name="Rezultat - traka"/>
          <p:cNvSpPr txBox="1"/>
          <p:nvPr/>
        </p:nvSpPr>
        <p:spPr>
          <a:xfrm>
            <a:off x="6572264" y="2222177"/>
            <a:ext cx="928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0</a:t>
            </a:r>
            <a:r>
              <a:rPr lang="hr-HR" sz="2600" baseline="30000" dirty="0" smtClean="0"/>
              <a:t>m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117" name="Strelica"/>
          <p:cNvCxnSpPr/>
          <p:nvPr/>
        </p:nvCxnSpPr>
        <p:spPr>
          <a:xfrm rot="16200000">
            <a:off x="5001422" y="1856570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Upravljačka jedinka"/>
          <p:cNvGrpSpPr/>
          <p:nvPr/>
        </p:nvGrpSpPr>
        <p:grpSpPr>
          <a:xfrm>
            <a:off x="4214810" y="1928802"/>
            <a:ext cx="2143140" cy="914400"/>
            <a:chOff x="4500562" y="1500174"/>
            <a:chExt cx="2143140" cy="914400"/>
          </a:xfrm>
        </p:grpSpPr>
        <p:sp>
          <p:nvSpPr>
            <p:cNvPr id="118" name="Rounded Rectangle 117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Traka"/>
          <p:cNvGrpSpPr/>
          <p:nvPr/>
        </p:nvGrpSpPr>
        <p:grpSpPr>
          <a:xfrm>
            <a:off x="5072066" y="1142984"/>
            <a:ext cx="3429024" cy="428628"/>
            <a:chOff x="4857752" y="2428868"/>
            <a:chExt cx="3429024" cy="428628"/>
          </a:xfrm>
        </p:grpSpPr>
        <p:sp>
          <p:nvSpPr>
            <p:cNvPr id="120" name="Rectangle 119"/>
            <p:cNvSpPr/>
            <p:nvPr/>
          </p:nvSpPr>
          <p:spPr>
            <a:xfrm>
              <a:off x="4857752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286380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715008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43636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72264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5" name="Cell 6 - B"/>
            <p:cNvSpPr/>
            <p:nvPr/>
          </p:nvSpPr>
          <p:spPr>
            <a:xfrm>
              <a:off x="7000892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B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6" name="Cell 7 - B"/>
            <p:cNvSpPr/>
            <p:nvPr/>
          </p:nvSpPr>
          <p:spPr>
            <a:xfrm>
              <a:off x="7429520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B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7" name="Cell 8 - ..."/>
            <p:cNvSpPr/>
            <p:nvPr/>
          </p:nvSpPr>
          <p:spPr>
            <a:xfrm>
              <a:off x="7858148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…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q0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0</a:t>
            </a:r>
          </a:p>
        </p:txBody>
      </p:sp>
      <p:sp>
        <p:nvSpPr>
          <p:cNvPr id="17" name="q1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baseline="-25000" dirty="0"/>
          </a:p>
        </p:txBody>
      </p:sp>
      <p:sp>
        <p:nvSpPr>
          <p:cNvPr id="18" name="q2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2</a:t>
            </a:r>
          </a:p>
        </p:txBody>
      </p:sp>
      <p:sp>
        <p:nvSpPr>
          <p:cNvPr id="19" name="q3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3</a:t>
            </a:r>
            <a:endParaRPr lang="hr-HR" sz="2200" b="1" baseline="-25000" dirty="0"/>
          </a:p>
        </p:txBody>
      </p:sp>
      <p:sp>
        <p:nvSpPr>
          <p:cNvPr id="20" name="q4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4</a:t>
            </a:r>
          </a:p>
        </p:txBody>
      </p:sp>
      <p:sp>
        <p:nvSpPr>
          <p:cNvPr id="66" name="q5"/>
          <p:cNvSpPr txBox="1"/>
          <p:nvPr/>
        </p:nvSpPr>
        <p:spPr>
          <a:xfrm>
            <a:off x="5072400" y="235800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5</a:t>
            </a:r>
            <a:endParaRPr lang="hr-HR" sz="2200" b="1" baseline="-25000" dirty="0"/>
          </a:p>
        </p:txBody>
      </p:sp>
      <p:sp>
        <p:nvSpPr>
          <p:cNvPr id="67" name="q6"/>
          <p:cNvSpPr txBox="1"/>
          <p:nvPr/>
        </p:nvSpPr>
        <p:spPr>
          <a:xfrm>
            <a:off x="5072400" y="235800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6</a:t>
            </a:r>
            <a:endParaRPr lang="hr-HR" sz="2200" b="1" baseline="-25000" dirty="0"/>
          </a:p>
        </p:txBody>
      </p:sp>
      <p:sp>
        <p:nvSpPr>
          <p:cNvPr id="23" name="Cell 1 - 0"/>
          <p:cNvSpPr txBox="1"/>
          <p:nvPr/>
        </p:nvSpPr>
        <p:spPr>
          <a:xfrm>
            <a:off x="5072066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4" name="Cell 2 - 0"/>
          <p:cNvSpPr txBox="1"/>
          <p:nvPr/>
        </p:nvSpPr>
        <p:spPr>
          <a:xfrm>
            <a:off x="5500694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" name="Cell 3 - 1"/>
          <p:cNvSpPr txBox="1"/>
          <p:nvPr/>
        </p:nvSpPr>
        <p:spPr>
          <a:xfrm>
            <a:off x="5929322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" name="Cell 4 - 0"/>
          <p:cNvSpPr txBox="1"/>
          <p:nvPr/>
        </p:nvSpPr>
        <p:spPr>
          <a:xfrm>
            <a:off x="6357950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7" name="Cell 5 - B"/>
          <p:cNvSpPr txBox="1"/>
          <p:nvPr/>
        </p:nvSpPr>
        <p:spPr>
          <a:xfrm>
            <a:off x="6786578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8" name="Cell 1 - B"/>
          <p:cNvSpPr txBox="1"/>
          <p:nvPr/>
        </p:nvSpPr>
        <p:spPr>
          <a:xfrm>
            <a:off x="5072066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9" name="Cell 2 - B"/>
          <p:cNvSpPr txBox="1"/>
          <p:nvPr/>
        </p:nvSpPr>
        <p:spPr>
          <a:xfrm>
            <a:off x="5500694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30" name="Cell 3 - B"/>
          <p:cNvSpPr txBox="1"/>
          <p:nvPr/>
        </p:nvSpPr>
        <p:spPr>
          <a:xfrm>
            <a:off x="5929322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31" name="Cell 4 - 1"/>
          <p:cNvSpPr txBox="1"/>
          <p:nvPr/>
        </p:nvSpPr>
        <p:spPr>
          <a:xfrm>
            <a:off x="6357950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5" name="Cell 4 - B"/>
          <p:cNvSpPr txBox="1"/>
          <p:nvPr/>
        </p:nvSpPr>
        <p:spPr>
          <a:xfrm>
            <a:off x="6357600" y="114480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11" name="Naslov"/>
          <p:cNvSpPr txBox="1"/>
          <p:nvPr/>
        </p:nvSpPr>
        <p:spPr>
          <a:xfrm>
            <a:off x="214282" y="714356"/>
            <a:ext cx="3286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Primjer 4.2.</a:t>
            </a:r>
            <a:endParaRPr lang="hr-HR" sz="2600" dirty="0"/>
          </a:p>
        </p:txBody>
      </p:sp>
      <p:grpSp>
        <p:nvGrpSpPr>
          <p:cNvPr id="4" name="Funkcija"/>
          <p:cNvGrpSpPr/>
          <p:nvPr/>
        </p:nvGrpSpPr>
        <p:grpSpPr>
          <a:xfrm>
            <a:off x="357158" y="1428736"/>
            <a:ext cx="3500462" cy="1357322"/>
            <a:chOff x="214282" y="1500174"/>
            <a:chExt cx="3500462" cy="1357322"/>
          </a:xfrm>
        </p:grpSpPr>
        <p:sp>
          <p:nvSpPr>
            <p:cNvPr id="129" name="TextBox 128"/>
            <p:cNvSpPr txBox="1"/>
            <p:nvPr/>
          </p:nvSpPr>
          <p:spPr>
            <a:xfrm>
              <a:off x="214282" y="1928802"/>
              <a:ext cx="135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m</a:t>
              </a:r>
              <a:r>
                <a:rPr lang="hr-HR" sz="2600" dirty="0" smtClean="0">
                  <a:sym typeface="Mathematica1"/>
                </a:rPr>
                <a:t></a:t>
              </a:r>
              <a:r>
                <a:rPr lang="hr-HR" sz="2600" i="1" dirty="0" smtClean="0">
                  <a:sym typeface="Mathematica1"/>
                </a:rPr>
                <a:t>n</a:t>
              </a:r>
              <a:r>
                <a:rPr lang="hr-HR" sz="2600" dirty="0" smtClean="0">
                  <a:sym typeface="Mathematica1"/>
                </a:rPr>
                <a:t> = </a:t>
              </a:r>
              <a:endParaRPr lang="hr-HR" sz="2600" dirty="0"/>
            </a:p>
          </p:txBody>
        </p:sp>
        <p:sp>
          <p:nvSpPr>
            <p:cNvPr id="131" name="Left Brace 130"/>
            <p:cNvSpPr/>
            <p:nvPr/>
          </p:nvSpPr>
          <p:spPr>
            <a:xfrm>
              <a:off x="1285852" y="1500174"/>
              <a:ext cx="500066" cy="1357322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43042" y="1571612"/>
              <a:ext cx="20717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m-n,	m</a:t>
              </a:r>
              <a:r>
                <a:rPr lang="hr-HR" sz="2600" i="1" dirty="0" smtClean="0">
                  <a:sym typeface="Mathematica1"/>
                </a:rPr>
                <a:t>n</a:t>
              </a:r>
              <a:endParaRPr lang="hr-HR" sz="2600" i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43042" y="2285992"/>
              <a:ext cx="20717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0,	m</a:t>
              </a:r>
              <a:r>
                <a:rPr lang="hr-HR" sz="2600" i="1" dirty="0" smtClean="0">
                  <a:sym typeface="Mathematica1"/>
                </a:rPr>
                <a:t>&lt;n</a:t>
              </a:r>
              <a:endParaRPr lang="hr-HR" sz="2600" i="1" dirty="0"/>
            </a:p>
          </p:txBody>
        </p:sp>
      </p:grpSp>
      <p:sp>
        <p:nvSpPr>
          <p:cNvPr id="135" name="TS - Prvi dio"/>
          <p:cNvSpPr txBox="1"/>
          <p:nvPr/>
        </p:nvSpPr>
        <p:spPr>
          <a:xfrm>
            <a:off x="2071670" y="3222562"/>
            <a:ext cx="1143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M</a:t>
            </a:r>
            <a:r>
              <a:rPr lang="hr-HR" sz="2600" dirty="0" smtClean="0"/>
              <a:t>=({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endParaRPr lang="hr-HR" sz="2600" i="1" dirty="0"/>
          </a:p>
        </p:txBody>
      </p:sp>
      <p:sp>
        <p:nvSpPr>
          <p:cNvPr id="138" name="TS - Zadnji dio"/>
          <p:cNvSpPr txBox="1"/>
          <p:nvPr/>
        </p:nvSpPr>
        <p:spPr>
          <a:xfrm>
            <a:off x="3000364" y="3222562"/>
            <a:ext cx="4071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}, {0, 1}, {0, 1, </a:t>
            </a:r>
            <a:r>
              <a:rPr lang="hr-HR" sz="2600" i="1" dirty="0" smtClean="0"/>
              <a:t>B</a:t>
            </a:r>
            <a:r>
              <a:rPr lang="hr-HR" sz="2600" dirty="0" smtClean="0"/>
              <a:t>}, </a:t>
            </a:r>
            <a:r>
              <a:rPr lang="el-GR" sz="2600" dirty="0" smtClean="0"/>
              <a:t>δ</a:t>
            </a:r>
            <a:r>
              <a:rPr lang="hr-HR" sz="2600" dirty="0" smtClean="0"/>
              <a:t>,</a:t>
            </a:r>
            <a:r>
              <a:rPr lang="hr-HR" sz="2600" i="1" dirty="0" smtClean="0"/>
              <a:t>  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dirty="0" smtClean="0">
                <a:sym typeface="Mathematica1"/>
              </a:rPr>
              <a:t>)</a:t>
            </a:r>
            <a:r>
              <a:rPr lang="hr-HR" sz="2600" dirty="0" smtClean="0"/>
              <a:t> </a:t>
            </a:r>
            <a:endParaRPr lang="hr-HR" sz="2600" dirty="0"/>
          </a:p>
        </p:txBody>
      </p:sp>
      <p:sp>
        <p:nvSpPr>
          <p:cNvPr id="140" name="TS - q1"/>
          <p:cNvSpPr txBox="1"/>
          <p:nvPr/>
        </p:nvSpPr>
        <p:spPr>
          <a:xfrm>
            <a:off x="2786050" y="3214686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endParaRPr lang="hr-HR" sz="2600" i="1" dirty="0"/>
          </a:p>
        </p:txBody>
      </p:sp>
      <p:sp>
        <p:nvSpPr>
          <p:cNvPr id="141" name="TS - q2"/>
          <p:cNvSpPr txBox="1"/>
          <p:nvPr/>
        </p:nvSpPr>
        <p:spPr>
          <a:xfrm>
            <a:off x="3006000" y="3214686"/>
            <a:ext cx="642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 </a:t>
            </a:r>
          </a:p>
        </p:txBody>
      </p:sp>
      <p:sp>
        <p:nvSpPr>
          <p:cNvPr id="142" name="TS - q3"/>
          <p:cNvSpPr txBox="1"/>
          <p:nvPr/>
        </p:nvSpPr>
        <p:spPr>
          <a:xfrm>
            <a:off x="3261600" y="3214686"/>
            <a:ext cx="642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endParaRPr lang="hr-HR" sz="2600" i="1" dirty="0"/>
          </a:p>
        </p:txBody>
      </p:sp>
      <p:sp>
        <p:nvSpPr>
          <p:cNvPr id="143" name="TS - q4"/>
          <p:cNvSpPr txBox="1"/>
          <p:nvPr/>
        </p:nvSpPr>
        <p:spPr>
          <a:xfrm>
            <a:off x="3517200" y="3222562"/>
            <a:ext cx="642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endParaRPr lang="hr-HR" sz="2600" i="1" dirty="0"/>
          </a:p>
        </p:txBody>
      </p:sp>
      <p:sp>
        <p:nvSpPr>
          <p:cNvPr id="145" name="TS - q6"/>
          <p:cNvSpPr txBox="1"/>
          <p:nvPr/>
        </p:nvSpPr>
        <p:spPr>
          <a:xfrm>
            <a:off x="3495600" y="3222562"/>
            <a:ext cx="642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6</a:t>
            </a:r>
            <a:endParaRPr lang="hr-HR" sz="2600" i="1" dirty="0"/>
          </a:p>
        </p:txBody>
      </p:sp>
      <p:sp>
        <p:nvSpPr>
          <p:cNvPr id="146" name="TS - ..."/>
          <p:cNvSpPr txBox="1"/>
          <p:nvPr/>
        </p:nvSpPr>
        <p:spPr>
          <a:xfrm>
            <a:off x="3099600" y="3222562"/>
            <a:ext cx="642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, ...</a:t>
            </a:r>
            <a:endParaRPr lang="hr-HR" sz="2600" i="1" dirty="0"/>
          </a:p>
        </p:txBody>
      </p:sp>
      <p:sp>
        <p:nvSpPr>
          <p:cNvPr id="47" name="Funkcija prijelaza 1"/>
          <p:cNvSpPr txBox="1"/>
          <p:nvPr/>
        </p:nvSpPr>
        <p:spPr>
          <a:xfrm>
            <a:off x="571472" y="3857628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48" name="Funkcija prijelaza 2"/>
          <p:cNvSpPr txBox="1"/>
          <p:nvPr/>
        </p:nvSpPr>
        <p:spPr>
          <a:xfrm>
            <a:off x="607191" y="4714884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0,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49" name="Funkcija prijelaza 3"/>
          <p:cNvSpPr txBox="1"/>
          <p:nvPr/>
        </p:nvSpPr>
        <p:spPr>
          <a:xfrm>
            <a:off x="607191" y="5143512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1,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1" name="Funkcija prijelaza 4"/>
          <p:cNvSpPr txBox="1"/>
          <p:nvPr/>
        </p:nvSpPr>
        <p:spPr>
          <a:xfrm>
            <a:off x="3286116" y="3857628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1,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0" name="Funkcija prijelaza 5"/>
          <p:cNvSpPr txBox="1"/>
          <p:nvPr/>
        </p:nvSpPr>
        <p:spPr>
          <a:xfrm>
            <a:off x="3286116" y="4293879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1,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2" name="Funkcija prijelaza 6"/>
          <p:cNvSpPr txBox="1"/>
          <p:nvPr/>
        </p:nvSpPr>
        <p:spPr>
          <a:xfrm>
            <a:off x="3286116" y="5079697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0,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3" name="Funkcija prijelaza 7"/>
          <p:cNvSpPr txBox="1"/>
          <p:nvPr/>
        </p:nvSpPr>
        <p:spPr>
          <a:xfrm>
            <a:off x="3286116" y="5508325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1,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4" name="Funkcija prijelaza 8"/>
          <p:cNvSpPr txBox="1"/>
          <p:nvPr/>
        </p:nvSpPr>
        <p:spPr>
          <a:xfrm>
            <a:off x="3286116" y="5936953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5" name="Funkcija prijelaza 9"/>
          <p:cNvSpPr txBox="1"/>
          <p:nvPr/>
        </p:nvSpPr>
        <p:spPr>
          <a:xfrm>
            <a:off x="3286116" y="4651069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6" name="Funkcija prijelaza 10"/>
          <p:cNvSpPr txBox="1"/>
          <p:nvPr/>
        </p:nvSpPr>
        <p:spPr>
          <a:xfrm>
            <a:off x="5929322" y="4293879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8" name="Funkcija prijelaza 12"/>
          <p:cNvSpPr txBox="1"/>
          <p:nvPr/>
        </p:nvSpPr>
        <p:spPr>
          <a:xfrm>
            <a:off x="5929322" y="4643446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6</a:t>
            </a:r>
            <a:r>
              <a:rPr lang="hr-HR" sz="2600" dirty="0" smtClean="0"/>
              <a:t>, 0,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64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2534 -2.96296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0.02813 -2.96296E-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56799E-7 L 0.04792 6.56799E-7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63645E-6 L 0.0481 -2.63645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3784E-6 L 0.0481 1.13784E-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4838E-6 L 0.0481 1.74838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691E-6 L 0.0481 -2.1369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9.15819E-7 L 0.0481 -9.15819E-7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6.56799E-7 L 0.09584 6.56799E-7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63645E-6 L 0.09532 -2.63645E-6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13784E-6 L 0.09532 1.13784E-6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74838E-6 L 0.09532 1.74838E-6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13691E-6 L 0.09532 -2.13691E-6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9.15819E-7 L 0.09532 -9.15819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35 -2.96296E-6 L -0.04688 -2.96296E-6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0.02152 3.7037E-6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3.7037E-6 L 0.05174 3.7037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mph" presetSubtype="0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7.40741E-7 L 0.14254 7.40741E-7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-1.48148E-6 L 0.14306 -1.48148E-6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1 -4.07407E-6 L 0.14254 -4.07407E-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14237 -0.00093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3.7037E-6 L -0.06267 3.7037E-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53 3.7037E-6 L -0.04062 3.7037E-6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158 -2.96296E-6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74 -2.96296E-6 L 0.07535 -2.96296E-6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mph" presetSubtype="0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3 2.22222E-6 L 0.09531 2.22222E-6 " pathEditMode="relative" rAng="0" ptsTypes="AA">
                                      <p:cBhvr>
                                        <p:cTn id="2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-1.85185E-6 L 0.09496 -1.85185E-6 " pathEditMode="relative" rAng="0" ptsTypes="AA">
                                      <p:cBhvr>
                                        <p:cTn id="2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1 5.55112E-17 L 0.09514 5.55112E-17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33133E-6 L 0.04792 4.33133E-6 " pathEditMode="relative" rAng="0" ptsTypes="AA">
                                      <p:cBhvr>
                                        <p:cTn id="2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3.36881E-6 L 0.04774 3.36881E-6 " pathEditMode="relative" rAng="0" ptsTypes="AA">
                                      <p:cBhvr>
                                        <p:cTn id="2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4.66451E-6 L 0.04601 -4.66451E-6 " pathEditMode="relative" rAng="0" ptsTypes="AA">
                                      <p:cBhvr>
                                        <p:cTn id="2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33133E-6 L 0.0007 4.33133E-6 " pathEditMode="relative" rAng="0" ptsTypes="AA">
                                      <p:cBhvr>
                                        <p:cTn id="2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1 -4.66451E-6 L 0.00087 -4.66451E-6 " pathEditMode="relative" rAng="0" ptsTypes="AA">
                                      <p:cBhvr>
                                        <p:cTn id="2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3.36881E-6 L 0.00052 3.36881E-6 " pathEditMode="relative" rAng="0" ptsTypes="AA">
                                      <p:cBhvr>
                                        <p:cTn id="2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2.81814E-6 L 0.0007 -2.81814E-6 " pathEditMode="relative" rAng="0" ptsTypes="AA">
                                      <p:cBhvr>
                                        <p:cTn id="2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mph" presetSubtype="0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85185E-6 L 0.04774 -1.85185E-6 " pathEditMode="relative" rAng="0" ptsTypes="AA">
                                      <p:cBhvr>
                                        <p:cTn id="30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04792 5.55112E-17 " pathEditMode="relative" rAng="0" ptsTypes="AA">
                                      <p:cBhvr>
                                        <p:cTn id="3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5.55112E-17 L 0.09514 5.55112E-17 " pathEditMode="relative" rAng="0" ptsTypes="AA">
                                      <p:cBhvr>
                                        <p:cTn id="3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04722 2.22222E-6 " pathEditMode="relative" rAng="0" ptsTypes="AA">
                                      <p:cBhvr>
                                        <p:cTn id="3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5.55112E-17 L 0.04792 5.55112E-17 " pathEditMode="relative" rAng="0" ptsTypes="AA">
                                      <p:cBhvr>
                                        <p:cTn id="3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9" presetClass="emph" presetSubtype="0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5.55112E-17 L 0.09549 5.55112E-17 " pathEditMode="relative" rAng="0" ptsTypes="AA">
                                      <p:cBhvr>
                                        <p:cTn id="3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-2.59259E-6 L 0.09514 -2.59259E-6 " pathEditMode="relative" rAng="0" ptsTypes="AA">
                                      <p:cBhvr>
                                        <p:cTn id="3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9496 -1.85185E-6 " pathEditMode="relative" rAng="0" ptsTypes="AA">
                                      <p:cBhvr>
                                        <p:cTn id="3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9" presetClass="emph" presetSubtype="0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6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14237 5.55112E-17 " pathEditMode="relative" rAng="0" ptsTypes="AA">
                                      <p:cBhvr>
                                        <p:cTn id="3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1 -2.59259E-6 L 0.14254 -2.59259E-6 " pathEditMode="relative" rAng="0" ptsTypes="AA">
                                      <p:cBhvr>
                                        <p:cTn id="3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5.55112E-17 L 0.18959 5.55112E-17 " pathEditMode="relative" rAng="0" ptsTypes="AA">
                                      <p:cBhvr>
                                        <p:cTn id="3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-1.85185E-6 L 0.14219 -1.85185E-6 " pathEditMode="relative" rAng="0" ptsTypes="AA">
                                      <p:cBhvr>
                                        <p:cTn id="3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5.55112E-17 L 0.18959 5.55112E-17 " pathEditMode="relative" rAng="0" ptsTypes="AA">
                                      <p:cBhvr>
                                        <p:cTn id="3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3.33333E-6 L 0.18959 3.33333E-6 " pathEditMode="relative" rAng="0" ptsTypes="AA">
                                      <p:cBhvr>
                                        <p:cTn id="3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6 -1.48148E-6 L 0.19028 -1.48148E-6 " pathEditMode="relative" rAng="0" ptsTypes="AA">
                                      <p:cBhvr>
                                        <p:cTn id="3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7 -2.96296E-6 L -0.08837 -2.96296E-6 " pathEditMode="relative" rAng="0" ptsTypes="AA">
                                      <p:cBhvr>
                                        <p:cTn id="39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4.44444E-6 L -0.06424 4.44444E-6 " pathEditMode="relative" rAng="0" ptsTypes="AA">
                                      <p:cBhvr>
                                        <p:cTn id="40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4.44444E-6 L -0.03715 4.44444E-6 " pathEditMode="relative" rAng="0" ptsTypes="AA">
                                      <p:cBhvr>
                                        <p:cTn id="40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06201E-7 L -0.01788 -6.06201E-7 " pathEditMode="relative" rAng="0" ptsTypes="AA">
                                      <p:cBhvr>
                                        <p:cTn id="4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0"/>
                                    </p:animMotion>
                                  </p:childTnLst>
                                </p:cTn>
                              </p:par>
                              <p:par>
                                <p:cTn id="40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35 4.65525E-6 L 0.10678 4.65525E-6 " pathEditMode="relative" rAng="0" ptsTypes="AA">
                                      <p:cBhvr>
                                        <p:cTn id="4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00"/>
                            </p:stCondLst>
                            <p:childTnLst>
                              <p:par>
                                <p:cTn id="4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9" presetClass="emph" presetSubtype="0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5.55112E-17 L 0.14237 5.55112E-17 " pathEditMode="relative" rAng="0" ptsTypes="AA">
                                      <p:cBhvr>
                                        <p:cTn id="4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3.33333E-6 L 0.14237 3.33333E-6 " pathEditMode="relative" rAng="0" ptsTypes="AA">
                                      <p:cBhvr>
                                        <p:cTn id="4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-1.85185E-6 L 0.14219 -1.85185E-6 " pathEditMode="relative" rAng="0" ptsTypes="AA">
                                      <p:cBhvr>
                                        <p:cTn id="4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5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5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6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5.55112E-17 L 0.09514 5.55112E-17 " pathEditMode="relative" rAng="0" ptsTypes="AA">
                                      <p:cBhvr>
                                        <p:cTn id="4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3.33333E-6 L 0.09514 3.33333E-6 " pathEditMode="relative" rAng="0" ptsTypes="AA">
                                      <p:cBhvr>
                                        <p:cTn id="4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023 L 0.04861 -0.00023 " pathEditMode="relative" rAng="0" ptsTypes="AA">
                                      <p:cBhvr>
                                        <p:cTn id="4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-1.85185E-6 L 0.09496 -1.85185E-6 " pathEditMode="relative" rAng="0" ptsTypes="AA">
                                      <p:cBhvr>
                                        <p:cTn id="4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8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35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04792 5.55112E-17 " pathEditMode="relative" rAng="0" ptsTypes="AA">
                                      <p:cBhvr>
                                        <p:cTn id="4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3.33333E-6 L 0.04792 3.33333E-6 " pathEditMode="relative" rAng="0" ptsTypes="AA">
                                      <p:cBhvr>
                                        <p:cTn id="4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-1.85185E-6 L 0.04774 -1.85185E-6 " pathEditMode="relative" rAng="0" ptsTypes="AA">
                                      <p:cBhvr>
                                        <p:cTn id="50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9" presetClass="emph" presetSubtype="0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8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3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0.00023 L 0.09514 -0.00023 " pathEditMode="relative" rAng="0" ptsTypes="AA">
                                      <p:cBhvr>
                                        <p:cTn id="5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9514 3.33333E-6 " pathEditMode="relative" rAng="0" ptsTypes="AA">
                                      <p:cBhvr>
                                        <p:cTn id="5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551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-4.66451E-6 L 0.09531 -4.66451E-6 " pathEditMode="relative" rAng="0" ptsTypes="AA">
                                      <p:cBhvr>
                                        <p:cTn id="5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9496 -1.85185E-6 " pathEditMode="relative" rAng="0" ptsTypes="AA">
                                      <p:cBhvr>
                                        <p:cTn id="5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00"/>
                            </p:stCondLst>
                            <p:childTnLst>
                              <p:par>
                                <p:cTn id="561" presetID="9" presetClass="emph" presetSubtype="0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6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9" presetClass="emph" presetSubtype="0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35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4.66451E-6 L 0.00278 -4.66451E-6 " pathEditMode="relative" rAng="0" ptsTypes="AA">
                                      <p:cBhvr>
                                        <p:cTn id="5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33133E-6 L 0.0007 4.33133E-6 " pathEditMode="relative" rAng="0" ptsTypes="AA">
                                      <p:cBhvr>
                                        <p:cTn id="57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3.36881E-6 L 0.00052 3.36881E-6 " pathEditMode="relative" rAng="0" ptsTypes="AA">
                                      <p:cBhvr>
                                        <p:cTn id="5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2" grpId="8"/>
      <p:bldP spid="22" grpId="9"/>
      <p:bldP spid="22" grpId="10"/>
      <p:bldP spid="22" grpId="11"/>
      <p:bldP spid="22" grpId="12"/>
      <p:bldP spid="22" grpId="13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7" grpId="8"/>
      <p:bldP spid="17" grpId="9"/>
      <p:bldP spid="17" grpId="10"/>
      <p:bldP spid="17" grpId="11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8" grpId="10"/>
      <p:bldP spid="18" grpId="11"/>
      <p:bldP spid="18" grpId="12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20" grpId="0"/>
      <p:bldP spid="20" grpId="1"/>
      <p:bldP spid="20" grpId="2"/>
      <p:bldP spid="20" grpId="3"/>
      <p:bldP spid="20" grpId="4"/>
      <p:bldP spid="20" grpId="5"/>
      <p:bldP spid="20" grpId="6"/>
      <p:bldP spid="20" grpId="7"/>
      <p:bldP spid="20" grpId="8"/>
      <p:bldP spid="66" grpId="0"/>
      <p:bldP spid="67" grpId="0"/>
      <p:bldP spid="67" grpId="1"/>
      <p:bldP spid="67" grpId="2"/>
      <p:bldP spid="67" grpId="3"/>
      <p:bldP spid="67" grpId="4"/>
      <p:bldP spid="67" grpId="5"/>
      <p:bldP spid="67" grpId="6"/>
      <p:bldP spid="23" grpId="0"/>
      <p:bldP spid="23" grpId="1"/>
      <p:bldP spid="23" grpId="2"/>
      <p:bldP spid="24" grpId="0"/>
      <p:bldP spid="24" grpId="1"/>
      <p:bldP spid="24" grpId="2"/>
      <p:bldP spid="24" grpId="3"/>
      <p:bldP spid="24" grpId="4"/>
      <p:bldP spid="24" grpId="5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29" grpId="4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1" grpId="4"/>
      <p:bldP spid="65" grpId="0"/>
      <p:bldP spid="65" grpId="1"/>
      <p:bldP spid="65" grpId="2"/>
      <p:bldP spid="65" grpId="3"/>
      <p:bldP spid="135" grpId="0"/>
      <p:bldP spid="135" grpId="1"/>
      <p:bldP spid="135" grpId="2"/>
      <p:bldP spid="135" grpId="3"/>
      <p:bldP spid="135" grpId="4"/>
      <p:bldP spid="138" grpId="0"/>
      <p:bldP spid="138" grpId="1"/>
      <p:bldP spid="138" grpId="2"/>
      <p:bldP spid="138" grpId="3"/>
      <p:bldP spid="138" grpId="4"/>
      <p:bldP spid="140" grpId="0"/>
      <p:bldP spid="140" grpId="1"/>
      <p:bldP spid="140" grpId="2"/>
      <p:bldP spid="140" grpId="3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3" grpId="1"/>
      <p:bldP spid="145" grpId="0"/>
      <p:bldP spid="146" grpId="0"/>
      <p:bldP spid="47" grpId="0"/>
      <p:bldP spid="48" grpId="0"/>
      <p:bldP spid="49" grpId="0"/>
      <p:bldP spid="51" grpId="0"/>
      <p:bldP spid="50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117" name="Strelica"/>
          <p:cNvCxnSpPr/>
          <p:nvPr/>
        </p:nvCxnSpPr>
        <p:spPr>
          <a:xfrm rot="16200000">
            <a:off x="5001422" y="1856570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Upravljačka jedinka"/>
          <p:cNvGrpSpPr/>
          <p:nvPr/>
        </p:nvGrpSpPr>
        <p:grpSpPr>
          <a:xfrm>
            <a:off x="4214810" y="1928802"/>
            <a:ext cx="2143140" cy="914400"/>
            <a:chOff x="4500562" y="1500174"/>
            <a:chExt cx="2143140" cy="914400"/>
          </a:xfrm>
        </p:grpSpPr>
        <p:sp>
          <p:nvSpPr>
            <p:cNvPr id="118" name="Rounded Rectangle 117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Traka"/>
          <p:cNvGrpSpPr/>
          <p:nvPr/>
        </p:nvGrpSpPr>
        <p:grpSpPr>
          <a:xfrm>
            <a:off x="5072066" y="1142984"/>
            <a:ext cx="3429024" cy="428628"/>
            <a:chOff x="4857752" y="2428868"/>
            <a:chExt cx="3429024" cy="428628"/>
          </a:xfrm>
        </p:grpSpPr>
        <p:sp>
          <p:nvSpPr>
            <p:cNvPr id="120" name="Rectangle 119"/>
            <p:cNvSpPr/>
            <p:nvPr/>
          </p:nvSpPr>
          <p:spPr>
            <a:xfrm>
              <a:off x="4857752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286380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715008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43636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72264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5" name="Cell 6 - B"/>
            <p:cNvSpPr/>
            <p:nvPr/>
          </p:nvSpPr>
          <p:spPr>
            <a:xfrm>
              <a:off x="7000892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B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6" name="Cell 7 - B"/>
            <p:cNvSpPr/>
            <p:nvPr/>
          </p:nvSpPr>
          <p:spPr>
            <a:xfrm>
              <a:off x="7429520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B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7" name="Cell 8 - ..."/>
            <p:cNvSpPr/>
            <p:nvPr/>
          </p:nvSpPr>
          <p:spPr>
            <a:xfrm>
              <a:off x="7858148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…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q0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0</a:t>
            </a:r>
          </a:p>
        </p:txBody>
      </p:sp>
      <p:sp>
        <p:nvSpPr>
          <p:cNvPr id="17" name="q1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baseline="-25000" dirty="0"/>
          </a:p>
        </p:txBody>
      </p:sp>
      <p:sp>
        <p:nvSpPr>
          <p:cNvPr id="18" name="q2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2</a:t>
            </a:r>
          </a:p>
        </p:txBody>
      </p:sp>
      <p:sp>
        <p:nvSpPr>
          <p:cNvPr id="19" name="q3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3</a:t>
            </a:r>
            <a:endParaRPr lang="hr-HR" sz="2200" b="1" baseline="-25000" dirty="0"/>
          </a:p>
        </p:txBody>
      </p:sp>
      <p:sp>
        <p:nvSpPr>
          <p:cNvPr id="20" name="q4"/>
          <p:cNvSpPr txBox="1"/>
          <p:nvPr/>
        </p:nvSpPr>
        <p:spPr>
          <a:xfrm>
            <a:off x="5072066" y="235743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4</a:t>
            </a:r>
          </a:p>
        </p:txBody>
      </p:sp>
      <p:sp>
        <p:nvSpPr>
          <p:cNvPr id="66" name="q5"/>
          <p:cNvSpPr txBox="1"/>
          <p:nvPr/>
        </p:nvSpPr>
        <p:spPr>
          <a:xfrm>
            <a:off x="5072400" y="235800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5</a:t>
            </a:r>
            <a:endParaRPr lang="hr-HR" sz="2200" b="1" baseline="-25000" dirty="0"/>
          </a:p>
        </p:txBody>
      </p:sp>
      <p:sp>
        <p:nvSpPr>
          <p:cNvPr id="67" name="q6"/>
          <p:cNvSpPr txBox="1"/>
          <p:nvPr/>
        </p:nvSpPr>
        <p:spPr>
          <a:xfrm>
            <a:off x="5072400" y="235800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6</a:t>
            </a:r>
            <a:endParaRPr lang="hr-HR" sz="2200" b="1" baseline="-25000" dirty="0"/>
          </a:p>
        </p:txBody>
      </p:sp>
      <p:sp>
        <p:nvSpPr>
          <p:cNvPr id="23" name="Cell 1 - 0"/>
          <p:cNvSpPr txBox="1"/>
          <p:nvPr/>
        </p:nvSpPr>
        <p:spPr>
          <a:xfrm>
            <a:off x="5072066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4" name="Cell 2 - 1"/>
          <p:cNvSpPr txBox="1"/>
          <p:nvPr/>
        </p:nvSpPr>
        <p:spPr>
          <a:xfrm>
            <a:off x="5500694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" name="Cell 3 - 0"/>
          <p:cNvSpPr txBox="1"/>
          <p:nvPr/>
        </p:nvSpPr>
        <p:spPr>
          <a:xfrm>
            <a:off x="5929322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6" name="Cell 4 - 0"/>
          <p:cNvSpPr txBox="1"/>
          <p:nvPr/>
        </p:nvSpPr>
        <p:spPr>
          <a:xfrm>
            <a:off x="6357950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7" name="Cell 5 - B"/>
          <p:cNvSpPr txBox="1"/>
          <p:nvPr/>
        </p:nvSpPr>
        <p:spPr>
          <a:xfrm>
            <a:off x="6786578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8" name="Cell 1 - B"/>
          <p:cNvSpPr txBox="1"/>
          <p:nvPr/>
        </p:nvSpPr>
        <p:spPr>
          <a:xfrm>
            <a:off x="5072066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9" name="Cell 2 - B"/>
          <p:cNvSpPr txBox="1"/>
          <p:nvPr/>
        </p:nvSpPr>
        <p:spPr>
          <a:xfrm>
            <a:off x="5500694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30" name="Cell 3 - 1"/>
          <p:cNvSpPr txBox="1"/>
          <p:nvPr/>
        </p:nvSpPr>
        <p:spPr>
          <a:xfrm>
            <a:off x="5929322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31" name="Cell 4 - 1"/>
          <p:cNvSpPr txBox="1"/>
          <p:nvPr/>
        </p:nvSpPr>
        <p:spPr>
          <a:xfrm>
            <a:off x="6357950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5" name="Cell 4 - B"/>
          <p:cNvSpPr txBox="1"/>
          <p:nvPr/>
        </p:nvSpPr>
        <p:spPr>
          <a:xfrm>
            <a:off x="6357600" y="114480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11" name="Naslov"/>
          <p:cNvSpPr txBox="1"/>
          <p:nvPr/>
        </p:nvSpPr>
        <p:spPr>
          <a:xfrm>
            <a:off x="214282" y="714356"/>
            <a:ext cx="3286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Primjer 4.2.</a:t>
            </a:r>
            <a:endParaRPr lang="hr-HR" sz="2600" dirty="0"/>
          </a:p>
        </p:txBody>
      </p:sp>
      <p:grpSp>
        <p:nvGrpSpPr>
          <p:cNvPr id="4" name="Funkcija"/>
          <p:cNvGrpSpPr/>
          <p:nvPr/>
        </p:nvGrpSpPr>
        <p:grpSpPr>
          <a:xfrm>
            <a:off x="357158" y="1428736"/>
            <a:ext cx="3500462" cy="1357322"/>
            <a:chOff x="214282" y="1500174"/>
            <a:chExt cx="3500462" cy="1357322"/>
          </a:xfrm>
        </p:grpSpPr>
        <p:sp>
          <p:nvSpPr>
            <p:cNvPr id="129" name="TextBox 128"/>
            <p:cNvSpPr txBox="1"/>
            <p:nvPr/>
          </p:nvSpPr>
          <p:spPr>
            <a:xfrm>
              <a:off x="214282" y="1928802"/>
              <a:ext cx="135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m</a:t>
              </a:r>
              <a:r>
                <a:rPr lang="hr-HR" sz="2600" dirty="0" smtClean="0">
                  <a:sym typeface="Mathematica1"/>
                </a:rPr>
                <a:t></a:t>
              </a:r>
              <a:r>
                <a:rPr lang="hr-HR" sz="2600" i="1" dirty="0" smtClean="0">
                  <a:sym typeface="Mathematica1"/>
                </a:rPr>
                <a:t>n</a:t>
              </a:r>
              <a:r>
                <a:rPr lang="hr-HR" sz="2600" dirty="0" smtClean="0">
                  <a:sym typeface="Mathematica1"/>
                </a:rPr>
                <a:t> = </a:t>
              </a:r>
              <a:endParaRPr lang="hr-HR" sz="2600" dirty="0"/>
            </a:p>
          </p:txBody>
        </p:sp>
        <p:sp>
          <p:nvSpPr>
            <p:cNvPr id="131" name="Left Brace 130"/>
            <p:cNvSpPr/>
            <p:nvPr/>
          </p:nvSpPr>
          <p:spPr>
            <a:xfrm>
              <a:off x="1285852" y="1500174"/>
              <a:ext cx="500066" cy="1357322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43042" y="1571612"/>
              <a:ext cx="20717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m-n,	m</a:t>
              </a:r>
              <a:r>
                <a:rPr lang="hr-HR" sz="2600" i="1" dirty="0" smtClean="0">
                  <a:sym typeface="Mathematica1"/>
                </a:rPr>
                <a:t>n</a:t>
              </a:r>
              <a:endParaRPr lang="hr-HR" sz="2600" i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43042" y="2285992"/>
              <a:ext cx="20717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600" i="1" dirty="0" smtClean="0"/>
                <a:t>0,	m</a:t>
              </a:r>
              <a:r>
                <a:rPr lang="hr-HR" sz="2600" i="1" dirty="0" smtClean="0">
                  <a:sym typeface="Mathematica1"/>
                </a:rPr>
                <a:t>&lt;n</a:t>
              </a:r>
              <a:endParaRPr lang="hr-HR" sz="2600" i="1" dirty="0"/>
            </a:p>
          </p:txBody>
        </p:sp>
      </p:grpSp>
      <p:sp>
        <p:nvSpPr>
          <p:cNvPr id="135" name="TS"/>
          <p:cNvSpPr txBox="1"/>
          <p:nvPr/>
        </p:nvSpPr>
        <p:spPr>
          <a:xfrm>
            <a:off x="392877" y="3222309"/>
            <a:ext cx="8358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600" i="1" dirty="0" smtClean="0"/>
              <a:t>M</a:t>
            </a:r>
            <a:r>
              <a:rPr lang="hr-HR" sz="2600" dirty="0" smtClean="0"/>
              <a:t>=({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..., 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6</a:t>
            </a:r>
            <a:r>
              <a:rPr lang="hr-HR" sz="2600" dirty="0" smtClean="0"/>
              <a:t>}, {0, 1}, {0, 1, </a:t>
            </a:r>
            <a:r>
              <a:rPr lang="hr-HR" sz="2600" i="1" dirty="0" smtClean="0"/>
              <a:t>B</a:t>
            </a:r>
            <a:r>
              <a:rPr lang="hr-HR" sz="2600" dirty="0" smtClean="0"/>
              <a:t>}, </a:t>
            </a:r>
            <a:r>
              <a:rPr lang="el-GR" sz="2600" dirty="0" smtClean="0"/>
              <a:t>δ</a:t>
            </a:r>
            <a:r>
              <a:rPr lang="hr-HR" sz="2600" dirty="0" smtClean="0"/>
              <a:t>,</a:t>
            </a:r>
            <a:r>
              <a:rPr lang="hr-HR" sz="2600" i="1" dirty="0" smtClean="0"/>
              <a:t>  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dirty="0" smtClean="0">
                <a:sym typeface="Mathematica1"/>
              </a:rPr>
              <a:t>)</a:t>
            </a:r>
            <a:r>
              <a:rPr lang="hr-HR" sz="2600" dirty="0" smtClean="0"/>
              <a:t> </a:t>
            </a:r>
          </a:p>
        </p:txBody>
      </p:sp>
      <p:sp>
        <p:nvSpPr>
          <p:cNvPr id="47" name="Funkcija prijelaza 1"/>
          <p:cNvSpPr txBox="1"/>
          <p:nvPr/>
        </p:nvSpPr>
        <p:spPr>
          <a:xfrm>
            <a:off x="571472" y="3857628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48" name="Funkcija prijelaza 2"/>
          <p:cNvSpPr txBox="1"/>
          <p:nvPr/>
        </p:nvSpPr>
        <p:spPr>
          <a:xfrm>
            <a:off x="607191" y="4714884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0,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49" name="Funkcija prijelaza 3"/>
          <p:cNvSpPr txBox="1"/>
          <p:nvPr/>
        </p:nvSpPr>
        <p:spPr>
          <a:xfrm>
            <a:off x="607191" y="5143512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1,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1" name="Funkcija prijelaza 4"/>
          <p:cNvSpPr txBox="1"/>
          <p:nvPr/>
        </p:nvSpPr>
        <p:spPr>
          <a:xfrm>
            <a:off x="3286116" y="3857628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1,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0" name="Funkcija prijelaza 5"/>
          <p:cNvSpPr txBox="1"/>
          <p:nvPr/>
        </p:nvSpPr>
        <p:spPr>
          <a:xfrm>
            <a:off x="3286116" y="4293879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1,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2" name="Funkcija prijelaza 6"/>
          <p:cNvSpPr txBox="1"/>
          <p:nvPr/>
        </p:nvSpPr>
        <p:spPr>
          <a:xfrm>
            <a:off x="3286116" y="5079697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0,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3" name="Funkcija prijelaza 7"/>
          <p:cNvSpPr txBox="1"/>
          <p:nvPr/>
        </p:nvSpPr>
        <p:spPr>
          <a:xfrm>
            <a:off x="3286116" y="5508325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1,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4" name="Funkcija prijelaza 8"/>
          <p:cNvSpPr txBox="1"/>
          <p:nvPr/>
        </p:nvSpPr>
        <p:spPr>
          <a:xfrm>
            <a:off x="3286116" y="5936953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3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5" name="Funkcija prijelaza 9"/>
          <p:cNvSpPr txBox="1"/>
          <p:nvPr/>
        </p:nvSpPr>
        <p:spPr>
          <a:xfrm>
            <a:off x="3286116" y="4651069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6" name="Funkcija prijelaza 10"/>
          <p:cNvSpPr txBox="1"/>
          <p:nvPr/>
        </p:nvSpPr>
        <p:spPr>
          <a:xfrm>
            <a:off x="5929322" y="4293879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7" name="Funkcija prijelaza 11"/>
          <p:cNvSpPr txBox="1"/>
          <p:nvPr/>
        </p:nvSpPr>
        <p:spPr>
          <a:xfrm>
            <a:off x="5929322" y="3865251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0, </a:t>
            </a:r>
            <a:r>
              <a:rPr lang="hr-HR" sz="2600" i="1" dirty="0" smtClean="0"/>
              <a:t>L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58" name="Funkcija prijelaza 12"/>
          <p:cNvSpPr txBox="1"/>
          <p:nvPr/>
        </p:nvSpPr>
        <p:spPr>
          <a:xfrm>
            <a:off x="5929322" y="4643446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4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6</a:t>
            </a:r>
            <a:r>
              <a:rPr lang="hr-HR" sz="2600" dirty="0" smtClean="0"/>
              <a:t>, 0,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60" name="Funkcija prijelaza 13"/>
          <p:cNvSpPr txBox="1"/>
          <p:nvPr/>
        </p:nvSpPr>
        <p:spPr>
          <a:xfrm>
            <a:off x="571472" y="4286256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0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5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61" name="Funkcija prijelaza 14"/>
          <p:cNvSpPr txBox="1"/>
          <p:nvPr/>
        </p:nvSpPr>
        <p:spPr>
          <a:xfrm>
            <a:off x="5929322" y="5072074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5</a:t>
            </a:r>
            <a:r>
              <a:rPr lang="hr-HR" sz="2600" dirty="0" smtClean="0"/>
              <a:t>, 0)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5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62" name="Funkcija prijelaza 15"/>
          <p:cNvSpPr txBox="1"/>
          <p:nvPr/>
        </p:nvSpPr>
        <p:spPr>
          <a:xfrm>
            <a:off x="5929322" y="5500702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5</a:t>
            </a:r>
            <a:r>
              <a:rPr lang="hr-HR" sz="2600" dirty="0" smtClean="0"/>
              <a:t>, 1)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5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63" name="Funkcija prijelaza 16"/>
          <p:cNvSpPr txBox="1"/>
          <p:nvPr/>
        </p:nvSpPr>
        <p:spPr>
          <a:xfrm>
            <a:off x="5929322" y="5929330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</a:t>
            </a:r>
            <a:r>
              <a:rPr lang="hr-HR" sz="2600" dirty="0" smtClean="0"/>
              <a:t>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5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) = (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6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dirty="0" smtClean="0"/>
              <a:t>)</a:t>
            </a:r>
            <a:endParaRPr lang="hr-HR" sz="2600" dirty="0"/>
          </a:p>
        </p:txBody>
      </p:sp>
      <p:sp>
        <p:nvSpPr>
          <p:cNvPr id="64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68" name="Cell 3 - B"/>
          <p:cNvSpPr txBox="1"/>
          <p:nvPr/>
        </p:nvSpPr>
        <p:spPr>
          <a:xfrm>
            <a:off x="5929200" y="114480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53077E-6 L 0.04792 3.53077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33133E-6 L 0.04792 4.33133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08489E-6 L 0.04792 -1.08489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6881E-6 L 0.04774 3.36881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0.00023 L 0.09514 -0.00023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4 -4.06431E-6 L 0.09496 -4.06431E-6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4.78834E-6 L 0.09514 4.78834E-6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4 -0.00023 L 0.14237 -0.0004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96 3.36881E-6 L 0.14219 3.3688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4 -8.37575E-7 L 0.14237 -8.37575E-7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2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37 -0.00046 L 0.18959 -0.0004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19 3.36881E-6 L 0.18941 3.36881E-6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18959 -1.48148E-6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37 -8.37575E-7 L 0.18959 -8.37575E-7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9" presetClass="emph" presetSubtype="0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-0.00046 L 0.23681 -0.00046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-4.44444E-6 L 0.23681 -4.44444E-6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1 -1.85185E-6 L 0.23663 -1.85185E-6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17" grpId="0"/>
      <p:bldP spid="18" grpId="0"/>
      <p:bldP spid="19" grpId="0"/>
      <p:bldP spid="20" grpId="0"/>
      <p:bldP spid="66" grpId="0"/>
      <p:bldP spid="66" grpId="1"/>
      <p:bldP spid="66" grpId="2"/>
      <p:bldP spid="66" grpId="3"/>
      <p:bldP spid="66" grpId="4"/>
      <p:bldP spid="66" grpId="5"/>
      <p:bldP spid="66" grpId="6"/>
      <p:bldP spid="66" grpId="7"/>
      <p:bldP spid="66" grpId="8"/>
      <p:bldP spid="67" grpId="0"/>
      <p:bldP spid="67" grpId="1"/>
      <p:bldP spid="67" grpId="2"/>
      <p:bldP spid="67" grpId="3"/>
      <p:bldP spid="67" grpId="4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0" grpId="3"/>
      <p:bldP spid="30" grpId="4"/>
      <p:bldP spid="31" grpId="0"/>
      <p:bldP spid="65" grpId="0"/>
      <p:bldP spid="65" grpId="1"/>
      <p:bldP spid="65" grpId="2"/>
      <p:bldP spid="57" grpId="0"/>
      <p:bldP spid="60" grpId="0"/>
      <p:bldP spid="61" grpId="0"/>
      <p:bldP spid="62" grpId="0"/>
      <p:bldP spid="63" grpId="0"/>
      <p:bldP spid="68" grpId="0"/>
      <p:bldP spid="68" grpId="1"/>
      <p:bldP spid="6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4" name="Naslov"/>
          <p:cNvSpPr txBox="1"/>
          <p:nvPr/>
        </p:nvSpPr>
        <p:spPr>
          <a:xfrm>
            <a:off x="1785918" y="785794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Višekomponentna oznaka stanja</a:t>
            </a:r>
            <a:endParaRPr lang="hr-HR" sz="3000" dirty="0"/>
          </a:p>
        </p:txBody>
      </p:sp>
      <p:sp>
        <p:nvSpPr>
          <p:cNvPr id="5" name="Složena oznaka stanja"/>
          <p:cNvSpPr txBox="1"/>
          <p:nvPr/>
        </p:nvSpPr>
        <p:spPr>
          <a:xfrm>
            <a:off x="2000232" y="2007863"/>
            <a:ext cx="5143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Složena oznaka stanja: [</a:t>
            </a:r>
            <a:r>
              <a:rPr lang="hr-HR" sz="2600" i="1" dirty="0" smtClean="0"/>
              <a:t>q</a:t>
            </a:r>
            <a:r>
              <a:rPr lang="hr-HR" sz="2600" i="1" baseline="-25000" dirty="0" smtClean="0"/>
              <a:t>1</a:t>
            </a:r>
            <a:r>
              <a:rPr lang="hr-HR" sz="2600" i="1" dirty="0" smtClean="0"/>
              <a:t>, q</a:t>
            </a:r>
            <a:r>
              <a:rPr lang="hr-HR" sz="2600" i="1" baseline="-25000" dirty="0" smtClean="0"/>
              <a:t>2</a:t>
            </a:r>
            <a:r>
              <a:rPr lang="hr-HR" sz="2600" i="1" dirty="0" smtClean="0"/>
              <a:t>, ..., q</a:t>
            </a:r>
            <a:r>
              <a:rPr lang="hr-HR" sz="2600" i="1" baseline="-25000" dirty="0" smtClean="0"/>
              <a:t>n</a:t>
            </a:r>
            <a:r>
              <a:rPr lang="hr-HR" sz="2600" dirty="0" smtClean="0"/>
              <a:t>]</a:t>
            </a:r>
          </a:p>
        </p:txBody>
      </p:sp>
      <p:sp>
        <p:nvSpPr>
          <p:cNvPr id="7" name="Upravljačka komponenta"/>
          <p:cNvSpPr txBox="1"/>
          <p:nvPr/>
        </p:nvSpPr>
        <p:spPr>
          <a:xfrm>
            <a:off x="642910" y="3436623"/>
            <a:ext cx="6786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Upravljačka komponenta – upravlja radom TS</a:t>
            </a:r>
            <a:endParaRPr lang="hr-HR" sz="2600" dirty="0"/>
          </a:p>
        </p:txBody>
      </p:sp>
      <p:sp>
        <p:nvSpPr>
          <p:cNvPr id="9" name="Radna komponenta"/>
          <p:cNvSpPr txBox="1"/>
          <p:nvPr/>
        </p:nvSpPr>
        <p:spPr>
          <a:xfrm>
            <a:off x="642910" y="4214818"/>
            <a:ext cx="7715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Radna komponenta – koristi se za spremanje podataka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Sadržaj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 smtClean="0"/>
              <a:t>Osnovni model Turingova stroja</a:t>
            </a:r>
            <a:endParaRPr lang="hr-HR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46440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 smtClean="0"/>
              <a:t>Metode izrade Turingova stroja</a:t>
            </a:r>
            <a:endParaRPr lang="hr-HR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1643050"/>
            <a:ext cx="6643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Definicija Turingova stroja</a:t>
            </a:r>
            <a:endParaRPr lang="hr-HR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2007863"/>
            <a:ext cx="6643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Prihvaćanje jezika Turingovim strojem</a:t>
            </a:r>
            <a:endParaRPr lang="hr-HR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365053"/>
            <a:ext cx="7358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Računanje cjelobrojnih funkcija Turingovim strojem</a:t>
            </a:r>
            <a:endParaRPr lang="hr-HR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3429000"/>
            <a:ext cx="6643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Višekomponentna oznaka stanja</a:t>
            </a:r>
            <a:endParaRPr lang="hr-HR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3857628"/>
            <a:ext cx="6643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Višekomponentni znakovi trake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Turingova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Turingov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8" name="Naslov"/>
          <p:cNvSpPr txBox="1"/>
          <p:nvPr/>
        </p:nvSpPr>
        <p:spPr>
          <a:xfrm>
            <a:off x="214282" y="714356"/>
            <a:ext cx="3286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Primjer 4.3.</a:t>
            </a:r>
            <a:endParaRPr lang="hr-HR" sz="2600" dirty="0"/>
          </a:p>
        </p:txBody>
      </p:sp>
      <p:grpSp>
        <p:nvGrpSpPr>
          <p:cNvPr id="2" name="Turingov stroj"/>
          <p:cNvGrpSpPr/>
          <p:nvPr/>
        </p:nvGrpSpPr>
        <p:grpSpPr>
          <a:xfrm>
            <a:off x="3500430" y="2714620"/>
            <a:ext cx="2143140" cy="1271590"/>
            <a:chOff x="3143240" y="2143116"/>
            <a:chExt cx="2143140" cy="1271590"/>
          </a:xfrm>
        </p:grpSpPr>
        <p:cxnSp>
          <p:nvCxnSpPr>
            <p:cNvPr id="10" name="Strelica"/>
            <p:cNvCxnSpPr/>
            <p:nvPr/>
          </p:nvCxnSpPr>
          <p:spPr>
            <a:xfrm rot="16200000">
              <a:off x="3929852" y="2428074"/>
              <a:ext cx="571504" cy="158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43"/>
            <p:cNvGrpSpPr/>
            <p:nvPr/>
          </p:nvGrpSpPr>
          <p:grpSpPr>
            <a:xfrm>
              <a:off x="3143240" y="2500306"/>
              <a:ext cx="2143140" cy="914400"/>
              <a:chOff x="3500430" y="2500306"/>
              <a:chExt cx="2143140" cy="914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500430" y="2500306"/>
                <a:ext cx="2143140" cy="914400"/>
              </a:xfrm>
              <a:prstGeom prst="roundRect">
                <a:avLst>
                  <a:gd name="adj" fmla="val 23239"/>
                </a:avLst>
              </a:prstGeom>
              <a:solidFill>
                <a:srgbClr val="0F6274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hr-HR" dirty="0" smtClean="0"/>
                  <a:t>Upravljačka jedinka</a:t>
                </a:r>
                <a:endParaRPr lang="hr-HR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071934" y="2928934"/>
                <a:ext cx="1000132" cy="42862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[q0, B]"/>
          <p:cNvSpPr txBox="1"/>
          <p:nvPr/>
        </p:nvSpPr>
        <p:spPr>
          <a:xfrm>
            <a:off x="4071934" y="3500438"/>
            <a:ext cx="100013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[q</a:t>
            </a:r>
            <a:r>
              <a:rPr lang="hr-HR" sz="2200" b="1" baseline="-25000" dirty="0" smtClean="0"/>
              <a:t>0</a:t>
            </a:r>
            <a:r>
              <a:rPr lang="hr-HR" sz="2200" b="1" dirty="0" smtClean="0"/>
              <a:t>, </a:t>
            </a:r>
            <a:r>
              <a:rPr lang="hr-HR" sz="2200" b="1" i="1" dirty="0" smtClean="0"/>
              <a:t>B</a:t>
            </a:r>
            <a:r>
              <a:rPr lang="hr-HR" sz="2200" b="1" dirty="0" smtClean="0"/>
              <a:t>]</a:t>
            </a:r>
            <a:endParaRPr lang="hr-HR" sz="2200" b="1" baseline="-25000" dirty="0"/>
          </a:p>
        </p:txBody>
      </p:sp>
      <p:sp>
        <p:nvSpPr>
          <p:cNvPr id="24" name="[q1, 0]"/>
          <p:cNvSpPr txBox="1"/>
          <p:nvPr/>
        </p:nvSpPr>
        <p:spPr>
          <a:xfrm>
            <a:off x="4071934" y="3500438"/>
            <a:ext cx="100013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[q</a:t>
            </a:r>
            <a:r>
              <a:rPr lang="hr-HR" sz="2200" b="1" baseline="-25000" dirty="0" smtClean="0"/>
              <a:t>1</a:t>
            </a:r>
            <a:r>
              <a:rPr lang="hr-HR" sz="2200" b="1" dirty="0" smtClean="0"/>
              <a:t>, 0]</a:t>
            </a:r>
            <a:endParaRPr lang="hr-HR" sz="2200" b="1" baseline="-25000" dirty="0"/>
          </a:p>
        </p:txBody>
      </p:sp>
      <p:sp>
        <p:nvSpPr>
          <p:cNvPr id="65" name="[q1, B]"/>
          <p:cNvSpPr txBox="1"/>
          <p:nvPr/>
        </p:nvSpPr>
        <p:spPr>
          <a:xfrm>
            <a:off x="4071934" y="3500438"/>
            <a:ext cx="100013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smtClean="0"/>
              <a:t>[q</a:t>
            </a:r>
            <a:r>
              <a:rPr lang="hr-HR" sz="2200" b="1" baseline="-25000" dirty="0" smtClean="0"/>
              <a:t>1</a:t>
            </a:r>
            <a:r>
              <a:rPr lang="hr-HR" sz="2200" b="1" smtClean="0"/>
              <a:t>, </a:t>
            </a:r>
            <a:r>
              <a:rPr lang="hr-HR" sz="2200" b="1" i="1" dirty="0" smtClean="0"/>
              <a:t>B</a:t>
            </a:r>
            <a:r>
              <a:rPr lang="hr-HR" sz="2200" b="1" dirty="0" smtClean="0"/>
              <a:t>]</a:t>
            </a:r>
            <a:endParaRPr lang="hr-HR" sz="2200" b="1" baseline="-25000" dirty="0"/>
          </a:p>
        </p:txBody>
      </p:sp>
      <p:grpSp>
        <p:nvGrpSpPr>
          <p:cNvPr id="4" name="Traka"/>
          <p:cNvGrpSpPr/>
          <p:nvPr/>
        </p:nvGrpSpPr>
        <p:grpSpPr>
          <a:xfrm>
            <a:off x="4357686" y="2285992"/>
            <a:ext cx="3429024" cy="430887"/>
            <a:chOff x="4357686" y="1714488"/>
            <a:chExt cx="3429024" cy="430887"/>
          </a:xfrm>
        </p:grpSpPr>
        <p:grpSp>
          <p:nvGrpSpPr>
            <p:cNvPr id="5" name="Traka"/>
            <p:cNvGrpSpPr/>
            <p:nvPr/>
          </p:nvGrpSpPr>
          <p:grpSpPr>
            <a:xfrm>
              <a:off x="4357686" y="1714488"/>
              <a:ext cx="3429024" cy="428628"/>
              <a:chOff x="4857752" y="2428868"/>
              <a:chExt cx="3429024" cy="42862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57752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86380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8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143636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72264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Cell 6 - B"/>
              <p:cNvSpPr/>
              <p:nvPr/>
            </p:nvSpPr>
            <p:spPr>
              <a:xfrm>
                <a:off x="7000892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2400" b="1" dirty="0" smtClean="0">
                    <a:solidFill>
                      <a:schemeClr val="tx2"/>
                    </a:solidFill>
                  </a:rPr>
                  <a:t>B</a:t>
                </a:r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Cell 7 - B"/>
              <p:cNvSpPr/>
              <p:nvPr/>
            </p:nvSpPr>
            <p:spPr>
              <a:xfrm>
                <a:off x="7429520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2400" b="1" dirty="0" smtClean="0">
                    <a:solidFill>
                      <a:schemeClr val="tx2"/>
                    </a:solidFill>
                  </a:rPr>
                  <a:t>B</a:t>
                </a:r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Cell 8 - ..."/>
              <p:cNvSpPr/>
              <p:nvPr/>
            </p:nvSpPr>
            <p:spPr>
              <a:xfrm>
                <a:off x="7858148" y="2428868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2400" b="1" dirty="0" smtClean="0">
                    <a:solidFill>
                      <a:schemeClr val="tx2"/>
                    </a:solidFill>
                  </a:rPr>
                  <a:t>…</a:t>
                </a:r>
                <a:endParaRPr lang="hr-HR" sz="24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0" name="Cell 1 - 0"/>
            <p:cNvSpPr txBox="1"/>
            <p:nvPr/>
          </p:nvSpPr>
          <p:spPr>
            <a:xfrm>
              <a:off x="4357686" y="1714488"/>
              <a:ext cx="42862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2200" b="1" dirty="0" smtClean="0">
                  <a:solidFill>
                    <a:schemeClr val="tx2"/>
                  </a:solidFill>
                </a:rPr>
                <a:t>0</a:t>
              </a:r>
              <a:endParaRPr lang="hr-HR" sz="2200" b="1" dirty="0">
                <a:solidFill>
                  <a:schemeClr val="tx2"/>
                </a:solidFill>
              </a:endParaRPr>
            </a:p>
          </p:txBody>
        </p:sp>
        <p:sp>
          <p:nvSpPr>
            <p:cNvPr id="31" name="Cell 2 - 1"/>
            <p:cNvSpPr txBox="1"/>
            <p:nvPr/>
          </p:nvSpPr>
          <p:spPr>
            <a:xfrm>
              <a:off x="4786314" y="1714488"/>
              <a:ext cx="42862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2200" b="1" dirty="0" smtClean="0">
                  <a:solidFill>
                    <a:schemeClr val="tx2"/>
                  </a:solidFill>
                </a:rPr>
                <a:t>1</a:t>
              </a:r>
              <a:endParaRPr lang="hr-HR" sz="2200" b="1" dirty="0">
                <a:solidFill>
                  <a:schemeClr val="tx2"/>
                </a:solidFill>
              </a:endParaRPr>
            </a:p>
          </p:txBody>
        </p:sp>
        <p:sp>
          <p:nvSpPr>
            <p:cNvPr id="32" name="Cell 3 - 1"/>
            <p:cNvSpPr txBox="1"/>
            <p:nvPr/>
          </p:nvSpPr>
          <p:spPr>
            <a:xfrm>
              <a:off x="5214942" y="1714488"/>
              <a:ext cx="42862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2200" b="1" dirty="0" smtClean="0">
                  <a:solidFill>
                    <a:schemeClr val="tx2"/>
                  </a:solidFill>
                </a:rPr>
                <a:t>1</a:t>
              </a:r>
              <a:endParaRPr lang="hr-HR" sz="2200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Cell 4 - 1"/>
            <p:cNvSpPr txBox="1"/>
            <p:nvPr/>
          </p:nvSpPr>
          <p:spPr>
            <a:xfrm>
              <a:off x="5643570" y="1714488"/>
              <a:ext cx="42862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2200" b="1" dirty="0" smtClean="0">
                  <a:solidFill>
                    <a:schemeClr val="tx2"/>
                  </a:solidFill>
                </a:rPr>
                <a:t>1</a:t>
              </a:r>
              <a:endParaRPr lang="hr-HR" sz="2200" b="1" dirty="0">
                <a:solidFill>
                  <a:schemeClr val="tx2"/>
                </a:solidFill>
              </a:endParaRPr>
            </a:p>
          </p:txBody>
        </p:sp>
        <p:sp>
          <p:nvSpPr>
            <p:cNvPr id="34" name="Cell 5 - B"/>
            <p:cNvSpPr txBox="1"/>
            <p:nvPr/>
          </p:nvSpPr>
          <p:spPr>
            <a:xfrm>
              <a:off x="6072198" y="1714488"/>
              <a:ext cx="42862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2200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  <p:sp>
        <p:nvSpPr>
          <p:cNvPr id="48" name="Tekst zadatka"/>
          <p:cNvSpPr txBox="1"/>
          <p:nvPr/>
        </p:nvSpPr>
        <p:spPr>
          <a:xfrm>
            <a:off x="214282" y="1142984"/>
            <a:ext cx="8858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L</a:t>
            </a:r>
            <a:r>
              <a:rPr lang="hr-HR" sz="2600" dirty="0" smtClean="0"/>
              <a:t>(</a:t>
            </a:r>
            <a:r>
              <a:rPr lang="hr-HR" sz="2600" i="1" dirty="0" smtClean="0"/>
              <a:t>M</a:t>
            </a:r>
            <a:r>
              <a:rPr lang="hr-HR" sz="2600" dirty="0" smtClean="0"/>
              <a:t>) = nizovi kojima krajnje lijevi znak niza nije niti na jednom </a:t>
            </a:r>
          </a:p>
          <a:p>
            <a:r>
              <a:rPr lang="hr-HR" sz="2600" i="1" dirty="0" smtClean="0"/>
              <a:t>	</a:t>
            </a:r>
            <a:r>
              <a:rPr lang="hr-HR" sz="2600" dirty="0" smtClean="0"/>
              <a:t>drugom mjestu u nizu</a:t>
            </a:r>
            <a:endParaRPr lang="hr-HR" sz="2600" i="1" dirty="0"/>
          </a:p>
        </p:txBody>
      </p:sp>
      <p:grpSp>
        <p:nvGrpSpPr>
          <p:cNvPr id="6" name="Definicija TS"/>
          <p:cNvGrpSpPr/>
          <p:nvPr/>
        </p:nvGrpSpPr>
        <p:grpSpPr>
          <a:xfrm>
            <a:off x="964397" y="1150607"/>
            <a:ext cx="7215206" cy="921071"/>
            <a:chOff x="964397" y="4143380"/>
            <a:chExt cx="7215206" cy="921071"/>
          </a:xfrm>
        </p:grpSpPr>
        <p:sp>
          <p:nvSpPr>
            <p:cNvPr id="49" name="TextBox 48"/>
            <p:cNvSpPr txBox="1"/>
            <p:nvPr/>
          </p:nvSpPr>
          <p:spPr>
            <a:xfrm>
              <a:off x="1393009" y="4143380"/>
              <a:ext cx="63579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600" i="1" dirty="0" smtClean="0"/>
                <a:t>M</a:t>
              </a:r>
              <a:r>
                <a:rPr lang="hr-HR" sz="2600" dirty="0" smtClean="0"/>
                <a:t>=(</a:t>
              </a:r>
              <a:r>
                <a:rPr lang="hr-HR" sz="2600" i="1" dirty="0" smtClean="0"/>
                <a:t>Q, </a:t>
              </a:r>
              <a:r>
                <a:rPr lang="hr-HR" sz="2600" dirty="0" smtClean="0"/>
                <a:t>{0, 1}, {0, 1, </a:t>
              </a:r>
              <a:r>
                <a:rPr lang="hr-HR" sz="2600" i="1" dirty="0" smtClean="0"/>
                <a:t>B</a:t>
              </a:r>
              <a:r>
                <a:rPr lang="hr-HR" sz="2600" dirty="0" smtClean="0"/>
                <a:t>}, </a:t>
              </a:r>
              <a:r>
                <a:rPr lang="el-GR" sz="2600" dirty="0" smtClean="0"/>
                <a:t>δ</a:t>
              </a:r>
              <a:r>
                <a:rPr lang="hr-HR" sz="2600" dirty="0" smtClean="0"/>
                <a:t>, 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B</a:t>
              </a:r>
              <a:r>
                <a:rPr lang="hr-HR" sz="2600" dirty="0" smtClean="0"/>
                <a:t>], </a:t>
              </a:r>
              <a:r>
                <a:rPr lang="hr-HR" sz="2600" i="1" dirty="0" smtClean="0"/>
                <a:t>B</a:t>
              </a:r>
              <a:r>
                <a:rPr lang="hr-HR" sz="2600" dirty="0" smtClean="0"/>
                <a:t>, {[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 </a:t>
              </a:r>
              <a:r>
                <a:rPr lang="hr-HR" sz="2600" i="1" dirty="0" smtClean="0"/>
                <a:t>B</a:t>
              </a:r>
              <a:r>
                <a:rPr lang="hr-HR" sz="2600" dirty="0" smtClean="0"/>
                <a:t>]})</a:t>
              </a:r>
              <a:endParaRPr lang="hr-HR" sz="26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64397" y="4572008"/>
              <a:ext cx="72152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600" i="1" dirty="0" smtClean="0"/>
                <a:t>Q</a:t>
              </a:r>
              <a:r>
                <a:rPr lang="hr-HR" sz="2600" dirty="0" smtClean="0"/>
                <a:t>={[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B</a:t>
              </a:r>
              <a:r>
                <a:rPr lang="hr-HR" sz="2600" dirty="0" smtClean="0"/>
                <a:t>], 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0], 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1], 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B</a:t>
              </a:r>
              <a:r>
                <a:rPr lang="hr-HR" sz="2600" dirty="0" smtClean="0"/>
                <a:t>], 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0], 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1]}</a:t>
              </a:r>
              <a:endParaRPr lang="hr-HR" sz="2600" i="1" dirty="0"/>
            </a:p>
          </p:txBody>
        </p:sp>
      </p:grpSp>
      <p:grpSp>
        <p:nvGrpSpPr>
          <p:cNvPr id="7" name="Prvi redak"/>
          <p:cNvGrpSpPr/>
          <p:nvPr/>
        </p:nvGrpSpPr>
        <p:grpSpPr>
          <a:xfrm>
            <a:off x="571472" y="4143380"/>
            <a:ext cx="8178776" cy="492663"/>
            <a:chOff x="571472" y="4143380"/>
            <a:chExt cx="8178776" cy="492663"/>
          </a:xfrm>
        </p:grpSpPr>
        <p:sp>
          <p:nvSpPr>
            <p:cNvPr id="53" name="TextBox 52"/>
            <p:cNvSpPr txBox="1"/>
            <p:nvPr/>
          </p:nvSpPr>
          <p:spPr>
            <a:xfrm>
              <a:off x="571472" y="4143380"/>
              <a:ext cx="38576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600" dirty="0" smtClean="0"/>
                <a:t>δ</a:t>
              </a:r>
              <a:r>
                <a:rPr lang="hr-HR" sz="2600" dirty="0" smtClean="0"/>
                <a:t>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B</a:t>
              </a:r>
              <a:r>
                <a:rPr lang="hr-HR" sz="2600" dirty="0" smtClean="0"/>
                <a:t>], 0) = 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0], 0, </a:t>
              </a:r>
              <a:r>
                <a:rPr lang="hr-HR" sz="2600" i="1" dirty="0" smtClean="0"/>
                <a:t>R</a:t>
              </a:r>
              <a:r>
                <a:rPr lang="hr-HR" sz="2600" dirty="0" smtClean="0"/>
                <a:t>)</a:t>
              </a:r>
              <a:endParaRPr lang="hr-HR" sz="2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92596" y="4143600"/>
              <a:ext cx="38576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600" dirty="0" smtClean="0"/>
                <a:t>δ</a:t>
              </a:r>
              <a:r>
                <a:rPr lang="hr-HR" sz="2600" dirty="0" smtClean="0"/>
                <a:t>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0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B</a:t>
              </a:r>
              <a:r>
                <a:rPr lang="hr-HR" sz="2600" dirty="0" smtClean="0"/>
                <a:t>], 1) = 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1], 1, </a:t>
              </a:r>
              <a:r>
                <a:rPr lang="hr-HR" sz="2600" i="1" dirty="0" smtClean="0"/>
                <a:t>R</a:t>
              </a:r>
              <a:r>
                <a:rPr lang="hr-HR" sz="2600" dirty="0" smtClean="0"/>
                <a:t>)</a:t>
              </a:r>
              <a:endParaRPr lang="hr-HR" sz="2600" dirty="0"/>
            </a:p>
          </p:txBody>
        </p:sp>
      </p:grpSp>
      <p:grpSp>
        <p:nvGrpSpPr>
          <p:cNvPr id="9" name="Drugi redak"/>
          <p:cNvGrpSpPr/>
          <p:nvPr/>
        </p:nvGrpSpPr>
        <p:grpSpPr>
          <a:xfrm>
            <a:off x="571276" y="4714884"/>
            <a:ext cx="8107534" cy="492663"/>
            <a:chOff x="571276" y="4714884"/>
            <a:chExt cx="8107534" cy="492663"/>
          </a:xfrm>
        </p:grpSpPr>
        <p:sp>
          <p:nvSpPr>
            <p:cNvPr id="55" name="TextBox 54"/>
            <p:cNvSpPr txBox="1"/>
            <p:nvPr/>
          </p:nvSpPr>
          <p:spPr>
            <a:xfrm>
              <a:off x="571276" y="4714884"/>
              <a:ext cx="37864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600" dirty="0" smtClean="0"/>
                <a:t>δ</a:t>
              </a:r>
              <a:r>
                <a:rPr lang="hr-HR" sz="2600" dirty="0" smtClean="0"/>
                <a:t>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0], 1) = 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0], 1, </a:t>
              </a:r>
              <a:r>
                <a:rPr lang="hr-HR" sz="2600" i="1" dirty="0" smtClean="0"/>
                <a:t>R</a:t>
              </a:r>
              <a:r>
                <a:rPr lang="hr-HR" sz="2600" dirty="0" smtClean="0"/>
                <a:t>)</a:t>
              </a:r>
              <a:endParaRPr lang="hr-HR" sz="2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92400" y="4715104"/>
              <a:ext cx="37864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600" dirty="0" smtClean="0"/>
                <a:t>δ</a:t>
              </a:r>
              <a:r>
                <a:rPr lang="hr-HR" sz="2600" dirty="0" smtClean="0"/>
                <a:t>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1], 0) = 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1], 0, </a:t>
              </a:r>
              <a:r>
                <a:rPr lang="hr-HR" sz="2600" i="1" dirty="0" smtClean="0"/>
                <a:t>R</a:t>
              </a:r>
              <a:r>
                <a:rPr lang="hr-HR" sz="2600" dirty="0" smtClean="0"/>
                <a:t>)</a:t>
              </a:r>
              <a:endParaRPr lang="hr-HR" sz="2600" dirty="0"/>
            </a:p>
          </p:txBody>
        </p:sp>
      </p:grpSp>
      <p:grpSp>
        <p:nvGrpSpPr>
          <p:cNvPr id="11" name="Treći redak"/>
          <p:cNvGrpSpPr/>
          <p:nvPr/>
        </p:nvGrpSpPr>
        <p:grpSpPr>
          <a:xfrm>
            <a:off x="571472" y="5286388"/>
            <a:ext cx="8178776" cy="492663"/>
            <a:chOff x="571472" y="5286388"/>
            <a:chExt cx="8178776" cy="492663"/>
          </a:xfrm>
        </p:grpSpPr>
        <p:sp>
          <p:nvSpPr>
            <p:cNvPr id="56" name="TextBox 55"/>
            <p:cNvSpPr txBox="1"/>
            <p:nvPr/>
          </p:nvSpPr>
          <p:spPr>
            <a:xfrm>
              <a:off x="571472" y="5286388"/>
              <a:ext cx="38576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600" dirty="0" smtClean="0"/>
                <a:t>δ</a:t>
              </a:r>
              <a:r>
                <a:rPr lang="hr-HR" sz="2600" dirty="0" smtClean="0"/>
                <a:t>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0], </a:t>
              </a:r>
              <a:r>
                <a:rPr lang="hr-HR" sz="2600" i="1" dirty="0" smtClean="0"/>
                <a:t>B</a:t>
              </a:r>
              <a:r>
                <a:rPr lang="hr-HR" sz="2600" dirty="0" smtClean="0"/>
                <a:t>) = 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B</a:t>
              </a:r>
              <a:r>
                <a:rPr lang="hr-HR" sz="2600" dirty="0" smtClean="0"/>
                <a:t>], </a:t>
              </a:r>
              <a:r>
                <a:rPr lang="hr-HR" sz="2600" i="1" dirty="0" smtClean="0"/>
                <a:t>B</a:t>
              </a:r>
              <a:r>
                <a:rPr lang="hr-HR" sz="2600" dirty="0" smtClean="0"/>
                <a:t>, </a:t>
              </a:r>
              <a:r>
                <a:rPr lang="hr-HR" sz="2600" i="1" dirty="0" smtClean="0"/>
                <a:t>L</a:t>
              </a:r>
              <a:r>
                <a:rPr lang="hr-HR" sz="2600" dirty="0" smtClean="0"/>
                <a:t>)</a:t>
              </a:r>
              <a:endParaRPr lang="hr-HR" sz="2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92596" y="5286608"/>
              <a:ext cx="38576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600" dirty="0" smtClean="0"/>
                <a:t>δ</a:t>
              </a:r>
              <a:r>
                <a:rPr lang="hr-HR" sz="2600" dirty="0" smtClean="0"/>
                <a:t>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</a:t>
              </a:r>
              <a:r>
                <a:rPr lang="hr-HR" sz="2600" dirty="0" smtClean="0"/>
                <a:t>1], </a:t>
              </a:r>
              <a:r>
                <a:rPr lang="hr-HR" sz="2600" i="1" dirty="0" smtClean="0"/>
                <a:t>B</a:t>
              </a:r>
              <a:r>
                <a:rPr lang="hr-HR" sz="2600" dirty="0" smtClean="0"/>
                <a:t>) = ([</a:t>
              </a:r>
              <a:r>
                <a:rPr lang="hr-HR" sz="2600" i="1" dirty="0" smtClean="0"/>
                <a:t>q</a:t>
              </a:r>
              <a:r>
                <a:rPr lang="hr-HR" sz="2600" i="1" baseline="-25000" dirty="0" smtClean="0"/>
                <a:t>1</a:t>
              </a:r>
              <a:r>
                <a:rPr lang="hr-HR" sz="2600" dirty="0" smtClean="0"/>
                <a:t>,</a:t>
              </a:r>
              <a:r>
                <a:rPr lang="hr-HR" sz="2600" i="1" dirty="0" smtClean="0"/>
                <a:t> B</a:t>
              </a:r>
              <a:r>
                <a:rPr lang="hr-HR" sz="2600" dirty="0" smtClean="0"/>
                <a:t>], </a:t>
              </a:r>
              <a:r>
                <a:rPr lang="hr-HR" sz="2600" i="1" dirty="0" smtClean="0"/>
                <a:t>B</a:t>
              </a:r>
              <a:r>
                <a:rPr lang="hr-HR" sz="2600" dirty="0" smtClean="0"/>
                <a:t>, </a:t>
              </a:r>
              <a:r>
                <a:rPr lang="hr-HR" sz="2600" i="1" dirty="0" smtClean="0"/>
                <a:t>L</a:t>
              </a:r>
              <a:r>
                <a:rPr lang="hr-HR" sz="2600" dirty="0" smtClean="0"/>
                <a:t>)</a:t>
              </a:r>
              <a:endParaRPr lang="hr-HR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26162E-7 L -0.046 -3.26162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 -3.26162E-7 L -0.09323 -3.26162E-7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23 -3.26162E-7 L -0.14045 -3.26162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5 -3.26162E-7 L -0.18767 -3.26162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67 -3.72195E-6 L -0.14045 -3.72195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4" grpId="0"/>
      <p:bldP spid="24" grpId="1"/>
      <p:bldP spid="24" grpId="2"/>
      <p:bldP spid="24" grpId="3"/>
      <p:bldP spid="24" grpId="4"/>
      <p:bldP spid="65" grpId="0"/>
      <p:bldP spid="65" grpId="1"/>
      <p:bldP spid="65" grpId="2"/>
      <p:bldP spid="48" grpId="0"/>
      <p:bldP spid="4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185" name="Automat"/>
          <p:cNvSpPr txBox="1"/>
          <p:nvPr/>
        </p:nvSpPr>
        <p:spPr>
          <a:xfrm>
            <a:off x="285720" y="1413205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smtClean="0"/>
              <a:t>TS </a:t>
            </a:r>
            <a:r>
              <a:rPr lang="hr-HR" sz="3200" i="1" dirty="0" smtClean="0"/>
              <a:t>M</a:t>
            </a:r>
            <a:r>
              <a:rPr lang="hr-HR" sz="3200" dirty="0" smtClean="0"/>
              <a:t> = (</a:t>
            </a:r>
            <a:r>
              <a:rPr lang="hr-HR" sz="3200" i="1" dirty="0" smtClean="0"/>
              <a:t>Q</a:t>
            </a:r>
            <a:r>
              <a:rPr lang="hr-HR" sz="3200" dirty="0" smtClean="0"/>
              <a:t>, ∑, </a:t>
            </a:r>
            <a:r>
              <a:rPr lang="el-GR" sz="3200" dirty="0" smtClean="0"/>
              <a:t>Γ</a:t>
            </a:r>
            <a:r>
              <a:rPr lang="hr-HR" sz="3200" dirty="0" smtClean="0"/>
              <a:t>, </a:t>
            </a:r>
            <a:r>
              <a:rPr lang="el-GR" sz="3200" dirty="0" smtClean="0"/>
              <a:t>δ</a:t>
            </a:r>
            <a:r>
              <a:rPr lang="hr-HR" sz="3200" dirty="0" smtClean="0"/>
              <a:t>, </a:t>
            </a:r>
            <a:r>
              <a:rPr lang="hr-HR" sz="3200" i="1" dirty="0" smtClean="0"/>
              <a:t>q</a:t>
            </a:r>
            <a:r>
              <a:rPr lang="hr-HR" sz="3200" baseline="-25000" dirty="0" smtClean="0"/>
              <a:t>0</a:t>
            </a:r>
            <a:r>
              <a:rPr lang="hr-HR" sz="3200" dirty="0" smtClean="0"/>
              <a:t>, </a:t>
            </a:r>
            <a:r>
              <a:rPr lang="hr-HR" sz="3200" i="1" dirty="0" smtClean="0"/>
              <a:t>B</a:t>
            </a:r>
            <a:r>
              <a:rPr lang="hr-HR" sz="3200" dirty="0" smtClean="0"/>
              <a:t>, </a:t>
            </a:r>
            <a:r>
              <a:rPr lang="hr-HR" sz="3200" i="1" dirty="0" smtClean="0"/>
              <a:t>F</a:t>
            </a:r>
            <a:r>
              <a:rPr lang="hr-HR" sz="3200" dirty="0" smtClean="0"/>
              <a:t>)</a:t>
            </a:r>
          </a:p>
        </p:txBody>
      </p:sp>
      <p:sp>
        <p:nvSpPr>
          <p:cNvPr id="81" name="Automat"/>
          <p:cNvSpPr txBox="1"/>
          <p:nvPr/>
        </p:nvSpPr>
        <p:spPr>
          <a:xfrm>
            <a:off x="1928794" y="2643182"/>
            <a:ext cx="6858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r>
              <a:rPr lang="hr-HR" sz="2600" dirty="0" smtClean="0"/>
              <a:t> = {[</a:t>
            </a:r>
            <a:r>
              <a:rPr lang="hr-HR" sz="2600" i="1" dirty="0" smtClean="0"/>
              <a:t>q</a:t>
            </a:r>
            <a:r>
              <a:rPr lang="hr-HR" sz="2600" dirty="0" smtClean="0"/>
              <a:t>, </a:t>
            </a:r>
            <a:r>
              <a:rPr lang="hr-HR" sz="2600" i="1" dirty="0" smtClean="0"/>
              <a:t>R</a:t>
            </a:r>
            <a:r>
              <a:rPr lang="hr-HR" sz="2600" i="1" baseline="-25000" dirty="0" smtClean="0"/>
              <a:t>1</a:t>
            </a:r>
            <a:r>
              <a:rPr lang="hr-HR" sz="2600" i="1" dirty="0" smtClean="0"/>
              <a:t>, R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] | </a:t>
            </a:r>
            <a:r>
              <a:rPr lang="hr-HR" sz="2600" i="1" dirty="0" smtClean="0"/>
              <a:t>q</a:t>
            </a:r>
            <a:r>
              <a:rPr lang="hr-HR" sz="26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{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1</a:t>
            </a:r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2</a:t>
            </a:r>
            <a:r>
              <a:rPr lang="hr-HR" sz="2600" dirty="0" smtClean="0"/>
              <a:t>}	</a:t>
            </a:r>
            <a:endParaRPr lang="hr-HR" sz="2600" i="1" dirty="0" smtClean="0"/>
          </a:p>
          <a:p>
            <a:r>
              <a:rPr lang="hr-HR" sz="2600" dirty="0" smtClean="0"/>
              <a:t>                             </a:t>
            </a:r>
            <a:r>
              <a:rPr lang="hr-HR" sz="2600" i="1" dirty="0" smtClean="0"/>
              <a:t>R</a:t>
            </a:r>
            <a:r>
              <a:rPr lang="hr-HR" sz="2600" i="1" baseline="-25000" dirty="0" smtClean="0"/>
              <a:t>1</a:t>
            </a:r>
            <a:r>
              <a:rPr lang="hr-HR" sz="2600" i="1" dirty="0" smtClean="0"/>
              <a:t>, R</a:t>
            </a:r>
            <a:r>
              <a:rPr lang="hr-HR" sz="2600" i="1" baseline="-25000" dirty="0" smtClean="0"/>
              <a:t>2</a:t>
            </a:r>
            <a:r>
              <a:rPr lang="hr-HR" sz="26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</a:t>
            </a:r>
            <a:r>
              <a:rPr lang="el-GR" sz="2600" dirty="0" smtClean="0"/>
              <a:t>Γ</a:t>
            </a:r>
            <a:r>
              <a:rPr lang="hr-HR" sz="2600" dirty="0" smtClean="0"/>
              <a:t> }</a:t>
            </a:r>
          </a:p>
        </p:txBody>
      </p:sp>
      <p:sp>
        <p:nvSpPr>
          <p:cNvPr id="82" name="Automat"/>
          <p:cNvSpPr txBox="1"/>
          <p:nvPr/>
        </p:nvSpPr>
        <p:spPr>
          <a:xfrm>
            <a:off x="1928794" y="4286256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Γ</a:t>
            </a:r>
            <a:r>
              <a:rPr lang="hr-HR" sz="2600" dirty="0" smtClean="0"/>
              <a:t> = {0, 1,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X</a:t>
            </a:r>
            <a:r>
              <a:rPr lang="hr-HR" sz="2600" dirty="0" smtClean="0"/>
              <a:t>}</a:t>
            </a:r>
          </a:p>
        </p:txBody>
      </p:sp>
      <p:sp>
        <p:nvSpPr>
          <p:cNvPr id="83" name="Automat"/>
          <p:cNvSpPr txBox="1"/>
          <p:nvPr/>
        </p:nvSpPr>
        <p:spPr>
          <a:xfrm>
            <a:off x="1928794" y="3643314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∑ = {0, 1}</a:t>
            </a:r>
          </a:p>
        </p:txBody>
      </p:sp>
      <p:sp>
        <p:nvSpPr>
          <p:cNvPr id="84" name="Automat"/>
          <p:cNvSpPr txBox="1"/>
          <p:nvPr/>
        </p:nvSpPr>
        <p:spPr>
          <a:xfrm>
            <a:off x="1928794" y="4936821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r>
              <a:rPr lang="hr-HR" sz="2600" baseline="-25000" dirty="0" smtClean="0"/>
              <a:t>0</a:t>
            </a:r>
            <a:r>
              <a:rPr lang="hr-HR" sz="2600" dirty="0" smtClean="0"/>
              <a:t> = [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1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]</a:t>
            </a:r>
          </a:p>
        </p:txBody>
      </p:sp>
      <p:sp>
        <p:nvSpPr>
          <p:cNvPr id="85" name="Automat"/>
          <p:cNvSpPr txBox="1"/>
          <p:nvPr/>
        </p:nvSpPr>
        <p:spPr>
          <a:xfrm>
            <a:off x="1928794" y="5579763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F</a:t>
            </a:r>
            <a:r>
              <a:rPr lang="hr-HR" sz="2600" dirty="0" smtClean="0"/>
              <a:t> = {[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2</a:t>
            </a:r>
            <a:r>
              <a:rPr lang="hr-HR" sz="2600" dirty="0" smtClean="0"/>
              <a:t>, </a:t>
            </a:r>
            <a:r>
              <a:rPr lang="hr-HR" sz="2600" i="1" dirty="0" smtClean="0"/>
              <a:t>B, B</a:t>
            </a:r>
            <a:r>
              <a:rPr lang="hr-HR" sz="2600" dirty="0" smtClean="0"/>
              <a:t>]}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2844" y="571480"/>
            <a:ext cx="17604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Primjer 4.4.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5" grpId="1"/>
      <p:bldP spid="185" grpId="2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grpSp>
        <p:nvGrpSpPr>
          <p:cNvPr id="2" name="Upravljačka jedinka"/>
          <p:cNvGrpSpPr/>
          <p:nvPr/>
        </p:nvGrpSpPr>
        <p:grpSpPr>
          <a:xfrm>
            <a:off x="3500430" y="1585906"/>
            <a:ext cx="2143140" cy="1271590"/>
            <a:chOff x="4500562" y="1142984"/>
            <a:chExt cx="2143140" cy="1271590"/>
          </a:xfrm>
        </p:grpSpPr>
        <p:cxnSp>
          <p:nvCxnSpPr>
            <p:cNvPr id="124" name="Strelica"/>
            <p:cNvCxnSpPr/>
            <p:nvPr/>
          </p:nvCxnSpPr>
          <p:spPr>
            <a:xfrm rot="16200000">
              <a:off x="5287174" y="1427942"/>
              <a:ext cx="571504" cy="158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Jedinka tijelo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27" name="Jedinka stanje"/>
            <p:cNvSpPr/>
            <p:nvPr/>
          </p:nvSpPr>
          <p:spPr>
            <a:xfrm>
              <a:off x="4857752" y="1928802"/>
              <a:ext cx="142876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Stanje zagrade"/>
          <p:cNvSpPr txBox="1"/>
          <p:nvPr/>
        </p:nvSpPr>
        <p:spPr>
          <a:xfrm>
            <a:off x="3822522" y="2360587"/>
            <a:ext cx="15001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[     ,    ,    ]</a:t>
            </a:r>
            <a:endParaRPr lang="hr-HR" sz="2200" b="1" dirty="0"/>
          </a:p>
        </p:txBody>
      </p:sp>
      <p:sp>
        <p:nvSpPr>
          <p:cNvPr id="146" name="Prva jedinica"/>
          <p:cNvSpPr txBox="1"/>
          <p:nvPr/>
        </p:nvSpPr>
        <p:spPr>
          <a:xfrm>
            <a:off x="4357686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47" name="Druga jedinica"/>
          <p:cNvSpPr txBox="1"/>
          <p:nvPr/>
        </p:nvSpPr>
        <p:spPr>
          <a:xfrm>
            <a:off x="4786314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" name="Prva nula"/>
          <p:cNvSpPr txBox="1"/>
          <p:nvPr/>
        </p:nvSpPr>
        <p:spPr>
          <a:xfrm>
            <a:off x="5214942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grpSp>
        <p:nvGrpSpPr>
          <p:cNvPr id="3" name="Traka"/>
          <p:cNvGrpSpPr/>
          <p:nvPr/>
        </p:nvGrpSpPr>
        <p:grpSpPr>
          <a:xfrm>
            <a:off x="4357686" y="1142984"/>
            <a:ext cx="3000396" cy="428628"/>
            <a:chOff x="5357818" y="714356"/>
            <a:chExt cx="3000396" cy="428628"/>
          </a:xfrm>
        </p:grpSpPr>
        <p:sp>
          <p:nvSpPr>
            <p:cNvPr id="136" name="..."/>
            <p:cNvSpPr/>
            <p:nvPr/>
          </p:nvSpPr>
          <p:spPr>
            <a:xfrm>
              <a:off x="7929586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…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5" name="Šesti kvadrat"/>
            <p:cNvSpPr/>
            <p:nvPr/>
          </p:nvSpPr>
          <p:spPr>
            <a:xfrm>
              <a:off x="7500958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3" name="Peti kvadrat"/>
            <p:cNvSpPr/>
            <p:nvPr/>
          </p:nvSpPr>
          <p:spPr>
            <a:xfrm>
              <a:off x="7072330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3" name="Četvrti kvadrat"/>
            <p:cNvSpPr/>
            <p:nvPr/>
          </p:nvSpPr>
          <p:spPr>
            <a:xfrm>
              <a:off x="6643702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2" name="Treći kvadrat"/>
            <p:cNvSpPr/>
            <p:nvPr/>
          </p:nvSpPr>
          <p:spPr>
            <a:xfrm>
              <a:off x="6215074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1" name="Drugi kvadrat"/>
            <p:cNvSpPr/>
            <p:nvPr/>
          </p:nvSpPr>
          <p:spPr>
            <a:xfrm>
              <a:off x="5786446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0" name="Prvi kvadrat"/>
            <p:cNvSpPr/>
            <p:nvPr/>
          </p:nvSpPr>
          <p:spPr>
            <a:xfrm>
              <a:off x="5357818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5" name="B3"/>
          <p:cNvSpPr txBox="1"/>
          <p:nvPr/>
        </p:nvSpPr>
        <p:spPr>
          <a:xfrm>
            <a:off x="6500826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0" name="B2"/>
          <p:cNvSpPr txBox="1"/>
          <p:nvPr/>
        </p:nvSpPr>
        <p:spPr>
          <a:xfrm>
            <a:off x="6072198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9" name="B1"/>
          <p:cNvSpPr txBox="1"/>
          <p:nvPr/>
        </p:nvSpPr>
        <p:spPr>
          <a:xfrm>
            <a:off x="5643570" y="1142984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85" name="Automat"/>
          <p:cNvSpPr txBox="1"/>
          <p:nvPr/>
        </p:nvSpPr>
        <p:spPr>
          <a:xfrm>
            <a:off x="1095439" y="571480"/>
            <a:ext cx="6953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dirty="0" smtClean="0"/>
              <a:t>TS </a:t>
            </a:r>
            <a:r>
              <a:rPr lang="hr-HR" sz="2400" i="1" dirty="0" smtClean="0"/>
              <a:t>M</a:t>
            </a:r>
            <a:r>
              <a:rPr lang="hr-HR" sz="2400" dirty="0" smtClean="0"/>
              <a:t> = (</a:t>
            </a:r>
            <a:r>
              <a:rPr lang="hr-HR" sz="2400" i="1" dirty="0" smtClean="0"/>
              <a:t>Q</a:t>
            </a:r>
            <a:r>
              <a:rPr lang="hr-HR" sz="2400" dirty="0" smtClean="0"/>
              <a:t>, {0, 1}, {0, 1, </a:t>
            </a:r>
            <a:r>
              <a:rPr lang="hr-HR" sz="2400" i="1" dirty="0" smtClean="0"/>
              <a:t>B</a:t>
            </a:r>
            <a:r>
              <a:rPr lang="hr-HR" sz="2400" dirty="0" smtClean="0"/>
              <a:t>, </a:t>
            </a:r>
            <a:r>
              <a:rPr lang="hr-HR" sz="2400" i="1" dirty="0" smtClean="0"/>
              <a:t>X</a:t>
            </a:r>
            <a:r>
              <a:rPr lang="hr-HR" sz="2400" dirty="0" smtClean="0"/>
              <a:t>}, </a:t>
            </a:r>
            <a:r>
              <a:rPr lang="el-GR" sz="2400" dirty="0" smtClean="0"/>
              <a:t>δ</a:t>
            </a:r>
            <a:r>
              <a:rPr lang="hr-HR" sz="2400" dirty="0" smtClean="0"/>
              <a:t>, [</a:t>
            </a:r>
            <a:r>
              <a:rPr lang="hr-HR" sz="2400" i="1" dirty="0" smtClean="0"/>
              <a:t>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</a:t>
            </a:r>
            <a:r>
              <a:rPr lang="hr-HR" sz="2400" i="1" dirty="0" smtClean="0"/>
              <a:t>B</a:t>
            </a:r>
            <a:r>
              <a:rPr lang="hr-HR" sz="2400" dirty="0" smtClean="0"/>
              <a:t>, </a:t>
            </a:r>
            <a:r>
              <a:rPr lang="hr-HR" sz="2400" i="1" dirty="0" smtClean="0"/>
              <a:t>B</a:t>
            </a:r>
            <a:r>
              <a:rPr lang="hr-HR" sz="2400" dirty="0" smtClean="0"/>
              <a:t>], </a:t>
            </a:r>
            <a:r>
              <a:rPr lang="hr-HR" sz="2400" i="1" dirty="0" smtClean="0"/>
              <a:t>B</a:t>
            </a:r>
            <a:r>
              <a:rPr lang="hr-HR" sz="2400" dirty="0" smtClean="0"/>
              <a:t>, {[</a:t>
            </a:r>
            <a:r>
              <a:rPr lang="hr-HR" sz="2400" i="1" dirty="0" smtClean="0"/>
              <a:t>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hr-HR" sz="2400" i="1" dirty="0" smtClean="0"/>
              <a:t>B, B</a:t>
            </a:r>
            <a:r>
              <a:rPr lang="hr-HR" sz="2400" dirty="0" smtClean="0"/>
              <a:t>]})</a:t>
            </a:r>
            <a:endParaRPr lang="hr-HR" sz="2400" dirty="0"/>
          </a:p>
        </p:txBody>
      </p:sp>
      <p:sp>
        <p:nvSpPr>
          <p:cNvPr id="220" name="Prijelaz 6"/>
          <p:cNvSpPr txBox="1"/>
          <p:nvPr/>
        </p:nvSpPr>
        <p:spPr>
          <a:xfrm>
            <a:off x="1000100" y="5643578"/>
            <a:ext cx="619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6)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dirty="0" smtClean="0"/>
              <a:t>) = ([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dirty="0" smtClean="0"/>
              <a:t>, </a:t>
            </a:r>
            <a:r>
              <a:rPr lang="hr-HR" i="1" dirty="0" smtClean="0"/>
              <a:t>L</a:t>
            </a:r>
            <a:r>
              <a:rPr lang="hr-HR" dirty="0" smtClean="0"/>
              <a:t>) za znakove </a:t>
            </a:r>
            <a:r>
              <a:rPr lang="hr-HR" i="1" dirty="0" smtClean="0"/>
              <a:t>A</a:t>
            </a:r>
            <a:r>
              <a:rPr lang="hr-HR" dirty="0" smtClean="0"/>
              <a:t> iz skupa </a:t>
            </a:r>
            <a:r>
              <a:rPr lang="el-GR" dirty="0" smtClean="0"/>
              <a:t>Γ</a:t>
            </a:r>
            <a:r>
              <a:rPr lang="hr-HR" dirty="0" smtClean="0"/>
              <a:t> \ {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}</a:t>
            </a:r>
          </a:p>
        </p:txBody>
      </p:sp>
      <p:sp>
        <p:nvSpPr>
          <p:cNvPr id="215" name="Prijelaz 5"/>
          <p:cNvSpPr txBox="1"/>
          <p:nvPr/>
        </p:nvSpPr>
        <p:spPr>
          <a:xfrm>
            <a:off x="1000100" y="5143512"/>
            <a:ext cx="652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</a:t>
            </a:r>
            <a:r>
              <a:rPr lang="hr-HR" i="1" dirty="0" smtClean="0"/>
              <a:t>B</a:t>
            </a:r>
            <a:r>
              <a:rPr lang="hr-HR" dirty="0" smtClean="0"/>
              <a:t>) = ([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L</a:t>
            </a:r>
            <a:r>
              <a:rPr lang="hr-HR" dirty="0" smtClean="0"/>
              <a:t>) za znakove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 iz skupa </a:t>
            </a:r>
            <a:r>
              <a:rPr lang="el-GR" dirty="0" smtClean="0"/>
              <a:t>Γ</a:t>
            </a:r>
            <a:r>
              <a:rPr lang="hr-HR" dirty="0" smtClean="0"/>
              <a:t> \ {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}</a:t>
            </a:r>
          </a:p>
        </p:txBody>
      </p:sp>
      <p:sp>
        <p:nvSpPr>
          <p:cNvPr id="210" name="Prijelaz 4"/>
          <p:cNvSpPr txBox="1"/>
          <p:nvPr/>
        </p:nvSpPr>
        <p:spPr>
          <a:xfrm>
            <a:off x="1000100" y="4643446"/>
            <a:ext cx="700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], </a:t>
            </a:r>
            <a:r>
              <a:rPr lang="hr-HR" i="1" dirty="0" smtClean="0"/>
              <a:t>B</a:t>
            </a:r>
            <a:r>
              <a:rPr lang="hr-HR" dirty="0" smtClean="0"/>
              <a:t>) = 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 za znakove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 i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 iz skupa </a:t>
            </a:r>
            <a:r>
              <a:rPr lang="el-GR" dirty="0" smtClean="0"/>
              <a:t>Γ</a:t>
            </a:r>
            <a:r>
              <a:rPr lang="hr-HR" dirty="0" smtClean="0"/>
              <a:t> \ {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}</a:t>
            </a:r>
          </a:p>
        </p:txBody>
      </p:sp>
      <p:sp>
        <p:nvSpPr>
          <p:cNvPr id="205" name="Prijelaz 3"/>
          <p:cNvSpPr txBox="1"/>
          <p:nvPr/>
        </p:nvSpPr>
        <p:spPr>
          <a:xfrm>
            <a:off x="1000100" y="4143380"/>
            <a:ext cx="755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baseline="-25000" dirty="0" smtClean="0"/>
              <a:t>3</a:t>
            </a:r>
            <a:r>
              <a:rPr lang="hr-HR" dirty="0" smtClean="0"/>
              <a:t>) = 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3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 za znakove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 i </a:t>
            </a:r>
            <a:r>
              <a:rPr lang="hr-HR" i="1" dirty="0" smtClean="0"/>
              <a:t>A</a:t>
            </a:r>
            <a:r>
              <a:rPr lang="hr-HR" baseline="-25000" dirty="0" smtClean="0"/>
              <a:t>3</a:t>
            </a:r>
            <a:r>
              <a:rPr lang="hr-HR" dirty="0" smtClean="0"/>
              <a:t> iz skupa </a:t>
            </a:r>
            <a:r>
              <a:rPr lang="el-GR" dirty="0" smtClean="0"/>
              <a:t>Γ</a:t>
            </a:r>
            <a:r>
              <a:rPr lang="hr-HR" dirty="0" smtClean="0"/>
              <a:t> \ {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}</a:t>
            </a:r>
          </a:p>
        </p:txBody>
      </p:sp>
      <p:sp>
        <p:nvSpPr>
          <p:cNvPr id="200" name="Prijelaz 2"/>
          <p:cNvSpPr txBox="1"/>
          <p:nvPr/>
        </p:nvSpPr>
        <p:spPr>
          <a:xfrm>
            <a:off x="1000100" y="3643314"/>
            <a:ext cx="705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) = 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],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 za znakove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  i </a:t>
            </a:r>
            <a:r>
              <a:rPr lang="hr-HR" i="1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 iz skupa </a:t>
            </a:r>
            <a:r>
              <a:rPr lang="el-GR" dirty="0" smtClean="0"/>
              <a:t>Γ</a:t>
            </a:r>
            <a:r>
              <a:rPr lang="hr-HR" dirty="0" smtClean="0"/>
              <a:t> \ {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}</a:t>
            </a:r>
          </a:p>
        </p:txBody>
      </p:sp>
      <p:sp>
        <p:nvSpPr>
          <p:cNvPr id="190" name="Prijelaz 1"/>
          <p:cNvSpPr txBox="1"/>
          <p:nvPr/>
        </p:nvSpPr>
        <p:spPr>
          <a:xfrm>
            <a:off x="1000100" y="3143248"/>
            <a:ext cx="645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) = 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],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 za znakove </a:t>
            </a:r>
            <a:r>
              <a:rPr lang="hr-HR" i="1" dirty="0" smtClean="0"/>
              <a:t>A</a:t>
            </a:r>
            <a:r>
              <a:rPr lang="hr-HR" baseline="-25000" dirty="0" smtClean="0"/>
              <a:t>1</a:t>
            </a:r>
            <a:r>
              <a:rPr lang="hr-HR" dirty="0" smtClean="0"/>
              <a:t> iz skupa </a:t>
            </a:r>
            <a:r>
              <a:rPr lang="el-GR" dirty="0" smtClean="0"/>
              <a:t>Γ</a:t>
            </a:r>
            <a:r>
              <a:rPr lang="hr-HR" dirty="0" smtClean="0"/>
              <a:t> \ {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}</a:t>
            </a:r>
          </a:p>
        </p:txBody>
      </p:sp>
      <p:sp>
        <p:nvSpPr>
          <p:cNvPr id="246" name="Stanje prva 0"/>
          <p:cNvSpPr txBox="1"/>
          <p:nvPr/>
        </p:nvSpPr>
        <p:spPr>
          <a:xfrm>
            <a:off x="3983154" y="2357430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0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247" name="Stanje prva 1"/>
          <p:cNvSpPr txBox="1"/>
          <p:nvPr/>
        </p:nvSpPr>
        <p:spPr>
          <a:xfrm>
            <a:off x="3983154" y="2357430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1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248" name="Stanje druga 1"/>
          <p:cNvSpPr txBox="1"/>
          <p:nvPr/>
        </p:nvSpPr>
        <p:spPr>
          <a:xfrm>
            <a:off x="4304418" y="2357430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1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249" name="Stanje druga 0"/>
          <p:cNvSpPr txBox="1"/>
          <p:nvPr/>
        </p:nvSpPr>
        <p:spPr>
          <a:xfrm>
            <a:off x="4304418" y="2357430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0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250" name="Stanje druga B"/>
          <p:cNvSpPr txBox="1"/>
          <p:nvPr/>
        </p:nvSpPr>
        <p:spPr>
          <a:xfrm>
            <a:off x="4313296" y="2357430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B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251" name="Stanje prva B"/>
          <p:cNvSpPr txBox="1"/>
          <p:nvPr/>
        </p:nvSpPr>
        <p:spPr>
          <a:xfrm>
            <a:off x="3992032" y="2357430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B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252" name="q1"/>
          <p:cNvSpPr txBox="1"/>
          <p:nvPr/>
        </p:nvSpPr>
        <p:spPr>
          <a:xfrm>
            <a:off x="3608208" y="236154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dirty="0"/>
          </a:p>
        </p:txBody>
      </p:sp>
      <p:sp>
        <p:nvSpPr>
          <p:cNvPr id="253" name="q2"/>
          <p:cNvSpPr txBox="1"/>
          <p:nvPr/>
        </p:nvSpPr>
        <p:spPr>
          <a:xfrm>
            <a:off x="3608208" y="2366308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2 </a:t>
            </a:r>
            <a:endParaRPr lang="hr-HR" sz="2200" b="1" dirty="0"/>
          </a:p>
        </p:txBody>
      </p:sp>
      <p:sp>
        <p:nvSpPr>
          <p:cNvPr id="254" name="Drugi X"/>
          <p:cNvSpPr txBox="1"/>
          <p:nvPr/>
        </p:nvSpPr>
        <p:spPr>
          <a:xfrm>
            <a:off x="4786314" y="114644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X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5" name="Prvi X"/>
          <p:cNvSpPr txBox="1"/>
          <p:nvPr/>
        </p:nvSpPr>
        <p:spPr>
          <a:xfrm>
            <a:off x="4357686" y="114644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X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6" name="Treći X"/>
          <p:cNvSpPr txBox="1"/>
          <p:nvPr/>
        </p:nvSpPr>
        <p:spPr>
          <a:xfrm>
            <a:off x="5214942" y="114644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X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7" name="Prva jedinica kopija"/>
          <p:cNvSpPr txBox="1"/>
          <p:nvPr/>
        </p:nvSpPr>
        <p:spPr>
          <a:xfrm>
            <a:off x="5214942" y="114644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8" name="Druga jedinica kopija"/>
          <p:cNvSpPr txBox="1"/>
          <p:nvPr/>
        </p:nvSpPr>
        <p:spPr>
          <a:xfrm>
            <a:off x="5643570" y="114644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9" name="Prva nula kopija"/>
          <p:cNvSpPr txBox="1"/>
          <p:nvPr/>
        </p:nvSpPr>
        <p:spPr>
          <a:xfrm>
            <a:off x="6072198" y="114644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0" dur="indefinite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3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6" dur="indefinite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9" dur="indefinite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2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5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8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1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4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3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9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2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5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8" dur="indefinite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1" dur="indefinite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4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mph" presetSubtype="0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2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8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5" dur="indefinite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1" dur="indefinite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0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1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1.11111E-6 L -0.04688 -1.11111E-6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2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2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2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22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7" dur="indefinite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mph" presetSubtype="0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4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5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0" dur="indefinite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1" dur="indefinite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6" dur="indefinite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7" dur="indefinite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4" dur="indefinite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9" dur="indefinit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0" dur="indefinite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6" dur="indefinite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3.33333E-6 L -0.09444 3.33333E-6 " pathEditMode="relative" rAng="0" ptsTypes="AA">
                                      <p:cBhvr>
                                        <p:cTn id="28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3.33333E-6 L -0.0941 3.33333E-6 " pathEditMode="relative" rAng="0" ptsTypes="AA">
                                      <p:cBhvr>
                                        <p:cTn id="28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3 3.33333E-6 L -0.09375 3.33333E-6 " pathEditMode="relative" rAng="0" ptsTypes="AA">
                                      <p:cBhvr>
                                        <p:cTn id="2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3.33333E-6 L -0.0934 3.33333E-6 " pathEditMode="relative" rAng="0" ptsTypes="AA">
                                      <p:cBhvr>
                                        <p:cTn id="2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48 3.33333E-6 L -0.0927 3.33333E-6 " pathEditMode="relative" rAng="0" ptsTypes="AA">
                                      <p:cBhvr>
                                        <p:cTn id="28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3 3.33333E-6 L -0.09306 3.33333E-6 " pathEditMode="relative" rAng="0" ptsTypes="AA">
                                      <p:cBhvr>
                                        <p:cTn id="29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3.33333E-6 L -0.0934 3.33333E-6 " pathEditMode="relative" rAng="0" ptsTypes="AA">
                                      <p:cBhvr>
                                        <p:cTn id="29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-1.11111E-6 L -0.0941 -1.11111E-6 " pathEditMode="relative" rAng="0" ptsTypes="AA">
                                      <p:cBhvr>
                                        <p:cTn id="29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1.11111E-6 L -0.09444 -1.11111E-6 " pathEditMode="relative" rAng="0" ptsTypes="AA">
                                      <p:cBhvr>
                                        <p:cTn id="29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3 -1.11111E-6 L -0.09375 -1.11111E-6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3 -1.11111E-6 L -0.09375 -1.11111E-6 " pathEditMode="relative" rAng="0" ptsTypes="AA">
                                      <p:cBhvr>
                                        <p:cTn id="30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1.11111E-6 L -0.0934 -1.11111E-6 " pathEditMode="relative" rAng="0" ptsTypes="AA">
                                      <p:cBhvr>
                                        <p:cTn id="30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3 -1.11111E-6 L -0.09306 -1.11111E-6 " pathEditMode="relative" rAng="0" ptsTypes="AA">
                                      <p:cBhvr>
                                        <p:cTn id="30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2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9" dur="indefinit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0" dur="indefinite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5" dur="indefinite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6" dur="indefinite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9" presetClass="emph" presetSubtype="0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1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32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8" dur="indefinit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9" dur="indefinite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4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5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" dur="indefinite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1" dur="indefinite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3.33333E-6 L -0.14167 3.33333E-6 " pathEditMode="relative" rAng="0" ptsTypes="AA">
                                      <p:cBhvr>
                                        <p:cTn id="3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1 3.33333E-6 L -0.14132 3.33333E-6 " pathEditMode="relative" rAng="0" ptsTypes="AA">
                                      <p:cBhvr>
                                        <p:cTn id="3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3.33333E-6 L -0.14097 3.33333E-6 " pathEditMode="relative" rAng="0" ptsTypes="AA">
                                      <p:cBhvr>
                                        <p:cTn id="35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 3.33333E-6 L -0.14063 3.33333E-6 " pathEditMode="relative" rAng="0" ptsTypes="AA">
                                      <p:cBhvr>
                                        <p:cTn id="3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 3.33333E-6 L -0.13994 3.33333E-6 " pathEditMode="relative" rAng="0" ptsTypes="AA">
                                      <p:cBhvr>
                                        <p:cTn id="36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06 3.33333E-6 L -0.14028 3.33333E-6 " pathEditMode="relative" rAng="0" ptsTypes="AA">
                                      <p:cBhvr>
                                        <p:cTn id="3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 3.33333E-6 L -0.14063 3.33333E-6 " pathEditMode="relative" rAng="0" ptsTypes="AA">
                                      <p:cBhvr>
                                        <p:cTn id="3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1 -1.11111E-6 L -0.14132 -1.11111E-6 " pathEditMode="relative" rAng="0" ptsTypes="AA">
                                      <p:cBhvr>
                                        <p:cTn id="36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1.11111E-6 L -0.14167 -1.11111E-6 " pathEditMode="relative" rAng="0" ptsTypes="AA">
                                      <p:cBhvr>
                                        <p:cTn id="3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-1.11111E-6 L -0.14097 -1.11111E-6 " pathEditMode="relative" rAng="0" ptsTypes="AA">
                                      <p:cBhvr>
                                        <p:cTn id="37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-1.11111E-6 L -0.14097 -1.11111E-6 " pathEditMode="relative" rAng="0" ptsTypes="AA">
                                      <p:cBhvr>
                                        <p:cTn id="37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 -1.11111E-6 L -0.14063 -1.11111E-6 " pathEditMode="relative" rAng="0" ptsTypes="AA">
                                      <p:cBhvr>
                                        <p:cTn id="37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06 -1.11111E-6 L -0.14028 -1.11111E-6 " pathEditMode="relative" rAng="0" ptsTypes="AA">
                                      <p:cBhvr>
                                        <p:cTn id="37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6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7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9" presetClass="emph" presetSubtype="0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4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95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0" dur="indefinit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1" dur="indefinite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6" dur="indefinite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7" dur="indefinite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3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4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9" dur="indefinite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0" dur="indefinite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5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6" dur="indefinite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3.33333E-6 L -0.18906 3.33333E-6 " pathEditMode="relative" rAng="0" ptsTypes="AA">
                                      <p:cBhvr>
                                        <p:cTn id="43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3.33333E-6 L -0.18907 3.33333E-6 " pathEditMode="relative" rAng="0" ptsTypes="AA">
                                      <p:cBhvr>
                                        <p:cTn id="4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3.33333E-6 L -0.18906 3.33333E-6 " pathEditMode="relative" rAng="0" ptsTypes="AA">
                                      <p:cBhvr>
                                        <p:cTn id="43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3.33333E-6 L -0.18907 3.33333E-6 " pathEditMode="relative" rAng="0" ptsTypes="AA">
                                      <p:cBhvr>
                                        <p:cTn id="4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3.33333E-6 L -0.18907 3.33333E-6 " pathEditMode="relative" rAng="0" ptsTypes="AA">
                                      <p:cBhvr>
                                        <p:cTn id="4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3.33333E-6 L -0.18906 3.33333E-6 " pathEditMode="relative" rAng="0" ptsTypes="AA">
                                      <p:cBhvr>
                                        <p:cTn id="4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3.33333E-6 L -0.18907 3.33333E-6 " pathEditMode="relative" rAng="0" ptsTypes="AA">
                                      <p:cBhvr>
                                        <p:cTn id="4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-1.11111E-6 L -0.18907 -1.11111E-6 " pathEditMode="relative" rAng="0" ptsTypes="AA">
                                      <p:cBhvr>
                                        <p:cTn id="44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1.11111E-6 L -0.18906 -1.11111E-6 " pathEditMode="relative" rAng="0" ptsTypes="AA">
                                      <p:cBhvr>
                                        <p:cTn id="44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1.11111E-6 L -0.18906 -1.11111E-6 " pathEditMode="relative" rAng="0" ptsTypes="AA">
                                      <p:cBhvr>
                                        <p:cTn id="44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1.11111E-6 L -0.18906 -1.11111E-6 " pathEditMode="relative" rAng="0" ptsTypes="AA">
                                      <p:cBhvr>
                                        <p:cTn id="45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-1.11111E-6 L -0.18907 -1.11111E-6 " pathEditMode="relative" rAng="0" ptsTypes="AA">
                                      <p:cBhvr>
                                        <p:cTn id="45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1.11111E-6 L -0.18906 -1.11111E-6 " pathEditMode="relative" rAng="0" ptsTypes="AA">
                                      <p:cBhvr>
                                        <p:cTn id="45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1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2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9" dur="indefinite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70" dur="indefinite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5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76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9" presetClass="emph" presetSubtype="0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1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82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7" dur="indefinite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88" dur="indefinite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4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5" dur="indefinite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0" dur="indefinite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1" dur="indefinite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6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7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2" dur="indefinite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3" dur="indefinite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3.33333E-6 L -0.14184 3.33333E-6 " pathEditMode="relative" rAng="0" ptsTypes="AA">
                                      <p:cBhvr>
                                        <p:cTn id="5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1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3.33333E-6 L -0.14185 3.33333E-6 " pathEditMode="relative" rAng="0" ptsTypes="AA">
                                      <p:cBhvr>
                                        <p:cTn id="5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3.33333E-6 L -0.14184 3.33333E-6 " pathEditMode="relative" rAng="0" ptsTypes="AA">
                                      <p:cBhvr>
                                        <p:cTn id="5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3.33333E-6 L -0.14185 3.33333E-6 " pathEditMode="relative" rAng="0" ptsTypes="AA">
                                      <p:cBhvr>
                                        <p:cTn id="5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3.33333E-6 L -0.14185 3.33333E-6 " pathEditMode="relative" rAng="0" ptsTypes="AA">
                                      <p:cBhvr>
                                        <p:cTn id="5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3.33333E-6 L -0.14184 3.33333E-6 " pathEditMode="relative" rAng="0" ptsTypes="AA">
                                      <p:cBhvr>
                                        <p:cTn id="5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3.33333E-6 L -0.14185 3.33333E-6 " pathEditMode="relative" rAng="0" ptsTypes="AA">
                                      <p:cBhvr>
                                        <p:cTn id="5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-1.11111E-6 L -0.14185 -1.11111E-6 " pathEditMode="relative" rAng="0" ptsTypes="AA">
                                      <p:cBhvr>
                                        <p:cTn id="5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1.11111E-6 L -0.14184 -1.11111E-6 " pathEditMode="relative" rAng="0" ptsTypes="AA">
                                      <p:cBhvr>
                                        <p:cTn id="53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1.11111E-6 L -0.14184 -1.11111E-6 " pathEditMode="relative" rAng="0" ptsTypes="AA">
                                      <p:cBhvr>
                                        <p:cTn id="53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1.11111E-6 L -0.14184 -1.11111E-6 " pathEditMode="relative" rAng="0" ptsTypes="AA">
                                      <p:cBhvr>
                                        <p:cTn id="5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-1.11111E-6 L -0.14185 -1.11111E-6 " pathEditMode="relative" rAng="0" ptsTypes="AA">
                                      <p:cBhvr>
                                        <p:cTn id="53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1.11111E-6 L -0.14184 -1.11111E-6 " pathEditMode="relative" rAng="0" ptsTypes="AA">
                                      <p:cBhvr>
                                        <p:cTn id="54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8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9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3.33333E-6 L -0.04705 3.33333E-6 " pathEditMode="relative" rAng="0" ptsTypes="AA">
                                      <p:cBhvr>
                                        <p:cTn id="5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3.33333E-6 L -0.04704 3.33333E-6 " pathEditMode="relative" rAng="0" ptsTypes="AA">
                                      <p:cBhvr>
                                        <p:cTn id="5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3.33333E-6 L -0.04705 3.33333E-6 " pathEditMode="relative" rAng="0" ptsTypes="AA">
                                      <p:cBhvr>
                                        <p:cTn id="55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3.33333E-6 L -0.04705 3.33333E-6 " pathEditMode="relative" rAng="0" ptsTypes="AA">
                                      <p:cBhvr>
                                        <p:cTn id="5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3.33333E-6 L -0.04704 3.33333E-6 " pathEditMode="relative" rAng="0" ptsTypes="AA">
                                      <p:cBhvr>
                                        <p:cTn id="5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3.33333E-6 L -0.04705 3.33333E-6 " pathEditMode="relative" rAng="0" ptsTypes="AA">
                                      <p:cBhvr>
                                        <p:cTn id="56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3.33333E-6 L -0.04705 3.33333E-6 " pathEditMode="relative" rAng="0" ptsTypes="AA">
                                      <p:cBhvr>
                                        <p:cTn id="56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6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1.11111E-6 L -0.04704 -1.11111E-6 " pathEditMode="relative" rAng="0" ptsTypes="AA">
                                      <p:cBhvr>
                                        <p:cTn id="56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1.11111E-6 L -0.04705 -1.11111E-6 " pathEditMode="relative" rAng="0" ptsTypes="AA">
                                      <p:cBhvr>
                                        <p:cTn id="56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7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1.11111E-6 L -0.04705 -1.11111E-6 " pathEditMode="relative" rAng="0" ptsTypes="AA">
                                      <p:cBhvr>
                                        <p:cTn id="57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1.11111E-6 L -0.04705 -1.11111E-6 " pathEditMode="relative" rAng="0" ptsTypes="AA">
                                      <p:cBhvr>
                                        <p:cTn id="57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1.11111E-6 L -0.04705 -1.11111E-6 " pathEditMode="relative" rAng="0" ptsTypes="AA">
                                      <p:cBhvr>
                                        <p:cTn id="57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57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1.11111E-6 L -0.04705 -1.11111E-6 " pathEditMode="relative" rAng="0" ptsTypes="AA">
                                      <p:cBhvr>
                                        <p:cTn id="57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4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5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4" grpId="1"/>
      <p:bldP spid="144" grpId="2"/>
      <p:bldP spid="146" grpId="0"/>
      <p:bldP spid="146" grpId="1"/>
      <p:bldP spid="146" grpId="2"/>
      <p:bldP spid="146" grpId="3"/>
      <p:bldP spid="146" grpId="4"/>
      <p:bldP spid="146" grpId="5"/>
      <p:bldP spid="146" grpId="6"/>
      <p:bldP spid="146" grpId="7"/>
      <p:bldP spid="146" grpId="8"/>
      <p:bldP spid="146" grpId="9"/>
      <p:bldP spid="146" grpId="10"/>
      <p:bldP spid="147" grpId="0"/>
      <p:bldP spid="147" grpId="1"/>
      <p:bldP spid="147" grpId="2"/>
      <p:bldP spid="147" grpId="3"/>
      <p:bldP spid="147" grpId="4"/>
      <p:bldP spid="147" grpId="5"/>
      <p:bldP spid="147" grpId="6"/>
      <p:bldP spid="147" grpId="7"/>
      <p:bldP spid="147" grpId="8"/>
      <p:bldP spid="147" grpId="9"/>
      <p:bldP spid="147" grpId="10"/>
      <p:bldP spid="148" grpId="0"/>
      <p:bldP spid="148" grpId="1"/>
      <p:bldP spid="148" grpId="2"/>
      <p:bldP spid="148" grpId="3"/>
      <p:bldP spid="148" grpId="4"/>
      <p:bldP spid="148" grpId="5"/>
      <p:bldP spid="148" grpId="6"/>
      <p:bldP spid="148" grpId="7"/>
      <p:bldP spid="148" grpId="8"/>
      <p:bldP spid="148" grpId="9"/>
      <p:bldP spid="148" grpId="10"/>
      <p:bldP spid="165" grpId="0"/>
      <p:bldP spid="165" grpId="1"/>
      <p:bldP spid="165" grpId="2"/>
      <p:bldP spid="165" grpId="3"/>
      <p:bldP spid="165" grpId="4"/>
      <p:bldP spid="165" grpId="5"/>
      <p:bldP spid="165" grpId="6"/>
      <p:bldP spid="165" grpId="7"/>
      <p:bldP spid="165" grpId="8"/>
      <p:bldP spid="160" grpId="0"/>
      <p:bldP spid="160" grpId="1"/>
      <p:bldP spid="160" grpId="2"/>
      <p:bldP spid="160" grpId="3"/>
      <p:bldP spid="160" grpId="4"/>
      <p:bldP spid="160" grpId="5"/>
      <p:bldP spid="160" grpId="6"/>
      <p:bldP spid="160" grpId="7"/>
      <p:bldP spid="160" grpId="8"/>
      <p:bldP spid="160" grpId="9"/>
      <p:bldP spid="160" grpId="10"/>
      <p:bldP spid="149" grpId="0"/>
      <p:bldP spid="149" grpId="1"/>
      <p:bldP spid="149" grpId="2"/>
      <p:bldP spid="149" grpId="3"/>
      <p:bldP spid="149" grpId="4"/>
      <p:bldP spid="149" grpId="5"/>
      <p:bldP spid="149" grpId="6"/>
      <p:bldP spid="149" grpId="7"/>
      <p:bldP spid="149" grpId="8"/>
      <p:bldP spid="149" grpId="9"/>
      <p:bldP spid="149" grpId="10"/>
      <p:bldP spid="185" grpId="0"/>
      <p:bldP spid="185" grpId="1"/>
      <p:bldP spid="185" grpId="2"/>
      <p:bldP spid="220" grpId="0"/>
      <p:bldP spid="220" grpId="1"/>
      <p:bldP spid="220" grpId="2"/>
      <p:bldP spid="215" grpId="0"/>
      <p:bldP spid="215" grpId="1"/>
      <p:bldP spid="215" grpId="2"/>
      <p:bldP spid="210" grpId="0"/>
      <p:bldP spid="210" grpId="1"/>
      <p:bldP spid="210" grpId="2"/>
      <p:bldP spid="205" grpId="0"/>
      <p:bldP spid="205" grpId="1"/>
      <p:bldP spid="205" grpId="2"/>
      <p:bldP spid="200" grpId="0"/>
      <p:bldP spid="200" grpId="1"/>
      <p:bldP spid="200" grpId="2"/>
      <p:bldP spid="190" grpId="0"/>
      <p:bldP spid="190" grpId="1"/>
      <p:bldP spid="190" grpId="2"/>
      <p:bldP spid="246" grpId="0"/>
      <p:bldP spid="246" grpId="1"/>
      <p:bldP spid="246" grpId="2"/>
      <p:bldP spid="246" grpId="3"/>
      <p:bldP spid="246" grpId="4"/>
      <p:bldP spid="247" grpId="0"/>
      <p:bldP spid="247" grpId="1"/>
      <p:bldP spid="247" grpId="2"/>
      <p:bldP spid="247" grpId="3"/>
      <p:bldP spid="247" grpId="4"/>
      <p:bldP spid="247" grpId="5"/>
      <p:bldP spid="247" grpId="6"/>
      <p:bldP spid="247" grpId="7"/>
      <p:bldP spid="247" grpId="8"/>
      <p:bldP spid="248" grpId="0"/>
      <p:bldP spid="248" grpId="1"/>
      <p:bldP spid="248" grpId="2"/>
      <p:bldP spid="248" grpId="3"/>
      <p:bldP spid="248" grpId="4"/>
      <p:bldP spid="248" grpId="5"/>
      <p:bldP spid="248" grpId="6"/>
      <p:bldP spid="249" grpId="0"/>
      <p:bldP spid="249" grpId="1"/>
      <p:bldP spid="249" grpId="2"/>
      <p:bldP spid="249" grpId="3"/>
      <p:bldP spid="249" grpId="4"/>
      <p:bldP spid="250" grpId="0"/>
      <p:bldP spid="250" grpId="1"/>
      <p:bldP spid="250" grpId="2"/>
      <p:bldP spid="250" grpId="3"/>
      <p:bldP spid="250" grpId="4"/>
      <p:bldP spid="250" grpId="5"/>
      <p:bldP spid="250" grpId="6"/>
      <p:bldP spid="250" grpId="7"/>
      <p:bldP spid="250" grpId="8"/>
      <p:bldP spid="250" grpId="9"/>
      <p:bldP spid="250" grpId="10"/>
      <p:bldP spid="251" grpId="0"/>
      <p:bldP spid="251" grpId="1"/>
      <p:bldP spid="251" grpId="2"/>
      <p:bldP spid="251" grpId="3"/>
      <p:bldP spid="251" grpId="4"/>
      <p:bldP spid="251" grpId="5"/>
      <p:bldP spid="251" grpId="6"/>
      <p:bldP spid="252" grpId="0"/>
      <p:bldP spid="252" grpId="1"/>
      <p:bldP spid="252" grpId="2"/>
      <p:bldP spid="252" grpId="3"/>
      <p:bldP spid="252" grpId="4"/>
      <p:bldP spid="253" grpId="0"/>
      <p:bldP spid="253" grpId="1"/>
      <p:bldP spid="253" grpId="2"/>
      <p:bldP spid="254" grpId="0"/>
      <p:bldP spid="254" grpId="1"/>
      <p:bldP spid="254" grpId="2"/>
      <p:bldP spid="254" grpId="3"/>
      <p:bldP spid="254" grpId="4"/>
      <p:bldP spid="254" grpId="5"/>
      <p:bldP spid="254" grpId="6"/>
      <p:bldP spid="254" grpId="7"/>
      <p:bldP spid="254" grpId="8"/>
      <p:bldP spid="255" grpId="0"/>
      <p:bldP spid="255" grpId="1"/>
      <p:bldP spid="255" grpId="2"/>
      <p:bldP spid="255" grpId="3"/>
      <p:bldP spid="255" grpId="4"/>
      <p:bldP spid="255" grpId="5"/>
      <p:bldP spid="255" grpId="6"/>
      <p:bldP spid="255" grpId="7"/>
      <p:bldP spid="255" grpId="8"/>
      <p:bldP spid="256" grpId="0"/>
      <p:bldP spid="256" grpId="1"/>
      <p:bldP spid="256" grpId="2"/>
      <p:bldP spid="256" grpId="3"/>
      <p:bldP spid="256" grpId="4"/>
      <p:bldP spid="256" grpId="5"/>
      <p:bldP spid="256" grpId="6"/>
      <p:bldP spid="257" grpId="0"/>
      <p:bldP spid="257" grpId="1"/>
      <p:bldP spid="257" grpId="2"/>
      <p:bldP spid="257" grpId="3"/>
      <p:bldP spid="257" grpId="4"/>
      <p:bldP spid="257" grpId="5"/>
      <p:bldP spid="257" grpId="6"/>
      <p:bldP spid="257" grpId="7"/>
      <p:bldP spid="257" grpId="8"/>
      <p:bldP spid="258" grpId="0"/>
      <p:bldP spid="258" grpId="1"/>
      <p:bldP spid="258" grpId="2"/>
      <p:bldP spid="258" grpId="3"/>
      <p:bldP spid="258" grpId="4"/>
      <p:bldP spid="258" grpId="5"/>
      <p:bldP spid="258" grpId="6"/>
      <p:bldP spid="258" grpId="7"/>
      <p:bldP spid="258" grpId="8"/>
      <p:bldP spid="259" grpId="0"/>
      <p:bldP spid="259" grpId="1"/>
      <p:bldP spid="259" grpId="2"/>
      <p:bldP spid="259" grpId="3"/>
      <p:bldP spid="259" grpId="4"/>
      <p:bldP spid="259" grpId="5"/>
      <p:bldP spid="259" grpId="6"/>
      <p:bldP spid="259" grpId="7"/>
      <p:bldP spid="259" grpId="8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grpSp>
        <p:nvGrpSpPr>
          <p:cNvPr id="2" name="Upravljačka jedinka"/>
          <p:cNvGrpSpPr/>
          <p:nvPr/>
        </p:nvGrpSpPr>
        <p:grpSpPr>
          <a:xfrm>
            <a:off x="1144572" y="4503117"/>
            <a:ext cx="2143140" cy="1271590"/>
            <a:chOff x="3500430" y="2786058"/>
            <a:chExt cx="2143140" cy="1271590"/>
          </a:xfrm>
        </p:grpSpPr>
        <p:cxnSp>
          <p:nvCxnSpPr>
            <p:cNvPr id="12" name="Strelica"/>
            <p:cNvCxnSpPr/>
            <p:nvPr/>
          </p:nvCxnSpPr>
          <p:spPr>
            <a:xfrm rot="16200000">
              <a:off x="4287042" y="3071016"/>
              <a:ext cx="571504" cy="158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Jedinka tijelo"/>
            <p:cNvSpPr/>
            <p:nvPr/>
          </p:nvSpPr>
          <p:spPr>
            <a:xfrm>
              <a:off x="3500430" y="3143248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4" name="Jedinka stanje"/>
            <p:cNvSpPr/>
            <p:nvPr/>
          </p:nvSpPr>
          <p:spPr>
            <a:xfrm>
              <a:off x="3857620" y="3571876"/>
              <a:ext cx="142876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Stanje zagrade"/>
            <p:cNvSpPr txBox="1"/>
            <p:nvPr/>
          </p:nvSpPr>
          <p:spPr>
            <a:xfrm>
              <a:off x="3822522" y="3631172"/>
              <a:ext cx="150019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600" dirty="0" smtClean="0"/>
                <a:t>Stanje</a:t>
              </a:r>
              <a:endParaRPr lang="hr-HR" sz="1600" dirty="0"/>
            </a:p>
          </p:txBody>
        </p:sp>
      </p:grpSp>
      <p:graphicFrame>
        <p:nvGraphicFramePr>
          <p:cNvPr id="16" name="Višekomponentna traka"/>
          <p:cNvGraphicFramePr>
            <a:graphicFrameLocks noGrp="1"/>
          </p:cNvGraphicFramePr>
          <p:nvPr/>
        </p:nvGraphicFramePr>
        <p:xfrm>
          <a:off x="1287448" y="3211468"/>
          <a:ext cx="2998800" cy="128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850"/>
                <a:gridCol w="374850"/>
                <a:gridCol w="374850"/>
                <a:gridCol w="374850"/>
                <a:gridCol w="374850"/>
                <a:gridCol w="374850"/>
                <a:gridCol w="374850"/>
                <a:gridCol w="374850"/>
              </a:tblGrid>
              <a:tr h="42840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&amp;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$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...</a:t>
                      </a:r>
                      <a:endParaRPr lang="hr-HR" dirty="0"/>
                    </a:p>
                  </a:txBody>
                  <a:tcPr anchor="ctr"/>
                </a:tc>
              </a:tr>
              <a:tr h="428400"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...</a:t>
                      </a:r>
                      <a:endParaRPr lang="hr-HR" dirty="0"/>
                    </a:p>
                  </a:txBody>
                  <a:tcPr anchor="ctr"/>
                </a:tc>
              </a:tr>
              <a:tr h="428400"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...</a:t>
                      </a:r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3243204"/>
            <a:ext cx="68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Trag 1</a:t>
            </a:r>
            <a:endParaRPr lang="hr-H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3671832"/>
            <a:ext cx="68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Trag 2</a:t>
            </a:r>
            <a:endParaRPr lang="hr-HR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034" y="4100460"/>
            <a:ext cx="68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Trag 3</a:t>
            </a:r>
            <a:endParaRPr lang="hr-H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285852" y="2743138"/>
            <a:ext cx="121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Ulazna traka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720" y="1783667"/>
            <a:ext cx="5854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dirty="0" smtClean="0"/>
              <a:t>Podaci na traci – složeni podaci s više komponenti</a:t>
            </a:r>
            <a:endParaRPr lang="hr-HR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5450902" y="2743138"/>
            <a:ext cx="281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- podaci zapisani na traci:</a:t>
            </a:r>
            <a:endParaRPr lang="hr-H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9596" y="317176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[&amp;, </a:t>
            </a:r>
            <a:r>
              <a:rPr lang="hr-HR" sz="2000" i="1" dirty="0" smtClean="0"/>
              <a:t>B</a:t>
            </a:r>
            <a:r>
              <a:rPr lang="hr-HR" sz="2000" dirty="0" smtClean="0"/>
              <a:t>, </a:t>
            </a:r>
            <a:r>
              <a:rPr lang="hr-HR" sz="2000" i="1" dirty="0" smtClean="0"/>
              <a:t>B</a:t>
            </a:r>
            <a:r>
              <a:rPr lang="hr-HR" sz="2000" dirty="0" smtClean="0"/>
              <a:t>]</a:t>
            </a:r>
            <a:endParaRPr lang="hr-HR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79596" y="3528956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[1, </a:t>
            </a:r>
            <a:r>
              <a:rPr lang="hr-HR" sz="2000" i="1" dirty="0" smtClean="0"/>
              <a:t>B</a:t>
            </a:r>
            <a:r>
              <a:rPr lang="hr-HR" sz="2000" dirty="0" smtClean="0"/>
              <a:t>, </a:t>
            </a:r>
            <a:r>
              <a:rPr lang="hr-HR" sz="2000" i="1" dirty="0" smtClean="0"/>
              <a:t>1</a:t>
            </a:r>
            <a:r>
              <a:rPr lang="hr-HR" sz="2000" dirty="0" smtClean="0"/>
              <a:t>]</a:t>
            </a:r>
            <a:endParaRPr lang="hr-HR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379596" y="3886146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[0, </a:t>
            </a:r>
            <a:r>
              <a:rPr lang="hr-HR" sz="2000" i="1" dirty="0" smtClean="0"/>
              <a:t>1</a:t>
            </a:r>
            <a:r>
              <a:rPr lang="hr-HR" sz="2000" dirty="0" smtClean="0"/>
              <a:t>, </a:t>
            </a:r>
            <a:r>
              <a:rPr lang="hr-HR" sz="2000" i="1" dirty="0" smtClean="0"/>
              <a:t>1</a:t>
            </a:r>
            <a:r>
              <a:rPr lang="hr-HR" sz="2000" dirty="0" smtClean="0"/>
              <a:t>]</a:t>
            </a:r>
            <a:endParaRPr lang="hr-H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79596" y="4243336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[1, </a:t>
            </a:r>
            <a:r>
              <a:rPr lang="hr-HR" sz="2000" i="1" dirty="0" smtClean="0"/>
              <a:t>0</a:t>
            </a:r>
            <a:r>
              <a:rPr lang="hr-HR" sz="2000" dirty="0" smtClean="0"/>
              <a:t>, </a:t>
            </a:r>
            <a:r>
              <a:rPr lang="hr-HR" sz="2000" i="1" dirty="0" smtClean="0"/>
              <a:t>0</a:t>
            </a:r>
            <a:r>
              <a:rPr lang="hr-HR" sz="2000" dirty="0" smtClean="0"/>
              <a:t>]</a:t>
            </a:r>
            <a:endParaRPr lang="hr-H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379596" y="4600526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[1, </a:t>
            </a:r>
            <a:r>
              <a:rPr lang="hr-HR" sz="2000" i="1" dirty="0" smtClean="0"/>
              <a:t>1</a:t>
            </a:r>
            <a:r>
              <a:rPr lang="hr-HR" sz="2000" dirty="0" smtClean="0"/>
              <a:t>, </a:t>
            </a:r>
            <a:r>
              <a:rPr lang="hr-HR" sz="2000" i="1" dirty="0" smtClean="0"/>
              <a:t>1</a:t>
            </a:r>
            <a:r>
              <a:rPr lang="hr-HR" sz="2000" dirty="0" smtClean="0"/>
              <a:t>]</a:t>
            </a:r>
            <a:endParaRPr lang="hr-HR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79596" y="4957716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[1, </a:t>
            </a:r>
            <a:r>
              <a:rPr lang="hr-HR" sz="2000" i="1" dirty="0" smtClean="0"/>
              <a:t>B</a:t>
            </a:r>
            <a:r>
              <a:rPr lang="hr-HR" sz="2000" dirty="0" smtClean="0"/>
              <a:t>, </a:t>
            </a:r>
            <a:r>
              <a:rPr lang="hr-HR" sz="2000" i="1" dirty="0" smtClean="0"/>
              <a:t>B</a:t>
            </a:r>
            <a:r>
              <a:rPr lang="hr-HR" sz="2000" dirty="0" smtClean="0"/>
              <a:t>]</a:t>
            </a:r>
            <a:endParaRPr lang="hr-HR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9596" y="531490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[$, </a:t>
            </a:r>
            <a:r>
              <a:rPr lang="hr-HR" sz="2000" i="1" dirty="0" smtClean="0"/>
              <a:t>B</a:t>
            </a:r>
            <a:r>
              <a:rPr lang="hr-HR" sz="2000" dirty="0" smtClean="0"/>
              <a:t>, </a:t>
            </a:r>
            <a:r>
              <a:rPr lang="hr-HR" sz="2000" i="1" dirty="0" smtClean="0"/>
              <a:t>B</a:t>
            </a:r>
            <a:r>
              <a:rPr lang="hr-HR" sz="2000" dirty="0" smtClean="0"/>
              <a:t>]</a:t>
            </a:r>
            <a:endParaRPr lang="hr-HR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379596" y="567209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 smtClean="0"/>
              <a:t>...</a:t>
            </a:r>
            <a:endParaRPr lang="hr-HR" sz="2000" dirty="0"/>
          </a:p>
        </p:txBody>
      </p:sp>
      <p:sp>
        <p:nvSpPr>
          <p:cNvPr id="33" name="Naslov"/>
          <p:cNvSpPr txBox="1"/>
          <p:nvPr/>
        </p:nvSpPr>
        <p:spPr>
          <a:xfrm>
            <a:off x="1785918" y="785794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Višekomponentni znakovi trake</a:t>
            </a:r>
            <a:endParaRPr lang="hr-HR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185" name="Automat"/>
          <p:cNvSpPr txBox="1"/>
          <p:nvPr/>
        </p:nvSpPr>
        <p:spPr>
          <a:xfrm>
            <a:off x="285720" y="1413205"/>
            <a:ext cx="6250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 smtClean="0"/>
              <a:t>TS </a:t>
            </a:r>
            <a:r>
              <a:rPr lang="hr-HR" sz="3000" i="1" dirty="0" smtClean="0"/>
              <a:t>M</a:t>
            </a:r>
            <a:r>
              <a:rPr lang="hr-HR" sz="3000" dirty="0" smtClean="0"/>
              <a:t> = (</a:t>
            </a:r>
            <a:r>
              <a:rPr lang="hr-HR" sz="3000" i="1" dirty="0" smtClean="0"/>
              <a:t>Q</a:t>
            </a:r>
            <a:r>
              <a:rPr lang="hr-HR" sz="3000" dirty="0" smtClean="0"/>
              <a:t>, ∑, </a:t>
            </a:r>
            <a:r>
              <a:rPr lang="el-GR" sz="3000" dirty="0" smtClean="0"/>
              <a:t>Γ</a:t>
            </a:r>
            <a:r>
              <a:rPr lang="hr-HR" sz="3000" dirty="0" smtClean="0"/>
              <a:t>, </a:t>
            </a:r>
            <a:r>
              <a:rPr lang="el-GR" sz="3000" dirty="0" smtClean="0"/>
              <a:t>δ</a:t>
            </a:r>
            <a:r>
              <a:rPr lang="hr-HR" sz="3000" dirty="0" smtClean="0"/>
              <a:t>, </a:t>
            </a:r>
            <a:r>
              <a:rPr lang="hr-HR" sz="3000" i="1" dirty="0" smtClean="0"/>
              <a:t>q</a:t>
            </a:r>
            <a:r>
              <a:rPr lang="hr-HR" sz="3000" baseline="-25000" dirty="0" smtClean="0"/>
              <a:t>0</a:t>
            </a:r>
            <a:r>
              <a:rPr lang="hr-HR" sz="3000" dirty="0" smtClean="0"/>
              <a:t>, </a:t>
            </a:r>
            <a:r>
              <a:rPr lang="hr-HR" sz="3000" i="1" dirty="0" smtClean="0"/>
              <a:t>B</a:t>
            </a:r>
            <a:r>
              <a:rPr lang="hr-HR" sz="3000" dirty="0" smtClean="0"/>
              <a:t>, </a:t>
            </a:r>
            <a:r>
              <a:rPr lang="hr-HR" sz="3000" i="1" dirty="0" smtClean="0"/>
              <a:t>F</a:t>
            </a:r>
            <a:r>
              <a:rPr lang="hr-HR" sz="3000" dirty="0" smtClean="0"/>
              <a:t>)</a:t>
            </a:r>
          </a:p>
          <a:p>
            <a:r>
              <a:rPr lang="hr-HR" sz="3000" i="1" dirty="0" smtClean="0"/>
              <a:t>L</a:t>
            </a:r>
            <a:r>
              <a:rPr lang="hr-HR" sz="3000" dirty="0" smtClean="0"/>
              <a:t>(</a:t>
            </a:r>
            <a:r>
              <a:rPr lang="hr-HR" sz="3000" i="1" dirty="0" smtClean="0"/>
              <a:t>M</a:t>
            </a:r>
            <a:r>
              <a:rPr lang="hr-HR" sz="3000" dirty="0" smtClean="0"/>
              <a:t>) = {</a:t>
            </a:r>
            <a:r>
              <a:rPr lang="hr-HR" sz="3000" i="1" dirty="0" smtClean="0"/>
              <a:t>wcw</a:t>
            </a:r>
            <a:r>
              <a:rPr lang="hr-HR" sz="3000" dirty="0" smtClean="0"/>
              <a:t> | </a:t>
            </a:r>
            <a:r>
              <a:rPr lang="hr-HR" sz="3000" i="1" dirty="0" smtClean="0"/>
              <a:t>w</a:t>
            </a:r>
            <a:r>
              <a:rPr lang="hr-HR" sz="3000" dirty="0" smtClean="0"/>
              <a:t> є (</a:t>
            </a:r>
            <a:r>
              <a:rPr lang="hr-HR" sz="3000" i="1" dirty="0" smtClean="0"/>
              <a:t>a</a:t>
            </a:r>
            <a:r>
              <a:rPr lang="hr-HR" sz="3000" dirty="0" smtClean="0"/>
              <a:t>+</a:t>
            </a:r>
            <a:r>
              <a:rPr lang="hr-HR" sz="3000" i="1" dirty="0" smtClean="0"/>
              <a:t>b</a:t>
            </a:r>
            <a:r>
              <a:rPr lang="hr-HR" sz="3000" dirty="0" smtClean="0"/>
              <a:t>)</a:t>
            </a:r>
            <a:r>
              <a:rPr lang="hr-HR" sz="3000" baseline="30000" dirty="0" smtClean="0"/>
              <a:t>+</a:t>
            </a:r>
            <a:r>
              <a:rPr lang="hr-HR" sz="3000" dirty="0" smtClean="0"/>
              <a:t>}</a:t>
            </a:r>
          </a:p>
        </p:txBody>
      </p:sp>
      <p:sp>
        <p:nvSpPr>
          <p:cNvPr id="81" name="Automat"/>
          <p:cNvSpPr txBox="1"/>
          <p:nvPr/>
        </p:nvSpPr>
        <p:spPr>
          <a:xfrm>
            <a:off x="1928794" y="2699992"/>
            <a:ext cx="6858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r>
              <a:rPr lang="hr-HR" sz="2600" dirty="0" smtClean="0"/>
              <a:t> = {[</a:t>
            </a:r>
            <a:r>
              <a:rPr lang="hr-HR" sz="2600" i="1" dirty="0" smtClean="0"/>
              <a:t>q</a:t>
            </a:r>
            <a:r>
              <a:rPr lang="hr-HR" sz="2600" dirty="0" smtClean="0"/>
              <a:t>, </a:t>
            </a:r>
            <a:r>
              <a:rPr lang="hr-HR" sz="2600" i="1" dirty="0" smtClean="0"/>
              <a:t>d</a:t>
            </a:r>
            <a:r>
              <a:rPr lang="hr-HR" sz="2600" dirty="0" smtClean="0"/>
              <a:t>] | </a:t>
            </a:r>
            <a:r>
              <a:rPr lang="hr-HR" sz="2600" i="1" dirty="0" smtClean="0"/>
              <a:t>q</a:t>
            </a:r>
            <a:r>
              <a:rPr lang="hr-HR" sz="26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{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1</a:t>
            </a:r>
            <a:r>
              <a:rPr lang="hr-HR" sz="2600" dirty="0" smtClean="0"/>
              <a:t>, 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2</a:t>
            </a:r>
            <a:r>
              <a:rPr lang="hr-HR" sz="2600" dirty="0" smtClean="0"/>
              <a:t>, ..., 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9</a:t>
            </a:r>
            <a:r>
              <a:rPr lang="hr-HR" sz="2600" dirty="0" smtClean="0"/>
              <a:t>}</a:t>
            </a:r>
            <a:endParaRPr lang="hr-HR" sz="2600" i="1" dirty="0" smtClean="0"/>
          </a:p>
          <a:p>
            <a:r>
              <a:rPr lang="hr-HR" sz="2600" dirty="0" smtClean="0"/>
              <a:t>                      </a:t>
            </a:r>
            <a:r>
              <a:rPr lang="hr-HR" sz="2600" i="1" dirty="0" smtClean="0"/>
              <a:t>d</a:t>
            </a:r>
            <a:r>
              <a:rPr lang="hr-HR" sz="26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{</a:t>
            </a:r>
            <a:r>
              <a:rPr lang="hr-HR" sz="2600" i="1" dirty="0" smtClean="0"/>
              <a:t>a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} }</a:t>
            </a:r>
          </a:p>
        </p:txBody>
      </p:sp>
      <p:sp>
        <p:nvSpPr>
          <p:cNvPr id="82" name="Automat"/>
          <p:cNvSpPr txBox="1"/>
          <p:nvPr/>
        </p:nvSpPr>
        <p:spPr>
          <a:xfrm>
            <a:off x="1928794" y="3692501"/>
            <a:ext cx="52864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Γ</a:t>
            </a:r>
            <a:r>
              <a:rPr lang="hr-HR" sz="2600" dirty="0" smtClean="0"/>
              <a:t> = {[</a:t>
            </a:r>
            <a:r>
              <a:rPr lang="hr-HR" sz="2600" i="1" dirty="0" smtClean="0"/>
              <a:t>X</a:t>
            </a:r>
            <a:r>
              <a:rPr lang="hr-HR" sz="2600" dirty="0" smtClean="0"/>
              <a:t>, </a:t>
            </a:r>
            <a:r>
              <a:rPr lang="hr-HR" sz="2600" i="1" dirty="0" smtClean="0"/>
              <a:t>d</a:t>
            </a:r>
            <a:r>
              <a:rPr lang="hr-HR" sz="2600" dirty="0" smtClean="0"/>
              <a:t>] |  </a:t>
            </a:r>
            <a:r>
              <a:rPr lang="hr-HR" sz="2600" i="1" dirty="0" smtClean="0"/>
              <a:t>X</a:t>
            </a:r>
            <a:r>
              <a:rPr lang="hr-HR" sz="26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{</a:t>
            </a:r>
            <a:r>
              <a:rPr lang="hr-HR" sz="2600" i="1" dirty="0" smtClean="0"/>
              <a:t>B</a:t>
            </a:r>
            <a:r>
              <a:rPr lang="hr-HR" sz="2600" dirty="0" smtClean="0"/>
              <a:t>,</a:t>
            </a:r>
            <a:r>
              <a:rPr lang="hr-HR" sz="2600" i="1" dirty="0" smtClean="0"/>
              <a:t> </a:t>
            </a:r>
            <a:r>
              <a:rPr lang="hr-HR" sz="2600" dirty="0" smtClean="0">
                <a:sym typeface="Mathematica1"/>
              </a:rPr>
              <a:t></a:t>
            </a:r>
            <a:r>
              <a:rPr lang="hr-HR" sz="2600" dirty="0" smtClean="0"/>
              <a:t>}</a:t>
            </a:r>
          </a:p>
          <a:p>
            <a:r>
              <a:rPr lang="hr-HR" sz="2600" dirty="0" smtClean="0"/>
              <a:t>                      </a:t>
            </a:r>
            <a:r>
              <a:rPr lang="hr-HR" sz="2600" i="1" dirty="0" smtClean="0"/>
              <a:t>d</a:t>
            </a:r>
            <a:r>
              <a:rPr lang="hr-HR" sz="26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{</a:t>
            </a:r>
            <a:r>
              <a:rPr lang="hr-HR" sz="2600" i="1" dirty="0" smtClean="0"/>
              <a:t>a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c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} }</a:t>
            </a:r>
          </a:p>
        </p:txBody>
      </p:sp>
      <p:sp>
        <p:nvSpPr>
          <p:cNvPr id="83" name="Automat"/>
          <p:cNvSpPr txBox="1"/>
          <p:nvPr/>
        </p:nvSpPr>
        <p:spPr>
          <a:xfrm>
            <a:off x="1928794" y="4692633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∑ = {[</a:t>
            </a:r>
            <a:r>
              <a:rPr lang="hr-HR" sz="2600" i="1" dirty="0" smtClean="0"/>
              <a:t>B</a:t>
            </a:r>
            <a:r>
              <a:rPr lang="hr-HR" sz="2600" dirty="0" smtClean="0"/>
              <a:t>, </a:t>
            </a:r>
            <a:r>
              <a:rPr lang="hr-HR" sz="2600" i="1" dirty="0" smtClean="0"/>
              <a:t>d</a:t>
            </a:r>
            <a:r>
              <a:rPr lang="hr-HR" sz="2600" dirty="0" smtClean="0"/>
              <a:t>] | </a:t>
            </a:r>
            <a:r>
              <a:rPr lang="hr-HR" sz="2600" i="1" dirty="0" smtClean="0"/>
              <a:t>d</a:t>
            </a:r>
            <a:r>
              <a:rPr lang="hr-HR" sz="2600" dirty="0" smtClean="0"/>
              <a:t> </a:t>
            </a:r>
            <a:r>
              <a:rPr lang="az-Cyrl-AZ" sz="2600" dirty="0" smtClean="0"/>
              <a:t>є</a:t>
            </a:r>
            <a:r>
              <a:rPr lang="hr-HR" sz="2600" dirty="0" smtClean="0"/>
              <a:t> {</a:t>
            </a:r>
            <a:r>
              <a:rPr lang="hr-HR" sz="2600" i="1" dirty="0" smtClean="0"/>
              <a:t>a</a:t>
            </a:r>
            <a:r>
              <a:rPr lang="hr-HR" sz="2600" dirty="0" smtClean="0"/>
              <a:t>,</a:t>
            </a:r>
            <a:r>
              <a:rPr lang="hr-HR" sz="2600" i="1" dirty="0" smtClean="0"/>
              <a:t> b</a:t>
            </a:r>
            <a:r>
              <a:rPr lang="hr-HR" sz="2600" dirty="0" smtClean="0"/>
              <a:t>,</a:t>
            </a:r>
            <a:r>
              <a:rPr lang="hr-HR" sz="2600" i="1" dirty="0" smtClean="0"/>
              <a:t> c}</a:t>
            </a:r>
            <a:r>
              <a:rPr lang="hr-HR" sz="2600" dirty="0" smtClean="0"/>
              <a:t>}</a:t>
            </a:r>
          </a:p>
        </p:txBody>
      </p:sp>
      <p:sp>
        <p:nvSpPr>
          <p:cNvPr id="84" name="Automat"/>
          <p:cNvSpPr txBox="1"/>
          <p:nvPr/>
        </p:nvSpPr>
        <p:spPr>
          <a:xfrm>
            <a:off x="1928794" y="5295310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q</a:t>
            </a:r>
            <a:r>
              <a:rPr lang="hr-HR" sz="2600" baseline="-25000" dirty="0" smtClean="0"/>
              <a:t>0</a:t>
            </a:r>
            <a:r>
              <a:rPr lang="hr-HR" sz="2600" dirty="0" smtClean="0"/>
              <a:t> = [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1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]</a:t>
            </a:r>
          </a:p>
        </p:txBody>
      </p:sp>
      <p:sp>
        <p:nvSpPr>
          <p:cNvPr id="85" name="Automat"/>
          <p:cNvSpPr txBox="1"/>
          <p:nvPr/>
        </p:nvSpPr>
        <p:spPr>
          <a:xfrm>
            <a:off x="1928794" y="5865515"/>
            <a:ext cx="5286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i="1" dirty="0" smtClean="0"/>
              <a:t>F</a:t>
            </a:r>
            <a:r>
              <a:rPr lang="hr-HR" sz="2600" dirty="0" smtClean="0"/>
              <a:t> = {[</a:t>
            </a:r>
            <a:r>
              <a:rPr lang="hr-HR" sz="2600" i="1" dirty="0" smtClean="0"/>
              <a:t>q</a:t>
            </a:r>
            <a:r>
              <a:rPr lang="hr-HR" sz="2600" baseline="-25000" dirty="0" smtClean="0"/>
              <a:t>9</a:t>
            </a:r>
            <a:r>
              <a:rPr lang="hr-HR" sz="2600" dirty="0" smtClean="0"/>
              <a:t>, </a:t>
            </a:r>
            <a:r>
              <a:rPr lang="hr-HR" sz="2600" i="1" dirty="0" smtClean="0"/>
              <a:t>B</a:t>
            </a:r>
            <a:r>
              <a:rPr lang="hr-HR" sz="2600" dirty="0" smtClean="0"/>
              <a:t>]}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2844" y="571480"/>
            <a:ext cx="17604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Primjer 4.6.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5" grpId="1"/>
      <p:bldP spid="185" grpId="2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5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grpSp>
        <p:nvGrpSpPr>
          <p:cNvPr id="2" name="Upravljačka jedinka"/>
          <p:cNvGrpSpPr/>
          <p:nvPr/>
        </p:nvGrpSpPr>
        <p:grpSpPr>
          <a:xfrm>
            <a:off x="3500430" y="2157410"/>
            <a:ext cx="2143140" cy="1271590"/>
            <a:chOff x="4500562" y="1142984"/>
            <a:chExt cx="2143140" cy="1271590"/>
          </a:xfrm>
        </p:grpSpPr>
        <p:cxnSp>
          <p:nvCxnSpPr>
            <p:cNvPr id="124" name="Strelica"/>
            <p:cNvCxnSpPr/>
            <p:nvPr/>
          </p:nvCxnSpPr>
          <p:spPr>
            <a:xfrm rot="16200000">
              <a:off x="5287174" y="1427942"/>
              <a:ext cx="571504" cy="158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Jedinka tijelo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27" name="Jedinka stanje"/>
            <p:cNvSpPr/>
            <p:nvPr/>
          </p:nvSpPr>
          <p:spPr>
            <a:xfrm>
              <a:off x="4857752" y="1928802"/>
              <a:ext cx="142876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Stanje zagrade"/>
          <p:cNvSpPr txBox="1"/>
          <p:nvPr/>
        </p:nvSpPr>
        <p:spPr>
          <a:xfrm>
            <a:off x="3822522" y="2932091"/>
            <a:ext cx="15001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[     ,     ]</a:t>
            </a:r>
            <a:endParaRPr lang="hr-HR" sz="2200" b="1" dirty="0"/>
          </a:p>
        </p:txBody>
      </p:sp>
      <p:grpSp>
        <p:nvGrpSpPr>
          <p:cNvPr id="3" name="Traka"/>
          <p:cNvGrpSpPr/>
          <p:nvPr/>
        </p:nvGrpSpPr>
        <p:grpSpPr>
          <a:xfrm>
            <a:off x="4357686" y="1714488"/>
            <a:ext cx="3000396" cy="428628"/>
            <a:chOff x="5357818" y="714356"/>
            <a:chExt cx="3000396" cy="428628"/>
          </a:xfrm>
        </p:grpSpPr>
        <p:sp>
          <p:nvSpPr>
            <p:cNvPr id="136" name="..."/>
            <p:cNvSpPr/>
            <p:nvPr/>
          </p:nvSpPr>
          <p:spPr>
            <a:xfrm>
              <a:off x="7929586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…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5" name="Šesti kvadrat"/>
            <p:cNvSpPr/>
            <p:nvPr/>
          </p:nvSpPr>
          <p:spPr>
            <a:xfrm>
              <a:off x="7500958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3" name="Peti kvadrat"/>
            <p:cNvSpPr/>
            <p:nvPr/>
          </p:nvSpPr>
          <p:spPr>
            <a:xfrm>
              <a:off x="7072330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3" name="Četvrti kvadrat"/>
            <p:cNvSpPr/>
            <p:nvPr/>
          </p:nvSpPr>
          <p:spPr>
            <a:xfrm>
              <a:off x="6643702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2" name="Treći kvadrat"/>
            <p:cNvSpPr/>
            <p:nvPr/>
          </p:nvSpPr>
          <p:spPr>
            <a:xfrm>
              <a:off x="6215074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1" name="Drugi kvadrat"/>
            <p:cNvSpPr/>
            <p:nvPr/>
          </p:nvSpPr>
          <p:spPr>
            <a:xfrm>
              <a:off x="5786446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30" name="Prvi kvadrat"/>
            <p:cNvSpPr/>
            <p:nvPr/>
          </p:nvSpPr>
          <p:spPr>
            <a:xfrm>
              <a:off x="5357818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5" name="Automat"/>
          <p:cNvSpPr txBox="1"/>
          <p:nvPr/>
        </p:nvSpPr>
        <p:spPr>
          <a:xfrm>
            <a:off x="1446588" y="500042"/>
            <a:ext cx="6250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TS </a:t>
            </a:r>
            <a:r>
              <a:rPr lang="hr-HR" sz="2200" i="1" dirty="0" smtClean="0"/>
              <a:t>M</a:t>
            </a:r>
            <a:r>
              <a:rPr lang="hr-HR" sz="2200" dirty="0" smtClean="0"/>
              <a:t> = (</a:t>
            </a:r>
            <a:r>
              <a:rPr lang="hr-HR" sz="2200" i="1" dirty="0" smtClean="0"/>
              <a:t>Q</a:t>
            </a:r>
            <a:r>
              <a:rPr lang="hr-HR" sz="2200" dirty="0" smtClean="0"/>
              <a:t>, ∑, </a:t>
            </a:r>
            <a:r>
              <a:rPr lang="el-GR" sz="2200" dirty="0" smtClean="0"/>
              <a:t>Γ</a:t>
            </a:r>
            <a:r>
              <a:rPr lang="hr-HR" sz="2200" dirty="0" smtClean="0"/>
              <a:t>, </a:t>
            </a:r>
            <a:r>
              <a:rPr lang="el-GR" sz="2200" dirty="0" smtClean="0"/>
              <a:t>δ</a:t>
            </a:r>
            <a:r>
              <a:rPr lang="hr-HR" sz="2200" dirty="0" smtClean="0"/>
              <a:t>, </a:t>
            </a:r>
            <a:r>
              <a:rPr lang="hr-HR" sz="2200" i="1" dirty="0" smtClean="0"/>
              <a:t>q</a:t>
            </a:r>
            <a:r>
              <a:rPr lang="hr-HR" sz="2200" baseline="-25000" dirty="0" smtClean="0"/>
              <a:t>0</a:t>
            </a:r>
            <a:r>
              <a:rPr lang="hr-HR" sz="2200" dirty="0" smtClean="0"/>
              <a:t>, </a:t>
            </a:r>
            <a:r>
              <a:rPr lang="hr-HR" sz="2200" i="1" dirty="0" smtClean="0"/>
              <a:t>B</a:t>
            </a:r>
            <a:r>
              <a:rPr lang="hr-HR" sz="2200" dirty="0" smtClean="0"/>
              <a:t>, </a:t>
            </a:r>
            <a:r>
              <a:rPr lang="hr-HR" sz="2200" i="1" dirty="0" smtClean="0"/>
              <a:t>F</a:t>
            </a:r>
            <a:r>
              <a:rPr lang="hr-HR" sz="2200" dirty="0" smtClean="0"/>
              <a:t>)</a:t>
            </a:r>
          </a:p>
          <a:p>
            <a:r>
              <a:rPr lang="hr-HR" sz="2200" i="1" dirty="0" smtClean="0"/>
              <a:t>L</a:t>
            </a:r>
            <a:r>
              <a:rPr lang="hr-HR" sz="2200" dirty="0" smtClean="0"/>
              <a:t>(</a:t>
            </a:r>
            <a:r>
              <a:rPr lang="hr-HR" sz="2200" i="1" dirty="0" smtClean="0"/>
              <a:t>M</a:t>
            </a:r>
            <a:r>
              <a:rPr lang="hr-HR" sz="2200" dirty="0" smtClean="0"/>
              <a:t>) = {</a:t>
            </a:r>
            <a:r>
              <a:rPr lang="hr-HR" sz="2200" i="1" dirty="0" smtClean="0"/>
              <a:t>wcw</a:t>
            </a:r>
            <a:r>
              <a:rPr lang="hr-HR" sz="2200" dirty="0" smtClean="0"/>
              <a:t> | </a:t>
            </a:r>
            <a:r>
              <a:rPr lang="hr-HR" sz="2200" i="1" dirty="0" smtClean="0"/>
              <a:t>w</a:t>
            </a:r>
            <a:r>
              <a:rPr lang="hr-HR" sz="2200" dirty="0" smtClean="0"/>
              <a:t> є (</a:t>
            </a:r>
            <a:r>
              <a:rPr lang="hr-HR" sz="2200" i="1" dirty="0" smtClean="0"/>
              <a:t>a</a:t>
            </a:r>
            <a:r>
              <a:rPr lang="hr-HR" sz="2200" dirty="0" smtClean="0"/>
              <a:t>+</a:t>
            </a:r>
            <a:r>
              <a:rPr lang="hr-HR" sz="2200" i="1" dirty="0" smtClean="0"/>
              <a:t>b</a:t>
            </a:r>
            <a:r>
              <a:rPr lang="hr-HR" sz="2200" dirty="0" smtClean="0"/>
              <a:t>)</a:t>
            </a:r>
            <a:r>
              <a:rPr lang="hr-HR" sz="2200" baseline="30000" dirty="0" smtClean="0"/>
              <a:t>+</a:t>
            </a:r>
            <a:r>
              <a:rPr lang="hr-HR" sz="2200" dirty="0" smtClean="0"/>
              <a:t>}</a:t>
            </a:r>
          </a:p>
        </p:txBody>
      </p:sp>
      <p:sp>
        <p:nvSpPr>
          <p:cNvPr id="255" name="Prvi a"/>
          <p:cNvSpPr txBox="1"/>
          <p:nvPr/>
        </p:nvSpPr>
        <p:spPr>
          <a:xfrm>
            <a:off x="4357686" y="171795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a</a:t>
            </a:r>
            <a:endParaRPr lang="hr-HR" sz="2200" b="1" dirty="0">
              <a:solidFill>
                <a:schemeClr val="tx2"/>
              </a:solidFill>
            </a:endParaRPr>
          </a:p>
        </p:txBody>
      </p:sp>
      <p:grpSp>
        <p:nvGrpSpPr>
          <p:cNvPr id="4" name="Traka"/>
          <p:cNvGrpSpPr/>
          <p:nvPr/>
        </p:nvGrpSpPr>
        <p:grpSpPr>
          <a:xfrm>
            <a:off x="4357686" y="1285860"/>
            <a:ext cx="3000396" cy="428628"/>
            <a:chOff x="5357818" y="714356"/>
            <a:chExt cx="3000396" cy="428628"/>
          </a:xfrm>
        </p:grpSpPr>
        <p:sp>
          <p:nvSpPr>
            <p:cNvPr id="46" name="..."/>
            <p:cNvSpPr/>
            <p:nvPr/>
          </p:nvSpPr>
          <p:spPr>
            <a:xfrm>
              <a:off x="7929586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chemeClr val="tx2"/>
                  </a:solidFill>
                </a:rPr>
                <a:t>…</a:t>
              </a:r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47" name="Šesti kvadrat"/>
            <p:cNvSpPr/>
            <p:nvPr/>
          </p:nvSpPr>
          <p:spPr>
            <a:xfrm>
              <a:off x="7500958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48" name="Peti kvadrat"/>
            <p:cNvSpPr/>
            <p:nvPr/>
          </p:nvSpPr>
          <p:spPr>
            <a:xfrm>
              <a:off x="7072330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Četvrti kvadrat"/>
            <p:cNvSpPr/>
            <p:nvPr/>
          </p:nvSpPr>
          <p:spPr>
            <a:xfrm>
              <a:off x="6643702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50" name="Treći kvadrat"/>
            <p:cNvSpPr/>
            <p:nvPr/>
          </p:nvSpPr>
          <p:spPr>
            <a:xfrm>
              <a:off x="6215074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51" name="Drugi kvadrat"/>
            <p:cNvSpPr/>
            <p:nvPr/>
          </p:nvSpPr>
          <p:spPr>
            <a:xfrm>
              <a:off x="5786446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52" name="Prvi kvadrat"/>
            <p:cNvSpPr/>
            <p:nvPr/>
          </p:nvSpPr>
          <p:spPr>
            <a:xfrm>
              <a:off x="5357818" y="714356"/>
              <a:ext cx="428628" cy="4286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56" name="B6"/>
          <p:cNvSpPr txBox="1"/>
          <p:nvPr/>
        </p:nvSpPr>
        <p:spPr>
          <a:xfrm>
            <a:off x="6500826" y="1714488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5" name="B5"/>
          <p:cNvSpPr txBox="1"/>
          <p:nvPr/>
        </p:nvSpPr>
        <p:spPr>
          <a:xfrm>
            <a:off x="6072198" y="1714488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3" name="B4"/>
          <p:cNvSpPr txBox="1"/>
          <p:nvPr/>
        </p:nvSpPr>
        <p:spPr>
          <a:xfrm>
            <a:off x="5643570" y="1714488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4" name="B3"/>
          <p:cNvSpPr txBox="1"/>
          <p:nvPr/>
        </p:nvSpPr>
        <p:spPr>
          <a:xfrm>
            <a:off x="5214942" y="1714488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5" name="B2"/>
          <p:cNvSpPr txBox="1"/>
          <p:nvPr/>
        </p:nvSpPr>
        <p:spPr>
          <a:xfrm>
            <a:off x="4786314" y="1714488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7" name="B1"/>
          <p:cNvSpPr txBox="1"/>
          <p:nvPr/>
        </p:nvSpPr>
        <p:spPr>
          <a:xfrm>
            <a:off x="4357686" y="1712229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58" name="Prvi b"/>
          <p:cNvSpPr txBox="1"/>
          <p:nvPr/>
        </p:nvSpPr>
        <p:spPr>
          <a:xfrm>
            <a:off x="4786314" y="171795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59" name="Drugi a"/>
          <p:cNvSpPr txBox="1"/>
          <p:nvPr/>
        </p:nvSpPr>
        <p:spPr>
          <a:xfrm>
            <a:off x="5643570" y="171795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a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0" name="Drugi b"/>
          <p:cNvSpPr txBox="1"/>
          <p:nvPr/>
        </p:nvSpPr>
        <p:spPr>
          <a:xfrm>
            <a:off x="6072198" y="171795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1" name="C"/>
          <p:cNvSpPr txBox="1"/>
          <p:nvPr/>
        </p:nvSpPr>
        <p:spPr>
          <a:xfrm>
            <a:off x="5214942" y="171795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c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4" name="Kvacica 1"/>
          <p:cNvSpPr txBox="1"/>
          <p:nvPr/>
        </p:nvSpPr>
        <p:spPr>
          <a:xfrm>
            <a:off x="4357686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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5" name="Kvacica 2"/>
          <p:cNvSpPr txBox="1"/>
          <p:nvPr/>
        </p:nvSpPr>
        <p:spPr>
          <a:xfrm>
            <a:off x="4786314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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6" name="Kvacica 3"/>
          <p:cNvSpPr txBox="1"/>
          <p:nvPr/>
        </p:nvSpPr>
        <p:spPr>
          <a:xfrm>
            <a:off x="5214942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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7" name="Kvacica 4"/>
          <p:cNvSpPr txBox="1"/>
          <p:nvPr/>
        </p:nvSpPr>
        <p:spPr>
          <a:xfrm>
            <a:off x="5643570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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8" name="Kvacica 5"/>
          <p:cNvSpPr txBox="1"/>
          <p:nvPr/>
        </p:nvSpPr>
        <p:spPr>
          <a:xfrm>
            <a:off x="6072198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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69" name="Kvacica 6"/>
          <p:cNvSpPr txBox="1"/>
          <p:nvPr/>
        </p:nvSpPr>
        <p:spPr>
          <a:xfrm>
            <a:off x="6500826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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70" name="Stanje a"/>
          <p:cNvSpPr txBox="1"/>
          <p:nvPr/>
        </p:nvSpPr>
        <p:spPr>
          <a:xfrm>
            <a:off x="4143372" y="2947984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a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1" name="Stanje b"/>
          <p:cNvSpPr txBox="1"/>
          <p:nvPr/>
        </p:nvSpPr>
        <p:spPr>
          <a:xfrm>
            <a:off x="4143372" y="2947984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b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2" name="Stanje c"/>
          <p:cNvSpPr txBox="1"/>
          <p:nvPr/>
        </p:nvSpPr>
        <p:spPr>
          <a:xfrm>
            <a:off x="4143372" y="2947984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c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3" name="q8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8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4" name="q7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7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5" name="q6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6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6" name="q5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5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7" name="q4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4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8" name="q3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3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79" name="q2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2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80" name="q1"/>
          <p:cNvSpPr txBox="1"/>
          <p:nvPr/>
        </p:nvSpPr>
        <p:spPr>
          <a:xfrm>
            <a:off x="3714744" y="2926675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87" name="Stanje B"/>
          <p:cNvSpPr txBox="1"/>
          <p:nvPr/>
        </p:nvSpPr>
        <p:spPr>
          <a:xfrm>
            <a:off x="4152897" y="2947984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B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88" name="Prijelaz 1"/>
          <p:cNvSpPr txBox="1"/>
          <p:nvPr/>
        </p:nvSpPr>
        <p:spPr>
          <a:xfrm>
            <a:off x="571472" y="3488296"/>
            <a:ext cx="371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89" name="Prijelaz 1"/>
          <p:cNvSpPr txBox="1"/>
          <p:nvPr/>
        </p:nvSpPr>
        <p:spPr>
          <a:xfrm>
            <a:off x="571472" y="3845486"/>
            <a:ext cx="362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e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e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90" name="Prijelaz 1"/>
          <p:cNvSpPr txBox="1"/>
          <p:nvPr/>
        </p:nvSpPr>
        <p:spPr>
          <a:xfrm>
            <a:off x="571472" y="4202676"/>
            <a:ext cx="358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91" name="Prijelaz 1"/>
          <p:cNvSpPr txBox="1"/>
          <p:nvPr/>
        </p:nvSpPr>
        <p:spPr>
          <a:xfrm>
            <a:off x="571472" y="4559866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e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e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92" name="Prijelaz 1"/>
          <p:cNvSpPr txBox="1"/>
          <p:nvPr/>
        </p:nvSpPr>
        <p:spPr>
          <a:xfrm>
            <a:off x="571472" y="4917056"/>
            <a:ext cx="367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4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L</a:t>
            </a:r>
            <a:r>
              <a:rPr lang="hr-HR" dirty="0" smtClean="0"/>
              <a:t>)</a:t>
            </a:r>
          </a:p>
        </p:txBody>
      </p:sp>
      <p:sp>
        <p:nvSpPr>
          <p:cNvPr id="93" name="Prijelaz 1"/>
          <p:cNvSpPr txBox="1"/>
          <p:nvPr/>
        </p:nvSpPr>
        <p:spPr>
          <a:xfrm>
            <a:off x="571472" y="5274246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6)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4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4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L</a:t>
            </a:r>
            <a:r>
              <a:rPr lang="hr-HR" dirty="0" smtClean="0"/>
              <a:t>)</a:t>
            </a:r>
          </a:p>
        </p:txBody>
      </p:sp>
      <p:sp>
        <p:nvSpPr>
          <p:cNvPr id="94" name="Prijelaz 1"/>
          <p:cNvSpPr txBox="1"/>
          <p:nvPr/>
        </p:nvSpPr>
        <p:spPr>
          <a:xfrm>
            <a:off x="571472" y="5631436"/>
            <a:ext cx="358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7)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4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5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],</a:t>
            </a:r>
            <a:r>
              <a:rPr lang="hr-HR" i="1" dirty="0" smtClean="0"/>
              <a:t> L</a:t>
            </a:r>
            <a:r>
              <a:rPr lang="hr-HR" dirty="0" smtClean="0"/>
              <a:t>)</a:t>
            </a:r>
          </a:p>
        </p:txBody>
      </p:sp>
      <p:sp>
        <p:nvSpPr>
          <p:cNvPr id="95" name="Prijelaz 1"/>
          <p:cNvSpPr txBox="1"/>
          <p:nvPr/>
        </p:nvSpPr>
        <p:spPr>
          <a:xfrm>
            <a:off x="4572000" y="3488296"/>
            <a:ext cx="361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8)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5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6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L</a:t>
            </a:r>
            <a:r>
              <a:rPr lang="hr-HR" dirty="0" smtClean="0"/>
              <a:t>)</a:t>
            </a:r>
          </a:p>
        </p:txBody>
      </p:sp>
      <p:sp>
        <p:nvSpPr>
          <p:cNvPr id="96" name="Prijelaz 1"/>
          <p:cNvSpPr txBox="1"/>
          <p:nvPr/>
        </p:nvSpPr>
        <p:spPr>
          <a:xfrm>
            <a:off x="4572000" y="3845486"/>
            <a:ext cx="361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9)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6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6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L</a:t>
            </a:r>
            <a:r>
              <a:rPr lang="hr-HR" dirty="0" smtClean="0"/>
              <a:t>)</a:t>
            </a:r>
          </a:p>
        </p:txBody>
      </p:sp>
      <p:sp>
        <p:nvSpPr>
          <p:cNvPr id="97" name="Prijelaz 1"/>
          <p:cNvSpPr txBox="1"/>
          <p:nvPr/>
        </p:nvSpPr>
        <p:spPr>
          <a:xfrm>
            <a:off x="4583727" y="4202676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6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98" name="Prijelaz 1"/>
          <p:cNvSpPr txBox="1"/>
          <p:nvPr/>
        </p:nvSpPr>
        <p:spPr>
          <a:xfrm>
            <a:off x="4578918" y="4559866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11)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5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7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99" name="Prijelaz 1"/>
          <p:cNvSpPr txBox="1"/>
          <p:nvPr/>
        </p:nvSpPr>
        <p:spPr>
          <a:xfrm>
            <a:off x="4578918" y="4917056"/>
            <a:ext cx="373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12)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7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8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100" name="Prijelaz 1"/>
          <p:cNvSpPr txBox="1"/>
          <p:nvPr/>
        </p:nvSpPr>
        <p:spPr>
          <a:xfrm>
            <a:off x="4578918" y="5286388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13)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8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8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dirty="0" smtClean="0">
                <a:sym typeface="Mathematica1"/>
              </a:rPr>
              <a:t></a:t>
            </a:r>
            <a:r>
              <a:rPr lang="hr-HR" dirty="0" smtClean="0"/>
              <a:t>, </a:t>
            </a:r>
            <a:r>
              <a:rPr lang="hr-HR" i="1" dirty="0" smtClean="0"/>
              <a:t>d</a:t>
            </a:r>
            <a:r>
              <a:rPr lang="hr-HR" dirty="0" smtClean="0"/>
              <a:t>],</a:t>
            </a:r>
            <a:r>
              <a:rPr lang="hr-HR" i="1" dirty="0" smtClean="0"/>
              <a:t> R</a:t>
            </a:r>
            <a:r>
              <a:rPr lang="hr-HR" dirty="0" smtClean="0"/>
              <a:t>)</a:t>
            </a:r>
          </a:p>
        </p:txBody>
      </p:sp>
      <p:sp>
        <p:nvSpPr>
          <p:cNvPr id="101" name="Prijelaz 1"/>
          <p:cNvSpPr txBox="1"/>
          <p:nvPr/>
        </p:nvSpPr>
        <p:spPr>
          <a:xfrm>
            <a:off x="4578918" y="5631436"/>
            <a:ext cx="376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14) </a:t>
            </a:r>
            <a:r>
              <a:rPr lang="el-GR" dirty="0" smtClean="0"/>
              <a:t>δ</a:t>
            </a:r>
            <a:r>
              <a:rPr lang="hr-HR" dirty="0" smtClean="0"/>
              <a:t>([</a:t>
            </a:r>
            <a:r>
              <a:rPr lang="hr-HR" i="1" dirty="0" smtClean="0"/>
              <a:t>q</a:t>
            </a:r>
            <a:r>
              <a:rPr lang="hr-HR" baseline="-25000" dirty="0" smtClean="0"/>
              <a:t>8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]) = ([</a:t>
            </a:r>
            <a:r>
              <a:rPr lang="hr-HR" i="1" dirty="0" smtClean="0"/>
              <a:t>q</a:t>
            </a:r>
            <a:r>
              <a:rPr lang="hr-HR" baseline="-25000" dirty="0" smtClean="0"/>
              <a:t>9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 [</a:t>
            </a:r>
            <a:r>
              <a:rPr lang="hr-HR" i="1" dirty="0" smtClean="0">
                <a:sym typeface="Mathematica1"/>
              </a:rPr>
              <a:t>B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],</a:t>
            </a:r>
            <a:r>
              <a:rPr lang="hr-HR" i="1" dirty="0" smtClean="0"/>
              <a:t> L</a:t>
            </a:r>
            <a:r>
              <a:rPr lang="hr-HR" dirty="0" smtClean="0"/>
              <a:t>)</a:t>
            </a:r>
          </a:p>
        </p:txBody>
      </p:sp>
      <p:sp>
        <p:nvSpPr>
          <p:cNvPr id="102" name="q9"/>
          <p:cNvSpPr txBox="1"/>
          <p:nvPr/>
        </p:nvSpPr>
        <p:spPr>
          <a:xfrm>
            <a:off x="3714744" y="2928934"/>
            <a:ext cx="12858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9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103" name="Gornji B 1"/>
          <p:cNvSpPr txBox="1"/>
          <p:nvPr/>
        </p:nvSpPr>
        <p:spPr>
          <a:xfrm>
            <a:off x="4357686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04" name="Gornji B 2"/>
          <p:cNvSpPr txBox="1"/>
          <p:nvPr/>
        </p:nvSpPr>
        <p:spPr>
          <a:xfrm>
            <a:off x="4786314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05" name="Gornji B 3"/>
          <p:cNvSpPr txBox="1"/>
          <p:nvPr/>
        </p:nvSpPr>
        <p:spPr>
          <a:xfrm>
            <a:off x="5214942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06" name="Gornji B 4"/>
          <p:cNvSpPr txBox="1"/>
          <p:nvPr/>
        </p:nvSpPr>
        <p:spPr>
          <a:xfrm>
            <a:off x="5643570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07" name="Gornji B 5"/>
          <p:cNvSpPr txBox="1"/>
          <p:nvPr/>
        </p:nvSpPr>
        <p:spPr>
          <a:xfrm>
            <a:off x="6072198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08" name="Gornji B 6"/>
          <p:cNvSpPr txBox="1"/>
          <p:nvPr/>
        </p:nvSpPr>
        <p:spPr>
          <a:xfrm>
            <a:off x="6500826" y="1285860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  <a:sym typeface="Mathematica1"/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57620" y="614364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d</a:t>
            </a:r>
            <a:r>
              <a:rPr lang="hr-HR" dirty="0" smtClean="0"/>
              <a:t>, </a:t>
            </a:r>
            <a:r>
              <a:rPr lang="hr-HR" i="1" dirty="0" smtClean="0"/>
              <a:t>e </a:t>
            </a:r>
            <a:r>
              <a:rPr lang="hr-HR" dirty="0" smtClean="0"/>
              <a:t>=</a:t>
            </a:r>
            <a:r>
              <a:rPr lang="hr-HR" i="1" dirty="0" smtClean="0"/>
              <a:t> a </a:t>
            </a:r>
            <a:r>
              <a:rPr lang="hr-HR" dirty="0" smtClean="0"/>
              <a:t>ili</a:t>
            </a:r>
            <a:r>
              <a:rPr lang="hr-HR" i="1" dirty="0" smtClean="0"/>
              <a:t> b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3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6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9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2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5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8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1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4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7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7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0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9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2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5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8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1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4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7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0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3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6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9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2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3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0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mph" presetSubtype="0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3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mph" presetSubtype="0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6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mph" presetSubtype="0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8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9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2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5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0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1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4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6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7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9" dur="indefinit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0" dur="indefinite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6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8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9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5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8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1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3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4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2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9" presetClass="emph" presetSubtype="0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3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4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0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1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7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3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4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8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3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3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3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39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4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4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4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4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4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4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1.48148E-6 L -0.09444 1.48148E-6 " pathEditMode="relative" rAng="0" ptsTypes="AA">
                                      <p:cBhvr>
                                        <p:cTn id="4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-0.09445 -4.44444E-6 " pathEditMode="relative" rAng="0" ptsTypes="AA">
                                      <p:cBhvr>
                                        <p:cTn id="4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-0.09445 -4.44444E-6 " pathEditMode="relative" rAng="0" ptsTypes="AA">
                                      <p:cBhvr>
                                        <p:cTn id="4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4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4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4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4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4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4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4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0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1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8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4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47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4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4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7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4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4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4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4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1.48148E-6 L -0.14167 1.48148E-6 " pathEditMode="relative" rAng="0" ptsTypes="AA">
                                      <p:cBhvr>
                                        <p:cTn id="4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14167 -4.44444E-6 " pathEditMode="relative" rAng="0" ptsTypes="AA">
                                      <p:cBhvr>
                                        <p:cTn id="4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14167 -4.44444E-6 " pathEditMode="relative" rAng="0" ptsTypes="AA">
                                      <p:cBhvr>
                                        <p:cTn id="4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4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4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4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5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5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5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5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5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5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5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5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5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5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5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8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6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3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44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9" presetClass="emph" presetSubtype="0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2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3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0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6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5 0 " pathEditMode="relative" rAng="0" ptsTypes="AA">
                                      <p:cBhvr>
                                        <p:cTn id="5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4 -4.44444E-6 " pathEditMode="relative" rAng="0" ptsTypes="AA">
                                      <p:cBhvr>
                                        <p:cTn id="57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5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4 0 " pathEditMode="relative" rAng="0" ptsTypes="AA">
                                      <p:cBhvr>
                                        <p:cTn id="5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4 0 " pathEditMode="relative" rAng="0" ptsTypes="AA">
                                      <p:cBhvr>
                                        <p:cTn id="58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5 0 " pathEditMode="relative" rAng="0" ptsTypes="AA">
                                      <p:cBhvr>
                                        <p:cTn id="5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8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4 0 " pathEditMode="relative" rAng="0" ptsTypes="AA">
                                      <p:cBhvr>
                                        <p:cTn id="5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5 0 " pathEditMode="relative" rAng="0" ptsTypes="AA">
                                      <p:cBhvr>
                                        <p:cTn id="5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9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1.48148E-6 L -0.09444 1.48148E-6 " pathEditMode="relative" rAng="0" ptsTypes="AA">
                                      <p:cBhvr>
                                        <p:cTn id="5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5 -4.44444E-6 " pathEditMode="relative" rAng="0" ptsTypes="AA">
                                      <p:cBhvr>
                                        <p:cTn id="5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5 -4.44444E-6 " pathEditMode="relative" rAng="0" ptsTypes="AA">
                                      <p:cBhvr>
                                        <p:cTn id="5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4 -4.44444E-6 " pathEditMode="relative" rAng="0" ptsTypes="AA">
                                      <p:cBhvr>
                                        <p:cTn id="5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4 -4.44444E-6 " pathEditMode="relative" rAng="0" ptsTypes="AA">
                                      <p:cBhvr>
                                        <p:cTn id="6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0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6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6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1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6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6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2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6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2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9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0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8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500"/>
                            </p:stCondLst>
                            <p:childTnLst>
                              <p:par>
                                <p:cTn id="6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4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5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04723 0 " pathEditMode="relative" rAng="0" ptsTypes="AA">
                                      <p:cBhvr>
                                        <p:cTn id="6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04722 -4.44444E-6 " pathEditMode="relative" rAng="0" ptsTypes="AA">
                                      <p:cBhvr>
                                        <p:cTn id="66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6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04722 0 " pathEditMode="relative" rAng="0" ptsTypes="AA">
                                      <p:cBhvr>
                                        <p:cTn id="6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6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04722 0 " pathEditMode="relative" rAng="0" ptsTypes="AA">
                                      <p:cBhvr>
                                        <p:cTn id="6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6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04723 0 " pathEditMode="relative" rAng="0" ptsTypes="AA">
                                      <p:cBhvr>
                                        <p:cTn id="6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04722 0 " pathEditMode="relative" rAng="0" ptsTypes="AA">
                                      <p:cBhvr>
                                        <p:cTn id="6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04723 0 " pathEditMode="relative" rAng="0" ptsTypes="AA">
                                      <p:cBhvr>
                                        <p:cTn id="6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1.48148E-6 L -0.04722 1.48148E-6 " pathEditMode="relative" rAng="0" ptsTypes="AA">
                                      <p:cBhvr>
                                        <p:cTn id="6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04723 -4.44444E-6 " pathEditMode="relative" rAng="0" ptsTypes="AA">
                                      <p:cBhvr>
                                        <p:cTn id="6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04723 -4.44444E-6 " pathEditMode="relative" rAng="0" ptsTypes="AA">
                                      <p:cBhvr>
                                        <p:cTn id="6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04722 -4.44444E-6 " pathEditMode="relative" rAng="0" ptsTypes="AA">
                                      <p:cBhvr>
                                        <p:cTn id="6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04722 -4.44444E-6 " pathEditMode="relative" rAng="0" ptsTypes="AA">
                                      <p:cBhvr>
                                        <p:cTn id="6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6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6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6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6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6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6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69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6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7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7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7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7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5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2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00"/>
                            </p:stCondLst>
                            <p:childTnLst>
                              <p:par>
                                <p:cTn id="7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5E-6 0 " pathEditMode="relative" rAng="0" ptsTypes="AA">
                                      <p:cBhvr>
                                        <p:cTn id="7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0 -4.44444E-6 " pathEditMode="relative" rAng="0" ptsTypes="AA">
                                      <p:cBhvr>
                                        <p:cTn id="73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5E-6 2.77556E-17 " pathEditMode="relative" rAng="0" ptsTypes="AA">
                                      <p:cBhvr>
                                        <p:cTn id="7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5E-6 0 " pathEditMode="relative" rAng="0" ptsTypes="AA">
                                      <p:cBhvr>
                                        <p:cTn id="7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1.11022E-16 0 " pathEditMode="relative" rAng="0" ptsTypes="AA">
                                      <p:cBhvr>
                                        <p:cTn id="7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5E-6 0 " pathEditMode="relative" rAng="0" ptsTypes="AA">
                                      <p:cBhvr>
                                        <p:cTn id="7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1.11022E-16 0 " pathEditMode="relative" rAng="0" ptsTypes="AA">
                                      <p:cBhvr>
                                        <p:cTn id="7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5E-6 0 " pathEditMode="relative" rAng="0" ptsTypes="AA">
                                      <p:cBhvr>
                                        <p:cTn id="7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1.48148E-6 L 0 1.48148E-6 " pathEditMode="relative" rAng="0" ptsTypes="AA">
                                      <p:cBhvr>
                                        <p:cTn id="7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5E-6 -4.44444E-6 " pathEditMode="relative" rAng="0" ptsTypes="AA">
                                      <p:cBhvr>
                                        <p:cTn id="7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5E-6 -4.44444E-6 " pathEditMode="relative" rAng="0" ptsTypes="AA">
                                      <p:cBhvr>
                                        <p:cTn id="7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1.11022E-16 -4.44444E-6 " pathEditMode="relative" rAng="0" ptsTypes="AA">
                                      <p:cBhvr>
                                        <p:cTn id="7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1.11022E-16 -4.44444E-6 " pathEditMode="relative" rAng="0" ptsTypes="AA">
                                      <p:cBhvr>
                                        <p:cTn id="7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0 2.77556E-17 " pathEditMode="relative" rAng="0" ptsTypes="AA">
                                      <p:cBhvr>
                                        <p:cTn id="7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5E-6 2.77556E-17 " pathEditMode="relative" rAng="0" ptsTypes="AA">
                                      <p:cBhvr>
                                        <p:cTn id="7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1.11022E-16 2.77556E-17 " pathEditMode="relative" rAng="0" ptsTypes="AA">
                                      <p:cBhvr>
                                        <p:cTn id="7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0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5E-6 2.77556E-17 " pathEditMode="relative" rAng="0" ptsTypes="AA">
                                      <p:cBhvr>
                                        <p:cTn id="7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1.11022E-16 2.77556E-17 " pathEditMode="relative" rAng="0" ptsTypes="AA">
                                      <p:cBhvr>
                                        <p:cTn id="7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5E-6 2.77556E-17 " pathEditMode="relative" rAng="0" ptsTypes="AA">
                                      <p:cBhvr>
                                        <p:cTn id="7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0 2.77556E-17 " pathEditMode="relative" rAng="0" ptsTypes="AA">
                                      <p:cBhvr>
                                        <p:cTn id="7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5E-6 2.77556E-17 " pathEditMode="relative" rAng="0" ptsTypes="AA">
                                      <p:cBhvr>
                                        <p:cTn id="7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1.11022E-16 2.77556E-17 " pathEditMode="relative" rAng="0" ptsTypes="AA">
                                      <p:cBhvr>
                                        <p:cTn id="7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5E-6 2.77556E-17 " pathEditMode="relative" rAng="0" ptsTypes="AA">
                                      <p:cBhvr>
                                        <p:cTn id="7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1.11022E-16 2.77556E-17 " pathEditMode="relative" rAng="0" ptsTypes="AA">
                                      <p:cBhvr>
                                        <p:cTn id="7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5E-6 2.77556E-17 " pathEditMode="relative" rAng="0" ptsTypes="AA">
                                      <p:cBhvr>
                                        <p:cTn id="7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7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8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5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06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500"/>
                            </p:stCondLst>
                            <p:childTnLst>
                              <p:par>
                                <p:cTn id="808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3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1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2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4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6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8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0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2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4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6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8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0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2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4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6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8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0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2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4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6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8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0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2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4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22 0 " pathEditMode="relative" ptsTypes="AA">
                                      <p:cBhvr>
                                        <p:cTn id="86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2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3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81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8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10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9" presetClass="emph" presetSubtype="0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93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500"/>
                            </p:stCondLst>
                            <p:childTnLst>
                              <p:par>
                                <p:cTn id="895" presetID="10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9" presetClass="emph" presetSubtype="0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5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6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1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2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9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91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9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9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2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9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9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2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9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9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3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1.48148E-6 L -0.09444 1.48148E-6 " pathEditMode="relative" rAng="0" ptsTypes="AA">
                                      <p:cBhvr>
                                        <p:cTn id="9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-0.09445 -4.44444E-6 " pathEditMode="relative" rAng="0" ptsTypes="AA">
                                      <p:cBhvr>
                                        <p:cTn id="9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-0.09445 -4.44444E-6 " pathEditMode="relative" rAng="0" ptsTypes="AA">
                                      <p:cBhvr>
                                        <p:cTn id="9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9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9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9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9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9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9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9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1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72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500"/>
                            </p:stCondLst>
                            <p:childTnLst>
                              <p:par>
                                <p:cTn id="974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8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9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9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98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9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9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99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9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9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9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1.48148E-6 L -0.14167 1.48148E-6 " pathEditMode="relative" rAng="0" ptsTypes="AA">
                                      <p:cBhvr>
                                        <p:cTn id="9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14167 -4.44444E-6 " pathEditMode="relative" rAng="0" ptsTypes="AA">
                                      <p:cBhvr>
                                        <p:cTn id="10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14167 -4.44444E-6 " pathEditMode="relative" rAng="0" ptsTypes="AA">
                                      <p:cBhvr>
                                        <p:cTn id="10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10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10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0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0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0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0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0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0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4.44444E-6 L -0.18906 -4.44444E-6 " pathEditMode="relative" rAng="0" ptsTypes="AA">
                                      <p:cBhvr>
                                        <p:cTn id="103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0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0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0 L -0.18906 0 " pathEditMode="relative" rAng="0" ptsTypes="AA">
                                      <p:cBhvr>
                                        <p:cTn id="104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0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4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0 L -0.18906 0 " pathEditMode="relative" rAng="0" ptsTypes="AA">
                                      <p:cBhvr>
                                        <p:cTn id="10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0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1.48148E-6 L -0.18906 1.48148E-6 " pathEditMode="relative" rAng="0" ptsTypes="AA">
                                      <p:cBhvr>
                                        <p:cTn id="10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-4.44444E-6 L -0.18907 -4.44444E-6 " pathEditMode="relative" rAng="0" ptsTypes="AA">
                                      <p:cBhvr>
                                        <p:cTn id="10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-4.44444E-6 L -0.18907 -4.44444E-6 " pathEditMode="relative" rAng="0" ptsTypes="AA">
                                      <p:cBhvr>
                                        <p:cTn id="10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4.44444E-6 L -0.18906 -4.44444E-6 " pathEditMode="relative" rAng="0" ptsTypes="AA">
                                      <p:cBhvr>
                                        <p:cTn id="10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4.44444E-6 L -0.18906 -4.44444E-6 " pathEditMode="relative" rAng="0" ptsTypes="AA">
                                      <p:cBhvr>
                                        <p:cTn id="10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0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0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0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6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0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0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0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0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0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7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0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0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0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0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0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0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1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7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8" presetID="10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9" presetClass="emph" presetSubtype="0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03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10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0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1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4" presetID="9" presetClass="emph" presetSubtype="0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7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14185 0 " pathEditMode="relative" rAng="0" ptsTypes="AA">
                                      <p:cBhvr>
                                        <p:cTn id="1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4.44444E-6 L -0.14184 -4.44444E-6 " pathEditMode="relative" rAng="0" ptsTypes="AA">
                                      <p:cBhvr>
                                        <p:cTn id="112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14185 2.77556E-17 " pathEditMode="relative" rAng="0" ptsTypes="AA">
                                      <p:cBhvr>
                                        <p:cTn id="11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14185 0 " pathEditMode="relative" rAng="0" ptsTypes="AA">
                                      <p:cBhvr>
                                        <p:cTn id="1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 L -0.14184 0 " pathEditMode="relative" rAng="0" ptsTypes="AA">
                                      <p:cBhvr>
                                        <p:cTn id="11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14185 0 " pathEditMode="relative" rAng="0" ptsTypes="AA">
                                      <p:cBhvr>
                                        <p:cTn id="1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 L -0.14184 0 " pathEditMode="relative" rAng="0" ptsTypes="AA">
                                      <p:cBhvr>
                                        <p:cTn id="1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14185 0 " pathEditMode="relative" rAng="0" ptsTypes="AA">
                                      <p:cBhvr>
                                        <p:cTn id="1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1.48148E-6 L -0.14184 1.48148E-6 " pathEditMode="relative" rAng="0" ptsTypes="AA">
                                      <p:cBhvr>
                                        <p:cTn id="1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-4.44444E-6 L -0.14185 -4.44444E-6 " pathEditMode="relative" rAng="0" ptsTypes="AA">
                                      <p:cBhvr>
                                        <p:cTn id="11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-4.44444E-6 L -0.14185 -4.44444E-6 " pathEditMode="relative" rAng="0" ptsTypes="AA">
                                      <p:cBhvr>
                                        <p:cTn id="1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4.44444E-6 L -0.14184 -4.44444E-6 " pathEditMode="relative" rAng="0" ptsTypes="AA">
                                      <p:cBhvr>
                                        <p:cTn id="11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4.44444E-6 L -0.14184 -4.44444E-6 " pathEditMode="relative" rAng="0" ptsTypes="AA">
                                      <p:cBhvr>
                                        <p:cTn id="1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14184 2.77556E-17 " pathEditMode="relative" rAng="0" ptsTypes="AA">
                                      <p:cBhvr>
                                        <p:cTn id="1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14185 2.77556E-17 " pathEditMode="relative" rAng="0" ptsTypes="AA">
                                      <p:cBhvr>
                                        <p:cTn id="11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14184 2.77556E-17 " pathEditMode="relative" rAng="0" ptsTypes="AA">
                                      <p:cBhvr>
                                        <p:cTn id="1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14185 2.77556E-17 " pathEditMode="relative" rAng="0" ptsTypes="AA">
                                      <p:cBhvr>
                                        <p:cTn id="11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14184 2.77556E-17 " pathEditMode="relative" rAng="0" ptsTypes="AA">
                                      <p:cBhvr>
                                        <p:cTn id="1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14185 2.77556E-17 " pathEditMode="relative" rAng="0" ptsTypes="AA">
                                      <p:cBhvr>
                                        <p:cTn id="1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14184 2.77556E-17 " pathEditMode="relative" rAng="0" ptsTypes="AA">
                                      <p:cBhvr>
                                        <p:cTn id="11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14185 2.77556E-17 " pathEditMode="relative" rAng="0" ptsTypes="AA">
                                      <p:cBhvr>
                                        <p:cTn id="11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14184 2.77556E-17 " pathEditMode="relative" rAng="0" ptsTypes="AA">
                                      <p:cBhvr>
                                        <p:cTn id="11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14185 2.77556E-17 " pathEditMode="relative" rAng="0" ptsTypes="AA">
                                      <p:cBhvr>
                                        <p:cTn id="11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14184 2.77556E-17 " pathEditMode="relative" rAng="0" ptsTypes="AA">
                                      <p:cBhvr>
                                        <p:cTn id="11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14185 2.77556E-17 " pathEditMode="relative" rAng="0" ptsTypes="AA">
                                      <p:cBhvr>
                                        <p:cTn id="11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5 0 " pathEditMode="relative" rAng="0" ptsTypes="AA">
                                      <p:cBhvr>
                                        <p:cTn id="11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4 -4.44444E-6 " pathEditMode="relative" rAng="0" ptsTypes="AA">
                                      <p:cBhvr>
                                        <p:cTn id="118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1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4 0 " pathEditMode="relative" rAng="0" ptsTypes="AA">
                                      <p:cBhvr>
                                        <p:cTn id="11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4 0 " pathEditMode="relative" rAng="0" ptsTypes="AA">
                                      <p:cBhvr>
                                        <p:cTn id="118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5 0 " pathEditMode="relative" rAng="0" ptsTypes="AA">
                                      <p:cBhvr>
                                        <p:cTn id="11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4 0 " pathEditMode="relative" rAng="0" ptsTypes="AA">
                                      <p:cBhvr>
                                        <p:cTn id="1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 L -0.09445 0 " pathEditMode="relative" rAng="0" ptsTypes="AA">
                                      <p:cBhvr>
                                        <p:cTn id="1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1.48148E-6 L -0.09444 1.48148E-6 " pathEditMode="relative" rAng="0" ptsTypes="AA">
                                      <p:cBhvr>
                                        <p:cTn id="11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5 -4.44444E-6 " pathEditMode="relative" rAng="0" ptsTypes="AA">
                                      <p:cBhvr>
                                        <p:cTn id="1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5 -4.44444E-6 " pathEditMode="relative" rAng="0" ptsTypes="AA">
                                      <p:cBhvr>
                                        <p:cTn id="11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4 -4.44444E-6 " pathEditMode="relative" rAng="0" ptsTypes="AA">
                                      <p:cBhvr>
                                        <p:cTn id="12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-4.44444E-6 L -0.09444 -4.44444E-6 " pathEditMode="relative" rAng="0" ptsTypes="AA">
                                      <p:cBhvr>
                                        <p:cTn id="12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12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12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12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5 2.77556E-17 " pathEditMode="relative" rAng="0" ptsTypes="AA">
                                      <p:cBhvr>
                                        <p:cTn id="12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2.77556E-17 L -0.09444 2.77556E-17 " pathEditMode="relative" rAng="0" ptsTypes="AA">
                                      <p:cBhvr>
                                        <p:cTn id="12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7" fill="hold">
                      <p:stCondLst>
                        <p:cond delay="indefinite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3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34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5" fill="hold">
                            <p:stCondLst>
                              <p:cond delay="500"/>
                            </p:stCondLst>
                            <p:childTnLst>
                              <p:par>
                                <p:cTn id="1236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9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1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2" fill="hold">
                      <p:stCondLst>
                        <p:cond delay="indefinite"/>
                      </p:stCondLst>
                      <p:childTnLst>
                        <p:par>
                          <p:cTn id="1243" fill="hold">
                            <p:stCondLst>
                              <p:cond delay="0"/>
                            </p:stCondLst>
                            <p:childTnLst>
                              <p:par>
                                <p:cTn id="12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04723 0 " pathEditMode="relative" rAng="0" ptsTypes="AA">
                                      <p:cBhvr>
                                        <p:cTn id="12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04722 -4.44444E-6 " pathEditMode="relative" rAng="0" ptsTypes="AA">
                                      <p:cBhvr>
                                        <p:cTn id="124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12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04722 0 " pathEditMode="relative" rAng="0" ptsTypes="AA">
                                      <p:cBhvr>
                                        <p:cTn id="12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04722 0 " pathEditMode="relative" rAng="0" ptsTypes="AA">
                                      <p:cBhvr>
                                        <p:cTn id="125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04723 0 " pathEditMode="relative" rAng="0" ptsTypes="AA">
                                      <p:cBhvr>
                                        <p:cTn id="12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04722 0 " pathEditMode="relative" rAng="0" ptsTypes="AA">
                                      <p:cBhvr>
                                        <p:cTn id="12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04723 0 " pathEditMode="relative" rAng="0" ptsTypes="AA">
                                      <p:cBhvr>
                                        <p:cTn id="12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1.48148E-6 L -0.04722 1.48148E-6 " pathEditMode="relative" rAng="0" ptsTypes="AA">
                                      <p:cBhvr>
                                        <p:cTn id="12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04723 -4.44444E-6 " pathEditMode="relative" rAng="0" ptsTypes="AA">
                                      <p:cBhvr>
                                        <p:cTn id="12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04723 -4.44444E-6 " pathEditMode="relative" rAng="0" ptsTypes="AA">
                                      <p:cBhvr>
                                        <p:cTn id="12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04722 -4.44444E-6 " pathEditMode="relative" rAng="0" ptsTypes="AA">
                                      <p:cBhvr>
                                        <p:cTn id="12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04722 -4.44444E-6 " pathEditMode="relative" rAng="0" ptsTypes="AA">
                                      <p:cBhvr>
                                        <p:cTn id="12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12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12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12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04723 2.77556E-17 " pathEditMode="relative" rAng="0" ptsTypes="AA">
                                      <p:cBhvr>
                                        <p:cTn id="12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04722 2.77556E-17 " pathEditMode="relative" rAng="0" ptsTypes="AA">
                                      <p:cBhvr>
                                        <p:cTn id="12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4" fill="hold">
                      <p:stCondLst>
                        <p:cond delay="indefinite"/>
                      </p:stCondLst>
                      <p:childTnLst>
                        <p:par>
                          <p:cTn id="1295" fill="hold">
                            <p:stCondLst>
                              <p:cond delay="0"/>
                            </p:stCondLst>
                            <p:childTnLst>
                              <p:par>
                                <p:cTn id="129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01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500"/>
                            </p:stCondLst>
                            <p:childTnLst>
                              <p:par>
                                <p:cTn id="130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08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9" fill="hold">
                      <p:stCondLst>
                        <p:cond delay="indefinite"/>
                      </p:stCondLst>
                      <p:childTnLst>
                        <p:par>
                          <p:cTn id="1310" fill="hold">
                            <p:stCondLst>
                              <p:cond delay="0"/>
                            </p:stCondLst>
                            <p:childTnLst>
                              <p:par>
                                <p:cTn id="13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13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131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13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13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1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13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2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13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2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 L -0.09444 0 " pathEditMode="relative" rAng="0" ptsTypes="AA">
                                      <p:cBhvr>
                                        <p:cTn id="13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2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 L -0.09445 0 " pathEditMode="relative" rAng="0" ptsTypes="AA">
                                      <p:cBhvr>
                                        <p:cTn id="13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1.48148E-6 L -0.09444 1.48148E-6 " pathEditMode="relative" rAng="0" ptsTypes="AA">
                                      <p:cBhvr>
                                        <p:cTn id="13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-0.09445 -4.44444E-6 " pathEditMode="relative" rAng="0" ptsTypes="AA">
                                      <p:cBhvr>
                                        <p:cTn id="13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4.44444E-6 L -0.09445 -4.44444E-6 " pathEditMode="relative" rAng="0" ptsTypes="AA">
                                      <p:cBhvr>
                                        <p:cTn id="13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13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3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-4.44444E-6 L -0.09444 -4.44444E-6 " pathEditMode="relative" rAng="0" ptsTypes="AA">
                                      <p:cBhvr>
                                        <p:cTn id="13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3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3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13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4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4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13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4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4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4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13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2.77556E-17 L -0.09445 2.77556E-17 " pathEditMode="relative" rAng="0" ptsTypes="AA">
                                      <p:cBhvr>
                                        <p:cTn id="13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5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2.77556E-17 L -0.09444 2.77556E-17 " pathEditMode="relative" rAng="0" ptsTypes="AA">
                                      <p:cBhvr>
                                        <p:cTn id="13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1" fill="hold">
                      <p:stCondLst>
                        <p:cond delay="indefinite"/>
                      </p:stCondLst>
                      <p:childTnLst>
                        <p:par>
                          <p:cTn id="1362" fill="hold">
                            <p:stCondLst>
                              <p:cond delay="0"/>
                            </p:stCondLst>
                            <p:childTnLst>
                              <p:par>
                                <p:cTn id="13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68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5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76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7" fill="hold">
                            <p:stCondLst>
                              <p:cond delay="500"/>
                            </p:stCondLst>
                            <p:childTnLst>
                              <p:par>
                                <p:cTn id="137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3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4" fill="hold">
                      <p:stCondLst>
                        <p:cond delay="indefinite"/>
                      </p:stCondLst>
                      <p:childTnLst>
                        <p:par>
                          <p:cTn id="1385" fill="hold">
                            <p:stCondLst>
                              <p:cond delay="0"/>
                            </p:stCondLst>
                            <p:childTnLst>
                              <p:par>
                                <p:cTn id="13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13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138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3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13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139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13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 L -0.14167 0 " pathEditMode="relative" rAng="0" ptsTypes="AA">
                                      <p:cBhvr>
                                        <p:cTn id="13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 L -0.14167 0 " pathEditMode="relative" rAng="0" ptsTypes="AA">
                                      <p:cBhvr>
                                        <p:cTn id="14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1.48148E-6 L -0.14167 1.48148E-6 " pathEditMode="relative" rAng="0" ptsTypes="AA">
                                      <p:cBhvr>
                                        <p:cTn id="14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14167 -4.44444E-6 " pathEditMode="relative" rAng="0" ptsTypes="AA">
                                      <p:cBhvr>
                                        <p:cTn id="14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-4.44444E-6 L -0.14167 -4.44444E-6 " pathEditMode="relative" rAng="0" ptsTypes="AA">
                                      <p:cBhvr>
                                        <p:cTn id="14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14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4.44444E-6 L -0.14167 -4.44444E-6 " pathEditMode="relative" rAng="0" ptsTypes="AA">
                                      <p:cBhvr>
                                        <p:cTn id="14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1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4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1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1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4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2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2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2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4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2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3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2.77556E-17 L -0.14167 2.77556E-17 " pathEditMode="relative" rAng="0" ptsTypes="AA">
                                      <p:cBhvr>
                                        <p:cTn id="14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2.77556E-17 L -0.14167 2.77556E-17 " pathEditMode="relative" rAng="0" ptsTypes="AA">
                                      <p:cBhvr>
                                        <p:cTn id="14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6" fill="hold">
                      <p:stCondLst>
                        <p:cond delay="indefinite"/>
                      </p:stCondLst>
                      <p:childTnLst>
                        <p:par>
                          <p:cTn id="1437" fill="hold">
                            <p:stCondLst>
                              <p:cond delay="0"/>
                            </p:stCondLst>
                            <p:childTnLst>
                              <p:par>
                                <p:cTn id="14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2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3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4" fill="hold">
                      <p:stCondLst>
                        <p:cond delay="indefinite"/>
                      </p:stCondLst>
                      <p:childTnLst>
                        <p:par>
                          <p:cTn id="1445" fill="hold">
                            <p:stCondLst>
                              <p:cond delay="0"/>
                            </p:stCondLst>
                            <p:childTnLst>
                              <p:par>
                                <p:cTn id="14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4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4.44444E-6 L -0.18906 -4.44444E-6 " pathEditMode="relative" rAng="0" ptsTypes="AA">
                                      <p:cBhvr>
                                        <p:cTn id="144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4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4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54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0 L -0.18906 0 " pathEditMode="relative" rAng="0" ptsTypes="AA">
                                      <p:cBhvr>
                                        <p:cTn id="14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56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4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58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0 L -0.18906 0 " pathEditMode="relative" rAng="0" ptsTypes="AA">
                                      <p:cBhvr>
                                        <p:cTn id="14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60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0 L -0.18907 0 " pathEditMode="relative" rAng="0" ptsTypes="AA">
                                      <p:cBhvr>
                                        <p:cTn id="14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1.48148E-6 L -0.18906 1.48148E-6 " pathEditMode="relative" rAng="0" ptsTypes="AA">
                                      <p:cBhvr>
                                        <p:cTn id="14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-4.44444E-6 L -0.18907 -4.44444E-6 " pathEditMode="relative" rAng="0" ptsTypes="AA">
                                      <p:cBhvr>
                                        <p:cTn id="14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-4.44444E-6 L -0.18907 -4.44444E-6 " pathEditMode="relative" rAng="0" ptsTypes="AA">
                                      <p:cBhvr>
                                        <p:cTn id="14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4.44444E-6 L -0.18906 -4.44444E-6 " pathEditMode="relative" rAng="0" ptsTypes="AA">
                                      <p:cBhvr>
                                        <p:cTn id="14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-4.44444E-6 L -0.18906 -4.44444E-6 " pathEditMode="relative" rAng="0" ptsTypes="AA">
                                      <p:cBhvr>
                                        <p:cTn id="14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72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4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4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76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4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78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4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80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4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82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4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84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4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4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88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4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90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4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92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4 2.77556E-17 L -0.18906 2.77556E-17 " pathEditMode="relative" rAng="0" ptsTypes="AA">
                                      <p:cBhvr>
                                        <p:cTn id="149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494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5 2.77556E-17 L -0.18907 2.77556E-17 " pathEditMode="relative" rAng="0" ptsTypes="AA">
                                      <p:cBhvr>
                                        <p:cTn id="14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6" fill="hold">
                      <p:stCondLst>
                        <p:cond delay="indefinite"/>
                      </p:stCondLst>
                      <p:childTnLst>
                        <p:par>
                          <p:cTn id="1497" fill="hold">
                            <p:stCondLst>
                              <p:cond delay="0"/>
                            </p:stCondLst>
                            <p:childTnLst>
                              <p:par>
                                <p:cTn id="14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23629 0 " pathEditMode="relative" rAng="0" ptsTypes="AA">
                                      <p:cBhvr>
                                        <p:cTn id="14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00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4.44444E-6 L -0.23628 -4.44444E-6 " pathEditMode="relative" rAng="0" ptsTypes="AA">
                                      <p:cBhvr>
                                        <p:cTn id="150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23629 2.77556E-17 " pathEditMode="relative" rAng="0" ptsTypes="AA">
                                      <p:cBhvr>
                                        <p:cTn id="15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04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23629 0 " pathEditMode="relative" rAng="0" ptsTypes="AA">
                                      <p:cBhvr>
                                        <p:cTn id="15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 L -0.23628 0 " pathEditMode="relative" rAng="0" ptsTypes="AA">
                                      <p:cBhvr>
                                        <p:cTn id="15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23629 0 " pathEditMode="relative" rAng="0" ptsTypes="AA">
                                      <p:cBhvr>
                                        <p:cTn id="15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 L -0.23628 0 " pathEditMode="relative" rAng="0" ptsTypes="AA">
                                      <p:cBhvr>
                                        <p:cTn id="15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0 L -0.23629 0 " pathEditMode="relative" rAng="0" ptsTypes="AA">
                                      <p:cBhvr>
                                        <p:cTn id="15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1.48148E-6 L -0.23628 1.48148E-6 " pathEditMode="relative" rAng="0" ptsTypes="AA">
                                      <p:cBhvr>
                                        <p:cTn id="15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-4.44444E-6 L -0.23629 -4.44444E-6 " pathEditMode="relative" rAng="0" ptsTypes="AA">
                                      <p:cBhvr>
                                        <p:cTn id="15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18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-4.44444E-6 L -0.23629 -4.44444E-6 " pathEditMode="relative" rAng="0" ptsTypes="AA">
                                      <p:cBhvr>
                                        <p:cTn id="15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20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4.44444E-6 L -0.23628 -4.44444E-6 " pathEditMode="relative" rAng="0" ptsTypes="AA">
                                      <p:cBhvr>
                                        <p:cTn id="15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22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4.44444E-6 L -0.23628 -4.44444E-6 " pathEditMode="relative" rAng="0" ptsTypes="AA">
                                      <p:cBhvr>
                                        <p:cTn id="15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23628 2.77556E-17 " pathEditMode="relative" rAng="0" ptsTypes="AA">
                                      <p:cBhvr>
                                        <p:cTn id="15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23629 2.77556E-17 " pathEditMode="relative" rAng="0" ptsTypes="AA">
                                      <p:cBhvr>
                                        <p:cTn id="15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23628 2.77556E-17 " pathEditMode="relative" rAng="0" ptsTypes="AA">
                                      <p:cBhvr>
                                        <p:cTn id="15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23629 2.77556E-17 " pathEditMode="relative" rAng="0" ptsTypes="AA">
                                      <p:cBhvr>
                                        <p:cTn id="15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23628 2.77556E-17 " pathEditMode="relative" rAng="0" ptsTypes="AA">
                                      <p:cBhvr>
                                        <p:cTn id="15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23629 2.77556E-17 " pathEditMode="relative" rAng="0" ptsTypes="AA">
                                      <p:cBhvr>
                                        <p:cTn id="15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23628 2.77556E-17 " pathEditMode="relative" rAng="0" ptsTypes="AA">
                                      <p:cBhvr>
                                        <p:cTn id="15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23629 2.77556E-17 " pathEditMode="relative" rAng="0" ptsTypes="AA">
                                      <p:cBhvr>
                                        <p:cTn id="15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23628 2.77556E-17 " pathEditMode="relative" rAng="0" ptsTypes="AA">
                                      <p:cBhvr>
                                        <p:cTn id="15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23629 2.77556E-17 " pathEditMode="relative" rAng="0" ptsTypes="AA">
                                      <p:cBhvr>
                                        <p:cTn id="15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2.77556E-17 L -0.23628 2.77556E-17 " pathEditMode="relative" rAng="0" ptsTypes="AA">
                                      <p:cBhvr>
                                        <p:cTn id="15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15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2.77556E-17 L -0.23629 2.77556E-17 " pathEditMode="relative" rAng="0" ptsTypes="AA">
                                      <p:cBhvr>
                                        <p:cTn id="15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8" fill="hold">
                      <p:stCondLst>
                        <p:cond delay="indefinite"/>
                      </p:stCondLst>
                      <p:childTnLst>
                        <p:par>
                          <p:cTn id="1549" fill="hold">
                            <p:stCondLst>
                              <p:cond delay="0"/>
                            </p:stCondLst>
                            <p:childTnLst>
                              <p:par>
                                <p:cTn id="15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4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55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6" fill="hold">
                      <p:stCondLst>
                        <p:cond delay="indefinite"/>
                      </p:stCondLst>
                      <p:childTnLst>
                        <p:par>
                          <p:cTn id="1557" fill="hold">
                            <p:stCondLst>
                              <p:cond delay="0"/>
                            </p:stCondLst>
                            <p:childTnLst>
                              <p:par>
                                <p:cTn id="155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1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63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500"/>
                            </p:stCondLst>
                            <p:childTnLst>
                              <p:par>
                                <p:cTn id="15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9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70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0 L -0.18907 0 " pathEditMode="relative" rAng="0" ptsTypes="AA">
                                      <p:cBhvr>
                                        <p:cTn id="15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4.44444E-6 L -0.18906 -4.44444E-6 " pathEditMode="relative" rAng="0" ptsTypes="AA">
                                      <p:cBhvr>
                                        <p:cTn id="157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2.77556E-17 L -0.18907 2.77556E-17 " pathEditMode="relative" rAng="0" ptsTypes="AA">
                                      <p:cBhvr>
                                        <p:cTn id="15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0 L -0.18907 0 " pathEditMode="relative" rAng="0" ptsTypes="AA">
                                      <p:cBhvr>
                                        <p:cTn id="15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0 L -0.18906 0 " pathEditMode="relative" rAng="0" ptsTypes="AA">
                                      <p:cBhvr>
                                        <p:cTn id="15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0 L -0.18907 0 " pathEditMode="relative" rAng="0" ptsTypes="AA">
                                      <p:cBhvr>
                                        <p:cTn id="15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0 L -0.18906 0 " pathEditMode="relative" rAng="0" ptsTypes="AA">
                                      <p:cBhvr>
                                        <p:cTn id="15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0 L -0.18907 0 " pathEditMode="relative" rAng="0" ptsTypes="AA">
                                      <p:cBhvr>
                                        <p:cTn id="15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1.48148E-6 L -0.18906 1.48148E-6 " pathEditMode="relative" rAng="0" ptsTypes="AA">
                                      <p:cBhvr>
                                        <p:cTn id="15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-4.44444E-6 L -0.18907 -4.44444E-6 " pathEditMode="relative" rAng="0" ptsTypes="AA">
                                      <p:cBhvr>
                                        <p:cTn id="15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-4.44444E-6 L -0.18907 -4.44444E-6 " pathEditMode="relative" rAng="0" ptsTypes="AA">
                                      <p:cBhvr>
                                        <p:cTn id="15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95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4.44444E-6 L -0.18906 -4.44444E-6 " pathEditMode="relative" rAng="0" ptsTypes="AA">
                                      <p:cBhvr>
                                        <p:cTn id="15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97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4.44444E-6 L -0.18906 -4.44444E-6 " pathEditMode="relative" rAng="0" ptsTypes="AA">
                                      <p:cBhvr>
                                        <p:cTn id="15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599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2.77556E-17 L -0.18906 2.77556E-17 " pathEditMode="relative" rAng="0" ptsTypes="AA">
                                      <p:cBhvr>
                                        <p:cTn id="16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01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2.77556E-17 L -0.18907 2.77556E-17 " pathEditMode="relative" rAng="0" ptsTypes="AA">
                                      <p:cBhvr>
                                        <p:cTn id="16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2.77556E-17 L -0.18906 2.77556E-17 " pathEditMode="relative" rAng="0" ptsTypes="AA">
                                      <p:cBhvr>
                                        <p:cTn id="16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05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2.77556E-17 L -0.18907 2.77556E-17 " pathEditMode="relative" rAng="0" ptsTypes="AA">
                                      <p:cBhvr>
                                        <p:cTn id="16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07" presetID="0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2.77556E-17 L -0.18906 2.77556E-17 " pathEditMode="relative" rAng="0" ptsTypes="AA">
                                      <p:cBhvr>
                                        <p:cTn id="16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2.77556E-17 L -0.18907 2.77556E-17 " pathEditMode="relative" rAng="0" ptsTypes="AA">
                                      <p:cBhvr>
                                        <p:cTn id="16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1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2.77556E-17 L -0.18906 2.77556E-17 " pathEditMode="relative" rAng="0" ptsTypes="AA">
                                      <p:cBhvr>
                                        <p:cTn id="16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1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2.77556E-17 L -0.18907 2.77556E-17 " pathEditMode="relative" rAng="0" ptsTypes="AA">
                                      <p:cBhvr>
                                        <p:cTn id="16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1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2.77556E-17 L -0.18906 2.77556E-17 " pathEditMode="relative" rAng="0" ptsTypes="AA">
                                      <p:cBhvr>
                                        <p:cTn id="16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1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2.77556E-17 L -0.18907 2.77556E-17 " pathEditMode="relative" rAng="0" ptsTypes="AA">
                                      <p:cBhvr>
                                        <p:cTn id="16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1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2.77556E-17 L -0.18906 2.77556E-17 " pathEditMode="relative" rAng="0" ptsTypes="AA">
                                      <p:cBhvr>
                                        <p:cTn id="16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62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2.77556E-17 L -0.18907 2.77556E-17 " pathEditMode="relative" rAng="0" ptsTypes="AA">
                                      <p:cBhvr>
                                        <p:cTn id="16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fill="hold">
                      <p:stCondLst>
                        <p:cond delay="indefinite"/>
                      </p:stCondLst>
                      <p:childTnLst>
                        <p:par>
                          <p:cTn id="1624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9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30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4" grpId="1"/>
      <p:bldP spid="144" grpId="2"/>
      <p:bldP spid="185" grpId="0"/>
      <p:bldP spid="185" grpId="1"/>
      <p:bldP spid="185" grpId="2"/>
      <p:bldP spid="255" grpId="0"/>
      <p:bldP spid="255" grpId="1"/>
      <p:bldP spid="255" grpId="2"/>
      <p:bldP spid="255" grpId="3"/>
      <p:bldP spid="255" grpId="4"/>
      <p:bldP spid="255" grpId="5"/>
      <p:bldP spid="255" grpId="6"/>
      <p:bldP spid="255" grpId="7"/>
      <p:bldP spid="255" grpId="8"/>
      <p:bldP spid="255" grpId="9"/>
      <p:bldP spid="255" grpId="10"/>
      <p:bldP spid="255" grpId="11"/>
      <p:bldP spid="255" grpId="12"/>
      <p:bldP spid="255" grpId="13"/>
      <p:bldP spid="255" grpId="14"/>
      <p:bldP spid="255" grpId="15"/>
      <p:bldP spid="255" grpId="16"/>
      <p:bldP spid="255" grpId="17"/>
      <p:bldP spid="255" grpId="18"/>
      <p:bldP spid="255" grpId="19"/>
      <p:bldP spid="255" grpId="20"/>
      <p:bldP spid="56" grpId="0"/>
      <p:bldP spid="56" grpId="1"/>
      <p:bldP spid="56" grpId="2"/>
      <p:bldP spid="56" grpId="3"/>
      <p:bldP spid="56" grpId="4"/>
      <p:bldP spid="56" grpId="5"/>
      <p:bldP spid="56" grpId="6"/>
      <p:bldP spid="56" grpId="7"/>
      <p:bldP spid="56" grpId="8"/>
      <p:bldP spid="56" grpId="9"/>
      <p:bldP spid="56" grpId="10"/>
      <p:bldP spid="56" grpId="11"/>
      <p:bldP spid="56" grpId="12"/>
      <p:bldP spid="56" grpId="13"/>
      <p:bldP spid="56" grpId="14"/>
      <p:bldP spid="56" grpId="15"/>
      <p:bldP spid="56" grpId="16"/>
      <p:bldP spid="56" grpId="17"/>
      <p:bldP spid="56" grpId="18"/>
      <p:bldP spid="56" grpId="19"/>
      <p:bldP spid="56" grpId="20"/>
      <p:bldP spid="165" grpId="0"/>
      <p:bldP spid="165" grpId="1"/>
      <p:bldP spid="165" grpId="2"/>
      <p:bldP spid="165" grpId="3"/>
      <p:bldP spid="165" grpId="4"/>
      <p:bldP spid="165" grpId="5"/>
      <p:bldP spid="165" grpId="6"/>
      <p:bldP spid="165" grpId="7"/>
      <p:bldP spid="165" grpId="8"/>
      <p:bldP spid="165" grpId="9"/>
      <p:bldP spid="165" grpId="10"/>
      <p:bldP spid="165" grpId="11"/>
      <p:bldP spid="165" grpId="12"/>
      <p:bldP spid="165" grpId="13"/>
      <p:bldP spid="165" grpId="14"/>
      <p:bldP spid="165" grpId="15"/>
      <p:bldP spid="165" grpId="16"/>
      <p:bldP spid="165" grpId="17"/>
      <p:bldP spid="165" grpId="18"/>
      <p:bldP spid="53" grpId="0"/>
      <p:bldP spid="53" grpId="1"/>
      <p:bldP spid="53" grpId="2"/>
      <p:bldP spid="53" grpId="3"/>
      <p:bldP spid="53" grpId="4"/>
      <p:bldP spid="53" grpId="5"/>
      <p:bldP spid="53" grpId="6"/>
      <p:bldP spid="53" grpId="7"/>
      <p:bldP spid="53" grpId="8"/>
      <p:bldP spid="53" grpId="9"/>
      <p:bldP spid="53" grpId="10"/>
      <p:bldP spid="53" grpId="11"/>
      <p:bldP spid="53" grpId="12"/>
      <p:bldP spid="53" grpId="13"/>
      <p:bldP spid="53" grpId="14"/>
      <p:bldP spid="53" grpId="15"/>
      <p:bldP spid="53" grpId="16"/>
      <p:bldP spid="53" grpId="17"/>
      <p:bldP spid="53" grpId="18"/>
      <p:bldP spid="54" grpId="0"/>
      <p:bldP spid="54" grpId="1"/>
      <p:bldP spid="54" grpId="2"/>
      <p:bldP spid="54" grpId="3"/>
      <p:bldP spid="54" grpId="4"/>
      <p:bldP spid="54" grpId="5"/>
      <p:bldP spid="54" grpId="6"/>
      <p:bldP spid="54" grpId="7"/>
      <p:bldP spid="54" grpId="8"/>
      <p:bldP spid="54" grpId="9"/>
      <p:bldP spid="54" grpId="10"/>
      <p:bldP spid="54" grpId="11"/>
      <p:bldP spid="54" grpId="12"/>
      <p:bldP spid="54" grpId="13"/>
      <p:bldP spid="54" grpId="14"/>
      <p:bldP spid="54" grpId="15"/>
      <p:bldP spid="54" grpId="16"/>
      <p:bldP spid="54" grpId="17"/>
      <p:bldP spid="54" grpId="18"/>
      <p:bldP spid="55" grpId="0"/>
      <p:bldP spid="55" grpId="1"/>
      <p:bldP spid="55" grpId="2"/>
      <p:bldP spid="55" grpId="3"/>
      <p:bldP spid="55" grpId="4"/>
      <p:bldP spid="55" grpId="5"/>
      <p:bldP spid="55" grpId="6"/>
      <p:bldP spid="55" grpId="7"/>
      <p:bldP spid="55" grpId="8"/>
      <p:bldP spid="55" grpId="9"/>
      <p:bldP spid="55" grpId="10"/>
      <p:bldP spid="55" grpId="11"/>
      <p:bldP spid="55" grpId="12"/>
      <p:bldP spid="55" grpId="13"/>
      <p:bldP spid="55" grpId="14"/>
      <p:bldP spid="55" grpId="15"/>
      <p:bldP spid="55" grpId="16"/>
      <p:bldP spid="55" grpId="17"/>
      <p:bldP spid="55" grpId="18"/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57" grpId="12"/>
      <p:bldP spid="57" grpId="13"/>
      <p:bldP spid="57" grpId="14"/>
      <p:bldP spid="57" grpId="15"/>
      <p:bldP spid="57" grpId="16"/>
      <p:bldP spid="57" grpId="17"/>
      <p:bldP spid="57" grpId="18"/>
      <p:bldP spid="58" grpId="0"/>
      <p:bldP spid="58" grpId="1"/>
      <p:bldP spid="58" grpId="2"/>
      <p:bldP spid="58" grpId="3"/>
      <p:bldP spid="58" grpId="4"/>
      <p:bldP spid="58" grpId="5"/>
      <p:bldP spid="58" grpId="6"/>
      <p:bldP spid="58" grpId="7"/>
      <p:bldP spid="58" grpId="8"/>
      <p:bldP spid="58" grpId="9"/>
      <p:bldP spid="58" grpId="10"/>
      <p:bldP spid="58" grpId="11"/>
      <p:bldP spid="58" grpId="12"/>
      <p:bldP spid="58" grpId="13"/>
      <p:bldP spid="58" grpId="14"/>
      <p:bldP spid="58" grpId="15"/>
      <p:bldP spid="58" grpId="16"/>
      <p:bldP spid="58" grpId="17"/>
      <p:bldP spid="58" grpId="18"/>
      <p:bldP spid="58" grpId="19"/>
      <p:bldP spid="58" grpId="20"/>
      <p:bldP spid="59" grpId="0"/>
      <p:bldP spid="59" grpId="1"/>
      <p:bldP spid="59" grpId="2"/>
      <p:bldP spid="59" grpId="3"/>
      <p:bldP spid="59" grpId="4"/>
      <p:bldP spid="59" grpId="5"/>
      <p:bldP spid="59" grpId="6"/>
      <p:bldP spid="59" grpId="7"/>
      <p:bldP spid="59" grpId="8"/>
      <p:bldP spid="59" grpId="9"/>
      <p:bldP spid="59" grpId="10"/>
      <p:bldP spid="59" grpId="11"/>
      <p:bldP spid="59" grpId="12"/>
      <p:bldP spid="59" grpId="13"/>
      <p:bldP spid="59" grpId="14"/>
      <p:bldP spid="59" grpId="15"/>
      <p:bldP spid="59" grpId="16"/>
      <p:bldP spid="59" grpId="17"/>
      <p:bldP spid="59" grpId="18"/>
      <p:bldP spid="59" grpId="19"/>
      <p:bldP spid="59" grpId="20"/>
      <p:bldP spid="60" grpId="0"/>
      <p:bldP spid="60" grpId="1"/>
      <p:bldP spid="60" grpId="2"/>
      <p:bldP spid="60" grpId="3"/>
      <p:bldP spid="60" grpId="4"/>
      <p:bldP spid="60" grpId="5"/>
      <p:bldP spid="60" grpId="6"/>
      <p:bldP spid="60" grpId="7"/>
      <p:bldP spid="60" grpId="8"/>
      <p:bldP spid="60" grpId="9"/>
      <p:bldP spid="60" grpId="10"/>
      <p:bldP spid="60" grpId="11"/>
      <p:bldP spid="60" grpId="12"/>
      <p:bldP spid="60" grpId="13"/>
      <p:bldP spid="60" grpId="14"/>
      <p:bldP spid="60" grpId="15"/>
      <p:bldP spid="60" grpId="16"/>
      <p:bldP spid="60" grpId="17"/>
      <p:bldP spid="60" grpId="18"/>
      <p:bldP spid="60" grpId="19"/>
      <p:bldP spid="60" grpId="20"/>
      <p:bldP spid="61" grpId="0"/>
      <p:bldP spid="61" grpId="1"/>
      <p:bldP spid="61" grpId="2"/>
      <p:bldP spid="61" grpId="3"/>
      <p:bldP spid="61" grpId="4"/>
      <p:bldP spid="61" grpId="5"/>
      <p:bldP spid="61" grpId="6"/>
      <p:bldP spid="61" grpId="7"/>
      <p:bldP spid="61" grpId="8"/>
      <p:bldP spid="61" grpId="9"/>
      <p:bldP spid="61" grpId="10"/>
      <p:bldP spid="61" grpId="11"/>
      <p:bldP spid="61" grpId="12"/>
      <p:bldP spid="61" grpId="13"/>
      <p:bldP spid="61" grpId="14"/>
      <p:bldP spid="61" grpId="15"/>
      <p:bldP spid="61" grpId="16"/>
      <p:bldP spid="61" grpId="17"/>
      <p:bldP spid="61" grpId="18"/>
      <p:bldP spid="61" grpId="19"/>
      <p:bldP spid="61" grpId="20"/>
      <p:bldP spid="64" grpId="0"/>
      <p:bldP spid="64" grpId="1"/>
      <p:bldP spid="64" grpId="2"/>
      <p:bldP spid="64" grpId="3"/>
      <p:bldP spid="64" grpId="4"/>
      <p:bldP spid="64" grpId="5"/>
      <p:bldP spid="64" grpId="6"/>
      <p:bldP spid="64" grpId="7"/>
      <p:bldP spid="64" grpId="8"/>
      <p:bldP spid="64" grpId="9"/>
      <p:bldP spid="64" grpId="10"/>
      <p:bldP spid="64" grpId="11"/>
      <p:bldP spid="64" grpId="12"/>
      <p:bldP spid="64" grpId="13"/>
      <p:bldP spid="64" grpId="14"/>
      <p:bldP spid="64" grpId="15"/>
      <p:bldP spid="64" grpId="16"/>
      <p:bldP spid="64" grpId="17"/>
      <p:bldP spid="64" grpId="18"/>
      <p:bldP spid="64" grpId="19"/>
      <p:bldP spid="64" grpId="20"/>
      <p:bldP spid="65" grpId="0"/>
      <p:bldP spid="65" grpId="1"/>
      <p:bldP spid="65" grpId="2"/>
      <p:bldP spid="65" grpId="3"/>
      <p:bldP spid="65" grpId="4"/>
      <p:bldP spid="65" grpId="5"/>
      <p:bldP spid="65" grpId="6"/>
      <p:bldP spid="65" grpId="7"/>
      <p:bldP spid="65" grpId="8"/>
      <p:bldP spid="65" grpId="9"/>
      <p:bldP spid="65" grpId="10"/>
      <p:bldP spid="65" grpId="11"/>
      <p:bldP spid="65" grpId="12"/>
      <p:bldP spid="65" grpId="13"/>
      <p:bldP spid="65" grpId="14"/>
      <p:bldP spid="65" grpId="15"/>
      <p:bldP spid="65" grpId="16"/>
      <p:bldP spid="65" grpId="17"/>
      <p:bldP spid="65" grpId="18"/>
      <p:bldP spid="65" grpId="19"/>
      <p:bldP spid="65" grpId="20"/>
      <p:bldP spid="66" grpId="0"/>
      <p:bldP spid="66" grpId="1"/>
      <p:bldP spid="66" grpId="2"/>
      <p:bldP spid="66" grpId="3"/>
      <p:bldP spid="66" grpId="4"/>
      <p:bldP spid="66" grpId="5"/>
      <p:bldP spid="66" grpId="6"/>
      <p:bldP spid="66" grpId="7"/>
      <p:bldP spid="66" grpId="8"/>
      <p:bldP spid="66" grpId="9"/>
      <p:bldP spid="66" grpId="10"/>
      <p:bldP spid="66" grpId="11"/>
      <p:bldP spid="66" grpId="12"/>
      <p:bldP spid="66" grpId="13"/>
      <p:bldP spid="66" grpId="14"/>
      <p:bldP spid="66" grpId="15"/>
      <p:bldP spid="66" grpId="16"/>
      <p:bldP spid="66" grpId="17"/>
      <p:bldP spid="66" grpId="18"/>
      <p:bldP spid="67" grpId="0"/>
      <p:bldP spid="67" grpId="1"/>
      <p:bldP spid="67" grpId="2"/>
      <p:bldP spid="67" grpId="3"/>
      <p:bldP spid="67" grpId="4"/>
      <p:bldP spid="67" grpId="5"/>
      <p:bldP spid="67" grpId="6"/>
      <p:bldP spid="67" grpId="7"/>
      <p:bldP spid="67" grpId="8"/>
      <p:bldP spid="67" grpId="9"/>
      <p:bldP spid="67" grpId="10"/>
      <p:bldP spid="67" grpId="11"/>
      <p:bldP spid="67" grpId="12"/>
      <p:bldP spid="67" grpId="13"/>
      <p:bldP spid="67" grpId="14"/>
      <p:bldP spid="67" grpId="15"/>
      <p:bldP spid="67" grpId="16"/>
      <p:bldP spid="67" grpId="17"/>
      <p:bldP spid="67" grpId="18"/>
      <p:bldP spid="67" grpId="19"/>
      <p:bldP spid="67" grpId="20"/>
      <p:bldP spid="68" grpId="0"/>
      <p:bldP spid="68" grpId="1"/>
      <p:bldP spid="68" grpId="2"/>
      <p:bldP spid="68" grpId="3"/>
      <p:bldP spid="68" grpId="4"/>
      <p:bldP spid="68" grpId="5"/>
      <p:bldP spid="68" grpId="6"/>
      <p:bldP spid="68" grpId="7"/>
      <p:bldP spid="68" grpId="8"/>
      <p:bldP spid="68" grpId="9"/>
      <p:bldP spid="68" grpId="10"/>
      <p:bldP spid="68" grpId="11"/>
      <p:bldP spid="68" grpId="12"/>
      <p:bldP spid="68" grpId="13"/>
      <p:bldP spid="68" grpId="14"/>
      <p:bldP spid="68" grpId="15"/>
      <p:bldP spid="68" grpId="16"/>
      <p:bldP spid="68" grpId="17"/>
      <p:bldP spid="68" grpId="18"/>
      <p:bldP spid="68" grpId="19"/>
      <p:bldP spid="68" grpId="20"/>
      <p:bldP spid="69" grpId="0"/>
      <p:bldP spid="69" grpId="1"/>
      <p:bldP spid="69" grpId="2"/>
      <p:bldP spid="69" grpId="3"/>
      <p:bldP spid="69" grpId="4"/>
      <p:bldP spid="69" grpId="5"/>
      <p:bldP spid="69" grpId="6"/>
      <p:bldP spid="69" grpId="7"/>
      <p:bldP spid="69" grpId="8"/>
      <p:bldP spid="69" grpId="9"/>
      <p:bldP spid="69" grpId="10"/>
      <p:bldP spid="69" grpId="11"/>
      <p:bldP spid="69" grpId="12"/>
      <p:bldP spid="69" grpId="13"/>
      <p:bldP spid="69" grpId="14"/>
      <p:bldP spid="69" grpId="15"/>
      <p:bldP spid="69" grpId="16"/>
      <p:bldP spid="69" grpId="17"/>
      <p:bldP spid="69" grpId="18"/>
      <p:bldP spid="70" grpId="0"/>
      <p:bldP spid="70" grpId="1"/>
      <p:bldP spid="70" grpId="2"/>
      <p:bldP spid="70" grpId="3"/>
      <p:bldP spid="71" grpId="0"/>
      <p:bldP spid="71" grpId="1"/>
      <p:bldP spid="71" grpId="2"/>
      <p:bldP spid="71" grpId="3"/>
      <p:bldP spid="71" grpId="4"/>
      <p:bldP spid="72" grpId="0"/>
      <p:bldP spid="73" grpId="0"/>
      <p:bldP spid="73" grpId="1"/>
      <p:bldP spid="73" grpId="2"/>
      <p:bldP spid="73" grpId="3"/>
      <p:bldP spid="73" grpId="4"/>
      <p:bldP spid="74" grpId="0"/>
      <p:bldP spid="74" grpId="1"/>
      <p:bldP spid="74" grpId="2"/>
      <p:bldP spid="74" grpId="3"/>
      <p:bldP spid="74" grpId="4"/>
      <p:bldP spid="75" grpId="0"/>
      <p:bldP spid="75" grpId="1"/>
      <p:bldP spid="75" grpId="2"/>
      <p:bldP spid="75" grpId="3"/>
      <p:bldP spid="75" grpId="4"/>
      <p:bldP spid="76" grpId="0"/>
      <p:bldP spid="76" grpId="1"/>
      <p:bldP spid="76" grpId="2"/>
      <p:bldP spid="76" grpId="3"/>
      <p:bldP spid="76" grpId="4"/>
      <p:bldP spid="76" grpId="5"/>
      <p:bldP spid="76" grpId="6"/>
      <p:bldP spid="76" grpId="7"/>
      <p:bldP spid="76" grpId="8"/>
      <p:bldP spid="77" grpId="0"/>
      <p:bldP spid="77" grpId="1"/>
      <p:bldP spid="77" grpId="2"/>
      <p:bldP spid="77" grpId="3"/>
      <p:bldP spid="77" grpId="4"/>
      <p:bldP spid="77" grpId="5"/>
      <p:bldP spid="77" grpId="6"/>
      <p:bldP spid="77" grpId="7"/>
      <p:bldP spid="77" grpId="8"/>
      <p:bldP spid="78" grpId="0"/>
      <p:bldP spid="78" grpId="1"/>
      <p:bldP spid="78" grpId="2"/>
      <p:bldP spid="78" grpId="3"/>
      <p:bldP spid="78" grpId="4"/>
      <p:bldP spid="78" grpId="5"/>
      <p:bldP spid="78" grpId="6"/>
      <p:bldP spid="78" grpId="7"/>
      <p:bldP spid="78" grpId="8"/>
      <p:bldP spid="79" grpId="0"/>
      <p:bldP spid="79" grpId="1"/>
      <p:bldP spid="79" grpId="2"/>
      <p:bldP spid="79" grpId="3"/>
      <p:bldP spid="79" grpId="4"/>
      <p:bldP spid="79" grpId="5"/>
      <p:bldP spid="79" grpId="6"/>
      <p:bldP spid="79" grpId="7"/>
      <p:bldP spid="79" grpId="8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7" grpId="0"/>
      <p:bldP spid="87" grpId="1"/>
      <p:bldP spid="87" grpId="2"/>
      <p:bldP spid="87" grpId="3"/>
      <p:bldP spid="87" grpId="4"/>
      <p:bldP spid="87" grpId="5"/>
      <p:bldP spid="87" grpId="6"/>
      <p:bldP spid="87" grpId="7"/>
      <p:bldP spid="87" grpId="8"/>
      <p:bldP spid="87" grpId="9"/>
      <p:bldP spid="87" grpId="10"/>
      <p:bldP spid="88" grpId="0"/>
      <p:bldP spid="88" grpId="1"/>
      <p:bldP spid="88" grpId="2"/>
      <p:bldP spid="89" grpId="0"/>
      <p:bldP spid="89" grpId="1"/>
      <p:bldP spid="89" grpId="2"/>
      <p:bldP spid="90" grpId="0"/>
      <p:bldP spid="90" grpId="1"/>
      <p:bldP spid="90" grpId="2"/>
      <p:bldP spid="91" grpId="0"/>
      <p:bldP spid="91" grpId="1"/>
      <p:bldP spid="91" grpId="2"/>
      <p:bldP spid="92" grpId="0"/>
      <p:bldP spid="92" grpId="1"/>
      <p:bldP spid="92" grpId="2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99" grpId="0"/>
      <p:bldP spid="99" grpId="1"/>
      <p:bldP spid="99" grpId="2"/>
      <p:bldP spid="100" grpId="0"/>
      <p:bldP spid="100" grpId="1"/>
      <p:bldP spid="100" grpId="2"/>
      <p:bldP spid="101" grpId="0"/>
      <p:bldP spid="101" grpId="1"/>
      <p:bldP spid="101" grpId="2"/>
      <p:bldP spid="102" grpId="0"/>
      <p:bldP spid="102" grpId="1"/>
      <p:bldP spid="102" grpId="2"/>
      <p:bldP spid="103" grpId="0"/>
      <p:bldP spid="103" grpId="1"/>
      <p:bldP spid="103" grpId="2"/>
      <p:bldP spid="103" grpId="3"/>
      <p:bldP spid="103" grpId="4"/>
      <p:bldP spid="103" grpId="5"/>
      <p:bldP spid="103" grpId="6"/>
      <p:bldP spid="103" grpId="7"/>
      <p:bldP spid="103" grpId="8"/>
      <p:bldP spid="103" grpId="9"/>
      <p:bldP spid="103" grpId="10"/>
      <p:bldP spid="103" grpId="11"/>
      <p:bldP spid="103" grpId="12"/>
      <p:bldP spid="103" grpId="13"/>
      <p:bldP spid="103" grpId="14"/>
      <p:bldP spid="103" grpId="15"/>
      <p:bldP spid="103" grpId="16"/>
      <p:bldP spid="103" grpId="17"/>
      <p:bldP spid="103" grpId="18"/>
      <p:bldP spid="103" grpId="19"/>
      <p:bldP spid="103" grpId="20"/>
      <p:bldP spid="103" grpId="21"/>
      <p:bldP spid="103" grpId="22"/>
      <p:bldP spid="104" grpId="0"/>
      <p:bldP spid="104" grpId="1"/>
      <p:bldP spid="104" grpId="2"/>
      <p:bldP spid="104" grpId="3"/>
      <p:bldP spid="104" grpId="4"/>
      <p:bldP spid="104" grpId="5"/>
      <p:bldP spid="104" grpId="6"/>
      <p:bldP spid="104" grpId="7"/>
      <p:bldP spid="104" grpId="8"/>
      <p:bldP spid="104" grpId="9"/>
      <p:bldP spid="104" grpId="10"/>
      <p:bldP spid="104" grpId="11"/>
      <p:bldP spid="104" grpId="12"/>
      <p:bldP spid="104" grpId="13"/>
      <p:bldP spid="104" grpId="14"/>
      <p:bldP spid="104" grpId="15"/>
      <p:bldP spid="104" grpId="16"/>
      <p:bldP spid="104" grpId="17"/>
      <p:bldP spid="104" grpId="18"/>
      <p:bldP spid="104" grpId="19"/>
      <p:bldP spid="104" grpId="20"/>
      <p:bldP spid="104" grpId="21"/>
      <p:bldP spid="104" grpId="22"/>
      <p:bldP spid="105" grpId="0"/>
      <p:bldP spid="105" grpId="1"/>
      <p:bldP spid="105" grpId="2"/>
      <p:bldP spid="105" grpId="3"/>
      <p:bldP spid="105" grpId="4"/>
      <p:bldP spid="105" grpId="5"/>
      <p:bldP spid="105" grpId="6"/>
      <p:bldP spid="105" grpId="7"/>
      <p:bldP spid="105" grpId="8"/>
      <p:bldP spid="105" grpId="9"/>
      <p:bldP spid="105" grpId="10"/>
      <p:bldP spid="105" grpId="11"/>
      <p:bldP spid="105" grpId="12"/>
      <p:bldP spid="105" grpId="13"/>
      <p:bldP spid="105" grpId="14"/>
      <p:bldP spid="105" grpId="15"/>
      <p:bldP spid="105" grpId="16"/>
      <p:bldP spid="105" grpId="17"/>
      <p:bldP spid="105" grpId="18"/>
      <p:bldP spid="105" grpId="19"/>
      <p:bldP spid="105" grpId="20"/>
      <p:bldP spid="106" grpId="0"/>
      <p:bldP spid="106" grpId="1"/>
      <p:bldP spid="106" grpId="2"/>
      <p:bldP spid="106" grpId="3"/>
      <p:bldP spid="106" grpId="4"/>
      <p:bldP spid="106" grpId="5"/>
      <p:bldP spid="106" grpId="6"/>
      <p:bldP spid="106" grpId="7"/>
      <p:bldP spid="106" grpId="8"/>
      <p:bldP spid="106" grpId="9"/>
      <p:bldP spid="106" grpId="10"/>
      <p:bldP spid="106" grpId="11"/>
      <p:bldP spid="106" grpId="12"/>
      <p:bldP spid="106" grpId="13"/>
      <p:bldP spid="106" grpId="14"/>
      <p:bldP spid="106" grpId="15"/>
      <p:bldP spid="106" grpId="16"/>
      <p:bldP spid="106" grpId="17"/>
      <p:bldP spid="106" grpId="18"/>
      <p:bldP spid="106" grpId="19"/>
      <p:bldP spid="106" grpId="20"/>
      <p:bldP spid="106" grpId="21"/>
      <p:bldP spid="106" grpId="22"/>
      <p:bldP spid="107" grpId="0"/>
      <p:bldP spid="107" grpId="1"/>
      <p:bldP spid="107" grpId="2"/>
      <p:bldP spid="107" grpId="3"/>
      <p:bldP spid="107" grpId="4"/>
      <p:bldP spid="107" grpId="5"/>
      <p:bldP spid="107" grpId="6"/>
      <p:bldP spid="107" grpId="7"/>
      <p:bldP spid="107" grpId="8"/>
      <p:bldP spid="107" grpId="9"/>
      <p:bldP spid="107" grpId="10"/>
      <p:bldP spid="107" grpId="11"/>
      <p:bldP spid="107" grpId="12"/>
      <p:bldP spid="107" grpId="13"/>
      <p:bldP spid="107" grpId="14"/>
      <p:bldP spid="107" grpId="15"/>
      <p:bldP spid="107" grpId="16"/>
      <p:bldP spid="107" grpId="17"/>
      <p:bldP spid="107" grpId="18"/>
      <p:bldP spid="107" grpId="19"/>
      <p:bldP spid="107" grpId="20"/>
      <p:bldP spid="107" grpId="21"/>
      <p:bldP spid="107" grpId="22"/>
      <p:bldP spid="108" grpId="0"/>
      <p:bldP spid="108" grpId="1"/>
      <p:bldP spid="108" grpId="2"/>
      <p:bldP spid="108" grpId="3"/>
      <p:bldP spid="108" grpId="4"/>
      <p:bldP spid="108" grpId="5"/>
      <p:bldP spid="108" grpId="6"/>
      <p:bldP spid="108" grpId="7"/>
      <p:bldP spid="108" grpId="8"/>
      <p:bldP spid="108" grpId="9"/>
      <p:bldP spid="108" grpId="10"/>
      <p:bldP spid="108" grpId="11"/>
      <p:bldP spid="108" grpId="12"/>
      <p:bldP spid="108" grpId="13"/>
      <p:bldP spid="108" grpId="14"/>
      <p:bldP spid="108" grpId="15"/>
      <p:bldP spid="108" grpId="16"/>
      <p:bldP spid="108" grpId="17"/>
      <p:bldP spid="108" grpId="18"/>
      <p:bldP spid="108" grpId="19"/>
      <p:bldP spid="108" grpId="20"/>
      <p:bldP spid="81" grpId="0"/>
      <p:bldP spid="81" grpId="1"/>
      <p:bldP spid="81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grpSp>
        <p:nvGrpSpPr>
          <p:cNvPr id="2" name="Upravljačka jedinka"/>
          <p:cNvGrpSpPr/>
          <p:nvPr/>
        </p:nvGrpSpPr>
        <p:grpSpPr>
          <a:xfrm>
            <a:off x="2144704" y="4086236"/>
            <a:ext cx="2143140" cy="1271590"/>
            <a:chOff x="3500430" y="2786058"/>
            <a:chExt cx="2143140" cy="1271590"/>
          </a:xfrm>
        </p:grpSpPr>
        <p:cxnSp>
          <p:nvCxnSpPr>
            <p:cNvPr id="12" name="Strelica"/>
            <p:cNvCxnSpPr/>
            <p:nvPr/>
          </p:nvCxnSpPr>
          <p:spPr>
            <a:xfrm rot="16200000">
              <a:off x="4287042" y="3071016"/>
              <a:ext cx="571504" cy="158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Jedinka tijelo"/>
            <p:cNvSpPr/>
            <p:nvPr/>
          </p:nvSpPr>
          <p:spPr>
            <a:xfrm>
              <a:off x="3500430" y="3143248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4" name="Jedinka stanje"/>
            <p:cNvSpPr/>
            <p:nvPr/>
          </p:nvSpPr>
          <p:spPr>
            <a:xfrm>
              <a:off x="3857620" y="3571876"/>
              <a:ext cx="142876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Stanje zagrade"/>
            <p:cNvSpPr txBox="1"/>
            <p:nvPr/>
          </p:nvSpPr>
          <p:spPr>
            <a:xfrm>
              <a:off x="3822522" y="3631172"/>
              <a:ext cx="150019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600" dirty="0" smtClean="0"/>
                <a:t>Stanje</a:t>
              </a:r>
              <a:endParaRPr lang="hr-HR" sz="1600" dirty="0"/>
            </a:p>
          </p:txBody>
        </p:sp>
      </p:grpSp>
      <p:graphicFrame>
        <p:nvGraphicFramePr>
          <p:cNvPr id="16" name="Višekomponentna traka"/>
          <p:cNvGraphicFramePr>
            <a:graphicFrameLocks noGrp="1"/>
          </p:cNvGraphicFramePr>
          <p:nvPr/>
        </p:nvGraphicFramePr>
        <p:xfrm>
          <a:off x="2287580" y="2794587"/>
          <a:ext cx="2998800" cy="128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850"/>
                <a:gridCol w="374850"/>
                <a:gridCol w="374850"/>
                <a:gridCol w="374850"/>
                <a:gridCol w="374850"/>
                <a:gridCol w="374850"/>
                <a:gridCol w="374850"/>
                <a:gridCol w="374850"/>
              </a:tblGrid>
              <a:tr h="42840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&amp;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$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...</a:t>
                      </a:r>
                      <a:endParaRPr lang="hr-HR" dirty="0"/>
                    </a:p>
                  </a:txBody>
                  <a:tcPr anchor="ctr"/>
                </a:tc>
              </a:tr>
              <a:tr h="428400"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...</a:t>
                      </a:r>
                      <a:endParaRPr lang="hr-HR" dirty="0"/>
                    </a:p>
                  </a:txBody>
                  <a:tcPr anchor="ctr"/>
                </a:tc>
              </a:tr>
              <a:tr h="428400"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...</a:t>
                      </a:r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0100" y="2826323"/>
            <a:ext cx="1073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Ulazni trag</a:t>
            </a:r>
            <a:endParaRPr lang="hr-H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550" y="3254951"/>
            <a:ext cx="1657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Prvi pomoćni trag</a:t>
            </a:r>
            <a:endParaRPr lang="hr-HR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5720" y="3683579"/>
            <a:ext cx="1786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Drugi pomoćni trag</a:t>
            </a:r>
            <a:endParaRPr lang="hr-H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2326257"/>
            <a:ext cx="121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/>
              <a:t>Ulazna traka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571480"/>
            <a:ext cx="17604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Primjer 4.5.</a:t>
            </a:r>
            <a:endParaRPr lang="hr-HR" sz="2600" dirty="0"/>
          </a:p>
        </p:txBody>
      </p:sp>
      <p:sp>
        <p:nvSpPr>
          <p:cNvPr id="34" name="Automat"/>
          <p:cNvSpPr txBox="1"/>
          <p:nvPr/>
        </p:nvSpPr>
        <p:spPr>
          <a:xfrm>
            <a:off x="285720" y="1413205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smtClean="0"/>
              <a:t>L(</a:t>
            </a:r>
            <a:r>
              <a:rPr lang="hr-HR" sz="3200" i="1" dirty="0" smtClean="0"/>
              <a:t>M</a:t>
            </a:r>
            <a:r>
              <a:rPr lang="hr-HR" sz="3200" dirty="0" smtClean="0"/>
              <a:t>) = {</a:t>
            </a:r>
            <a:r>
              <a:rPr lang="hr-HR" sz="3200" i="1" dirty="0" smtClean="0"/>
              <a:t>w</a:t>
            </a:r>
            <a:r>
              <a:rPr lang="hr-HR" sz="3200" dirty="0" smtClean="0"/>
              <a:t> | binarni broj </a:t>
            </a:r>
            <a:r>
              <a:rPr lang="hr-HR" sz="3200" i="1" dirty="0" smtClean="0"/>
              <a:t>w</a:t>
            </a:r>
            <a:r>
              <a:rPr lang="hr-HR" sz="3200" dirty="0" smtClean="0"/>
              <a:t> je prim broj}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00760" y="2857496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ulazni broj</a:t>
            </a:r>
            <a:endParaRPr lang="hr-HR" dirty="0"/>
          </a:p>
        </p:txBody>
      </p:sp>
      <p:sp>
        <p:nvSpPr>
          <p:cNvPr id="40" name="Right Arrow 39"/>
          <p:cNvSpPr/>
          <p:nvPr/>
        </p:nvSpPr>
        <p:spPr>
          <a:xfrm>
            <a:off x="5500694" y="3000371"/>
            <a:ext cx="428628" cy="9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1" name="TextBox 40"/>
          <p:cNvSpPr txBox="1"/>
          <p:nvPr/>
        </p:nvSpPr>
        <p:spPr>
          <a:xfrm>
            <a:off x="6000760" y="3286124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djelitelj</a:t>
            </a:r>
            <a:endParaRPr lang="hr-HR" dirty="0"/>
          </a:p>
        </p:txBody>
      </p:sp>
      <p:sp>
        <p:nvSpPr>
          <p:cNvPr id="42" name="Right Arrow 41"/>
          <p:cNvSpPr/>
          <p:nvPr/>
        </p:nvSpPr>
        <p:spPr>
          <a:xfrm>
            <a:off x="5500694" y="3428999"/>
            <a:ext cx="428628" cy="9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xtBox 42"/>
          <p:cNvSpPr txBox="1"/>
          <p:nvPr/>
        </p:nvSpPr>
        <p:spPr>
          <a:xfrm>
            <a:off x="6000760" y="3714752"/>
            <a:ext cx="267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pomoćni rezultat dijeljenja</a:t>
            </a:r>
            <a:endParaRPr lang="hr-HR" dirty="0"/>
          </a:p>
        </p:txBody>
      </p:sp>
      <p:sp>
        <p:nvSpPr>
          <p:cNvPr id="44" name="Right Arrow 43"/>
          <p:cNvSpPr/>
          <p:nvPr/>
        </p:nvSpPr>
        <p:spPr>
          <a:xfrm>
            <a:off x="5500694" y="3857627"/>
            <a:ext cx="428628" cy="9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2" grpId="0"/>
      <p:bldP spid="22" grpId="1"/>
      <p:bldP spid="22" grpId="2"/>
      <p:bldP spid="34" grpId="0"/>
      <p:bldP spid="34" grpId="1"/>
      <p:bldP spid="34" grpId="2"/>
      <p:bldP spid="37" grpId="0"/>
      <p:bldP spid="37" grpId="1"/>
      <p:bldP spid="37" grpId="2"/>
      <p:bldP spid="40" grpId="0" animBg="1"/>
      <p:bldP spid="40" grpId="1" animBg="1"/>
      <p:bldP spid="40" grpId="2" animBg="1"/>
      <p:bldP spid="41" grpId="0"/>
      <p:bldP spid="41" grpId="1"/>
      <p:bldP spid="41" grpId="2"/>
      <p:bldP spid="42" grpId="0" animBg="1"/>
      <p:bldP spid="42" grpId="1" animBg="1"/>
      <p:bldP spid="42" grpId="2" animBg="1"/>
      <p:bldP spid="43" grpId="0"/>
      <p:bldP spid="43" grpId="1"/>
      <p:bldP spid="43" grpId="2"/>
      <p:bldP spid="44" grpId="0" animBg="1"/>
      <p:bldP spid="44" grpId="1" animBg="1"/>
      <p:bldP spid="4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Metode izrade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844" y="571480"/>
            <a:ext cx="17604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Primjer 4.5.</a:t>
            </a:r>
            <a:endParaRPr lang="hr-HR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1432687"/>
            <a:ext cx="116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Algoritam: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575970" y="2004191"/>
            <a:ext cx="79920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hr-HR" dirty="0" smtClean="0"/>
              <a:t>upiši binarni broj 2 na prvi pomoćni trag </a:t>
            </a:r>
          </a:p>
          <a:p>
            <a:pPr marL="342900" indent="-342900">
              <a:buAutoNum type="arabicParenR"/>
            </a:pPr>
            <a:r>
              <a:rPr lang="hr-HR" dirty="0" smtClean="0"/>
              <a:t>prepiši ulazni broj na drugi pomoćni trag</a:t>
            </a:r>
          </a:p>
          <a:p>
            <a:pPr marL="342900" indent="-342900">
              <a:buAutoNum type="arabicParenR"/>
            </a:pPr>
            <a:r>
              <a:rPr lang="hr-HR" dirty="0" smtClean="0"/>
              <a:t>podijeli ulazni broj (npr. uzastopnim dijeljenjem) s brojem na prvom pomoćnom</a:t>
            </a:r>
          </a:p>
          <a:p>
            <a:pPr marL="342900" indent="-342900"/>
            <a:r>
              <a:rPr lang="hr-HR" dirty="0" smtClean="0"/>
              <a:t>	tragu, rezultat zapiši na drugi pomoćni trag</a:t>
            </a:r>
          </a:p>
          <a:p>
            <a:pPr marL="342900" indent="-342900"/>
            <a:r>
              <a:rPr lang="hr-HR" dirty="0" smtClean="0"/>
              <a:t>4)	ako ostatak dijeljenja nije 0 i ako broj na prvom pomoćnom tragu nije jednak</a:t>
            </a:r>
          </a:p>
          <a:p>
            <a:pPr marL="342900" indent="-342900"/>
            <a:r>
              <a:rPr lang="hr-HR" dirty="0" smtClean="0"/>
              <a:t>	broju na ulaznom tragu, povećaj broj na prvom pomoćnom tragu za 1 i vrati se</a:t>
            </a:r>
          </a:p>
          <a:p>
            <a:pPr marL="342900" indent="-342900"/>
            <a:r>
              <a:rPr lang="hr-HR" dirty="0" smtClean="0"/>
              <a:t>	na 2)</a:t>
            </a:r>
          </a:p>
          <a:p>
            <a:pPr marL="342900" indent="-342900">
              <a:buAutoNum type="arabicParenR" startAt="5"/>
            </a:pPr>
            <a:r>
              <a:rPr lang="hr-HR" dirty="0" smtClean="0"/>
              <a:t>ako je broj na prvom pomoćnom tragu jednak broju na ulaznom tragu, nastavlja</a:t>
            </a:r>
          </a:p>
          <a:p>
            <a:pPr marL="342900" indent="-342900"/>
            <a:r>
              <a:rPr lang="hr-HR" smtClean="0"/>
              <a:t>	se </a:t>
            </a:r>
            <a:r>
              <a:rPr lang="hr-HR" dirty="0" smtClean="0"/>
              <a:t>rad Turingovog stroja broj zapisan na ulaznom tragu je prim broj</a:t>
            </a:r>
          </a:p>
          <a:p>
            <a:pPr marL="342900" indent="-342900">
              <a:buAutoNum type="arabicParenR" startAt="6"/>
            </a:pPr>
            <a:r>
              <a:rPr lang="hr-HR" dirty="0" smtClean="0"/>
              <a:t>ako je ostatak dijeljenja jednak 0, zaustavlja se rad Turingovog stroja, broj</a:t>
            </a:r>
          </a:p>
          <a:p>
            <a:pPr marL="342900" indent="-342900"/>
            <a:r>
              <a:rPr lang="hr-HR" dirty="0" smtClean="0"/>
              <a:t>	zapisan na ulazu nije prim broj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 Same Side Corner Rectangle 65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67" name="Round Same Side Corner Rectangle 66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solidFill>
                <a:schemeClr val="bg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929058" y="3020702"/>
            <a:ext cx="2143140" cy="1285884"/>
            <a:chOff x="285720" y="2357430"/>
            <a:chExt cx="2143140" cy="1285884"/>
          </a:xfrm>
        </p:grpSpPr>
        <p:cxnSp>
          <p:nvCxnSpPr>
            <p:cNvPr id="319" name="strelica"/>
            <p:cNvCxnSpPr/>
            <p:nvPr/>
          </p:nvCxnSpPr>
          <p:spPr>
            <a:xfrm rot="16200000">
              <a:off x="1072332" y="2642388"/>
              <a:ext cx="571504" cy="158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jedinka"/>
            <p:cNvGrpSpPr/>
            <p:nvPr/>
          </p:nvGrpSpPr>
          <p:grpSpPr>
            <a:xfrm>
              <a:off x="285720" y="2728914"/>
              <a:ext cx="2143140" cy="914400"/>
              <a:chOff x="4500562" y="1500174"/>
              <a:chExt cx="2143140" cy="914400"/>
            </a:xfrm>
          </p:grpSpPr>
          <p:sp>
            <p:nvSpPr>
              <p:cNvPr id="322" name="Rounded Rectangle 35"/>
              <p:cNvSpPr/>
              <p:nvPr/>
            </p:nvSpPr>
            <p:spPr>
              <a:xfrm>
                <a:off x="4500562" y="1500174"/>
                <a:ext cx="2143140" cy="914400"/>
              </a:xfrm>
              <a:prstGeom prst="roundRect">
                <a:avLst>
                  <a:gd name="adj" fmla="val 23239"/>
                </a:avLst>
              </a:prstGeom>
              <a:solidFill>
                <a:srgbClr val="0F6274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hr-HR" dirty="0" smtClean="0"/>
                  <a:t>Upravljačka jedinka</a:t>
                </a:r>
                <a:endParaRPr lang="hr-HR" dirty="0"/>
              </a:p>
            </p:txBody>
          </p:sp>
          <p:sp>
            <p:nvSpPr>
              <p:cNvPr id="323" name="Rounded Rectangle 36"/>
              <p:cNvSpPr/>
              <p:nvPr/>
            </p:nvSpPr>
            <p:spPr>
              <a:xfrm>
                <a:off x="5214942" y="1928802"/>
                <a:ext cx="714380" cy="42862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1" name="q1"/>
            <p:cNvSpPr txBox="1"/>
            <p:nvPr/>
          </p:nvSpPr>
          <p:spPr>
            <a:xfrm>
              <a:off x="1000100" y="3143248"/>
              <a:ext cx="71438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2200" b="1" dirty="0" smtClean="0"/>
                <a:t>b5</a:t>
              </a:r>
              <a:endParaRPr lang="hr-HR" sz="2200" b="1" baseline="-25000" dirty="0"/>
            </a:p>
          </p:txBody>
        </p:sp>
      </p:grpSp>
      <p:sp>
        <p:nvSpPr>
          <p:cNvPr id="127" name="Rectangle 15"/>
          <p:cNvSpPr/>
          <p:nvPr/>
        </p:nvSpPr>
        <p:spPr>
          <a:xfrm>
            <a:off x="3500430" y="2582191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r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29058" y="2582191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7686" y="2582191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86314" y="2582191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…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071802" y="2582191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k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29058" y="2582191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a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57686" y="2583108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j</a:t>
            </a:r>
            <a:endParaRPr lang="hr-H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Rekurzivno prebrojivi jezici</a:t>
            </a:r>
            <a:endParaRPr lang="hr-HR" sz="20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57356" y="928670"/>
            <a:ext cx="5357850" cy="3000396"/>
            <a:chOff x="1857356" y="928670"/>
            <a:chExt cx="5357850" cy="3000396"/>
          </a:xfrm>
        </p:grpSpPr>
        <p:sp>
          <p:nvSpPr>
            <p:cNvPr id="14" name="Rounded Rectangle 13"/>
            <p:cNvSpPr/>
            <p:nvPr/>
          </p:nvSpPr>
          <p:spPr>
            <a:xfrm>
              <a:off x="1857356" y="928670"/>
              <a:ext cx="5357850" cy="30003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1357298"/>
              <a:ext cx="37862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</a:rPr>
                <a:t>Rekurzivno prebrojivi jezici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43108" y="2000240"/>
            <a:ext cx="4786346" cy="1733264"/>
            <a:chOff x="2143108" y="2000240"/>
            <a:chExt cx="4786346" cy="1733264"/>
          </a:xfrm>
        </p:grpSpPr>
        <p:sp>
          <p:nvSpPr>
            <p:cNvPr id="13" name="Rounded Rectangle 12"/>
            <p:cNvSpPr/>
            <p:nvPr/>
          </p:nvSpPr>
          <p:spPr>
            <a:xfrm>
              <a:off x="2143108" y="2000240"/>
              <a:ext cx="4786346" cy="173326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43174" y="2285992"/>
              <a:ext cx="37862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</a:rPr>
                <a:t>Kontekstno neovisni jezici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71736" y="2857496"/>
            <a:ext cx="3929090" cy="714380"/>
            <a:chOff x="2571736" y="2857496"/>
            <a:chExt cx="3929090" cy="714380"/>
          </a:xfrm>
        </p:grpSpPr>
        <p:sp>
          <p:nvSpPr>
            <p:cNvPr id="12" name="Rounded Rectangle 11"/>
            <p:cNvSpPr/>
            <p:nvPr/>
          </p:nvSpPr>
          <p:spPr>
            <a:xfrm>
              <a:off x="2571736" y="2857496"/>
              <a:ext cx="3929090" cy="71438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3174" y="3059668"/>
              <a:ext cx="37862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</a:rPr>
                <a:t>Regularni jezici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33797" y="4286256"/>
            <a:ext cx="60764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Jezik je rekurzivno prebrojiv ako i samo ako </a:t>
            </a:r>
          </a:p>
          <a:p>
            <a:pPr algn="ctr"/>
            <a:r>
              <a:rPr lang="hr-HR" sz="2600" dirty="0" smtClean="0"/>
              <a:t>postoji </a:t>
            </a:r>
            <a:r>
              <a:rPr lang="hr-HR" sz="2600" dirty="0" err="1" smtClean="0"/>
              <a:t>Turingov</a:t>
            </a:r>
            <a:r>
              <a:rPr lang="hr-HR" sz="2600" dirty="0" smtClean="0"/>
              <a:t> stroj koji ga prihvaća.</a:t>
            </a:r>
            <a:endParaRPr lang="hr-HR" sz="2600" dirty="0"/>
          </a:p>
        </p:txBody>
      </p:sp>
      <p:sp>
        <p:nvSpPr>
          <p:cNvPr id="19" name="Left-Right Arrow 18"/>
          <p:cNvSpPr/>
          <p:nvPr/>
        </p:nvSpPr>
        <p:spPr>
          <a:xfrm>
            <a:off x="3963924" y="5572140"/>
            <a:ext cx="1216152" cy="48463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ounded Rectangle 20"/>
          <p:cNvSpPr/>
          <p:nvPr/>
        </p:nvSpPr>
        <p:spPr>
          <a:xfrm>
            <a:off x="714348" y="5572140"/>
            <a:ext cx="2786082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Rekurzivno prebrojiv jezik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43570" y="5572140"/>
            <a:ext cx="2786082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Turingov</a:t>
            </a:r>
            <a:r>
              <a:rPr lang="hr-HR" dirty="0" smtClean="0">
                <a:solidFill>
                  <a:schemeClr val="tx1"/>
                </a:solidFill>
              </a:rPr>
              <a:t> stroj</a:t>
            </a:r>
            <a:endParaRPr lang="hr-H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" name="Naslov"/>
          <p:cNvSpPr txBox="1"/>
          <p:nvPr/>
        </p:nvSpPr>
        <p:spPr>
          <a:xfrm>
            <a:off x="1464447" y="928670"/>
            <a:ext cx="621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Definicija </a:t>
            </a:r>
            <a:r>
              <a:rPr lang="hr-HR" sz="3000" dirty="0" err="1" smtClean="0"/>
              <a:t>Turingovog</a:t>
            </a:r>
            <a:r>
              <a:rPr lang="hr-HR" sz="3000" dirty="0" smtClean="0"/>
              <a:t> stroja</a:t>
            </a:r>
            <a:endParaRPr lang="hr-HR" sz="3000" dirty="0"/>
          </a:p>
        </p:txBody>
      </p:sp>
      <p:cxnSp>
        <p:nvCxnSpPr>
          <p:cNvPr id="7" name="strelica"/>
          <p:cNvCxnSpPr/>
          <p:nvPr/>
        </p:nvCxnSpPr>
        <p:spPr>
          <a:xfrm rot="16200000">
            <a:off x="1286646" y="2442368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jedinka"/>
          <p:cNvGrpSpPr/>
          <p:nvPr/>
        </p:nvGrpSpPr>
        <p:grpSpPr>
          <a:xfrm>
            <a:off x="500034" y="2514600"/>
            <a:ext cx="2143140" cy="914400"/>
            <a:chOff x="4500562" y="1500174"/>
            <a:chExt cx="214314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0034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8662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7290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5918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4546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6" name="B2"/>
          <p:cNvSpPr/>
          <p:nvPr/>
        </p:nvSpPr>
        <p:spPr>
          <a:xfrm>
            <a:off x="2643174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7" name="B3"/>
          <p:cNvSpPr/>
          <p:nvPr/>
        </p:nvSpPr>
        <p:spPr>
          <a:xfrm>
            <a:off x="3071802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…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8" name="q1"/>
          <p:cNvSpPr txBox="1"/>
          <p:nvPr/>
        </p:nvSpPr>
        <p:spPr>
          <a:xfrm>
            <a:off x="1214414" y="3019008"/>
            <a:ext cx="7143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600" b="1" dirty="0" smtClean="0"/>
              <a:t>Stanje</a:t>
            </a:r>
            <a:endParaRPr lang="hr-HR" sz="1600" b="1" baseline="-25000" dirty="0"/>
          </a:p>
        </p:txBody>
      </p:sp>
      <p:sp>
        <p:nvSpPr>
          <p:cNvPr id="24" name="02"/>
          <p:cNvSpPr txBox="1"/>
          <p:nvPr/>
        </p:nvSpPr>
        <p:spPr>
          <a:xfrm>
            <a:off x="928662" y="172878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…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" name="11"/>
          <p:cNvSpPr txBox="1"/>
          <p:nvPr/>
        </p:nvSpPr>
        <p:spPr>
          <a:xfrm>
            <a:off x="1357290" y="1728782"/>
            <a:ext cx="4286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000" b="1" dirty="0" err="1" smtClean="0">
                <a:solidFill>
                  <a:schemeClr val="tx2"/>
                </a:solidFill>
              </a:rPr>
              <a:t>a</a:t>
            </a:r>
            <a:r>
              <a:rPr lang="hr-HR" sz="2000" b="1" baseline="-25000" dirty="0" err="1" smtClean="0">
                <a:solidFill>
                  <a:schemeClr val="tx2"/>
                </a:solidFill>
              </a:rPr>
              <a:t>i</a:t>
            </a:r>
            <a:endParaRPr lang="hr-HR" sz="2000" b="1" baseline="-25000" dirty="0">
              <a:solidFill>
                <a:schemeClr val="tx2"/>
              </a:solidFill>
            </a:endParaRPr>
          </a:p>
        </p:txBody>
      </p:sp>
      <p:sp>
        <p:nvSpPr>
          <p:cNvPr id="26" name="12"/>
          <p:cNvSpPr txBox="1"/>
          <p:nvPr/>
        </p:nvSpPr>
        <p:spPr>
          <a:xfrm>
            <a:off x="1785918" y="172878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…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7" name="B1"/>
          <p:cNvSpPr txBox="1"/>
          <p:nvPr/>
        </p:nvSpPr>
        <p:spPr>
          <a:xfrm>
            <a:off x="2214546" y="1728782"/>
            <a:ext cx="4286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000" b="1" dirty="0" err="1" smtClean="0">
                <a:solidFill>
                  <a:schemeClr val="tx2"/>
                </a:solidFill>
              </a:rPr>
              <a:t>a</a:t>
            </a:r>
            <a:r>
              <a:rPr lang="hr-HR" sz="2000" b="1" baseline="-25000" dirty="0" err="1" smtClean="0">
                <a:solidFill>
                  <a:schemeClr val="tx2"/>
                </a:solidFill>
              </a:rPr>
              <a:t>n</a:t>
            </a:r>
            <a:endParaRPr lang="hr-HR" sz="2000" b="1" baseline="-25000" dirty="0">
              <a:solidFill>
                <a:schemeClr val="tx2"/>
              </a:solidFill>
            </a:endParaRPr>
          </a:p>
        </p:txBody>
      </p:sp>
      <p:sp>
        <p:nvSpPr>
          <p:cNvPr id="39" name="01"/>
          <p:cNvSpPr txBox="1"/>
          <p:nvPr/>
        </p:nvSpPr>
        <p:spPr>
          <a:xfrm>
            <a:off x="500034" y="1728782"/>
            <a:ext cx="4286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tx2"/>
                </a:solidFill>
              </a:rPr>
              <a:t>a</a:t>
            </a:r>
            <a:r>
              <a:rPr lang="hr-HR" sz="2000" b="1" baseline="-25000" dirty="0" smtClean="0">
                <a:solidFill>
                  <a:schemeClr val="tx2"/>
                </a:solidFill>
              </a:rPr>
              <a:t>1</a:t>
            </a:r>
            <a:endParaRPr lang="hr-HR" sz="2000" b="1" baseline="-250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6248" y="2143116"/>
            <a:ext cx="2751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Odluka na temelju:</a:t>
            </a:r>
            <a:endParaRPr lang="hr-HR" sz="2600" dirty="0"/>
          </a:p>
        </p:txBody>
      </p:sp>
      <p:sp>
        <p:nvSpPr>
          <p:cNvPr id="41" name="TextBox 40"/>
          <p:cNvSpPr txBox="1"/>
          <p:nvPr/>
        </p:nvSpPr>
        <p:spPr>
          <a:xfrm>
            <a:off x="5072066" y="2643182"/>
            <a:ext cx="13390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1) stanja</a:t>
            </a:r>
            <a:endParaRPr lang="hr-HR" sz="2600" dirty="0"/>
          </a:p>
        </p:txBody>
      </p:sp>
      <p:sp>
        <p:nvSpPr>
          <p:cNvPr id="42" name="TextBox 41"/>
          <p:cNvSpPr txBox="1"/>
          <p:nvPr/>
        </p:nvSpPr>
        <p:spPr>
          <a:xfrm>
            <a:off x="5072066" y="3079433"/>
            <a:ext cx="3805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2) pročitanog znaka s trake</a:t>
            </a:r>
            <a:endParaRPr lang="hr-HR" sz="2600" dirty="0"/>
          </a:p>
        </p:txBody>
      </p:sp>
      <p:sp>
        <p:nvSpPr>
          <p:cNvPr id="43" name="TextBox 42"/>
          <p:cNvSpPr txBox="1"/>
          <p:nvPr/>
        </p:nvSpPr>
        <p:spPr>
          <a:xfrm>
            <a:off x="428596" y="3793813"/>
            <a:ext cx="2079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TS odlučuje o:</a:t>
            </a:r>
            <a:endParaRPr lang="hr-HR" sz="2600" dirty="0"/>
          </a:p>
        </p:txBody>
      </p:sp>
      <p:sp>
        <p:nvSpPr>
          <p:cNvPr id="44" name="TextBox 43"/>
          <p:cNvSpPr txBox="1"/>
          <p:nvPr/>
        </p:nvSpPr>
        <p:spPr>
          <a:xfrm>
            <a:off x="1000100" y="4286256"/>
            <a:ext cx="66118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1) novom stanju u koje ulazi upravljačka jedinka</a:t>
            </a:r>
            <a:endParaRPr lang="hr-HR" sz="2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0100" y="4722507"/>
            <a:ext cx="72984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2) znaku koji se zapisuje na traku umjesto pročitanog</a:t>
            </a:r>
            <a:endParaRPr lang="hr-HR" sz="26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0100" y="5151135"/>
            <a:ext cx="45639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3) strani na koju se glava pomiče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4" grpId="0"/>
      <p:bldP spid="25" grpId="0"/>
      <p:bldP spid="26" grpId="0"/>
      <p:bldP spid="2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" name="Naslov"/>
          <p:cNvSpPr txBox="1"/>
          <p:nvPr/>
        </p:nvSpPr>
        <p:spPr>
          <a:xfrm>
            <a:off x="1464447" y="928670"/>
            <a:ext cx="621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 smtClean="0"/>
              <a:t>Formalna definicija</a:t>
            </a:r>
            <a:endParaRPr lang="hr-HR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2285992"/>
            <a:ext cx="32509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err="1" smtClean="0"/>
              <a:t>ts</a:t>
            </a:r>
            <a:r>
              <a:rPr lang="hr-HR" sz="2600" dirty="0" smtClean="0"/>
              <a:t> = (Q, ∑, </a:t>
            </a:r>
            <a:r>
              <a:rPr lang="el-GR" sz="2600" dirty="0" smtClean="0"/>
              <a:t>Γ</a:t>
            </a:r>
            <a:r>
              <a:rPr lang="hr-HR" sz="2600" dirty="0" smtClean="0"/>
              <a:t>, </a:t>
            </a:r>
            <a:r>
              <a:rPr lang="el-GR" sz="2600" dirty="0" smtClean="0"/>
              <a:t>δ</a:t>
            </a:r>
            <a:r>
              <a:rPr lang="hr-HR" sz="2600" dirty="0" smtClean="0"/>
              <a:t>, q</a:t>
            </a:r>
            <a:r>
              <a:rPr lang="hr-HR" sz="2600" baseline="-25000" dirty="0" smtClean="0"/>
              <a:t>0</a:t>
            </a:r>
            <a:r>
              <a:rPr lang="hr-HR" sz="2600" dirty="0" smtClean="0"/>
              <a:t>, B, F)</a:t>
            </a:r>
            <a:endParaRPr lang="hr-HR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3643314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Q		- konačan skup stanja</a:t>
            </a:r>
            <a:endParaRPr lang="hr-HR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4008127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Γ </a:t>
            </a:r>
            <a:r>
              <a:rPr lang="hr-HR" sz="2600" dirty="0" smtClean="0"/>
              <a:t>		- konačan skup znakova trake</a:t>
            </a:r>
            <a:endParaRPr lang="hr-HR" sz="2600" dirty="0"/>
          </a:p>
        </p:txBody>
      </p:sp>
      <p:cxnSp>
        <p:nvCxnSpPr>
          <p:cNvPr id="12" name="strelica"/>
          <p:cNvCxnSpPr/>
          <p:nvPr/>
        </p:nvCxnSpPr>
        <p:spPr>
          <a:xfrm rot="16200000">
            <a:off x="1286646" y="2442368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jedinka"/>
          <p:cNvGrpSpPr/>
          <p:nvPr/>
        </p:nvGrpSpPr>
        <p:grpSpPr>
          <a:xfrm>
            <a:off x="500034" y="2514600"/>
            <a:ext cx="2143140" cy="914400"/>
            <a:chOff x="4500562" y="1500174"/>
            <a:chExt cx="2143140" cy="914400"/>
          </a:xfrm>
        </p:grpSpPr>
        <p:sp>
          <p:nvSpPr>
            <p:cNvPr id="14" name="Rounded Rectangle 13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00034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7290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85918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14546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21" name="B2"/>
          <p:cNvSpPr/>
          <p:nvPr/>
        </p:nvSpPr>
        <p:spPr>
          <a:xfrm>
            <a:off x="2643174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22" name="B3"/>
          <p:cNvSpPr/>
          <p:nvPr/>
        </p:nvSpPr>
        <p:spPr>
          <a:xfrm>
            <a:off x="3071802" y="1728782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…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23" name="q1"/>
          <p:cNvSpPr txBox="1"/>
          <p:nvPr/>
        </p:nvSpPr>
        <p:spPr>
          <a:xfrm>
            <a:off x="1214414" y="3019008"/>
            <a:ext cx="7143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600" b="1" dirty="0" smtClean="0"/>
              <a:t>Stanje</a:t>
            </a:r>
            <a:endParaRPr lang="hr-HR" sz="1600" b="1" baseline="-25000" dirty="0"/>
          </a:p>
        </p:txBody>
      </p:sp>
      <p:sp>
        <p:nvSpPr>
          <p:cNvPr id="24" name="02"/>
          <p:cNvSpPr txBox="1"/>
          <p:nvPr/>
        </p:nvSpPr>
        <p:spPr>
          <a:xfrm>
            <a:off x="928662" y="172878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…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" name="11"/>
          <p:cNvSpPr txBox="1"/>
          <p:nvPr/>
        </p:nvSpPr>
        <p:spPr>
          <a:xfrm>
            <a:off x="1357290" y="1728782"/>
            <a:ext cx="4286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000" b="1" dirty="0" err="1" smtClean="0">
                <a:solidFill>
                  <a:schemeClr val="tx2"/>
                </a:solidFill>
              </a:rPr>
              <a:t>a</a:t>
            </a:r>
            <a:r>
              <a:rPr lang="hr-HR" sz="2000" b="1" baseline="-25000" dirty="0" err="1" smtClean="0">
                <a:solidFill>
                  <a:schemeClr val="tx2"/>
                </a:solidFill>
              </a:rPr>
              <a:t>i</a:t>
            </a:r>
            <a:endParaRPr lang="hr-HR" sz="2000" b="1" baseline="-25000" dirty="0">
              <a:solidFill>
                <a:schemeClr val="tx2"/>
              </a:solidFill>
            </a:endParaRPr>
          </a:p>
        </p:txBody>
      </p:sp>
      <p:sp>
        <p:nvSpPr>
          <p:cNvPr id="26" name="12"/>
          <p:cNvSpPr txBox="1"/>
          <p:nvPr/>
        </p:nvSpPr>
        <p:spPr>
          <a:xfrm>
            <a:off x="1785918" y="172878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…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7" name="B1"/>
          <p:cNvSpPr txBox="1"/>
          <p:nvPr/>
        </p:nvSpPr>
        <p:spPr>
          <a:xfrm>
            <a:off x="2214546" y="1728782"/>
            <a:ext cx="4286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000" b="1" dirty="0" err="1" smtClean="0">
                <a:solidFill>
                  <a:schemeClr val="tx2"/>
                </a:solidFill>
              </a:rPr>
              <a:t>a</a:t>
            </a:r>
            <a:r>
              <a:rPr lang="hr-HR" sz="2000" b="1" baseline="-25000" dirty="0" err="1" smtClean="0">
                <a:solidFill>
                  <a:schemeClr val="tx2"/>
                </a:solidFill>
              </a:rPr>
              <a:t>n</a:t>
            </a:r>
            <a:endParaRPr lang="hr-HR" sz="2000" b="1" baseline="-25000" dirty="0">
              <a:solidFill>
                <a:schemeClr val="tx2"/>
              </a:solidFill>
            </a:endParaRPr>
          </a:p>
        </p:txBody>
      </p:sp>
      <p:sp>
        <p:nvSpPr>
          <p:cNvPr id="28" name="01"/>
          <p:cNvSpPr txBox="1"/>
          <p:nvPr/>
        </p:nvSpPr>
        <p:spPr>
          <a:xfrm>
            <a:off x="500034" y="1728782"/>
            <a:ext cx="4286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tx2"/>
                </a:solidFill>
              </a:rPr>
              <a:t>a</a:t>
            </a:r>
            <a:r>
              <a:rPr lang="hr-HR" sz="2000" b="1" baseline="-25000" dirty="0" smtClean="0">
                <a:solidFill>
                  <a:schemeClr val="tx2"/>
                </a:solidFill>
              </a:rPr>
              <a:t>1</a:t>
            </a:r>
            <a:endParaRPr lang="hr-HR" sz="2000" b="1" baseline="-250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224" y="4365317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B </a:t>
            </a:r>
            <a:r>
              <a:rPr lang="az-Cyrl-AZ" sz="2800" dirty="0" smtClean="0"/>
              <a:t>є </a:t>
            </a:r>
            <a:r>
              <a:rPr lang="el-GR" sz="2600" dirty="0" smtClean="0"/>
              <a:t>Γ </a:t>
            </a:r>
            <a:r>
              <a:rPr lang="hr-HR" sz="2600" dirty="0" smtClean="0"/>
              <a:t>		- znak kojim se označava prazna ćelija</a:t>
            </a:r>
            <a:endParaRPr lang="hr-HR" sz="2600" dirty="0"/>
          </a:p>
        </p:txBody>
      </p:sp>
      <p:sp>
        <p:nvSpPr>
          <p:cNvPr id="31" name="TextBox 30"/>
          <p:cNvSpPr txBox="1"/>
          <p:nvPr/>
        </p:nvSpPr>
        <p:spPr>
          <a:xfrm>
            <a:off x="857224" y="4722507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∑ </a:t>
            </a:r>
            <a:r>
              <a:rPr lang="hr-HR" sz="2600" dirty="0" smtClean="0">
                <a:sym typeface="Mathematica1"/>
              </a:rPr>
              <a:t></a:t>
            </a:r>
            <a:r>
              <a:rPr lang="hr-HR" sz="2600" dirty="0" smtClean="0"/>
              <a:t> (</a:t>
            </a:r>
            <a:r>
              <a:rPr lang="el-GR" sz="2600" dirty="0" smtClean="0"/>
              <a:t>Γ</a:t>
            </a:r>
            <a:r>
              <a:rPr lang="hr-HR" sz="2600" dirty="0" smtClean="0"/>
              <a:t> – {B})	- konačan skup ulaznih znakova</a:t>
            </a:r>
            <a:endParaRPr lang="hr-HR" sz="2600" dirty="0"/>
          </a:p>
        </p:txBody>
      </p:sp>
      <p:sp>
        <p:nvSpPr>
          <p:cNvPr id="33" name="TextBox 32"/>
          <p:cNvSpPr txBox="1"/>
          <p:nvPr/>
        </p:nvSpPr>
        <p:spPr>
          <a:xfrm>
            <a:off x="857224" y="5079697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δ </a:t>
            </a:r>
            <a:r>
              <a:rPr lang="hr-HR" sz="2600" dirty="0" smtClean="0"/>
              <a:t>		- funkcija prijelaza </a:t>
            </a:r>
            <a:r>
              <a:rPr lang="el-GR" sz="2600" dirty="0" smtClean="0"/>
              <a:t>δ</a:t>
            </a:r>
            <a:r>
              <a:rPr lang="hr-HR" sz="2600" dirty="0" smtClean="0"/>
              <a:t> : Q x </a:t>
            </a:r>
            <a:r>
              <a:rPr lang="el-GR" sz="2600" dirty="0" smtClean="0"/>
              <a:t>Γ</a:t>
            </a:r>
            <a:r>
              <a:rPr lang="hr-HR" sz="2600" dirty="0" smtClean="0"/>
              <a:t> --&gt; Q x </a:t>
            </a:r>
            <a:r>
              <a:rPr lang="el-GR" sz="2600" dirty="0" smtClean="0"/>
              <a:t>Γ</a:t>
            </a:r>
            <a:r>
              <a:rPr lang="hr-HR" sz="2600" dirty="0" smtClean="0"/>
              <a:t> x {L, R} </a:t>
            </a:r>
            <a:endParaRPr lang="hr-HR" sz="2600" dirty="0"/>
          </a:p>
        </p:txBody>
      </p:sp>
      <p:sp>
        <p:nvSpPr>
          <p:cNvPr id="34" name="TextBox 33"/>
          <p:cNvSpPr txBox="1"/>
          <p:nvPr/>
        </p:nvSpPr>
        <p:spPr>
          <a:xfrm>
            <a:off x="857224" y="5436887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q</a:t>
            </a:r>
            <a:r>
              <a:rPr lang="hr-HR" sz="2600" baseline="-25000" dirty="0" smtClean="0"/>
              <a:t>0 </a:t>
            </a:r>
            <a:r>
              <a:rPr lang="az-Cyrl-AZ" sz="2400" dirty="0" smtClean="0"/>
              <a:t>є </a:t>
            </a:r>
            <a:r>
              <a:rPr lang="hr-HR" sz="2600" dirty="0" smtClean="0"/>
              <a:t>Q		- početno stanje</a:t>
            </a:r>
            <a:endParaRPr lang="hr-HR" sz="2600" dirty="0"/>
          </a:p>
        </p:txBody>
      </p:sp>
      <p:sp>
        <p:nvSpPr>
          <p:cNvPr id="35" name="TextBox 34"/>
          <p:cNvSpPr txBox="1"/>
          <p:nvPr/>
        </p:nvSpPr>
        <p:spPr>
          <a:xfrm>
            <a:off x="857224" y="5794077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/>
              <a:t>F </a:t>
            </a:r>
            <a:r>
              <a:rPr lang="hr-HR" sz="2600" dirty="0" smtClean="0">
                <a:sym typeface="Mathematica1"/>
              </a:rPr>
              <a:t></a:t>
            </a:r>
            <a:r>
              <a:rPr lang="hr-HR" sz="2600" dirty="0" smtClean="0"/>
              <a:t>Q		- skup prihvatljivih stanja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439" y="2071678"/>
          <a:ext cx="8511123" cy="4014816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752829"/>
                <a:gridCol w="1578329"/>
                <a:gridCol w="1490508"/>
                <a:gridCol w="1578329"/>
                <a:gridCol w="1533371"/>
                <a:gridCol w="1577757"/>
              </a:tblGrid>
              <a:tr h="669136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/>
                        <a:t>δ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0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1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X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Y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B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9136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q0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(q1, X, R)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(q0, Y, R)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9136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q1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(q1, 0, R)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(q2, Y, L)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(q1, Y, R)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9136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q2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(q2, 0, L)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(q0, X, R)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(q2,</a:t>
                      </a:r>
                      <a:r>
                        <a:rPr lang="hr-HR" sz="2400" b="1" baseline="0" dirty="0" smtClean="0"/>
                        <a:t> Y, L</a:t>
                      </a:r>
                      <a:r>
                        <a:rPr lang="hr-HR" sz="2400" b="1" dirty="0" smtClean="0"/>
                        <a:t>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9136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q3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(q3, Y, R)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b="1" dirty="0" smtClean="0"/>
                        <a:t>(q4,</a:t>
                      </a:r>
                      <a:r>
                        <a:rPr lang="hr-HR" sz="2400" b="1" baseline="0" dirty="0" smtClean="0"/>
                        <a:t> B, R</a:t>
                      </a:r>
                      <a:r>
                        <a:rPr lang="hr-HR" sz="2400" b="1" dirty="0" smtClean="0"/>
                        <a:t>)</a:t>
                      </a:r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9136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q4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/>
                        <a:t>/</a:t>
                      </a:r>
                      <a:endParaRPr lang="hr-HR" sz="2400" b="1" dirty="0"/>
                    </a:p>
                  </a:txBody>
                  <a:tcPr marL="183533" marR="183533" marT="91767" marB="917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844" y="571480"/>
            <a:ext cx="17604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600" dirty="0" smtClean="0"/>
              <a:t>Primjer 4.1.</a:t>
            </a:r>
            <a:endParaRPr lang="hr-HR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1214422"/>
            <a:ext cx="754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dirty="0" smtClean="0"/>
              <a:t>TS M = ({q</a:t>
            </a:r>
            <a:r>
              <a:rPr lang="hr-HR" sz="2400" baseline="-25000" dirty="0" smtClean="0"/>
              <a:t>0</a:t>
            </a:r>
            <a:r>
              <a:rPr lang="hr-HR" sz="2400" dirty="0" smtClean="0"/>
              <a:t>, 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q</a:t>
            </a:r>
            <a:r>
              <a:rPr lang="hr-HR" sz="2400" baseline="-25000" dirty="0" smtClean="0"/>
              <a:t>3</a:t>
            </a:r>
            <a:r>
              <a:rPr lang="hr-HR" sz="2400" dirty="0" smtClean="0"/>
              <a:t>, q</a:t>
            </a:r>
            <a:r>
              <a:rPr lang="hr-HR" sz="2400" baseline="-25000" dirty="0" smtClean="0"/>
              <a:t>4</a:t>
            </a:r>
            <a:r>
              <a:rPr lang="hr-HR" sz="2400" dirty="0" smtClean="0"/>
              <a:t>}, {0, 1}, {0, 1, X, Y, B}, </a:t>
            </a:r>
            <a:r>
              <a:rPr lang="el-GR" sz="2400" dirty="0" smtClean="0"/>
              <a:t>δ</a:t>
            </a:r>
            <a:r>
              <a:rPr lang="hr-HR" sz="2400" dirty="0" smtClean="0"/>
              <a:t>, q</a:t>
            </a:r>
            <a:r>
              <a:rPr lang="hr-HR" sz="2400" baseline="-25000" dirty="0" smtClean="0"/>
              <a:t>0</a:t>
            </a:r>
            <a:r>
              <a:rPr lang="hr-HR" sz="2400" dirty="0" smtClean="0"/>
              <a:t>, B, {q</a:t>
            </a:r>
            <a:r>
              <a:rPr lang="hr-HR" sz="2400" baseline="-25000" dirty="0" smtClean="0"/>
              <a:t>4</a:t>
            </a:r>
            <a:r>
              <a:rPr lang="hr-HR" sz="2400" dirty="0" smtClean="0"/>
              <a:t>})</a:t>
            </a:r>
            <a:endParaRPr lang="hr-H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9" grpId="2"/>
      <p:bldP spid="9" grpId="3"/>
      <p:bldP spid="9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142844" y="642918"/>
          <a:ext cx="4255200" cy="200880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76383"/>
                <a:gridCol w="789097"/>
                <a:gridCol w="745191"/>
                <a:gridCol w="789097"/>
                <a:gridCol w="766620"/>
                <a:gridCol w="788812"/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δ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X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Y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B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q2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q3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dirty="0" smtClean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q4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507600" y="1342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14800" y="1008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22000" y="1692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5852" y="1357298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0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0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4000" y="1008861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4000" y="13392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32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4000" y="2008993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0000" y="2008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4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B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cxnSp>
        <p:nvCxnSpPr>
          <p:cNvPr id="124" name="strelica"/>
          <p:cNvCxnSpPr/>
          <p:nvPr/>
        </p:nvCxnSpPr>
        <p:spPr>
          <a:xfrm rot="16200000">
            <a:off x="5287174" y="1427942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jedinka"/>
          <p:cNvGrpSpPr/>
          <p:nvPr/>
        </p:nvGrpSpPr>
        <p:grpSpPr>
          <a:xfrm>
            <a:off x="4500562" y="1500174"/>
            <a:ext cx="2143140" cy="914400"/>
            <a:chOff x="4500562" y="1500174"/>
            <a:chExt cx="2143140" cy="914400"/>
          </a:xfrm>
        </p:grpSpPr>
        <p:sp>
          <p:nvSpPr>
            <p:cNvPr id="126" name="Rounded Rectangle 125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535781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78644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215074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43702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072330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4" name="B2"/>
          <p:cNvSpPr/>
          <p:nvPr/>
        </p:nvSpPr>
        <p:spPr>
          <a:xfrm>
            <a:off x="750095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5" name="B3"/>
          <p:cNvSpPr/>
          <p:nvPr/>
        </p:nvSpPr>
        <p:spPr>
          <a:xfrm>
            <a:off x="792958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6" name="..."/>
          <p:cNvSpPr/>
          <p:nvPr/>
        </p:nvSpPr>
        <p:spPr>
          <a:xfrm>
            <a:off x="8358214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…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37" name="q1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baseline="-25000" dirty="0"/>
          </a:p>
        </p:txBody>
      </p:sp>
      <p:sp>
        <p:nvSpPr>
          <p:cNvPr id="138" name="q2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2</a:t>
            </a:r>
          </a:p>
        </p:txBody>
      </p:sp>
      <p:sp>
        <p:nvSpPr>
          <p:cNvPr id="139" name="q3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3</a:t>
            </a:r>
            <a:endParaRPr lang="hr-HR" sz="2200" b="1" baseline="-25000" dirty="0"/>
          </a:p>
        </p:txBody>
      </p:sp>
      <p:sp>
        <p:nvSpPr>
          <p:cNvPr id="140" name="q4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4</a:t>
            </a:r>
          </a:p>
        </p:txBody>
      </p:sp>
      <p:sp>
        <p:nvSpPr>
          <p:cNvPr id="144" name="q0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0</a:t>
            </a:r>
          </a:p>
        </p:txBody>
      </p:sp>
      <p:sp>
        <p:nvSpPr>
          <p:cNvPr id="145" name="0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46" name="02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47" name="11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" name="12"/>
          <p:cNvSpPr txBox="1"/>
          <p:nvPr/>
        </p:nvSpPr>
        <p:spPr>
          <a:xfrm>
            <a:off x="6643702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9" name="B1"/>
          <p:cNvSpPr txBox="1"/>
          <p:nvPr/>
        </p:nvSpPr>
        <p:spPr>
          <a:xfrm>
            <a:off x="7072330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0" name="X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1" name="X2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2" name="Y1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Y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153" name="Y2"/>
          <p:cNvSpPr txBox="1"/>
          <p:nvPr/>
        </p:nvSpPr>
        <p:spPr>
          <a:xfrm>
            <a:off x="6643702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Y</a:t>
            </a:r>
          </a:p>
        </p:txBody>
      </p:sp>
      <p:graphicFrame>
        <p:nvGraphicFramePr>
          <p:cNvPr id="154" name="Table 153"/>
          <p:cNvGraphicFramePr>
            <a:graphicFrameLocks noGrp="1"/>
          </p:cNvGraphicFramePr>
          <p:nvPr/>
        </p:nvGraphicFramePr>
        <p:xfrm>
          <a:off x="142842" y="2915284"/>
          <a:ext cx="8858314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924"/>
                <a:gridCol w="838470"/>
                <a:gridCol w="2338567"/>
                <a:gridCol w="3367353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lijevo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Stanje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 desno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Funkcija prijelaza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5" name="Group 127"/>
          <p:cNvGrpSpPr/>
          <p:nvPr/>
        </p:nvGrpSpPr>
        <p:grpSpPr>
          <a:xfrm>
            <a:off x="142844" y="3283314"/>
            <a:ext cx="4714536" cy="369332"/>
            <a:chOff x="142844" y="1643050"/>
            <a:chExt cx="4714536" cy="369332"/>
          </a:xfrm>
        </p:grpSpPr>
        <p:sp>
          <p:nvSpPr>
            <p:cNvPr id="156" name="TextBox 15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86116" y="1643050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</a:t>
              </a:r>
              <a:r>
                <a:rPr lang="hr-HR" dirty="0" err="1" smtClean="0"/>
                <a:t>0</a:t>
              </a:r>
              <a:r>
                <a:rPr lang="hr-HR" dirty="0" smtClean="0"/>
                <a:t> 1 </a:t>
              </a:r>
              <a:r>
                <a:rPr lang="hr-HR" dirty="0" err="1" smtClean="0"/>
                <a:t>1</a:t>
              </a:r>
              <a:r>
                <a:rPr lang="hr-HR" dirty="0" smtClean="0"/>
                <a:t>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643570" y="328331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160" name="Group 148"/>
          <p:cNvGrpSpPr/>
          <p:nvPr/>
        </p:nvGrpSpPr>
        <p:grpSpPr>
          <a:xfrm>
            <a:off x="142844" y="3643314"/>
            <a:ext cx="4530190" cy="369332"/>
            <a:chOff x="142844" y="1643050"/>
            <a:chExt cx="4530190" cy="369332"/>
          </a:xfrm>
        </p:grpSpPr>
        <p:sp>
          <p:nvSpPr>
            <p:cNvPr id="161" name="TextBox 16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/>
                <a:t>X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86116" y="1643050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0 1 </a:t>
              </a:r>
              <a:r>
                <a:rPr lang="hr-HR" dirty="0" err="1" smtClean="0"/>
                <a:t>1</a:t>
              </a:r>
              <a:r>
                <a:rPr lang="hr-HR" dirty="0" smtClean="0"/>
                <a:t>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5643570" y="364331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0,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165" name="Group 153"/>
          <p:cNvGrpSpPr/>
          <p:nvPr/>
        </p:nvGrpSpPr>
        <p:grpSpPr>
          <a:xfrm>
            <a:off x="142844" y="3997694"/>
            <a:ext cx="4360272" cy="372142"/>
            <a:chOff x="142844" y="1643050"/>
            <a:chExt cx="4360272" cy="372142"/>
          </a:xfrm>
        </p:grpSpPr>
        <p:sp>
          <p:nvSpPr>
            <p:cNvPr id="166" name="TextBox 165"/>
            <p:cNvSpPr txBox="1"/>
            <p:nvPr/>
          </p:nvSpPr>
          <p:spPr>
            <a:xfrm>
              <a:off x="142844" y="164586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r>
                <a:rPr lang="hr-HR" dirty="0" smtClean="0"/>
                <a:t> 0</a:t>
              </a:r>
              <a:endParaRPr lang="hr-HR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86116" y="1643050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 </a:t>
              </a:r>
              <a:r>
                <a:rPr lang="hr-HR" dirty="0" err="1" smtClean="0"/>
                <a:t>1</a:t>
              </a:r>
              <a:r>
                <a:rPr lang="hr-HR" dirty="0" smtClean="0"/>
                <a:t>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43570" y="3997694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1)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170" name="Group 158"/>
          <p:cNvGrpSpPr/>
          <p:nvPr/>
        </p:nvGrpSpPr>
        <p:grpSpPr>
          <a:xfrm>
            <a:off x="142844" y="4354884"/>
            <a:ext cx="4525382" cy="369332"/>
            <a:chOff x="142844" y="1643050"/>
            <a:chExt cx="4525382" cy="369332"/>
          </a:xfrm>
        </p:grpSpPr>
        <p:sp>
          <p:nvSpPr>
            <p:cNvPr id="171" name="TextBox 17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endParaRPr lang="hr-HR" i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286116" y="1643050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</a:t>
              </a:r>
              <a:r>
                <a:rPr lang="hr-HR" i="1" dirty="0" smtClean="0"/>
                <a:t>Y</a:t>
              </a:r>
              <a:r>
                <a:rPr lang="hr-HR" dirty="0" smtClean="0"/>
                <a:t>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643570" y="435488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0, </a:t>
            </a:r>
            <a:r>
              <a:rPr lang="hr-HR" i="1" dirty="0" smtClean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175" name="Group 163"/>
          <p:cNvGrpSpPr/>
          <p:nvPr/>
        </p:nvGrpSpPr>
        <p:grpSpPr>
          <a:xfrm>
            <a:off x="142844" y="4712074"/>
            <a:ext cx="4698506" cy="369332"/>
            <a:chOff x="142844" y="1643050"/>
            <a:chExt cx="4698506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286116" y="1643050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X</a:t>
              </a:r>
              <a:r>
                <a:rPr lang="hr-HR" dirty="0" smtClean="0"/>
                <a:t> 0 </a:t>
              </a:r>
              <a:r>
                <a:rPr lang="hr-HR" i="1" dirty="0" smtClean="0"/>
                <a:t>Y</a:t>
              </a:r>
              <a:r>
                <a:rPr lang="hr-HR" dirty="0" smtClean="0"/>
                <a:t>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5643570" y="471207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180" name="Group 168"/>
          <p:cNvGrpSpPr/>
          <p:nvPr/>
        </p:nvGrpSpPr>
        <p:grpSpPr>
          <a:xfrm>
            <a:off x="142844" y="5072074"/>
            <a:ext cx="4525382" cy="369332"/>
            <a:chOff x="142844" y="1643050"/>
            <a:chExt cx="4525382" cy="369332"/>
          </a:xfrm>
        </p:grpSpPr>
        <p:sp>
          <p:nvSpPr>
            <p:cNvPr id="181" name="TextBox 18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endParaRPr lang="hr-HR" i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286116" y="1643050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</a:t>
              </a:r>
              <a:r>
                <a:rPr lang="hr-HR" i="1" dirty="0" smtClean="0"/>
                <a:t>Y</a:t>
              </a:r>
              <a:r>
                <a:rPr lang="hr-HR" dirty="0" smtClean="0"/>
                <a:t>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643570" y="507207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185" name="Group 173"/>
          <p:cNvGrpSpPr/>
          <p:nvPr/>
        </p:nvGrpSpPr>
        <p:grpSpPr>
          <a:xfrm>
            <a:off x="142844" y="5426454"/>
            <a:ext cx="4355463" cy="369332"/>
            <a:chOff x="142844" y="1643050"/>
            <a:chExt cx="4355463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endParaRPr lang="hr-HR" i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86116" y="1643050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Y</a:t>
              </a:r>
              <a:r>
                <a:rPr lang="hr-HR" dirty="0" smtClean="0"/>
                <a:t>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643570" y="5426454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190" name="Group 178"/>
          <p:cNvGrpSpPr/>
          <p:nvPr/>
        </p:nvGrpSpPr>
        <p:grpSpPr>
          <a:xfrm>
            <a:off x="142844" y="5783644"/>
            <a:ext cx="4190354" cy="369332"/>
            <a:chOff x="142844" y="1643050"/>
            <a:chExt cx="4190354" cy="369332"/>
          </a:xfrm>
        </p:grpSpPr>
        <p:sp>
          <p:nvSpPr>
            <p:cNvPr id="191" name="TextBox 19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r>
                <a:rPr lang="hr-HR" i="1" dirty="0" smtClean="0"/>
                <a:t> Y</a:t>
              </a:r>
              <a:endParaRPr lang="hr-HR" i="1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86116" y="1643050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643570" y="578364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1)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195" name="Group 127"/>
          <p:cNvGrpSpPr/>
          <p:nvPr/>
        </p:nvGrpSpPr>
        <p:grpSpPr>
          <a:xfrm>
            <a:off x="142844" y="3283314"/>
            <a:ext cx="3486636" cy="369332"/>
            <a:chOff x="142844" y="1643050"/>
            <a:chExt cx="3486636" cy="369332"/>
          </a:xfrm>
        </p:grpSpPr>
        <p:sp>
          <p:nvSpPr>
            <p:cNvPr id="196" name="TextBox 19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dirty="0" smtClean="0"/>
                <a:t>…</a:t>
              </a:r>
              <a:endParaRPr lang="hr-HR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dirty="0" smtClean="0"/>
                <a:t>…</a:t>
              </a:r>
              <a:endParaRPr lang="hr-HR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286116" y="164305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5643570" y="328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…</a:t>
            </a:r>
          </a:p>
        </p:txBody>
      </p:sp>
      <p:grpSp>
        <p:nvGrpSpPr>
          <p:cNvPr id="200" name="Group 148"/>
          <p:cNvGrpSpPr/>
          <p:nvPr/>
        </p:nvGrpSpPr>
        <p:grpSpPr>
          <a:xfrm>
            <a:off x="142844" y="3643314"/>
            <a:ext cx="4190354" cy="369332"/>
            <a:chOff x="142844" y="1643050"/>
            <a:chExt cx="4190354" cy="369332"/>
          </a:xfrm>
        </p:grpSpPr>
        <p:sp>
          <p:nvSpPr>
            <p:cNvPr id="201" name="TextBox 20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r>
                <a:rPr lang="hr-HR" i="1" dirty="0" smtClean="0"/>
                <a:t> Y</a:t>
              </a:r>
              <a:endParaRPr lang="hr-HR" i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286116" y="1643050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5643570" y="364331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1)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205" name="Group 153"/>
          <p:cNvGrpSpPr/>
          <p:nvPr/>
        </p:nvGrpSpPr>
        <p:grpSpPr>
          <a:xfrm>
            <a:off x="142844" y="3997694"/>
            <a:ext cx="4350654" cy="369332"/>
            <a:chOff x="142844" y="1643050"/>
            <a:chExt cx="4350654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endParaRPr lang="hr-HR" i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286116" y="16430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Y </a:t>
              </a:r>
              <a:r>
                <a:rPr lang="hr-HR" i="1" dirty="0" err="1" smtClean="0"/>
                <a:t>Y</a:t>
              </a:r>
              <a:r>
                <a:rPr lang="hr-HR" i="1" dirty="0" smtClean="0"/>
                <a:t> 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5643570" y="3997694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210" name="Group 158"/>
          <p:cNvGrpSpPr/>
          <p:nvPr/>
        </p:nvGrpSpPr>
        <p:grpSpPr>
          <a:xfrm>
            <a:off x="142844" y="4354884"/>
            <a:ext cx="4525382" cy="369332"/>
            <a:chOff x="142844" y="1643050"/>
            <a:chExt cx="4525382" cy="369332"/>
          </a:xfrm>
        </p:grpSpPr>
        <p:sp>
          <p:nvSpPr>
            <p:cNvPr id="211" name="TextBox 21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endParaRPr lang="hr-HR" i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286116" y="1643050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X Y </a:t>
              </a:r>
              <a:r>
                <a:rPr lang="hr-HR" i="1" dirty="0" err="1" smtClean="0"/>
                <a:t>Y</a:t>
              </a:r>
              <a:r>
                <a:rPr lang="hr-HR" i="1" dirty="0" smtClean="0"/>
                <a:t> 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dirty="0" smtClean="0"/>
                <a:t> …</a:t>
              </a:r>
              <a:endParaRPr lang="hr-HR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5643570" y="43548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215" name="Group 163"/>
          <p:cNvGrpSpPr/>
          <p:nvPr/>
        </p:nvGrpSpPr>
        <p:grpSpPr>
          <a:xfrm>
            <a:off x="142844" y="4712074"/>
            <a:ext cx="4350654" cy="369332"/>
            <a:chOff x="142844" y="1643050"/>
            <a:chExt cx="4350654" cy="369332"/>
          </a:xfrm>
        </p:grpSpPr>
        <p:sp>
          <p:nvSpPr>
            <p:cNvPr id="216" name="TextBox 21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endParaRPr lang="hr-HR" i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286116" y="16430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Y </a:t>
              </a:r>
              <a:r>
                <a:rPr lang="hr-HR" i="1" dirty="0" err="1" smtClean="0"/>
                <a:t>Y</a:t>
              </a:r>
              <a:r>
                <a:rPr lang="hr-HR" i="1" dirty="0" smtClean="0"/>
                <a:t> 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5643570" y="4712074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220" name="Group 168"/>
          <p:cNvGrpSpPr/>
          <p:nvPr/>
        </p:nvGrpSpPr>
        <p:grpSpPr>
          <a:xfrm>
            <a:off x="142844" y="5072074"/>
            <a:ext cx="4185545" cy="369332"/>
            <a:chOff x="142844" y="1643050"/>
            <a:chExt cx="4185545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r>
                <a:rPr lang="hr-HR" i="1" dirty="0" smtClean="0"/>
                <a:t> Y</a:t>
              </a:r>
              <a:endParaRPr lang="hr-HR" i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3</a:t>
              </a:r>
              <a:endParaRPr lang="hr-HR" baseline="-25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286116" y="1643050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Y 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5643570" y="5072074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225" name="Group 173"/>
          <p:cNvGrpSpPr/>
          <p:nvPr/>
        </p:nvGrpSpPr>
        <p:grpSpPr>
          <a:xfrm>
            <a:off x="142844" y="5426454"/>
            <a:ext cx="4020435" cy="369332"/>
            <a:chOff x="142844" y="1643050"/>
            <a:chExt cx="4020435" cy="369332"/>
          </a:xfrm>
        </p:grpSpPr>
        <p:sp>
          <p:nvSpPr>
            <p:cNvPr id="226" name="TextBox 225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r>
                <a:rPr lang="hr-HR" i="1" dirty="0" smtClean="0"/>
                <a:t> Y </a:t>
              </a:r>
              <a:r>
                <a:rPr lang="hr-HR" i="1" dirty="0" err="1" smtClean="0"/>
                <a:t>Y</a:t>
              </a:r>
              <a:endParaRPr lang="hr-HR" i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3</a:t>
              </a:r>
              <a:endParaRPr lang="hr-HR" baseline="-25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286116" y="16430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5643570" y="542645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4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230" name="Group 178"/>
          <p:cNvGrpSpPr/>
          <p:nvPr/>
        </p:nvGrpSpPr>
        <p:grpSpPr>
          <a:xfrm>
            <a:off x="142844" y="5783644"/>
            <a:ext cx="3842502" cy="369332"/>
            <a:chOff x="142844" y="1643050"/>
            <a:chExt cx="3842502" cy="369332"/>
          </a:xfrm>
        </p:grpSpPr>
        <p:sp>
          <p:nvSpPr>
            <p:cNvPr id="231" name="TextBox 230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r>
                <a:rPr lang="hr-HR" i="1" dirty="0" smtClean="0"/>
                <a:t> Y </a:t>
              </a:r>
              <a:r>
                <a:rPr lang="hr-HR" i="1" dirty="0" err="1" smtClean="0"/>
                <a:t>Y</a:t>
              </a:r>
              <a:r>
                <a:rPr lang="hr-HR" i="1" dirty="0" smtClean="0"/>
                <a:t> B</a:t>
              </a:r>
              <a:endParaRPr lang="hr-HR" i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4</a:t>
              </a:r>
              <a:endParaRPr lang="hr-HR" baseline="-250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286116" y="1643050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dirty="0" smtClean="0"/>
                <a:t> …</a:t>
              </a:r>
              <a:endParaRPr lang="hr-HR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643570" y="578364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q</a:t>
            </a:r>
            <a:r>
              <a:rPr lang="hr-HR" baseline="-25000" dirty="0" smtClean="0"/>
              <a:t>4</a:t>
            </a:r>
            <a:r>
              <a:rPr lang="hr-HR" dirty="0" smtClean="0"/>
              <a:t> </a:t>
            </a:r>
            <a:r>
              <a:rPr lang="az-Cyrl-AZ" dirty="0" smtClean="0"/>
              <a:t>є</a:t>
            </a:r>
            <a:r>
              <a:rPr lang="hr-HR" dirty="0" smtClean="0"/>
              <a:t> </a:t>
            </a:r>
            <a:r>
              <a:rPr lang="hr-HR" i="1" dirty="0" smtClean="0"/>
              <a:t>F</a:t>
            </a:r>
            <a:r>
              <a:rPr lang="hr-HR" dirty="0" smtClean="0"/>
              <a:t>, nema daljnjih prijelaza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888000" y="234000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 smtClean="0"/>
              <a:t>/</a:t>
            </a:r>
            <a:endParaRPr lang="hr-H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0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3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6" dur="indefinit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9" dur="indefinite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2" dur="indefinite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5" dur="indefinite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8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1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4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0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9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2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5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9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7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8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9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6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5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1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2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56799E-7 L 0.04792 6.56799E-7 " pathEditMode="relative" rAng="0" ptsTypes="AA">
                                      <p:cBhvr>
                                        <p:cTn id="29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63645E-6 L 0.0481 -2.63645E-6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3784E-6 L 0.0481 1.13784E-6 " pathEditMode="relative" rAng="0" ptsTypes="AA">
                                      <p:cBhvr>
                                        <p:cTn id="3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4838E-6 L 0.0481 1.74838E-6 " pathEditMode="relative" rAng="0" ptsTypes="AA">
                                      <p:cBhvr>
                                        <p:cTn id="30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691E-6 L 0.0481 -2.13691E-6 " pathEditMode="relative" rAng="0" ptsTypes="AA">
                                      <p:cBhvr>
                                        <p:cTn id="3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9.15819E-7 L 0.0481 -9.15819E-7 " pathEditMode="relative" rAng="0" ptsTypes="AA">
                                      <p:cBhvr>
                                        <p:cTn id="30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019E-7 L 0.0481 -2.59019E-7 " pathEditMode="relative" rAng="0" ptsTypes="AA">
                                      <p:cBhvr>
                                        <p:cTn id="30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6.56799E-7 L 0.09584 6.56799E-7 " pathEditMode="relative" rAng="0" ptsTypes="AA">
                                      <p:cBhvr>
                                        <p:cTn id="3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63645E-6 L 0.09532 -2.63645E-6 " pathEditMode="relative" rAng="0" ptsTypes="AA">
                                      <p:cBhvr>
                                        <p:cTn id="3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13784E-6 L 0.09532 1.13784E-6 " pathEditMode="relative" rAng="0" ptsTypes="AA">
                                      <p:cBhvr>
                                        <p:cTn id="3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74838E-6 L 0.09532 1.74838E-6 " pathEditMode="relative" rAng="0" ptsTypes="AA">
                                      <p:cBhvr>
                                        <p:cTn id="3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13691E-6 L 0.09532 -2.13691E-6 " pathEditMode="relative" rAng="0" ptsTypes="AA">
                                      <p:cBhvr>
                                        <p:cTn id="3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59019E-7 L 0.09532 -2.59019E-7 " pathEditMode="relative" rAng="0" ptsTypes="AA">
                                      <p:cBhvr>
                                        <p:cTn id="3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9.15819E-7 L 0.09532 -9.15819E-7 " pathEditMode="relative" rAng="0" ptsTypes="AA">
                                      <p:cBhvr>
                                        <p:cTn id="3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9" presetClass="emph" presetSubtype="0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4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65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1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2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0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81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7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8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4 6.56799E-7 L 0.04792 6.56799E-7 " pathEditMode="relative" rAng="0" ptsTypes="AA">
                                      <p:cBhvr>
                                        <p:cTn id="39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2.63645E-6 L 0.0481 -2.63645E-6 " pathEditMode="relative" rAng="0" ptsTypes="AA">
                                      <p:cBhvr>
                                        <p:cTn id="39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0481 4.81481E-6 " pathEditMode="relative" rAng="0" ptsTypes="AA">
                                      <p:cBhvr>
                                        <p:cTn id="39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0481 -3.33333E-6 " pathEditMode="relative" rAng="0" ptsTypes="AA">
                                      <p:cBhvr>
                                        <p:cTn id="3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0481 4.81481E-6 " pathEditMode="relative" rAng="0" ptsTypes="AA">
                                      <p:cBhvr>
                                        <p:cTn id="4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0481 -3.33333E-6 " pathEditMode="relative" rAng="0" ptsTypes="AA">
                                      <p:cBhvr>
                                        <p:cTn id="40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0481 5.55112E-17 " pathEditMode="fixed" rAng="0" ptsTypes="AA">
                                      <p:cBhvr>
                                        <p:cTn id="40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0087 3.33333E-6 " pathEditMode="relative" rAng="0" ptsTypes="AA">
                                      <p:cBhvr>
                                        <p:cTn id="4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4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4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4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5.55112E-17 L 0.00087 5.55112E-17 " pathEditMode="relative" rAng="0" ptsTypes="AA">
                                      <p:cBhvr>
                                        <p:cTn id="4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0069 -1.85185E-6 " pathEditMode="relative" rAng="0" ptsTypes="AA">
                                      <p:cBhvr>
                                        <p:cTn id="4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43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9" presetClass="emph" presetSubtype="0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0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1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7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8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3.33333E-6 L 0.04896 3.33333E-6 " pathEditMode="relative" rAng="0" ptsTypes="AA">
                                      <p:cBhvr>
                                        <p:cTn id="47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4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4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47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79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5.55112E-17 L 0.04896 5.55112E-17 " pathEditMode="relative" rAng="0" ptsTypes="AA">
                                      <p:cBhvr>
                                        <p:cTn id="48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4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1.85185E-6 L 0.04792 -1.85185E-6 " pathEditMode="relative" rAng="0" ptsTypes="AA">
                                      <p:cBhvr>
                                        <p:cTn id="4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9" presetClass="emph" presetSubtype="0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8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09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00"/>
                            </p:stCondLst>
                            <p:childTnLst>
                              <p:par>
                                <p:cTn id="511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mph" presetSubtype="0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5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6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4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5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1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2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9532 3.33333E-6 " pathEditMode="relative" rAng="0" ptsTypes="AA">
                                      <p:cBhvr>
                                        <p:cTn id="5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9532 4.81481E-6 " pathEditMode="relative" rAng="0" ptsTypes="AA">
                                      <p:cBhvr>
                                        <p:cTn id="5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9532 -3.33333E-6 " pathEditMode="relative" rAng="0" ptsTypes="AA">
                                      <p:cBhvr>
                                        <p:cTn id="5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9532 4.81481E-6 " pathEditMode="relative" rAng="0" ptsTypes="AA">
                                      <p:cBhvr>
                                        <p:cTn id="5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43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5.55112E-17 L 0.09532 5.55112E-17 " pathEditMode="relative" rAng="0" ptsTypes="AA">
                                      <p:cBhvr>
                                        <p:cTn id="5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9514 -1.85185E-6 " pathEditMode="relative" rAng="0" ptsTypes="AA">
                                      <p:cBhvr>
                                        <p:cTn id="5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9532 -3.33333E-6 " pathEditMode="relative" rAng="0" ptsTypes="AA">
                                      <p:cBhvr>
                                        <p:cTn id="54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3" presetClass="emph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14271 4.81481E-6 " pathEditMode="relative" rAng="0" ptsTypes="AA">
                                      <p:cBhvr>
                                        <p:cTn id="5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14271 -3.33333E-6 " pathEditMode="relative" rAng="0" ptsTypes="AA">
                                      <p:cBhvr>
                                        <p:cTn id="5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14271 4.81481E-6 " pathEditMode="relative" rAng="0" ptsTypes="AA">
                                      <p:cBhvr>
                                        <p:cTn id="5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14341 5.55112E-17 " pathEditMode="relative" rAng="0" ptsTypes="AA">
                                      <p:cBhvr>
                                        <p:cTn id="57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49 3.33333E-6 L 0.14271 3.33333E-6 " pathEditMode="relative" rAng="0" ptsTypes="AA">
                                      <p:cBhvr>
                                        <p:cTn id="5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-1.85185E-6 L 0.14253 -1.85185E-6 " pathEditMode="relative" rAng="0" ptsTypes="AA">
                                      <p:cBhvr>
                                        <p:cTn id="5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57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14341 -3.33333E-6 " pathEditMode="relative" rAng="0" ptsTypes="AA">
                                      <p:cBhvr>
                                        <p:cTn id="5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500"/>
                            </p:stCondLst>
                            <p:childTnLst>
                              <p:par>
                                <p:cTn id="5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500"/>
                            </p:stCondLst>
                            <p:childTnLst>
                              <p:par>
                                <p:cTn id="603" presetID="9" presetClass="emph" presetSubtype="0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4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05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"/>
                            </p:stCondLst>
                            <p:childTnLst>
                              <p:par>
                                <p:cTn id="607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9" presetClass="emph" presetSubtype="0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1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2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500"/>
                            </p:stCondLst>
                            <p:childTnLst>
                              <p:par>
                                <p:cTn id="619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0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21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"/>
                            </p:stCondLst>
                            <p:childTnLst>
                              <p:par>
                                <p:cTn id="6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7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8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3.33333E-6 L 0.09532 3.33333E-6 " pathEditMode="relative" rAng="0" ptsTypes="AA">
                                      <p:cBhvr>
                                        <p:cTn id="6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4.81481E-6 L 0.09532 4.81481E-6 " pathEditMode="relative" rAng="0" ptsTypes="AA">
                                      <p:cBhvr>
                                        <p:cTn id="6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635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-3.33333E-6 L 0.09532 -3.33333E-6 " pathEditMode="relative" rAng="0" ptsTypes="AA">
                                      <p:cBhvr>
                                        <p:cTn id="63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5.55112E-17 L 0.09601 5.55112E-17 " pathEditMode="relative" rAng="0" ptsTypes="AA">
                                      <p:cBhvr>
                                        <p:cTn id="6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3 -1.85185E-6 L 0.09514 -1.85185E-6 " pathEditMode="relative" rAng="0" ptsTypes="AA">
                                      <p:cBhvr>
                                        <p:cTn id="6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4.81481E-6 L 0.09532 4.81481E-6 " pathEditMode="relative" rAng="0" ptsTypes="AA">
                                      <p:cBhvr>
                                        <p:cTn id="6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-3.33333E-6 L 0.09601 -3.33333E-6 " pathEditMode="relative" rAng="0" ptsTypes="AA">
                                      <p:cBhvr>
                                        <p:cTn id="64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500"/>
                            </p:stCondLst>
                            <p:childTnLst>
                              <p:par>
                                <p:cTn id="646" presetID="3" presetClass="emph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500"/>
                            </p:stCondLst>
                            <p:childTnLst>
                              <p:par>
                                <p:cTn id="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2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3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5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6" dur="indefinite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8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9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1" dur="indefinit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2" dur="indefinite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9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0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500"/>
                            </p:stCondLst>
                            <p:childTnLst>
                              <p:par>
                                <p:cTn id="7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0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1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3.33333E-6 L 0.0481 3.33333E-6 " pathEditMode="relative" rAng="0" ptsTypes="AA">
                                      <p:cBhvr>
                                        <p:cTn id="7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746" presetID="35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0481 4.81481E-6 " pathEditMode="relative" rAng="0" ptsTypes="AA">
                                      <p:cBhvr>
                                        <p:cTn id="7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748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0481 -3.33333E-6 " pathEditMode="relative" rAng="0" ptsTypes="AA">
                                      <p:cBhvr>
                                        <p:cTn id="7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750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0481 4.81481E-6 " pathEditMode="relative" rAng="0" ptsTypes="AA">
                                      <p:cBhvr>
                                        <p:cTn id="7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75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0481 5.55112E-17 " pathEditMode="relative" rAng="0" ptsTypes="AA">
                                      <p:cBhvr>
                                        <p:cTn id="75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754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0481 -3.33333E-6 " pathEditMode="relative" rAng="0" ptsTypes="AA">
                                      <p:cBhvr>
                                        <p:cTn id="7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7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4 -1.85185E-6 L 0.04862 -1.85185E-6 " pathEditMode="relative" rAng="0" ptsTypes="AA">
                                      <p:cBhvr>
                                        <p:cTn id="7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500"/>
                            </p:stCondLst>
                            <p:childTnLst>
                              <p:par>
                                <p:cTn id="759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8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500"/>
                            </p:stCondLst>
                            <p:childTnLst>
                              <p:par>
                                <p:cTn id="7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8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9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500"/>
                            </p:stCondLst>
                            <p:childTnLst>
                              <p:par>
                                <p:cTn id="786" presetID="9" presetClass="emph" presetSubtype="0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7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88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500"/>
                            </p:stCondLst>
                            <p:childTnLst>
                              <p:par>
                                <p:cTn id="790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5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9532 3.33333E-6 " pathEditMode="relative" rAng="0" ptsTypes="AA">
                                      <p:cBhvr>
                                        <p:cTn id="79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0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9618 4.81481E-6 " pathEditMode="relative" rAng="0" ptsTypes="AA">
                                      <p:cBhvr>
                                        <p:cTn id="8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0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9618 -3.33333E-6 " pathEditMode="relative" rAng="0" ptsTypes="AA">
                                      <p:cBhvr>
                                        <p:cTn id="80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0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9618 4.81481E-6 " pathEditMode="relative" rAng="0" ptsTypes="AA">
                                      <p:cBhvr>
                                        <p:cTn id="8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06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5.55112E-17 L 0.09618 5.55112E-17 " pathEditMode="relative" rAng="0" ptsTypes="AA">
                                      <p:cBhvr>
                                        <p:cTn id="8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0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9514 -1.85185E-6 " pathEditMode="relative" rAng="0" ptsTypes="AA">
                                      <p:cBhvr>
                                        <p:cTn id="80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10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9618 -3.33333E-6 " pathEditMode="relative" rAng="0" ptsTypes="AA">
                                      <p:cBhvr>
                                        <p:cTn id="8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00"/>
                            </p:stCondLst>
                            <p:childTnLst>
                              <p:par>
                                <p:cTn id="813" presetID="3" presetClass="emph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1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2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500"/>
                            </p:stCondLst>
                            <p:childTnLst>
                              <p:par>
                                <p:cTn id="8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2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3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0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500"/>
                            </p:stCondLst>
                            <p:childTnLst>
                              <p:par>
                                <p:cTn id="840" presetID="9" presetClass="emph" presetSubtype="0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1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42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500"/>
                            </p:stCondLst>
                            <p:childTnLst>
                              <p:par>
                                <p:cTn id="844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9" presetClass="emph" presetSubtype="0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9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4 6.56799E-7 L 0.14305 6.56799E-7 " pathEditMode="relative" rAng="0" ptsTypes="AA">
                                      <p:cBhvr>
                                        <p:cTn id="85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5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3.33333E-6 L 0.14271 3.33333E-6 " pathEditMode="relative" rAng="0" ptsTypes="AA">
                                      <p:cBhvr>
                                        <p:cTn id="8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56" presetID="63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14271 4.81481E-6 " pathEditMode="relative" rAng="0" ptsTypes="AA">
                                      <p:cBhvr>
                                        <p:cTn id="8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58" presetID="63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14271 -3.33333E-6 " pathEditMode="relative" rAng="0" ptsTypes="AA">
                                      <p:cBhvr>
                                        <p:cTn id="8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60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14271 4.81481E-6 " pathEditMode="relative" rAng="0" ptsTypes="AA">
                                      <p:cBhvr>
                                        <p:cTn id="86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62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14271 -3.33333E-6 " pathEditMode="relative" rAng="0" ptsTypes="AA">
                                      <p:cBhvr>
                                        <p:cTn id="8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64" presetID="63" presetClass="path" presetSubtype="0" accel="50000" decel="5000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14271 5.55112E-17 " pathEditMode="relative" rAng="0" ptsTypes="AA">
                                      <p:cBhvr>
                                        <p:cTn id="8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500"/>
                            </p:stCondLst>
                            <p:childTnLst>
                              <p:par>
                                <p:cTn id="867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5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6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500"/>
                            </p:stCondLst>
                            <p:childTnLst>
                              <p:par>
                                <p:cTn id="8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6" dur="indefinite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7" dur="indefinit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3 -1.85185E-6 L 0.18976 -1.85185E-6 " pathEditMode="relative" rAng="0" ptsTypes="AA">
                                      <p:cBhvr>
                                        <p:cTn id="89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3.33333E-6 L 0.18994 3.33333E-6 " pathEditMode="relative" rAng="0" ptsTypes="AA">
                                      <p:cBhvr>
                                        <p:cTn id="8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63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4.81481E-6 L 0.18994 4.81481E-6 " pathEditMode="relative" rAng="0" ptsTypes="AA">
                                      <p:cBhvr>
                                        <p:cTn id="89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63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-3.33333E-6 L 0.18994 -3.33333E-6 " pathEditMode="relative" rAng="0" ptsTypes="AA">
                                      <p:cBhvr>
                                        <p:cTn id="8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63" presetClass="path" presetSubtype="0" accel="50000" decel="5000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5.55112E-17 L 0.18994 5.55112E-17 " pathEditMode="relative" rAng="0" ptsTypes="AA">
                                      <p:cBhvr>
                                        <p:cTn id="89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4 -3.33333E-6 L 0.18994 -3.33333E-6 " pathEditMode="relative" rAng="0" ptsTypes="AA">
                                      <p:cBhvr>
                                        <p:cTn id="90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5 4.81481E-6 L 0.18994 4.81481E-6 " pathEditMode="relative" rAng="0" ptsTypes="AA">
                                      <p:cBhvr>
                                        <p:cTn id="9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500"/>
                            </p:stCondLst>
                            <p:childTnLst>
                              <p:par>
                                <p:cTn id="905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3" dur="indefinite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4" dur="indefinite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500"/>
                            </p:stCondLst>
                            <p:childTnLst>
                              <p:par>
                                <p:cTn id="9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4" dur="indefinit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5" dur="indefinite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presetID="10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500"/>
                            </p:stCondLst>
                            <p:childTnLst>
                              <p:par>
                                <p:cTn id="932" presetID="9" presetClass="emph" presetSubtype="0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3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34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500"/>
                            </p:stCondLst>
                            <p:childTnLst>
                              <p:par>
                                <p:cTn id="936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1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94 3.33333E-6 L 0.23716 3.33333E-6 " pathEditMode="relative" rAng="0" ptsTypes="AA">
                                      <p:cBhvr>
                                        <p:cTn id="9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63" presetClass="path" presetSubtype="0" accel="50000" decel="5000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94 4.81481E-6 L 0.23716 4.81481E-6 " pathEditMode="relative" rAng="0" ptsTypes="AA">
                                      <p:cBhvr>
                                        <p:cTn id="9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63" presetClass="path" presetSubtype="0" accel="50000" decel="5000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94 -3.33333E-6 L 0.23716 -3.33333E-6 " pathEditMode="relative" rAng="0" ptsTypes="AA">
                                      <p:cBhvr>
                                        <p:cTn id="9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94 4.81481E-6 L 0.23716 4.81481E-6 " pathEditMode="relative" rAng="0" ptsTypes="AA">
                                      <p:cBhvr>
                                        <p:cTn id="9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94 -3.33333E-6 L 0.23716 -3.33333E-6 " pathEditMode="relative" rAng="0" ptsTypes="AA">
                                      <p:cBhvr>
                                        <p:cTn id="9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63" presetClass="path" presetSubtype="0" accel="50000" decel="5000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94 5.55112E-17 L 0.23646 5.55112E-17 " pathEditMode="relative" rAng="0" ptsTypes="AA">
                                      <p:cBhvr>
                                        <p:cTn id="9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76 -1.85185E-6 L 0.23698 -1.85185E-6 " pathEditMode="relative" rAng="0" ptsTypes="AA">
                                      <p:cBhvr>
                                        <p:cTn id="9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500"/>
                            </p:stCondLst>
                            <p:childTnLst>
                              <p:par>
                                <p:cTn id="959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7" dur="indefinite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8" dur="indefinite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7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500"/>
                            </p:stCondLst>
                            <p:childTnLst>
                              <p:par>
                                <p:cTn id="9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8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9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8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1" grpId="1"/>
      <p:bldP spid="141" grpId="2"/>
      <p:bldP spid="141" grpId="3"/>
      <p:bldP spid="141" grpId="4"/>
      <p:bldP spid="142" grpId="0"/>
      <p:bldP spid="142" grpId="1"/>
      <p:bldP spid="142" grpId="2"/>
      <p:bldP spid="142" grpId="3"/>
      <p:bldP spid="142" grpId="4"/>
      <p:bldP spid="142" grpId="5"/>
      <p:bldP spid="142" grpId="6"/>
      <p:bldP spid="143" grpId="0"/>
      <p:bldP spid="143" grpId="1"/>
      <p:bldP spid="143" grpId="2"/>
      <p:bldP spid="143" grpId="3"/>
      <p:bldP spid="143" grpId="4"/>
      <p:bldP spid="8" grpId="0"/>
      <p:bldP spid="8" grpId="1"/>
      <p:bldP spid="8" grpId="2"/>
      <p:bldP spid="8" grpId="3"/>
      <p:bldP spid="8" grpId="4"/>
      <p:bldP spid="8" grpId="5"/>
      <p:bldP spid="8" grpId="6"/>
      <p:bldP spid="9" grpId="0"/>
      <p:bldP spid="9" grpId="1"/>
      <p:bldP spid="9" grpId="2"/>
      <p:bldP spid="9" grpId="3"/>
      <p:bldP spid="9" grpId="4"/>
      <p:bldP spid="9" grpId="5"/>
      <p:bldP spid="9" grpId="6"/>
      <p:bldP spid="10" grpId="0"/>
      <p:bldP spid="10" grpId="1"/>
      <p:bldP spid="10" grpId="2"/>
      <p:bldP spid="10" grpId="3"/>
      <p:bldP spid="10" grpId="4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  <p:bldP spid="13" grpId="0"/>
      <p:bldP spid="13" grpId="1"/>
      <p:bldP spid="13" grpId="2"/>
      <p:bldP spid="13" grpId="3"/>
      <p:bldP spid="13" grpId="4"/>
      <p:bldP spid="14" grpId="0"/>
      <p:bldP spid="14" grpId="1"/>
      <p:bldP spid="14" grpId="2"/>
      <p:bldP spid="14" grpId="3"/>
      <p:bldP spid="14" grpId="4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7" grpId="1"/>
      <p:bldP spid="137" grpId="2"/>
      <p:bldP spid="137" grpId="3"/>
      <p:bldP spid="137" grpId="4"/>
      <p:bldP spid="137" grpId="5"/>
      <p:bldP spid="137" grpId="6"/>
      <p:bldP spid="137" grpId="7"/>
      <p:bldP spid="137" grpId="8"/>
      <p:bldP spid="137" grpId="9"/>
      <p:bldP spid="137" grpId="10"/>
      <p:bldP spid="137" grpId="11"/>
      <p:bldP spid="137" grpId="12"/>
      <p:bldP spid="137" grpId="13"/>
      <p:bldP spid="137" grpId="14"/>
      <p:bldP spid="137" grpId="15"/>
      <p:bldP spid="137" grpId="16"/>
      <p:bldP spid="137" grpId="17"/>
      <p:bldP spid="137" grpId="18"/>
      <p:bldP spid="137" grpId="19"/>
      <p:bldP spid="137" grpId="20"/>
      <p:bldP spid="137" grpId="21"/>
      <p:bldP spid="138" grpId="0"/>
      <p:bldP spid="138" grpId="1"/>
      <p:bldP spid="138" grpId="2"/>
      <p:bldP spid="138" grpId="3"/>
      <p:bldP spid="138" grpId="4"/>
      <p:bldP spid="138" grpId="5"/>
      <p:bldP spid="138" grpId="6"/>
      <p:bldP spid="138" grpId="7"/>
      <p:bldP spid="138" grpId="8"/>
      <p:bldP spid="138" grpId="9"/>
      <p:bldP spid="138" grpId="10"/>
      <p:bldP spid="138" grpId="11"/>
      <p:bldP spid="138" grpId="12"/>
      <p:bldP spid="138" grpId="13"/>
      <p:bldP spid="138" grpId="14"/>
      <p:bldP spid="138" grpId="15"/>
      <p:bldP spid="138" grpId="16"/>
      <p:bldP spid="138" grpId="17"/>
      <p:bldP spid="138" grpId="18"/>
      <p:bldP spid="138" grpId="19"/>
      <p:bldP spid="138" grpId="20"/>
      <p:bldP spid="138" grpId="21"/>
      <p:bldP spid="139" grpId="0"/>
      <p:bldP spid="139" grpId="1"/>
      <p:bldP spid="139" grpId="2"/>
      <p:bldP spid="139" grpId="3"/>
      <p:bldP spid="139" grpId="4"/>
      <p:bldP spid="139" grpId="5"/>
      <p:bldP spid="139" grpId="6"/>
      <p:bldP spid="139" grpId="7"/>
      <p:bldP spid="139" grpId="8"/>
      <p:bldP spid="139" grpId="9"/>
      <p:bldP spid="139" grpId="10"/>
      <p:bldP spid="139" grpId="11"/>
      <p:bldP spid="139" grpId="12"/>
      <p:bldP spid="139" grpId="13"/>
      <p:bldP spid="139" grpId="14"/>
      <p:bldP spid="139" grpId="15"/>
      <p:bldP spid="139" grpId="16"/>
      <p:bldP spid="139" grpId="17"/>
      <p:bldP spid="140" grpId="0"/>
      <p:bldP spid="140" grpId="1"/>
      <p:bldP spid="140" grpId="2"/>
      <p:bldP spid="140" grpId="3"/>
      <p:bldP spid="140" grpId="4"/>
      <p:bldP spid="140" grpId="5"/>
      <p:bldP spid="140" grpId="6"/>
      <p:bldP spid="140" grpId="7"/>
      <p:bldP spid="140" grpId="8"/>
      <p:bldP spid="140" grpId="9"/>
      <p:bldP spid="140" grpId="10"/>
      <p:bldP spid="140" grpId="11"/>
      <p:bldP spid="140" grpId="12"/>
      <p:bldP spid="140" grpId="13"/>
      <p:bldP spid="140" grpId="14"/>
      <p:bldP spid="140" grpId="15"/>
      <p:bldP spid="144" grpId="0"/>
      <p:bldP spid="144" grpId="1"/>
      <p:bldP spid="144" grpId="2"/>
      <p:bldP spid="144" grpId="3"/>
      <p:bldP spid="144" grpId="4"/>
      <p:bldP spid="144" grpId="5"/>
      <p:bldP spid="144" grpId="6"/>
      <p:bldP spid="144" grpId="7"/>
      <p:bldP spid="144" grpId="8"/>
      <p:bldP spid="144" grpId="9"/>
      <p:bldP spid="144" grpId="10"/>
      <p:bldP spid="144" grpId="11"/>
      <p:bldP spid="144" grpId="12"/>
      <p:bldP spid="144" grpId="13"/>
      <p:bldP spid="144" grpId="14"/>
      <p:bldP spid="144" grpId="15"/>
      <p:bldP spid="144" grpId="16"/>
      <p:bldP spid="144" grpId="17"/>
      <p:bldP spid="144" grpId="18"/>
      <p:bldP spid="144" grpId="19"/>
      <p:bldP spid="144" grpId="20"/>
      <p:bldP spid="144" grpId="21"/>
      <p:bldP spid="144" grpId="22"/>
      <p:bldP spid="144" grpId="23"/>
      <p:bldP spid="145" grpId="0"/>
      <p:bldP spid="145" grpId="1"/>
      <p:bldP spid="145" grpId="2"/>
      <p:bldP spid="146" grpId="0"/>
      <p:bldP spid="146" grpId="1"/>
      <p:bldP spid="146" grpId="2"/>
      <p:bldP spid="147" grpId="0"/>
      <p:bldP spid="147" grpId="1"/>
      <p:bldP spid="147" grpId="2"/>
      <p:bldP spid="148" grpId="0"/>
      <p:bldP spid="148" grpId="1"/>
      <p:bldP spid="148" grpId="2"/>
      <p:bldP spid="149" grpId="0"/>
      <p:bldP spid="150" grpId="0"/>
      <p:bldP spid="150" grpId="1"/>
      <p:bldP spid="150" grpId="2"/>
      <p:bldP spid="151" grpId="0"/>
      <p:bldP spid="151" grpId="1"/>
      <p:bldP spid="151" grpId="2"/>
      <p:bldP spid="152" grpId="0"/>
      <p:bldP spid="152" grpId="1"/>
      <p:bldP spid="152" grpId="2"/>
      <p:bldP spid="153" grpId="0"/>
      <p:bldP spid="153" grpId="1"/>
      <p:bldP spid="153" grpId="2"/>
      <p:bldP spid="159" grpId="0"/>
      <p:bldP spid="159" grpId="1"/>
      <p:bldP spid="164" grpId="0"/>
      <p:bldP spid="164" grpId="1"/>
      <p:bldP spid="169" grpId="0"/>
      <p:bldP spid="169" grpId="1"/>
      <p:bldP spid="174" grpId="0"/>
      <p:bldP spid="174" grpId="1"/>
      <p:bldP spid="179" grpId="0"/>
      <p:bldP spid="179" grpId="1"/>
      <p:bldP spid="184" grpId="0"/>
      <p:bldP spid="184" grpId="1"/>
      <p:bldP spid="189" grpId="0"/>
      <p:bldP spid="189" grpId="1"/>
      <p:bldP spid="194" grpId="0"/>
      <p:bldP spid="194" grpId="1"/>
      <p:bldP spid="199" grpId="0"/>
      <p:bldP spid="199" grpId="1"/>
      <p:bldP spid="199" grpId="2"/>
      <p:bldP spid="204" grpId="0"/>
      <p:bldP spid="204" grpId="1"/>
      <p:bldP spid="204" grpId="2"/>
      <p:bldP spid="209" grpId="0"/>
      <p:bldP spid="209" grpId="1"/>
      <p:bldP spid="209" grpId="2"/>
      <p:bldP spid="214" grpId="0"/>
      <p:bldP spid="214" grpId="1"/>
      <p:bldP spid="214" grpId="2"/>
      <p:bldP spid="219" grpId="0"/>
      <p:bldP spid="219" grpId="1"/>
      <p:bldP spid="219" grpId="2"/>
      <p:bldP spid="224" grpId="0"/>
      <p:bldP spid="224" grpId="1"/>
      <p:bldP spid="224" grpId="2"/>
      <p:bldP spid="229" grpId="0"/>
      <p:bldP spid="229" grpId="1"/>
      <p:bldP spid="229" grpId="2"/>
      <p:bldP spid="234" grpId="0"/>
      <p:bldP spid="234" grpId="1"/>
      <p:bldP spid="234" grpId="2"/>
      <p:bldP spid="235" grpId="0"/>
      <p:bldP spid="235" grpId="1"/>
      <p:bldP spid="235" grpId="2"/>
      <p:bldP spid="235" grpId="3"/>
      <p:bldP spid="235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cxnSp>
        <p:nvCxnSpPr>
          <p:cNvPr id="117" name="strelica"/>
          <p:cNvCxnSpPr/>
          <p:nvPr/>
        </p:nvCxnSpPr>
        <p:spPr>
          <a:xfrm rot="16200000">
            <a:off x="5287174" y="1427942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jedinka"/>
          <p:cNvGrpSpPr/>
          <p:nvPr/>
        </p:nvGrpSpPr>
        <p:grpSpPr>
          <a:xfrm>
            <a:off x="4500562" y="1500174"/>
            <a:ext cx="2143140" cy="914400"/>
            <a:chOff x="4500562" y="1500174"/>
            <a:chExt cx="2143140" cy="914400"/>
          </a:xfrm>
        </p:grpSpPr>
        <p:sp>
          <p:nvSpPr>
            <p:cNvPr id="118" name="Rounded Rectangle 117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35781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78644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15074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43702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72330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5" name="B2"/>
          <p:cNvSpPr/>
          <p:nvPr/>
        </p:nvSpPr>
        <p:spPr>
          <a:xfrm>
            <a:off x="750095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6" name="B3"/>
          <p:cNvSpPr/>
          <p:nvPr/>
        </p:nvSpPr>
        <p:spPr>
          <a:xfrm>
            <a:off x="792958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…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7" name="q1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baseline="-25000" dirty="0"/>
          </a:p>
        </p:txBody>
      </p:sp>
      <p:sp>
        <p:nvSpPr>
          <p:cNvPr id="18" name="q2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2</a:t>
            </a:r>
          </a:p>
        </p:txBody>
      </p:sp>
      <p:sp>
        <p:nvSpPr>
          <p:cNvPr id="19" name="q3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3</a:t>
            </a:r>
            <a:endParaRPr lang="hr-HR" sz="2200" b="1" baseline="-25000" dirty="0"/>
          </a:p>
        </p:txBody>
      </p:sp>
      <p:sp>
        <p:nvSpPr>
          <p:cNvPr id="20" name="q4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4</a:t>
            </a:r>
          </a:p>
        </p:txBody>
      </p:sp>
      <p:sp>
        <p:nvSpPr>
          <p:cNvPr id="22" name="q0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0</a:t>
            </a:r>
          </a:p>
        </p:txBody>
      </p:sp>
      <p:sp>
        <p:nvSpPr>
          <p:cNvPr id="23" name="0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4" name="02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" name="11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" name="12"/>
          <p:cNvSpPr txBox="1"/>
          <p:nvPr/>
        </p:nvSpPr>
        <p:spPr>
          <a:xfrm>
            <a:off x="6643702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7" name="B1"/>
          <p:cNvSpPr txBox="1"/>
          <p:nvPr/>
        </p:nvSpPr>
        <p:spPr>
          <a:xfrm>
            <a:off x="7072330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8" name="X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9" name="X2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0" name="Y1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Y</a:t>
            </a:r>
            <a:endParaRPr lang="hr-HR" sz="22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42842" y="2915284"/>
          <a:ext cx="8858314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924"/>
                <a:gridCol w="838470"/>
                <a:gridCol w="2338567"/>
                <a:gridCol w="3367353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lijevo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Stanje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 desno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Funkcija prijelaza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127"/>
          <p:cNvGrpSpPr/>
          <p:nvPr/>
        </p:nvGrpSpPr>
        <p:grpSpPr>
          <a:xfrm>
            <a:off x="142844" y="3283314"/>
            <a:ext cx="4530190" cy="369332"/>
            <a:chOff x="142844" y="1643050"/>
            <a:chExt cx="4530190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86116" y="1643050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</a:t>
              </a:r>
              <a:r>
                <a:rPr lang="hr-HR" dirty="0" err="1" smtClean="0"/>
                <a:t>0</a:t>
              </a:r>
              <a:r>
                <a:rPr lang="hr-HR" dirty="0" smtClean="0"/>
                <a:t>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43570" y="328331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4" name="Group 148"/>
          <p:cNvGrpSpPr/>
          <p:nvPr/>
        </p:nvGrpSpPr>
        <p:grpSpPr>
          <a:xfrm>
            <a:off x="142844" y="3643314"/>
            <a:ext cx="4360272" cy="369332"/>
            <a:chOff x="142844" y="1643050"/>
            <a:chExt cx="4360272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86116" y="1643050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43570" y="364331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0,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5" name="Group 153"/>
          <p:cNvGrpSpPr/>
          <p:nvPr/>
        </p:nvGrpSpPr>
        <p:grpSpPr>
          <a:xfrm>
            <a:off x="142844" y="3997694"/>
            <a:ext cx="4190354" cy="369332"/>
            <a:chOff x="142844" y="1643050"/>
            <a:chExt cx="419035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r>
                <a:rPr lang="hr-HR" dirty="0" smtClean="0"/>
                <a:t> 0</a:t>
              </a:r>
              <a:endParaRPr lang="hr-HR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86116" y="1643050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43570" y="3997694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1)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6" name="Group 158"/>
          <p:cNvGrpSpPr/>
          <p:nvPr/>
        </p:nvGrpSpPr>
        <p:grpSpPr>
          <a:xfrm>
            <a:off x="142844" y="4354884"/>
            <a:ext cx="4355463" cy="369332"/>
            <a:chOff x="142844" y="1643050"/>
            <a:chExt cx="4355463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endParaRPr lang="hr-HR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86116" y="1643050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</a:t>
              </a:r>
              <a:r>
                <a:rPr lang="hr-HR" i="1" dirty="0" smtClean="0"/>
                <a:t>Y</a:t>
              </a:r>
              <a:r>
                <a:rPr lang="hr-HR" dirty="0" smtClean="0"/>
                <a:t>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643570" y="435488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0, </a:t>
            </a:r>
            <a:r>
              <a:rPr lang="hr-HR" i="1" dirty="0" smtClean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7" name="Group 163"/>
          <p:cNvGrpSpPr/>
          <p:nvPr/>
        </p:nvGrpSpPr>
        <p:grpSpPr>
          <a:xfrm>
            <a:off x="142844" y="4712074"/>
            <a:ext cx="4581486" cy="369332"/>
            <a:chOff x="142844" y="1643050"/>
            <a:chExt cx="4581486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86116" y="1643050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X</a:t>
              </a:r>
              <a:r>
                <a:rPr lang="hr-HR" dirty="0" smtClean="0"/>
                <a:t> 0 </a:t>
              </a:r>
              <a:r>
                <a:rPr lang="hr-HR" i="1" dirty="0" smtClean="0"/>
                <a:t>Y</a:t>
              </a:r>
              <a:r>
                <a:rPr lang="hr-HR" dirty="0" smtClean="0"/>
                <a:t>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643570" y="471207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X) = 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8" name="Group 168"/>
          <p:cNvGrpSpPr/>
          <p:nvPr/>
        </p:nvGrpSpPr>
        <p:grpSpPr>
          <a:xfrm>
            <a:off x="142844" y="5072074"/>
            <a:ext cx="4355463" cy="369332"/>
            <a:chOff x="142844" y="1643050"/>
            <a:chExt cx="4355463" cy="369332"/>
          </a:xfrm>
        </p:grpSpPr>
        <p:sp>
          <p:nvSpPr>
            <p:cNvPr id="60" name="TextBox 59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endParaRPr lang="hr-HR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86116" y="1643050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</a:t>
              </a:r>
              <a:r>
                <a:rPr lang="hr-HR" i="1" dirty="0" smtClean="0"/>
                <a:t>Y</a:t>
              </a:r>
              <a:r>
                <a:rPr lang="hr-HR" dirty="0" smtClean="0"/>
                <a:t>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43570" y="507207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9" name="Group 173"/>
          <p:cNvGrpSpPr/>
          <p:nvPr/>
        </p:nvGrpSpPr>
        <p:grpSpPr>
          <a:xfrm>
            <a:off x="142844" y="5426454"/>
            <a:ext cx="4185545" cy="369332"/>
            <a:chOff x="142844" y="1643050"/>
            <a:chExt cx="4185545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endParaRPr lang="hr-HR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86116" y="1643050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Y</a:t>
              </a:r>
              <a:r>
                <a:rPr lang="hr-HR" dirty="0" smtClean="0"/>
                <a:t>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643570" y="5426454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Y)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10" name="Group 178"/>
          <p:cNvGrpSpPr/>
          <p:nvPr/>
        </p:nvGrpSpPr>
        <p:grpSpPr>
          <a:xfrm>
            <a:off x="142844" y="5783644"/>
            <a:ext cx="4020435" cy="369332"/>
            <a:chOff x="142844" y="1643050"/>
            <a:chExt cx="4020435" cy="369332"/>
          </a:xfrm>
        </p:grpSpPr>
        <p:sp>
          <p:nvSpPr>
            <p:cNvPr id="70" name="TextBox 69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</a:t>
              </a:r>
              <a:r>
                <a:rPr lang="hr-HR" i="1" dirty="0" err="1" smtClean="0"/>
                <a:t>X</a:t>
              </a:r>
              <a:r>
                <a:rPr lang="hr-HR" i="1" dirty="0" smtClean="0"/>
                <a:t> Y</a:t>
              </a:r>
              <a:endParaRPr lang="hr-HR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86116" y="16430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643570" y="5783644"/>
            <a:ext cx="33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 nije </a:t>
            </a:r>
            <a:r>
              <a:rPr lang="az-Cyrl-AZ" dirty="0" smtClean="0"/>
              <a:t>є</a:t>
            </a:r>
            <a:r>
              <a:rPr lang="hr-HR" dirty="0" smtClean="0"/>
              <a:t> </a:t>
            </a:r>
            <a:r>
              <a:rPr lang="hr-HR" i="1" dirty="0" smtClean="0"/>
              <a:t>F</a:t>
            </a:r>
            <a:r>
              <a:rPr lang="hr-HR" dirty="0" smtClean="0"/>
              <a:t>, nema daljnjih prijelaza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42844" y="642918"/>
          <a:ext cx="4255200" cy="200880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76383"/>
                <a:gridCol w="789097"/>
                <a:gridCol w="745191"/>
                <a:gridCol w="789097"/>
                <a:gridCol w="766620"/>
                <a:gridCol w="788812"/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δ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X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Y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B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q2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q3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dirty="0" smtClean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q4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07600" y="1342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4800" y="1008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2000" y="1692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5852" y="1357298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520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0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44000" y="1008861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44000" y="13392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32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44000" y="2008993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00000" y="2008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4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B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88000" y="234000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 smtClean="0"/>
              <a:t>/</a:t>
            </a:r>
            <a:endParaRPr lang="hr-HR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57620" y="135729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 smtClean="0"/>
              <a:t>/</a:t>
            </a:r>
            <a:endParaRPr lang="hr-H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56799E-7 L 0.04792 6.56799E-7 " pathEditMode="relative" rAng="0" ptsTypes="AA">
                                      <p:cBhvr>
                                        <p:cTn id="2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63645E-6 L 0.0481 -2.63645E-6 " pathEditMode="relative" rAng="0" ptsTypes="AA">
                                      <p:cBhvr>
                                        <p:cTn id="2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3784E-6 L 0.0481 1.13784E-6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4838E-6 L 0.0481 1.74838E-6 " pathEditMode="relative" rAng="0" ptsTypes="AA">
                                      <p:cBhvr>
                                        <p:cTn id="2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691E-6 L 0.0481 -2.13691E-6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9.15819E-7 L 0.0481 -9.15819E-7 " pathEditMode="relative" rAng="0" ptsTypes="AA">
                                      <p:cBhvr>
                                        <p:cTn id="2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019E-7 L 0.0481 -2.59019E-7 " pathEditMode="relative" rAng="0" ptsTypes="AA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6.56799E-7 L 0.09584 6.56799E-7 " pathEditMode="relative" rAng="0" ptsTypes="AA">
                                      <p:cBhvr>
                                        <p:cTn id="2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63645E-6 L 0.09532 -2.63645E-6 " pathEditMode="relative" rAng="0" ptsTypes="AA">
                                      <p:cBhvr>
                                        <p:cTn id="2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13784E-6 L 0.09532 1.13784E-6 " pathEditMode="relative" rAng="0" ptsTypes="AA">
                                      <p:cBhvr>
                                        <p:cTn id="2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74838E-6 L 0.09532 1.74838E-6 " pathEditMode="relative" rAng="0" ptsTypes="AA">
                                      <p:cBhvr>
                                        <p:cTn id="2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13691E-6 L 0.09532 -2.13691E-6 " pathEditMode="relative" rAng="0" ptsTypes="AA">
                                      <p:cBhvr>
                                        <p:cTn id="2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59019E-7 L 0.09532 -2.59019E-7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9.15819E-7 L 0.09532 -9.15819E-7 " pathEditMode="relative" rAng="0" ptsTypes="AA">
                                      <p:cBhvr>
                                        <p:cTn id="2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9" presetClass="emph" presetSubtype="0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mph" presetSubtype="0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36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4 6.56799E-7 L 0.04792 6.56799E-7 " pathEditMode="relative" rAng="0" ptsTypes="AA">
                                      <p:cBhvr>
                                        <p:cTn id="3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2.63645E-6 L 0.0481 -2.63645E-6 " pathEditMode="relative" rAng="0" ptsTypes="AA">
                                      <p:cBhvr>
                                        <p:cTn id="3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0481 4.81481E-6 " pathEditMode="relative" rAng="0" ptsTypes="AA">
                                      <p:cBhvr>
                                        <p:cTn id="3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0481 -3.33333E-6 " pathEditMode="relative" rAng="0" ptsTypes="AA">
                                      <p:cBhvr>
                                        <p:cTn id="3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0481 4.81481E-6 " pathEditMode="relative" rAng="0" ptsTypes="AA">
                                      <p:cBhvr>
                                        <p:cTn id="3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0481 -3.33333E-6 " pathEditMode="relative" rAng="0" ptsTypes="AA">
                                      <p:cBhvr>
                                        <p:cTn id="3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0481 5.55112E-17 " pathEditMode="fixed" rAng="0" ptsTypes="AA">
                                      <p:cBhvr>
                                        <p:cTn id="3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0087 3.33333E-6 " pathEditMode="relative" rAng="0" ptsTypes="AA">
                                      <p:cBhvr>
                                        <p:cTn id="3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3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3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3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5.55112E-17 L 0.00087 5.55112E-17 " pathEditMode="relative" rAng="0" ptsTypes="AA">
                                      <p:cBhvr>
                                        <p:cTn id="3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0069 -1.85185E-6 " pathEditMode="relative" rAng="0" ptsTypes="AA">
                                      <p:cBhvr>
                                        <p:cTn id="3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3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9" presetClass="emph" presetSubtype="0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3.33333E-6 L 0.04896 3.33333E-6 " pathEditMode="relative" rAng="0" ptsTypes="AA">
                                      <p:cBhvr>
                                        <p:cTn id="4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4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3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4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3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4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5.55112E-17 L 0.04896 5.55112E-17 " pathEditMode="relative" rAng="0" ptsTypes="AA">
                                      <p:cBhvr>
                                        <p:cTn id="4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36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4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1.85185E-6 L 0.04792 -1.85185E-6 " pathEditMode="relative" rAng="0" ptsTypes="AA">
                                      <p:cBhvr>
                                        <p:cTn id="4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9" presetClass="emph" presetSubtype="0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mph" presetSubtype="0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8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9532 3.33333E-6 " pathEditMode="relative" rAng="0" ptsTypes="AA">
                                      <p:cBhvr>
                                        <p:cTn id="4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9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9532 4.81481E-6 " pathEditMode="relative" rAng="0" ptsTypes="AA">
                                      <p:cBhvr>
                                        <p:cTn id="4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9532 -3.33333E-6 " pathEditMode="relative" rAng="0" ptsTypes="AA">
                                      <p:cBhvr>
                                        <p:cTn id="4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9532 4.81481E-6 " pathEditMode="relative" rAng="0" ptsTypes="AA">
                                      <p:cBhvr>
                                        <p:cTn id="4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5.55112E-17 L 0.09532 5.55112E-17 " pathEditMode="relative" rAng="0" ptsTypes="AA">
                                      <p:cBhvr>
                                        <p:cTn id="4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9514 -1.85185E-6 " pathEditMode="relative" rAng="0" ptsTypes="AA">
                                      <p:cBhvr>
                                        <p:cTn id="5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9532 -3.33333E-6 " pathEditMode="relative" rAng="0" ptsTypes="AA">
                                      <p:cBhvr>
                                        <p:cTn id="5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3" presetClass="emph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14271 4.81481E-6 " pathEditMode="relative" rAng="0" ptsTypes="AA">
                                      <p:cBhvr>
                                        <p:cTn id="5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4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14271 -3.33333E-6 " pathEditMode="relative" rAng="0" ptsTypes="AA">
                                      <p:cBhvr>
                                        <p:cTn id="5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6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4.81481E-6 L 0.14271 4.81481E-6 " pathEditMode="relative" rAng="0" ptsTypes="AA">
                                      <p:cBhvr>
                                        <p:cTn id="5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5.55112E-17 L 0.14341 5.55112E-17 " pathEditMode="relative" rAng="0" ptsTypes="AA">
                                      <p:cBhvr>
                                        <p:cTn id="5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49 3.33333E-6 L 0.14271 3.33333E-6 " pathEditMode="relative" rAng="0" ptsTypes="AA">
                                      <p:cBhvr>
                                        <p:cTn id="5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5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-1.85185E-6 L 0.14253 -1.85185E-6 " pathEditMode="relative" rAng="0" ptsTypes="AA">
                                      <p:cBhvr>
                                        <p:cTn id="53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  <p:par>
                                <p:cTn id="534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2 -3.33333E-6 L 0.14341 -3.33333E-6 " pathEditMode="relative" rAng="0" ptsTypes="AA">
                                      <p:cBhvr>
                                        <p:cTn id="5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7" grpId="8"/>
      <p:bldP spid="17" grpId="9"/>
      <p:bldP spid="17" grpId="10"/>
      <p:bldP spid="17" grpId="11"/>
      <p:bldP spid="17" grpId="12"/>
      <p:bldP spid="17" grpId="13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8" grpId="10"/>
      <p:bldP spid="18" grpId="11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20" grpId="0"/>
      <p:bldP spid="20" grpId="1"/>
      <p:bldP spid="20" grpId="2"/>
      <p:bldP spid="20" grpId="3"/>
      <p:bldP spid="20" grpId="4"/>
      <p:bldP spid="20" grpId="5"/>
      <p:bldP spid="20" grpId="6"/>
      <p:bldP spid="20" grpId="7"/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2" grpId="8"/>
      <p:bldP spid="22" grpId="9"/>
      <p:bldP spid="22" grpId="10"/>
      <p:bldP spid="22" grpId="11"/>
      <p:bldP spid="22" grpId="12"/>
      <p:bldP spid="22" grpId="13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7" grpId="0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8" grpId="0"/>
      <p:bldP spid="43" grpId="0"/>
      <p:bldP spid="48" grpId="0"/>
      <p:bldP spid="53" grpId="0"/>
      <p:bldP spid="58" grpId="0"/>
      <p:bldP spid="63" grpId="0"/>
      <p:bldP spid="68" grpId="0"/>
      <p:bldP spid="73" grpId="0"/>
      <p:bldP spid="74" grpId="0"/>
      <p:bldP spid="74" grpId="1"/>
      <p:bldP spid="74" grpId="2"/>
      <p:bldP spid="74" grpId="3"/>
      <p:bldP spid="74" grpId="4"/>
      <p:bldP spid="75" grpId="0"/>
      <p:bldP spid="75" grpId="1"/>
      <p:bldP spid="75" grpId="2"/>
      <p:bldP spid="75" grpId="3"/>
      <p:bldP spid="75" grpId="4"/>
      <p:bldP spid="75" grpId="5"/>
      <p:bldP spid="75" grpId="6"/>
      <p:bldP spid="76" grpId="0"/>
      <p:bldP spid="76" grpId="1"/>
      <p:bldP spid="76" grpId="2"/>
      <p:bldP spid="76" grpId="3"/>
      <p:bldP spid="76" grpId="4"/>
      <p:bldP spid="77" grpId="0"/>
      <p:bldP spid="77" grpId="1"/>
      <p:bldP spid="77" grpId="2"/>
      <p:bldP spid="77" grpId="3"/>
      <p:bldP spid="77" grpId="4"/>
      <p:bldP spid="78" grpId="0"/>
      <p:bldP spid="78" grpId="1"/>
      <p:bldP spid="78" grpId="2"/>
      <p:bldP spid="78" grpId="3"/>
      <p:bldP spid="78" grpId="4"/>
      <p:bldP spid="79" grpId="0"/>
      <p:bldP spid="79" grpId="1"/>
      <p:bldP spid="79" grpId="2"/>
      <p:bldP spid="80" grpId="0"/>
      <p:bldP spid="80" grpId="1"/>
      <p:bldP spid="80" grpId="2"/>
      <p:bldP spid="80" grpId="3"/>
      <p:bldP spid="80" grpId="4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5" grpId="2"/>
      <p:bldP spid="85" grpId="3"/>
      <p:bldP spid="85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er"/>
          <p:cNvSpPr/>
          <p:nvPr/>
        </p:nvSpPr>
        <p:spPr>
          <a:xfrm>
            <a:off x="0" y="0"/>
            <a:ext cx="9144000" cy="50004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Osnovni model </a:t>
            </a:r>
            <a:r>
              <a:rPr lang="hr-HR" sz="2000" b="1" dirty="0" err="1" smtClean="0">
                <a:solidFill>
                  <a:schemeClr val="bg1"/>
                </a:solidFill>
              </a:rPr>
              <a:t>Turingovog</a:t>
            </a:r>
            <a:r>
              <a:rPr lang="hr-HR" sz="2000" b="1" dirty="0" smtClean="0">
                <a:solidFill>
                  <a:schemeClr val="bg1"/>
                </a:solidFill>
              </a:rPr>
              <a:t> stroja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36" name="footer"/>
          <p:cNvSpPr/>
          <p:nvPr/>
        </p:nvSpPr>
        <p:spPr>
          <a:xfrm>
            <a:off x="0" y="6572272"/>
            <a:ext cx="9144000" cy="2857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bg1"/>
                </a:solidFill>
              </a:rPr>
              <a:t>Rekurzivno prebrojivi jezici – </a:t>
            </a:r>
            <a:r>
              <a:rPr lang="hr-HR" sz="1600" dirty="0" err="1" smtClean="0">
                <a:solidFill>
                  <a:schemeClr val="bg1"/>
                </a:solidFill>
              </a:rPr>
              <a:t>Turingov</a:t>
            </a:r>
            <a:r>
              <a:rPr lang="hr-HR" sz="1600" dirty="0" smtClean="0">
                <a:solidFill>
                  <a:schemeClr val="bg1"/>
                </a:solidFill>
              </a:rPr>
              <a:t> stroj</a:t>
            </a:r>
            <a:endParaRPr lang="hr-HR" sz="1600" dirty="0">
              <a:solidFill>
                <a:schemeClr val="bg1"/>
              </a:solidFill>
            </a:endParaRPr>
          </a:p>
        </p:txBody>
      </p:sp>
      <p:cxnSp>
        <p:nvCxnSpPr>
          <p:cNvPr id="117" name="strelica"/>
          <p:cNvCxnSpPr/>
          <p:nvPr/>
        </p:nvCxnSpPr>
        <p:spPr>
          <a:xfrm rot="16200000">
            <a:off x="5287174" y="1427942"/>
            <a:ext cx="571504" cy="1588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jedinka"/>
          <p:cNvGrpSpPr/>
          <p:nvPr/>
        </p:nvGrpSpPr>
        <p:grpSpPr>
          <a:xfrm>
            <a:off x="4500562" y="1500174"/>
            <a:ext cx="2143140" cy="914400"/>
            <a:chOff x="4500562" y="1500174"/>
            <a:chExt cx="2143140" cy="914400"/>
          </a:xfrm>
        </p:grpSpPr>
        <p:sp>
          <p:nvSpPr>
            <p:cNvPr id="118" name="Rounded Rectangle 117"/>
            <p:cNvSpPr/>
            <p:nvPr/>
          </p:nvSpPr>
          <p:spPr>
            <a:xfrm>
              <a:off x="4500562" y="1500174"/>
              <a:ext cx="2143140" cy="914400"/>
            </a:xfrm>
            <a:prstGeom prst="roundRect">
              <a:avLst>
                <a:gd name="adj" fmla="val 23239"/>
              </a:avLst>
            </a:prstGeom>
            <a:solidFill>
              <a:srgbClr val="0F627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r-HR" dirty="0" smtClean="0"/>
                <a:t>Upravljačka jedinka</a:t>
              </a:r>
              <a:endParaRPr lang="hr-HR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214942" y="1928802"/>
              <a:ext cx="714380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35781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78644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15074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43702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72330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5" name="B2"/>
          <p:cNvSpPr/>
          <p:nvPr/>
        </p:nvSpPr>
        <p:spPr>
          <a:xfrm>
            <a:off x="7500958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B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26" name="B3"/>
          <p:cNvSpPr/>
          <p:nvPr/>
        </p:nvSpPr>
        <p:spPr>
          <a:xfrm>
            <a:off x="7929586" y="714356"/>
            <a:ext cx="42862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2"/>
                </a:solidFill>
              </a:rPr>
              <a:t>…</a:t>
            </a:r>
            <a:endParaRPr lang="hr-HR" sz="2400" b="1" dirty="0">
              <a:solidFill>
                <a:schemeClr val="tx2"/>
              </a:solidFill>
            </a:endParaRPr>
          </a:p>
        </p:txBody>
      </p:sp>
      <p:sp>
        <p:nvSpPr>
          <p:cNvPr id="17" name="q1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1</a:t>
            </a:r>
            <a:endParaRPr lang="hr-HR" sz="2200" b="1" baseline="-25000" dirty="0"/>
          </a:p>
        </p:txBody>
      </p:sp>
      <p:sp>
        <p:nvSpPr>
          <p:cNvPr id="18" name="q2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2</a:t>
            </a:r>
          </a:p>
        </p:txBody>
      </p:sp>
      <p:sp>
        <p:nvSpPr>
          <p:cNvPr id="19" name="q3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 smtClean="0"/>
              <a:t>3</a:t>
            </a:r>
            <a:endParaRPr lang="hr-HR" sz="2200" b="1" baseline="-25000" dirty="0"/>
          </a:p>
        </p:txBody>
      </p:sp>
      <p:sp>
        <p:nvSpPr>
          <p:cNvPr id="20" name="q4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4</a:t>
            </a:r>
          </a:p>
        </p:txBody>
      </p:sp>
      <p:sp>
        <p:nvSpPr>
          <p:cNvPr id="22" name="q0"/>
          <p:cNvSpPr txBox="1"/>
          <p:nvPr/>
        </p:nvSpPr>
        <p:spPr>
          <a:xfrm>
            <a:off x="5357818" y="1928802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/>
              <a:t>q</a:t>
            </a:r>
            <a:r>
              <a:rPr lang="hr-HR" sz="2200" b="1" baseline="-25000" dirty="0"/>
              <a:t>0</a:t>
            </a:r>
          </a:p>
        </p:txBody>
      </p:sp>
      <p:sp>
        <p:nvSpPr>
          <p:cNvPr id="23" name="0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0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4" name="02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1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5" name="11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" name="12"/>
          <p:cNvSpPr txBox="1"/>
          <p:nvPr/>
        </p:nvSpPr>
        <p:spPr>
          <a:xfrm>
            <a:off x="6643702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B</a:t>
            </a:r>
            <a:endParaRPr lang="hr-HR" sz="2200" b="1" dirty="0">
              <a:solidFill>
                <a:schemeClr val="tx2"/>
              </a:solidFill>
            </a:endParaRPr>
          </a:p>
        </p:txBody>
      </p:sp>
      <p:sp>
        <p:nvSpPr>
          <p:cNvPr id="27" name="B1"/>
          <p:cNvSpPr txBox="1"/>
          <p:nvPr/>
        </p:nvSpPr>
        <p:spPr>
          <a:xfrm>
            <a:off x="7072330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8" name="X1"/>
          <p:cNvSpPr txBox="1"/>
          <p:nvPr/>
        </p:nvSpPr>
        <p:spPr>
          <a:xfrm>
            <a:off x="5357818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9" name="X2"/>
          <p:cNvSpPr txBox="1"/>
          <p:nvPr/>
        </p:nvSpPr>
        <p:spPr>
          <a:xfrm>
            <a:off x="6215074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30" name="Y1"/>
          <p:cNvSpPr txBox="1"/>
          <p:nvPr/>
        </p:nvSpPr>
        <p:spPr>
          <a:xfrm>
            <a:off x="5786446" y="714356"/>
            <a:ext cx="4286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200" b="1" dirty="0" smtClean="0">
                <a:solidFill>
                  <a:schemeClr val="tx2"/>
                </a:solidFill>
              </a:rPr>
              <a:t>Y</a:t>
            </a:r>
            <a:endParaRPr lang="hr-HR" sz="22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42842" y="2915284"/>
          <a:ext cx="8858314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924"/>
                <a:gridCol w="838470"/>
                <a:gridCol w="2338567"/>
                <a:gridCol w="3367353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lijevo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Stanje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Sadržaj trake desno</a:t>
                      </a:r>
                      <a:r>
                        <a:rPr lang="hr-HR" sz="1400" b="1" baseline="0" dirty="0" smtClean="0">
                          <a:solidFill>
                            <a:schemeClr val="tx1"/>
                          </a:solidFill>
                        </a:rPr>
                        <a:t> od glave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</a:rPr>
                        <a:t>Funkcija prijelaza</a:t>
                      </a:r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127"/>
          <p:cNvGrpSpPr/>
          <p:nvPr/>
        </p:nvGrpSpPr>
        <p:grpSpPr>
          <a:xfrm>
            <a:off x="142844" y="3283314"/>
            <a:ext cx="4530190" cy="369332"/>
            <a:chOff x="142844" y="1643050"/>
            <a:chExt cx="4530190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86116" y="1643050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0 1 1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43570" y="328331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0) = 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4" name="Group 148"/>
          <p:cNvGrpSpPr/>
          <p:nvPr/>
        </p:nvGrpSpPr>
        <p:grpSpPr>
          <a:xfrm>
            <a:off x="142844" y="3643314"/>
            <a:ext cx="4360272" cy="369332"/>
            <a:chOff x="142844" y="1643050"/>
            <a:chExt cx="4360272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1</a:t>
              </a:r>
              <a:endParaRPr lang="hr-HR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86116" y="1643050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43570" y="364331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1</a:t>
            </a:r>
            <a:r>
              <a:rPr lang="hr-HR" dirty="0" smtClean="0"/>
              <a:t>, 1) = 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L</a:t>
            </a:r>
            <a:r>
              <a:rPr lang="hr-HR" dirty="0" smtClean="0"/>
              <a:t>)</a:t>
            </a:r>
          </a:p>
        </p:txBody>
      </p:sp>
      <p:grpSp>
        <p:nvGrpSpPr>
          <p:cNvPr id="5" name="Group 153"/>
          <p:cNvGrpSpPr/>
          <p:nvPr/>
        </p:nvGrpSpPr>
        <p:grpSpPr>
          <a:xfrm>
            <a:off x="142844" y="3997694"/>
            <a:ext cx="4528588" cy="369332"/>
            <a:chOff x="142844" y="1643050"/>
            <a:chExt cx="4528588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i="1" dirty="0" smtClean="0"/>
                <a:t>ε</a:t>
              </a:r>
              <a:endParaRPr lang="hr-HR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2</a:t>
              </a:r>
              <a:endParaRPr lang="hr-HR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86116" y="1643050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X Y </a:t>
              </a:r>
              <a:r>
                <a:rPr lang="hr-HR" dirty="0" smtClean="0"/>
                <a:t>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43570" y="399769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) = 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6" name="Group 158"/>
          <p:cNvGrpSpPr/>
          <p:nvPr/>
        </p:nvGrpSpPr>
        <p:grpSpPr>
          <a:xfrm>
            <a:off x="142844" y="4354884"/>
            <a:ext cx="4355463" cy="369332"/>
            <a:chOff x="142844" y="1643050"/>
            <a:chExt cx="4355463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</a:t>
              </a:r>
              <a:endParaRPr lang="hr-HR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0</a:t>
              </a:r>
              <a:endParaRPr lang="hr-HR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86116" y="1643050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smtClean="0"/>
                <a:t>Y</a:t>
              </a:r>
              <a:r>
                <a:rPr lang="hr-HR" dirty="0" smtClean="0"/>
                <a:t> 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643570" y="435488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Y) = (</a:t>
            </a:r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hr-HR" i="1" dirty="0" smtClean="0"/>
              <a:t>Y</a:t>
            </a:r>
            <a:r>
              <a:rPr lang="hr-HR" dirty="0" smtClean="0"/>
              <a:t>, </a:t>
            </a:r>
            <a:r>
              <a:rPr lang="hr-HR" i="1" dirty="0" smtClean="0"/>
              <a:t>R</a:t>
            </a:r>
            <a:r>
              <a:rPr lang="hr-HR" dirty="0" smtClean="0"/>
              <a:t>)</a:t>
            </a:r>
          </a:p>
        </p:txBody>
      </p:sp>
      <p:grpSp>
        <p:nvGrpSpPr>
          <p:cNvPr id="7" name="Group 163"/>
          <p:cNvGrpSpPr/>
          <p:nvPr/>
        </p:nvGrpSpPr>
        <p:grpSpPr>
          <a:xfrm>
            <a:off x="142844" y="4712074"/>
            <a:ext cx="4190354" cy="369332"/>
            <a:chOff x="142844" y="1643050"/>
            <a:chExt cx="4190354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142844" y="1643050"/>
              <a:ext cx="23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r-HR" i="1" dirty="0" smtClean="0"/>
                <a:t>X Y</a:t>
              </a:r>
              <a:endParaRPr lang="hr-HR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7316" y="1643050"/>
              <a:ext cx="8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i="1" dirty="0" smtClean="0"/>
                <a:t>q</a:t>
              </a:r>
              <a:r>
                <a:rPr lang="hr-HR" baseline="-25000" dirty="0" smtClean="0"/>
                <a:t>3</a:t>
              </a:r>
              <a:endParaRPr lang="hr-HR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86116" y="1643050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 </a:t>
              </a:r>
              <a:r>
                <a:rPr lang="hr-HR" i="1" dirty="0" smtClean="0"/>
                <a:t>B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i="1" dirty="0" err="1" smtClean="0"/>
                <a:t>B</a:t>
              </a:r>
              <a:r>
                <a:rPr lang="hr-HR" i="1" dirty="0" smtClean="0"/>
                <a:t> </a:t>
              </a:r>
              <a:r>
                <a:rPr lang="hr-HR" dirty="0" smtClean="0"/>
                <a:t>…</a:t>
              </a:r>
              <a:endParaRPr lang="hr-HR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643570" y="4712074"/>
            <a:ext cx="33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q</a:t>
            </a:r>
            <a:r>
              <a:rPr lang="hr-HR" baseline="-25000" dirty="0" smtClean="0"/>
              <a:t>3</a:t>
            </a:r>
            <a:r>
              <a:rPr lang="hr-HR" dirty="0" smtClean="0"/>
              <a:t> nije </a:t>
            </a:r>
            <a:r>
              <a:rPr lang="az-Cyrl-AZ" dirty="0" smtClean="0"/>
              <a:t>є</a:t>
            </a:r>
            <a:r>
              <a:rPr lang="hr-HR" dirty="0" smtClean="0"/>
              <a:t> </a:t>
            </a:r>
            <a:r>
              <a:rPr lang="hr-HR" i="1" dirty="0" smtClean="0"/>
              <a:t>F</a:t>
            </a:r>
            <a:r>
              <a:rPr lang="hr-HR" dirty="0" smtClean="0"/>
              <a:t>, nema daljnjih prijelaza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42844" y="642918"/>
          <a:ext cx="4255200" cy="200880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76383"/>
                <a:gridCol w="789097"/>
                <a:gridCol w="745191"/>
                <a:gridCol w="789097"/>
                <a:gridCol w="766620"/>
                <a:gridCol w="788812"/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δ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X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Y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B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q0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q1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q2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q3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dirty="0" smtClean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q4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1" dirty="0" smtClean="0"/>
                        <a:t>/</a:t>
                      </a:r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b="1" dirty="0"/>
                    </a:p>
                  </a:txBody>
                  <a:tcPr marL="90888" marR="90888" marT="45444" marB="45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07600" y="1342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4800" y="1008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2000" y="16920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0,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85852" y="1357298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520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0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X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44000" y="1008861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44000" y="13392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1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33200" y="1684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2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L</a:t>
            </a:r>
            <a:r>
              <a:rPr lang="hr-HR" sz="1200" b="1" dirty="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4000" y="2008993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3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Y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00000" y="2008800"/>
            <a:ext cx="7858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1200" b="1" dirty="0" smtClean="0"/>
              <a:t>(</a:t>
            </a:r>
            <a:r>
              <a:rPr lang="hr-HR" sz="1200" b="1" i="1" dirty="0" smtClean="0"/>
              <a:t>q</a:t>
            </a:r>
            <a:r>
              <a:rPr lang="hr-HR" sz="1200" b="1" baseline="-25000" dirty="0" smtClean="0"/>
              <a:t>4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B</a:t>
            </a:r>
            <a:r>
              <a:rPr lang="hr-HR" sz="1200" b="1" dirty="0" smtClean="0"/>
              <a:t>, </a:t>
            </a:r>
            <a:r>
              <a:rPr lang="hr-HR" sz="1200" b="1" i="1" dirty="0" smtClean="0"/>
              <a:t>R</a:t>
            </a:r>
            <a:r>
              <a:rPr lang="hr-HR" sz="1200" b="1" dirty="0" smtClean="0"/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88000" y="234000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 smtClean="0"/>
              <a:t>/</a:t>
            </a:r>
            <a:endParaRPr lang="hr-HR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55200" y="201600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 smtClean="0"/>
              <a:t>/</a:t>
            </a:r>
            <a:endParaRPr lang="hr-H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56799E-7 L 0.04792 6.56799E-7 " pathEditMode="relative" rAng="0" ptsTypes="AA">
                                      <p:cBhvr>
                                        <p:cTn id="2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63645E-6 L 0.0481 -2.63645E-6 " pathEditMode="relative" rAng="0" ptsTypes="AA">
                                      <p:cBhvr>
                                        <p:cTn id="2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3784E-6 L 0.0481 1.13784E-6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4838E-6 L 0.0481 1.74838E-6 " pathEditMode="relative" rAng="0" ptsTypes="AA">
                                      <p:cBhvr>
                                        <p:cTn id="2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691E-6 L 0.0481 -2.13691E-6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9.15819E-7 L 0.0481 -9.15819E-7 " pathEditMode="relative" rAng="0" ptsTypes="AA">
                                      <p:cBhvr>
                                        <p:cTn id="2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019E-7 L 0.0481 -2.59019E-7 " pathEditMode="relative" rAng="0" ptsTypes="AA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9" presetClass="emph" presetSubtype="0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1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3.33333E-6 L 0.00087 3.33333E-6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3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3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4.81481E-6 L 0.00087 4.81481E-6 " pathEditMode="relative" rAng="0" ptsTypes="AA">
                                      <p:cBhvr>
                                        <p:cTn id="3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5.55112E-17 L 0.00087 5.55112E-17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1.85185E-6 L 0.00069 -1.85185E-6 " pathEditMode="relative" rAng="0" ptsTypes="AA">
                                      <p:cBhvr>
                                        <p:cTn id="3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 -3.33333E-6 L 0.00087 -3.33333E-6 " pathEditMode="relative" rAng="0" ptsTypes="AA">
                                      <p:cBhvr>
                                        <p:cTn id="3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9" presetClass="emph" presetSubtype="0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3.33333E-6 L 0.04896 3.33333E-6 " pathEditMode="relative" rAng="0" ptsTypes="AA">
                                      <p:cBhvr>
                                        <p:cTn id="3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3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3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4.81481E-6 L 0.04896 4.81481E-6 " pathEditMode="relative" rAng="0" ptsTypes="AA">
                                      <p:cBhvr>
                                        <p:cTn id="3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5.55112E-17 L 0.04896 5.55112E-17 " pathEditMode="relative" rAng="0" ptsTypes="AA">
                                      <p:cBhvr>
                                        <p:cTn id="3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33333E-6 L 0.04896 -3.33333E-6 " pathEditMode="relative" rAng="0" ptsTypes="AA">
                                      <p:cBhvr>
                                        <p:cTn id="3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1.85185E-6 L 0.04792 -1.85185E-6 " pathEditMode="relative" rAng="0" ptsTypes="AA">
                                      <p:cBhvr>
                                        <p:cTn id="3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9" presetClass="emph" presetSubtype="0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mph" presetSubtype="0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6.56799E-7 L 0.09584 6.56799E-7 " pathEditMode="relative" rAng="0" ptsTypes="AA">
                                      <p:cBhvr>
                                        <p:cTn id="4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63645E-6 L 0.09532 -2.63645E-6 " pathEditMode="relative" rAng="0" ptsTypes="AA">
                                      <p:cBhvr>
                                        <p:cTn id="4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13784E-6 L 0.09532 1.13784E-6 " pathEditMode="relative" rAng="0" ptsTypes="AA">
                                      <p:cBhvr>
                                        <p:cTn id="4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1.74838E-6 L 0.09532 1.74838E-6 " pathEditMode="relative" rAng="0" ptsTypes="AA">
                                      <p:cBhvr>
                                        <p:cTn id="4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13691E-6 L 0.09532 -2.13691E-6 " pathEditMode="relative" rAng="0" ptsTypes="AA">
                                      <p:cBhvr>
                                        <p:cTn id="4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2.59019E-7 L 0.09532 -2.59019E-7 " pathEditMode="relative" rAng="0" ptsTypes="AA">
                                      <p:cBhvr>
                                        <p:cTn id="4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 -9.15819E-7 L 0.09532 -9.15819E-7 " pathEditMode="relative" rAng="0" ptsTypes="AA">
                                      <p:cBhvr>
                                        <p:cTn id="4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9" grpId="0"/>
      <p:bldP spid="19" grpId="1"/>
      <p:bldP spid="19" grpId="2"/>
      <p:bldP spid="19" grpId="3"/>
      <p:bldP spid="19" grpId="4"/>
      <p:bldP spid="19" grpId="5"/>
      <p:bldP spid="20" grpId="0"/>
      <p:bldP spid="20" grpId="1"/>
      <p:bldP spid="20" grpId="2"/>
      <p:bldP spid="20" grpId="3"/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2" grpId="8"/>
      <p:bldP spid="22" grpId="9"/>
      <p:bldP spid="23" grpId="0"/>
      <p:bldP spid="23" grpId="1"/>
      <p:bldP spid="23" grpId="2"/>
      <p:bldP spid="24" grpId="0"/>
      <p:bldP spid="25" grpId="0"/>
      <p:bldP spid="25" grpId="1"/>
      <p:bldP spid="25" grpId="2"/>
      <p:bldP spid="26" grpId="0"/>
      <p:bldP spid="27" grpId="0"/>
      <p:bldP spid="28" grpId="0"/>
      <p:bldP spid="28" grpId="1"/>
      <p:bldP spid="28" grpId="2"/>
      <p:bldP spid="29" grpId="0"/>
      <p:bldP spid="30" grpId="0"/>
      <p:bldP spid="30" grpId="1"/>
      <p:bldP spid="30" grpId="2"/>
      <p:bldP spid="38" grpId="0"/>
      <p:bldP spid="43" grpId="0"/>
      <p:bldP spid="48" grpId="0"/>
      <p:bldP spid="53" grpId="0"/>
      <p:bldP spid="58" grpId="0"/>
      <p:bldP spid="59" grpId="0"/>
      <p:bldP spid="59" grpId="1"/>
      <p:bldP spid="59" grpId="2"/>
      <p:bldP spid="60" grpId="0"/>
      <p:bldP spid="60" grpId="1"/>
      <p:bldP spid="60" grpId="2"/>
      <p:bldP spid="60" grpId="3"/>
      <p:bldP spid="60" grpId="4"/>
      <p:bldP spid="61" grpId="0"/>
      <p:bldP spid="61" grpId="1"/>
      <p:bldP spid="61" grpId="2"/>
      <p:bldP spid="62" grpId="0"/>
      <p:bldP spid="62" grpId="1"/>
      <p:bldP spid="62" grpId="2"/>
      <p:bldP spid="62" grpId="3"/>
      <p:bldP spid="62" grpId="4"/>
      <p:bldP spid="63" grpId="0"/>
      <p:bldP spid="63" grpId="1"/>
      <p:bldP spid="63" grpId="2"/>
      <p:bldP spid="63" grpId="3"/>
      <p:bldP spid="63" grpId="4"/>
      <p:bldP spid="64" grpId="0"/>
      <p:bldP spid="64" grpId="1"/>
      <p:bldP spid="64" grpId="2"/>
      <p:bldP spid="64" grpId="3"/>
      <p:bldP spid="64" grpId="4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0" grpId="3"/>
      <p:bldP spid="70" grpId="4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4134</Words>
  <Application>Microsoft Office PowerPoint</Application>
  <PresentationFormat>On-screen Show (4:3)</PresentationFormat>
  <Paragraphs>984</Paragraphs>
  <Slides>28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Pribil</dc:creator>
  <cp:lastModifiedBy>Siniša Pribil</cp:lastModifiedBy>
  <cp:revision>199</cp:revision>
  <dcterms:created xsi:type="dcterms:W3CDTF">2009-04-21T06:57:16Z</dcterms:created>
  <dcterms:modified xsi:type="dcterms:W3CDTF">2009-04-22T21:02:05Z</dcterms:modified>
</cp:coreProperties>
</file>