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0287000" cy="6858000" type="35mm"/>
  <p:notesSz cx="6858000" cy="9144000"/>
  <p:defaultTextStyle>
    <a:defPPr>
      <a:defRPr lang="sk-SK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51" autoAdjust="0"/>
    <p:restoredTop sz="93015" autoAdjust="0"/>
  </p:normalViewPr>
  <p:slideViewPr>
    <p:cSldViewPr>
      <p:cViewPr varScale="1">
        <p:scale>
          <a:sx n="88" d="100"/>
          <a:sy n="88" d="100"/>
        </p:scale>
        <p:origin x="-1685" y="-77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47B25-3D4B-4133-A9F0-4209E5C65A0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E927D93-1B51-4F8B-A76D-D45A1FF4636D}">
      <dgm:prSet phldrT="[Text]"/>
      <dgm:spPr/>
      <dgm:t>
        <a:bodyPr/>
        <a:lstStyle/>
        <a:p>
          <a:r>
            <a:rPr lang="sk-SK" dirty="0" smtClean="0"/>
            <a:t>Snímanie údajov senzormi  = analógové údaje</a:t>
          </a:r>
          <a:endParaRPr lang="sk-SK" dirty="0"/>
        </a:p>
      </dgm:t>
    </dgm:pt>
    <dgm:pt modelId="{80A3F2F8-CDBA-44A4-9264-15D5C606492B}" type="parTrans" cxnId="{502715AF-F425-47CD-B714-E15F9006B934}">
      <dgm:prSet/>
      <dgm:spPr/>
      <dgm:t>
        <a:bodyPr/>
        <a:lstStyle/>
        <a:p>
          <a:endParaRPr lang="sk-SK"/>
        </a:p>
      </dgm:t>
    </dgm:pt>
    <dgm:pt modelId="{7BC9EC7C-9EE1-4C65-BE43-9DCC51C0EB13}" type="sibTrans" cxnId="{502715AF-F425-47CD-B714-E15F9006B934}">
      <dgm:prSet/>
      <dgm:spPr/>
      <dgm:t>
        <a:bodyPr/>
        <a:lstStyle/>
        <a:p>
          <a:endParaRPr lang="sk-SK"/>
        </a:p>
      </dgm:t>
    </dgm:pt>
    <dgm:pt modelId="{4EEF672B-1F24-4D77-907B-EA6C638DBB14}">
      <dgm:prSet phldrT="[Text]"/>
      <dgm:spPr/>
      <dgm:t>
        <a:bodyPr/>
        <a:lstStyle/>
        <a:p>
          <a:r>
            <a:rPr lang="sk-SK" dirty="0" smtClean="0"/>
            <a:t>Konverzia na digitálne údaje</a:t>
          </a:r>
          <a:endParaRPr lang="sk-SK" dirty="0"/>
        </a:p>
      </dgm:t>
    </dgm:pt>
    <dgm:pt modelId="{6203BDB4-65EA-4358-BDA2-1E16EF27797B}" type="parTrans" cxnId="{CDD20500-2002-4346-A1AC-FC269D8811B8}">
      <dgm:prSet/>
      <dgm:spPr/>
      <dgm:t>
        <a:bodyPr/>
        <a:lstStyle/>
        <a:p>
          <a:endParaRPr lang="sk-SK"/>
        </a:p>
      </dgm:t>
    </dgm:pt>
    <dgm:pt modelId="{C0133054-CB61-4CA9-84EE-86255A96C99B}" type="sibTrans" cxnId="{CDD20500-2002-4346-A1AC-FC269D8811B8}">
      <dgm:prSet/>
      <dgm:spPr/>
      <dgm:t>
        <a:bodyPr/>
        <a:lstStyle/>
        <a:p>
          <a:endParaRPr lang="sk-SK"/>
        </a:p>
      </dgm:t>
    </dgm:pt>
    <dgm:pt modelId="{3ACF5629-A4EC-4F25-8961-02FE9611DFFA}">
      <dgm:prSet phldrT="[Text]"/>
      <dgm:spPr/>
      <dgm:t>
        <a:bodyPr/>
        <a:lstStyle/>
        <a:p>
          <a:r>
            <a:rPr lang="sk-SK" dirty="0" smtClean="0"/>
            <a:t>Vstupné údaje spracované na úrovni hardvéru</a:t>
          </a:r>
        </a:p>
        <a:p>
          <a:r>
            <a:rPr lang="sk-SK" dirty="0" smtClean="0"/>
            <a:t>(aplikované rôzne algoritmy na interpretáciu údajov)</a:t>
          </a:r>
          <a:endParaRPr lang="sk-SK" dirty="0"/>
        </a:p>
      </dgm:t>
    </dgm:pt>
    <dgm:pt modelId="{4EE60472-7627-4C18-B5EB-D66A5ECEEC22}" type="parTrans" cxnId="{F9DAF4CC-C046-47F1-943D-7239D9A382D0}">
      <dgm:prSet/>
      <dgm:spPr/>
      <dgm:t>
        <a:bodyPr/>
        <a:lstStyle/>
        <a:p>
          <a:endParaRPr lang="sk-SK"/>
        </a:p>
      </dgm:t>
    </dgm:pt>
    <dgm:pt modelId="{D700EA88-6EAF-4E04-A86B-E49E064E7704}" type="sibTrans" cxnId="{F9DAF4CC-C046-47F1-943D-7239D9A382D0}">
      <dgm:prSet/>
      <dgm:spPr/>
      <dgm:t>
        <a:bodyPr/>
        <a:lstStyle/>
        <a:p>
          <a:endParaRPr lang="sk-SK"/>
        </a:p>
      </dgm:t>
    </dgm:pt>
    <dgm:pt modelId="{6323A5DE-C879-4A65-A9B7-47676F44E19E}">
      <dgm:prSet/>
      <dgm:spPr/>
      <dgm:t>
        <a:bodyPr/>
        <a:lstStyle/>
        <a:p>
          <a:r>
            <a:rPr lang="sk-SK" dirty="0" smtClean="0"/>
            <a:t>Softvérové spracovanie</a:t>
          </a:r>
          <a:endParaRPr lang="sk-SK" dirty="0"/>
        </a:p>
      </dgm:t>
    </dgm:pt>
    <dgm:pt modelId="{C143B432-C3AA-4BE3-93E1-E241951BCF3E}" type="parTrans" cxnId="{365B0D26-461F-4502-B29A-5CB196DA1504}">
      <dgm:prSet/>
      <dgm:spPr/>
      <dgm:t>
        <a:bodyPr/>
        <a:lstStyle/>
        <a:p>
          <a:endParaRPr lang="sk-SK"/>
        </a:p>
      </dgm:t>
    </dgm:pt>
    <dgm:pt modelId="{149C76F7-0348-4C5C-8AC4-E1583B9FDD7C}" type="sibTrans" cxnId="{365B0D26-461F-4502-B29A-5CB196DA1504}">
      <dgm:prSet/>
      <dgm:spPr/>
      <dgm:t>
        <a:bodyPr/>
        <a:lstStyle/>
        <a:p>
          <a:endParaRPr lang="sk-SK"/>
        </a:p>
      </dgm:t>
    </dgm:pt>
    <dgm:pt modelId="{FCFCA489-BFB1-4217-9407-6E82155AC971}">
      <dgm:prSet/>
      <dgm:spPr/>
      <dgm:t>
        <a:bodyPr/>
        <a:lstStyle/>
        <a:p>
          <a:r>
            <a:rPr lang="sk-SK" dirty="0" smtClean="0"/>
            <a:t>Integrácia údajov</a:t>
          </a:r>
          <a:endParaRPr lang="sk-SK" dirty="0"/>
        </a:p>
      </dgm:t>
    </dgm:pt>
    <dgm:pt modelId="{5B617634-2DDC-4A4A-8D5E-7C2FD817A26F}" type="parTrans" cxnId="{0306FF59-8E2D-413D-9022-F3C828D10114}">
      <dgm:prSet/>
      <dgm:spPr/>
      <dgm:t>
        <a:bodyPr/>
        <a:lstStyle/>
        <a:p>
          <a:endParaRPr lang="sk-SK"/>
        </a:p>
      </dgm:t>
    </dgm:pt>
    <dgm:pt modelId="{5265BE6E-1DE5-4F06-BB9E-C4CF46B5E77F}" type="sibTrans" cxnId="{0306FF59-8E2D-413D-9022-F3C828D10114}">
      <dgm:prSet/>
      <dgm:spPr/>
      <dgm:t>
        <a:bodyPr/>
        <a:lstStyle/>
        <a:p>
          <a:endParaRPr lang="sk-SK"/>
        </a:p>
      </dgm:t>
    </dgm:pt>
    <dgm:pt modelId="{815D464A-CDEF-4E9F-AB01-6BC58E69FDA6}">
      <dgm:prSet/>
      <dgm:spPr/>
      <dgm:t>
        <a:bodyPr/>
        <a:lstStyle/>
        <a:p>
          <a:r>
            <a:rPr lang="sk-SK" dirty="0" smtClean="0"/>
            <a:t>Ukladanie a odosielanie údajov</a:t>
          </a:r>
          <a:endParaRPr lang="sk-SK" dirty="0"/>
        </a:p>
      </dgm:t>
    </dgm:pt>
    <dgm:pt modelId="{314C3018-4681-46A3-B803-43C52922A509}" type="parTrans" cxnId="{2397BDF2-ACF8-425C-8B63-81909857659D}">
      <dgm:prSet/>
      <dgm:spPr/>
      <dgm:t>
        <a:bodyPr/>
        <a:lstStyle/>
        <a:p>
          <a:endParaRPr lang="sk-SK"/>
        </a:p>
      </dgm:t>
    </dgm:pt>
    <dgm:pt modelId="{13B71E8D-B1F1-44A7-8178-7067A02CA794}" type="sibTrans" cxnId="{2397BDF2-ACF8-425C-8B63-81909857659D}">
      <dgm:prSet/>
      <dgm:spPr/>
      <dgm:t>
        <a:bodyPr/>
        <a:lstStyle/>
        <a:p>
          <a:endParaRPr lang="sk-SK"/>
        </a:p>
      </dgm:t>
    </dgm:pt>
    <dgm:pt modelId="{EC5C888C-A950-49F3-BE77-C1FC16AF2B26}" type="pres">
      <dgm:prSet presAssocID="{3EA47B25-3D4B-4133-A9F0-4209E5C65A00}" presName="linearFlow" presStyleCnt="0">
        <dgm:presLayoutVars>
          <dgm:resizeHandles val="exact"/>
        </dgm:presLayoutVars>
      </dgm:prSet>
      <dgm:spPr/>
    </dgm:pt>
    <dgm:pt modelId="{33E88914-FE23-417F-8C71-6D3438FF71DD}" type="pres">
      <dgm:prSet presAssocID="{1E927D93-1B51-4F8B-A76D-D45A1FF4636D}" presName="node" presStyleLbl="node1" presStyleIdx="0" presStyleCnt="6" custScaleX="154141" custScaleY="10192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844B2C2-6ADC-4D1A-B898-F6F96374F10D}" type="pres">
      <dgm:prSet presAssocID="{7BC9EC7C-9EE1-4C65-BE43-9DCC51C0EB13}" presName="sibTrans" presStyleLbl="sibTrans2D1" presStyleIdx="0" presStyleCnt="5"/>
      <dgm:spPr/>
    </dgm:pt>
    <dgm:pt modelId="{BC780235-270C-44D2-A5A9-B7C0C62AE3D0}" type="pres">
      <dgm:prSet presAssocID="{7BC9EC7C-9EE1-4C65-BE43-9DCC51C0EB13}" presName="connectorText" presStyleLbl="sibTrans2D1" presStyleIdx="0" presStyleCnt="5"/>
      <dgm:spPr/>
    </dgm:pt>
    <dgm:pt modelId="{DF677E94-E286-4FFF-B888-B7B79A5E9A2A}" type="pres">
      <dgm:prSet presAssocID="{4EEF672B-1F24-4D77-907B-EA6C638DBB14}" presName="node" presStyleLbl="node1" presStyleIdx="1" presStyleCnt="6" custScaleX="126735" custScaleY="11105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DC2E08-5C0A-4B04-8EE4-53611D2B30AA}" type="pres">
      <dgm:prSet presAssocID="{C0133054-CB61-4CA9-84EE-86255A96C99B}" presName="sibTrans" presStyleLbl="sibTrans2D1" presStyleIdx="1" presStyleCnt="5"/>
      <dgm:spPr/>
    </dgm:pt>
    <dgm:pt modelId="{3151E02E-D8A2-42BA-9A53-68D4A63E4255}" type="pres">
      <dgm:prSet presAssocID="{C0133054-CB61-4CA9-84EE-86255A96C99B}" presName="connectorText" presStyleLbl="sibTrans2D1" presStyleIdx="1" presStyleCnt="5"/>
      <dgm:spPr/>
    </dgm:pt>
    <dgm:pt modelId="{16C75408-998B-478A-B04D-E60C44B23637}" type="pres">
      <dgm:prSet presAssocID="{3ACF5629-A4EC-4F25-8961-02FE9611DFFA}" presName="node" presStyleLbl="node1" presStyleIdx="2" presStyleCnt="6" custScaleX="222581" custScaleY="14320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8496F25-5611-4730-A530-BCF36B489B54}" type="pres">
      <dgm:prSet presAssocID="{D700EA88-6EAF-4E04-A86B-E49E064E7704}" presName="sibTrans" presStyleLbl="sibTrans2D1" presStyleIdx="2" presStyleCnt="5"/>
      <dgm:spPr/>
    </dgm:pt>
    <dgm:pt modelId="{B40CF172-2B0C-4414-B3FF-AE0457D42212}" type="pres">
      <dgm:prSet presAssocID="{D700EA88-6EAF-4E04-A86B-E49E064E7704}" presName="connectorText" presStyleLbl="sibTrans2D1" presStyleIdx="2" presStyleCnt="5"/>
      <dgm:spPr/>
    </dgm:pt>
    <dgm:pt modelId="{191B61BE-4268-4848-871C-12043F75241B}" type="pres">
      <dgm:prSet presAssocID="{6323A5DE-C879-4A65-A9B7-47676F44E19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5560001-F6B9-42BC-834C-B4020678EA6F}" type="pres">
      <dgm:prSet presAssocID="{149C76F7-0348-4C5C-8AC4-E1583B9FDD7C}" presName="sibTrans" presStyleLbl="sibTrans2D1" presStyleIdx="3" presStyleCnt="5"/>
      <dgm:spPr/>
    </dgm:pt>
    <dgm:pt modelId="{5F8804EE-8A55-47D1-8A67-564D075D4C5C}" type="pres">
      <dgm:prSet presAssocID="{149C76F7-0348-4C5C-8AC4-E1583B9FDD7C}" presName="connectorText" presStyleLbl="sibTrans2D1" presStyleIdx="3" presStyleCnt="5"/>
      <dgm:spPr/>
    </dgm:pt>
    <dgm:pt modelId="{38FD4985-3C4B-46E8-B5C8-D38FB399D636}" type="pres">
      <dgm:prSet presAssocID="{FCFCA489-BFB1-4217-9407-6E82155AC971}" presName="node" presStyleLbl="node1" presStyleIdx="4" presStyleCnt="6">
        <dgm:presLayoutVars>
          <dgm:bulletEnabled val="1"/>
        </dgm:presLayoutVars>
      </dgm:prSet>
      <dgm:spPr/>
    </dgm:pt>
    <dgm:pt modelId="{03A16D24-B9BF-4C67-B4CF-E555D6FDDAD7}" type="pres">
      <dgm:prSet presAssocID="{5265BE6E-1DE5-4F06-BB9E-C4CF46B5E77F}" presName="sibTrans" presStyleLbl="sibTrans2D1" presStyleIdx="4" presStyleCnt="5"/>
      <dgm:spPr/>
    </dgm:pt>
    <dgm:pt modelId="{91F15EB5-F10A-4285-AB63-C62E3CBDBD34}" type="pres">
      <dgm:prSet presAssocID="{5265BE6E-1DE5-4F06-BB9E-C4CF46B5E77F}" presName="connectorText" presStyleLbl="sibTrans2D1" presStyleIdx="4" presStyleCnt="5"/>
      <dgm:spPr/>
    </dgm:pt>
    <dgm:pt modelId="{C5FA350E-ED6C-4A2E-9B78-9F76471677F8}" type="pres">
      <dgm:prSet presAssocID="{815D464A-CDEF-4E9F-AB01-6BC58E69FDA6}" presName="node" presStyleLbl="node1" presStyleIdx="5" presStyleCnt="6">
        <dgm:presLayoutVars>
          <dgm:bulletEnabled val="1"/>
        </dgm:presLayoutVars>
      </dgm:prSet>
      <dgm:spPr/>
    </dgm:pt>
  </dgm:ptLst>
  <dgm:cxnLst>
    <dgm:cxn modelId="{4CA84571-5E49-4611-B41C-9151CCCD3182}" type="presOf" srcId="{149C76F7-0348-4C5C-8AC4-E1583B9FDD7C}" destId="{5F8804EE-8A55-47D1-8A67-564D075D4C5C}" srcOrd="1" destOrd="0" presId="urn:microsoft.com/office/officeart/2005/8/layout/process2"/>
    <dgm:cxn modelId="{6B8ED314-5C9F-411B-91DD-89C75F581EFC}" type="presOf" srcId="{4EEF672B-1F24-4D77-907B-EA6C638DBB14}" destId="{DF677E94-E286-4FFF-B888-B7B79A5E9A2A}" srcOrd="0" destOrd="0" presId="urn:microsoft.com/office/officeart/2005/8/layout/process2"/>
    <dgm:cxn modelId="{46751ED0-00C0-4EB6-A459-AE7DB71F2868}" type="presOf" srcId="{3EA47B25-3D4B-4133-A9F0-4209E5C65A00}" destId="{EC5C888C-A950-49F3-BE77-C1FC16AF2B26}" srcOrd="0" destOrd="0" presId="urn:microsoft.com/office/officeart/2005/8/layout/process2"/>
    <dgm:cxn modelId="{365B0D26-461F-4502-B29A-5CB196DA1504}" srcId="{3EA47B25-3D4B-4133-A9F0-4209E5C65A00}" destId="{6323A5DE-C879-4A65-A9B7-47676F44E19E}" srcOrd="3" destOrd="0" parTransId="{C143B432-C3AA-4BE3-93E1-E241951BCF3E}" sibTransId="{149C76F7-0348-4C5C-8AC4-E1583B9FDD7C}"/>
    <dgm:cxn modelId="{03441767-ED52-4AAC-92E9-A817355F72AA}" type="presOf" srcId="{149C76F7-0348-4C5C-8AC4-E1583B9FDD7C}" destId="{15560001-F6B9-42BC-834C-B4020678EA6F}" srcOrd="0" destOrd="0" presId="urn:microsoft.com/office/officeart/2005/8/layout/process2"/>
    <dgm:cxn modelId="{0306FF59-8E2D-413D-9022-F3C828D10114}" srcId="{3EA47B25-3D4B-4133-A9F0-4209E5C65A00}" destId="{FCFCA489-BFB1-4217-9407-6E82155AC971}" srcOrd="4" destOrd="0" parTransId="{5B617634-2DDC-4A4A-8D5E-7C2FD817A26F}" sibTransId="{5265BE6E-1DE5-4F06-BB9E-C4CF46B5E77F}"/>
    <dgm:cxn modelId="{001FE9EF-D7EF-42CD-BCC8-D8EF485EF46F}" type="presOf" srcId="{5265BE6E-1DE5-4F06-BB9E-C4CF46B5E77F}" destId="{91F15EB5-F10A-4285-AB63-C62E3CBDBD34}" srcOrd="1" destOrd="0" presId="urn:microsoft.com/office/officeart/2005/8/layout/process2"/>
    <dgm:cxn modelId="{414F7C01-F7C6-4BAA-ACAA-B730198764F3}" type="presOf" srcId="{D700EA88-6EAF-4E04-A86B-E49E064E7704}" destId="{18496F25-5611-4730-A530-BCF36B489B54}" srcOrd="0" destOrd="0" presId="urn:microsoft.com/office/officeart/2005/8/layout/process2"/>
    <dgm:cxn modelId="{D55C85DC-F334-4CF1-A7B3-C9B6A2C6E893}" type="presOf" srcId="{6323A5DE-C879-4A65-A9B7-47676F44E19E}" destId="{191B61BE-4268-4848-871C-12043F75241B}" srcOrd="0" destOrd="0" presId="urn:microsoft.com/office/officeart/2005/8/layout/process2"/>
    <dgm:cxn modelId="{C3C03486-14BD-4DB3-A0B1-70216C1C68A0}" type="presOf" srcId="{FCFCA489-BFB1-4217-9407-6E82155AC971}" destId="{38FD4985-3C4B-46E8-B5C8-D38FB399D636}" srcOrd="0" destOrd="0" presId="urn:microsoft.com/office/officeart/2005/8/layout/process2"/>
    <dgm:cxn modelId="{F9DAF4CC-C046-47F1-943D-7239D9A382D0}" srcId="{3EA47B25-3D4B-4133-A9F0-4209E5C65A00}" destId="{3ACF5629-A4EC-4F25-8961-02FE9611DFFA}" srcOrd="2" destOrd="0" parTransId="{4EE60472-7627-4C18-B5EB-D66A5ECEEC22}" sibTransId="{D700EA88-6EAF-4E04-A86B-E49E064E7704}"/>
    <dgm:cxn modelId="{E73FEF36-A4AC-45AA-8ADF-468DD6FE0F3F}" type="presOf" srcId="{C0133054-CB61-4CA9-84EE-86255A96C99B}" destId="{CADC2E08-5C0A-4B04-8EE4-53611D2B30AA}" srcOrd="0" destOrd="0" presId="urn:microsoft.com/office/officeart/2005/8/layout/process2"/>
    <dgm:cxn modelId="{CDD20500-2002-4346-A1AC-FC269D8811B8}" srcId="{3EA47B25-3D4B-4133-A9F0-4209E5C65A00}" destId="{4EEF672B-1F24-4D77-907B-EA6C638DBB14}" srcOrd="1" destOrd="0" parTransId="{6203BDB4-65EA-4358-BDA2-1E16EF27797B}" sibTransId="{C0133054-CB61-4CA9-84EE-86255A96C99B}"/>
    <dgm:cxn modelId="{2FA48BFE-8466-4F7F-B204-BA9B157A1964}" type="presOf" srcId="{5265BE6E-1DE5-4F06-BB9E-C4CF46B5E77F}" destId="{03A16D24-B9BF-4C67-B4CF-E555D6FDDAD7}" srcOrd="0" destOrd="0" presId="urn:microsoft.com/office/officeart/2005/8/layout/process2"/>
    <dgm:cxn modelId="{46DE1FD7-385A-41A7-94C8-BC7E275DE5A1}" type="presOf" srcId="{1E927D93-1B51-4F8B-A76D-D45A1FF4636D}" destId="{33E88914-FE23-417F-8C71-6D3438FF71DD}" srcOrd="0" destOrd="0" presId="urn:microsoft.com/office/officeart/2005/8/layout/process2"/>
    <dgm:cxn modelId="{03186535-B4C3-4243-891E-62C15C013039}" type="presOf" srcId="{3ACF5629-A4EC-4F25-8961-02FE9611DFFA}" destId="{16C75408-998B-478A-B04D-E60C44B23637}" srcOrd="0" destOrd="0" presId="urn:microsoft.com/office/officeart/2005/8/layout/process2"/>
    <dgm:cxn modelId="{4138132D-03EB-40E6-A2A5-B8E63326C1CE}" type="presOf" srcId="{C0133054-CB61-4CA9-84EE-86255A96C99B}" destId="{3151E02E-D8A2-42BA-9A53-68D4A63E4255}" srcOrd="1" destOrd="0" presId="urn:microsoft.com/office/officeart/2005/8/layout/process2"/>
    <dgm:cxn modelId="{AC6B423F-9099-4588-8C69-CF685007E618}" type="presOf" srcId="{D700EA88-6EAF-4E04-A86B-E49E064E7704}" destId="{B40CF172-2B0C-4414-B3FF-AE0457D42212}" srcOrd="1" destOrd="0" presId="urn:microsoft.com/office/officeart/2005/8/layout/process2"/>
    <dgm:cxn modelId="{502715AF-F425-47CD-B714-E15F9006B934}" srcId="{3EA47B25-3D4B-4133-A9F0-4209E5C65A00}" destId="{1E927D93-1B51-4F8B-A76D-D45A1FF4636D}" srcOrd="0" destOrd="0" parTransId="{80A3F2F8-CDBA-44A4-9264-15D5C606492B}" sibTransId="{7BC9EC7C-9EE1-4C65-BE43-9DCC51C0EB13}"/>
    <dgm:cxn modelId="{4FBF36F2-2345-4516-9BB0-65681FCFB185}" type="presOf" srcId="{7BC9EC7C-9EE1-4C65-BE43-9DCC51C0EB13}" destId="{BC780235-270C-44D2-A5A9-B7C0C62AE3D0}" srcOrd="1" destOrd="0" presId="urn:microsoft.com/office/officeart/2005/8/layout/process2"/>
    <dgm:cxn modelId="{33691215-01EF-4CC4-9A10-CB71B9DF0D06}" type="presOf" srcId="{815D464A-CDEF-4E9F-AB01-6BC58E69FDA6}" destId="{C5FA350E-ED6C-4A2E-9B78-9F76471677F8}" srcOrd="0" destOrd="0" presId="urn:microsoft.com/office/officeart/2005/8/layout/process2"/>
    <dgm:cxn modelId="{2397BDF2-ACF8-425C-8B63-81909857659D}" srcId="{3EA47B25-3D4B-4133-A9F0-4209E5C65A00}" destId="{815D464A-CDEF-4E9F-AB01-6BC58E69FDA6}" srcOrd="5" destOrd="0" parTransId="{314C3018-4681-46A3-B803-43C52922A509}" sibTransId="{13B71E8D-B1F1-44A7-8178-7067A02CA794}"/>
    <dgm:cxn modelId="{18D0418D-8CF5-4121-A548-EC5DB7F242A7}" type="presOf" srcId="{7BC9EC7C-9EE1-4C65-BE43-9DCC51C0EB13}" destId="{8844B2C2-6ADC-4D1A-B898-F6F96374F10D}" srcOrd="0" destOrd="0" presId="urn:microsoft.com/office/officeart/2005/8/layout/process2"/>
    <dgm:cxn modelId="{253C9D33-6E95-4084-8ACC-49D97D3F7D6C}" type="presParOf" srcId="{EC5C888C-A950-49F3-BE77-C1FC16AF2B26}" destId="{33E88914-FE23-417F-8C71-6D3438FF71DD}" srcOrd="0" destOrd="0" presId="urn:microsoft.com/office/officeart/2005/8/layout/process2"/>
    <dgm:cxn modelId="{67F01993-A4B6-4418-B5A0-F56182E6B530}" type="presParOf" srcId="{EC5C888C-A950-49F3-BE77-C1FC16AF2B26}" destId="{8844B2C2-6ADC-4D1A-B898-F6F96374F10D}" srcOrd="1" destOrd="0" presId="urn:microsoft.com/office/officeart/2005/8/layout/process2"/>
    <dgm:cxn modelId="{FE2D7565-EA75-493B-B5DF-E82CE4CF02D8}" type="presParOf" srcId="{8844B2C2-6ADC-4D1A-B898-F6F96374F10D}" destId="{BC780235-270C-44D2-A5A9-B7C0C62AE3D0}" srcOrd="0" destOrd="0" presId="urn:microsoft.com/office/officeart/2005/8/layout/process2"/>
    <dgm:cxn modelId="{AC80D7CA-8450-4D99-9788-E18D247F8C0A}" type="presParOf" srcId="{EC5C888C-A950-49F3-BE77-C1FC16AF2B26}" destId="{DF677E94-E286-4FFF-B888-B7B79A5E9A2A}" srcOrd="2" destOrd="0" presId="urn:microsoft.com/office/officeart/2005/8/layout/process2"/>
    <dgm:cxn modelId="{533262BE-8524-4887-95F7-EAAB76C295CA}" type="presParOf" srcId="{EC5C888C-A950-49F3-BE77-C1FC16AF2B26}" destId="{CADC2E08-5C0A-4B04-8EE4-53611D2B30AA}" srcOrd="3" destOrd="0" presId="urn:microsoft.com/office/officeart/2005/8/layout/process2"/>
    <dgm:cxn modelId="{9058669A-CD54-44DA-A375-F1ADEDFC43C3}" type="presParOf" srcId="{CADC2E08-5C0A-4B04-8EE4-53611D2B30AA}" destId="{3151E02E-D8A2-42BA-9A53-68D4A63E4255}" srcOrd="0" destOrd="0" presId="urn:microsoft.com/office/officeart/2005/8/layout/process2"/>
    <dgm:cxn modelId="{EFB4A830-DE4D-4A99-B52D-AAAD91C878A8}" type="presParOf" srcId="{EC5C888C-A950-49F3-BE77-C1FC16AF2B26}" destId="{16C75408-998B-478A-B04D-E60C44B23637}" srcOrd="4" destOrd="0" presId="urn:microsoft.com/office/officeart/2005/8/layout/process2"/>
    <dgm:cxn modelId="{306135C3-4CE5-4535-8514-1BFDF6C5C6FD}" type="presParOf" srcId="{EC5C888C-A950-49F3-BE77-C1FC16AF2B26}" destId="{18496F25-5611-4730-A530-BCF36B489B54}" srcOrd="5" destOrd="0" presId="urn:microsoft.com/office/officeart/2005/8/layout/process2"/>
    <dgm:cxn modelId="{C8454C53-07E3-486C-96C8-CDAD74373636}" type="presParOf" srcId="{18496F25-5611-4730-A530-BCF36B489B54}" destId="{B40CF172-2B0C-4414-B3FF-AE0457D42212}" srcOrd="0" destOrd="0" presId="urn:microsoft.com/office/officeart/2005/8/layout/process2"/>
    <dgm:cxn modelId="{C37F1802-C91E-497C-B19E-1C490B7C817E}" type="presParOf" srcId="{EC5C888C-A950-49F3-BE77-C1FC16AF2B26}" destId="{191B61BE-4268-4848-871C-12043F75241B}" srcOrd="6" destOrd="0" presId="urn:microsoft.com/office/officeart/2005/8/layout/process2"/>
    <dgm:cxn modelId="{EFE8BE48-E3BF-4C63-BF9E-88C85CA0AE06}" type="presParOf" srcId="{EC5C888C-A950-49F3-BE77-C1FC16AF2B26}" destId="{15560001-F6B9-42BC-834C-B4020678EA6F}" srcOrd="7" destOrd="0" presId="urn:microsoft.com/office/officeart/2005/8/layout/process2"/>
    <dgm:cxn modelId="{C3283F4B-2C43-4896-9BFC-473AC925B5F9}" type="presParOf" srcId="{15560001-F6B9-42BC-834C-B4020678EA6F}" destId="{5F8804EE-8A55-47D1-8A67-564D075D4C5C}" srcOrd="0" destOrd="0" presId="urn:microsoft.com/office/officeart/2005/8/layout/process2"/>
    <dgm:cxn modelId="{3115CA5D-5FAF-408E-BADA-139A2753C919}" type="presParOf" srcId="{EC5C888C-A950-49F3-BE77-C1FC16AF2B26}" destId="{38FD4985-3C4B-46E8-B5C8-D38FB399D636}" srcOrd="8" destOrd="0" presId="urn:microsoft.com/office/officeart/2005/8/layout/process2"/>
    <dgm:cxn modelId="{E09E92EA-64FE-4F9D-80AC-8B50CB9817C0}" type="presParOf" srcId="{EC5C888C-A950-49F3-BE77-C1FC16AF2B26}" destId="{03A16D24-B9BF-4C67-B4CF-E555D6FDDAD7}" srcOrd="9" destOrd="0" presId="urn:microsoft.com/office/officeart/2005/8/layout/process2"/>
    <dgm:cxn modelId="{F15C00AE-890C-4D70-A1A6-BA280B7B706C}" type="presParOf" srcId="{03A16D24-B9BF-4C67-B4CF-E555D6FDDAD7}" destId="{91F15EB5-F10A-4285-AB63-C62E3CBDBD34}" srcOrd="0" destOrd="0" presId="urn:microsoft.com/office/officeart/2005/8/layout/process2"/>
    <dgm:cxn modelId="{0E5D3126-D8CE-4BEB-9184-D347E773D46D}" type="presParOf" srcId="{EC5C888C-A950-49F3-BE77-C1FC16AF2B26}" destId="{C5FA350E-ED6C-4A2E-9B78-9F76471677F8}" srcOrd="10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ACFAA-520C-4644-97ED-82A86BCEE6E6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66E1-CD56-4787-AB7F-8FA228E6CC3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066E1-CD56-4787-AB7F-8FA228E6CC3D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4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Akcelerometer</a:t>
            </a:r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Meria zrýchlenie zariadenia a umožňuje detekciu pohybu a orientácie. Používa sa napríklad na automatickú rotáciu obrazovky alebo pre rôzne herné aplikácie.</a:t>
            </a:r>
          </a:p>
          <a:p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Gyroskop: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Umožňuje zariadeniu zistiť jeho otáčanie a pohyby v priestore. Je často používaný v kombinácii s </a:t>
            </a:r>
            <a:r>
              <a:rPr lang="sk-SK" sz="14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akcelerometrom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 presnejšiu detekciu pohybu.</a:t>
            </a:r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Kompas (magnetický senzor):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Poskytuje informácie o magnetickom poli, čo umožňuje určiť orientáciu zariadenia vo vzťahu k severnému smeru. Kompas je často využívaný pre navigačné aplikácie a mapy.</a:t>
            </a:r>
          </a:p>
          <a:p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 (</a:t>
            </a:r>
            <a:r>
              <a:rPr lang="sk-SK" sz="14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infrčervený</a:t>
            </a:r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senzor: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Používa sa pre rôzne účely, od ovládania televízorov cez </a:t>
            </a:r>
            <a:r>
              <a:rPr lang="sk-SK" sz="14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smartfón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meranie teploty v určitých aplikáciách.</a:t>
            </a:r>
          </a:p>
          <a:p>
            <a:r>
              <a:rPr lang="sk-SK" sz="1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Ultrazvukový senzor: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Tieto senzory môžu byť využité pre meranie vzdialenosti od objektov. Súčasné </a:t>
            </a:r>
            <a:r>
              <a:rPr lang="sk-SK" sz="14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smartfóny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 môžu používať napríklad pri </a:t>
            </a:r>
            <a:r>
              <a:rPr lang="sk-SK" sz="14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autofókusovaní</a:t>
            </a:r>
            <a:r>
              <a:rPr lang="sk-SK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fotoaparátu alebo pri detekcii blízkosti objektov.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066E1-CD56-4787-AB7F-8FA228E6CC3D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371600" y="3886200"/>
            <a:ext cx="771525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5124450"/>
            <a:ext cx="771525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200900" y="6355080"/>
            <a:ext cx="2571750" cy="365760"/>
          </a:xfrm>
        </p:spPr>
        <p:txBody>
          <a:bodyPr/>
          <a:lstStyle>
            <a:lvl1pPr>
              <a:defRPr sz="1400"/>
            </a:lvl1pPr>
          </a:lstStyle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3260979" y="6355080"/>
            <a:ext cx="390906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1368171" y="6355080"/>
            <a:ext cx="1371600" cy="365760"/>
          </a:xfrm>
        </p:spPr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élník 20"/>
          <p:cNvSpPr/>
          <p:nvPr/>
        </p:nvSpPr>
        <p:spPr>
          <a:xfrm>
            <a:off x="1017984" y="3648075"/>
            <a:ext cx="8229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élník 32"/>
          <p:cNvSpPr/>
          <p:nvPr/>
        </p:nvSpPr>
        <p:spPr>
          <a:xfrm>
            <a:off x="1028700" y="5048250"/>
            <a:ext cx="8229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élník 21"/>
          <p:cNvSpPr/>
          <p:nvPr/>
        </p:nvSpPr>
        <p:spPr>
          <a:xfrm>
            <a:off x="1017984" y="3648075"/>
            <a:ext cx="257175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>
            <a:off x="1028700" y="5048250"/>
            <a:ext cx="257175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6353175"/>
            <a:ext cx="92583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úhelník 7"/>
          <p:cNvSpPr>
            <a:spLocks noChangeAspect="1"/>
          </p:cNvSpPr>
          <p:nvPr/>
        </p:nvSpPr>
        <p:spPr>
          <a:xfrm rot="5400000">
            <a:off x="483416" y="6459956"/>
            <a:ext cx="190849" cy="1353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 rot="5400000">
            <a:off x="444906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514350" y="1219200"/>
            <a:ext cx="9258300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2971800"/>
            <a:ext cx="771525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57325" y="4267200"/>
            <a:ext cx="7629525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7200900" y="6355080"/>
            <a:ext cx="2571750" cy="365760"/>
          </a:xfrm>
        </p:spPr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260979" y="6355080"/>
            <a:ext cx="390906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203579" y="6355080"/>
            <a:ext cx="1711071" cy="365760"/>
          </a:xfrm>
        </p:spPr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1028700" y="2819400"/>
            <a:ext cx="8229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028700" y="2819400"/>
            <a:ext cx="257175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228600"/>
            <a:ext cx="9258300" cy="9144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514350" y="1219200"/>
            <a:ext cx="4546854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5211223" y="1216152"/>
            <a:ext cx="4546854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228600"/>
            <a:ext cx="92583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14350" y="1285875"/>
            <a:ext cx="4545212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5229226" y="1295400"/>
            <a:ext cx="4546997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514350" y="2133600"/>
            <a:ext cx="4543425" cy="4038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5229225" y="2133600"/>
            <a:ext cx="4543425" cy="4038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228600"/>
            <a:ext cx="9258300" cy="9144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83416" y="6459956"/>
            <a:ext cx="190849" cy="1353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Přímá spojovací čára 4"/>
          <p:cNvSpPr>
            <a:spLocks noChangeShapeType="1"/>
          </p:cNvSpPr>
          <p:nvPr/>
        </p:nvSpPr>
        <p:spPr bwMode="auto">
          <a:xfrm>
            <a:off x="514350" y="6353175"/>
            <a:ext cx="92583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83416" y="6459956"/>
            <a:ext cx="190849" cy="1353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15175" y="304800"/>
            <a:ext cx="2828925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7115175" y="1219201"/>
            <a:ext cx="2828925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514350" y="6353175"/>
            <a:ext cx="92583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rot="5400000">
            <a:off x="3932916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83416" y="6459956"/>
            <a:ext cx="190849" cy="1353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quarter" idx="1"/>
          </p:nvPr>
        </p:nvSpPr>
        <p:spPr>
          <a:xfrm>
            <a:off x="342900" y="304800"/>
            <a:ext cx="6429375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500856"/>
            <a:ext cx="92583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4350" y="1905000"/>
            <a:ext cx="92583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14350" y="1219200"/>
            <a:ext cx="92583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514350" y="6353175"/>
            <a:ext cx="92583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83416" y="6459956"/>
            <a:ext cx="190849" cy="1353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514350" y="500856"/>
            <a:ext cx="2057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514350" y="152400"/>
            <a:ext cx="92583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514350" y="1219200"/>
            <a:ext cx="92583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7200900" y="6356350"/>
            <a:ext cx="2575179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5FAA62-EE2E-4BCE-A5F5-32D020C76493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260979" y="6356350"/>
            <a:ext cx="394335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689229" y="6356350"/>
            <a:ext cx="22288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FDD83C-1154-4E33-B626-2CA288511CF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Přímá spojovací čára 27"/>
          <p:cNvSpPr>
            <a:spLocks noChangeShapeType="1"/>
          </p:cNvSpPr>
          <p:nvPr/>
        </p:nvSpPr>
        <p:spPr bwMode="auto">
          <a:xfrm>
            <a:off x="514350" y="6353175"/>
            <a:ext cx="92583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Přímá spojovací čára 28"/>
          <p:cNvSpPr>
            <a:spLocks noChangeShapeType="1"/>
          </p:cNvSpPr>
          <p:nvPr/>
        </p:nvSpPr>
        <p:spPr bwMode="auto">
          <a:xfrm>
            <a:off x="514350" y="1143000"/>
            <a:ext cx="92583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úhelník 9"/>
          <p:cNvSpPr>
            <a:spLocks noChangeAspect="1"/>
          </p:cNvSpPr>
          <p:nvPr/>
        </p:nvSpPr>
        <p:spPr>
          <a:xfrm rot="5400000">
            <a:off x="483416" y="6459956"/>
            <a:ext cx="190849" cy="1353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Senzory v </a:t>
            </a:r>
            <a:r>
              <a:rPr lang="sk-SK" b="1" dirty="0" err="1" smtClean="0"/>
              <a:t>smartfónoch</a:t>
            </a:r>
            <a:r>
              <a:rPr lang="sk-SK" b="1" dirty="0" smtClean="0"/>
              <a:t> a zbieranie údajov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/>
              <a:t>Michal </a:t>
            </a:r>
            <a:r>
              <a:rPr lang="sk-SK" b="1" dirty="0" err="1" smtClean="0"/>
              <a:t>Húlan</a:t>
            </a:r>
            <a:r>
              <a:rPr lang="sk-SK" b="1" dirty="0" smtClean="0"/>
              <a:t>, 2.N</a:t>
            </a:r>
            <a:endParaRPr lang="sk-SK" b="1" dirty="0"/>
          </a:p>
        </p:txBody>
      </p:sp>
      <p:pic>
        <p:nvPicPr>
          <p:cNvPr id="4" name="Obrázek 3" descr="MobileDeviceSens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82" y="253550"/>
            <a:ext cx="5894437" cy="32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2"/>
                </a:solidFill>
                <a:latin typeface="+mn-lt"/>
              </a:rPr>
              <a:t>Barometrický senzor</a:t>
            </a:r>
            <a:endParaRPr lang="sk-SK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Meria aktuálny atmosférický tlak</a:t>
            </a:r>
          </a:p>
          <a:p>
            <a:r>
              <a:rPr lang="sk-SK" sz="2400" dirty="0" smtClean="0"/>
              <a:t>Elektronický tlakový senzor s </a:t>
            </a:r>
            <a:r>
              <a:rPr lang="sk-SK" sz="2400" dirty="0" err="1" smtClean="0"/>
              <a:t>analogovo</a:t>
            </a:r>
            <a:r>
              <a:rPr lang="sk-SK" sz="2400" dirty="0" err="1" smtClean="0"/>
              <a:t>-digitálnym</a:t>
            </a:r>
            <a:r>
              <a:rPr lang="sk-SK" sz="2400" dirty="0" smtClean="0"/>
              <a:t> prevodníkom</a:t>
            </a:r>
          </a:p>
          <a:p>
            <a:endParaRPr lang="sk-SK" sz="2400" dirty="0" smtClean="0"/>
          </a:p>
          <a:p>
            <a:r>
              <a:rPr lang="sk-SK" sz="2400" u="sng" dirty="0" smtClean="0"/>
              <a:t>Použitie:</a:t>
            </a:r>
          </a:p>
          <a:p>
            <a:pPr>
              <a:buNone/>
            </a:pPr>
            <a:r>
              <a:rPr lang="sk-SK" sz="2400" dirty="0" smtClean="0"/>
              <a:t>	</a:t>
            </a:r>
            <a:r>
              <a:rPr lang="sk-SK" sz="2400" dirty="0" smtClean="0"/>
              <a:t>- meranie atmosférického tlaku</a:t>
            </a:r>
          </a:p>
          <a:p>
            <a:pPr>
              <a:buNone/>
            </a:pPr>
            <a:r>
              <a:rPr lang="sk-SK" sz="2400" dirty="0" smtClean="0"/>
              <a:t>	</a:t>
            </a:r>
            <a:r>
              <a:rPr lang="sk-SK" sz="2400" dirty="0" smtClean="0"/>
              <a:t>(aplikácie predpoveď počasia)</a:t>
            </a:r>
          </a:p>
          <a:p>
            <a:pPr>
              <a:buNone/>
            </a:pPr>
            <a:r>
              <a:rPr lang="sk-SK" sz="2400" dirty="0" smtClean="0"/>
              <a:t>	</a:t>
            </a:r>
            <a:r>
              <a:rPr lang="sk-SK" sz="2400" dirty="0" smtClean="0"/>
              <a:t>- stanoviť nadmorskú výšku</a:t>
            </a:r>
          </a:p>
        </p:txBody>
      </p:sp>
      <p:pic>
        <p:nvPicPr>
          <p:cNvPr id="6" name="Zástupný symbol pro obsah 5" descr="barometrický senzor.jfif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301834" y="2071678"/>
            <a:ext cx="3333773" cy="2500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Zástupný symbol pro obsah 4"/>
          <p:cNvGraphicFramePr>
            <a:graphicFrameLocks noGrp="1"/>
          </p:cNvGraphicFramePr>
          <p:nvPr>
            <p:ph sz="quarter" idx="1"/>
          </p:nvPr>
        </p:nvGraphicFramePr>
        <p:xfrm>
          <a:off x="514350" y="1219200"/>
          <a:ext cx="92583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2"/>
                </a:solidFill>
                <a:latin typeface="+mn-lt"/>
              </a:rPr>
              <a:t>Zbieranie údajov</a:t>
            </a:r>
            <a:endParaRPr lang="sk-SK" sz="2800" b="1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Senzory v </a:t>
            </a:r>
            <a:r>
              <a:rPr lang="sk-SK" b="1" dirty="0" err="1" smtClean="0"/>
              <a:t>smartfónoch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14350" y="1219200"/>
            <a:ext cx="9258300" cy="51120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sk-SK" dirty="0" err="1" smtClean="0"/>
              <a:t>Akcelerometer</a:t>
            </a:r>
            <a:endParaRPr lang="sk-SK" dirty="0" smtClean="0"/>
          </a:p>
          <a:p>
            <a:pPr marL="514350" indent="-514350"/>
            <a:r>
              <a:rPr lang="sk-SK" dirty="0" smtClean="0"/>
              <a:t>Gyroskop</a:t>
            </a:r>
          </a:p>
          <a:p>
            <a:pPr marL="514350" indent="-514350"/>
            <a:r>
              <a:rPr lang="sk-SK" dirty="0" smtClean="0"/>
              <a:t>Snímač svetla</a:t>
            </a:r>
          </a:p>
          <a:p>
            <a:pPr marL="514350" indent="-514350"/>
            <a:r>
              <a:rPr lang="sk-SK" dirty="0" smtClean="0"/>
              <a:t>Snímač blízkosti</a:t>
            </a:r>
          </a:p>
          <a:p>
            <a:pPr marL="514350" indent="-514350"/>
            <a:r>
              <a:rPr lang="sk-SK" dirty="0" smtClean="0"/>
              <a:t>Magnetický senzor(</a:t>
            </a:r>
            <a:r>
              <a:rPr lang="sk-SK" dirty="0" err="1" smtClean="0"/>
              <a:t>Magnetometer</a:t>
            </a:r>
            <a:r>
              <a:rPr lang="sk-SK" dirty="0" smtClean="0"/>
              <a:t>) Kompas</a:t>
            </a:r>
          </a:p>
          <a:p>
            <a:pPr marL="514350" indent="-514350"/>
            <a:r>
              <a:rPr lang="sk-SK" dirty="0" smtClean="0"/>
              <a:t>Snímač odtlačkov prstov</a:t>
            </a:r>
          </a:p>
          <a:p>
            <a:pPr marL="514350" indent="-514350"/>
            <a:r>
              <a:rPr lang="sk-SK" dirty="0" smtClean="0"/>
              <a:t>IR(Infračervený ) senzor</a:t>
            </a:r>
          </a:p>
          <a:p>
            <a:pPr marL="514350" indent="-514350"/>
            <a:r>
              <a:rPr lang="sk-SK" dirty="0" smtClean="0"/>
              <a:t>Barometrický senzor</a:t>
            </a:r>
          </a:p>
          <a:p>
            <a:pPr marL="514350" indent="-514350"/>
            <a:r>
              <a:rPr lang="sk-SK" dirty="0" smtClean="0"/>
              <a:t>Termálny senzor</a:t>
            </a:r>
          </a:p>
          <a:p>
            <a:pPr marL="514350" indent="-514350"/>
            <a:r>
              <a:rPr lang="sk-SK" dirty="0" smtClean="0"/>
              <a:t>Ultrazvukový senzor</a:t>
            </a:r>
          </a:p>
          <a:p>
            <a:pPr marL="514350" indent="-514350"/>
            <a:r>
              <a:rPr lang="sk-SK" dirty="0" smtClean="0"/>
              <a:t>Biometrické senzory</a:t>
            </a:r>
          </a:p>
          <a:p>
            <a:pPr marL="514350" indent="-514350"/>
            <a:r>
              <a:rPr lang="sk-SK" dirty="0" smtClean="0"/>
              <a:t>Senzory intenzity zvuku</a:t>
            </a:r>
          </a:p>
          <a:p>
            <a:pPr marL="514350" indent="-514350"/>
            <a:endParaRPr lang="sk-SK" dirty="0" smtClean="0"/>
          </a:p>
        </p:txBody>
      </p:sp>
      <p:sp>
        <p:nvSpPr>
          <p:cNvPr id="4100" name="AutoShape 4" descr="Nextech | Vývoj pre Android – Využitie senzorov / 14. časť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14350" y="214290"/>
            <a:ext cx="4545212" cy="685800"/>
          </a:xfrm>
        </p:spPr>
        <p:txBody>
          <a:bodyPr/>
          <a:lstStyle/>
          <a:p>
            <a:r>
              <a:rPr lang="sk-SK" sz="2800" dirty="0" err="1" smtClean="0"/>
              <a:t>Akcelerometer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514350" y="1400180"/>
            <a:ext cx="4543425" cy="48863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sk-SK" sz="2200" dirty="0" smtClean="0"/>
              <a:t>Meria zrýchlenie,  pohyb po určitej osi</a:t>
            </a:r>
          </a:p>
          <a:p>
            <a:r>
              <a:rPr lang="sk-SK" sz="2200" dirty="0" err="1" smtClean="0"/>
              <a:t>Detekuje</a:t>
            </a:r>
            <a:r>
              <a:rPr lang="sk-SK" sz="2200" dirty="0" smtClean="0"/>
              <a:t> smer otočenia zariadenia a rýchlosť pohybu v lineárnom smere</a:t>
            </a:r>
          </a:p>
          <a:p>
            <a:r>
              <a:rPr lang="sk-SK" sz="2200" dirty="0" smtClean="0"/>
              <a:t>Snímač sa skladá z mikroskopických kryštálových štruktúr, </a:t>
            </a:r>
            <a:r>
              <a:rPr lang="sk-SK" sz="2200" dirty="0" smtClean="0"/>
              <a:t>ktoré generujú el. napätie keď </a:t>
            </a:r>
            <a:r>
              <a:rPr lang="sk-SK" sz="2200" dirty="0" smtClean="0"/>
              <a:t>sú ovplyvnené prírodnými silami</a:t>
            </a:r>
          </a:p>
          <a:p>
            <a:r>
              <a:rPr lang="sk-SK" sz="2200" dirty="0" smtClean="0"/>
              <a:t>Zariadenie interpretuje napätie z kryštálov a zistí ako rýchlo a do akého smeru sa </a:t>
            </a:r>
            <a:r>
              <a:rPr lang="sk-SK" sz="2200" dirty="0" err="1" smtClean="0"/>
              <a:t>smartfón</a:t>
            </a:r>
            <a:r>
              <a:rPr lang="sk-SK" sz="2200" dirty="0" smtClean="0"/>
              <a:t> pohybuje</a:t>
            </a:r>
          </a:p>
          <a:p>
            <a:endParaRPr lang="sk-SK" sz="2200" dirty="0" smtClean="0"/>
          </a:p>
          <a:p>
            <a:r>
              <a:rPr lang="sk-SK" sz="2200" u="sng" dirty="0" smtClean="0"/>
              <a:t>POUŽITIE:  </a:t>
            </a:r>
          </a:p>
          <a:p>
            <a:pPr lvl="1">
              <a:buNone/>
            </a:pPr>
            <a:r>
              <a:rPr lang="sk-SK" sz="2200" dirty="0" smtClean="0">
                <a:solidFill>
                  <a:schemeClr val="tx1"/>
                </a:solidFill>
              </a:rPr>
              <a:t>- Zistenie či je zariadenie na </a:t>
            </a:r>
            <a:r>
              <a:rPr lang="sk-SK" sz="2200" dirty="0" smtClean="0">
                <a:solidFill>
                  <a:schemeClr val="tx1"/>
                </a:solidFill>
              </a:rPr>
              <a:t>výšku alebo </a:t>
            </a:r>
            <a:r>
              <a:rPr lang="sk-SK" sz="2200" dirty="0" smtClean="0">
                <a:solidFill>
                  <a:schemeClr val="tx1"/>
                </a:solidFill>
              </a:rPr>
              <a:t>šírku</a:t>
            </a:r>
          </a:p>
          <a:p>
            <a:pPr>
              <a:buNone/>
            </a:pPr>
            <a:r>
              <a:rPr lang="sk-SK" sz="2200" dirty="0" smtClean="0"/>
              <a:t>	- automatická rotácia obrazovky,  </a:t>
            </a:r>
          </a:p>
          <a:p>
            <a:pPr>
              <a:buNone/>
            </a:pPr>
            <a:r>
              <a:rPr lang="sk-SK" sz="2200" dirty="0" smtClean="0"/>
              <a:t>	- herné aplikácie</a:t>
            </a:r>
          </a:p>
          <a:p>
            <a:endParaRPr lang="sk-SK" sz="2000" dirty="0" smtClean="0"/>
          </a:p>
          <a:p>
            <a:endParaRPr lang="sk-SK" sz="2000" dirty="0" smtClean="0"/>
          </a:p>
        </p:txBody>
      </p:sp>
      <p:pic>
        <p:nvPicPr>
          <p:cNvPr id="2050" name="Picture 2" descr="Akcelerometer_senz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6" y="1285855"/>
            <a:ext cx="3643338" cy="3643343"/>
          </a:xfrm>
          <a:prstGeom prst="rect">
            <a:avLst/>
          </a:prstGeom>
          <a:noFill/>
        </p:spPr>
      </p:pic>
      <p:pic>
        <p:nvPicPr>
          <p:cNvPr id="13" name="Obrázek 12" descr="akcelerome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80" y="4123288"/>
            <a:ext cx="1532918" cy="209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500030" y="214290"/>
            <a:ext cx="4546997" cy="685800"/>
          </a:xfrm>
        </p:spPr>
        <p:txBody>
          <a:bodyPr/>
          <a:lstStyle/>
          <a:p>
            <a:r>
              <a:rPr lang="sk-SK" sz="2800" dirty="0" smtClean="0"/>
              <a:t>Gyroskop</a:t>
            </a:r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71468" y="1142984"/>
            <a:ext cx="4543425" cy="5429288"/>
          </a:xfrm>
        </p:spPr>
        <p:txBody>
          <a:bodyPr>
            <a:noAutofit/>
          </a:bodyPr>
          <a:lstStyle/>
          <a:p>
            <a:r>
              <a:rPr lang="sk-SK" sz="2000" dirty="0" smtClean="0"/>
              <a:t>Meria rotáciu</a:t>
            </a:r>
          </a:p>
          <a:p>
            <a:r>
              <a:rPr lang="sk-SK" sz="2000" dirty="0" smtClean="0"/>
              <a:t>Umožňuje zariadeniu zistiť jeho otáčanie a </a:t>
            </a:r>
            <a:r>
              <a:rPr lang="sk-SK" sz="2000" dirty="0" smtClean="0"/>
              <a:t>pohyby </a:t>
            </a:r>
            <a:r>
              <a:rPr lang="sk-SK" sz="2000" dirty="0" smtClean="0"/>
              <a:t>v priestore</a:t>
            </a:r>
          </a:p>
          <a:p>
            <a:r>
              <a:rPr lang="sk-SK" sz="2000" dirty="0" smtClean="0"/>
              <a:t>Pomáha </a:t>
            </a:r>
            <a:r>
              <a:rPr lang="sk-SK" sz="2000" dirty="0" err="1" smtClean="0"/>
              <a:t>akcelerometru</a:t>
            </a:r>
            <a:r>
              <a:rPr lang="sk-SK" sz="2000" dirty="0" smtClean="0"/>
              <a:t> zistiť orientáciu zariadenia</a:t>
            </a:r>
          </a:p>
          <a:p>
            <a:r>
              <a:rPr lang="sk-SK" sz="2000" dirty="0" smtClean="0"/>
              <a:t>v kombinácii s </a:t>
            </a:r>
            <a:r>
              <a:rPr lang="sk-SK" sz="2000" dirty="0" err="1" smtClean="0"/>
              <a:t>akcelerometrom</a:t>
            </a:r>
            <a:r>
              <a:rPr lang="sk-SK" sz="2000" dirty="0" smtClean="0"/>
              <a:t> pre presnejšiu detekciu pohybu</a:t>
            </a:r>
          </a:p>
          <a:p>
            <a:r>
              <a:rPr lang="sk-SK" sz="2000" dirty="0" smtClean="0"/>
              <a:t>Gyroskopy typu MEMS(</a:t>
            </a:r>
            <a:r>
              <a:rPr lang="sk-SK" sz="2000" dirty="0" err="1" smtClean="0"/>
              <a:t>Micro</a:t>
            </a:r>
            <a:r>
              <a:rPr lang="sk-SK" sz="2000" dirty="0" smtClean="0"/>
              <a:t> </a:t>
            </a:r>
            <a:r>
              <a:rPr lang="sk-SK" sz="2000" dirty="0" err="1" smtClean="0"/>
              <a:t>Electro</a:t>
            </a:r>
            <a:r>
              <a:rPr lang="sk-SK" sz="2000" dirty="0" smtClean="0"/>
              <a:t> </a:t>
            </a:r>
            <a:r>
              <a:rPr lang="sk-SK" sz="2000" dirty="0" err="1" smtClean="0"/>
              <a:t>Mechanical</a:t>
            </a:r>
            <a:r>
              <a:rPr lang="sk-SK" sz="2000" dirty="0" smtClean="0"/>
              <a:t> </a:t>
            </a:r>
            <a:r>
              <a:rPr lang="sk-SK" sz="2000" dirty="0" err="1" smtClean="0"/>
              <a:t>System</a:t>
            </a:r>
            <a:r>
              <a:rPr lang="sk-SK" sz="2000" dirty="0" smtClean="0"/>
              <a:t>): veľkosť 1-100 µm</a:t>
            </a:r>
          </a:p>
          <a:p>
            <a:r>
              <a:rPr lang="sk-SK" sz="2000" dirty="0" err="1" smtClean="0"/>
              <a:t>Detekuje</a:t>
            </a:r>
            <a:r>
              <a:rPr lang="sk-SK" sz="2000" dirty="0" smtClean="0"/>
              <a:t> sa zmena pozície telefónu =&gt; pohyb sa stáva </a:t>
            </a:r>
            <a:r>
              <a:rPr lang="sk-SK" sz="2000" dirty="0" err="1" smtClean="0"/>
              <a:t>ele</a:t>
            </a:r>
            <a:r>
              <a:rPr lang="sk-SK" sz="2000" dirty="0" smtClean="0"/>
              <a:t>. signálom</a:t>
            </a:r>
          </a:p>
          <a:p>
            <a:r>
              <a:rPr lang="sk-SK" sz="2000" u="sng" dirty="0" smtClean="0"/>
              <a:t>POUŽITIE:  </a:t>
            </a:r>
          </a:p>
          <a:p>
            <a:pPr>
              <a:buNone/>
            </a:pPr>
            <a:r>
              <a:rPr lang="sk-SK" sz="2000" dirty="0" smtClean="0"/>
              <a:t>	- v závodných hrách(ovládanie nakláňaním </a:t>
            </a:r>
            <a:r>
              <a:rPr lang="sk-SK" sz="2000" dirty="0" err="1" smtClean="0"/>
              <a:t>smartfónu</a:t>
            </a:r>
            <a:r>
              <a:rPr lang="sk-SK" sz="2000" dirty="0" smtClean="0"/>
              <a:t>)</a:t>
            </a:r>
          </a:p>
          <a:p>
            <a:pPr>
              <a:buNone/>
            </a:pPr>
            <a:r>
              <a:rPr lang="sk-SK" sz="2000" dirty="0" smtClean="0"/>
              <a:t>	- navigačné aplikácie na zistenie smeru namierenia telefónu </a:t>
            </a:r>
          </a:p>
          <a:p>
            <a:endParaRPr lang="sk-SK" sz="2000" dirty="0"/>
          </a:p>
        </p:txBody>
      </p:sp>
      <p:pic>
        <p:nvPicPr>
          <p:cNvPr id="11" name="Obrázek 10" descr="gyrosk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73" y="1214422"/>
            <a:ext cx="4130797" cy="3089837"/>
          </a:xfrm>
          <a:prstGeom prst="rect">
            <a:avLst/>
          </a:prstGeom>
        </p:spPr>
      </p:pic>
      <p:pic>
        <p:nvPicPr>
          <p:cNvPr id="12" name="Obrázek 11" descr="iphone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36" y="4429132"/>
            <a:ext cx="2357454" cy="22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14350" y="457184"/>
            <a:ext cx="4545212" cy="685800"/>
          </a:xfrm>
        </p:spPr>
        <p:txBody>
          <a:bodyPr/>
          <a:lstStyle/>
          <a:p>
            <a:r>
              <a:rPr lang="sk-SK" sz="2800" dirty="0" err="1" smtClean="0"/>
              <a:t>Magnetometer</a:t>
            </a:r>
            <a:r>
              <a:rPr lang="sk-SK" sz="2800" dirty="0" smtClean="0"/>
              <a:t>(Kompas</a:t>
            </a:r>
            <a:r>
              <a:rPr lang="sk-SK" sz="2800" dirty="0" smtClean="0"/>
              <a:t>)</a:t>
            </a:r>
          </a:p>
          <a:p>
            <a:r>
              <a:rPr lang="sk-SK" sz="2800" dirty="0" smtClean="0"/>
              <a:t>(</a:t>
            </a:r>
            <a:r>
              <a:rPr lang="sk-SK" sz="2800" dirty="0" err="1" smtClean="0"/>
              <a:t>Hallov</a:t>
            </a:r>
            <a:r>
              <a:rPr lang="sk-SK" sz="2800" dirty="0" smtClean="0"/>
              <a:t> senzor)</a:t>
            </a:r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5229226" y="214290"/>
            <a:ext cx="4546997" cy="6858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GPS senzor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514350" y="1400180"/>
            <a:ext cx="4543425" cy="48863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sz="2000" dirty="0" smtClean="0"/>
              <a:t>2-3 polovodičových snímačoch magnet. poľa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Funguje ako elektronický kompas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Zaznamenáva </a:t>
            </a:r>
            <a:r>
              <a:rPr lang="sk-SK" sz="2000" dirty="0" smtClean="0"/>
              <a:t>magnetické pole Zeme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Zistí ktorým smerom je sever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Spolupracuje s </a:t>
            </a:r>
            <a:r>
              <a:rPr lang="sk-SK" sz="2000" dirty="0" err="1" smtClean="0"/>
              <a:t>akcelerometrom</a:t>
            </a:r>
            <a:r>
              <a:rPr lang="sk-SK" sz="2000" dirty="0" smtClean="0"/>
              <a:t> a </a:t>
            </a:r>
            <a:r>
              <a:rPr lang="sk-SK" sz="2000" dirty="0" smtClean="0"/>
              <a:t>GPS</a:t>
            </a:r>
            <a:endParaRPr lang="sk-SK" sz="2000" dirty="0" smtClean="0"/>
          </a:p>
          <a:p>
            <a:pPr>
              <a:lnSpc>
                <a:spcPct val="150000"/>
              </a:lnSpc>
              <a:buNone/>
            </a:pPr>
            <a:endParaRPr lang="sk-SK" sz="2000" dirty="0" smtClean="0"/>
          </a:p>
          <a:p>
            <a:r>
              <a:rPr lang="sk-SK" sz="2000" u="sng" dirty="0" smtClean="0"/>
              <a:t>POUŽITIE:  </a:t>
            </a:r>
          </a:p>
          <a:p>
            <a:pPr>
              <a:buNone/>
            </a:pPr>
            <a:r>
              <a:rPr lang="sk-SK" sz="2000" dirty="0" smtClean="0"/>
              <a:t>	- v navigačných aplikáciách </a:t>
            </a:r>
          </a:p>
          <a:p>
            <a:pPr>
              <a:buNone/>
            </a:pPr>
            <a:r>
              <a:rPr lang="sk-SK" sz="2000" dirty="0" smtClean="0"/>
              <a:t>	- kompasové aplikácie</a:t>
            </a:r>
          </a:p>
          <a:p>
            <a:pPr>
              <a:buNone/>
            </a:pPr>
            <a:r>
              <a:rPr lang="sk-SK" sz="2000" dirty="0" smtClean="0"/>
              <a:t>	- v aplikáciách na detekciu kovov</a:t>
            </a:r>
          </a:p>
          <a:p>
            <a:endParaRPr lang="sk-SK" sz="2000" dirty="0" smtClean="0"/>
          </a:p>
          <a:p>
            <a:endParaRPr lang="sk-SK" sz="2000" dirty="0" smtClean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229225" y="1400180"/>
            <a:ext cx="4543425" cy="48863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000" dirty="0" smtClean="0"/>
              <a:t>prijíma</a:t>
            </a:r>
            <a:r>
              <a:rPr lang="sk-SK" sz="2000" dirty="0" smtClean="0"/>
              <a:t> </a:t>
            </a:r>
            <a:r>
              <a:rPr lang="sk-SK" sz="2000" dirty="0" smtClean="0"/>
              <a:t>signál zo </a:t>
            </a:r>
            <a:r>
              <a:rPr lang="sk-SK" sz="2000" dirty="0" smtClean="0"/>
              <a:t>satelitov GPS</a:t>
            </a:r>
            <a:endParaRPr lang="sk-SK" sz="2000" dirty="0" smtClean="0"/>
          </a:p>
          <a:p>
            <a:pPr>
              <a:lnSpc>
                <a:spcPct val="150000"/>
              </a:lnSpc>
            </a:pPr>
            <a:r>
              <a:rPr lang="sk-SK" sz="2000" dirty="0" smtClean="0"/>
              <a:t>Moderné GPS v </a:t>
            </a:r>
            <a:r>
              <a:rPr lang="sk-SK" sz="2000" dirty="0" err="1" smtClean="0"/>
              <a:t>smartfónoch</a:t>
            </a:r>
            <a:r>
              <a:rPr lang="sk-SK" sz="2000" dirty="0" smtClean="0"/>
              <a:t> pri určovaní polohy využíva signál zo satelitu ale aj silu mobilného signálu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u="sng" dirty="0" smtClean="0"/>
              <a:t>POUŽITIE:  </a:t>
            </a:r>
          </a:p>
          <a:p>
            <a:pPr>
              <a:buNone/>
            </a:pPr>
            <a:r>
              <a:rPr lang="sk-SK" sz="2000" dirty="0" smtClean="0"/>
              <a:t>	</a:t>
            </a:r>
            <a:r>
              <a:rPr lang="sk-SK" sz="2000" dirty="0" smtClean="0"/>
              <a:t>- navigačné aplikácie GPS</a:t>
            </a:r>
          </a:p>
          <a:p>
            <a:pPr>
              <a:buNone/>
            </a:pPr>
            <a:r>
              <a:rPr lang="sk-SK" sz="2000" dirty="0" smtClean="0"/>
              <a:t>	</a:t>
            </a:r>
            <a:r>
              <a:rPr lang="sk-SK" sz="2000" dirty="0" smtClean="0"/>
              <a:t>- zdieľanie polohy v reálnom čase</a:t>
            </a:r>
            <a:endParaRPr lang="sk-SK" sz="2000" dirty="0" smtClean="0"/>
          </a:p>
          <a:p>
            <a:endParaRPr lang="sk-SK" sz="2000" dirty="0"/>
          </a:p>
        </p:txBody>
      </p:sp>
      <p:pic>
        <p:nvPicPr>
          <p:cNvPr id="7" name="Obrázek 6" descr="GPS sensor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97" y="5156143"/>
            <a:ext cx="2381241" cy="1416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14350" y="457184"/>
            <a:ext cx="4545212" cy="685800"/>
          </a:xfrm>
        </p:spPr>
        <p:txBody>
          <a:bodyPr/>
          <a:lstStyle/>
          <a:p>
            <a:r>
              <a:rPr lang="sk-SK" sz="2800" dirty="0" smtClean="0"/>
              <a:t>Senzor priblíženia</a:t>
            </a:r>
          </a:p>
          <a:p>
            <a:r>
              <a:rPr lang="sk-SK" sz="2800" dirty="0" smtClean="0"/>
              <a:t>(</a:t>
            </a:r>
            <a:r>
              <a:rPr lang="sk-SK" sz="2800" dirty="0" err="1" smtClean="0"/>
              <a:t>Proximity</a:t>
            </a:r>
            <a:r>
              <a:rPr lang="sk-SK" sz="2800" dirty="0" smtClean="0"/>
              <a:t> </a:t>
            </a:r>
            <a:r>
              <a:rPr lang="sk-SK" sz="2800" dirty="0" smtClean="0"/>
              <a:t>senzor</a:t>
            </a:r>
            <a:r>
              <a:rPr lang="sk-SK" sz="2800" dirty="0" smtClean="0"/>
              <a:t>)</a:t>
            </a:r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5229226" y="457184"/>
            <a:ext cx="4546997" cy="685800"/>
          </a:xfrm>
        </p:spPr>
        <p:txBody>
          <a:bodyPr>
            <a:noAutofit/>
          </a:bodyPr>
          <a:lstStyle/>
          <a:p>
            <a:r>
              <a:rPr lang="sk-SK" sz="2800" dirty="0" smtClean="0"/>
              <a:t>Senzor okolitého svetla</a:t>
            </a:r>
          </a:p>
          <a:p>
            <a:r>
              <a:rPr lang="sk-SK" sz="2800" dirty="0" err="1" smtClean="0"/>
              <a:t>Ambient</a:t>
            </a:r>
            <a:r>
              <a:rPr lang="sk-SK" sz="2800" dirty="0" smtClean="0"/>
              <a:t> </a:t>
            </a:r>
            <a:r>
              <a:rPr lang="sk-SK" sz="2800" dirty="0" err="1" smtClean="0"/>
              <a:t>Light</a:t>
            </a:r>
            <a:r>
              <a:rPr lang="sk-SK" sz="2800" dirty="0" smtClean="0"/>
              <a:t> </a:t>
            </a:r>
            <a:r>
              <a:rPr lang="sk-SK" sz="2800" dirty="0" err="1" smtClean="0"/>
              <a:t>Sensor</a:t>
            </a:r>
            <a:endParaRPr lang="sk-SK" sz="2800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514350" y="1400180"/>
            <a:ext cx="4543425" cy="4886340"/>
          </a:xfrm>
        </p:spPr>
        <p:txBody>
          <a:bodyPr>
            <a:normAutofit lnSpcReduction="10000"/>
          </a:bodyPr>
          <a:lstStyle/>
          <a:p>
            <a:r>
              <a:rPr lang="sk-SK" sz="2000" dirty="0" smtClean="0"/>
              <a:t>Určuje ako ďaleko je </a:t>
            </a:r>
            <a:r>
              <a:rPr lang="sk-SK" sz="2000" dirty="0" err="1" smtClean="0"/>
              <a:t>smartfón</a:t>
            </a:r>
            <a:r>
              <a:rPr lang="sk-SK" sz="2000" dirty="0" smtClean="0"/>
              <a:t> vzdialený od jednotlivých objektov</a:t>
            </a:r>
          </a:p>
          <a:p>
            <a:r>
              <a:rPr lang="sk-SK" sz="2000" dirty="0" smtClean="0"/>
              <a:t>Funguje na báze elektromagnetického poľa alebo vyžarovania slabučkého žiarenia(IR)</a:t>
            </a:r>
          </a:p>
          <a:p>
            <a:r>
              <a:rPr lang="sk-SK" sz="2000" dirty="0" smtClean="0"/>
              <a:t>IR LED generuje lúč, kt. je schopný merať vzdialenosť medzi jej emitujúcou diódou a povrchom na kt. sa odráža </a:t>
            </a:r>
          </a:p>
          <a:p>
            <a:endParaRPr lang="sk-SK" sz="2000" dirty="0" smtClean="0"/>
          </a:p>
          <a:p>
            <a:r>
              <a:rPr lang="sk-SK" sz="2000" u="sng" dirty="0" smtClean="0"/>
              <a:t>POUŽITIE:  </a:t>
            </a:r>
          </a:p>
          <a:p>
            <a:pPr>
              <a:buNone/>
            </a:pPr>
            <a:r>
              <a:rPr lang="sk-SK" sz="2000" dirty="0" smtClean="0"/>
              <a:t>	- zhasínanie obrazovky pri telefonovaní</a:t>
            </a:r>
          </a:p>
          <a:p>
            <a:pPr>
              <a:buNone/>
            </a:pPr>
            <a:r>
              <a:rPr lang="sk-SK" sz="2000" dirty="0" smtClean="0"/>
              <a:t>	- uzamykanie zariadenia po vložení do vrecka</a:t>
            </a:r>
          </a:p>
          <a:p>
            <a:pPr>
              <a:buNone/>
            </a:pPr>
            <a:r>
              <a:rPr lang="sk-SK" sz="2000" dirty="0" smtClean="0"/>
              <a:t>	</a:t>
            </a:r>
          </a:p>
          <a:p>
            <a:endParaRPr lang="sk-SK" sz="2000" dirty="0" smtClean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229225" y="1428736"/>
            <a:ext cx="4543425" cy="488634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Monitoruje dopadajúce svetlo na obrazovku mobilu</a:t>
            </a:r>
          </a:p>
          <a:p>
            <a:r>
              <a:rPr lang="sk-SK" sz="2000" dirty="0" smtClean="0"/>
              <a:t>Meria intenzitu okolitého </a:t>
            </a:r>
            <a:r>
              <a:rPr lang="sk-SK" sz="2000" dirty="0" smtClean="0"/>
              <a:t>svetla</a:t>
            </a:r>
          </a:p>
          <a:p>
            <a:r>
              <a:rPr lang="sk-SK" sz="2000" dirty="0" smtClean="0"/>
              <a:t>Využíva </a:t>
            </a:r>
            <a:r>
              <a:rPr lang="sk-SK" sz="2000" dirty="0" err="1" smtClean="0"/>
              <a:t>fotorezistor</a:t>
            </a:r>
            <a:endParaRPr lang="sk-SK" sz="2000" dirty="0" smtClean="0"/>
          </a:p>
          <a:p>
            <a:r>
              <a:rPr lang="sk-SK" sz="2000" u="sng" dirty="0" smtClean="0"/>
              <a:t>POUŽITIE:  </a:t>
            </a:r>
          </a:p>
          <a:p>
            <a:pPr>
              <a:buNone/>
            </a:pPr>
            <a:r>
              <a:rPr lang="sk-SK" sz="2000" dirty="0" smtClean="0"/>
              <a:t>	- automatické podsvietenie obrazovky</a:t>
            </a:r>
          </a:p>
          <a:p>
            <a:pPr>
              <a:buNone/>
            </a:pPr>
            <a:r>
              <a:rPr lang="sk-SK" sz="2000" dirty="0" smtClean="0"/>
              <a:t>	- meranie intenzity okolitého svetla(napr. žiarovky, slnka, ...) v luxoch</a:t>
            </a:r>
          </a:p>
          <a:p>
            <a:pPr>
              <a:buNone/>
            </a:pPr>
            <a:r>
              <a:rPr lang="sk-SK" sz="2000" dirty="0" smtClean="0"/>
              <a:t>	(strop merania </a:t>
            </a:r>
            <a:r>
              <a:rPr lang="sk-SK" sz="2000" dirty="0" err="1" smtClean="0"/>
              <a:t>smartfónov</a:t>
            </a:r>
            <a:r>
              <a:rPr lang="sk-SK" sz="2000" dirty="0" smtClean="0"/>
              <a:t> je 70 000 luxov)</a:t>
            </a:r>
          </a:p>
          <a:p>
            <a:endParaRPr lang="sk-SK" sz="2000" dirty="0"/>
          </a:p>
        </p:txBody>
      </p:sp>
      <p:pic>
        <p:nvPicPr>
          <p:cNvPr id="7" name="Obrázek 6" descr="IR proximity senz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4" y="5214950"/>
            <a:ext cx="2728906" cy="156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ázek 7" descr="senzor okoliteho svetla.jpg"/>
          <p:cNvPicPr>
            <a:picLocks noChangeAspect="1"/>
          </p:cNvPicPr>
          <p:nvPr/>
        </p:nvPicPr>
        <p:blipFill>
          <a:blip r:embed="rId3" cstate="print"/>
          <a:srcRect l="3469" t="14815" b="7406"/>
          <a:stretch>
            <a:fillRect/>
          </a:stretch>
        </p:blipFill>
        <p:spPr>
          <a:xfrm>
            <a:off x="7727560" y="5143512"/>
            <a:ext cx="1987972" cy="1500198"/>
          </a:xfrm>
          <a:prstGeom prst="rect">
            <a:avLst/>
          </a:prstGeom>
        </p:spPr>
      </p:pic>
      <p:pic>
        <p:nvPicPr>
          <p:cNvPr id="9" name="Obrázek 8" descr="fotorezistor.jpg"/>
          <p:cNvPicPr>
            <a:picLocks noChangeAspect="1"/>
          </p:cNvPicPr>
          <p:nvPr/>
        </p:nvPicPr>
        <p:blipFill>
          <a:blip r:embed="rId4" cstate="print"/>
          <a:srcRect l="46875" r="20673"/>
          <a:stretch>
            <a:fillRect/>
          </a:stretch>
        </p:blipFill>
        <p:spPr>
          <a:xfrm>
            <a:off x="6786574" y="4819722"/>
            <a:ext cx="571504" cy="2038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2"/>
                </a:solidFill>
                <a:latin typeface="+mn-lt"/>
              </a:rPr>
              <a:t>Dotykový senzor</a:t>
            </a:r>
            <a:endParaRPr lang="sk-SK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Súčasť displeja alebo fyzicky oddelený</a:t>
            </a:r>
          </a:p>
          <a:p>
            <a:endParaRPr lang="sk-SK" sz="2400" dirty="0" smtClean="0"/>
          </a:p>
          <a:p>
            <a:r>
              <a:rPr lang="sk-SK" sz="2400" dirty="0" smtClean="0"/>
              <a:t>Vedie elektrický prúd cez obrazovku, čím spôsobuje zmenu signálov</a:t>
            </a:r>
            <a:endParaRPr lang="sk-SK" sz="2400" dirty="0"/>
          </a:p>
        </p:txBody>
      </p:sp>
      <p:pic>
        <p:nvPicPr>
          <p:cNvPr id="8" name="Zástupný symbol pro obsah 7" descr="dotykovy-displej-senzo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100669" y="2004475"/>
            <a:ext cx="4757739" cy="35162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2"/>
                </a:solidFill>
                <a:latin typeface="+mn-lt"/>
              </a:rPr>
              <a:t>Snímač odtlačkov prstov</a:t>
            </a:r>
            <a:endParaRPr lang="sk-SK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Kapacitný skener</a:t>
            </a:r>
          </a:p>
          <a:p>
            <a:r>
              <a:rPr lang="sk-SK" sz="2400" dirty="0" smtClean="0"/>
              <a:t>Fungovanie na základe svetelných vĺn, elektronických kondenzátorov, zvukových vĺn</a:t>
            </a:r>
          </a:p>
          <a:p>
            <a:endParaRPr lang="sk-SK" sz="2400" dirty="0" smtClean="0"/>
          </a:p>
          <a:p>
            <a:r>
              <a:rPr lang="sk-SK" sz="2400" u="sng" dirty="0" smtClean="0"/>
              <a:t>Použitie:</a:t>
            </a:r>
          </a:p>
          <a:p>
            <a:pPr>
              <a:buNone/>
            </a:pPr>
            <a:r>
              <a:rPr lang="sk-SK" sz="2400" dirty="0" smtClean="0"/>
              <a:t>	- biometrické overenie identity používateľa</a:t>
            </a:r>
          </a:p>
        </p:txBody>
      </p:sp>
      <p:pic>
        <p:nvPicPr>
          <p:cNvPr id="6" name="Zástupný symbol pro obsah 5" descr="snimač_odtlačkov_prstov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23638" r="10370" b="-405"/>
          <a:stretch>
            <a:fillRect/>
          </a:stretch>
        </p:blipFill>
        <p:spPr>
          <a:xfrm>
            <a:off x="5857880" y="1440713"/>
            <a:ext cx="3929090" cy="39919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2"/>
                </a:solidFill>
                <a:latin typeface="+mn-lt"/>
              </a:rPr>
              <a:t>Infračervený senzor</a:t>
            </a:r>
            <a:endParaRPr lang="sk-SK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r>
              <a:rPr lang="sk-SK" sz="2400" u="sng" dirty="0" smtClean="0"/>
              <a:t>Použitie:</a:t>
            </a:r>
          </a:p>
          <a:p>
            <a:pPr>
              <a:buNone/>
            </a:pPr>
            <a:r>
              <a:rPr lang="sk-SK" sz="2400" dirty="0" smtClean="0"/>
              <a:t>	- </a:t>
            </a:r>
            <a:r>
              <a:rPr lang="sk-SK" sz="2400" dirty="0" smtClean="0"/>
              <a:t>ovládanie zariadení na diaľku</a:t>
            </a:r>
          </a:p>
          <a:p>
            <a:pPr>
              <a:buNone/>
            </a:pPr>
            <a:r>
              <a:rPr lang="sk-SK" sz="2400" dirty="0" smtClean="0"/>
              <a:t>	</a:t>
            </a:r>
            <a:r>
              <a:rPr lang="sk-SK" sz="2400" dirty="0" smtClean="0"/>
              <a:t>- premena </a:t>
            </a:r>
            <a:r>
              <a:rPr lang="sk-SK" sz="2400" dirty="0" err="1" smtClean="0"/>
              <a:t>smartfónu</a:t>
            </a:r>
            <a:r>
              <a:rPr lang="sk-SK" sz="2400" dirty="0" smtClean="0"/>
              <a:t> na diaľkový ovládač</a:t>
            </a:r>
            <a:endParaRPr lang="sk-SK" sz="2400" dirty="0" smtClean="0"/>
          </a:p>
        </p:txBody>
      </p:sp>
      <p:pic>
        <p:nvPicPr>
          <p:cNvPr id="7" name="Zástupný symbol pro obsah 6" descr="infračervený senzo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86376" y="2631849"/>
            <a:ext cx="4456852" cy="17258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ůvod">
  <a:themeElements>
    <a:clrScheme name="Původ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ůvod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ůvod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916</TotalTime>
  <Words>501</Words>
  <Application>Microsoft Office PowerPoint</Application>
  <PresentationFormat>Diapozitivy</PresentationFormat>
  <Paragraphs>112</Paragraphs>
  <Slides>11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Původ</vt:lpstr>
      <vt:lpstr>Senzory v smartfónoch a zbieranie údajov</vt:lpstr>
      <vt:lpstr>Senzory v smartfónoch</vt:lpstr>
      <vt:lpstr>Snímek 3</vt:lpstr>
      <vt:lpstr>Snímek 4</vt:lpstr>
      <vt:lpstr>Snímek 5</vt:lpstr>
      <vt:lpstr>Snímek 6</vt:lpstr>
      <vt:lpstr>Dotykový senzor</vt:lpstr>
      <vt:lpstr>Snímač odtlačkov prstov</vt:lpstr>
      <vt:lpstr>Infračervený senzor</vt:lpstr>
      <vt:lpstr>Barometrický senzor</vt:lpstr>
      <vt:lpstr>Zbieranie údajov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michal.huulan</dc:creator>
  <cp:lastModifiedBy>michal.huulan</cp:lastModifiedBy>
  <cp:revision>74</cp:revision>
  <dcterms:created xsi:type="dcterms:W3CDTF">2023-11-19T14:47:40Z</dcterms:created>
  <dcterms:modified xsi:type="dcterms:W3CDTF">2023-11-23T20:56:12Z</dcterms:modified>
</cp:coreProperties>
</file>