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</p:sldMasterIdLst>
  <p:sldIdLst>
    <p:sldId id="256" r:id="rId4"/>
    <p:sldId id="257" r:id="rId5"/>
    <p:sldId id="258" r:id="rId6"/>
    <p:sldId id="259" r:id="rId7"/>
    <p:sldId id="273" r:id="rId8"/>
    <p:sldId id="275" r:id="rId9"/>
    <p:sldId id="274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梦秋" initials="王梦秋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902"/>
    <p:restoredTop sz="94595"/>
  </p:normalViewPr>
  <p:slideViewPr>
    <p:cSldViewPr snapToGrid="0" snapToObjects="1">
      <p:cViewPr varScale="1">
        <p:scale>
          <a:sx n="76" d="100"/>
          <a:sy n="76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12900"/>
            <a:ext cx="9144000" cy="17272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78555"/>
            <a:ext cx="9144000" cy="1014095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E4A9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3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09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59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040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609600"/>
            <a:ext cx="10363200" cy="704850"/>
          </a:xfrm>
          <a:effectLst>
            <a:outerShdw dist="12700" algn="ctr" rotWithShape="0">
              <a:schemeClr val="bg1"/>
            </a:outerShdw>
          </a:effectLst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200" y="1295400"/>
            <a:ext cx="10363200" cy="685800"/>
          </a:xfrm>
          <a:effectLst>
            <a:outerShdw dist="12700" algn="ctr" rotWithShape="0">
              <a:schemeClr val="bg1"/>
            </a:outerShdw>
          </a:effectLst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9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716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981200"/>
            <a:ext cx="4775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4775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6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2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76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09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0865"/>
            <a:ext cx="10972800" cy="667385"/>
          </a:xfrm>
        </p:spPr>
        <p:txBody>
          <a:bodyPr/>
          <a:lstStyle>
            <a:lvl1pPr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defRPr>
            </a:lvl1pPr>
          </a:lstStyle>
          <a:p>
            <a:pPr lvl="0"/>
            <a:r>
              <a:rPr lang="zh-CN" altLang="en-US" smtClean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742950" indent="-285750">
              <a:buFont typeface="Arial" charset="0"/>
              <a:buChar char="•"/>
              <a:defRPr sz="2000">
                <a:solidFill>
                  <a:schemeClr val="bg2">
                    <a:lumMod val="75000"/>
                  </a:schemeClr>
                </a:solidFill>
                <a:latin typeface="方正大标宋_GBK" charset="0"/>
                <a:ea typeface="方正大标宋_GBK" charset="0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049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6757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1263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08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6600" y="457200"/>
            <a:ext cx="2616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457200"/>
            <a:ext cx="76454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9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23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44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36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88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15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E4A9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73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81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1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1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638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57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639445"/>
            <a:ext cx="10515600" cy="60198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200" b="1">
                <a:latin typeface="黑体" charset="0"/>
                <a:ea typeface="黑体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2000" b="1"/>
            </a:lvl2pPr>
            <a:lvl3pPr>
              <a:defRPr sz="1600">
                <a:latin typeface="微软雅黑" charset="0"/>
                <a:ea typeface="微软雅黑" charset="0"/>
              </a:defRPr>
            </a:lvl3pPr>
            <a:lvl4pPr>
              <a:defRPr sz="1600">
                <a:latin typeface="微软雅黑" charset="0"/>
                <a:ea typeface="微软雅黑" charset="0"/>
              </a:defRPr>
            </a:lvl4pPr>
            <a:lvl5pPr>
              <a:defRPr sz="1600">
                <a:latin typeface="微软雅黑" charset="0"/>
                <a:ea typeface="微软雅黑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1" smtClean="0">
                <a:latin typeface="黑体" charset="0"/>
                <a:ea typeface="黑体" charset="0"/>
              </a:defRPr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2000" b="1"/>
            </a:lvl2pPr>
            <a:lvl3pPr>
              <a:defRPr sz="1600">
                <a:latin typeface="微软雅黑" charset="0"/>
                <a:ea typeface="微软雅黑" charset="0"/>
              </a:defRPr>
            </a:lvl3pPr>
            <a:lvl4pPr marL="1371600" indent="0">
              <a:buNone/>
              <a:defRPr sz="1600">
                <a:latin typeface="微软雅黑" charset="0"/>
                <a:ea typeface="微软雅黑" charset="0"/>
              </a:defRPr>
            </a:lvl4pPr>
            <a:lvl5pPr marL="1828800" indent="0">
              <a:buNone/>
              <a:defRPr sz="1600">
                <a:latin typeface="微软雅黑" charset="0"/>
                <a:ea typeface="微软雅黑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46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19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4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10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1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1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22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608330"/>
            <a:ext cx="10972800" cy="47371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 smtClean="0"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60562F9A-BD7A-594A-A302-4717A2D44312}" type="datetimeFigureOut">
              <a:rPr kumimoji="1" lang="zh-CN" altLang="en-US" smtClean="0"/>
              <a:t>17/4/14</a:t>
            </a:fld>
            <a:endParaRPr kumimoji="1"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kumimoji="1"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6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bg2"/>
          </a:solidFill>
          <a:latin typeface="+mj-ea"/>
          <a:ea typeface="+mj-ea"/>
          <a:cs typeface="+mj-cs"/>
        </a:defRPr>
      </a:lvl1pPr>
    </p:titleStyle>
    <p:bodyStyle>
      <a:lvl1pPr marL="0" lvl="0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200" b="1" i="0" u="none" kern="1200" baseline="0">
          <a:solidFill>
            <a:schemeClr val="bg2">
              <a:lumMod val="75000"/>
            </a:schemeClr>
          </a:solidFill>
          <a:latin typeface="黑体" charset="0"/>
          <a:ea typeface="黑体" charset="0"/>
          <a:cs typeface="+mn-cs"/>
        </a:defRPr>
      </a:lvl1pPr>
      <a:lvl2pPr marL="457200" lvl="1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1" i="0" u="none" kern="1200" baseline="0">
          <a:solidFill>
            <a:schemeClr val="bg2">
              <a:lumMod val="75000"/>
            </a:schemeClr>
          </a:solidFill>
          <a:latin typeface="方正大标宋_GBK" charset="0"/>
          <a:ea typeface="方正大标宋_GBK" charset="0"/>
          <a:cs typeface="+mn-cs"/>
        </a:defRPr>
      </a:lvl2pPr>
      <a:lvl3pPr marL="914400" lvl="2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1600" b="0" i="0" u="none" kern="1200" baseline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457201"/>
            <a:ext cx="9753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981200"/>
            <a:ext cx="9753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6721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9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90191" y="1228381"/>
            <a:ext cx="7460974" cy="1117254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信息部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软件支持方向周汇报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47453" y="3616326"/>
            <a:ext cx="3703711" cy="1179609"/>
          </a:xfrm>
        </p:spPr>
        <p:txBody>
          <a:bodyPr/>
          <a:lstStyle/>
          <a:p>
            <a:r>
              <a:rPr kumimoji="1" lang="zh-CN" altLang="en-US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汇报人</a:t>
            </a:r>
            <a:r>
              <a:rPr kumimoji="1" lang="en-US" altLang="zh-CN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r>
              <a:rPr kumimoji="1" lang="zh-CN" altLang="en-US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李根</a:t>
            </a:r>
            <a:endParaRPr kumimoji="1" lang="en-US" altLang="zh-CN" sz="2400" b="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kumimoji="1" lang="zh-CN" altLang="en-US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</a:t>
            </a:r>
            <a:r>
              <a:rPr kumimoji="1" lang="en-US" altLang="zh-CN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2017-04-14</a:t>
            </a:r>
            <a:endParaRPr kumimoji="1" lang="zh-CN" altLang="en-US" sz="2400" b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项目列表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美因生命</a:t>
            </a:r>
            <a:r>
              <a:rPr kumimoji="1" lang="en-US" altLang="zh-CN" sz="3200" dirty="0" smtClean="0"/>
              <a:t>APP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美因医学</a:t>
            </a:r>
            <a:r>
              <a:rPr kumimoji="1" lang="en-US" altLang="zh-CN" sz="3200" dirty="0" smtClean="0"/>
              <a:t>APP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/>
              <a:t>3</a:t>
            </a:r>
            <a:r>
              <a:rPr kumimoji="1" lang="en-US" altLang="zh-CN" sz="3200" dirty="0" smtClean="0"/>
              <a:t>.</a:t>
            </a:r>
            <a:r>
              <a:rPr kumimoji="1" lang="zh-CN" altLang="en-US" sz="3200" dirty="0" smtClean="0"/>
              <a:t>美因官网</a:t>
            </a:r>
            <a:endParaRPr kumimoji="1" lang="en-US" altLang="zh-CN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4.</a:t>
            </a:r>
            <a:r>
              <a:rPr kumimoji="1" lang="zh-CN" altLang="en-US" sz="3200" dirty="0" smtClean="0"/>
              <a:t>报告升级及自动化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5387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美因生命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38250"/>
            <a:ext cx="11065933" cy="5619750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 smtClean="0"/>
              <a:t>上周工作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本周计划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剩余工作</a:t>
            </a:r>
            <a:endParaRPr kumimoji="1" lang="en-US" altLang="zh-CN" dirty="0" smtClean="0"/>
          </a:p>
          <a:p>
            <a:r>
              <a:rPr kumimoji="1" lang="en-US" altLang="zh-CN" b="0" dirty="0" smtClean="0"/>
              <a:t>1.</a:t>
            </a:r>
            <a:r>
              <a:rPr kumimoji="1" lang="zh-CN" altLang="en-US" b="0" dirty="0" smtClean="0"/>
              <a:t>咨询、资讯、运动、社交</a:t>
            </a:r>
            <a:endParaRPr kumimoji="1" lang="en-US" altLang="zh-CN" b="0" dirty="0" smtClean="0"/>
          </a:p>
          <a:p>
            <a:r>
              <a:rPr kumimoji="1" lang="zh-CN" altLang="en-US" b="0" dirty="0" smtClean="0"/>
              <a:t>  除社交外，总体</a:t>
            </a:r>
            <a:r>
              <a:rPr kumimoji="1" lang="en-US" altLang="zh-CN" b="0" dirty="0" smtClean="0"/>
              <a:t>5</a:t>
            </a:r>
            <a:r>
              <a:rPr kumimoji="1" lang="zh-CN" altLang="en-US" b="0" dirty="0" smtClean="0"/>
              <a:t>月初完成</a:t>
            </a:r>
            <a:endParaRPr kumimoji="1" lang="en-US" altLang="zh-CN" b="0" dirty="0" smtClean="0"/>
          </a:p>
          <a:p>
            <a:endParaRPr kumimoji="1" lang="en-US" altLang="zh-CN" b="0" dirty="0" smtClean="0"/>
          </a:p>
          <a:p>
            <a:r>
              <a:rPr kumimoji="1" lang="en-US" altLang="zh-CN" b="0" dirty="0" smtClean="0"/>
              <a:t>APP</a:t>
            </a:r>
            <a:r>
              <a:rPr kumimoji="1" lang="zh-CN" altLang="en-US" b="0" dirty="0" smtClean="0"/>
              <a:t>每</a:t>
            </a:r>
            <a:r>
              <a:rPr kumimoji="1" lang="en-US" altLang="zh-CN" b="0" dirty="0" smtClean="0"/>
              <a:t>2~3</a:t>
            </a:r>
            <a:r>
              <a:rPr kumimoji="1" lang="zh-CN" altLang="en-US" b="0" dirty="0" smtClean="0"/>
              <a:t>周更新一个版本</a:t>
            </a:r>
            <a:endParaRPr kumimoji="1" lang="en-US" altLang="zh-CN" b="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38156"/>
              </p:ext>
            </p:extLst>
          </p:nvPr>
        </p:nvGraphicFramePr>
        <p:xfrm>
          <a:off x="838200" y="1644365"/>
          <a:ext cx="10744200" cy="11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6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74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后台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语音解读功能本地接口已实现</a:t>
                      </a:r>
                      <a:r>
                        <a:rPr lang="zh-CN" altLang="en-US" baseline="0" dirty="0" smtClean="0"/>
                        <a:t> 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4248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前端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语音</a:t>
                      </a:r>
                      <a:r>
                        <a:rPr lang="zh-CN" altLang="en-US" dirty="0" smtClean="0"/>
                        <a:t>播放功能与样式实现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5312"/>
              </p:ext>
            </p:extLst>
          </p:nvPr>
        </p:nvGraphicFramePr>
        <p:xfrm>
          <a:off x="723900" y="3427518"/>
          <a:ext cx="10744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0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后台根据语音资料处理接口并与前端联调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前后台联调接口</a:t>
                      </a:r>
                      <a:r>
                        <a:rPr lang="zh-CN" altLang="en-US" dirty="0" smtClean="0"/>
                        <a:t>并完善</a:t>
                      </a:r>
                      <a:r>
                        <a:rPr lang="zh-CN" altLang="en-US" dirty="0" smtClean="0"/>
                        <a:t>修改建议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08627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上线第二版功能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美因医学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1"/>
            <a:ext cx="10515600" cy="5119688"/>
          </a:xfrm>
        </p:spPr>
        <p:txBody>
          <a:bodyPr/>
          <a:lstStyle/>
          <a:p>
            <a:r>
              <a:rPr kumimoji="1" lang="zh-CN" altLang="en-US" dirty="0" smtClean="0"/>
              <a:t>上周工作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本周计划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7438"/>
              </p:ext>
            </p:extLst>
          </p:nvPr>
        </p:nvGraphicFramePr>
        <p:xfrm>
          <a:off x="940557" y="1692964"/>
          <a:ext cx="10641843" cy="153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1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46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后台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系统初诊、分诊算法完成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46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专家端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基本完成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部署服务器完成</a:t>
                      </a:r>
                    </a:p>
                  </a:txBody>
                  <a:tcPr/>
                </a:tc>
              </a:tr>
              <a:tr h="38746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代表端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代表端功能基本完成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剩余补充反馈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登陆功能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45319" y="5041232"/>
            <a:ext cx="9847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剩余工作</a:t>
            </a:r>
            <a:endParaRPr kumimoji="1" lang="en-US" altLang="zh-CN" dirty="0" smtClean="0"/>
          </a:p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表型补充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算法编辑工具 </a:t>
            </a:r>
            <a:r>
              <a:rPr kumimoji="1" lang="en-US" altLang="zh-CN" dirty="0" smtClean="0"/>
              <a:t>(2.0</a:t>
            </a:r>
            <a:r>
              <a:rPr kumimoji="1" lang="zh-CN" altLang="en-US" dirty="0" smtClean="0"/>
              <a:t>完成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会诊 </a:t>
            </a:r>
            <a:r>
              <a:rPr kumimoji="1" lang="en-US" altLang="zh-CN" dirty="0" smtClean="0"/>
              <a:t>(2.0</a:t>
            </a:r>
            <a:r>
              <a:rPr kumimoji="1" lang="zh-CN" altLang="en-US" dirty="0" smtClean="0"/>
              <a:t>完成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预计总体完成时间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月底</a:t>
            </a:r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33534"/>
              </p:ext>
            </p:extLst>
          </p:nvPr>
        </p:nvGraphicFramePr>
        <p:xfrm>
          <a:off x="945319" y="3962399"/>
          <a:ext cx="1063708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0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78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8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完成登录功能、联调代表端剩余接口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8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多系统萎缩疾病诊断算法编写及表型接口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2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kumimoji="1" lang="zh-CN" altLang="en-US" dirty="0" smtClean="0"/>
              <a:t>美因官网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294"/>
            <a:ext cx="10515600" cy="524949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上周工作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本周计划</a:t>
            </a:r>
            <a:endParaRPr kumimoji="1" lang="en-US" altLang="zh-CN" dirty="0" smtClean="0"/>
          </a:p>
          <a:p>
            <a:endParaRPr kumimoji="1" lang="en-US" altLang="zh-CN" b="0" dirty="0" smtClean="0"/>
          </a:p>
          <a:p>
            <a:endParaRPr kumimoji="1" lang="en-US" altLang="zh-CN" b="0" dirty="0"/>
          </a:p>
          <a:p>
            <a:endParaRPr kumimoji="1" lang="en-US" altLang="zh-CN" b="0" dirty="0"/>
          </a:p>
          <a:p>
            <a:endParaRPr kumimoji="1" lang="en-US" altLang="zh-CN" b="0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剩余工作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1.4</a:t>
            </a:r>
            <a:r>
              <a:rPr kumimoji="1" lang="zh-CN" altLang="en-US" dirty="0" smtClean="0"/>
              <a:t>月</a:t>
            </a:r>
            <a:r>
              <a:rPr kumimoji="1" lang="zh-CN" altLang="en-US" dirty="0"/>
              <a:t>上旬</a:t>
            </a:r>
            <a:r>
              <a:rPr kumimoji="1" lang="zh-CN" altLang="en-US" dirty="0" smtClean="0"/>
              <a:t>上线</a:t>
            </a:r>
            <a:r>
              <a:rPr kumimoji="1" lang="en-US" altLang="zh-CN" dirty="0" smtClean="0"/>
              <a:t>2.0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以后每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周更新一个版本</a:t>
            </a: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87031"/>
              </p:ext>
            </p:extLst>
          </p:nvPr>
        </p:nvGraphicFramePr>
        <p:xfrm>
          <a:off x="1085850" y="1643065"/>
          <a:ext cx="10267950" cy="921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修改产品详情文字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图片内容、轮播图展示效果、关注我们、首页产品列表等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08530"/>
              </p:ext>
            </p:extLst>
          </p:nvPr>
        </p:nvGraphicFramePr>
        <p:xfrm>
          <a:off x="1085850" y="3551056"/>
          <a:ext cx="10267950" cy="138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由市场主导新需求征集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继续细节完善处理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1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kumimoji="1" lang="zh-CN" altLang="en-US" dirty="0" smtClean="0"/>
              <a:t>报告自动化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294"/>
            <a:ext cx="10515600" cy="524949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上周工作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本周计划</a:t>
            </a:r>
            <a:endParaRPr kumimoji="1" lang="en-US" altLang="zh-CN" dirty="0" smtClean="0"/>
          </a:p>
          <a:p>
            <a:endParaRPr kumimoji="1" lang="en-US" altLang="zh-CN" b="0" dirty="0"/>
          </a:p>
          <a:p>
            <a:endParaRPr kumimoji="1" lang="en-US" altLang="zh-CN" b="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51853"/>
              </p:ext>
            </p:extLst>
          </p:nvPr>
        </p:nvGraphicFramePr>
        <p:xfrm>
          <a:off x="1085850" y="1643065"/>
          <a:ext cx="10267950" cy="1842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健康管理报告初版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SNP</a:t>
                      </a:r>
                      <a:r>
                        <a:rPr lang="zh-CN" altLang="en-US" dirty="0" smtClean="0"/>
                        <a:t>部分对象抽取完成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等待技术评审</a:t>
                      </a:r>
                    </a:p>
                  </a:txBody>
                  <a:tcPr/>
                </a:tc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全外显子报告开发文档初版编写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082"/>
              </p:ext>
            </p:extLst>
          </p:nvPr>
        </p:nvGraphicFramePr>
        <p:xfrm>
          <a:off x="1085850" y="4266235"/>
          <a:ext cx="10267950" cy="1842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评审报告自动化文档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开发</a:t>
                      </a:r>
                      <a:r>
                        <a:rPr lang="en-US" altLang="zh-CN" dirty="0" smtClean="0"/>
                        <a:t>SNP</a:t>
                      </a:r>
                      <a:r>
                        <a:rPr lang="zh-CN" altLang="en-US" dirty="0" smtClean="0"/>
                        <a:t>模板</a:t>
                      </a:r>
                    </a:p>
                  </a:txBody>
                  <a:tcPr/>
                </a:tc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评审健康管理报告系统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优化健康管理报告系统</a:t>
                      </a:r>
                      <a:r>
                        <a:rPr lang="en-US" altLang="zh-CN" dirty="0" smtClean="0"/>
                        <a:t>2.0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0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kumimoji="1" lang="zh-CN" altLang="en-US" dirty="0" smtClean="0"/>
              <a:t>人员招聘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294"/>
            <a:ext cx="10515600" cy="4035644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10464"/>
              </p:ext>
            </p:extLst>
          </p:nvPr>
        </p:nvGraphicFramePr>
        <p:xfrm>
          <a:off x="2332038" y="1337733"/>
          <a:ext cx="7362822" cy="119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71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7137"/>
              </a:tblGrid>
              <a:tr h="75533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岗位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Python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人数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0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67870"/>
          </a:xfrm>
        </p:spPr>
        <p:txBody>
          <a:bodyPr>
            <a:normAutofit fontScale="6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43443" y="2400300"/>
            <a:ext cx="378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/>
              <a:t>谢谢</a:t>
            </a:r>
            <a:r>
              <a:rPr kumimoji="1" lang="en-US" altLang="zh-CN" sz="5400" dirty="0" smtClean="0"/>
              <a:t>!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585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werpoint-template">
  <a:themeElements>
    <a:clrScheme name="powerpoint-template 13">
      <a:dk1>
        <a:srgbClr val="4D4D4D"/>
      </a:dk1>
      <a:lt1>
        <a:srgbClr val="FFFFFF"/>
      </a:lt1>
      <a:dk2>
        <a:srgbClr val="4D4D4D"/>
      </a:dk2>
      <a:lt2>
        <a:srgbClr val="F4EE00"/>
      </a:lt2>
      <a:accent1>
        <a:srgbClr val="6BC4FF"/>
      </a:accent1>
      <a:accent2>
        <a:srgbClr val="DDB72C"/>
      </a:accent2>
      <a:accent3>
        <a:srgbClr val="FFFFFF"/>
      </a:accent3>
      <a:accent4>
        <a:srgbClr val="404040"/>
      </a:accent4>
      <a:accent5>
        <a:srgbClr val="BADEFF"/>
      </a:accent5>
      <a:accent6>
        <a:srgbClr val="C8A627"/>
      </a:accent6>
      <a:hlink>
        <a:srgbClr val="0091FF"/>
      </a:hlink>
      <a:folHlink>
        <a:srgbClr val="DDDDDD"/>
      </a:folHlink>
    </a:clrScheme>
    <a:fontScheme name="powerpoint-template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 1">
        <a:dk1>
          <a:srgbClr val="4D4D4D"/>
        </a:dk1>
        <a:lt1>
          <a:srgbClr val="FFFFFF"/>
        </a:lt1>
        <a:dk2>
          <a:srgbClr val="4D4D4D"/>
        </a:dk2>
        <a:lt2>
          <a:srgbClr val="80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2">
        <a:dk1>
          <a:srgbClr val="4D4D4D"/>
        </a:dk1>
        <a:lt1>
          <a:srgbClr val="FFFFFF"/>
        </a:lt1>
        <a:dk2>
          <a:srgbClr val="4D4D4D"/>
        </a:dk2>
        <a:lt2>
          <a:srgbClr val="B92B2B"/>
        </a:lt2>
        <a:accent1>
          <a:srgbClr val="0095B7"/>
        </a:accent1>
        <a:accent2>
          <a:srgbClr val="FAAC8F"/>
        </a:accent2>
        <a:accent3>
          <a:srgbClr val="FFFFFF"/>
        </a:accent3>
        <a:accent4>
          <a:srgbClr val="404040"/>
        </a:accent4>
        <a:accent5>
          <a:srgbClr val="AAC8D8"/>
        </a:accent5>
        <a:accent6>
          <a:srgbClr val="E39B81"/>
        </a:accent6>
        <a:hlink>
          <a:srgbClr val="2D328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3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4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1FAA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5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3BAE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6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992E2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7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B9620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8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813C8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9">
        <a:dk1>
          <a:srgbClr val="4D4D4D"/>
        </a:dk1>
        <a:lt1>
          <a:srgbClr val="FFFFFF"/>
        </a:lt1>
        <a:dk2>
          <a:srgbClr val="4D4D4D"/>
        </a:dk2>
        <a:lt2>
          <a:srgbClr val="6BC4FF"/>
        </a:lt2>
        <a:accent1>
          <a:srgbClr val="F0C91D"/>
        </a:accent1>
        <a:accent2>
          <a:srgbClr val="4CD134"/>
        </a:accent2>
        <a:accent3>
          <a:srgbClr val="FFFFFF"/>
        </a:accent3>
        <a:accent4>
          <a:srgbClr val="404040"/>
        </a:accent4>
        <a:accent5>
          <a:srgbClr val="F6E1AB"/>
        </a:accent5>
        <a:accent6>
          <a:srgbClr val="44BD2E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0">
        <a:dk1>
          <a:srgbClr val="4D4D4D"/>
        </a:dk1>
        <a:lt1>
          <a:srgbClr val="FFFFFF"/>
        </a:lt1>
        <a:dk2>
          <a:srgbClr val="4D4D4D"/>
        </a:dk2>
        <a:lt2>
          <a:srgbClr val="6BC4FF"/>
        </a:lt2>
        <a:accent1>
          <a:srgbClr val="F0C91D"/>
        </a:accent1>
        <a:accent2>
          <a:srgbClr val="DDCF15"/>
        </a:accent2>
        <a:accent3>
          <a:srgbClr val="FFFFFF"/>
        </a:accent3>
        <a:accent4>
          <a:srgbClr val="404040"/>
        </a:accent4>
        <a:accent5>
          <a:srgbClr val="F6E1AB"/>
        </a:accent5>
        <a:accent6>
          <a:srgbClr val="C8BB12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1">
        <a:dk1>
          <a:srgbClr val="4D4D4D"/>
        </a:dk1>
        <a:lt1>
          <a:srgbClr val="FFFFFF"/>
        </a:lt1>
        <a:dk2>
          <a:srgbClr val="4D4D4D"/>
        </a:dk2>
        <a:lt2>
          <a:srgbClr val="C9CF15"/>
        </a:lt2>
        <a:accent1>
          <a:srgbClr val="6BC4FF"/>
        </a:accent1>
        <a:accent2>
          <a:srgbClr val="DDCF15"/>
        </a:accent2>
        <a:accent3>
          <a:srgbClr val="FFFFFF"/>
        </a:accent3>
        <a:accent4>
          <a:srgbClr val="404040"/>
        </a:accent4>
        <a:accent5>
          <a:srgbClr val="BADEFF"/>
        </a:accent5>
        <a:accent6>
          <a:srgbClr val="C8BB12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2">
        <a:dk1>
          <a:srgbClr val="4D4D4D"/>
        </a:dk1>
        <a:lt1>
          <a:srgbClr val="FFFFFF"/>
        </a:lt1>
        <a:dk2>
          <a:srgbClr val="4D4D4D"/>
        </a:dk2>
        <a:lt2>
          <a:srgbClr val="F4EE00"/>
        </a:lt2>
        <a:accent1>
          <a:srgbClr val="6BC4FF"/>
        </a:accent1>
        <a:accent2>
          <a:srgbClr val="DDCF15"/>
        </a:accent2>
        <a:accent3>
          <a:srgbClr val="FFFFFF"/>
        </a:accent3>
        <a:accent4>
          <a:srgbClr val="404040"/>
        </a:accent4>
        <a:accent5>
          <a:srgbClr val="BADEFF"/>
        </a:accent5>
        <a:accent6>
          <a:srgbClr val="C8BB12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3">
        <a:dk1>
          <a:srgbClr val="4D4D4D"/>
        </a:dk1>
        <a:lt1>
          <a:srgbClr val="FFFFFF"/>
        </a:lt1>
        <a:dk2>
          <a:srgbClr val="4D4D4D"/>
        </a:dk2>
        <a:lt2>
          <a:srgbClr val="F4EE00"/>
        </a:lt2>
        <a:accent1>
          <a:srgbClr val="6BC4FF"/>
        </a:accent1>
        <a:accent2>
          <a:srgbClr val="DDB72C"/>
        </a:accent2>
        <a:accent3>
          <a:srgbClr val="FFFFFF"/>
        </a:accent3>
        <a:accent4>
          <a:srgbClr val="404040"/>
        </a:accent4>
        <a:accent5>
          <a:srgbClr val="BADEFF"/>
        </a:accent5>
        <a:accent6>
          <a:srgbClr val="C8A627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IT周报20161216</Template>
  <TotalTime>2375</TotalTime>
  <Words>321</Words>
  <Application>Microsoft Macintosh PowerPoint</Application>
  <PresentationFormat>宽屏</PresentationFormat>
  <Paragraphs>114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Calibri</vt:lpstr>
      <vt:lpstr>Microsoft Sans Serif</vt:lpstr>
      <vt:lpstr>Verdana</vt:lpstr>
      <vt:lpstr>方正大标宋_GBK</vt:lpstr>
      <vt:lpstr>黑体</vt:lpstr>
      <vt:lpstr>宋体</vt:lpstr>
      <vt:lpstr>微软雅黑</vt:lpstr>
      <vt:lpstr>Arial</vt:lpstr>
      <vt:lpstr>默认设计模板</vt:lpstr>
      <vt:lpstr>powerpoint-template</vt:lpstr>
      <vt:lpstr>Office 主题</vt:lpstr>
      <vt:lpstr>信息部-软件支持方向周汇报</vt:lpstr>
      <vt:lpstr>项目列表</vt:lpstr>
      <vt:lpstr>美因生命App</vt:lpstr>
      <vt:lpstr>美因医学App</vt:lpstr>
      <vt:lpstr>美因官网</vt:lpstr>
      <vt:lpstr>报告自动化</vt:lpstr>
      <vt:lpstr>人员招聘</vt:lpstr>
      <vt:lpstr>PowerPoint 演示文稿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信息部-软件开发组周总结与计划</dc:title>
  <dc:creator>王梦秋</dc:creator>
  <cp:lastModifiedBy>王梦秋</cp:lastModifiedBy>
  <cp:revision>122</cp:revision>
  <dcterms:created xsi:type="dcterms:W3CDTF">2016-12-23T09:23:56Z</dcterms:created>
  <dcterms:modified xsi:type="dcterms:W3CDTF">2017-04-14T06:38:01Z</dcterms:modified>
</cp:coreProperties>
</file>