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3" r:id="rId2"/>
    <p:sldMasterId id="2147483685" r:id="rId3"/>
  </p:sldMasterIdLst>
  <p:sldIdLst>
    <p:sldId id="256" r:id="rId4"/>
    <p:sldId id="257" r:id="rId5"/>
    <p:sldId id="258" r:id="rId6"/>
    <p:sldId id="259" r:id="rId7"/>
    <p:sldId id="273" r:id="rId8"/>
    <p:sldId id="275" r:id="rId9"/>
    <p:sldId id="274" r:id="rId10"/>
    <p:sldId id="26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梦秋" initials="王梦秋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4541"/>
  </p:normalViewPr>
  <p:slideViewPr>
    <p:cSldViewPr snapToGrid="0" snapToObjects="1">
      <p:cViewPr varScale="1">
        <p:scale>
          <a:sx n="109" d="100"/>
          <a:sy n="109" d="100"/>
        </p:scale>
        <p:origin x="21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commentAuthors" Target="commentAuthor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612900"/>
            <a:ext cx="9144000" cy="17272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78555"/>
            <a:ext cx="9144000" cy="1014095"/>
          </a:xfrm>
        </p:spPr>
        <p:txBody>
          <a:bodyPr/>
          <a:lstStyle>
            <a:lvl1pPr marL="0" indent="0" algn="ctr">
              <a:buNone/>
              <a:defRPr sz="1800">
                <a:solidFill>
                  <a:srgbClr val="0E4A93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2F9A-BD7A-594A-A302-4717A2D44312}" type="datetimeFigureOut">
              <a:rPr kumimoji="1" lang="zh-CN" altLang="en-US" smtClean="0"/>
              <a:t>2017/4/10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89B0-2707-7345-83F8-6C5895DD91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13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2F9A-BD7A-594A-A302-4717A2D44312}" type="datetimeFigureOut">
              <a:rPr kumimoji="1" lang="zh-CN" altLang="en-US" smtClean="0"/>
              <a:t>2017/4/10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89B0-2707-7345-83F8-6C5895DD91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2092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2F9A-BD7A-594A-A302-4717A2D44312}" type="datetimeFigureOut">
              <a:rPr kumimoji="1" lang="zh-CN" altLang="en-US" smtClean="0"/>
              <a:t>2017/4/10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89B0-2707-7345-83F8-6C5895DD91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5965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2F9A-BD7A-594A-A302-4717A2D44312}" type="datetimeFigureOut">
              <a:rPr kumimoji="1" lang="zh-CN" altLang="en-US" smtClean="0"/>
              <a:t>2017/4/10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89B0-2707-7345-83F8-6C5895DD91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0040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1200" y="609600"/>
            <a:ext cx="10363200" cy="704850"/>
          </a:xfrm>
          <a:effectLst>
            <a:outerShdw dist="12700" algn="ctr" rotWithShape="0">
              <a:schemeClr val="bg1"/>
            </a:outerShdw>
          </a:effectLst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1200" y="1295400"/>
            <a:ext cx="10363200" cy="685800"/>
          </a:xfrm>
          <a:effectLst>
            <a:outerShdw dist="12700" algn="ctr" rotWithShape="0">
              <a:schemeClr val="bg1"/>
            </a:outerShdw>
          </a:effectLst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hlink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09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09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2716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981200"/>
            <a:ext cx="47752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47752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67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021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769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6094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70865"/>
            <a:ext cx="10972800" cy="667385"/>
          </a:xfrm>
        </p:spPr>
        <p:txBody>
          <a:bodyPr/>
          <a:lstStyle>
            <a:lvl1pPr>
              <a:defRPr sz="26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defRPr>
            </a:lvl1pPr>
          </a:lstStyle>
          <a:p>
            <a:pPr lvl="0"/>
            <a:r>
              <a:rPr lang="zh-CN" altLang="en-US" smtClean="0">
                <a:sym typeface="+mn-ea"/>
              </a:rPr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742950" indent="-285750">
              <a:buFont typeface="Arial" charset="0"/>
              <a:buChar char="•"/>
              <a:defRPr sz="2000">
                <a:solidFill>
                  <a:schemeClr val="bg2">
                    <a:lumMod val="75000"/>
                  </a:schemeClr>
                </a:solidFill>
                <a:latin typeface="方正大标宋_GBK" charset="0"/>
                <a:ea typeface="方正大标宋_GBK" charset="0"/>
              </a:defRPr>
            </a:lvl2pPr>
            <a:lvl3pPr marL="914400" indent="0">
              <a:buNone/>
              <a:defRPr sz="1600">
                <a:solidFill>
                  <a:schemeClr val="bg2">
                    <a:lumMod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bg2">
                    <a:lumMod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2F9A-BD7A-594A-A302-4717A2D44312}" type="datetimeFigureOut">
              <a:rPr kumimoji="1" lang="zh-CN" altLang="en-US" smtClean="0"/>
              <a:t>2017/4/10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89B0-2707-7345-83F8-6C5895DD91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70492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67573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912633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083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56600" y="457200"/>
            <a:ext cx="26162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457200"/>
            <a:ext cx="76454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895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7230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9445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0362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1886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3153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779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 algn="l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 algn="l">
              <a:buNone/>
              <a:defRPr sz="1800">
                <a:solidFill>
                  <a:srgbClr val="0E4A93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2F9A-BD7A-594A-A302-4717A2D44312}" type="datetimeFigureOut">
              <a:rPr kumimoji="1" lang="zh-CN" altLang="en-US" smtClean="0"/>
              <a:t>2017/4/10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89B0-2707-7345-83F8-6C5895DD91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7732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6816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2177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515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1638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195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2F9A-BD7A-594A-A302-4717A2D44312}" type="datetimeFigureOut">
              <a:rPr kumimoji="1" lang="zh-CN" altLang="en-US" smtClean="0"/>
              <a:t>2017/4/10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89B0-2707-7345-83F8-6C5895DD91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2576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639445"/>
            <a:ext cx="10515600" cy="601980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9724" y="1567346"/>
            <a:ext cx="4701840" cy="71009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200" b="1">
                <a:latin typeface="黑体" charset="0"/>
                <a:ea typeface="黑体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59724" y="2338388"/>
            <a:ext cx="4701840" cy="3785964"/>
          </a:xfrm>
        </p:spPr>
        <p:txBody>
          <a:bodyPr>
            <a:normAutofit/>
          </a:bodyPr>
          <a:lstStyle>
            <a:lvl1pPr>
              <a:defRPr sz="2000" b="0"/>
            </a:lvl1pPr>
            <a:lvl2pPr>
              <a:defRPr sz="2000" b="1"/>
            </a:lvl2pPr>
            <a:lvl3pPr>
              <a:defRPr sz="1600">
                <a:latin typeface="微软雅黑" charset="0"/>
                <a:ea typeface="微软雅黑" charset="0"/>
              </a:defRPr>
            </a:lvl3pPr>
            <a:lvl4pPr>
              <a:defRPr sz="1600">
                <a:latin typeface="微软雅黑" charset="0"/>
                <a:ea typeface="微软雅黑" charset="0"/>
              </a:defRPr>
            </a:lvl4pPr>
            <a:lvl5pPr>
              <a:defRPr sz="1600">
                <a:latin typeface="微软雅黑" charset="0"/>
                <a:ea typeface="微软雅黑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89616" y="1567346"/>
            <a:ext cx="4701841" cy="710095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171450" indent="-171450">
              <a:buNone/>
              <a:defRPr lang="zh-CN" altLang="en-US" b="1" smtClean="0">
                <a:latin typeface="黑体" charset="0"/>
                <a:ea typeface="黑体" charset="0"/>
              </a:defRPr>
            </a:lvl1pPr>
          </a:lstStyle>
          <a:p>
            <a:pPr marL="0" lvl="0" indent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89616" y="2357460"/>
            <a:ext cx="4701841" cy="3766892"/>
          </a:xfrm>
        </p:spPr>
        <p:txBody>
          <a:bodyPr>
            <a:normAutofit/>
          </a:bodyPr>
          <a:lstStyle>
            <a:lvl1pPr>
              <a:defRPr sz="2000" b="0"/>
            </a:lvl1pPr>
            <a:lvl2pPr>
              <a:defRPr sz="2000" b="1"/>
            </a:lvl2pPr>
            <a:lvl3pPr>
              <a:defRPr sz="1600">
                <a:latin typeface="微软雅黑" charset="0"/>
                <a:ea typeface="微软雅黑" charset="0"/>
              </a:defRPr>
            </a:lvl3pPr>
            <a:lvl4pPr marL="1371600" indent="0">
              <a:buNone/>
              <a:defRPr sz="1600">
                <a:latin typeface="微软雅黑" charset="0"/>
                <a:ea typeface="微软雅黑" charset="0"/>
              </a:defRPr>
            </a:lvl4pPr>
            <a:lvl5pPr marL="1828800" indent="0">
              <a:buNone/>
              <a:defRPr sz="1600">
                <a:latin typeface="微软雅黑" charset="0"/>
                <a:ea typeface="微软雅黑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2F9A-BD7A-594A-A302-4717A2D44312}" type="datetimeFigureOut">
              <a:rPr kumimoji="1" lang="zh-CN" altLang="en-US" smtClean="0"/>
              <a:t>2017/4/10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89B0-2707-7345-83F8-6C5895DD91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3464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2F9A-BD7A-594A-A302-4717A2D44312}" type="datetimeFigureOut">
              <a:rPr kumimoji="1" lang="zh-CN" altLang="en-US" smtClean="0"/>
              <a:t>2017/4/10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89B0-2707-7345-83F8-6C5895DD91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4194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2F9A-BD7A-594A-A302-4717A2D44312}" type="datetimeFigureOut">
              <a:rPr kumimoji="1" lang="zh-CN" altLang="en-US" smtClean="0"/>
              <a:t>2017/4/10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89B0-2707-7345-83F8-6C5895DD91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344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2F9A-BD7A-594A-A302-4717A2D44312}" type="datetimeFigureOut">
              <a:rPr kumimoji="1" lang="zh-CN" altLang="en-US" smtClean="0"/>
              <a:t>2017/4/10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89B0-2707-7345-83F8-6C5895DD91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110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260851" cy="1600200"/>
          </a:xfrm>
        </p:spPr>
        <p:txBody>
          <a:bodyPr anchor="t" anchorCtr="0">
            <a:normAutofit/>
          </a:bodyPr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384800" y="457201"/>
            <a:ext cx="5970588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260851" cy="381158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2F9A-BD7A-594A-A302-4717A2D44312}" type="datetimeFigureOut">
              <a:rPr kumimoji="1" lang="zh-CN" altLang="en-US" smtClean="0"/>
              <a:t>2017/4/10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89B0-2707-7345-83F8-6C5895DD91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3224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09600" y="608330"/>
            <a:ext cx="10972800" cy="47371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 dirty="0" smtClean="0">
                <a:sym typeface="+mn-ea"/>
              </a:rPr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fld id="{60562F9A-BD7A-594A-A302-4717A2D44312}" type="datetimeFigureOut">
              <a:rPr kumimoji="1" lang="zh-CN" altLang="en-US" smtClean="0"/>
              <a:t>2017/4/10</a:t>
            </a:fld>
            <a:endParaRPr kumimoji="1" lang="zh-CN" altLang="en-US"/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endParaRPr kumimoji="1" lang="zh-CN" altLang="en-US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fld id="{6EFE89B0-2707-7345-83F8-6C5895DD91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862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marL="0" lvl="0" indent="0" algn="ctr" defTabSz="914400" eaLnBrk="1" fontAlgn="base" latinLnBrk="0" hangingPunct="1">
        <a:spcBef>
          <a:spcPct val="0"/>
        </a:spcBef>
        <a:spcAft>
          <a:spcPct val="0"/>
        </a:spcAft>
        <a:buNone/>
        <a:defRPr sz="2600" b="0" i="0" u="none" kern="1200" baseline="0">
          <a:solidFill>
            <a:schemeClr val="bg2"/>
          </a:solidFill>
          <a:latin typeface="+mj-ea"/>
          <a:ea typeface="+mj-ea"/>
          <a:cs typeface="+mj-cs"/>
        </a:defRPr>
      </a:lvl1pPr>
    </p:titleStyle>
    <p:bodyStyle>
      <a:lvl1pPr marL="0" lvl="0" indent="0" algn="l" defTabSz="914400" eaLnBrk="1" fontAlgn="base" latinLnBrk="0" hangingPunct="1">
        <a:spcBef>
          <a:spcPct val="20000"/>
        </a:spcBef>
        <a:spcAft>
          <a:spcPct val="0"/>
        </a:spcAft>
        <a:buNone/>
        <a:defRPr sz="2200" b="1" i="0" u="none" kern="1200" baseline="0">
          <a:solidFill>
            <a:schemeClr val="bg2">
              <a:lumMod val="75000"/>
            </a:schemeClr>
          </a:solidFill>
          <a:latin typeface="黑体" charset="0"/>
          <a:ea typeface="黑体" charset="0"/>
          <a:cs typeface="+mn-cs"/>
        </a:defRPr>
      </a:lvl1pPr>
      <a:lvl2pPr marL="457200" lvl="1" indent="0" algn="l" defTabSz="914400" eaLnBrk="1" fontAlgn="base" latinLnBrk="0" hangingPunct="1">
        <a:spcBef>
          <a:spcPct val="20000"/>
        </a:spcBef>
        <a:spcAft>
          <a:spcPct val="0"/>
        </a:spcAft>
        <a:buNone/>
        <a:defRPr sz="2000" b="1" i="0" u="none" kern="1200" baseline="0">
          <a:solidFill>
            <a:schemeClr val="bg2">
              <a:lumMod val="75000"/>
            </a:schemeClr>
          </a:solidFill>
          <a:latin typeface="方正大标宋_GBK" charset="0"/>
          <a:ea typeface="方正大标宋_GBK" charset="0"/>
          <a:cs typeface="+mn-cs"/>
        </a:defRPr>
      </a:lvl2pPr>
      <a:lvl3pPr marL="914400" lvl="2" indent="0" algn="l" defTabSz="914400" eaLnBrk="1" fontAlgn="base" latinLnBrk="0" hangingPunct="1">
        <a:spcBef>
          <a:spcPct val="20000"/>
        </a:spcBef>
        <a:spcAft>
          <a:spcPct val="0"/>
        </a:spcAft>
        <a:buNone/>
        <a:defRPr sz="1600" b="0" i="0" u="none" kern="1200" baseline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har char="–"/>
        <a:defRPr sz="1600" b="0" i="0" u="none" kern="1200" baseline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457201"/>
            <a:ext cx="9753600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981200"/>
            <a:ext cx="97536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967218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492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90191" y="1228381"/>
            <a:ext cx="7460974" cy="1117254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/>
              <a:t>信息部</a:t>
            </a:r>
            <a:r>
              <a:rPr kumimoji="1" lang="en-US" altLang="zh-CN" sz="3600" dirty="0" smtClean="0"/>
              <a:t>-</a:t>
            </a:r>
            <a:r>
              <a:rPr kumimoji="1" lang="zh-CN" altLang="en-US" sz="3600" dirty="0" smtClean="0"/>
              <a:t>软件支持方向周汇报</a:t>
            </a:r>
            <a:endParaRPr kumimoji="1"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47453" y="3616326"/>
            <a:ext cx="3703711" cy="1179609"/>
          </a:xfrm>
        </p:spPr>
        <p:txBody>
          <a:bodyPr/>
          <a:lstStyle/>
          <a:p>
            <a:r>
              <a:rPr kumimoji="1" lang="zh-CN" altLang="en-US" sz="2400" b="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汇报人</a:t>
            </a:r>
            <a:r>
              <a:rPr kumimoji="1" lang="en-US" altLang="zh-CN" sz="2400" b="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:</a:t>
            </a:r>
            <a:r>
              <a:rPr kumimoji="1" lang="zh-CN" altLang="en-US" sz="2400" b="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李根</a:t>
            </a:r>
            <a:endParaRPr kumimoji="1" lang="en-US" altLang="zh-CN" sz="2400" b="0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kumimoji="1" lang="zh-CN" altLang="en-US" sz="2400" b="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 </a:t>
            </a:r>
            <a:r>
              <a:rPr kumimoji="1" lang="en-US" altLang="zh-CN" sz="2400" b="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2017-04-10</a:t>
            </a:r>
            <a:endParaRPr kumimoji="1" lang="zh-CN" altLang="en-US" sz="2400" b="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7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项目列表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dirty="0" smtClean="0"/>
              <a:t>1.</a:t>
            </a:r>
            <a:r>
              <a:rPr kumimoji="1" lang="zh-CN" altLang="en-US" sz="3200" dirty="0" smtClean="0"/>
              <a:t>美因</a:t>
            </a:r>
            <a:r>
              <a:rPr kumimoji="1" lang="en-US" altLang="zh-CN" sz="3200" dirty="0" smtClean="0"/>
              <a:t>APP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dirty="0" smtClean="0"/>
              <a:t>2.</a:t>
            </a:r>
            <a:r>
              <a:rPr kumimoji="1" lang="zh-CN" altLang="en-US" sz="3200" dirty="0" smtClean="0"/>
              <a:t>美因医学</a:t>
            </a:r>
            <a:r>
              <a:rPr kumimoji="1" lang="en-US" altLang="zh-CN" sz="3200" dirty="0" smtClean="0"/>
              <a:t>APP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dirty="0"/>
              <a:t>3</a:t>
            </a:r>
            <a:r>
              <a:rPr kumimoji="1" lang="en-US" altLang="zh-CN" sz="3200" dirty="0" smtClean="0"/>
              <a:t>.</a:t>
            </a:r>
            <a:r>
              <a:rPr kumimoji="1" lang="zh-CN" altLang="en-US" sz="3200" dirty="0" smtClean="0"/>
              <a:t>美因官网</a:t>
            </a:r>
            <a:endParaRPr kumimoji="1" lang="en-US" altLang="zh-CN" sz="32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dirty="0" smtClean="0"/>
              <a:t>4.</a:t>
            </a:r>
            <a:r>
              <a:rPr kumimoji="1" lang="zh-CN" altLang="en-US" sz="3200" dirty="0" smtClean="0"/>
              <a:t>报告升级及自动化</a:t>
            </a:r>
            <a:endParaRPr kumimoji="1"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53872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美因</a:t>
            </a:r>
            <a:r>
              <a:rPr kumimoji="1" lang="en-US" altLang="zh-CN" dirty="0" smtClean="0"/>
              <a:t>App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238250"/>
            <a:ext cx="11065933" cy="5619750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 smtClean="0"/>
              <a:t>上周工作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本周计划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剩余工作</a:t>
            </a:r>
            <a:endParaRPr kumimoji="1" lang="en-US" altLang="zh-CN" dirty="0" smtClean="0"/>
          </a:p>
          <a:p>
            <a:r>
              <a:rPr kumimoji="1" lang="en-US" altLang="zh-CN" b="0" dirty="0" smtClean="0"/>
              <a:t>1.</a:t>
            </a:r>
            <a:r>
              <a:rPr kumimoji="1" lang="zh-CN" altLang="en-US" b="0" dirty="0" smtClean="0"/>
              <a:t>咨询、资讯、运动、社交</a:t>
            </a:r>
            <a:endParaRPr kumimoji="1" lang="en-US" altLang="zh-CN" b="0" dirty="0" smtClean="0"/>
          </a:p>
          <a:p>
            <a:r>
              <a:rPr kumimoji="1" lang="zh-CN" altLang="en-US" b="0" dirty="0" smtClean="0"/>
              <a:t>  除社交外，总体</a:t>
            </a:r>
            <a:r>
              <a:rPr kumimoji="1" lang="en-US" altLang="zh-CN" b="0" dirty="0" smtClean="0"/>
              <a:t>5</a:t>
            </a:r>
            <a:r>
              <a:rPr kumimoji="1" lang="zh-CN" altLang="en-US" b="0" dirty="0" smtClean="0"/>
              <a:t>月初</a:t>
            </a:r>
            <a:r>
              <a:rPr kumimoji="1" lang="zh-CN" altLang="en-US" b="0" dirty="0" smtClean="0"/>
              <a:t>完成</a:t>
            </a:r>
            <a:endParaRPr kumimoji="1" lang="en-US" altLang="zh-CN" b="0" dirty="0" smtClean="0"/>
          </a:p>
          <a:p>
            <a:r>
              <a:rPr kumimoji="1" lang="en-US" altLang="zh-CN" b="0" dirty="0" smtClean="0"/>
              <a:t>2.APP1.1</a:t>
            </a:r>
            <a:r>
              <a:rPr kumimoji="1" lang="zh-CN" altLang="en-US" b="0" dirty="0" smtClean="0"/>
              <a:t>版本上线（</a:t>
            </a:r>
            <a:r>
              <a:rPr kumimoji="1" lang="en-US" altLang="zh-CN" b="0" dirty="0" smtClean="0"/>
              <a:t>4</a:t>
            </a:r>
            <a:r>
              <a:rPr kumimoji="1" lang="zh-CN" altLang="en-US" b="0" dirty="0" smtClean="0"/>
              <a:t>月</a:t>
            </a:r>
            <a:r>
              <a:rPr kumimoji="1" lang="en-US" altLang="zh-CN" b="0" dirty="0" smtClean="0"/>
              <a:t>17</a:t>
            </a:r>
            <a:r>
              <a:rPr kumimoji="1" lang="zh-CN" altLang="en-US" b="0" dirty="0" smtClean="0"/>
              <a:t>日）</a:t>
            </a:r>
            <a:endParaRPr kumimoji="1" lang="en-US" altLang="zh-CN" b="0" dirty="0" smtClean="0"/>
          </a:p>
          <a:p>
            <a:endParaRPr kumimoji="1" lang="en-US" altLang="zh-CN" b="0" dirty="0" smtClean="0"/>
          </a:p>
          <a:p>
            <a:r>
              <a:rPr kumimoji="1" lang="en-US" altLang="zh-CN" b="0" dirty="0" smtClean="0"/>
              <a:t>APP</a:t>
            </a:r>
            <a:r>
              <a:rPr kumimoji="1" lang="zh-CN" altLang="en-US" b="0" dirty="0" smtClean="0"/>
              <a:t>每</a:t>
            </a:r>
            <a:r>
              <a:rPr kumimoji="1" lang="en-US" altLang="zh-CN" b="0" dirty="0" smtClean="0"/>
              <a:t>3</a:t>
            </a:r>
            <a:r>
              <a:rPr kumimoji="1" lang="zh-CN" altLang="en-US" b="0" dirty="0" smtClean="0"/>
              <a:t>周更新一个版本</a:t>
            </a:r>
            <a:endParaRPr kumimoji="1" lang="en-US" altLang="zh-CN" b="0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511127"/>
              </p:ext>
            </p:extLst>
          </p:nvPr>
        </p:nvGraphicFramePr>
        <p:xfrm>
          <a:off x="838200" y="1644365"/>
          <a:ext cx="10744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4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3657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6574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智能语音解读功能接口定义</a:t>
                      </a:r>
                      <a:endParaRPr lang="en-US" altLang="zh-CN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28665"/>
              </p:ext>
            </p:extLst>
          </p:nvPr>
        </p:nvGraphicFramePr>
        <p:xfrm>
          <a:off x="838200" y="4159742"/>
          <a:ext cx="10744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4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6088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APP</a:t>
                      </a:r>
                      <a:r>
                        <a:rPr lang="zh-CN" altLang="en-US" dirty="0" smtClean="0"/>
                        <a:t>新版本发布（包含语音解读功能）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99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美因医学</a:t>
            </a:r>
            <a:r>
              <a:rPr kumimoji="1" lang="en-US" altLang="zh-CN" dirty="0" smtClean="0"/>
              <a:t>App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38251"/>
            <a:ext cx="10515600" cy="5119688"/>
          </a:xfrm>
        </p:spPr>
        <p:txBody>
          <a:bodyPr/>
          <a:lstStyle/>
          <a:p>
            <a:r>
              <a:rPr kumimoji="1" lang="zh-CN" altLang="en-US" dirty="0" smtClean="0"/>
              <a:t>上周工作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本周计划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692879"/>
              </p:ext>
            </p:extLst>
          </p:nvPr>
        </p:nvGraphicFramePr>
        <p:xfrm>
          <a:off x="838200" y="1608348"/>
          <a:ext cx="10641843" cy="1265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418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1442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575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专家端联调测试，发现两个</a:t>
                      </a:r>
                      <a:r>
                        <a:rPr lang="en-US" altLang="zh-CN" dirty="0" smtClean="0"/>
                        <a:t>bug</a:t>
                      </a:r>
                      <a:r>
                        <a:rPr lang="zh-CN" altLang="en-US" dirty="0" smtClean="0"/>
                        <a:t>，不影响其他测试。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575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代表端编码（总共</a:t>
                      </a:r>
                      <a:r>
                        <a:rPr lang="en-US" altLang="zh-CN" dirty="0" smtClean="0"/>
                        <a:t>6</a:t>
                      </a:r>
                      <a:r>
                        <a:rPr lang="zh-CN" altLang="en-US" dirty="0" smtClean="0"/>
                        <a:t>个功能，测试通过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个）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069784"/>
              </p:ext>
            </p:extLst>
          </p:nvPr>
        </p:nvGraphicFramePr>
        <p:xfrm>
          <a:off x="842962" y="3797038"/>
          <a:ext cx="10637081" cy="1204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708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0143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143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专家测试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143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代表测试</a:t>
                      </a:r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38200" y="5804706"/>
            <a:ext cx="41216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剩余工作：</a:t>
            </a:r>
            <a:endParaRPr kumimoji="1" lang="en-US" altLang="zh-CN" dirty="0" smtClean="0"/>
          </a:p>
          <a:p>
            <a:pPr marL="342900" indent="-342900">
              <a:buAutoNum type="arabicPeriod"/>
            </a:pP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上线（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月</a:t>
            </a:r>
            <a:r>
              <a:rPr kumimoji="1" lang="en-US" altLang="zh-CN" dirty="0" smtClean="0"/>
              <a:t>15</a:t>
            </a:r>
            <a:r>
              <a:rPr kumimoji="1" lang="zh-CN" altLang="en-US" dirty="0" smtClean="0"/>
              <a:t>日）</a:t>
            </a:r>
            <a:endParaRPr kumimoji="1" lang="en-US" altLang="zh-CN" dirty="0" smtClean="0"/>
          </a:p>
          <a:p>
            <a:pPr marL="342900" indent="-342900">
              <a:buAutoNum type="arabicPeriod"/>
            </a:pPr>
            <a:r>
              <a:rPr kumimoji="1" lang="en-US" altLang="zh-CN" dirty="0" smtClean="0"/>
              <a:t>2.0</a:t>
            </a:r>
            <a:r>
              <a:rPr kumimoji="1" lang="zh-CN" altLang="en-US" dirty="0" smtClean="0"/>
              <a:t>算法编辑工具研发（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月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日）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521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4169"/>
          </a:xfrm>
        </p:spPr>
        <p:txBody>
          <a:bodyPr/>
          <a:lstStyle/>
          <a:p>
            <a:r>
              <a:rPr kumimoji="1" lang="zh-CN" altLang="en-US" dirty="0" smtClean="0"/>
              <a:t>美因官网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79294"/>
            <a:ext cx="10515600" cy="5249498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上周工作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本周计划</a:t>
            </a:r>
            <a:endParaRPr kumimoji="1" lang="en-US" altLang="zh-CN" dirty="0" smtClean="0"/>
          </a:p>
          <a:p>
            <a:endParaRPr kumimoji="1" lang="en-US" altLang="zh-CN" b="0" dirty="0"/>
          </a:p>
          <a:p>
            <a:endParaRPr kumimoji="1" lang="en-US" altLang="zh-CN" b="0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剩余工作</a:t>
            </a:r>
            <a:endParaRPr kumimoji="1" lang="en-US" altLang="zh-CN" dirty="0" smtClean="0"/>
          </a:p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规划</a:t>
            </a:r>
            <a:r>
              <a:rPr kumimoji="1" lang="en-US" altLang="zh-CN" dirty="0" smtClean="0"/>
              <a:t>2.0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月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日</a:t>
            </a:r>
            <a:r>
              <a:rPr kumimoji="1" lang="zh-CN" altLang="en-US" dirty="0" smtClean="0"/>
              <a:t>上线</a:t>
            </a:r>
            <a:r>
              <a:rPr kumimoji="1" lang="en-US" altLang="zh-CN" dirty="0" smtClean="0"/>
              <a:t>2.0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每</a:t>
            </a:r>
            <a:r>
              <a:rPr kumimoji="1" lang="en-US" altLang="zh-CN" dirty="0"/>
              <a:t>4</a:t>
            </a:r>
            <a:r>
              <a:rPr kumimoji="1" lang="zh-CN" altLang="en-US" dirty="0" smtClean="0"/>
              <a:t>周更新</a:t>
            </a:r>
            <a:r>
              <a:rPr kumimoji="1" lang="zh-CN" altLang="en-US" dirty="0" smtClean="0"/>
              <a:t>一个</a:t>
            </a:r>
            <a:r>
              <a:rPr kumimoji="1" lang="zh-CN" altLang="en-US" dirty="0" smtClean="0"/>
              <a:t>版本</a:t>
            </a:r>
            <a:endParaRPr kumimoji="1"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470493"/>
              </p:ext>
            </p:extLst>
          </p:nvPr>
        </p:nvGraphicFramePr>
        <p:xfrm>
          <a:off x="1085850" y="1643065"/>
          <a:ext cx="10267950" cy="921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79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6061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0613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收集下一版需求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820838"/>
              </p:ext>
            </p:extLst>
          </p:nvPr>
        </p:nvGraphicFramePr>
        <p:xfrm>
          <a:off x="1085850" y="3551056"/>
          <a:ext cx="10267950" cy="880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79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6061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9654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收集了三个需求本周修改完成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318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4169"/>
          </a:xfrm>
        </p:spPr>
        <p:txBody>
          <a:bodyPr/>
          <a:lstStyle/>
          <a:p>
            <a:r>
              <a:rPr kumimoji="1" lang="zh-CN" altLang="en-US" dirty="0" smtClean="0"/>
              <a:t>报告自动化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79294"/>
            <a:ext cx="10515600" cy="5249498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上周工作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本周计划</a:t>
            </a:r>
            <a:endParaRPr kumimoji="1" lang="en-US" altLang="zh-CN" dirty="0" smtClean="0"/>
          </a:p>
          <a:p>
            <a:endParaRPr kumimoji="1" lang="en-US" altLang="zh-CN" b="0" dirty="0"/>
          </a:p>
          <a:p>
            <a:endParaRPr kumimoji="1" lang="en-US" altLang="zh-CN" b="0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006782"/>
              </p:ext>
            </p:extLst>
          </p:nvPr>
        </p:nvGraphicFramePr>
        <p:xfrm>
          <a:off x="1085850" y="1643065"/>
          <a:ext cx="10267950" cy="921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79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6061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0613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评审需求</a:t>
                      </a:r>
                      <a:r>
                        <a:rPr lang="en-US" altLang="zh-CN" dirty="0" smtClean="0"/>
                        <a:t>1.0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978380"/>
              </p:ext>
            </p:extLst>
          </p:nvPr>
        </p:nvGraphicFramePr>
        <p:xfrm>
          <a:off x="1085850" y="3551056"/>
          <a:ext cx="10267950" cy="1381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79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6061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0613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编码健康管理报告，不测试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0613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全外系统设计文档，评审一次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962025" y="5281190"/>
            <a:ext cx="10267950" cy="1359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62025" y="5357446"/>
            <a:ext cx="102679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剩余工作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、健康管理报告上线（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月</a:t>
            </a:r>
            <a:r>
              <a:rPr kumimoji="1" lang="en-US" altLang="zh-CN" dirty="0" smtClean="0"/>
              <a:t>21</a:t>
            </a:r>
            <a:r>
              <a:rPr kumimoji="1" lang="zh-CN" altLang="en-US" dirty="0" smtClean="0"/>
              <a:t>日）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SNP</a:t>
            </a:r>
            <a:r>
              <a:rPr kumimoji="1" lang="zh-CN" altLang="en-US" dirty="0" smtClean="0"/>
              <a:t>套餐报告编码（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月</a:t>
            </a:r>
            <a:r>
              <a:rPr kumimoji="1" lang="en-US" altLang="zh-CN" dirty="0" smtClean="0"/>
              <a:t>30</a:t>
            </a:r>
            <a:r>
              <a:rPr kumimoji="1" lang="zh-CN" altLang="en-US" dirty="0" smtClean="0"/>
              <a:t>日）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、全外报告系统设计，编码、测试（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月</a:t>
            </a:r>
            <a:r>
              <a:rPr kumimoji="1" lang="en-US" altLang="zh-CN" dirty="0" smtClean="0"/>
              <a:t>30</a:t>
            </a:r>
            <a:r>
              <a:rPr kumimoji="1" lang="zh-CN" altLang="en-US" dirty="0" smtClean="0"/>
              <a:t>日）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905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4169"/>
          </a:xfrm>
        </p:spPr>
        <p:txBody>
          <a:bodyPr/>
          <a:lstStyle/>
          <a:p>
            <a:r>
              <a:rPr kumimoji="1" lang="zh-CN" altLang="en-US" dirty="0" smtClean="0"/>
              <a:t>人员招聘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79294"/>
            <a:ext cx="10515600" cy="4035644"/>
          </a:xfrm>
        </p:spPr>
        <p:txBody>
          <a:bodyPr>
            <a:normAutofit/>
          </a:bodyPr>
          <a:lstStyle/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710464"/>
              </p:ext>
            </p:extLst>
          </p:nvPr>
        </p:nvGraphicFramePr>
        <p:xfrm>
          <a:off x="2332038" y="1337733"/>
          <a:ext cx="7362822" cy="1192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1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271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2713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2713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2713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27137"/>
              </a:tblGrid>
              <a:tr h="75533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岗位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PHP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Web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Ios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Python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761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人数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207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67870"/>
          </a:xfrm>
        </p:spPr>
        <p:txBody>
          <a:bodyPr>
            <a:normAutofit fontScale="625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643443" y="2400300"/>
            <a:ext cx="3786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400" dirty="0" smtClean="0"/>
              <a:t>谢谢</a:t>
            </a:r>
            <a:r>
              <a:rPr kumimoji="1" lang="en-US" altLang="zh-CN" sz="5400" dirty="0" smtClean="0"/>
              <a:t>!</a:t>
            </a:r>
            <a:endParaRPr kumimoji="1"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05852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EF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owerpoint-template">
  <a:themeElements>
    <a:clrScheme name="powerpoint-template 13">
      <a:dk1>
        <a:srgbClr val="4D4D4D"/>
      </a:dk1>
      <a:lt1>
        <a:srgbClr val="FFFFFF"/>
      </a:lt1>
      <a:dk2>
        <a:srgbClr val="4D4D4D"/>
      </a:dk2>
      <a:lt2>
        <a:srgbClr val="F4EE00"/>
      </a:lt2>
      <a:accent1>
        <a:srgbClr val="6BC4FF"/>
      </a:accent1>
      <a:accent2>
        <a:srgbClr val="DDB72C"/>
      </a:accent2>
      <a:accent3>
        <a:srgbClr val="FFFFFF"/>
      </a:accent3>
      <a:accent4>
        <a:srgbClr val="404040"/>
      </a:accent4>
      <a:accent5>
        <a:srgbClr val="BADEFF"/>
      </a:accent5>
      <a:accent6>
        <a:srgbClr val="C8A627"/>
      </a:accent6>
      <a:hlink>
        <a:srgbClr val="0091FF"/>
      </a:hlink>
      <a:folHlink>
        <a:srgbClr val="DDDDDD"/>
      </a:folHlink>
    </a:clrScheme>
    <a:fontScheme name="powerpoint-template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 1">
        <a:dk1>
          <a:srgbClr val="4D4D4D"/>
        </a:dk1>
        <a:lt1>
          <a:srgbClr val="FFFFFF"/>
        </a:lt1>
        <a:dk2>
          <a:srgbClr val="4D4D4D"/>
        </a:dk2>
        <a:lt2>
          <a:srgbClr val="80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2">
        <a:dk1>
          <a:srgbClr val="4D4D4D"/>
        </a:dk1>
        <a:lt1>
          <a:srgbClr val="FFFFFF"/>
        </a:lt1>
        <a:dk2>
          <a:srgbClr val="4D4D4D"/>
        </a:dk2>
        <a:lt2>
          <a:srgbClr val="B92B2B"/>
        </a:lt2>
        <a:accent1>
          <a:srgbClr val="0095B7"/>
        </a:accent1>
        <a:accent2>
          <a:srgbClr val="FAAC8F"/>
        </a:accent2>
        <a:accent3>
          <a:srgbClr val="FFFFFF"/>
        </a:accent3>
        <a:accent4>
          <a:srgbClr val="404040"/>
        </a:accent4>
        <a:accent5>
          <a:srgbClr val="AAC8D8"/>
        </a:accent5>
        <a:accent6>
          <a:srgbClr val="E39B81"/>
        </a:accent6>
        <a:hlink>
          <a:srgbClr val="2D328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3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4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1FAAE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5">
        <a:dk1>
          <a:srgbClr val="4D4D4D"/>
        </a:dk1>
        <a:lt1>
          <a:srgbClr val="FFFFFF"/>
        </a:lt1>
        <a:dk2>
          <a:srgbClr val="4D4D4D"/>
        </a:dk2>
        <a:lt2>
          <a:srgbClr val="1376BA"/>
        </a:lt2>
        <a:accent1>
          <a:srgbClr val="2091CB"/>
        </a:accent1>
        <a:accent2>
          <a:srgbClr val="2D76E4"/>
        </a:accent2>
        <a:accent3>
          <a:srgbClr val="FFFFFF"/>
        </a:accent3>
        <a:accent4>
          <a:srgbClr val="404040"/>
        </a:accent4>
        <a:accent5>
          <a:srgbClr val="ABC7E2"/>
        </a:accent5>
        <a:accent6>
          <a:srgbClr val="286ACF"/>
        </a:accent6>
        <a:hlink>
          <a:srgbClr val="3BAED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6">
        <a:dk1>
          <a:srgbClr val="4D4D4D"/>
        </a:dk1>
        <a:lt1>
          <a:srgbClr val="FFFFFF"/>
        </a:lt1>
        <a:dk2>
          <a:srgbClr val="4D4D4D"/>
        </a:dk2>
        <a:lt2>
          <a:srgbClr val="1376BA"/>
        </a:lt2>
        <a:accent1>
          <a:srgbClr val="2091CB"/>
        </a:accent1>
        <a:accent2>
          <a:srgbClr val="2D76E4"/>
        </a:accent2>
        <a:accent3>
          <a:srgbClr val="FFFFFF"/>
        </a:accent3>
        <a:accent4>
          <a:srgbClr val="404040"/>
        </a:accent4>
        <a:accent5>
          <a:srgbClr val="ABC7E2"/>
        </a:accent5>
        <a:accent6>
          <a:srgbClr val="286ACF"/>
        </a:accent6>
        <a:hlink>
          <a:srgbClr val="992E2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7">
        <a:dk1>
          <a:srgbClr val="4D4D4D"/>
        </a:dk1>
        <a:lt1>
          <a:srgbClr val="FFFFFF"/>
        </a:lt1>
        <a:dk2>
          <a:srgbClr val="4D4D4D"/>
        </a:dk2>
        <a:lt2>
          <a:srgbClr val="1376BA"/>
        </a:lt2>
        <a:accent1>
          <a:srgbClr val="2091CB"/>
        </a:accent1>
        <a:accent2>
          <a:srgbClr val="2D76E4"/>
        </a:accent2>
        <a:accent3>
          <a:srgbClr val="FFFFFF"/>
        </a:accent3>
        <a:accent4>
          <a:srgbClr val="404040"/>
        </a:accent4>
        <a:accent5>
          <a:srgbClr val="ABC7E2"/>
        </a:accent5>
        <a:accent6>
          <a:srgbClr val="286ACF"/>
        </a:accent6>
        <a:hlink>
          <a:srgbClr val="B9620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8">
        <a:dk1>
          <a:srgbClr val="4D4D4D"/>
        </a:dk1>
        <a:lt1>
          <a:srgbClr val="FFFFFF"/>
        </a:lt1>
        <a:dk2>
          <a:srgbClr val="4D4D4D"/>
        </a:dk2>
        <a:lt2>
          <a:srgbClr val="1376BA"/>
        </a:lt2>
        <a:accent1>
          <a:srgbClr val="2091CB"/>
        </a:accent1>
        <a:accent2>
          <a:srgbClr val="2D76E4"/>
        </a:accent2>
        <a:accent3>
          <a:srgbClr val="FFFFFF"/>
        </a:accent3>
        <a:accent4>
          <a:srgbClr val="404040"/>
        </a:accent4>
        <a:accent5>
          <a:srgbClr val="ABC7E2"/>
        </a:accent5>
        <a:accent6>
          <a:srgbClr val="286ACF"/>
        </a:accent6>
        <a:hlink>
          <a:srgbClr val="813C8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9">
        <a:dk1>
          <a:srgbClr val="4D4D4D"/>
        </a:dk1>
        <a:lt1>
          <a:srgbClr val="FFFFFF"/>
        </a:lt1>
        <a:dk2>
          <a:srgbClr val="4D4D4D"/>
        </a:dk2>
        <a:lt2>
          <a:srgbClr val="6BC4FF"/>
        </a:lt2>
        <a:accent1>
          <a:srgbClr val="F0C91D"/>
        </a:accent1>
        <a:accent2>
          <a:srgbClr val="4CD134"/>
        </a:accent2>
        <a:accent3>
          <a:srgbClr val="FFFFFF"/>
        </a:accent3>
        <a:accent4>
          <a:srgbClr val="404040"/>
        </a:accent4>
        <a:accent5>
          <a:srgbClr val="F6E1AB"/>
        </a:accent5>
        <a:accent6>
          <a:srgbClr val="44BD2E"/>
        </a:accent6>
        <a:hlink>
          <a:srgbClr val="0091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10">
        <a:dk1>
          <a:srgbClr val="4D4D4D"/>
        </a:dk1>
        <a:lt1>
          <a:srgbClr val="FFFFFF"/>
        </a:lt1>
        <a:dk2>
          <a:srgbClr val="4D4D4D"/>
        </a:dk2>
        <a:lt2>
          <a:srgbClr val="6BC4FF"/>
        </a:lt2>
        <a:accent1>
          <a:srgbClr val="F0C91D"/>
        </a:accent1>
        <a:accent2>
          <a:srgbClr val="DDCF15"/>
        </a:accent2>
        <a:accent3>
          <a:srgbClr val="FFFFFF"/>
        </a:accent3>
        <a:accent4>
          <a:srgbClr val="404040"/>
        </a:accent4>
        <a:accent5>
          <a:srgbClr val="F6E1AB"/>
        </a:accent5>
        <a:accent6>
          <a:srgbClr val="C8BB12"/>
        </a:accent6>
        <a:hlink>
          <a:srgbClr val="0091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11">
        <a:dk1>
          <a:srgbClr val="4D4D4D"/>
        </a:dk1>
        <a:lt1>
          <a:srgbClr val="FFFFFF"/>
        </a:lt1>
        <a:dk2>
          <a:srgbClr val="4D4D4D"/>
        </a:dk2>
        <a:lt2>
          <a:srgbClr val="C9CF15"/>
        </a:lt2>
        <a:accent1>
          <a:srgbClr val="6BC4FF"/>
        </a:accent1>
        <a:accent2>
          <a:srgbClr val="DDCF15"/>
        </a:accent2>
        <a:accent3>
          <a:srgbClr val="FFFFFF"/>
        </a:accent3>
        <a:accent4>
          <a:srgbClr val="404040"/>
        </a:accent4>
        <a:accent5>
          <a:srgbClr val="BADEFF"/>
        </a:accent5>
        <a:accent6>
          <a:srgbClr val="C8BB12"/>
        </a:accent6>
        <a:hlink>
          <a:srgbClr val="0091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12">
        <a:dk1>
          <a:srgbClr val="4D4D4D"/>
        </a:dk1>
        <a:lt1>
          <a:srgbClr val="FFFFFF"/>
        </a:lt1>
        <a:dk2>
          <a:srgbClr val="4D4D4D"/>
        </a:dk2>
        <a:lt2>
          <a:srgbClr val="F4EE00"/>
        </a:lt2>
        <a:accent1>
          <a:srgbClr val="6BC4FF"/>
        </a:accent1>
        <a:accent2>
          <a:srgbClr val="DDCF15"/>
        </a:accent2>
        <a:accent3>
          <a:srgbClr val="FFFFFF"/>
        </a:accent3>
        <a:accent4>
          <a:srgbClr val="404040"/>
        </a:accent4>
        <a:accent5>
          <a:srgbClr val="BADEFF"/>
        </a:accent5>
        <a:accent6>
          <a:srgbClr val="C8BB12"/>
        </a:accent6>
        <a:hlink>
          <a:srgbClr val="0091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13">
        <a:dk1>
          <a:srgbClr val="4D4D4D"/>
        </a:dk1>
        <a:lt1>
          <a:srgbClr val="FFFFFF"/>
        </a:lt1>
        <a:dk2>
          <a:srgbClr val="4D4D4D"/>
        </a:dk2>
        <a:lt2>
          <a:srgbClr val="F4EE00"/>
        </a:lt2>
        <a:accent1>
          <a:srgbClr val="6BC4FF"/>
        </a:accent1>
        <a:accent2>
          <a:srgbClr val="DDB72C"/>
        </a:accent2>
        <a:accent3>
          <a:srgbClr val="FFFFFF"/>
        </a:accent3>
        <a:accent4>
          <a:srgbClr val="404040"/>
        </a:accent4>
        <a:accent5>
          <a:srgbClr val="BADEFF"/>
        </a:accent5>
        <a:accent6>
          <a:srgbClr val="C8A627"/>
        </a:accent6>
        <a:hlink>
          <a:srgbClr val="0091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IT周报20161216</Template>
  <TotalTime>2368</TotalTime>
  <Words>291</Words>
  <Application>Microsoft Macintosh PowerPoint</Application>
  <PresentationFormat>宽屏</PresentationFormat>
  <Paragraphs>105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Calibri</vt:lpstr>
      <vt:lpstr>Microsoft Sans Serif</vt:lpstr>
      <vt:lpstr>Verdana</vt:lpstr>
      <vt:lpstr>方正大标宋_GBK</vt:lpstr>
      <vt:lpstr>黑体</vt:lpstr>
      <vt:lpstr>宋体</vt:lpstr>
      <vt:lpstr>微软雅黑</vt:lpstr>
      <vt:lpstr>Arial</vt:lpstr>
      <vt:lpstr>默认设计模板</vt:lpstr>
      <vt:lpstr>powerpoint-template</vt:lpstr>
      <vt:lpstr>Office 主题</vt:lpstr>
      <vt:lpstr>信息部-软件支持方向周汇报</vt:lpstr>
      <vt:lpstr>项目列表</vt:lpstr>
      <vt:lpstr>美因App</vt:lpstr>
      <vt:lpstr>美因医学App</vt:lpstr>
      <vt:lpstr>美因官网</vt:lpstr>
      <vt:lpstr>报告自动化</vt:lpstr>
      <vt:lpstr>人员招聘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信息部-软件开发组周总结与计划</dc:title>
  <dc:creator>王梦秋</dc:creator>
  <cp:lastModifiedBy>Microsoft Office 用户</cp:lastModifiedBy>
  <cp:revision>121</cp:revision>
  <dcterms:created xsi:type="dcterms:W3CDTF">2016-12-23T09:23:56Z</dcterms:created>
  <dcterms:modified xsi:type="dcterms:W3CDTF">2017-04-10T04:36:42Z</dcterms:modified>
</cp:coreProperties>
</file>