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9" r:id="rId2"/>
    <p:sldId id="257" r:id="rId3"/>
    <p:sldId id="256" r:id="rId4"/>
    <p:sldId id="259" r:id="rId5"/>
    <p:sldId id="260" r:id="rId6"/>
    <p:sldId id="258" r:id="rId7"/>
    <p:sldId id="261" r:id="rId8"/>
    <p:sldId id="262" r:id="rId9"/>
    <p:sldId id="263" r:id="rId10"/>
    <p:sldId id="264" r:id="rId11"/>
    <p:sldId id="278" r:id="rId12"/>
    <p:sldId id="265" r:id="rId13"/>
    <p:sldId id="266" r:id="rId14"/>
    <p:sldId id="267" r:id="rId15"/>
    <p:sldId id="271" r:id="rId16"/>
    <p:sldId id="272" r:id="rId17"/>
    <p:sldId id="280" r:id="rId18"/>
    <p:sldId id="273" r:id="rId19"/>
    <p:sldId id="274" r:id="rId20"/>
    <p:sldId id="268" r:id="rId21"/>
    <p:sldId id="275" r:id="rId22"/>
    <p:sldId id="270" r:id="rId23"/>
    <p:sldId id="281" r:id="rId24"/>
    <p:sldId id="269" r:id="rId25"/>
    <p:sldId id="276" r:id="rId26"/>
    <p:sldId id="277"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E4018-4D36-4BC4-9271-9B976F16954B}"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39AD5-DB26-4A4A-BB3B-8D0D68F6E81A}" type="slidenum">
              <a:rPr lang="zh-CN" altLang="en-US" smtClean="0"/>
              <a:t>‹#›</a:t>
            </a:fld>
            <a:endParaRPr lang="zh-CN" altLang="en-US"/>
          </a:p>
        </p:txBody>
      </p:sp>
    </p:spTree>
    <p:extLst>
      <p:ext uri="{BB962C8B-B14F-4D97-AF65-F5344CB8AC3E}">
        <p14:creationId xmlns:p14="http://schemas.microsoft.com/office/powerpoint/2010/main" val="198856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那么，问题来了，什么情况下适用</a:t>
            </a:r>
            <a:endParaRPr lang="zh-CN" altLang="en-US" dirty="0"/>
          </a:p>
        </p:txBody>
      </p:sp>
      <p:sp>
        <p:nvSpPr>
          <p:cNvPr id="4" name="灯片编号占位符 3"/>
          <p:cNvSpPr>
            <a:spLocks noGrp="1"/>
          </p:cNvSpPr>
          <p:nvPr>
            <p:ph type="sldNum" sz="quarter" idx="5"/>
          </p:nvPr>
        </p:nvSpPr>
        <p:spPr/>
        <p:txBody>
          <a:bodyPr/>
          <a:lstStyle/>
          <a:p>
            <a:fld id="{4D339AD5-DB26-4A4A-BB3B-8D0D68F6E81A}" type="slidenum">
              <a:rPr lang="zh-CN" altLang="en-US" smtClean="0"/>
              <a:t>7</a:t>
            </a:fld>
            <a:endParaRPr lang="zh-CN" altLang="en-US"/>
          </a:p>
        </p:txBody>
      </p:sp>
    </p:spTree>
    <p:extLst>
      <p:ext uri="{BB962C8B-B14F-4D97-AF65-F5344CB8AC3E}">
        <p14:creationId xmlns:p14="http://schemas.microsoft.com/office/powerpoint/2010/main" val="258021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339AD5-DB26-4A4A-BB3B-8D0D68F6E81A}" type="slidenum">
              <a:rPr lang="zh-CN" altLang="en-US" smtClean="0"/>
              <a:t>8</a:t>
            </a:fld>
            <a:endParaRPr lang="zh-CN" altLang="en-US"/>
          </a:p>
        </p:txBody>
      </p:sp>
    </p:spTree>
    <p:extLst>
      <p:ext uri="{BB962C8B-B14F-4D97-AF65-F5344CB8AC3E}">
        <p14:creationId xmlns:p14="http://schemas.microsoft.com/office/powerpoint/2010/main" val="420503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339AD5-DB26-4A4A-BB3B-8D0D68F6E81A}" type="slidenum">
              <a:rPr lang="zh-CN" altLang="en-US" smtClean="0"/>
              <a:t>9</a:t>
            </a:fld>
            <a:endParaRPr lang="zh-CN" altLang="en-US"/>
          </a:p>
        </p:txBody>
      </p:sp>
    </p:spTree>
    <p:extLst>
      <p:ext uri="{BB962C8B-B14F-4D97-AF65-F5344CB8AC3E}">
        <p14:creationId xmlns:p14="http://schemas.microsoft.com/office/powerpoint/2010/main" val="331761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FF2BB-0271-44E6-82F1-15EFEE38EE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A38EBA-91E9-4350-850E-196A5E7DC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0DB330-1E2D-4809-8BD5-AB8E4DF2B895}"/>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4E129DC4-B74D-4D4B-810A-C52BEE739F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755E7-0F34-4D28-B596-A59E80464CB9}"/>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422244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68310-FD5C-4B94-A805-7D4066035C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E56EEA-88D4-4B66-8CDE-812FFD94E38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75DD5A-DA29-4E38-8793-A729D64C8BEE}"/>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071F7611-3436-4FBE-8EFA-5824F37A18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5CCC5E-0462-425D-A06E-C154AE6204C1}"/>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4984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ECD538-ED9F-4420-ADF4-92A3B52007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5023C7-6199-4D87-9FD8-D47AFE9054D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F0BD42-6D5A-4F47-9A36-96CFE54CC4EE}"/>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C57B8A0E-6718-4A66-AD45-2DC6052EEA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B5E91A-FDA9-4873-B9C5-B1527AF84820}"/>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179398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F7377-A431-463F-B1B3-F0DCFA558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1DF1BE-F44A-418D-AA49-B1C41C8DB22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DD64DE-D89A-40B7-86EF-10D717A2E76D}"/>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B140C123-C97F-4435-B8D1-44D737C4A4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571BC6-2D7F-4AEA-84D2-A7739DDEA6A3}"/>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83258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2816A-98A9-4377-A3D5-C1D909DD99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FD628E-EA19-475C-AD6D-7F8DD3691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A6FF021-FB07-45C8-88B1-061D8008A746}"/>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E92A423C-037D-4624-A286-940B7E81B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9411F-A9F8-433A-B312-DF207B3CCE9E}"/>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360381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2AA4B-8379-499F-B77C-BDEB19EE9A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A1BC2F-7340-489D-9636-6B7C5363B9C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0C03C36-9A17-47AF-A960-607DAD2275A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3AF2BBB-9ED5-4DF4-93ED-C3DCB8A5D606}"/>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id="{E0906CA7-9A57-4C7F-8C00-DADFC7758A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570DD2-2DAA-435B-ADEA-84D0927E81CB}"/>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383631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7347C-BE39-4390-B0D5-C8ADB9B11DD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AB3D7D-F5EE-46F1-8BDB-59DF5FE35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810A7A6-C767-4A97-8191-868F630D0D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6E83399-48A5-4A2E-AFA4-6530941D7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946CD73-9146-4598-A40A-8154B81002C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03292BE-A3AA-4F19-A6A1-E4C7CF86B187}"/>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8" name="页脚占位符 7">
            <a:extLst>
              <a:ext uri="{FF2B5EF4-FFF2-40B4-BE49-F238E27FC236}">
                <a16:creationId xmlns:a16="http://schemas.microsoft.com/office/drawing/2014/main" id="{9B217E4C-E815-49EB-9FF2-0B9D6091DC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8A59D2-30A2-4C4C-9A45-AFE28B785731}"/>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305976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5E664-E713-47F7-BC96-9D0C627E3F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9FCBE6-40FC-4E3D-9512-628ECC1E1B52}"/>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4" name="页脚占位符 3">
            <a:extLst>
              <a:ext uri="{FF2B5EF4-FFF2-40B4-BE49-F238E27FC236}">
                <a16:creationId xmlns:a16="http://schemas.microsoft.com/office/drawing/2014/main" id="{5969976F-FA24-4E0A-A5EF-D58CD85D32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CA5632-BA42-4C67-B38F-7A7C44735923}"/>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214838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2B676-07B9-4993-94F2-C2EF87DCC01F}"/>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3" name="页脚占位符 2">
            <a:extLst>
              <a:ext uri="{FF2B5EF4-FFF2-40B4-BE49-F238E27FC236}">
                <a16:creationId xmlns:a16="http://schemas.microsoft.com/office/drawing/2014/main" id="{0D2CB336-2E16-4991-9B19-8BF2F2CF91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0E8328-4260-4DFD-A7D9-042B8936258D}"/>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186513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CD6A9-8244-453C-A9C4-6831CD3BBB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7D4F36-851A-48F3-8357-59D05FD5B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17DD5CE-E885-46AA-A89A-C3730015E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9E5E481-2A93-49E5-B962-77D2097F9BF9}"/>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id="{C1400EA3-8FA1-4F29-93A8-02AC8F3B77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D7B203-933D-4376-AFAF-23BCB89C0A7C}"/>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285801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85DD6-8D55-4E95-A752-7D5433A582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A74048-398C-4325-AF29-517E634C3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8BA774-49E2-4065-AE5F-7609B146F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A900D2-1965-4128-9E8F-DCD11EE00D10}"/>
              </a:ext>
            </a:extLst>
          </p:cNvPr>
          <p:cNvSpPr>
            <a:spLocks noGrp="1"/>
          </p:cNvSpPr>
          <p:nvPr>
            <p:ph type="dt" sz="half" idx="10"/>
          </p:nvPr>
        </p:nvSpPr>
        <p:spPr/>
        <p:txBody>
          <a:bodyPr/>
          <a:lstStyle/>
          <a:p>
            <a:fld id="{ACD74C21-504D-4911-90B2-E919541139C3}" type="datetimeFigureOut">
              <a:rPr lang="zh-CN" altLang="en-US" smtClean="0"/>
              <a:t>2018-9-18</a:t>
            </a:fld>
            <a:endParaRPr lang="zh-CN" altLang="en-US"/>
          </a:p>
        </p:txBody>
      </p:sp>
      <p:sp>
        <p:nvSpPr>
          <p:cNvPr id="6" name="页脚占位符 5">
            <a:extLst>
              <a:ext uri="{FF2B5EF4-FFF2-40B4-BE49-F238E27FC236}">
                <a16:creationId xmlns:a16="http://schemas.microsoft.com/office/drawing/2014/main" id="{D485CF0F-5120-4780-AF6F-3E299CF273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8B694-597E-46DE-BF4B-B6AF15E1FF7C}"/>
              </a:ext>
            </a:extLst>
          </p:cNvPr>
          <p:cNvSpPr>
            <a:spLocks noGrp="1"/>
          </p:cNvSpPr>
          <p:nvPr>
            <p:ph type="sldNum" sz="quarter" idx="12"/>
          </p:nvPr>
        </p:nvSpPr>
        <p:spPr/>
        <p:txBody>
          <a:body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242018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CE9A89-57D2-4B1B-A8A0-4455D36BC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28BC5D-070E-4DFA-9E16-C89E3C1A9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8676AC-A2C9-4A7A-9984-07733DD4F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74C21-504D-4911-90B2-E919541139C3}" type="datetimeFigureOut">
              <a:rPr lang="zh-CN" altLang="en-US" smtClean="0"/>
              <a:t>2018-9-18</a:t>
            </a:fld>
            <a:endParaRPr lang="zh-CN" altLang="en-US"/>
          </a:p>
        </p:txBody>
      </p:sp>
      <p:sp>
        <p:nvSpPr>
          <p:cNvPr id="5" name="页脚占位符 4">
            <a:extLst>
              <a:ext uri="{FF2B5EF4-FFF2-40B4-BE49-F238E27FC236}">
                <a16:creationId xmlns:a16="http://schemas.microsoft.com/office/drawing/2014/main" id="{1DFBE299-CD50-4F6E-A2BD-041B60DC4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EB2D68-E5FC-4477-A56C-DDE3C2BED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3BF08-3C45-4BCC-828E-1842179F6012}" type="slidenum">
              <a:rPr lang="zh-CN" altLang="en-US" smtClean="0"/>
              <a:t>‹#›</a:t>
            </a:fld>
            <a:endParaRPr lang="zh-CN" altLang="en-US"/>
          </a:p>
        </p:txBody>
      </p:sp>
    </p:spTree>
    <p:extLst>
      <p:ext uri="{BB962C8B-B14F-4D97-AF65-F5344CB8AC3E}">
        <p14:creationId xmlns:p14="http://schemas.microsoft.com/office/powerpoint/2010/main" val="58139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A6751-887B-421B-BBE0-121DBDC52987}"/>
              </a:ext>
            </a:extLst>
          </p:cNvPr>
          <p:cNvSpPr>
            <a:spLocks noGrp="1"/>
          </p:cNvSpPr>
          <p:nvPr>
            <p:ph type="title"/>
          </p:nvPr>
        </p:nvSpPr>
        <p:spPr>
          <a:xfrm>
            <a:off x="838200" y="2689225"/>
            <a:ext cx="10515600" cy="1325563"/>
          </a:xfrm>
        </p:spPr>
        <p:txBody>
          <a:bodyPr/>
          <a:lstStyle/>
          <a:p>
            <a:pPr algn="ctr"/>
            <a:r>
              <a:rPr lang="en-US" altLang="zh-CN" b="1" dirty="0"/>
              <a:t>NoSQL</a:t>
            </a:r>
            <a:r>
              <a:rPr lang="zh-CN" altLang="en-US" b="1" dirty="0"/>
              <a:t>知识梳理</a:t>
            </a:r>
          </a:p>
        </p:txBody>
      </p:sp>
    </p:spTree>
    <p:extLst>
      <p:ext uri="{BB962C8B-B14F-4D97-AF65-F5344CB8AC3E}">
        <p14:creationId xmlns:p14="http://schemas.microsoft.com/office/powerpoint/2010/main" val="88747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EFF0B8-F48B-4647-95D5-8E8BEC18B95F}"/>
              </a:ext>
            </a:extLst>
          </p:cNvPr>
          <p:cNvSpPr/>
          <p:nvPr/>
        </p:nvSpPr>
        <p:spPr>
          <a:xfrm>
            <a:off x="339655" y="394601"/>
            <a:ext cx="2954655" cy="465640"/>
          </a:xfrm>
          <a:prstGeom prst="rect">
            <a:avLst/>
          </a:prstGeom>
        </p:spPr>
        <p:txBody>
          <a:bodyPr wrap="none">
            <a:spAutoFit/>
          </a:bodyPr>
          <a:lstStyle/>
          <a:p>
            <a:pPr>
              <a:lnSpc>
                <a:spcPct val="150000"/>
              </a:lnSpc>
            </a:pPr>
            <a:r>
              <a:rPr lang="zh-CN" altLang="en-US" b="1" dirty="0"/>
              <a:t>表的结构变更或者添加索引</a:t>
            </a:r>
            <a:endParaRPr lang="en-US" altLang="zh-CN" b="1" dirty="0"/>
          </a:p>
        </p:txBody>
      </p:sp>
      <p:pic>
        <p:nvPicPr>
          <p:cNvPr id="3" name="图片 2">
            <a:extLst>
              <a:ext uri="{FF2B5EF4-FFF2-40B4-BE49-F238E27FC236}">
                <a16:creationId xmlns:a16="http://schemas.microsoft.com/office/drawing/2014/main" id="{E421C38D-0869-4F04-A82B-61DAEC0DB6C2}"/>
              </a:ext>
            </a:extLst>
          </p:cNvPr>
          <p:cNvPicPr>
            <a:picLocks noChangeAspect="1"/>
          </p:cNvPicPr>
          <p:nvPr/>
        </p:nvPicPr>
        <p:blipFill rotWithShape="1">
          <a:blip r:embed="rId2"/>
          <a:srcRect/>
          <a:stretch/>
        </p:blipFill>
        <p:spPr>
          <a:xfrm>
            <a:off x="1816982" y="1044039"/>
            <a:ext cx="6704762" cy="561905"/>
          </a:xfrm>
          <a:prstGeom prst="rect">
            <a:avLst/>
          </a:prstGeom>
        </p:spPr>
      </p:pic>
      <p:pic>
        <p:nvPicPr>
          <p:cNvPr id="4" name="图片 3">
            <a:extLst>
              <a:ext uri="{FF2B5EF4-FFF2-40B4-BE49-F238E27FC236}">
                <a16:creationId xmlns:a16="http://schemas.microsoft.com/office/drawing/2014/main" id="{D9C92A46-3E45-4B5A-AA84-2DF503474B81}"/>
              </a:ext>
            </a:extLst>
          </p:cNvPr>
          <p:cNvPicPr>
            <a:picLocks noChangeAspect="1"/>
          </p:cNvPicPr>
          <p:nvPr/>
        </p:nvPicPr>
        <p:blipFill>
          <a:blip r:embed="rId3"/>
          <a:stretch>
            <a:fillRect/>
          </a:stretch>
        </p:blipFill>
        <p:spPr>
          <a:xfrm>
            <a:off x="1681530" y="1684652"/>
            <a:ext cx="6609524" cy="2104762"/>
          </a:xfrm>
          <a:prstGeom prst="rect">
            <a:avLst/>
          </a:prstGeom>
        </p:spPr>
      </p:pic>
      <p:pic>
        <p:nvPicPr>
          <p:cNvPr id="5" name="图片 4">
            <a:extLst>
              <a:ext uri="{FF2B5EF4-FFF2-40B4-BE49-F238E27FC236}">
                <a16:creationId xmlns:a16="http://schemas.microsoft.com/office/drawing/2014/main" id="{3B240ABE-F1DC-40FA-A96D-30C98B69AE4F}"/>
              </a:ext>
            </a:extLst>
          </p:cNvPr>
          <p:cNvPicPr>
            <a:picLocks noChangeAspect="1"/>
          </p:cNvPicPr>
          <p:nvPr/>
        </p:nvPicPr>
        <p:blipFill>
          <a:blip r:embed="rId4"/>
          <a:stretch>
            <a:fillRect/>
          </a:stretch>
        </p:blipFill>
        <p:spPr>
          <a:xfrm>
            <a:off x="1816982" y="3868122"/>
            <a:ext cx="7094956" cy="1656983"/>
          </a:xfrm>
          <a:prstGeom prst="rect">
            <a:avLst/>
          </a:prstGeom>
        </p:spPr>
      </p:pic>
      <p:pic>
        <p:nvPicPr>
          <p:cNvPr id="6" name="图片 5">
            <a:extLst>
              <a:ext uri="{FF2B5EF4-FFF2-40B4-BE49-F238E27FC236}">
                <a16:creationId xmlns:a16="http://schemas.microsoft.com/office/drawing/2014/main" id="{935B647F-E7BD-49E9-97DF-ABC085B0CBB4}"/>
              </a:ext>
            </a:extLst>
          </p:cNvPr>
          <p:cNvPicPr>
            <a:picLocks noChangeAspect="1"/>
          </p:cNvPicPr>
          <p:nvPr/>
        </p:nvPicPr>
        <p:blipFill rotWithShape="1">
          <a:blip r:embed="rId5"/>
          <a:srcRect t="31580" b="-17504"/>
          <a:stretch/>
        </p:blipFill>
        <p:spPr>
          <a:xfrm>
            <a:off x="1948727" y="5672831"/>
            <a:ext cx="6831466" cy="970517"/>
          </a:xfrm>
          <a:prstGeom prst="rect">
            <a:avLst/>
          </a:prstGeom>
        </p:spPr>
      </p:pic>
    </p:spTree>
    <p:extLst>
      <p:ext uri="{BB962C8B-B14F-4D97-AF65-F5344CB8AC3E}">
        <p14:creationId xmlns:p14="http://schemas.microsoft.com/office/powerpoint/2010/main" val="75639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43348A-7ACC-465E-9F5D-7175C4376F19}"/>
              </a:ext>
            </a:extLst>
          </p:cNvPr>
          <p:cNvSpPr/>
          <p:nvPr/>
        </p:nvSpPr>
        <p:spPr>
          <a:xfrm>
            <a:off x="817602" y="558284"/>
            <a:ext cx="1569660" cy="369332"/>
          </a:xfrm>
          <a:prstGeom prst="rect">
            <a:avLst/>
          </a:prstGeom>
        </p:spPr>
        <p:txBody>
          <a:bodyPr wrap="none">
            <a:spAutoFit/>
          </a:bodyPr>
          <a:lstStyle/>
          <a:p>
            <a:r>
              <a:rPr lang="zh-CN" altLang="en-US" b="1" dirty="0"/>
              <a:t>添加索引验证</a:t>
            </a:r>
            <a:endParaRPr lang="zh-CN" altLang="en-US" dirty="0"/>
          </a:p>
        </p:txBody>
      </p:sp>
      <p:pic>
        <p:nvPicPr>
          <p:cNvPr id="3" name="图片 2">
            <a:extLst>
              <a:ext uri="{FF2B5EF4-FFF2-40B4-BE49-F238E27FC236}">
                <a16:creationId xmlns:a16="http://schemas.microsoft.com/office/drawing/2014/main" id="{07D1167D-46FC-4FF4-BA65-0B136851D6DA}"/>
              </a:ext>
            </a:extLst>
          </p:cNvPr>
          <p:cNvPicPr>
            <a:picLocks noChangeAspect="1"/>
          </p:cNvPicPr>
          <p:nvPr/>
        </p:nvPicPr>
        <p:blipFill rotWithShape="1">
          <a:blip r:embed="rId2"/>
          <a:srcRect b="38024"/>
          <a:stretch/>
        </p:blipFill>
        <p:spPr>
          <a:xfrm>
            <a:off x="852189" y="1757647"/>
            <a:ext cx="2268498" cy="1966628"/>
          </a:xfrm>
          <a:prstGeom prst="rect">
            <a:avLst/>
          </a:prstGeom>
        </p:spPr>
      </p:pic>
      <p:pic>
        <p:nvPicPr>
          <p:cNvPr id="4" name="图片 3">
            <a:extLst>
              <a:ext uri="{FF2B5EF4-FFF2-40B4-BE49-F238E27FC236}">
                <a16:creationId xmlns:a16="http://schemas.microsoft.com/office/drawing/2014/main" id="{4183BED7-3B39-4361-9F4B-DD880050CD6D}"/>
              </a:ext>
            </a:extLst>
          </p:cNvPr>
          <p:cNvPicPr>
            <a:picLocks noChangeAspect="1"/>
          </p:cNvPicPr>
          <p:nvPr/>
        </p:nvPicPr>
        <p:blipFill>
          <a:blip r:embed="rId3"/>
          <a:stretch>
            <a:fillRect/>
          </a:stretch>
        </p:blipFill>
        <p:spPr>
          <a:xfrm>
            <a:off x="438583" y="4015884"/>
            <a:ext cx="3878977" cy="841866"/>
          </a:xfrm>
          <a:prstGeom prst="rect">
            <a:avLst/>
          </a:prstGeom>
        </p:spPr>
      </p:pic>
      <p:pic>
        <p:nvPicPr>
          <p:cNvPr id="5" name="图片 4">
            <a:extLst>
              <a:ext uri="{FF2B5EF4-FFF2-40B4-BE49-F238E27FC236}">
                <a16:creationId xmlns:a16="http://schemas.microsoft.com/office/drawing/2014/main" id="{1B272947-7CD1-4ACD-B1D4-03F5332738AB}"/>
              </a:ext>
            </a:extLst>
          </p:cNvPr>
          <p:cNvPicPr>
            <a:picLocks noChangeAspect="1"/>
          </p:cNvPicPr>
          <p:nvPr/>
        </p:nvPicPr>
        <p:blipFill>
          <a:blip r:embed="rId4"/>
          <a:stretch>
            <a:fillRect/>
          </a:stretch>
        </p:blipFill>
        <p:spPr>
          <a:xfrm>
            <a:off x="5720249" y="3871992"/>
            <a:ext cx="5792731" cy="957183"/>
          </a:xfrm>
          <a:prstGeom prst="rect">
            <a:avLst/>
          </a:prstGeom>
        </p:spPr>
      </p:pic>
      <p:pic>
        <p:nvPicPr>
          <p:cNvPr id="6" name="图片 5">
            <a:extLst>
              <a:ext uri="{FF2B5EF4-FFF2-40B4-BE49-F238E27FC236}">
                <a16:creationId xmlns:a16="http://schemas.microsoft.com/office/drawing/2014/main" id="{9CFF8B7F-3B22-49FC-B93F-3630F4500452}"/>
              </a:ext>
            </a:extLst>
          </p:cNvPr>
          <p:cNvPicPr>
            <a:picLocks noChangeAspect="1"/>
          </p:cNvPicPr>
          <p:nvPr/>
        </p:nvPicPr>
        <p:blipFill rotWithShape="1">
          <a:blip r:embed="rId2"/>
          <a:srcRect b="38024"/>
          <a:stretch/>
        </p:blipFill>
        <p:spPr>
          <a:xfrm>
            <a:off x="7557789" y="1757647"/>
            <a:ext cx="2268498" cy="1966628"/>
          </a:xfrm>
          <a:prstGeom prst="rect">
            <a:avLst/>
          </a:prstGeom>
        </p:spPr>
      </p:pic>
      <p:sp>
        <p:nvSpPr>
          <p:cNvPr id="7" name="矩形 6">
            <a:extLst>
              <a:ext uri="{FF2B5EF4-FFF2-40B4-BE49-F238E27FC236}">
                <a16:creationId xmlns:a16="http://schemas.microsoft.com/office/drawing/2014/main" id="{686336FF-530D-4D6E-A141-BE347CF5F2F2}"/>
              </a:ext>
            </a:extLst>
          </p:cNvPr>
          <p:cNvSpPr/>
          <p:nvPr/>
        </p:nvSpPr>
        <p:spPr>
          <a:xfrm>
            <a:off x="1839783" y="1219225"/>
            <a:ext cx="877163" cy="369332"/>
          </a:xfrm>
          <a:prstGeom prst="rect">
            <a:avLst/>
          </a:prstGeom>
        </p:spPr>
        <p:txBody>
          <a:bodyPr wrap="none">
            <a:spAutoFit/>
          </a:bodyPr>
          <a:lstStyle/>
          <a:p>
            <a:r>
              <a:rPr lang="zh-CN" altLang="en-US" dirty="0"/>
              <a:t>无索引</a:t>
            </a:r>
          </a:p>
        </p:txBody>
      </p:sp>
      <p:sp>
        <p:nvSpPr>
          <p:cNvPr id="8" name="矩形 7">
            <a:extLst>
              <a:ext uri="{FF2B5EF4-FFF2-40B4-BE49-F238E27FC236}">
                <a16:creationId xmlns:a16="http://schemas.microsoft.com/office/drawing/2014/main" id="{DE8CC8E6-E4DA-4C4C-9CB8-F041356B01EA}"/>
              </a:ext>
            </a:extLst>
          </p:cNvPr>
          <p:cNvSpPr/>
          <p:nvPr/>
        </p:nvSpPr>
        <p:spPr>
          <a:xfrm>
            <a:off x="8450133" y="1219225"/>
            <a:ext cx="877163" cy="369332"/>
          </a:xfrm>
          <a:prstGeom prst="rect">
            <a:avLst/>
          </a:prstGeom>
        </p:spPr>
        <p:txBody>
          <a:bodyPr wrap="none">
            <a:spAutoFit/>
          </a:bodyPr>
          <a:lstStyle/>
          <a:p>
            <a:r>
              <a:rPr lang="zh-CN" altLang="en-US" dirty="0"/>
              <a:t>有索引</a:t>
            </a:r>
          </a:p>
        </p:txBody>
      </p:sp>
      <p:sp>
        <p:nvSpPr>
          <p:cNvPr id="9" name="矩形 8">
            <a:extLst>
              <a:ext uri="{FF2B5EF4-FFF2-40B4-BE49-F238E27FC236}">
                <a16:creationId xmlns:a16="http://schemas.microsoft.com/office/drawing/2014/main" id="{B05229C7-68CF-418F-9278-F14AC19649B1}"/>
              </a:ext>
            </a:extLst>
          </p:cNvPr>
          <p:cNvSpPr/>
          <p:nvPr/>
        </p:nvSpPr>
        <p:spPr>
          <a:xfrm>
            <a:off x="4706376" y="1034559"/>
            <a:ext cx="1351652" cy="369332"/>
          </a:xfrm>
          <a:prstGeom prst="rect">
            <a:avLst/>
          </a:prstGeom>
        </p:spPr>
        <p:txBody>
          <a:bodyPr wrap="none">
            <a:spAutoFit/>
          </a:bodyPr>
          <a:lstStyle/>
          <a:p>
            <a:r>
              <a:rPr lang="en-US" altLang="zh-CN" dirty="0"/>
              <a:t>10</a:t>
            </a:r>
            <a:r>
              <a:rPr lang="zh-CN" altLang="en-US" dirty="0"/>
              <a:t>万条数据</a:t>
            </a:r>
          </a:p>
        </p:txBody>
      </p:sp>
      <p:sp>
        <p:nvSpPr>
          <p:cNvPr id="10" name="矩形 9">
            <a:extLst>
              <a:ext uri="{FF2B5EF4-FFF2-40B4-BE49-F238E27FC236}">
                <a16:creationId xmlns:a16="http://schemas.microsoft.com/office/drawing/2014/main" id="{BE9C7952-2A50-411D-97AD-458F4B95C293}"/>
              </a:ext>
            </a:extLst>
          </p:cNvPr>
          <p:cNvSpPr/>
          <p:nvPr/>
        </p:nvSpPr>
        <p:spPr>
          <a:xfrm>
            <a:off x="1231336" y="4964693"/>
            <a:ext cx="2311851" cy="369332"/>
          </a:xfrm>
          <a:prstGeom prst="rect">
            <a:avLst/>
          </a:prstGeom>
        </p:spPr>
        <p:txBody>
          <a:bodyPr wrap="none">
            <a:spAutoFit/>
          </a:bodyPr>
          <a:lstStyle/>
          <a:p>
            <a:r>
              <a:rPr lang="zh-CN" altLang="en-US" dirty="0"/>
              <a:t>单条查询时间：</a:t>
            </a:r>
            <a:r>
              <a:rPr lang="en-US" altLang="zh-CN" dirty="0"/>
              <a:t>0.12s</a:t>
            </a:r>
            <a:endParaRPr lang="zh-CN" altLang="en-US" dirty="0"/>
          </a:p>
        </p:txBody>
      </p:sp>
      <p:sp>
        <p:nvSpPr>
          <p:cNvPr id="11" name="矩形 10">
            <a:extLst>
              <a:ext uri="{FF2B5EF4-FFF2-40B4-BE49-F238E27FC236}">
                <a16:creationId xmlns:a16="http://schemas.microsoft.com/office/drawing/2014/main" id="{63754815-079F-422C-9155-DF5E2A1DA91E}"/>
              </a:ext>
            </a:extLst>
          </p:cNvPr>
          <p:cNvSpPr/>
          <p:nvPr/>
        </p:nvSpPr>
        <p:spPr>
          <a:xfrm>
            <a:off x="7732788" y="5030376"/>
            <a:ext cx="2311851" cy="369332"/>
          </a:xfrm>
          <a:prstGeom prst="rect">
            <a:avLst/>
          </a:prstGeom>
        </p:spPr>
        <p:txBody>
          <a:bodyPr wrap="none">
            <a:spAutoFit/>
          </a:bodyPr>
          <a:lstStyle/>
          <a:p>
            <a:r>
              <a:rPr lang="zh-CN" altLang="en-US" dirty="0"/>
              <a:t>单条查询时间：</a:t>
            </a:r>
            <a:r>
              <a:rPr lang="en-US" altLang="zh-CN" dirty="0"/>
              <a:t>0.07s</a:t>
            </a:r>
            <a:endParaRPr lang="zh-CN" altLang="en-US" dirty="0"/>
          </a:p>
        </p:txBody>
      </p:sp>
    </p:spTree>
    <p:extLst>
      <p:ext uri="{BB962C8B-B14F-4D97-AF65-F5344CB8AC3E}">
        <p14:creationId xmlns:p14="http://schemas.microsoft.com/office/powerpoint/2010/main" val="239168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079EC0-0854-4A19-8AD2-22F4F3698538}"/>
              </a:ext>
            </a:extLst>
          </p:cNvPr>
          <p:cNvSpPr/>
          <p:nvPr/>
        </p:nvSpPr>
        <p:spPr>
          <a:xfrm>
            <a:off x="233103" y="346448"/>
            <a:ext cx="2031325" cy="465640"/>
          </a:xfrm>
          <a:prstGeom prst="rect">
            <a:avLst/>
          </a:prstGeom>
        </p:spPr>
        <p:txBody>
          <a:bodyPr wrap="none">
            <a:spAutoFit/>
          </a:bodyPr>
          <a:lstStyle/>
          <a:p>
            <a:pPr>
              <a:lnSpc>
                <a:spcPct val="150000"/>
              </a:lnSpc>
            </a:pPr>
            <a:r>
              <a:rPr lang="zh-CN" altLang="en-US" b="1" dirty="0"/>
              <a:t>字段不固定的应用</a:t>
            </a:r>
            <a:endParaRPr lang="en-US" altLang="zh-CN" b="1" dirty="0"/>
          </a:p>
        </p:txBody>
      </p:sp>
      <p:pic>
        <p:nvPicPr>
          <p:cNvPr id="3" name="图片 2">
            <a:extLst>
              <a:ext uri="{FF2B5EF4-FFF2-40B4-BE49-F238E27FC236}">
                <a16:creationId xmlns:a16="http://schemas.microsoft.com/office/drawing/2014/main" id="{243468CF-519E-4B81-B8A9-8A958AAC266E}"/>
              </a:ext>
            </a:extLst>
          </p:cNvPr>
          <p:cNvPicPr>
            <a:picLocks noChangeAspect="1"/>
          </p:cNvPicPr>
          <p:nvPr/>
        </p:nvPicPr>
        <p:blipFill rotWithShape="1">
          <a:blip r:embed="rId2"/>
          <a:srcRect t="9669"/>
          <a:stretch/>
        </p:blipFill>
        <p:spPr>
          <a:xfrm>
            <a:off x="1691531" y="1589103"/>
            <a:ext cx="6838095" cy="3742293"/>
          </a:xfrm>
          <a:prstGeom prst="rect">
            <a:avLst/>
          </a:prstGeom>
        </p:spPr>
      </p:pic>
    </p:spTree>
    <p:extLst>
      <p:ext uri="{BB962C8B-B14F-4D97-AF65-F5344CB8AC3E}">
        <p14:creationId xmlns:p14="http://schemas.microsoft.com/office/powerpoint/2010/main" val="284198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F77BEB-8BA6-42D7-9931-B9D65AEFAAEB}"/>
              </a:ext>
            </a:extLst>
          </p:cNvPr>
          <p:cNvSpPr/>
          <p:nvPr/>
        </p:nvSpPr>
        <p:spPr>
          <a:xfrm>
            <a:off x="401753" y="510011"/>
            <a:ext cx="3877985" cy="369332"/>
          </a:xfrm>
          <a:prstGeom prst="rect">
            <a:avLst/>
          </a:prstGeom>
        </p:spPr>
        <p:txBody>
          <a:bodyPr wrap="none">
            <a:spAutoFit/>
          </a:bodyPr>
          <a:lstStyle/>
          <a:p>
            <a:r>
              <a:rPr lang="zh-CN" altLang="en-US" b="1" dirty="0"/>
              <a:t>对简单查询需要快速返回结果的处理</a:t>
            </a:r>
          </a:p>
        </p:txBody>
      </p:sp>
      <p:pic>
        <p:nvPicPr>
          <p:cNvPr id="3" name="图片 2">
            <a:extLst>
              <a:ext uri="{FF2B5EF4-FFF2-40B4-BE49-F238E27FC236}">
                <a16:creationId xmlns:a16="http://schemas.microsoft.com/office/drawing/2014/main" id="{E58F8F6A-AC32-4E48-858A-1E3A308DBFE4}"/>
              </a:ext>
            </a:extLst>
          </p:cNvPr>
          <p:cNvPicPr>
            <a:picLocks noChangeAspect="1"/>
          </p:cNvPicPr>
          <p:nvPr/>
        </p:nvPicPr>
        <p:blipFill>
          <a:blip r:embed="rId2"/>
          <a:stretch>
            <a:fillRect/>
          </a:stretch>
        </p:blipFill>
        <p:spPr>
          <a:xfrm>
            <a:off x="2284520" y="1760856"/>
            <a:ext cx="6752381" cy="1152381"/>
          </a:xfrm>
          <a:prstGeom prst="rect">
            <a:avLst/>
          </a:prstGeom>
        </p:spPr>
      </p:pic>
      <p:pic>
        <p:nvPicPr>
          <p:cNvPr id="4" name="图片 3">
            <a:extLst>
              <a:ext uri="{FF2B5EF4-FFF2-40B4-BE49-F238E27FC236}">
                <a16:creationId xmlns:a16="http://schemas.microsoft.com/office/drawing/2014/main" id="{27DF227E-CCCD-4E7C-8A23-63B8F129B60A}"/>
              </a:ext>
            </a:extLst>
          </p:cNvPr>
          <p:cNvPicPr>
            <a:picLocks noChangeAspect="1"/>
          </p:cNvPicPr>
          <p:nvPr/>
        </p:nvPicPr>
        <p:blipFill rotWithShape="1">
          <a:blip r:embed="rId3"/>
          <a:srcRect t="13359" b="70356"/>
          <a:stretch/>
        </p:blipFill>
        <p:spPr>
          <a:xfrm>
            <a:off x="2483343" y="2784511"/>
            <a:ext cx="6657143" cy="257452"/>
          </a:xfrm>
          <a:prstGeom prst="rect">
            <a:avLst/>
          </a:prstGeom>
        </p:spPr>
      </p:pic>
    </p:spTree>
    <p:extLst>
      <p:ext uri="{BB962C8B-B14F-4D97-AF65-F5344CB8AC3E}">
        <p14:creationId xmlns:p14="http://schemas.microsoft.com/office/powerpoint/2010/main" val="1243746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0C68A82-C5AE-4DEB-A263-A7DC7040F9C2}"/>
              </a:ext>
            </a:extLst>
          </p:cNvPr>
          <p:cNvPicPr>
            <a:picLocks noChangeAspect="1"/>
          </p:cNvPicPr>
          <p:nvPr/>
        </p:nvPicPr>
        <p:blipFill rotWithShape="1">
          <a:blip r:embed="rId2"/>
          <a:srcRect b="52302"/>
          <a:stretch/>
        </p:blipFill>
        <p:spPr>
          <a:xfrm>
            <a:off x="2676100" y="1882521"/>
            <a:ext cx="6580952" cy="2498459"/>
          </a:xfrm>
          <a:prstGeom prst="rect">
            <a:avLst/>
          </a:prstGeom>
        </p:spPr>
      </p:pic>
      <p:sp>
        <p:nvSpPr>
          <p:cNvPr id="3" name="矩形 2">
            <a:extLst>
              <a:ext uri="{FF2B5EF4-FFF2-40B4-BE49-F238E27FC236}">
                <a16:creationId xmlns:a16="http://schemas.microsoft.com/office/drawing/2014/main" id="{0A23A25B-9792-4D4C-AD1B-D1C522F69B00}"/>
              </a:ext>
            </a:extLst>
          </p:cNvPr>
          <p:cNvSpPr/>
          <p:nvPr/>
        </p:nvSpPr>
        <p:spPr>
          <a:xfrm>
            <a:off x="144301" y="137149"/>
            <a:ext cx="3623108" cy="369332"/>
          </a:xfrm>
          <a:prstGeom prst="rect">
            <a:avLst/>
          </a:prstGeom>
        </p:spPr>
        <p:txBody>
          <a:bodyPr wrap="none">
            <a:spAutoFit/>
          </a:bodyPr>
          <a:lstStyle/>
          <a:p>
            <a:r>
              <a:rPr lang="en-US" altLang="zh-CN" b="1" dirty="0"/>
              <a:t>K-V</a:t>
            </a:r>
            <a:r>
              <a:rPr lang="zh-CN" altLang="en-US" b="1" dirty="0"/>
              <a:t>型临时性</a:t>
            </a:r>
            <a:r>
              <a:rPr lang="en-US" altLang="zh-CN" b="1" dirty="0"/>
              <a:t>NoSQL-</a:t>
            </a:r>
            <a:r>
              <a:rPr lang="en-US" altLang="zh-CN" b="1" dirty="0" err="1"/>
              <a:t>memcached</a:t>
            </a:r>
            <a:endParaRPr lang="zh-CN" altLang="en-US" b="1" dirty="0"/>
          </a:p>
        </p:txBody>
      </p:sp>
    </p:spTree>
    <p:extLst>
      <p:ext uri="{BB962C8B-B14F-4D97-AF65-F5344CB8AC3E}">
        <p14:creationId xmlns:p14="http://schemas.microsoft.com/office/powerpoint/2010/main" val="238165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A1C5B3-5CDB-4A1C-8348-141CE50E2293}"/>
              </a:ext>
            </a:extLst>
          </p:cNvPr>
          <p:cNvSpPr/>
          <p:nvPr/>
        </p:nvSpPr>
        <p:spPr>
          <a:xfrm>
            <a:off x="338003" y="358259"/>
            <a:ext cx="2537874" cy="369332"/>
          </a:xfrm>
          <a:prstGeom prst="rect">
            <a:avLst/>
          </a:prstGeom>
        </p:spPr>
        <p:txBody>
          <a:bodyPr wrap="none">
            <a:spAutoFit/>
          </a:bodyPr>
          <a:lstStyle/>
          <a:p>
            <a:r>
              <a:rPr lang="zh-CN" altLang="en-US" b="1" dirty="0"/>
              <a:t>为什么要用</a:t>
            </a:r>
            <a:r>
              <a:rPr lang="en-US" altLang="zh-CN" b="1" dirty="0" err="1"/>
              <a:t>mencached</a:t>
            </a:r>
            <a:endParaRPr lang="zh-CN" altLang="en-US" b="1" dirty="0"/>
          </a:p>
        </p:txBody>
      </p:sp>
      <p:pic>
        <p:nvPicPr>
          <p:cNvPr id="3" name="图片 2">
            <a:extLst>
              <a:ext uri="{FF2B5EF4-FFF2-40B4-BE49-F238E27FC236}">
                <a16:creationId xmlns:a16="http://schemas.microsoft.com/office/drawing/2014/main" id="{A1E7D83F-E376-44B1-8CB2-2E40C302520A}"/>
              </a:ext>
            </a:extLst>
          </p:cNvPr>
          <p:cNvPicPr>
            <a:picLocks noChangeAspect="1"/>
          </p:cNvPicPr>
          <p:nvPr/>
        </p:nvPicPr>
        <p:blipFill rotWithShape="1">
          <a:blip r:embed="rId2"/>
          <a:srcRect t="8756" b="6646"/>
          <a:stretch/>
        </p:blipFill>
        <p:spPr>
          <a:xfrm>
            <a:off x="1938732" y="885825"/>
            <a:ext cx="6314286" cy="1333500"/>
          </a:xfrm>
          <a:prstGeom prst="rect">
            <a:avLst/>
          </a:prstGeom>
        </p:spPr>
      </p:pic>
      <p:pic>
        <p:nvPicPr>
          <p:cNvPr id="4" name="图片 3">
            <a:extLst>
              <a:ext uri="{FF2B5EF4-FFF2-40B4-BE49-F238E27FC236}">
                <a16:creationId xmlns:a16="http://schemas.microsoft.com/office/drawing/2014/main" id="{F8431A36-99AA-413D-BC83-7847A7AA07B9}"/>
              </a:ext>
            </a:extLst>
          </p:cNvPr>
          <p:cNvPicPr>
            <a:picLocks noChangeAspect="1"/>
          </p:cNvPicPr>
          <p:nvPr/>
        </p:nvPicPr>
        <p:blipFill rotWithShape="1">
          <a:blip r:embed="rId3"/>
          <a:srcRect t="11381"/>
          <a:stretch/>
        </p:blipFill>
        <p:spPr>
          <a:xfrm>
            <a:off x="1810157" y="2285810"/>
            <a:ext cx="6514286" cy="1333501"/>
          </a:xfrm>
          <a:prstGeom prst="rect">
            <a:avLst/>
          </a:prstGeom>
        </p:spPr>
      </p:pic>
      <p:pic>
        <p:nvPicPr>
          <p:cNvPr id="5" name="图片 4">
            <a:extLst>
              <a:ext uri="{FF2B5EF4-FFF2-40B4-BE49-F238E27FC236}">
                <a16:creationId xmlns:a16="http://schemas.microsoft.com/office/drawing/2014/main" id="{AECDFE80-3E0C-41A5-903D-C1B9C297462E}"/>
              </a:ext>
            </a:extLst>
          </p:cNvPr>
          <p:cNvPicPr>
            <a:picLocks noChangeAspect="1"/>
          </p:cNvPicPr>
          <p:nvPr/>
        </p:nvPicPr>
        <p:blipFill rotWithShape="1">
          <a:blip r:embed="rId4"/>
          <a:srcRect t="2835" b="7358"/>
          <a:stretch/>
        </p:blipFill>
        <p:spPr>
          <a:xfrm>
            <a:off x="1786360" y="3571685"/>
            <a:ext cx="6533333" cy="2899481"/>
          </a:xfrm>
          <a:prstGeom prst="rect">
            <a:avLst/>
          </a:prstGeom>
        </p:spPr>
      </p:pic>
    </p:spTree>
    <p:extLst>
      <p:ext uri="{BB962C8B-B14F-4D97-AF65-F5344CB8AC3E}">
        <p14:creationId xmlns:p14="http://schemas.microsoft.com/office/powerpoint/2010/main" val="177594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15FD151-FC33-4FEE-941B-A5D780B96290}"/>
              </a:ext>
            </a:extLst>
          </p:cNvPr>
          <p:cNvPicPr>
            <a:picLocks noChangeAspect="1"/>
          </p:cNvPicPr>
          <p:nvPr/>
        </p:nvPicPr>
        <p:blipFill>
          <a:blip r:embed="rId2"/>
          <a:stretch>
            <a:fillRect/>
          </a:stretch>
        </p:blipFill>
        <p:spPr>
          <a:xfrm>
            <a:off x="209550" y="1709954"/>
            <a:ext cx="6224672" cy="3138272"/>
          </a:xfrm>
          <a:prstGeom prst="rect">
            <a:avLst/>
          </a:prstGeom>
        </p:spPr>
      </p:pic>
      <p:pic>
        <p:nvPicPr>
          <p:cNvPr id="3" name="图片 2">
            <a:extLst>
              <a:ext uri="{FF2B5EF4-FFF2-40B4-BE49-F238E27FC236}">
                <a16:creationId xmlns:a16="http://schemas.microsoft.com/office/drawing/2014/main" id="{59477CD1-F7B8-4A48-8CCB-100A6875A55E}"/>
              </a:ext>
            </a:extLst>
          </p:cNvPr>
          <p:cNvPicPr>
            <a:picLocks noChangeAspect="1"/>
          </p:cNvPicPr>
          <p:nvPr/>
        </p:nvPicPr>
        <p:blipFill>
          <a:blip r:embed="rId3"/>
          <a:stretch>
            <a:fillRect/>
          </a:stretch>
        </p:blipFill>
        <p:spPr>
          <a:xfrm>
            <a:off x="6528115" y="1657476"/>
            <a:ext cx="5663885" cy="3543047"/>
          </a:xfrm>
          <a:prstGeom prst="rect">
            <a:avLst/>
          </a:prstGeom>
        </p:spPr>
      </p:pic>
    </p:spTree>
    <p:extLst>
      <p:ext uri="{BB962C8B-B14F-4D97-AF65-F5344CB8AC3E}">
        <p14:creationId xmlns:p14="http://schemas.microsoft.com/office/powerpoint/2010/main" val="231851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DC0523-96AD-4F03-B871-9A8BB0B04E3B}"/>
              </a:ext>
            </a:extLst>
          </p:cNvPr>
          <p:cNvPicPr>
            <a:picLocks noChangeAspect="1"/>
          </p:cNvPicPr>
          <p:nvPr/>
        </p:nvPicPr>
        <p:blipFill rotWithShape="1">
          <a:blip r:embed="rId2"/>
          <a:srcRect t="47698"/>
          <a:stretch/>
        </p:blipFill>
        <p:spPr>
          <a:xfrm>
            <a:off x="2805524" y="1919796"/>
            <a:ext cx="6580952" cy="2739636"/>
          </a:xfrm>
          <a:prstGeom prst="rect">
            <a:avLst/>
          </a:prstGeom>
        </p:spPr>
      </p:pic>
      <p:sp>
        <p:nvSpPr>
          <p:cNvPr id="3" name="矩形 2">
            <a:extLst>
              <a:ext uri="{FF2B5EF4-FFF2-40B4-BE49-F238E27FC236}">
                <a16:creationId xmlns:a16="http://schemas.microsoft.com/office/drawing/2014/main" id="{3F15A985-11BD-4259-BAA1-EC949F80A83C}"/>
              </a:ext>
            </a:extLst>
          </p:cNvPr>
          <p:cNvSpPr/>
          <p:nvPr/>
        </p:nvSpPr>
        <p:spPr>
          <a:xfrm>
            <a:off x="225149" y="320032"/>
            <a:ext cx="3725700" cy="369332"/>
          </a:xfrm>
          <a:prstGeom prst="rect">
            <a:avLst/>
          </a:prstGeom>
        </p:spPr>
        <p:txBody>
          <a:bodyPr wrap="none">
            <a:spAutoFit/>
          </a:bodyPr>
          <a:lstStyle/>
          <a:p>
            <a:r>
              <a:rPr lang="en-US" altLang="zh-CN" b="1" dirty="0"/>
              <a:t>K-V</a:t>
            </a:r>
            <a:r>
              <a:rPr lang="zh-CN" altLang="en-US" b="1" dirty="0"/>
              <a:t>型永久性</a:t>
            </a:r>
            <a:r>
              <a:rPr lang="en-US" altLang="zh-CN" b="1" dirty="0"/>
              <a:t>NoSQL-Tokyo Tyrant</a:t>
            </a:r>
            <a:endParaRPr lang="zh-CN" altLang="en-US" b="1" dirty="0"/>
          </a:p>
        </p:txBody>
      </p:sp>
    </p:spTree>
    <p:extLst>
      <p:ext uri="{BB962C8B-B14F-4D97-AF65-F5344CB8AC3E}">
        <p14:creationId xmlns:p14="http://schemas.microsoft.com/office/powerpoint/2010/main" val="92511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DD0E6A-C3D0-4970-976A-BE53BE318F43}"/>
              </a:ext>
            </a:extLst>
          </p:cNvPr>
          <p:cNvSpPr/>
          <p:nvPr/>
        </p:nvSpPr>
        <p:spPr>
          <a:xfrm>
            <a:off x="236013" y="501134"/>
            <a:ext cx="2710999" cy="369332"/>
          </a:xfrm>
          <a:prstGeom prst="rect">
            <a:avLst/>
          </a:prstGeom>
        </p:spPr>
        <p:txBody>
          <a:bodyPr wrap="none">
            <a:spAutoFit/>
          </a:bodyPr>
          <a:lstStyle/>
          <a:p>
            <a:r>
              <a:rPr lang="zh-CN" altLang="en-US" b="1" dirty="0"/>
              <a:t>为什么要用</a:t>
            </a:r>
            <a:r>
              <a:rPr lang="en-US" altLang="zh-CN" b="1" dirty="0"/>
              <a:t>Tokyo</a:t>
            </a:r>
            <a:r>
              <a:rPr lang="zh-CN" altLang="en-US" b="1" dirty="0"/>
              <a:t> </a:t>
            </a:r>
            <a:r>
              <a:rPr lang="en-US" altLang="zh-CN" b="1" dirty="0"/>
              <a:t>Tyrant</a:t>
            </a:r>
          </a:p>
        </p:txBody>
      </p:sp>
      <p:pic>
        <p:nvPicPr>
          <p:cNvPr id="4" name="图片 3">
            <a:extLst>
              <a:ext uri="{FF2B5EF4-FFF2-40B4-BE49-F238E27FC236}">
                <a16:creationId xmlns:a16="http://schemas.microsoft.com/office/drawing/2014/main" id="{9BCC6D95-C56B-4E57-9924-B51F6DCE305F}"/>
              </a:ext>
            </a:extLst>
          </p:cNvPr>
          <p:cNvPicPr>
            <a:picLocks noChangeAspect="1"/>
          </p:cNvPicPr>
          <p:nvPr/>
        </p:nvPicPr>
        <p:blipFill rotWithShape="1">
          <a:blip r:embed="rId2"/>
          <a:srcRect t="13437"/>
          <a:stretch/>
        </p:blipFill>
        <p:spPr>
          <a:xfrm>
            <a:off x="529035" y="3771752"/>
            <a:ext cx="6371429" cy="2489716"/>
          </a:xfrm>
          <a:prstGeom prst="rect">
            <a:avLst/>
          </a:prstGeom>
        </p:spPr>
      </p:pic>
      <p:sp>
        <p:nvSpPr>
          <p:cNvPr id="5" name="矩形 4">
            <a:extLst>
              <a:ext uri="{FF2B5EF4-FFF2-40B4-BE49-F238E27FC236}">
                <a16:creationId xmlns:a16="http://schemas.microsoft.com/office/drawing/2014/main" id="{9483E8A6-6DC6-4E84-9078-0299BD423E73}"/>
              </a:ext>
            </a:extLst>
          </p:cNvPr>
          <p:cNvSpPr/>
          <p:nvPr/>
        </p:nvSpPr>
        <p:spPr>
          <a:xfrm>
            <a:off x="7552918" y="2582170"/>
            <a:ext cx="3924707" cy="1352037"/>
          </a:xfrm>
          <a:prstGeom prst="rect">
            <a:avLst/>
          </a:prstGeom>
        </p:spPr>
        <p:txBody>
          <a:bodyPr wrap="square">
            <a:spAutoFit/>
          </a:bodyPr>
          <a:lstStyle/>
          <a:p>
            <a:pPr algn="just" latinLnBrk="1">
              <a:lnSpc>
                <a:spcPct val="150000"/>
              </a:lnSpc>
            </a:pPr>
            <a:r>
              <a:rPr lang="zh-CN" altLang="en-US" sz="1400" b="0" i="0" dirty="0">
                <a:effectLst/>
                <a:latin typeface="-apple-system"/>
              </a:rPr>
              <a:t>另外，</a:t>
            </a:r>
            <a:r>
              <a:rPr lang="en-US" altLang="zh-CN" sz="1400" b="0" i="0" dirty="0">
                <a:effectLst/>
                <a:latin typeface="-apple-system"/>
              </a:rPr>
              <a:t>Tokyo Tyrant</a:t>
            </a:r>
            <a:r>
              <a:rPr lang="zh-CN" altLang="en-US" sz="1400" b="0" i="0" dirty="0">
                <a:effectLst/>
                <a:latin typeface="-apple-system"/>
              </a:rPr>
              <a:t>还引入了数据库类型的概念。可以根据选择的数据库类型，在缓存数据库、散列数据库、</a:t>
            </a:r>
            <a:r>
              <a:rPr lang="en-US" altLang="zh-CN" sz="1400" b="0" i="0" dirty="0">
                <a:effectLst/>
                <a:latin typeface="-apple-system"/>
              </a:rPr>
              <a:t>B-tree</a:t>
            </a:r>
            <a:r>
              <a:rPr lang="zh-CN" altLang="en-US" sz="1400" b="0" i="0" dirty="0">
                <a:effectLst/>
                <a:latin typeface="-apple-system"/>
              </a:rPr>
              <a:t>数据库和表数据库等数据保存方式间进行切换。</a:t>
            </a:r>
          </a:p>
        </p:txBody>
      </p:sp>
      <p:pic>
        <p:nvPicPr>
          <p:cNvPr id="6" name="图片 5">
            <a:extLst>
              <a:ext uri="{FF2B5EF4-FFF2-40B4-BE49-F238E27FC236}">
                <a16:creationId xmlns:a16="http://schemas.microsoft.com/office/drawing/2014/main" id="{2375A3F6-D99D-48F4-B587-84DEA4705CA4}"/>
              </a:ext>
            </a:extLst>
          </p:cNvPr>
          <p:cNvPicPr>
            <a:picLocks noChangeAspect="1"/>
          </p:cNvPicPr>
          <p:nvPr/>
        </p:nvPicPr>
        <p:blipFill>
          <a:blip r:embed="rId3"/>
          <a:stretch>
            <a:fillRect/>
          </a:stretch>
        </p:blipFill>
        <p:spPr>
          <a:xfrm>
            <a:off x="627501" y="1282036"/>
            <a:ext cx="6174495" cy="2489716"/>
          </a:xfrm>
          <a:prstGeom prst="rect">
            <a:avLst/>
          </a:prstGeom>
        </p:spPr>
      </p:pic>
    </p:spTree>
    <p:extLst>
      <p:ext uri="{BB962C8B-B14F-4D97-AF65-F5344CB8AC3E}">
        <p14:creationId xmlns:p14="http://schemas.microsoft.com/office/powerpoint/2010/main" val="3937401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0DABE2-ADA7-458B-85D5-BD816478A5B2}"/>
              </a:ext>
            </a:extLst>
          </p:cNvPr>
          <p:cNvSpPr/>
          <p:nvPr/>
        </p:nvSpPr>
        <p:spPr>
          <a:xfrm>
            <a:off x="3048000" y="715787"/>
            <a:ext cx="6096000" cy="3937488"/>
          </a:xfrm>
          <a:prstGeom prst="rect">
            <a:avLst/>
          </a:prstGeom>
        </p:spPr>
        <p:txBody>
          <a:bodyPr>
            <a:spAutoFit/>
          </a:bodyPr>
          <a:lstStyle/>
          <a:p>
            <a:pPr>
              <a:lnSpc>
                <a:spcPct val="150000"/>
              </a:lnSpc>
            </a:pPr>
            <a:r>
              <a:rPr lang="zh-CN" altLang="en-US" sz="1400" b="1" dirty="0">
                <a:latin typeface="-apple-system"/>
              </a:rPr>
              <a:t>优势</a:t>
            </a:r>
            <a:endParaRPr lang="en-US" altLang="zh-CN" sz="1400" b="1" i="0" dirty="0">
              <a:effectLst/>
              <a:latin typeface="-apple-system"/>
            </a:endParaRPr>
          </a:p>
          <a:p>
            <a:pPr>
              <a:lnSpc>
                <a:spcPct val="150000"/>
              </a:lnSpc>
            </a:pPr>
            <a:r>
              <a:rPr lang="zh-CN" altLang="en-US" sz="1400" b="0" i="0" dirty="0">
                <a:effectLst/>
                <a:latin typeface="-apple-system"/>
              </a:rPr>
              <a:t>由于</a:t>
            </a:r>
            <a:r>
              <a:rPr lang="zh-CN" altLang="en-US" sz="1400" b="0" i="0" dirty="0">
                <a:solidFill>
                  <a:srgbClr val="FF0000"/>
                </a:solidFill>
                <a:effectLst/>
                <a:latin typeface="-apple-system"/>
              </a:rPr>
              <a:t>数据存储在硬盘上</a:t>
            </a:r>
            <a:r>
              <a:rPr lang="zh-CN" altLang="en-US" sz="1400" b="0" i="0" dirty="0">
                <a:effectLst/>
                <a:latin typeface="-apple-system"/>
              </a:rPr>
              <a:t>，</a:t>
            </a:r>
            <a:r>
              <a:rPr lang="en-US" altLang="zh-CN" sz="1400" b="0" i="0" dirty="0">
                <a:effectLst/>
                <a:latin typeface="-apple-system"/>
              </a:rPr>
              <a:t>Tokyo Tyrant</a:t>
            </a:r>
            <a:r>
              <a:rPr lang="zh-CN" altLang="en-US" sz="1400" b="0" i="0" dirty="0">
                <a:effectLst/>
                <a:latin typeface="-apple-system"/>
              </a:rPr>
              <a:t>的最大优势就是在它停止的时候</a:t>
            </a:r>
            <a:r>
              <a:rPr lang="zh-CN" altLang="en-US" sz="1400" dirty="0">
                <a:solidFill>
                  <a:srgbClr val="FF0000"/>
                </a:solidFill>
                <a:effectLst/>
                <a:latin typeface="-apple-system"/>
              </a:rPr>
              <a:t>数据也不会丢失</a:t>
            </a:r>
            <a:r>
              <a:rPr lang="zh-CN" altLang="en-US" sz="1400" b="0" i="0" dirty="0">
                <a:effectLst/>
                <a:latin typeface="-apple-system"/>
              </a:rPr>
              <a:t>。当然，关系数据库也不存在数据丢失的问题，所有从某种程度上说，也算不上什么优势。</a:t>
            </a:r>
            <a:r>
              <a:rPr lang="en-US" altLang="zh-CN" sz="1400" b="0" i="0" dirty="0">
                <a:effectLst/>
                <a:latin typeface="-apple-system"/>
              </a:rPr>
              <a:t>Tokyo Tyrant</a:t>
            </a:r>
            <a:r>
              <a:rPr lang="zh-CN" altLang="en-US" sz="1400" b="0" i="0" dirty="0">
                <a:effectLst/>
                <a:latin typeface="-apple-system"/>
              </a:rPr>
              <a:t>的另一个优势是：它在保存和读取数据的时候，</a:t>
            </a:r>
            <a:r>
              <a:rPr lang="zh-CN" altLang="en-US" sz="1400" b="0" i="0" dirty="0">
                <a:solidFill>
                  <a:srgbClr val="00B050"/>
                </a:solidFill>
                <a:effectLst/>
                <a:latin typeface="-apple-system"/>
              </a:rPr>
              <a:t>与磁盘的</a:t>
            </a:r>
            <a:r>
              <a:rPr lang="en-US" altLang="zh-CN" sz="1400" b="0" i="0" dirty="0">
                <a:solidFill>
                  <a:srgbClr val="00B050"/>
                </a:solidFill>
                <a:effectLst/>
                <a:latin typeface="-apple-system"/>
              </a:rPr>
              <a:t>IO</a:t>
            </a:r>
            <a:r>
              <a:rPr lang="zh-CN" altLang="en-US" sz="1400" b="0" i="0" dirty="0">
                <a:solidFill>
                  <a:srgbClr val="00B050"/>
                </a:solidFill>
                <a:effectLst/>
                <a:latin typeface="-apple-system"/>
              </a:rPr>
              <a:t>处理无关</a:t>
            </a:r>
            <a:r>
              <a:rPr lang="zh-CN" altLang="en-US" sz="1400" b="0" i="0" dirty="0">
                <a:effectLst/>
                <a:latin typeface="-apple-system"/>
              </a:rPr>
              <a:t>，可以实现对数据的高速访问。它可以获得比关系型数据库快得多的处理速度。用户在获得高速反应响应的同时，又不必担心数据丢失的烦恼，真的是非常方便。</a:t>
            </a:r>
            <a:endParaRPr lang="en-US" altLang="zh-CN" sz="1400" b="0" i="0" dirty="0">
              <a:effectLst/>
              <a:latin typeface="-apple-system"/>
            </a:endParaRPr>
          </a:p>
          <a:p>
            <a:pPr>
              <a:lnSpc>
                <a:spcPct val="150000"/>
              </a:lnSpc>
            </a:pPr>
            <a:endParaRPr lang="en-US" altLang="zh-CN" sz="1400" dirty="0">
              <a:latin typeface="-apple-system"/>
            </a:endParaRPr>
          </a:p>
          <a:p>
            <a:pPr>
              <a:lnSpc>
                <a:spcPct val="150000"/>
              </a:lnSpc>
            </a:pPr>
            <a:r>
              <a:rPr lang="zh-CN" altLang="en-US" sz="1400" b="1" dirty="0">
                <a:latin typeface="-apple-system"/>
              </a:rPr>
              <a:t>不足</a:t>
            </a:r>
            <a:endParaRPr lang="en-US" altLang="zh-CN" sz="1400" b="1" i="0" dirty="0">
              <a:effectLst/>
              <a:latin typeface="-apple-system"/>
            </a:endParaRPr>
          </a:p>
          <a:p>
            <a:pPr>
              <a:lnSpc>
                <a:spcPct val="150000"/>
              </a:lnSpc>
            </a:pPr>
            <a:r>
              <a:rPr lang="zh-CN" altLang="en-US" sz="1400" i="0" dirty="0">
                <a:effectLst/>
                <a:latin typeface="-apple-system"/>
              </a:rPr>
              <a:t>虽然既不会发生数据丢失，访问的速度也非常快。但是，安装难度大，不易使用。</a:t>
            </a:r>
            <a:endParaRPr lang="zh-CN" altLang="en-US" sz="1400" dirty="0"/>
          </a:p>
          <a:p>
            <a:pPr>
              <a:lnSpc>
                <a:spcPct val="150000"/>
              </a:lnSpc>
            </a:pPr>
            <a:endParaRPr lang="zh-CN" altLang="en-US" sz="1400" dirty="0"/>
          </a:p>
        </p:txBody>
      </p:sp>
    </p:spTree>
    <p:extLst>
      <p:ext uri="{BB962C8B-B14F-4D97-AF65-F5344CB8AC3E}">
        <p14:creationId xmlns:p14="http://schemas.microsoft.com/office/powerpoint/2010/main" val="182403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BAE3420-A22F-4BEF-B7AB-10068780374D}"/>
              </a:ext>
            </a:extLst>
          </p:cNvPr>
          <p:cNvSpPr/>
          <p:nvPr/>
        </p:nvSpPr>
        <p:spPr>
          <a:xfrm>
            <a:off x="355600" y="1561245"/>
            <a:ext cx="11480800" cy="3735510"/>
          </a:xfrm>
          <a:prstGeom prst="rect">
            <a:avLst/>
          </a:prstGeom>
        </p:spPr>
        <p:txBody>
          <a:bodyPr wrap="square">
            <a:spAutoFit/>
          </a:bodyPr>
          <a:lstStyle/>
          <a:p>
            <a:pPr latinLnBrk="1">
              <a:lnSpc>
                <a:spcPct val="150000"/>
              </a:lnSpc>
            </a:pPr>
            <a:r>
              <a:rPr lang="zh-CN" altLang="en-US" sz="2000" b="0" i="0" dirty="0">
                <a:solidFill>
                  <a:srgbClr val="000000"/>
                </a:solidFill>
                <a:effectLst/>
                <a:latin typeface="Verdana" panose="020B0604030504040204" pitchFamily="34" charset="0"/>
              </a:rPr>
              <a:t>数据库是数据的仓库。</a:t>
            </a:r>
          </a:p>
          <a:p>
            <a:pPr latinLnBrk="1">
              <a:lnSpc>
                <a:spcPct val="150000"/>
              </a:lnSpc>
              <a:buFont typeface="Arial" panose="020B0604020202020204" pitchFamily="34" charset="0"/>
              <a:buChar char="•"/>
            </a:pPr>
            <a:r>
              <a:rPr lang="zh-CN" altLang="en-US" sz="2000" b="0" i="0" dirty="0">
                <a:solidFill>
                  <a:srgbClr val="000000"/>
                </a:solidFill>
                <a:effectLst/>
                <a:latin typeface="Verdana" panose="020B0604030504040204" pitchFamily="34" charset="0"/>
              </a:rPr>
              <a:t> 与普通的“数据仓库”不同的是，数据库依据</a:t>
            </a:r>
            <a:r>
              <a:rPr lang="zh-CN" altLang="en-US" sz="2000" b="0" i="0" dirty="0">
                <a:solidFill>
                  <a:srgbClr val="FF0000"/>
                </a:solidFill>
                <a:effectLst/>
                <a:latin typeface="Verdana" panose="020B0604030504040204" pitchFamily="34" charset="0"/>
              </a:rPr>
              <a:t>“数据结构”</a:t>
            </a:r>
            <a:r>
              <a:rPr lang="zh-CN" altLang="en-US" sz="2000" b="0" i="0" dirty="0">
                <a:solidFill>
                  <a:srgbClr val="000000"/>
                </a:solidFill>
                <a:effectLst/>
                <a:latin typeface="Verdana" panose="020B0604030504040204" pitchFamily="34" charset="0"/>
              </a:rPr>
              <a:t>来组织数据，因为“数据结构”，所以我们看到 的数据是比较“条理化”的（比如不会跟以前的普通文件存储式存储成一个文件那么不条理化，我们的数据库分成一个个库，分成一个个表，分成一条条记录，这些记录是多么分明）</a:t>
            </a:r>
          </a:p>
          <a:p>
            <a:pPr latinLnBrk="1">
              <a:lnSpc>
                <a:spcPct val="150000"/>
              </a:lnSpc>
              <a:buFont typeface="Arial" panose="020B0604020202020204" pitchFamily="34" charset="0"/>
              <a:buChar char="•"/>
            </a:pPr>
            <a:r>
              <a:rPr lang="zh-CN" altLang="en-US" sz="2000" b="0" i="0" dirty="0">
                <a:solidFill>
                  <a:srgbClr val="000000"/>
                </a:solidFill>
                <a:effectLst/>
                <a:latin typeface="Verdana" panose="020B0604030504040204" pitchFamily="34" charset="0"/>
              </a:rPr>
              <a:t> 也因为其“数据结构”式，所以有极高的查找速率（比如</a:t>
            </a:r>
            <a:r>
              <a:rPr lang="en-US" altLang="zh-CN" sz="2000" b="0" i="0" dirty="0">
                <a:solidFill>
                  <a:srgbClr val="000000"/>
                </a:solidFill>
                <a:effectLst/>
                <a:latin typeface="Verdana" panose="020B0604030504040204" pitchFamily="34" charset="0"/>
              </a:rPr>
              <a:t>B-Tree</a:t>
            </a:r>
            <a:r>
              <a:rPr lang="zh-CN" altLang="en-US" sz="2000" b="0" i="0" dirty="0">
                <a:solidFill>
                  <a:srgbClr val="000000"/>
                </a:solidFill>
                <a:effectLst/>
                <a:latin typeface="Verdana" panose="020B0604030504040204" pitchFamily="34" charset="0"/>
              </a:rPr>
              <a:t>查找法），（由于专精，可以根据自己的结构特性来快速查找，所以对于数据库的查找会比较快捷）</a:t>
            </a:r>
          </a:p>
          <a:p>
            <a:pPr latinLnBrk="1">
              <a:lnSpc>
                <a:spcPct val="150000"/>
              </a:lnSpc>
              <a:buFont typeface="Arial" panose="020B0604020202020204" pitchFamily="34" charset="0"/>
              <a:buChar char="•"/>
            </a:pPr>
            <a:r>
              <a:rPr lang="zh-CN" altLang="en-US" sz="2000" b="0" i="0" dirty="0">
                <a:solidFill>
                  <a:srgbClr val="000000"/>
                </a:solidFill>
                <a:effectLst/>
                <a:latin typeface="Verdana" panose="020B0604030504040204" pitchFamily="34" charset="0"/>
              </a:rPr>
              <a:t> 如果与</a:t>
            </a:r>
            <a:r>
              <a:rPr lang="en-US" altLang="zh-CN" sz="2000" b="0" i="0" dirty="0">
                <a:solidFill>
                  <a:srgbClr val="000000"/>
                </a:solidFill>
                <a:effectLst/>
                <a:latin typeface="Verdana" panose="020B0604030504040204" pitchFamily="34" charset="0"/>
              </a:rPr>
              <a:t>EXCEL</a:t>
            </a:r>
            <a:r>
              <a:rPr lang="zh-CN" altLang="en-US" sz="2000" b="0" i="0" dirty="0">
                <a:solidFill>
                  <a:srgbClr val="000000"/>
                </a:solidFill>
                <a:effectLst/>
                <a:latin typeface="Verdana" panose="020B0604030504040204" pitchFamily="34" charset="0"/>
              </a:rPr>
              <a:t>来比的话，能明显的看出数据库的好处，我们能给一个个“字段”添加“约束”（比如约束一列的值不能为空）</a:t>
            </a:r>
          </a:p>
        </p:txBody>
      </p:sp>
      <p:sp>
        <p:nvSpPr>
          <p:cNvPr id="6" name="矩形 5">
            <a:extLst>
              <a:ext uri="{FF2B5EF4-FFF2-40B4-BE49-F238E27FC236}">
                <a16:creationId xmlns:a16="http://schemas.microsoft.com/office/drawing/2014/main" id="{5868EDAA-3BA8-4EE5-9D9F-CF5096755A6A}"/>
              </a:ext>
            </a:extLst>
          </p:cNvPr>
          <p:cNvSpPr/>
          <p:nvPr/>
        </p:nvSpPr>
        <p:spPr>
          <a:xfrm>
            <a:off x="435499" y="560988"/>
            <a:ext cx="2339102" cy="586122"/>
          </a:xfrm>
          <a:prstGeom prst="rect">
            <a:avLst/>
          </a:prstGeom>
        </p:spPr>
        <p:txBody>
          <a:bodyPr wrap="none">
            <a:spAutoFit/>
          </a:bodyPr>
          <a:lstStyle/>
          <a:p>
            <a:pPr latinLnBrk="1">
              <a:lnSpc>
                <a:spcPct val="150000"/>
              </a:lnSpc>
            </a:pPr>
            <a:r>
              <a:rPr lang="zh-CN" altLang="en-US" sz="2400" b="1" dirty="0">
                <a:solidFill>
                  <a:srgbClr val="000000"/>
                </a:solidFill>
                <a:latin typeface="Verdana" panose="020B0604030504040204" pitchFamily="34" charset="0"/>
              </a:rPr>
              <a:t>什么是数据库？</a:t>
            </a:r>
            <a:endParaRPr lang="en-US" altLang="zh-CN" sz="2400"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08322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1988E8-5144-4E48-A1EA-F0FC07368100}"/>
              </a:ext>
            </a:extLst>
          </p:cNvPr>
          <p:cNvPicPr>
            <a:picLocks noChangeAspect="1"/>
          </p:cNvPicPr>
          <p:nvPr/>
        </p:nvPicPr>
        <p:blipFill>
          <a:blip r:embed="rId2"/>
          <a:stretch>
            <a:fillRect/>
          </a:stretch>
        </p:blipFill>
        <p:spPr>
          <a:xfrm>
            <a:off x="665853" y="842279"/>
            <a:ext cx="6361905" cy="1619048"/>
          </a:xfrm>
          <a:prstGeom prst="rect">
            <a:avLst/>
          </a:prstGeom>
        </p:spPr>
      </p:pic>
      <p:pic>
        <p:nvPicPr>
          <p:cNvPr id="3" name="图片 2">
            <a:extLst>
              <a:ext uri="{FF2B5EF4-FFF2-40B4-BE49-F238E27FC236}">
                <a16:creationId xmlns:a16="http://schemas.microsoft.com/office/drawing/2014/main" id="{20611333-9A2B-40D6-95D1-C821904A92EE}"/>
              </a:ext>
            </a:extLst>
          </p:cNvPr>
          <p:cNvPicPr>
            <a:picLocks noChangeAspect="1"/>
          </p:cNvPicPr>
          <p:nvPr/>
        </p:nvPicPr>
        <p:blipFill>
          <a:blip r:embed="rId3"/>
          <a:stretch>
            <a:fillRect/>
          </a:stretch>
        </p:blipFill>
        <p:spPr>
          <a:xfrm>
            <a:off x="522996" y="2091137"/>
            <a:ext cx="6504762" cy="1933333"/>
          </a:xfrm>
          <a:prstGeom prst="rect">
            <a:avLst/>
          </a:prstGeom>
        </p:spPr>
      </p:pic>
      <p:sp>
        <p:nvSpPr>
          <p:cNvPr id="4" name="矩形 3">
            <a:extLst>
              <a:ext uri="{FF2B5EF4-FFF2-40B4-BE49-F238E27FC236}">
                <a16:creationId xmlns:a16="http://schemas.microsoft.com/office/drawing/2014/main" id="{BDE9422D-BCAD-424E-8022-20CD5DBFC459}"/>
              </a:ext>
            </a:extLst>
          </p:cNvPr>
          <p:cNvSpPr/>
          <p:nvPr/>
        </p:nvSpPr>
        <p:spPr>
          <a:xfrm>
            <a:off x="7685381" y="1213461"/>
            <a:ext cx="3733800" cy="1755352"/>
          </a:xfrm>
          <a:prstGeom prst="rect">
            <a:avLst/>
          </a:prstGeom>
        </p:spPr>
        <p:txBody>
          <a:bodyPr wrap="square">
            <a:spAutoFit/>
          </a:bodyPr>
          <a:lstStyle/>
          <a:p>
            <a:pPr>
              <a:lnSpc>
                <a:spcPct val="150000"/>
              </a:lnSpc>
            </a:pPr>
            <a:r>
              <a:rPr lang="en-US" altLang="zh-CN" sz="1400" b="0" i="0" dirty="0">
                <a:effectLst/>
                <a:latin typeface="Verdana" panose="020B0604030504040204" pitchFamily="34" charset="0"/>
              </a:rPr>
              <a:t>Redis</a:t>
            </a:r>
            <a:r>
              <a:rPr lang="zh-CN" altLang="en-US" sz="1400" b="0" i="0" dirty="0">
                <a:effectLst/>
                <a:latin typeface="Verdana" panose="020B0604030504040204" pitchFamily="34" charset="0"/>
              </a:rPr>
              <a:t>的所有数据都是保存在内存中，然后不定期的通过异步方式保存到磁盘上</a:t>
            </a:r>
            <a:r>
              <a:rPr lang="en-US" altLang="zh-CN" sz="1400" b="0" i="0" dirty="0">
                <a:effectLst/>
                <a:latin typeface="Verdana" panose="020B0604030504040204" pitchFamily="34" charset="0"/>
              </a:rPr>
              <a:t>(</a:t>
            </a:r>
            <a:r>
              <a:rPr lang="zh-CN" altLang="en-US" sz="1400" b="0" i="0" dirty="0">
                <a:effectLst/>
                <a:latin typeface="Verdana" panose="020B0604030504040204" pitchFamily="34" charset="0"/>
              </a:rPr>
              <a:t>这称为“半持久化模式”</a:t>
            </a:r>
            <a:r>
              <a:rPr lang="en-US" altLang="zh-CN" sz="1400" b="0" i="0" dirty="0">
                <a:effectLst/>
                <a:latin typeface="Verdana" panose="020B0604030504040204" pitchFamily="34" charset="0"/>
              </a:rPr>
              <a:t>)</a:t>
            </a:r>
            <a:r>
              <a:rPr lang="zh-CN" altLang="en-US" sz="1400" b="0" i="0" dirty="0">
                <a:effectLst/>
                <a:latin typeface="Verdana" panose="020B0604030504040204" pitchFamily="34" charset="0"/>
              </a:rPr>
              <a:t>；也可以把每一次数据变化都写入到一个</a:t>
            </a:r>
            <a:r>
              <a:rPr lang="en-US" altLang="zh-CN" sz="1400" b="0" i="0" dirty="0">
                <a:effectLst/>
                <a:latin typeface="Verdana" panose="020B0604030504040204" pitchFamily="34" charset="0"/>
              </a:rPr>
              <a:t>append only file(</a:t>
            </a:r>
            <a:r>
              <a:rPr lang="en-US" altLang="zh-CN" sz="1400" b="0" i="0" dirty="0" err="1">
                <a:effectLst/>
                <a:latin typeface="Verdana" panose="020B0604030504040204" pitchFamily="34" charset="0"/>
              </a:rPr>
              <a:t>aof</a:t>
            </a:r>
            <a:r>
              <a:rPr lang="en-US" altLang="zh-CN" sz="1400" b="0" i="0" dirty="0">
                <a:effectLst/>
                <a:latin typeface="Verdana" panose="020B0604030504040204" pitchFamily="34" charset="0"/>
              </a:rPr>
              <a:t>)</a:t>
            </a:r>
            <a:r>
              <a:rPr lang="zh-CN" altLang="en-US" sz="1400" b="0" i="0" dirty="0">
                <a:effectLst/>
                <a:latin typeface="Verdana" panose="020B0604030504040204" pitchFamily="34" charset="0"/>
              </a:rPr>
              <a:t>里面</a:t>
            </a:r>
            <a:r>
              <a:rPr lang="en-US" altLang="zh-CN" sz="1400" b="0" i="0" dirty="0">
                <a:effectLst/>
                <a:latin typeface="Verdana" panose="020B0604030504040204" pitchFamily="34" charset="0"/>
              </a:rPr>
              <a:t>(</a:t>
            </a:r>
            <a:r>
              <a:rPr lang="zh-CN" altLang="en-US" sz="1400" b="0" i="0" dirty="0">
                <a:effectLst/>
                <a:latin typeface="Verdana" panose="020B0604030504040204" pitchFamily="34" charset="0"/>
              </a:rPr>
              <a:t>这称为“全持久化模式”</a:t>
            </a:r>
            <a:r>
              <a:rPr lang="en-US" altLang="zh-CN" sz="1400" b="0" i="0" dirty="0">
                <a:effectLst/>
                <a:latin typeface="Verdana" panose="020B0604030504040204" pitchFamily="34" charset="0"/>
              </a:rPr>
              <a:t>)</a:t>
            </a:r>
            <a:r>
              <a:rPr lang="zh-CN" altLang="en-US" sz="1400" b="0" i="0" dirty="0">
                <a:effectLst/>
                <a:latin typeface="Verdana" panose="020B0604030504040204" pitchFamily="34" charset="0"/>
              </a:rPr>
              <a:t>。</a:t>
            </a:r>
            <a:r>
              <a:rPr lang="zh-CN" altLang="en-US" b="0" i="0" dirty="0">
                <a:effectLst/>
                <a:latin typeface="Verdana" panose="020B0604030504040204" pitchFamily="34" charset="0"/>
              </a:rPr>
              <a:t> </a:t>
            </a:r>
            <a:endParaRPr lang="zh-CN" altLang="en-US" dirty="0"/>
          </a:p>
        </p:txBody>
      </p:sp>
      <p:pic>
        <p:nvPicPr>
          <p:cNvPr id="5" name="图片 4">
            <a:extLst>
              <a:ext uri="{FF2B5EF4-FFF2-40B4-BE49-F238E27FC236}">
                <a16:creationId xmlns:a16="http://schemas.microsoft.com/office/drawing/2014/main" id="{7CB10AC3-AE93-418C-ABE7-9F42759B8D78}"/>
              </a:ext>
            </a:extLst>
          </p:cNvPr>
          <p:cNvPicPr>
            <a:picLocks noChangeAspect="1"/>
          </p:cNvPicPr>
          <p:nvPr/>
        </p:nvPicPr>
        <p:blipFill>
          <a:blip r:embed="rId4"/>
          <a:stretch>
            <a:fillRect/>
          </a:stretch>
        </p:blipFill>
        <p:spPr>
          <a:xfrm>
            <a:off x="913106" y="4237719"/>
            <a:ext cx="9716983" cy="1865919"/>
          </a:xfrm>
          <a:prstGeom prst="rect">
            <a:avLst/>
          </a:prstGeom>
        </p:spPr>
      </p:pic>
      <p:sp>
        <p:nvSpPr>
          <p:cNvPr id="6" name="矩形 5">
            <a:extLst>
              <a:ext uri="{FF2B5EF4-FFF2-40B4-BE49-F238E27FC236}">
                <a16:creationId xmlns:a16="http://schemas.microsoft.com/office/drawing/2014/main" id="{C9DEEDC5-2451-47EB-820D-D4D805047F82}"/>
              </a:ext>
            </a:extLst>
          </p:cNvPr>
          <p:cNvSpPr/>
          <p:nvPr/>
        </p:nvSpPr>
        <p:spPr>
          <a:xfrm>
            <a:off x="282587" y="415541"/>
            <a:ext cx="2228495" cy="369332"/>
          </a:xfrm>
          <a:prstGeom prst="rect">
            <a:avLst/>
          </a:prstGeom>
        </p:spPr>
        <p:txBody>
          <a:bodyPr wrap="none">
            <a:spAutoFit/>
          </a:bodyPr>
          <a:lstStyle/>
          <a:p>
            <a:r>
              <a:rPr lang="en-US" altLang="zh-CN" b="1" dirty="0"/>
              <a:t>K-V</a:t>
            </a:r>
            <a:r>
              <a:rPr lang="zh-CN" altLang="en-US" b="1" dirty="0"/>
              <a:t>型</a:t>
            </a:r>
            <a:r>
              <a:rPr lang="en-US" altLang="zh-CN" b="1" dirty="0"/>
              <a:t>NoSQL-Redis</a:t>
            </a:r>
            <a:endParaRPr lang="zh-CN" altLang="en-US" b="1" dirty="0"/>
          </a:p>
        </p:txBody>
      </p:sp>
    </p:spTree>
    <p:extLst>
      <p:ext uri="{BB962C8B-B14F-4D97-AF65-F5344CB8AC3E}">
        <p14:creationId xmlns:p14="http://schemas.microsoft.com/office/powerpoint/2010/main" val="1190391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1BCBB2-9567-4E10-80FE-92DA5F7BD972}"/>
              </a:ext>
            </a:extLst>
          </p:cNvPr>
          <p:cNvSpPr/>
          <p:nvPr/>
        </p:nvSpPr>
        <p:spPr>
          <a:xfrm>
            <a:off x="349435" y="377309"/>
            <a:ext cx="2082430" cy="369332"/>
          </a:xfrm>
          <a:prstGeom prst="rect">
            <a:avLst/>
          </a:prstGeom>
        </p:spPr>
        <p:txBody>
          <a:bodyPr wrap="none">
            <a:spAutoFit/>
          </a:bodyPr>
          <a:lstStyle/>
          <a:p>
            <a:pPr latinLnBrk="1"/>
            <a:r>
              <a:rPr lang="zh-CN" altLang="en-US" b="1" i="0" dirty="0">
                <a:effectLst/>
                <a:latin typeface="-apple-system"/>
              </a:rPr>
              <a:t>为什么要使用</a:t>
            </a:r>
            <a:r>
              <a:rPr lang="en-US" altLang="zh-CN" b="1" i="0" dirty="0">
                <a:effectLst/>
                <a:latin typeface="-apple-system"/>
              </a:rPr>
              <a:t>Redis</a:t>
            </a:r>
          </a:p>
        </p:txBody>
      </p:sp>
      <p:sp>
        <p:nvSpPr>
          <p:cNvPr id="3" name="矩形 2">
            <a:extLst>
              <a:ext uri="{FF2B5EF4-FFF2-40B4-BE49-F238E27FC236}">
                <a16:creationId xmlns:a16="http://schemas.microsoft.com/office/drawing/2014/main" id="{36E62392-8C2B-48AD-8872-A67279F39313}"/>
              </a:ext>
            </a:extLst>
          </p:cNvPr>
          <p:cNvSpPr/>
          <p:nvPr/>
        </p:nvSpPr>
        <p:spPr>
          <a:xfrm>
            <a:off x="428626" y="1131302"/>
            <a:ext cx="11525250" cy="4185761"/>
          </a:xfrm>
          <a:prstGeom prst="rect">
            <a:avLst/>
          </a:prstGeom>
        </p:spPr>
        <p:txBody>
          <a:bodyPr wrap="square">
            <a:spAutoFit/>
          </a:bodyPr>
          <a:lstStyle/>
          <a:p>
            <a:r>
              <a:rPr lang="zh-CN" altLang="en-US" sz="1400" b="1" dirty="0"/>
              <a:t>处理数组形式的数据</a:t>
            </a:r>
          </a:p>
          <a:p>
            <a:r>
              <a:rPr lang="zh-CN" altLang="en-US" sz="1400" dirty="0"/>
              <a:t>确实，如果要处理字符串数据和标准的散列数据，</a:t>
            </a:r>
            <a:r>
              <a:rPr lang="en-US" altLang="zh-CN" sz="1400" dirty="0" err="1"/>
              <a:t>memcached</a:t>
            </a:r>
            <a:r>
              <a:rPr lang="zh-CN" altLang="en-US" sz="1400" dirty="0"/>
              <a:t>和</a:t>
            </a:r>
            <a:r>
              <a:rPr lang="en-US" altLang="zh-CN" sz="1400" dirty="0"/>
              <a:t>Tokyo Tyrant</a:t>
            </a:r>
            <a:r>
              <a:rPr lang="zh-CN" altLang="en-US" sz="1400" dirty="0"/>
              <a:t>这样的键值存储可能已经足够了。但是，根据用途的不同，也不乏对快速处理</a:t>
            </a:r>
            <a:r>
              <a:rPr lang="zh-CN" altLang="en-US" sz="1400" dirty="0">
                <a:solidFill>
                  <a:srgbClr val="FF0000"/>
                </a:solidFill>
              </a:rPr>
              <a:t>数值和数组类型数据</a:t>
            </a:r>
            <a:r>
              <a:rPr lang="zh-CN" altLang="en-US" sz="1400" dirty="0"/>
              <a:t>的要求。</a:t>
            </a:r>
          </a:p>
          <a:p>
            <a:r>
              <a:rPr lang="en-US" altLang="zh-CN" sz="1400" dirty="0"/>
              <a:t>Redis</a:t>
            </a:r>
            <a:r>
              <a:rPr lang="zh-CN" altLang="en-US" sz="1400" dirty="0"/>
              <a:t>是键值存储的一种，但是它对</a:t>
            </a:r>
            <a:r>
              <a:rPr lang="zh-CN" altLang="en-US" sz="1400" dirty="0">
                <a:solidFill>
                  <a:srgbClr val="FF0000"/>
                </a:solidFill>
              </a:rPr>
              <a:t>链表和集合等数组类型的数据进行了优化处理</a:t>
            </a:r>
            <a:r>
              <a:rPr lang="zh-CN" altLang="en-US" sz="1400" dirty="0"/>
              <a:t>，可以对数组类型的数据进行高速的插入和读取处理，另外，</a:t>
            </a:r>
            <a:r>
              <a:rPr lang="en-US" altLang="zh-CN" sz="1400" dirty="0"/>
              <a:t>Redis</a:t>
            </a:r>
            <a:r>
              <a:rPr lang="zh-CN" altLang="en-US" sz="1400" dirty="0"/>
              <a:t>包含很多可以把这些处理原子化的命令，所以可以非常容易的</a:t>
            </a:r>
            <a:r>
              <a:rPr lang="zh-CN" altLang="en-US" sz="1400" dirty="0">
                <a:solidFill>
                  <a:srgbClr val="FF0000"/>
                </a:solidFill>
              </a:rPr>
              <a:t>保证数据的一致性</a:t>
            </a:r>
            <a:r>
              <a:rPr lang="zh-CN" altLang="en-US" sz="1400" dirty="0"/>
              <a:t>。</a:t>
            </a:r>
          </a:p>
          <a:p>
            <a:endParaRPr lang="zh-CN" altLang="en-US" sz="1400" b="1" dirty="0"/>
          </a:p>
          <a:p>
            <a:r>
              <a:rPr lang="zh-CN" altLang="en-US" sz="1400" b="1" dirty="0"/>
              <a:t>特征</a:t>
            </a:r>
          </a:p>
          <a:p>
            <a:r>
              <a:rPr lang="zh-CN" altLang="en-US" sz="1400" dirty="0"/>
              <a:t>由于</a:t>
            </a:r>
            <a:r>
              <a:rPr lang="en-US" altLang="zh-CN" sz="1400" dirty="0"/>
              <a:t>Redis</a:t>
            </a:r>
            <a:r>
              <a:rPr lang="zh-CN" altLang="en-US" sz="1400" dirty="0"/>
              <a:t>通常是把数据</a:t>
            </a:r>
            <a:r>
              <a:rPr lang="zh-CN" altLang="en-US" sz="1400" dirty="0">
                <a:solidFill>
                  <a:srgbClr val="FF0000"/>
                </a:solidFill>
              </a:rPr>
              <a:t>保存在内存中</a:t>
            </a:r>
            <a:r>
              <a:rPr lang="zh-CN" altLang="en-US" sz="1400" dirty="0"/>
              <a:t>，所以是处理速度非常快的键值存储。虽然已经存在了同样是内存中保存数据的键值存储</a:t>
            </a:r>
            <a:r>
              <a:rPr lang="en-US" altLang="zh-CN" sz="1400" dirty="0" err="1"/>
              <a:t>memcached</a:t>
            </a:r>
            <a:r>
              <a:rPr lang="zh-CN" altLang="en-US" sz="1400" dirty="0"/>
              <a:t>，但是这两者的用途却大不相同。</a:t>
            </a:r>
            <a:r>
              <a:rPr lang="en-US" altLang="zh-CN" sz="1400" dirty="0" err="1"/>
              <a:t>memcached</a:t>
            </a:r>
            <a:r>
              <a:rPr lang="zh-CN" altLang="en-US" sz="1400" dirty="0"/>
              <a:t>主要用作关系型数据库的缓存，与关系型数据结合使用，对简单的操作进行优化处理。与之相对，</a:t>
            </a:r>
            <a:r>
              <a:rPr lang="en-US" altLang="zh-CN" sz="1400" dirty="0"/>
              <a:t>Redis</a:t>
            </a:r>
            <a:r>
              <a:rPr lang="zh-CN" altLang="en-US" sz="1400" dirty="0"/>
              <a:t>本身就是作为数据存储而设计出来的，它的操作指令非常多，其中很多很多都支持原子操作。</a:t>
            </a:r>
          </a:p>
          <a:p>
            <a:endParaRPr lang="zh-CN" altLang="en-US" sz="1400" b="1" dirty="0"/>
          </a:p>
          <a:p>
            <a:r>
              <a:rPr lang="zh-CN" altLang="en-US" sz="1400" b="1" dirty="0"/>
              <a:t>优势</a:t>
            </a:r>
          </a:p>
          <a:p>
            <a:r>
              <a:rPr lang="zh-CN" altLang="en-US" sz="1400" dirty="0"/>
              <a:t>相比较于</a:t>
            </a:r>
            <a:r>
              <a:rPr lang="en-US" altLang="zh-CN" sz="1400" dirty="0" err="1"/>
              <a:t>memcached</a:t>
            </a:r>
            <a:r>
              <a:rPr lang="en-US" altLang="zh-CN" sz="1400" dirty="0"/>
              <a:t> </a:t>
            </a:r>
            <a:r>
              <a:rPr lang="zh-CN" altLang="en-US" sz="1400" dirty="0"/>
              <a:t>，</a:t>
            </a:r>
            <a:r>
              <a:rPr lang="en-US" altLang="zh-CN" sz="1400" dirty="0"/>
              <a:t>Redis</a:t>
            </a:r>
            <a:r>
              <a:rPr lang="zh-CN" altLang="en-US" sz="1400" dirty="0"/>
              <a:t>的</a:t>
            </a:r>
            <a:r>
              <a:rPr lang="en-US" altLang="zh-CN" sz="1400" dirty="0"/>
              <a:t>value</a:t>
            </a:r>
            <a:r>
              <a:rPr lang="zh-CN" altLang="en-US" sz="1400" dirty="0"/>
              <a:t>更加丰富，可以处理字符串、链表、集合、有序集合、散列表等各种类型的数据，但需要注意的是所有数据都会被当作字符串处理（数值的保存也是一样）。</a:t>
            </a:r>
          </a:p>
          <a:p>
            <a:r>
              <a:rPr lang="zh-CN" altLang="en-US" sz="1400" dirty="0"/>
              <a:t>由于数据通常保存在内存中，所以处理速度非常快。</a:t>
            </a:r>
            <a:r>
              <a:rPr lang="en-US" altLang="zh-CN" sz="1400" dirty="0"/>
              <a:t>Redis</a:t>
            </a:r>
            <a:r>
              <a:rPr lang="zh-CN" altLang="en-US" sz="1400" dirty="0"/>
              <a:t>会定期对数据</a:t>
            </a:r>
            <a:r>
              <a:rPr lang="zh-CN" altLang="en-US" sz="1400" dirty="0">
                <a:solidFill>
                  <a:srgbClr val="FF0000"/>
                </a:solidFill>
              </a:rPr>
              <a:t>进行快照处理</a:t>
            </a:r>
            <a:r>
              <a:rPr lang="zh-CN" altLang="en-US" sz="1400" dirty="0"/>
              <a:t>，除了一部分当前的更新之外，数据都不会丢失。虽然进行数据快照的时候会增加负荷（需要对所有的数据进行</a:t>
            </a:r>
            <a:r>
              <a:rPr lang="en-US" altLang="zh-CN" sz="1400" dirty="0"/>
              <a:t>IO</a:t>
            </a:r>
            <a:r>
              <a:rPr lang="zh-CN" altLang="en-US" sz="1400" dirty="0"/>
              <a:t>处理），但是由于数据快照的</a:t>
            </a:r>
            <a:r>
              <a:rPr lang="en-US" altLang="zh-CN" sz="1400" dirty="0"/>
              <a:t>IO</a:t>
            </a:r>
            <a:r>
              <a:rPr lang="zh-CN" altLang="en-US" sz="1400" dirty="0"/>
              <a:t>处理通常都是连续</a:t>
            </a:r>
            <a:r>
              <a:rPr lang="en-US" altLang="zh-CN" sz="1400" dirty="0"/>
              <a:t>IO</a:t>
            </a:r>
            <a:r>
              <a:rPr lang="zh-CN" altLang="en-US" sz="1400" dirty="0"/>
              <a:t>，所以非常高效。</a:t>
            </a:r>
          </a:p>
          <a:p>
            <a:endParaRPr lang="zh-CN" altLang="en-US" sz="1400" b="1" dirty="0"/>
          </a:p>
          <a:p>
            <a:r>
              <a:rPr lang="zh-CN" altLang="en-US" sz="1400" b="1" dirty="0"/>
              <a:t>不足</a:t>
            </a:r>
          </a:p>
          <a:p>
            <a:r>
              <a:rPr lang="en-US" altLang="zh-CN" sz="1400" dirty="0"/>
              <a:t>Redis</a:t>
            </a:r>
            <a:r>
              <a:rPr lang="zh-CN" altLang="en-US" sz="1400" dirty="0"/>
              <a:t>最大的问题就是这项新技术的使用实例相对较少。</a:t>
            </a:r>
          </a:p>
        </p:txBody>
      </p:sp>
    </p:spTree>
    <p:extLst>
      <p:ext uri="{BB962C8B-B14F-4D97-AF65-F5344CB8AC3E}">
        <p14:creationId xmlns:p14="http://schemas.microsoft.com/office/powerpoint/2010/main" val="184999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0DDBDE-5EED-4B9F-B3D6-531A4CD4B4EF}"/>
              </a:ext>
            </a:extLst>
          </p:cNvPr>
          <p:cNvSpPr/>
          <p:nvPr/>
        </p:nvSpPr>
        <p:spPr>
          <a:xfrm>
            <a:off x="333538" y="472559"/>
            <a:ext cx="4724370" cy="369332"/>
          </a:xfrm>
          <a:prstGeom prst="rect">
            <a:avLst/>
          </a:prstGeom>
        </p:spPr>
        <p:txBody>
          <a:bodyPr wrap="none">
            <a:spAutoFit/>
          </a:bodyPr>
          <a:lstStyle/>
          <a:p>
            <a:r>
              <a:rPr lang="zh-CN" altLang="en-US" b="1" dirty="0"/>
              <a:t>面向列的数据库</a:t>
            </a:r>
            <a:r>
              <a:rPr lang="en-US" altLang="zh-CN" b="1" dirty="0"/>
              <a:t>-</a:t>
            </a:r>
            <a:r>
              <a:rPr lang="en-US" altLang="zh-CN" dirty="0"/>
              <a:t>HBase – Hadoop Database</a:t>
            </a:r>
            <a:endParaRPr lang="zh-CN" altLang="en-US" b="1" dirty="0"/>
          </a:p>
        </p:txBody>
      </p:sp>
      <p:sp>
        <p:nvSpPr>
          <p:cNvPr id="7" name="矩形 6">
            <a:extLst>
              <a:ext uri="{FF2B5EF4-FFF2-40B4-BE49-F238E27FC236}">
                <a16:creationId xmlns:a16="http://schemas.microsoft.com/office/drawing/2014/main" id="{0C17E270-548E-4F6C-BB86-80B1A3B17859}"/>
              </a:ext>
            </a:extLst>
          </p:cNvPr>
          <p:cNvSpPr/>
          <p:nvPr/>
        </p:nvSpPr>
        <p:spPr>
          <a:xfrm>
            <a:off x="1167150" y="993336"/>
            <a:ext cx="7186583" cy="705834"/>
          </a:xfrm>
          <a:prstGeom prst="rect">
            <a:avLst/>
          </a:prstGeom>
        </p:spPr>
        <p:txBody>
          <a:bodyPr wrap="none">
            <a:spAutoFit/>
          </a:bodyPr>
          <a:lstStyle/>
          <a:p>
            <a:pPr>
              <a:lnSpc>
                <a:spcPct val="150000"/>
              </a:lnSpc>
            </a:pPr>
            <a:r>
              <a:rPr lang="zh-CN" altLang="en-US" sz="1400" dirty="0"/>
              <a:t>普通的关系型数据库都是以行为单位进行数据存储的，因而，关系型数据库也称之为面向</a:t>
            </a:r>
            <a:endParaRPr lang="en-US" altLang="zh-CN" sz="1400" dirty="0"/>
          </a:p>
          <a:p>
            <a:pPr>
              <a:lnSpc>
                <a:spcPct val="150000"/>
              </a:lnSpc>
            </a:pPr>
            <a:r>
              <a:rPr lang="zh-CN" altLang="en-US" sz="1400" dirty="0"/>
              <a:t>行的数据库；而面向列的数据库则是以列为单位进行存储的。</a:t>
            </a:r>
          </a:p>
        </p:txBody>
      </p:sp>
      <p:sp>
        <p:nvSpPr>
          <p:cNvPr id="8" name="矩形 7">
            <a:extLst>
              <a:ext uri="{FF2B5EF4-FFF2-40B4-BE49-F238E27FC236}">
                <a16:creationId xmlns:a16="http://schemas.microsoft.com/office/drawing/2014/main" id="{8FC4AA2A-A600-4A62-9171-D25A24F62566}"/>
              </a:ext>
            </a:extLst>
          </p:cNvPr>
          <p:cNvSpPr/>
          <p:nvPr/>
        </p:nvSpPr>
        <p:spPr>
          <a:xfrm>
            <a:off x="333538" y="1964872"/>
            <a:ext cx="1107996" cy="369332"/>
          </a:xfrm>
          <a:prstGeom prst="rect">
            <a:avLst/>
          </a:prstGeom>
        </p:spPr>
        <p:txBody>
          <a:bodyPr wrap="none">
            <a:spAutoFit/>
          </a:bodyPr>
          <a:lstStyle/>
          <a:p>
            <a:r>
              <a:rPr lang="zh-CN" altLang="en-US" b="1" dirty="0"/>
              <a:t>适用场景</a:t>
            </a:r>
          </a:p>
        </p:txBody>
      </p:sp>
      <p:sp>
        <p:nvSpPr>
          <p:cNvPr id="9" name="矩形 8">
            <a:extLst>
              <a:ext uri="{FF2B5EF4-FFF2-40B4-BE49-F238E27FC236}">
                <a16:creationId xmlns:a16="http://schemas.microsoft.com/office/drawing/2014/main" id="{E095749C-8FA0-421C-983F-F9ABB82A433A}"/>
              </a:ext>
            </a:extLst>
          </p:cNvPr>
          <p:cNvSpPr/>
          <p:nvPr/>
        </p:nvSpPr>
        <p:spPr>
          <a:xfrm>
            <a:off x="1167149" y="2599906"/>
            <a:ext cx="8266561" cy="703591"/>
          </a:xfrm>
          <a:prstGeom prst="rect">
            <a:avLst/>
          </a:prstGeom>
        </p:spPr>
        <p:txBody>
          <a:bodyPr wrap="square">
            <a:spAutoFit/>
          </a:bodyPr>
          <a:lstStyle/>
          <a:p>
            <a:pPr>
              <a:lnSpc>
                <a:spcPct val="150000"/>
              </a:lnSpc>
            </a:pPr>
            <a:r>
              <a:rPr lang="en-US" altLang="zh-CN" sz="1400" b="0" i="0" dirty="0">
                <a:solidFill>
                  <a:srgbClr val="000000"/>
                </a:solidFill>
                <a:effectLst/>
                <a:latin typeface="Verdana" panose="020B0604030504040204" pitchFamily="34" charset="0"/>
              </a:rPr>
              <a:t>1</a:t>
            </a:r>
            <a:r>
              <a:rPr lang="zh-CN" altLang="en-US" sz="1400" b="0" i="0" dirty="0">
                <a:solidFill>
                  <a:srgbClr val="000000"/>
                </a:solidFill>
                <a:effectLst/>
                <a:latin typeface="Verdana" panose="020B0604030504040204" pitchFamily="34" charset="0"/>
              </a:rPr>
              <a:t>、数据结构</a:t>
            </a:r>
            <a:r>
              <a:rPr lang="zh-CN" altLang="en-US" sz="1400" b="0" i="0" dirty="0">
                <a:solidFill>
                  <a:srgbClr val="FF0000"/>
                </a:solidFill>
                <a:effectLst/>
                <a:latin typeface="Verdana" panose="020B0604030504040204" pitchFamily="34" charset="0"/>
              </a:rPr>
              <a:t>字段不够确定</a:t>
            </a:r>
            <a:r>
              <a:rPr lang="zh-CN" altLang="en-US" sz="1400" b="0" i="0" dirty="0">
                <a:solidFill>
                  <a:srgbClr val="000000"/>
                </a:solidFill>
                <a:effectLst/>
                <a:latin typeface="Verdana" panose="020B0604030504040204" pitchFamily="34" charset="0"/>
              </a:rPr>
              <a:t>或</a:t>
            </a:r>
            <a:r>
              <a:rPr lang="zh-CN" altLang="en-US" sz="1400" b="0" i="0" dirty="0">
                <a:solidFill>
                  <a:srgbClr val="FF0000"/>
                </a:solidFill>
                <a:effectLst/>
                <a:latin typeface="Verdana" panose="020B0604030504040204" pitchFamily="34" charset="0"/>
              </a:rPr>
              <a:t>杂乱无章</a:t>
            </a:r>
            <a:r>
              <a:rPr lang="zh-CN" altLang="en-US" sz="1400" b="0" i="0" dirty="0">
                <a:solidFill>
                  <a:srgbClr val="000000"/>
                </a:solidFill>
                <a:effectLst/>
                <a:latin typeface="Verdana" panose="020B0604030504040204" pitchFamily="34" charset="0"/>
              </a:rPr>
              <a:t>很难按一个概念去进行抽取的数据</a:t>
            </a:r>
            <a:endParaRPr lang="en-US" altLang="zh-CN" sz="1400" b="0" i="0" dirty="0">
              <a:solidFill>
                <a:srgbClr val="000000"/>
              </a:solidFill>
              <a:effectLst/>
              <a:latin typeface="Verdana" panose="020B0604030504040204" pitchFamily="34" charset="0"/>
            </a:endParaRPr>
          </a:p>
          <a:p>
            <a:pPr>
              <a:lnSpc>
                <a:spcPct val="150000"/>
              </a:lnSpc>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、海量数据查询</a:t>
            </a:r>
            <a:endParaRPr lang="zh-CN" altLang="en-US" sz="1400" dirty="0"/>
          </a:p>
        </p:txBody>
      </p:sp>
    </p:spTree>
    <p:extLst>
      <p:ext uri="{BB962C8B-B14F-4D97-AF65-F5344CB8AC3E}">
        <p14:creationId xmlns:p14="http://schemas.microsoft.com/office/powerpoint/2010/main" val="81501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DAA2702-A798-46F6-9D4E-3F51EDAE78E3}"/>
              </a:ext>
            </a:extLst>
          </p:cNvPr>
          <p:cNvPicPr>
            <a:picLocks noChangeAspect="1"/>
          </p:cNvPicPr>
          <p:nvPr/>
        </p:nvPicPr>
        <p:blipFill>
          <a:blip r:embed="rId2"/>
          <a:stretch>
            <a:fillRect/>
          </a:stretch>
        </p:blipFill>
        <p:spPr>
          <a:xfrm>
            <a:off x="4107470" y="342796"/>
            <a:ext cx="5002940" cy="1467343"/>
          </a:xfrm>
          <a:prstGeom prst="rect">
            <a:avLst/>
          </a:prstGeom>
        </p:spPr>
      </p:pic>
      <p:pic>
        <p:nvPicPr>
          <p:cNvPr id="3" name="图片 2">
            <a:extLst>
              <a:ext uri="{FF2B5EF4-FFF2-40B4-BE49-F238E27FC236}">
                <a16:creationId xmlns:a16="http://schemas.microsoft.com/office/drawing/2014/main" id="{75121006-0D1D-40BF-B02C-32AD20F9D8FE}"/>
              </a:ext>
            </a:extLst>
          </p:cNvPr>
          <p:cNvPicPr>
            <a:picLocks noChangeAspect="1"/>
          </p:cNvPicPr>
          <p:nvPr/>
        </p:nvPicPr>
        <p:blipFill>
          <a:blip r:embed="rId3"/>
          <a:stretch>
            <a:fillRect/>
          </a:stretch>
        </p:blipFill>
        <p:spPr>
          <a:xfrm>
            <a:off x="236376" y="2112183"/>
            <a:ext cx="3997412" cy="2633633"/>
          </a:xfrm>
          <a:prstGeom prst="rect">
            <a:avLst/>
          </a:prstGeom>
        </p:spPr>
      </p:pic>
      <p:pic>
        <p:nvPicPr>
          <p:cNvPr id="4" name="图片 3">
            <a:extLst>
              <a:ext uri="{FF2B5EF4-FFF2-40B4-BE49-F238E27FC236}">
                <a16:creationId xmlns:a16="http://schemas.microsoft.com/office/drawing/2014/main" id="{2A0A9F4B-7510-4C23-9514-809A1FEDAD6B}"/>
              </a:ext>
            </a:extLst>
          </p:cNvPr>
          <p:cNvPicPr>
            <a:picLocks noChangeAspect="1"/>
          </p:cNvPicPr>
          <p:nvPr/>
        </p:nvPicPr>
        <p:blipFill>
          <a:blip r:embed="rId4"/>
          <a:stretch>
            <a:fillRect/>
          </a:stretch>
        </p:blipFill>
        <p:spPr>
          <a:xfrm>
            <a:off x="7162966" y="2059951"/>
            <a:ext cx="4438095" cy="2738095"/>
          </a:xfrm>
          <a:prstGeom prst="rect">
            <a:avLst/>
          </a:prstGeom>
        </p:spPr>
      </p:pic>
      <p:sp>
        <p:nvSpPr>
          <p:cNvPr id="5" name="矩形 4">
            <a:extLst>
              <a:ext uri="{FF2B5EF4-FFF2-40B4-BE49-F238E27FC236}">
                <a16:creationId xmlns:a16="http://schemas.microsoft.com/office/drawing/2014/main" id="{28614E02-13AD-4328-960D-9D8D42DE6600}"/>
              </a:ext>
            </a:extLst>
          </p:cNvPr>
          <p:cNvSpPr/>
          <p:nvPr/>
        </p:nvSpPr>
        <p:spPr>
          <a:xfrm>
            <a:off x="155511" y="5037876"/>
            <a:ext cx="4929673" cy="1169551"/>
          </a:xfrm>
          <a:prstGeom prst="rect">
            <a:avLst/>
          </a:prstGeom>
        </p:spPr>
        <p:txBody>
          <a:bodyPr wrap="square">
            <a:spAutoFit/>
          </a:bodyPr>
          <a:lstStyle/>
          <a:p>
            <a:r>
              <a:rPr lang="zh-CN" altLang="en-US" sz="1400" b="0" i="0" dirty="0">
                <a:effectLst/>
                <a:latin typeface="-apple-system"/>
              </a:rPr>
              <a:t>于是当我们要找</a:t>
            </a:r>
            <a:r>
              <a:rPr lang="en-US" altLang="zh-CN" sz="1400" b="0" i="0" dirty="0">
                <a:effectLst/>
                <a:latin typeface="-apple-system"/>
              </a:rPr>
              <a:t>Jones</a:t>
            </a:r>
            <a:r>
              <a:rPr lang="zh-CN" altLang="en-US" sz="1400" b="0" i="0" dirty="0">
                <a:effectLst/>
                <a:latin typeface="-apple-system"/>
              </a:rPr>
              <a:t>的所有信息的工资时候，我们会依次从第一块磁盘块直到扫描到最后（为什么要扫到最后，因为是在找全部叫</a:t>
            </a:r>
            <a:r>
              <a:rPr lang="en-US" altLang="zh-CN" sz="1400" b="0" i="0" dirty="0">
                <a:effectLst/>
                <a:latin typeface="-apple-system"/>
              </a:rPr>
              <a:t>Jones</a:t>
            </a:r>
            <a:r>
              <a:rPr lang="zh-CN" altLang="en-US" sz="1400" b="0" i="0" dirty="0">
                <a:effectLst/>
                <a:latin typeface="-apple-system"/>
              </a:rPr>
              <a:t>的信息，所以不扫都最后都不能确定是否会遗漏）。一共需要扫</a:t>
            </a:r>
            <a:r>
              <a:rPr lang="en-US" altLang="zh-CN" sz="1400" b="0" i="0" dirty="0">
                <a:effectLst/>
                <a:latin typeface="-apple-system"/>
              </a:rPr>
              <a:t>4</a:t>
            </a:r>
            <a:r>
              <a:rPr lang="zh-CN" altLang="en-US" sz="1400" b="0" i="0" dirty="0">
                <a:effectLst/>
                <a:latin typeface="-apple-system"/>
              </a:rPr>
              <a:t>块，然后取出其第二块和第四块信息，找出其工资的信息。</a:t>
            </a:r>
            <a:endParaRPr lang="zh-CN" altLang="en-US" sz="1400" dirty="0"/>
          </a:p>
        </p:txBody>
      </p:sp>
      <p:sp>
        <p:nvSpPr>
          <p:cNvPr id="6" name="矩形 5">
            <a:extLst>
              <a:ext uri="{FF2B5EF4-FFF2-40B4-BE49-F238E27FC236}">
                <a16:creationId xmlns:a16="http://schemas.microsoft.com/office/drawing/2014/main" id="{0EC62943-4CED-43A1-B6DA-28B83B2D601B}"/>
              </a:ext>
            </a:extLst>
          </p:cNvPr>
          <p:cNvSpPr/>
          <p:nvPr/>
        </p:nvSpPr>
        <p:spPr>
          <a:xfrm>
            <a:off x="7612117" y="5002484"/>
            <a:ext cx="3804567" cy="1169551"/>
          </a:xfrm>
          <a:prstGeom prst="rect">
            <a:avLst/>
          </a:prstGeom>
        </p:spPr>
        <p:txBody>
          <a:bodyPr wrap="square">
            <a:spAutoFit/>
          </a:bodyPr>
          <a:lstStyle/>
          <a:p>
            <a:r>
              <a:rPr lang="zh-CN" altLang="en-US" sz="1400" b="0" i="0" dirty="0">
                <a:effectLst/>
                <a:latin typeface="-apple-system"/>
              </a:rPr>
              <a:t>这下我们再考虑上面的查找所有</a:t>
            </a:r>
            <a:r>
              <a:rPr lang="en-US" altLang="zh-CN" sz="1400" b="0" i="0" dirty="0">
                <a:effectLst/>
                <a:latin typeface="-apple-system"/>
              </a:rPr>
              <a:t>Jones</a:t>
            </a:r>
            <a:r>
              <a:rPr lang="zh-CN" altLang="en-US" sz="1400" b="0" i="0" dirty="0">
                <a:effectLst/>
                <a:latin typeface="-apple-system"/>
              </a:rPr>
              <a:t>的工资，这下我们只扫描第三个磁盘块，找出</a:t>
            </a:r>
            <a:r>
              <a:rPr lang="en-US" altLang="zh-CN" sz="1400" b="0" i="0" dirty="0">
                <a:effectLst/>
                <a:latin typeface="-apple-system"/>
              </a:rPr>
              <a:t>Jones</a:t>
            </a:r>
            <a:r>
              <a:rPr lang="zh-CN" altLang="en-US" sz="1400" b="0" i="0" dirty="0">
                <a:effectLst/>
                <a:latin typeface="-apple-system"/>
              </a:rPr>
              <a:t>都再那些行，然后根据查出来的行号，直接去第五块磁盘（这块对应的式</a:t>
            </a:r>
            <a:r>
              <a:rPr lang="en-US" altLang="zh-CN" sz="1400" b="0" i="0" dirty="0">
                <a:effectLst/>
                <a:latin typeface="-apple-system"/>
              </a:rPr>
              <a:t>salary</a:t>
            </a:r>
            <a:r>
              <a:rPr lang="zh-CN" altLang="en-US" sz="1400" b="0" i="0" dirty="0">
                <a:effectLst/>
                <a:latin typeface="-apple-system"/>
              </a:rPr>
              <a:t>列）找出第二、四行的数据，然后输出。一共</a:t>
            </a:r>
            <a:r>
              <a:rPr lang="en-US" altLang="zh-CN" sz="1400" b="0" i="0" dirty="0">
                <a:effectLst/>
                <a:latin typeface="-apple-system"/>
              </a:rPr>
              <a:t>2</a:t>
            </a:r>
            <a:r>
              <a:rPr lang="zh-CN" altLang="en-US" sz="1400" b="0" i="0" dirty="0">
                <a:effectLst/>
                <a:latin typeface="-apple-system"/>
              </a:rPr>
              <a:t>次</a:t>
            </a:r>
            <a:r>
              <a:rPr lang="en-US" altLang="zh-CN" sz="1400" b="0" i="0" dirty="0">
                <a:effectLst/>
                <a:latin typeface="-apple-system"/>
              </a:rPr>
              <a:t>seek</a:t>
            </a:r>
            <a:r>
              <a:rPr lang="zh-CN" altLang="en-US" sz="1400" b="0" i="0" dirty="0">
                <a:effectLst/>
                <a:latin typeface="-apple-system"/>
              </a:rPr>
              <a:t>。</a:t>
            </a:r>
            <a:endParaRPr lang="zh-CN" altLang="en-US" sz="1400" dirty="0"/>
          </a:p>
        </p:txBody>
      </p:sp>
    </p:spTree>
    <p:extLst>
      <p:ext uri="{BB962C8B-B14F-4D97-AF65-F5344CB8AC3E}">
        <p14:creationId xmlns:p14="http://schemas.microsoft.com/office/powerpoint/2010/main" val="344031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2BF8AF3-CF0B-4BE3-9FB9-41E0C509EBED}"/>
              </a:ext>
            </a:extLst>
          </p:cNvPr>
          <p:cNvPicPr>
            <a:picLocks noChangeAspect="1"/>
          </p:cNvPicPr>
          <p:nvPr/>
        </p:nvPicPr>
        <p:blipFill rotWithShape="1">
          <a:blip r:embed="rId2"/>
          <a:srcRect t="18812"/>
          <a:stretch/>
        </p:blipFill>
        <p:spPr>
          <a:xfrm>
            <a:off x="2400644" y="1263276"/>
            <a:ext cx="6238095" cy="3301638"/>
          </a:xfrm>
          <a:prstGeom prst="rect">
            <a:avLst/>
          </a:prstGeom>
        </p:spPr>
      </p:pic>
      <p:sp>
        <p:nvSpPr>
          <p:cNvPr id="3" name="矩形 2">
            <a:extLst>
              <a:ext uri="{FF2B5EF4-FFF2-40B4-BE49-F238E27FC236}">
                <a16:creationId xmlns:a16="http://schemas.microsoft.com/office/drawing/2014/main" id="{A9CAC9AF-9B0B-4AC7-948A-DA3CF65C7632}"/>
              </a:ext>
            </a:extLst>
          </p:cNvPr>
          <p:cNvSpPr/>
          <p:nvPr/>
        </p:nvSpPr>
        <p:spPr>
          <a:xfrm>
            <a:off x="311512" y="359091"/>
            <a:ext cx="2744662" cy="369332"/>
          </a:xfrm>
          <a:prstGeom prst="rect">
            <a:avLst/>
          </a:prstGeom>
        </p:spPr>
        <p:txBody>
          <a:bodyPr wrap="none">
            <a:spAutoFit/>
          </a:bodyPr>
          <a:lstStyle/>
          <a:p>
            <a:r>
              <a:rPr lang="zh-CN" altLang="en-US" b="1" dirty="0"/>
              <a:t>文档型数据库</a:t>
            </a:r>
            <a:r>
              <a:rPr lang="en-US" altLang="zh-CN" b="1" dirty="0"/>
              <a:t>-</a:t>
            </a:r>
            <a:r>
              <a:rPr lang="en-US" altLang="zh-CN" b="1" dirty="0" err="1"/>
              <a:t>mongoDB</a:t>
            </a:r>
            <a:endParaRPr lang="zh-CN" altLang="en-US" b="1" dirty="0"/>
          </a:p>
        </p:txBody>
      </p:sp>
    </p:spTree>
    <p:extLst>
      <p:ext uri="{BB962C8B-B14F-4D97-AF65-F5344CB8AC3E}">
        <p14:creationId xmlns:p14="http://schemas.microsoft.com/office/powerpoint/2010/main" val="296240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A07293-F200-4D67-A7A7-85D2D1C159A1}"/>
              </a:ext>
            </a:extLst>
          </p:cNvPr>
          <p:cNvSpPr/>
          <p:nvPr/>
        </p:nvSpPr>
        <p:spPr>
          <a:xfrm>
            <a:off x="120835" y="386834"/>
            <a:ext cx="2524409" cy="369332"/>
          </a:xfrm>
          <a:prstGeom prst="rect">
            <a:avLst/>
          </a:prstGeom>
        </p:spPr>
        <p:txBody>
          <a:bodyPr wrap="none">
            <a:spAutoFit/>
          </a:bodyPr>
          <a:lstStyle/>
          <a:p>
            <a:pPr latinLnBrk="1"/>
            <a:r>
              <a:rPr lang="zh-CN" altLang="en-US" b="1" i="0" dirty="0">
                <a:effectLst/>
                <a:latin typeface="-apple-system"/>
              </a:rPr>
              <a:t>为什么要使用</a:t>
            </a:r>
            <a:r>
              <a:rPr lang="en-US" altLang="zh-CN" b="1" i="0" dirty="0">
                <a:effectLst/>
                <a:latin typeface="-apple-system"/>
              </a:rPr>
              <a:t>MongoDB</a:t>
            </a:r>
          </a:p>
        </p:txBody>
      </p:sp>
      <p:sp>
        <p:nvSpPr>
          <p:cNvPr id="3" name="矩形 2">
            <a:extLst>
              <a:ext uri="{FF2B5EF4-FFF2-40B4-BE49-F238E27FC236}">
                <a16:creationId xmlns:a16="http://schemas.microsoft.com/office/drawing/2014/main" id="{9E13F49B-F20E-480B-86CD-10149BB342CC}"/>
              </a:ext>
            </a:extLst>
          </p:cNvPr>
          <p:cNvSpPr/>
          <p:nvPr/>
        </p:nvSpPr>
        <p:spPr>
          <a:xfrm>
            <a:off x="531905" y="756166"/>
            <a:ext cx="11128190" cy="4524315"/>
          </a:xfrm>
          <a:prstGeom prst="rect">
            <a:avLst/>
          </a:prstGeom>
        </p:spPr>
        <p:txBody>
          <a:bodyPr wrap="square">
            <a:spAutoFit/>
          </a:bodyPr>
          <a:lstStyle/>
          <a:p>
            <a:pPr latinLnBrk="1">
              <a:lnSpc>
                <a:spcPct val="150000"/>
              </a:lnSpc>
            </a:pPr>
            <a:r>
              <a:rPr lang="zh-CN" altLang="en-US" i="0" dirty="0">
                <a:effectLst/>
                <a:latin typeface="-apple-system"/>
              </a:rPr>
              <a:t>高效访问海量数据的场景</a:t>
            </a:r>
            <a:r>
              <a:rPr lang="en-US" altLang="zh-CN" i="0" dirty="0">
                <a:effectLst/>
                <a:latin typeface="-apple-system"/>
              </a:rPr>
              <a:t>------</a:t>
            </a:r>
            <a:r>
              <a:rPr lang="zh-CN" altLang="en-US" i="0" dirty="0">
                <a:effectLst/>
                <a:latin typeface="-apple-system"/>
              </a:rPr>
              <a:t>评论系统，日志系统</a:t>
            </a:r>
            <a:endParaRPr lang="en-US" altLang="zh-CN" i="0" dirty="0">
              <a:effectLst/>
              <a:latin typeface="-apple-system"/>
            </a:endParaRPr>
          </a:p>
          <a:p>
            <a:pPr latinLnBrk="1">
              <a:lnSpc>
                <a:spcPct val="150000"/>
              </a:lnSpc>
            </a:pPr>
            <a:r>
              <a:rPr lang="zh-CN" altLang="en-US" dirty="0">
                <a:latin typeface="-apple-system"/>
              </a:rPr>
              <a:t>原因：</a:t>
            </a:r>
            <a:endParaRPr lang="en-US" altLang="zh-CN" i="0" dirty="0">
              <a:effectLst/>
              <a:latin typeface="-apple-system"/>
            </a:endParaRPr>
          </a:p>
          <a:p>
            <a:pPr latinLnBrk="1">
              <a:lnSpc>
                <a:spcPct val="150000"/>
              </a:lnSpc>
            </a:pPr>
            <a:r>
              <a:rPr lang="en-US" altLang="zh-CN" dirty="0"/>
              <a:t>1</a:t>
            </a:r>
            <a:r>
              <a:rPr lang="zh-CN" altLang="en-US" dirty="0"/>
              <a:t>、</a:t>
            </a:r>
            <a:r>
              <a:rPr lang="en-US" altLang="zh-CN" dirty="0"/>
              <a:t>MongoDB</a:t>
            </a:r>
            <a:r>
              <a:rPr lang="zh-CN" altLang="en-US" dirty="0"/>
              <a:t>集群技术比较成熟，</a:t>
            </a:r>
            <a:r>
              <a:rPr lang="en-US" altLang="zh-CN" dirty="0"/>
              <a:t>Redis</a:t>
            </a:r>
            <a:r>
              <a:rPr lang="zh-CN" altLang="en-US" dirty="0"/>
              <a:t>从</a:t>
            </a:r>
            <a:r>
              <a:rPr lang="en-US" altLang="zh-CN" dirty="0"/>
              <a:t>3.0</a:t>
            </a:r>
            <a:r>
              <a:rPr lang="zh-CN" altLang="en-US" dirty="0"/>
              <a:t>开始支持集群，且</a:t>
            </a:r>
            <a:r>
              <a:rPr lang="en-US" altLang="zh-CN" dirty="0" err="1"/>
              <a:t>redis</a:t>
            </a:r>
            <a:r>
              <a:rPr lang="zh-CN" altLang="en-US" dirty="0"/>
              <a:t>主要数据存储在内存，大小收到限制</a:t>
            </a:r>
            <a:endParaRPr lang="en-US" altLang="zh-CN" dirty="0"/>
          </a:p>
          <a:p>
            <a:pPr latinLnBrk="1">
              <a:lnSpc>
                <a:spcPct val="150000"/>
              </a:lnSpc>
            </a:pPr>
            <a:r>
              <a:rPr lang="en-US" altLang="zh-CN" dirty="0">
                <a:latin typeface="-apple-system"/>
              </a:rPr>
              <a:t>2</a:t>
            </a:r>
            <a:r>
              <a:rPr lang="zh-CN" altLang="en-US" dirty="0">
                <a:latin typeface="-apple-system"/>
              </a:rPr>
              <a:t>、</a:t>
            </a:r>
            <a:r>
              <a:rPr lang="en-US" altLang="zh-CN" dirty="0">
                <a:latin typeface="+mj-lt"/>
              </a:rPr>
              <a:t>MongoDB</a:t>
            </a:r>
            <a:r>
              <a:rPr lang="zh-CN" altLang="en-US" dirty="0">
                <a:latin typeface="-apple-system"/>
              </a:rPr>
              <a:t>中对象的最大尺寸被限制为</a:t>
            </a:r>
            <a:r>
              <a:rPr lang="en-US" altLang="zh-CN" dirty="0">
                <a:latin typeface="+mj-lt"/>
              </a:rPr>
              <a:t>4MB</a:t>
            </a:r>
            <a:r>
              <a:rPr lang="zh-CN" altLang="en-US" dirty="0">
                <a:latin typeface="-apple-system"/>
              </a:rPr>
              <a:t>，但对象的数量不受限制，</a:t>
            </a:r>
            <a:r>
              <a:rPr lang="en-US" altLang="zh-CN" dirty="0">
                <a:latin typeface="+mj-ea"/>
                <a:ea typeface="+mj-ea"/>
              </a:rPr>
              <a:t>MongoDB</a:t>
            </a:r>
            <a:r>
              <a:rPr lang="zh-CN" altLang="en-US" dirty="0">
                <a:latin typeface="-apple-system"/>
              </a:rPr>
              <a:t>可以通过集群加快操作的执行速度，当数据库变得越来越大时，可以向集群增加服务器解决性能问题。</a:t>
            </a:r>
            <a:endParaRPr lang="en-US" altLang="zh-CN" dirty="0">
              <a:latin typeface="-apple-system"/>
            </a:endParaRPr>
          </a:p>
          <a:p>
            <a:pPr latinLnBrk="1">
              <a:lnSpc>
                <a:spcPct val="150000"/>
              </a:lnSpc>
            </a:pPr>
            <a:r>
              <a:rPr lang="en-US" altLang="zh-CN" dirty="0">
                <a:latin typeface="-apple-system"/>
              </a:rPr>
              <a:t>3</a:t>
            </a:r>
            <a:r>
              <a:rPr lang="zh-CN" altLang="en-US" dirty="0">
                <a:latin typeface="-apple-system"/>
              </a:rPr>
              <a:t>、</a:t>
            </a:r>
            <a:r>
              <a:rPr lang="zh-CN" altLang="en-US" dirty="0"/>
              <a:t>它非常适合实时的插入、更新与查询，并具备网站实时数据存储所需的复制及高度伸缩性。</a:t>
            </a:r>
            <a:r>
              <a:rPr lang="en-US" altLang="zh-CN" dirty="0"/>
              <a:t>(</a:t>
            </a:r>
            <a:r>
              <a:rPr lang="zh-CN" altLang="en-US" dirty="0"/>
              <a:t>将热点数据加载到内存，故而对查询来讲，会非常快（当然也会非常消耗内存）</a:t>
            </a:r>
            <a:r>
              <a:rPr lang="en-US" altLang="zh-CN" dirty="0"/>
              <a:t>)</a:t>
            </a:r>
          </a:p>
          <a:p>
            <a:pPr latinLnBrk="1">
              <a:lnSpc>
                <a:spcPct val="150000"/>
              </a:lnSpc>
            </a:pPr>
            <a:r>
              <a:rPr lang="en-US" altLang="zh-CN" dirty="0">
                <a:latin typeface="-apple-system"/>
              </a:rPr>
              <a:t>4</a:t>
            </a:r>
            <a:r>
              <a:rPr lang="zh-CN" altLang="en-US" dirty="0">
                <a:latin typeface="-apple-system"/>
              </a:rPr>
              <a:t>、同时由于采用了</a:t>
            </a:r>
            <a:r>
              <a:rPr lang="en-US" altLang="zh-CN" dirty="0">
                <a:latin typeface="+mj-ea"/>
                <a:ea typeface="+mj-ea"/>
              </a:rPr>
              <a:t>BSON</a:t>
            </a:r>
            <a:r>
              <a:rPr lang="zh-CN" altLang="en-US" dirty="0">
                <a:latin typeface="-apple-system"/>
              </a:rPr>
              <a:t>的方式存储数据</a:t>
            </a:r>
            <a:endParaRPr lang="en-US" altLang="zh-CN" dirty="0">
              <a:latin typeface="-apple-system"/>
            </a:endParaRPr>
          </a:p>
          <a:p>
            <a:pPr latinLnBrk="1">
              <a:lnSpc>
                <a:spcPct val="150000"/>
              </a:lnSpc>
            </a:pPr>
            <a:endParaRPr lang="en-US" altLang="zh-CN" dirty="0">
              <a:latin typeface="-apple-system"/>
            </a:endParaRPr>
          </a:p>
          <a:p>
            <a:pPr latinLnBrk="1">
              <a:lnSpc>
                <a:spcPct val="150000"/>
              </a:lnSpc>
            </a:pPr>
            <a:r>
              <a:rPr lang="zh-CN" altLang="en-US" dirty="0">
                <a:latin typeface="-apple-system"/>
              </a:rPr>
              <a:t>不足：没有事务机制（不能回滚）；</a:t>
            </a:r>
            <a:endParaRPr lang="en-US" altLang="zh-CN" dirty="0">
              <a:latin typeface="-apple-system"/>
            </a:endParaRPr>
          </a:p>
          <a:p>
            <a:pPr latinLnBrk="1"/>
            <a:endParaRPr lang="en-US" altLang="zh-CN" dirty="0">
              <a:latin typeface="-apple-system"/>
            </a:endParaRPr>
          </a:p>
        </p:txBody>
      </p:sp>
    </p:spTree>
    <p:extLst>
      <p:ext uri="{BB962C8B-B14F-4D97-AF65-F5344CB8AC3E}">
        <p14:creationId xmlns:p14="http://schemas.microsoft.com/office/powerpoint/2010/main" val="3341016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CAD650-3EF2-4CFF-BBB1-9A18269EBB16}"/>
              </a:ext>
            </a:extLst>
          </p:cNvPr>
          <p:cNvSpPr/>
          <p:nvPr/>
        </p:nvSpPr>
        <p:spPr>
          <a:xfrm>
            <a:off x="1207364" y="1166842"/>
            <a:ext cx="10085032" cy="4214487"/>
          </a:xfrm>
          <a:prstGeom prst="rect">
            <a:avLst/>
          </a:prstGeom>
        </p:spPr>
        <p:txBody>
          <a:bodyPr wrap="square">
            <a:spAutoFit/>
          </a:bodyPr>
          <a:lstStyle/>
          <a:p>
            <a:r>
              <a:rPr lang="en-US" altLang="zh-CN" b="1" dirty="0"/>
              <a:t>BSON</a:t>
            </a:r>
            <a:r>
              <a:rPr lang="zh-CN" altLang="en-US" b="1" dirty="0"/>
              <a:t>主要会实现以下三点目标</a:t>
            </a:r>
            <a:r>
              <a:rPr lang="zh-CN" altLang="en-US" dirty="0"/>
              <a:t>：</a:t>
            </a:r>
          </a:p>
          <a:p>
            <a:pPr>
              <a:lnSpc>
                <a:spcPct val="150000"/>
              </a:lnSpc>
            </a:pPr>
            <a:r>
              <a:rPr lang="zh-CN" altLang="en-US" sz="1400" dirty="0"/>
              <a:t>（</a:t>
            </a:r>
            <a:r>
              <a:rPr lang="en-US" altLang="zh-CN" sz="1400" dirty="0"/>
              <a:t>1</a:t>
            </a:r>
            <a:r>
              <a:rPr lang="zh-CN" altLang="en-US" sz="1400" dirty="0"/>
              <a:t>）更快的遍历速度</a:t>
            </a:r>
          </a:p>
          <a:p>
            <a:pPr>
              <a:lnSpc>
                <a:spcPct val="150000"/>
              </a:lnSpc>
            </a:pPr>
            <a:r>
              <a:rPr lang="zh-CN" altLang="en-US" sz="1400" dirty="0"/>
              <a:t>对</a:t>
            </a:r>
            <a:r>
              <a:rPr lang="en-US" altLang="zh-CN" sz="1400" dirty="0"/>
              <a:t>JSON</a:t>
            </a:r>
            <a:r>
              <a:rPr lang="zh-CN" altLang="en-US" sz="1400" dirty="0"/>
              <a:t>格式来说，太大的</a:t>
            </a:r>
            <a:r>
              <a:rPr lang="en-US" altLang="zh-CN" sz="1400" dirty="0"/>
              <a:t>JSON</a:t>
            </a:r>
            <a:r>
              <a:rPr lang="zh-CN" altLang="en-US" sz="1400" dirty="0"/>
              <a:t>结构会导致数据遍历非常慢。在</a:t>
            </a:r>
            <a:r>
              <a:rPr lang="en-US" altLang="zh-CN" sz="1400" dirty="0"/>
              <a:t>JSON</a:t>
            </a:r>
            <a:r>
              <a:rPr lang="zh-CN" altLang="en-US" sz="1400" dirty="0"/>
              <a:t>中，要跳过一个文档进行数据读取，需要对此文档进行扫描才行，需要进行麻烦的数据结构匹配，比如括号的匹配，而</a:t>
            </a:r>
            <a:r>
              <a:rPr lang="en-US" altLang="zh-CN" sz="1400" dirty="0"/>
              <a:t>BSON</a:t>
            </a:r>
            <a:r>
              <a:rPr lang="zh-CN" altLang="en-US" sz="1400" dirty="0"/>
              <a:t>对</a:t>
            </a:r>
            <a:r>
              <a:rPr lang="en-US" altLang="zh-CN" sz="1400" dirty="0"/>
              <a:t>JSON</a:t>
            </a:r>
            <a:r>
              <a:rPr lang="zh-CN" altLang="en-US" sz="1400" dirty="0"/>
              <a:t>的一大改进就是，它会将</a:t>
            </a:r>
            <a:r>
              <a:rPr lang="en-US" altLang="zh-CN" sz="1400" dirty="0"/>
              <a:t>JSON</a:t>
            </a:r>
            <a:r>
              <a:rPr lang="zh-CN" altLang="en-US" sz="1400" dirty="0"/>
              <a:t>的每一个元素的长度存在元素的头部，这样你只需要读取到元素长度就能直接</a:t>
            </a:r>
            <a:r>
              <a:rPr lang="en-US" altLang="zh-CN" sz="1400" dirty="0"/>
              <a:t>seek</a:t>
            </a:r>
            <a:r>
              <a:rPr lang="zh-CN" altLang="en-US" sz="1400" dirty="0"/>
              <a:t>到指定的点上进行读取了。</a:t>
            </a:r>
          </a:p>
          <a:p>
            <a:pPr>
              <a:lnSpc>
                <a:spcPct val="150000"/>
              </a:lnSpc>
            </a:pPr>
            <a:r>
              <a:rPr lang="zh-CN" altLang="en-US" sz="1400" dirty="0"/>
              <a:t>（</a:t>
            </a:r>
            <a:r>
              <a:rPr lang="en-US" altLang="zh-CN" sz="1400" dirty="0"/>
              <a:t>2</a:t>
            </a:r>
            <a:r>
              <a:rPr lang="zh-CN" altLang="en-US" sz="1400" dirty="0"/>
              <a:t>）操作更简易</a:t>
            </a:r>
          </a:p>
          <a:p>
            <a:pPr>
              <a:lnSpc>
                <a:spcPct val="150000"/>
              </a:lnSpc>
            </a:pPr>
            <a:r>
              <a:rPr lang="zh-CN" altLang="en-US" sz="1400" dirty="0"/>
              <a:t>对</a:t>
            </a:r>
            <a:r>
              <a:rPr lang="en-US" altLang="zh-CN" sz="1400" dirty="0"/>
              <a:t>JSON</a:t>
            </a:r>
            <a:r>
              <a:rPr lang="zh-CN" altLang="en-US" sz="1400" dirty="0"/>
              <a:t>来说，数据存储是无类型的，比如你要修改一个值，如从</a:t>
            </a:r>
            <a:r>
              <a:rPr lang="en-US" altLang="zh-CN" sz="1400" dirty="0"/>
              <a:t>9</a:t>
            </a:r>
            <a:r>
              <a:rPr lang="zh-CN" altLang="en-US" sz="1400" dirty="0"/>
              <a:t>改为</a:t>
            </a:r>
            <a:r>
              <a:rPr lang="en-US" altLang="zh-CN" sz="1400" dirty="0"/>
              <a:t>10</a:t>
            </a:r>
            <a:r>
              <a:rPr lang="zh-CN" altLang="en-US" sz="1400" dirty="0"/>
              <a:t>，由于从一个字符变成了两个，所以可能其后面的所有内容都需要往后移一位才可以。而使用</a:t>
            </a:r>
            <a:r>
              <a:rPr lang="en-US" altLang="zh-CN" sz="1400" dirty="0"/>
              <a:t>BSON</a:t>
            </a:r>
            <a:r>
              <a:rPr lang="zh-CN" altLang="en-US" sz="1400" dirty="0"/>
              <a:t>，你可以指定这个列为数字列，那么无论数字从</a:t>
            </a:r>
            <a:r>
              <a:rPr lang="en-US" altLang="zh-CN" sz="1400" dirty="0"/>
              <a:t>9</a:t>
            </a:r>
            <a:r>
              <a:rPr lang="zh-CN" altLang="en-US" sz="1400" dirty="0"/>
              <a:t>长到</a:t>
            </a:r>
            <a:r>
              <a:rPr lang="en-US" altLang="zh-CN" sz="1400" dirty="0"/>
              <a:t>10</a:t>
            </a:r>
            <a:r>
              <a:rPr lang="zh-CN" altLang="en-US" sz="1400" dirty="0"/>
              <a:t>还是</a:t>
            </a:r>
            <a:r>
              <a:rPr lang="en-US" altLang="zh-CN" sz="1400" dirty="0"/>
              <a:t>100</a:t>
            </a:r>
            <a:r>
              <a:rPr lang="zh-CN" altLang="en-US" sz="1400" dirty="0"/>
              <a:t>，我们都只是在存储数字的那一位上进行修改，不会导致数据总长变大。当然，在</a:t>
            </a:r>
            <a:r>
              <a:rPr lang="en-US" altLang="zh-CN" sz="1400" dirty="0"/>
              <a:t>MongoDB</a:t>
            </a:r>
            <a:r>
              <a:rPr lang="zh-CN" altLang="en-US" sz="1400" dirty="0"/>
              <a:t>中，如果数字从整形增大到长整型，还是会导致数据总长变大的。</a:t>
            </a:r>
          </a:p>
          <a:p>
            <a:pPr>
              <a:lnSpc>
                <a:spcPct val="150000"/>
              </a:lnSpc>
            </a:pPr>
            <a:r>
              <a:rPr lang="zh-CN" altLang="en-US" sz="1400" dirty="0"/>
              <a:t>（</a:t>
            </a:r>
            <a:r>
              <a:rPr lang="en-US" altLang="zh-CN" sz="1400" dirty="0"/>
              <a:t>3</a:t>
            </a:r>
            <a:r>
              <a:rPr lang="zh-CN" altLang="en-US" sz="1400" dirty="0"/>
              <a:t>）增加了额外的数据类型</a:t>
            </a:r>
          </a:p>
          <a:p>
            <a:pPr>
              <a:lnSpc>
                <a:spcPct val="150000"/>
              </a:lnSpc>
            </a:pPr>
            <a:r>
              <a:rPr lang="en-US" altLang="zh-CN" sz="1400" dirty="0"/>
              <a:t>JSON</a:t>
            </a:r>
            <a:r>
              <a:rPr lang="zh-CN" altLang="en-US" sz="1400" dirty="0"/>
              <a:t>是一个很方便的数据交换格式，但是其类型比较有限。</a:t>
            </a:r>
            <a:r>
              <a:rPr lang="en-US" altLang="zh-CN" sz="1400" dirty="0"/>
              <a:t>BSON</a:t>
            </a:r>
            <a:r>
              <a:rPr lang="zh-CN" altLang="en-US" sz="1400" dirty="0"/>
              <a:t>在其基础上增加了“</a:t>
            </a:r>
            <a:r>
              <a:rPr lang="en-US" altLang="zh-CN" sz="1400" dirty="0"/>
              <a:t>byte array”</a:t>
            </a:r>
            <a:r>
              <a:rPr lang="zh-CN" altLang="en-US" sz="1400" dirty="0"/>
              <a:t>数据类型。这使得二进制的存储不再需要先</a:t>
            </a:r>
            <a:r>
              <a:rPr lang="en-US" altLang="zh-CN" sz="1400" dirty="0"/>
              <a:t>base64</a:t>
            </a:r>
            <a:r>
              <a:rPr lang="zh-CN" altLang="en-US" sz="1400" dirty="0"/>
              <a:t>转换后再存成</a:t>
            </a:r>
            <a:r>
              <a:rPr lang="en-US" altLang="zh-CN" sz="1400" dirty="0"/>
              <a:t>JSON</a:t>
            </a:r>
            <a:r>
              <a:rPr lang="zh-CN" altLang="en-US" sz="1400" dirty="0"/>
              <a:t>。大大减少了计算开销和数据大小。</a:t>
            </a:r>
          </a:p>
        </p:txBody>
      </p:sp>
    </p:spTree>
    <p:extLst>
      <p:ext uri="{BB962C8B-B14F-4D97-AF65-F5344CB8AC3E}">
        <p14:creationId xmlns:p14="http://schemas.microsoft.com/office/powerpoint/2010/main" val="3029264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5F3B56-3EE8-4C4A-A2B1-4C247E5C2170}"/>
              </a:ext>
            </a:extLst>
          </p:cNvPr>
          <p:cNvPicPr>
            <a:picLocks noChangeAspect="1"/>
          </p:cNvPicPr>
          <p:nvPr/>
        </p:nvPicPr>
        <p:blipFill>
          <a:blip r:embed="rId2"/>
          <a:stretch>
            <a:fillRect/>
          </a:stretch>
        </p:blipFill>
        <p:spPr>
          <a:xfrm>
            <a:off x="1236245" y="831200"/>
            <a:ext cx="5612428" cy="5564932"/>
          </a:xfrm>
          <a:prstGeom prst="rect">
            <a:avLst/>
          </a:prstGeom>
        </p:spPr>
      </p:pic>
      <p:sp>
        <p:nvSpPr>
          <p:cNvPr id="3" name="矩形 2">
            <a:extLst>
              <a:ext uri="{FF2B5EF4-FFF2-40B4-BE49-F238E27FC236}">
                <a16:creationId xmlns:a16="http://schemas.microsoft.com/office/drawing/2014/main" id="{180B7892-5B92-487F-AFB2-88289DE7E9C0}"/>
              </a:ext>
            </a:extLst>
          </p:cNvPr>
          <p:cNvSpPr/>
          <p:nvPr/>
        </p:nvSpPr>
        <p:spPr>
          <a:xfrm>
            <a:off x="271126" y="323852"/>
            <a:ext cx="1192955" cy="369332"/>
          </a:xfrm>
          <a:prstGeom prst="rect">
            <a:avLst/>
          </a:prstGeom>
        </p:spPr>
        <p:txBody>
          <a:bodyPr wrap="none">
            <a:spAutoFit/>
          </a:bodyPr>
          <a:lstStyle/>
          <a:p>
            <a:pPr latinLnBrk="1"/>
            <a:r>
              <a:rPr lang="en-US" altLang="zh-CN" b="1" dirty="0">
                <a:latin typeface="-apple-system"/>
              </a:rPr>
              <a:t>BSON</a:t>
            </a:r>
            <a:r>
              <a:rPr lang="zh-CN" altLang="en-US" b="1" dirty="0">
                <a:latin typeface="-apple-system"/>
              </a:rPr>
              <a:t>格式</a:t>
            </a:r>
            <a:endParaRPr lang="en-US" altLang="zh-CN" b="1" i="0" dirty="0">
              <a:effectLst/>
              <a:latin typeface="-apple-system"/>
            </a:endParaRPr>
          </a:p>
        </p:txBody>
      </p:sp>
      <p:sp>
        <p:nvSpPr>
          <p:cNvPr id="4" name="矩形 3">
            <a:extLst>
              <a:ext uri="{FF2B5EF4-FFF2-40B4-BE49-F238E27FC236}">
                <a16:creationId xmlns:a16="http://schemas.microsoft.com/office/drawing/2014/main" id="{A355AAB8-C743-4D8B-8E71-77988C3724A9}"/>
              </a:ext>
            </a:extLst>
          </p:cNvPr>
          <p:cNvSpPr/>
          <p:nvPr/>
        </p:nvSpPr>
        <p:spPr>
          <a:xfrm>
            <a:off x="7309661" y="6026800"/>
            <a:ext cx="1107996" cy="369332"/>
          </a:xfrm>
          <a:prstGeom prst="rect">
            <a:avLst/>
          </a:prstGeom>
        </p:spPr>
        <p:txBody>
          <a:bodyPr wrap="none">
            <a:spAutoFit/>
          </a:bodyPr>
          <a:lstStyle/>
          <a:p>
            <a:pPr latinLnBrk="1"/>
            <a:r>
              <a:rPr lang="zh-CN" altLang="en-US" i="0" dirty="0">
                <a:effectLst/>
                <a:latin typeface="-apple-system"/>
              </a:rPr>
              <a:t>小端模式</a:t>
            </a:r>
            <a:endParaRPr lang="en-US" altLang="zh-CN" i="0" dirty="0">
              <a:effectLst/>
              <a:latin typeface="-apple-system"/>
            </a:endParaRPr>
          </a:p>
        </p:txBody>
      </p:sp>
      <p:cxnSp>
        <p:nvCxnSpPr>
          <p:cNvPr id="6" name="直接箭头连接符 5">
            <a:extLst>
              <a:ext uri="{FF2B5EF4-FFF2-40B4-BE49-F238E27FC236}">
                <a16:creationId xmlns:a16="http://schemas.microsoft.com/office/drawing/2014/main" id="{691CDDFA-63F5-445D-B751-4245901FCEE7}"/>
              </a:ext>
            </a:extLst>
          </p:cNvPr>
          <p:cNvCxnSpPr>
            <a:stCxn id="4" idx="1"/>
          </p:cNvCxnSpPr>
          <p:nvPr/>
        </p:nvCxnSpPr>
        <p:spPr>
          <a:xfrm flipH="1">
            <a:off x="1866122" y="6211466"/>
            <a:ext cx="544353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61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05DD176-7595-4DF0-8CB8-9FD4DCE941CE}"/>
              </a:ext>
            </a:extLst>
          </p:cNvPr>
          <p:cNvSpPr/>
          <p:nvPr/>
        </p:nvSpPr>
        <p:spPr>
          <a:xfrm>
            <a:off x="313035" y="179247"/>
            <a:ext cx="1338828" cy="462691"/>
          </a:xfrm>
          <a:prstGeom prst="rect">
            <a:avLst/>
          </a:prstGeom>
        </p:spPr>
        <p:txBody>
          <a:bodyPr wrap="none">
            <a:spAutoFit/>
          </a:bodyPr>
          <a:lstStyle/>
          <a:p>
            <a:pPr latinLnBrk="1">
              <a:lnSpc>
                <a:spcPct val="150000"/>
              </a:lnSpc>
            </a:pPr>
            <a:r>
              <a:rPr lang="zh-CN" altLang="en-US" b="1" dirty="0">
                <a:solidFill>
                  <a:srgbClr val="000000"/>
                </a:solidFill>
                <a:latin typeface="Verdana" panose="020B0604030504040204" pitchFamily="34" charset="0"/>
              </a:rPr>
              <a:t>数据库分类</a:t>
            </a:r>
            <a:endParaRPr lang="en-US" altLang="zh-CN" b="1" dirty="0">
              <a:solidFill>
                <a:srgbClr val="000000"/>
              </a:solidFill>
              <a:latin typeface="Verdana" panose="020B0604030504040204" pitchFamily="34" charset="0"/>
            </a:endParaRPr>
          </a:p>
        </p:txBody>
      </p:sp>
      <p:pic>
        <p:nvPicPr>
          <p:cNvPr id="8" name="图片 7">
            <a:extLst>
              <a:ext uri="{FF2B5EF4-FFF2-40B4-BE49-F238E27FC236}">
                <a16:creationId xmlns:a16="http://schemas.microsoft.com/office/drawing/2014/main" id="{457C148D-1897-460A-B403-45C6E790604F}"/>
              </a:ext>
            </a:extLst>
          </p:cNvPr>
          <p:cNvPicPr>
            <a:picLocks noChangeAspect="1"/>
          </p:cNvPicPr>
          <p:nvPr/>
        </p:nvPicPr>
        <p:blipFill>
          <a:blip r:embed="rId2"/>
          <a:stretch>
            <a:fillRect/>
          </a:stretch>
        </p:blipFill>
        <p:spPr>
          <a:xfrm>
            <a:off x="0" y="1745193"/>
            <a:ext cx="12192000" cy="3367614"/>
          </a:xfrm>
          <a:prstGeom prst="rect">
            <a:avLst/>
          </a:prstGeom>
        </p:spPr>
      </p:pic>
    </p:spTree>
    <p:extLst>
      <p:ext uri="{BB962C8B-B14F-4D97-AF65-F5344CB8AC3E}">
        <p14:creationId xmlns:p14="http://schemas.microsoft.com/office/powerpoint/2010/main" val="311179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DF44FD-7346-4E22-87C8-0157253F4313}"/>
              </a:ext>
            </a:extLst>
          </p:cNvPr>
          <p:cNvSpPr/>
          <p:nvPr/>
        </p:nvSpPr>
        <p:spPr>
          <a:xfrm>
            <a:off x="392915" y="342374"/>
            <a:ext cx="3262432" cy="461665"/>
          </a:xfrm>
          <a:prstGeom prst="rect">
            <a:avLst/>
          </a:prstGeom>
        </p:spPr>
        <p:txBody>
          <a:bodyPr wrap="none">
            <a:spAutoFit/>
          </a:bodyPr>
          <a:lstStyle/>
          <a:p>
            <a:r>
              <a:rPr lang="zh-CN" altLang="en-US" sz="2400" b="1" i="0" dirty="0">
                <a:effectLst/>
                <a:latin typeface="Verdana" panose="020B0604030504040204" pitchFamily="34" charset="0"/>
              </a:rPr>
              <a:t>什么是关系型数据库？</a:t>
            </a:r>
          </a:p>
        </p:txBody>
      </p:sp>
      <p:sp>
        <p:nvSpPr>
          <p:cNvPr id="3" name="矩形 2">
            <a:extLst>
              <a:ext uri="{FF2B5EF4-FFF2-40B4-BE49-F238E27FC236}">
                <a16:creationId xmlns:a16="http://schemas.microsoft.com/office/drawing/2014/main" id="{EF3A0A8F-E87A-4E4E-A09D-72D3B36031D2}"/>
              </a:ext>
            </a:extLst>
          </p:cNvPr>
          <p:cNvSpPr/>
          <p:nvPr/>
        </p:nvSpPr>
        <p:spPr>
          <a:xfrm>
            <a:off x="392915" y="1046137"/>
            <a:ext cx="11538012" cy="2955681"/>
          </a:xfrm>
          <a:prstGeom prst="rect">
            <a:avLst/>
          </a:prstGeom>
        </p:spPr>
        <p:txBody>
          <a:bodyPr wrap="square">
            <a:spAutoFit/>
          </a:bodyPr>
          <a:lstStyle/>
          <a:p>
            <a:pPr latinLnBrk="1">
              <a:lnSpc>
                <a:spcPct val="150000"/>
              </a:lnSpc>
              <a:buFont typeface="Arial" panose="020B0604020202020204" pitchFamily="34" charset="0"/>
              <a:buChar char="•"/>
            </a:pPr>
            <a:r>
              <a:rPr lang="zh-CN" altLang="en-US" b="0" i="0" dirty="0">
                <a:solidFill>
                  <a:srgbClr val="000000"/>
                </a:solidFill>
                <a:effectLst/>
                <a:latin typeface="Verdana" panose="020B0604030504040204" pitchFamily="34" charset="0"/>
              </a:rPr>
              <a:t>关系型数据库是</a:t>
            </a:r>
            <a:r>
              <a:rPr lang="zh-CN" altLang="en-US" b="0" i="0" dirty="0">
                <a:solidFill>
                  <a:srgbClr val="FF0000"/>
                </a:solidFill>
                <a:effectLst/>
                <a:latin typeface="Verdana" panose="020B0604030504040204" pitchFamily="34" charset="0"/>
              </a:rPr>
              <a:t>依据关系模型来创建的数据库</a:t>
            </a:r>
            <a:r>
              <a:rPr lang="zh-CN" altLang="en-US" b="0" i="0" dirty="0">
                <a:solidFill>
                  <a:srgbClr val="000000"/>
                </a:solidFill>
                <a:effectLst/>
                <a:latin typeface="Verdana" panose="020B0604030504040204" pitchFamily="34" charset="0"/>
              </a:rPr>
              <a:t>。</a:t>
            </a:r>
          </a:p>
          <a:p>
            <a:pPr latinLnBrk="1">
              <a:lnSpc>
                <a:spcPct val="150000"/>
              </a:lnSpc>
              <a:buFont typeface="Arial" panose="020B0604020202020204" pitchFamily="34" charset="0"/>
              <a:buChar char="•"/>
            </a:pPr>
            <a:r>
              <a:rPr lang="zh-CN" altLang="en-US" b="0" i="0" dirty="0">
                <a:solidFill>
                  <a:srgbClr val="000000"/>
                </a:solidFill>
                <a:effectLst/>
                <a:latin typeface="Verdana" panose="020B0604030504040204" pitchFamily="34" charset="0"/>
              </a:rPr>
              <a:t>所谓关系模型就是“一对一、一对多、多对多”等关系模型，关系模型就是指二维表格模型</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因而一个关系型数据库就是由二维表及其之间的联系组成的一个数据组织。</a:t>
            </a:r>
          </a:p>
          <a:p>
            <a:pPr latinLnBrk="1">
              <a:lnSpc>
                <a:spcPct val="150000"/>
              </a:lnSpc>
              <a:buFont typeface="Arial" panose="020B0604020202020204" pitchFamily="34" charset="0"/>
              <a:buChar char="•"/>
            </a:pPr>
            <a:r>
              <a:rPr lang="zh-CN" altLang="en-US" b="0" i="0" dirty="0">
                <a:solidFill>
                  <a:srgbClr val="000000"/>
                </a:solidFill>
                <a:effectLst/>
                <a:latin typeface="Verdana" panose="020B0604030504040204" pitchFamily="34" charset="0"/>
              </a:rPr>
              <a:t>关系型数据可以很好地存储一些关系模型的数据，比如学生与学号（“一对一”），班级与学生（“一对多”），课程与学生（“多对多”）</a:t>
            </a:r>
          </a:p>
          <a:p>
            <a:pPr latinLnBrk="1">
              <a:lnSpc>
                <a:spcPct val="150000"/>
              </a:lnSpc>
              <a:buFont typeface="Arial" panose="020B0604020202020204" pitchFamily="34" charset="0"/>
              <a:buChar char="•"/>
            </a:pPr>
            <a:r>
              <a:rPr lang="zh-CN" altLang="en-US" b="0" i="0" dirty="0">
                <a:solidFill>
                  <a:srgbClr val="000000"/>
                </a:solidFill>
                <a:effectLst/>
                <a:latin typeface="Verdana" panose="020B0604030504040204" pitchFamily="34" charset="0"/>
              </a:rPr>
              <a:t>关系模型包括数据结构（数据存储的问题，二维表）、操作指令集合（</a:t>
            </a:r>
            <a:r>
              <a:rPr lang="en-US" altLang="zh-CN" b="0" i="0" dirty="0">
                <a:solidFill>
                  <a:srgbClr val="000000"/>
                </a:solidFill>
                <a:effectLst/>
                <a:latin typeface="Verdana" panose="020B0604030504040204" pitchFamily="34" charset="0"/>
              </a:rPr>
              <a:t>SQL</a:t>
            </a:r>
            <a:r>
              <a:rPr lang="zh-CN" altLang="en-US" b="0" i="0" dirty="0">
                <a:solidFill>
                  <a:srgbClr val="000000"/>
                </a:solidFill>
                <a:effectLst/>
                <a:latin typeface="Verdana" panose="020B0604030504040204" pitchFamily="34" charset="0"/>
              </a:rPr>
              <a:t>语句）、完整性约束</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表内数据约束、表与表之间的约束</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a:t>
            </a:r>
          </a:p>
        </p:txBody>
      </p:sp>
      <p:sp>
        <p:nvSpPr>
          <p:cNvPr id="4" name="矩形 3">
            <a:extLst>
              <a:ext uri="{FF2B5EF4-FFF2-40B4-BE49-F238E27FC236}">
                <a16:creationId xmlns:a16="http://schemas.microsoft.com/office/drawing/2014/main" id="{3A9065A1-6B09-4610-B752-FB844B51AC0D}"/>
              </a:ext>
            </a:extLst>
          </p:cNvPr>
          <p:cNvSpPr/>
          <p:nvPr/>
        </p:nvSpPr>
        <p:spPr>
          <a:xfrm>
            <a:off x="309239" y="4815746"/>
            <a:ext cx="11338264" cy="1293687"/>
          </a:xfrm>
          <a:prstGeom prst="rect">
            <a:avLst/>
          </a:prstGeom>
        </p:spPr>
        <p:txBody>
          <a:bodyPr wrap="square">
            <a:spAutoFit/>
          </a:bodyPr>
          <a:lstStyle/>
          <a:p>
            <a:pPr>
              <a:lnSpc>
                <a:spcPct val="150000"/>
              </a:lnSpc>
            </a:pPr>
            <a:r>
              <a:rPr lang="zh-CN" altLang="en-US" b="0" i="0" dirty="0">
                <a:solidFill>
                  <a:srgbClr val="000000"/>
                </a:solidFill>
                <a:effectLst/>
                <a:latin typeface="Verdana" panose="020B0604030504040204" pitchFamily="34" charset="0"/>
              </a:rPr>
              <a:t> </a:t>
            </a:r>
          </a:p>
          <a:p>
            <a:pPr latinLnBrk="1">
              <a:lnSpc>
                <a:spcPct val="150000"/>
              </a:lnSpc>
              <a:buFont typeface="Arial" panose="020B0604020202020204" pitchFamily="34" charset="0"/>
              <a:buChar char="•"/>
            </a:pPr>
            <a:r>
              <a:rPr lang="zh-CN" altLang="en-US" b="0" i="0" dirty="0">
                <a:solidFill>
                  <a:srgbClr val="000000"/>
                </a:solidFill>
                <a:effectLst/>
                <a:latin typeface="Verdana" panose="020B0604030504040204" pitchFamily="34" charset="0"/>
              </a:rPr>
              <a:t>非关系型数据库主要是基于“关系模型”的数据库（由于关系型太大，所以一般用“非关系型”来表示其他类型的数据库）</a:t>
            </a:r>
          </a:p>
        </p:txBody>
      </p:sp>
      <p:sp>
        <p:nvSpPr>
          <p:cNvPr id="6" name="矩形 5">
            <a:extLst>
              <a:ext uri="{FF2B5EF4-FFF2-40B4-BE49-F238E27FC236}">
                <a16:creationId xmlns:a16="http://schemas.microsoft.com/office/drawing/2014/main" id="{4CB0ABA3-453C-4EAC-8DBB-514E485A6ABB}"/>
              </a:ext>
            </a:extLst>
          </p:cNvPr>
          <p:cNvSpPr/>
          <p:nvPr/>
        </p:nvSpPr>
        <p:spPr>
          <a:xfrm>
            <a:off x="392915" y="4584913"/>
            <a:ext cx="3570208" cy="461665"/>
          </a:xfrm>
          <a:prstGeom prst="rect">
            <a:avLst/>
          </a:prstGeom>
        </p:spPr>
        <p:txBody>
          <a:bodyPr wrap="none">
            <a:spAutoFit/>
          </a:bodyPr>
          <a:lstStyle/>
          <a:p>
            <a:r>
              <a:rPr lang="zh-CN" altLang="en-US" sz="2400" b="1" i="0" dirty="0">
                <a:effectLst/>
                <a:latin typeface="Verdana" panose="020B0604030504040204" pitchFamily="34" charset="0"/>
              </a:rPr>
              <a:t>什么是非关系型数据库？</a:t>
            </a:r>
          </a:p>
        </p:txBody>
      </p:sp>
    </p:spTree>
    <p:extLst>
      <p:ext uri="{BB962C8B-B14F-4D97-AF65-F5344CB8AC3E}">
        <p14:creationId xmlns:p14="http://schemas.microsoft.com/office/powerpoint/2010/main" val="141596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12E4EA2-1DCD-4DD2-882C-6A2A69C37073}"/>
              </a:ext>
            </a:extLst>
          </p:cNvPr>
          <p:cNvPicPr>
            <a:picLocks noChangeAspect="1"/>
          </p:cNvPicPr>
          <p:nvPr/>
        </p:nvPicPr>
        <p:blipFill>
          <a:blip r:embed="rId2"/>
          <a:stretch>
            <a:fillRect/>
          </a:stretch>
        </p:blipFill>
        <p:spPr>
          <a:xfrm>
            <a:off x="2253497" y="4222102"/>
            <a:ext cx="6752381" cy="2276190"/>
          </a:xfrm>
          <a:prstGeom prst="rect">
            <a:avLst/>
          </a:prstGeom>
        </p:spPr>
      </p:pic>
      <p:pic>
        <p:nvPicPr>
          <p:cNvPr id="5" name="图片 4">
            <a:extLst>
              <a:ext uri="{FF2B5EF4-FFF2-40B4-BE49-F238E27FC236}">
                <a16:creationId xmlns:a16="http://schemas.microsoft.com/office/drawing/2014/main" id="{2FFAE70B-0909-4BDF-9EE3-50F027D2E5E8}"/>
              </a:ext>
            </a:extLst>
          </p:cNvPr>
          <p:cNvPicPr>
            <a:picLocks noChangeAspect="1"/>
          </p:cNvPicPr>
          <p:nvPr/>
        </p:nvPicPr>
        <p:blipFill>
          <a:blip r:embed="rId3"/>
          <a:stretch>
            <a:fillRect/>
          </a:stretch>
        </p:blipFill>
        <p:spPr>
          <a:xfrm>
            <a:off x="1385750" y="1673111"/>
            <a:ext cx="9923809" cy="1885714"/>
          </a:xfrm>
          <a:prstGeom prst="rect">
            <a:avLst/>
          </a:prstGeom>
        </p:spPr>
      </p:pic>
      <p:sp>
        <p:nvSpPr>
          <p:cNvPr id="8" name="矩形 7">
            <a:extLst>
              <a:ext uri="{FF2B5EF4-FFF2-40B4-BE49-F238E27FC236}">
                <a16:creationId xmlns:a16="http://schemas.microsoft.com/office/drawing/2014/main" id="{A1BE477B-4631-4BAD-A3E3-42FA923320A2}"/>
              </a:ext>
            </a:extLst>
          </p:cNvPr>
          <p:cNvSpPr/>
          <p:nvPr/>
        </p:nvSpPr>
        <p:spPr>
          <a:xfrm>
            <a:off x="547369" y="3852770"/>
            <a:ext cx="646331" cy="369332"/>
          </a:xfrm>
          <a:prstGeom prst="rect">
            <a:avLst/>
          </a:prstGeom>
        </p:spPr>
        <p:txBody>
          <a:bodyPr wrap="none">
            <a:spAutoFit/>
          </a:bodyPr>
          <a:lstStyle/>
          <a:p>
            <a:r>
              <a:rPr lang="zh-CN" altLang="en-US" dirty="0"/>
              <a:t>爬虫</a:t>
            </a:r>
          </a:p>
        </p:txBody>
      </p:sp>
      <p:sp>
        <p:nvSpPr>
          <p:cNvPr id="9" name="矩形 8">
            <a:extLst>
              <a:ext uri="{FF2B5EF4-FFF2-40B4-BE49-F238E27FC236}">
                <a16:creationId xmlns:a16="http://schemas.microsoft.com/office/drawing/2014/main" id="{30EBC241-A553-4B29-AE87-B0CA8E3FA37F}"/>
              </a:ext>
            </a:extLst>
          </p:cNvPr>
          <p:cNvSpPr/>
          <p:nvPr/>
        </p:nvSpPr>
        <p:spPr>
          <a:xfrm>
            <a:off x="547369" y="1114357"/>
            <a:ext cx="646331" cy="369332"/>
          </a:xfrm>
          <a:prstGeom prst="rect">
            <a:avLst/>
          </a:prstGeom>
        </p:spPr>
        <p:txBody>
          <a:bodyPr wrap="none">
            <a:spAutoFit/>
          </a:bodyPr>
          <a:lstStyle/>
          <a:p>
            <a:r>
              <a:rPr lang="zh-CN" altLang="en-US" dirty="0"/>
              <a:t>用户</a:t>
            </a:r>
          </a:p>
        </p:txBody>
      </p:sp>
      <p:sp>
        <p:nvSpPr>
          <p:cNvPr id="10" name="矩形 9">
            <a:extLst>
              <a:ext uri="{FF2B5EF4-FFF2-40B4-BE49-F238E27FC236}">
                <a16:creationId xmlns:a16="http://schemas.microsoft.com/office/drawing/2014/main" id="{EDC3FE99-6958-4E71-8CE7-9FF470BF56FB}"/>
              </a:ext>
            </a:extLst>
          </p:cNvPr>
          <p:cNvSpPr/>
          <p:nvPr/>
        </p:nvSpPr>
        <p:spPr>
          <a:xfrm>
            <a:off x="342094" y="257738"/>
            <a:ext cx="2646878" cy="461665"/>
          </a:xfrm>
          <a:prstGeom prst="rect">
            <a:avLst/>
          </a:prstGeom>
        </p:spPr>
        <p:txBody>
          <a:bodyPr wrap="none">
            <a:spAutoFit/>
          </a:bodyPr>
          <a:lstStyle/>
          <a:p>
            <a:r>
              <a:rPr lang="zh-CN" altLang="en-US" sz="2400" b="1" dirty="0"/>
              <a:t>关系模型实例说明</a:t>
            </a:r>
          </a:p>
        </p:txBody>
      </p:sp>
    </p:spTree>
    <p:extLst>
      <p:ext uri="{BB962C8B-B14F-4D97-AF65-F5344CB8AC3E}">
        <p14:creationId xmlns:p14="http://schemas.microsoft.com/office/powerpoint/2010/main" val="350528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AE31B5-CE6D-4491-B4E5-49206898E956}"/>
              </a:ext>
            </a:extLst>
          </p:cNvPr>
          <p:cNvSpPr txBox="1"/>
          <p:nvPr/>
        </p:nvSpPr>
        <p:spPr>
          <a:xfrm>
            <a:off x="254070" y="402737"/>
            <a:ext cx="11263086" cy="1430456"/>
          </a:xfrm>
          <a:prstGeom prst="rect">
            <a:avLst/>
          </a:prstGeom>
          <a:noFill/>
        </p:spPr>
        <p:txBody>
          <a:bodyPr wrap="square" rtlCol="0">
            <a:spAutoFit/>
          </a:bodyPr>
          <a:lstStyle/>
          <a:p>
            <a:pPr>
              <a:lnSpc>
                <a:spcPct val="150000"/>
              </a:lnSpc>
            </a:pPr>
            <a:r>
              <a:rPr lang="en-US" altLang="zh-CN" sz="2000" b="1"/>
              <a:t>NoSQL</a:t>
            </a:r>
            <a:r>
              <a:rPr lang="zh-CN" altLang="en-US" sz="2000" b="1"/>
              <a:t>（</a:t>
            </a:r>
            <a:r>
              <a:rPr lang="en-US" altLang="zh-CN" sz="2000" b="1"/>
              <a:t> Not Only SQL </a:t>
            </a:r>
            <a:r>
              <a:rPr lang="zh-CN" altLang="en-US" sz="2000" b="1"/>
              <a:t>），非关系型数据库</a:t>
            </a:r>
            <a:endParaRPr lang="en-US" altLang="zh-CN" sz="2000" b="1"/>
          </a:p>
          <a:p>
            <a:pPr>
              <a:lnSpc>
                <a:spcPct val="150000"/>
              </a:lnSpc>
            </a:pPr>
            <a:r>
              <a:rPr lang="zh-CN" altLang="en-US" sz="2000" b="1"/>
              <a:t>另一个含义：</a:t>
            </a:r>
            <a:r>
              <a:rPr lang="zh-CN" altLang="en-US" sz="2000"/>
              <a:t>适用关系型数据库的时候就用关系型数据库，不适用的时候也没有必要非要使用关系型数据库不可，可以考虑使用更加合适的数据库。</a:t>
            </a:r>
            <a:endParaRPr lang="zh-CN" altLang="en-US" sz="2000" dirty="0"/>
          </a:p>
        </p:txBody>
      </p:sp>
      <p:sp>
        <p:nvSpPr>
          <p:cNvPr id="2" name="矩形 1">
            <a:extLst>
              <a:ext uri="{FF2B5EF4-FFF2-40B4-BE49-F238E27FC236}">
                <a16:creationId xmlns:a16="http://schemas.microsoft.com/office/drawing/2014/main" id="{EA5FE6B6-F19D-4AA7-9547-3D15A62CBBD5}"/>
              </a:ext>
            </a:extLst>
          </p:cNvPr>
          <p:cNvSpPr/>
          <p:nvPr/>
        </p:nvSpPr>
        <p:spPr>
          <a:xfrm>
            <a:off x="401760" y="2720551"/>
            <a:ext cx="6417141" cy="369332"/>
          </a:xfrm>
          <a:prstGeom prst="rect">
            <a:avLst/>
          </a:prstGeom>
        </p:spPr>
        <p:txBody>
          <a:bodyPr wrap="none">
            <a:spAutoFit/>
          </a:bodyPr>
          <a:lstStyle/>
          <a:p>
            <a:r>
              <a:rPr lang="zh-CN" altLang="en-US" b="1" dirty="0"/>
              <a:t>那么，问题来了，什么情况下适用，什么情况下又不适用呢？</a:t>
            </a:r>
          </a:p>
        </p:txBody>
      </p:sp>
    </p:spTree>
    <p:extLst>
      <p:ext uri="{BB962C8B-B14F-4D97-AF65-F5344CB8AC3E}">
        <p14:creationId xmlns:p14="http://schemas.microsoft.com/office/powerpoint/2010/main" val="22020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FDD3F58-C3FF-4AE4-B8CD-F373C5DAF444}"/>
              </a:ext>
            </a:extLst>
          </p:cNvPr>
          <p:cNvSpPr/>
          <p:nvPr/>
        </p:nvSpPr>
        <p:spPr>
          <a:xfrm>
            <a:off x="330738" y="572155"/>
            <a:ext cx="2262158" cy="369332"/>
          </a:xfrm>
          <a:prstGeom prst="rect">
            <a:avLst/>
          </a:prstGeom>
        </p:spPr>
        <p:txBody>
          <a:bodyPr wrap="none">
            <a:spAutoFit/>
          </a:bodyPr>
          <a:lstStyle/>
          <a:p>
            <a:r>
              <a:rPr lang="zh-CN" altLang="en-US" b="1" dirty="0"/>
              <a:t>关系型数据库的优势</a:t>
            </a:r>
          </a:p>
        </p:txBody>
      </p:sp>
      <p:sp>
        <p:nvSpPr>
          <p:cNvPr id="5" name="矩形 4">
            <a:extLst>
              <a:ext uri="{FF2B5EF4-FFF2-40B4-BE49-F238E27FC236}">
                <a16:creationId xmlns:a16="http://schemas.microsoft.com/office/drawing/2014/main" id="{73231607-29B8-48F9-8574-228BEAD2F0CD}"/>
              </a:ext>
            </a:extLst>
          </p:cNvPr>
          <p:cNvSpPr/>
          <p:nvPr/>
        </p:nvSpPr>
        <p:spPr>
          <a:xfrm>
            <a:off x="641456" y="1273491"/>
            <a:ext cx="10001456" cy="1754326"/>
          </a:xfrm>
          <a:prstGeom prst="rect">
            <a:avLst/>
          </a:prstGeom>
        </p:spPr>
        <p:txBody>
          <a:bodyPr wrap="none">
            <a:spAutoFit/>
          </a:bodyPr>
          <a:lstStyle/>
          <a:p>
            <a:r>
              <a:rPr lang="en-US" altLang="zh-CN" dirty="0"/>
              <a:t>1</a:t>
            </a:r>
            <a:r>
              <a:rPr lang="zh-CN" altLang="en-US" dirty="0"/>
              <a:t>、通用性以及高性能：关系型数据库的性能绝对不低，它具备非常好的通用性和非常高的性能；</a:t>
            </a:r>
            <a:endParaRPr lang="en-US" altLang="zh-CN" dirty="0"/>
          </a:p>
          <a:p>
            <a:r>
              <a:rPr lang="en-US" altLang="zh-CN" dirty="0"/>
              <a:t>2</a:t>
            </a:r>
            <a:r>
              <a:rPr lang="zh-CN" altLang="en-US" dirty="0"/>
              <a:t>、突出的优势：</a:t>
            </a:r>
            <a:endParaRPr lang="en-US" altLang="zh-CN" dirty="0"/>
          </a:p>
          <a:p>
            <a:r>
              <a:rPr lang="en-US" altLang="zh-CN" dirty="0"/>
              <a:t>      a)</a:t>
            </a:r>
            <a:r>
              <a:rPr lang="zh-CN" altLang="en-US" dirty="0"/>
              <a:t>、保持数据的一致性（事务处理）</a:t>
            </a:r>
            <a:endParaRPr lang="en-US" altLang="zh-CN" dirty="0"/>
          </a:p>
          <a:p>
            <a:r>
              <a:rPr lang="en-US" altLang="zh-CN" dirty="0"/>
              <a:t>      b)</a:t>
            </a:r>
            <a:r>
              <a:rPr lang="zh-CN" altLang="en-US" dirty="0"/>
              <a:t>、由于以标准化为前提，故数据的更新开销小；</a:t>
            </a:r>
            <a:endParaRPr lang="en-US" altLang="zh-CN" dirty="0"/>
          </a:p>
          <a:p>
            <a:r>
              <a:rPr lang="en-US" altLang="zh-CN" dirty="0"/>
              <a:t>      c)</a:t>
            </a:r>
            <a:r>
              <a:rPr lang="zh-CN" altLang="en-US" dirty="0"/>
              <a:t>、可以进行复杂的联合查询；</a:t>
            </a:r>
            <a:endParaRPr lang="en-US" altLang="zh-CN" dirty="0"/>
          </a:p>
          <a:p>
            <a:r>
              <a:rPr lang="en-US" altLang="zh-CN" dirty="0"/>
              <a:t>      d)</a:t>
            </a:r>
            <a:r>
              <a:rPr lang="zh-CN" altLang="en-US" dirty="0"/>
              <a:t>、技术成熟</a:t>
            </a:r>
          </a:p>
        </p:txBody>
      </p:sp>
      <p:pic>
        <p:nvPicPr>
          <p:cNvPr id="7" name="图片 6">
            <a:extLst>
              <a:ext uri="{FF2B5EF4-FFF2-40B4-BE49-F238E27FC236}">
                <a16:creationId xmlns:a16="http://schemas.microsoft.com/office/drawing/2014/main" id="{E8C46C78-C1ED-4729-B4F2-60BA2917ECBD}"/>
              </a:ext>
            </a:extLst>
          </p:cNvPr>
          <p:cNvPicPr>
            <a:picLocks noChangeAspect="1"/>
          </p:cNvPicPr>
          <p:nvPr/>
        </p:nvPicPr>
        <p:blipFill>
          <a:blip r:embed="rId3"/>
          <a:stretch>
            <a:fillRect/>
          </a:stretch>
        </p:blipFill>
        <p:spPr>
          <a:xfrm>
            <a:off x="1036021" y="3027817"/>
            <a:ext cx="4924844" cy="3641743"/>
          </a:xfrm>
          <a:prstGeom prst="rect">
            <a:avLst/>
          </a:prstGeom>
        </p:spPr>
      </p:pic>
      <p:pic>
        <p:nvPicPr>
          <p:cNvPr id="8" name="图片 7">
            <a:extLst>
              <a:ext uri="{FF2B5EF4-FFF2-40B4-BE49-F238E27FC236}">
                <a16:creationId xmlns:a16="http://schemas.microsoft.com/office/drawing/2014/main" id="{7E5BE57F-E53E-45FF-A98C-31FA50013F95}"/>
              </a:ext>
            </a:extLst>
          </p:cNvPr>
          <p:cNvPicPr>
            <a:picLocks noChangeAspect="1"/>
          </p:cNvPicPr>
          <p:nvPr/>
        </p:nvPicPr>
        <p:blipFill>
          <a:blip r:embed="rId4"/>
          <a:stretch>
            <a:fillRect/>
          </a:stretch>
        </p:blipFill>
        <p:spPr>
          <a:xfrm>
            <a:off x="6096000" y="2956795"/>
            <a:ext cx="5059979" cy="2911875"/>
          </a:xfrm>
          <a:prstGeom prst="rect">
            <a:avLst/>
          </a:prstGeom>
        </p:spPr>
      </p:pic>
    </p:spTree>
    <p:extLst>
      <p:ext uri="{BB962C8B-B14F-4D97-AF65-F5344CB8AC3E}">
        <p14:creationId xmlns:p14="http://schemas.microsoft.com/office/powerpoint/2010/main" val="400895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D51B0E-0BFB-4348-87DB-70C19FC33D5C}"/>
              </a:ext>
            </a:extLst>
          </p:cNvPr>
          <p:cNvSpPr/>
          <p:nvPr/>
        </p:nvSpPr>
        <p:spPr>
          <a:xfrm>
            <a:off x="339655" y="394601"/>
            <a:ext cx="2262158" cy="369332"/>
          </a:xfrm>
          <a:prstGeom prst="rect">
            <a:avLst/>
          </a:prstGeom>
        </p:spPr>
        <p:txBody>
          <a:bodyPr wrap="none">
            <a:spAutoFit/>
          </a:bodyPr>
          <a:lstStyle/>
          <a:p>
            <a:r>
              <a:rPr lang="zh-CN" altLang="en-US" b="1" dirty="0"/>
              <a:t>关系型数据库的不足</a:t>
            </a:r>
          </a:p>
        </p:txBody>
      </p:sp>
      <p:sp>
        <p:nvSpPr>
          <p:cNvPr id="3" name="矩形 2">
            <a:extLst>
              <a:ext uri="{FF2B5EF4-FFF2-40B4-BE49-F238E27FC236}">
                <a16:creationId xmlns:a16="http://schemas.microsoft.com/office/drawing/2014/main" id="{9D1CC3A7-A5F3-4A3D-B53F-B349DDA73689}"/>
              </a:ext>
            </a:extLst>
          </p:cNvPr>
          <p:cNvSpPr/>
          <p:nvPr/>
        </p:nvSpPr>
        <p:spPr>
          <a:xfrm>
            <a:off x="694521" y="980528"/>
            <a:ext cx="10802957" cy="2862322"/>
          </a:xfrm>
          <a:prstGeom prst="rect">
            <a:avLst/>
          </a:prstGeom>
        </p:spPr>
        <p:txBody>
          <a:bodyPr wrap="none">
            <a:spAutoFit/>
          </a:bodyPr>
          <a:lstStyle/>
          <a:p>
            <a:pPr>
              <a:lnSpc>
                <a:spcPct val="150000"/>
              </a:lnSpc>
            </a:pPr>
            <a:r>
              <a:rPr lang="zh-CN" altLang="en-US" dirty="0"/>
              <a:t>前面提到，关系型数据库性能非常高，但是它毕竟是一个通用型的数据库，并不能完全试用所有的用途，</a:t>
            </a:r>
            <a:endParaRPr lang="en-US" altLang="zh-CN" dirty="0"/>
          </a:p>
          <a:p>
            <a:pPr>
              <a:lnSpc>
                <a:spcPct val="150000"/>
              </a:lnSpc>
            </a:pPr>
            <a:r>
              <a:rPr lang="zh-CN" altLang="en-US" dirty="0">
                <a:solidFill>
                  <a:srgbClr val="FF0000"/>
                </a:solidFill>
              </a:rPr>
              <a:t>并不擅长</a:t>
            </a:r>
            <a:r>
              <a:rPr lang="zh-CN" altLang="en-US" dirty="0"/>
              <a:t>以下处理：</a:t>
            </a:r>
            <a:endParaRPr lang="en-US" altLang="zh-CN" dirty="0"/>
          </a:p>
          <a:p>
            <a:pPr>
              <a:lnSpc>
                <a:spcPct val="150000"/>
              </a:lnSpc>
            </a:pPr>
            <a:r>
              <a:rPr lang="zh-CN" altLang="zh-CN" dirty="0"/>
              <a:t>◆</a:t>
            </a:r>
            <a:r>
              <a:rPr lang="zh-CN" altLang="en-US" dirty="0"/>
              <a:t>大量的数据写入处理</a:t>
            </a:r>
            <a:endParaRPr lang="en-US" altLang="zh-CN" dirty="0"/>
          </a:p>
          <a:p>
            <a:pPr>
              <a:lnSpc>
                <a:spcPct val="150000"/>
              </a:lnSpc>
            </a:pPr>
            <a:r>
              <a:rPr lang="zh-CN" altLang="zh-CN" dirty="0"/>
              <a:t>◆</a:t>
            </a:r>
            <a:r>
              <a:rPr lang="zh-CN" altLang="en-US" dirty="0"/>
              <a:t>表的结构表更或者添加索引</a:t>
            </a:r>
            <a:endParaRPr lang="en-US" altLang="zh-CN" dirty="0"/>
          </a:p>
          <a:p>
            <a:pPr>
              <a:lnSpc>
                <a:spcPct val="150000"/>
              </a:lnSpc>
            </a:pPr>
            <a:r>
              <a:rPr lang="zh-CN" altLang="zh-CN" dirty="0"/>
              <a:t>◆</a:t>
            </a:r>
            <a:r>
              <a:rPr lang="zh-CN" altLang="en-US" dirty="0"/>
              <a:t>字段不固定的应用</a:t>
            </a:r>
            <a:endParaRPr lang="en-US" altLang="zh-CN" dirty="0"/>
          </a:p>
          <a:p>
            <a:pPr>
              <a:lnSpc>
                <a:spcPct val="150000"/>
              </a:lnSpc>
            </a:pPr>
            <a:r>
              <a:rPr lang="zh-CN" altLang="zh-CN" dirty="0"/>
              <a:t>◆</a:t>
            </a:r>
            <a:r>
              <a:rPr lang="zh-CN" altLang="en-US" dirty="0"/>
              <a:t>对简单查询需要快速返回结果的处理</a:t>
            </a:r>
            <a:endParaRPr lang="en-US" altLang="zh-CN" dirty="0"/>
          </a:p>
          <a:p>
            <a:endParaRPr lang="zh-CN" altLang="en-US" dirty="0"/>
          </a:p>
        </p:txBody>
      </p:sp>
    </p:spTree>
    <p:extLst>
      <p:ext uri="{BB962C8B-B14F-4D97-AF65-F5344CB8AC3E}">
        <p14:creationId xmlns:p14="http://schemas.microsoft.com/office/powerpoint/2010/main" val="152539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D51B0E-0BFB-4348-87DB-70C19FC33D5C}"/>
              </a:ext>
            </a:extLst>
          </p:cNvPr>
          <p:cNvSpPr/>
          <p:nvPr/>
        </p:nvSpPr>
        <p:spPr>
          <a:xfrm>
            <a:off x="339655" y="394601"/>
            <a:ext cx="2262158" cy="465640"/>
          </a:xfrm>
          <a:prstGeom prst="rect">
            <a:avLst/>
          </a:prstGeom>
        </p:spPr>
        <p:txBody>
          <a:bodyPr wrap="none">
            <a:spAutoFit/>
          </a:bodyPr>
          <a:lstStyle/>
          <a:p>
            <a:pPr>
              <a:lnSpc>
                <a:spcPct val="150000"/>
              </a:lnSpc>
            </a:pPr>
            <a:r>
              <a:rPr lang="zh-CN" altLang="en-US" b="1" dirty="0"/>
              <a:t>大量的数据写入处理</a:t>
            </a:r>
            <a:endParaRPr lang="en-US" altLang="zh-CN" b="1" dirty="0"/>
          </a:p>
        </p:txBody>
      </p:sp>
      <p:sp>
        <p:nvSpPr>
          <p:cNvPr id="4" name="矩形 3">
            <a:extLst>
              <a:ext uri="{FF2B5EF4-FFF2-40B4-BE49-F238E27FC236}">
                <a16:creationId xmlns:a16="http://schemas.microsoft.com/office/drawing/2014/main" id="{2BE4BBA1-1B1B-4612-B3D2-AAE82158DAD0}"/>
              </a:ext>
            </a:extLst>
          </p:cNvPr>
          <p:cNvSpPr/>
          <p:nvPr/>
        </p:nvSpPr>
        <p:spPr>
          <a:xfrm>
            <a:off x="339655" y="1127827"/>
            <a:ext cx="11272337" cy="2127634"/>
          </a:xfrm>
          <a:prstGeom prst="rect">
            <a:avLst/>
          </a:prstGeom>
        </p:spPr>
        <p:txBody>
          <a:bodyPr wrap="square">
            <a:spAutoFit/>
          </a:bodyPr>
          <a:lstStyle/>
          <a:p>
            <a:pPr>
              <a:lnSpc>
                <a:spcPct val="150000"/>
              </a:lnSpc>
            </a:pPr>
            <a:r>
              <a:rPr lang="zh-CN" altLang="en-US" dirty="0"/>
              <a:t>原本关系型数据库就是以</a:t>
            </a:r>
            <a:r>
              <a:rPr lang="en-US" altLang="zh-CN" dirty="0"/>
              <a:t>JOIN</a:t>
            </a:r>
            <a:r>
              <a:rPr lang="zh-CN" altLang="en-US" dirty="0"/>
              <a:t>为前提的，就是说，各个数据之间存在关联是关系型数据库得名的主要原 因。为了进行</a:t>
            </a:r>
            <a:r>
              <a:rPr lang="en-US" altLang="zh-CN" dirty="0"/>
              <a:t>JOIN</a:t>
            </a:r>
            <a:r>
              <a:rPr lang="zh-CN" altLang="en-US" dirty="0"/>
              <a:t>处理，</a:t>
            </a:r>
            <a:r>
              <a:rPr lang="zh-CN" altLang="en-US" dirty="0">
                <a:solidFill>
                  <a:srgbClr val="FF0000"/>
                </a:solidFill>
              </a:rPr>
              <a:t>关系型数据库不得不把数据存储在同一个服务器内</a:t>
            </a:r>
            <a:r>
              <a:rPr lang="zh-CN" altLang="en-US" dirty="0"/>
              <a:t>，这不利于数据的分散。相反，</a:t>
            </a:r>
            <a:r>
              <a:rPr lang="en-US" altLang="zh-CN" dirty="0"/>
              <a:t>NoSQL</a:t>
            </a:r>
            <a:r>
              <a:rPr lang="zh-CN" altLang="en-US" dirty="0"/>
              <a:t>数据库原本就不支持</a:t>
            </a:r>
            <a:r>
              <a:rPr lang="en-US" altLang="zh-CN" dirty="0"/>
              <a:t>JOIN</a:t>
            </a:r>
            <a:r>
              <a:rPr lang="zh-CN" altLang="en-US" dirty="0"/>
              <a:t>处理，各个 数据都是独立设计的，很容易把数据分散到多个服务器上。由于数据被分散到了多个服务器上，减少了每个服务器上的数据量，即使要进行大量数据的写入操作，处 理起来也更加容易。同理，数据的读入操作当然也同样容易。</a:t>
            </a:r>
          </a:p>
        </p:txBody>
      </p:sp>
      <p:pic>
        <p:nvPicPr>
          <p:cNvPr id="5" name="图片 4">
            <a:extLst>
              <a:ext uri="{FF2B5EF4-FFF2-40B4-BE49-F238E27FC236}">
                <a16:creationId xmlns:a16="http://schemas.microsoft.com/office/drawing/2014/main" id="{4AB4CB38-9C4E-4720-A242-08C0C0ECD197}"/>
              </a:ext>
            </a:extLst>
          </p:cNvPr>
          <p:cNvPicPr>
            <a:picLocks noChangeAspect="1"/>
          </p:cNvPicPr>
          <p:nvPr/>
        </p:nvPicPr>
        <p:blipFill rotWithShape="1">
          <a:blip r:embed="rId3"/>
          <a:srcRect t="2992"/>
          <a:stretch/>
        </p:blipFill>
        <p:spPr>
          <a:xfrm>
            <a:off x="3115834" y="3429000"/>
            <a:ext cx="6723809" cy="3252083"/>
          </a:xfrm>
          <a:prstGeom prst="rect">
            <a:avLst/>
          </a:prstGeom>
        </p:spPr>
      </p:pic>
    </p:spTree>
    <p:extLst>
      <p:ext uri="{BB962C8B-B14F-4D97-AF65-F5344CB8AC3E}">
        <p14:creationId xmlns:p14="http://schemas.microsoft.com/office/powerpoint/2010/main" val="30520533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1733</TotalTime>
  <Words>2003</Words>
  <Application>Microsoft Office PowerPoint</Application>
  <PresentationFormat>宽屏</PresentationFormat>
  <Paragraphs>103</Paragraphs>
  <Slides>27</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-apple-system</vt:lpstr>
      <vt:lpstr>等线</vt:lpstr>
      <vt:lpstr>等线 Light</vt:lpstr>
      <vt:lpstr>Arial</vt:lpstr>
      <vt:lpstr>Verdana</vt:lpstr>
      <vt:lpstr>Office 主题​​</vt:lpstr>
      <vt:lpstr>NoSQL知识梳理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YUANGP-D8107</dc:creator>
  <cp:lastModifiedBy>YUANGP-D8107</cp:lastModifiedBy>
  <cp:revision>142</cp:revision>
  <dcterms:created xsi:type="dcterms:W3CDTF">2018-09-17T03:17:29Z</dcterms:created>
  <dcterms:modified xsi:type="dcterms:W3CDTF">2018-09-18T09:17:16Z</dcterms:modified>
</cp:coreProperties>
</file>