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58" r:id="rId4"/>
    <p:sldId id="261" r:id="rId5"/>
    <p:sldId id="263" r:id="rId6"/>
    <p:sldId id="262" r:id="rId7"/>
    <p:sldId id="264" r:id="rId8"/>
    <p:sldId id="259" r:id="rId9"/>
    <p:sldId id="265" r:id="rId10"/>
    <p:sldId id="260" r:id="rId11"/>
    <p:sldId id="266" r:id="rId12"/>
    <p:sldId id="267" r:id="rId13"/>
    <p:sldId id="268" r:id="rId14"/>
    <p:sldId id="269" r:id="rId15"/>
    <p:sldId id="271" r:id="rId16"/>
    <p:sldId id="270" r:id="rId17"/>
    <p:sldId id="273" r:id="rId18"/>
    <p:sldId id="275"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9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4" autoAdjust="0"/>
    <p:restoredTop sz="94660"/>
  </p:normalViewPr>
  <p:slideViewPr>
    <p:cSldViewPr snapToGrid="0">
      <p:cViewPr varScale="1">
        <p:scale>
          <a:sx n="108" d="100"/>
          <a:sy n="108" d="100"/>
        </p:scale>
        <p:origin x="8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86F48-FB45-42A6-8694-75D458516A98}" type="datetimeFigureOut">
              <a:rPr lang="zh-CN" altLang="en-US" smtClean="0"/>
              <a:t>2018/10/18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EBDB69-C0D1-498A-9F12-6BA633920997}" type="slidenum">
              <a:rPr lang="zh-CN" altLang="en-US" smtClean="0"/>
              <a:t>‹#›</a:t>
            </a:fld>
            <a:endParaRPr lang="zh-CN" altLang="en-US"/>
          </a:p>
        </p:txBody>
      </p:sp>
    </p:spTree>
    <p:extLst>
      <p:ext uri="{BB962C8B-B14F-4D97-AF65-F5344CB8AC3E}">
        <p14:creationId xmlns:p14="http://schemas.microsoft.com/office/powerpoint/2010/main" val="1522175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416098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3188543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E7F1D-2D8A-4C3C-B98C-FB97452137AF}"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568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831134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E7F1D-2D8A-4C3C-B98C-FB97452137AF}"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38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34871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36826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344009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32268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21701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285079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66983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65297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17391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380866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0476511D-A8C2-487F-8ADF-99D7B7F02F07}" type="datetimeFigureOut">
              <a:rPr lang="zh-CN" altLang="en-US" smtClean="0"/>
              <a:t>2018/10/18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114200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476511D-A8C2-487F-8ADF-99D7B7F02F07}" type="datetimeFigureOut">
              <a:rPr lang="zh-CN" altLang="en-US" smtClean="0"/>
              <a:t>2018/10/18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0E7F1D-2D8A-4C3C-B98C-FB97452137AF}" type="slidenum">
              <a:rPr lang="zh-CN" altLang="en-US" smtClean="0"/>
              <a:t>‹#›</a:t>
            </a:fld>
            <a:endParaRPr lang="zh-CN" altLang="en-US"/>
          </a:p>
        </p:txBody>
      </p:sp>
    </p:spTree>
    <p:extLst>
      <p:ext uri="{BB962C8B-B14F-4D97-AF65-F5344CB8AC3E}">
        <p14:creationId xmlns:p14="http://schemas.microsoft.com/office/powerpoint/2010/main" val="2399917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32C83-747B-4FDE-B7FE-E071372E083E}"/>
              </a:ext>
            </a:extLst>
          </p:cNvPr>
          <p:cNvSpPr>
            <a:spLocks noGrp="1"/>
          </p:cNvSpPr>
          <p:nvPr>
            <p:ph type="ctrTitle"/>
          </p:nvPr>
        </p:nvSpPr>
        <p:spPr>
          <a:xfrm>
            <a:off x="2513013" y="876300"/>
            <a:ext cx="8915399" cy="2262781"/>
          </a:xfrm>
        </p:spPr>
        <p:txBody>
          <a:bodyPr/>
          <a:lstStyle/>
          <a:p>
            <a:r>
              <a:rPr lang="zh-CN" altLang="en-US" dirty="0"/>
              <a:t>基于</a:t>
            </a:r>
            <a:r>
              <a:rPr lang="en-US" altLang="zh-CN" dirty="0"/>
              <a:t>JWT</a:t>
            </a:r>
            <a:r>
              <a:rPr lang="zh-CN" altLang="en-US" dirty="0"/>
              <a:t>的</a:t>
            </a:r>
            <a:r>
              <a:rPr lang="en-US" altLang="zh-CN" dirty="0"/>
              <a:t>token</a:t>
            </a:r>
            <a:r>
              <a:rPr lang="zh-CN" altLang="en-US" dirty="0"/>
              <a:t>认证机制</a:t>
            </a:r>
          </a:p>
        </p:txBody>
      </p:sp>
      <p:sp>
        <p:nvSpPr>
          <p:cNvPr id="3" name="副标题 2">
            <a:extLst>
              <a:ext uri="{FF2B5EF4-FFF2-40B4-BE49-F238E27FC236}">
                <a16:creationId xmlns:a16="http://schemas.microsoft.com/office/drawing/2014/main" id="{2FFCF61C-8DE4-43DC-88E0-A89B2D734846}"/>
              </a:ext>
            </a:extLst>
          </p:cNvPr>
          <p:cNvSpPr>
            <a:spLocks noGrp="1"/>
          </p:cNvSpPr>
          <p:nvPr>
            <p:ph type="subTitle" idx="1"/>
          </p:nvPr>
        </p:nvSpPr>
        <p:spPr>
          <a:xfrm>
            <a:off x="9056689" y="4489278"/>
            <a:ext cx="2830512" cy="1126283"/>
          </a:xfrm>
        </p:spPr>
        <p:txBody>
          <a:bodyPr/>
          <a:lstStyle/>
          <a:p>
            <a:r>
              <a:rPr lang="zh-CN" altLang="en-US" dirty="0"/>
              <a:t>共性技术部</a:t>
            </a:r>
            <a:endParaRPr lang="en-US" altLang="zh-CN" dirty="0"/>
          </a:p>
          <a:p>
            <a:r>
              <a:rPr lang="en-US" altLang="zh-CN" dirty="0"/>
              <a:t>               -------</a:t>
            </a:r>
            <a:r>
              <a:rPr lang="zh-CN" altLang="en-US" dirty="0"/>
              <a:t>陈林翠</a:t>
            </a:r>
          </a:p>
        </p:txBody>
      </p:sp>
    </p:spTree>
    <p:extLst>
      <p:ext uri="{BB962C8B-B14F-4D97-AF65-F5344CB8AC3E}">
        <p14:creationId xmlns:p14="http://schemas.microsoft.com/office/powerpoint/2010/main" val="2720747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zh-CN" altLang="en-US" sz="2000" b="1" dirty="0">
                <a:latin typeface="仿宋_GB2312" panose="02010609030101010101" pitchFamily="49" charset="-122"/>
                <a:ea typeface="仿宋_GB2312" panose="02010609030101010101" pitchFamily="49" charset="-122"/>
              </a:rPr>
              <a:t>什么是</a:t>
            </a:r>
            <a:r>
              <a:rPr lang="en-US" altLang="zh-CN" sz="2000" b="1" dirty="0">
                <a:latin typeface="仿宋_GB2312" panose="02010609030101010101" pitchFamily="49" charset="-122"/>
                <a:ea typeface="仿宋_GB2312" panose="02010609030101010101" pitchFamily="49" charset="-122"/>
              </a:rPr>
              <a:t>JWT</a:t>
            </a:r>
            <a:endParaRPr lang="zh-CN" altLang="en-US" sz="2000" b="1" dirty="0">
              <a:latin typeface="仿宋_GB2312" panose="02010609030101010101" pitchFamily="49" charset="-122"/>
              <a:ea typeface="仿宋_GB2312" panose="02010609030101010101" pitchFamily="49" charset="-122"/>
            </a:endParaRP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521258" y="1546920"/>
            <a:ext cx="7403977" cy="2935868"/>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    Json web token (JWT), </a:t>
            </a:r>
            <a:r>
              <a:rPr lang="zh-CN" altLang="en-US" dirty="0">
                <a:latin typeface="仿宋_GB2312" panose="02010609030101010101" pitchFamily="49" charset="-122"/>
                <a:ea typeface="仿宋_GB2312" panose="02010609030101010101" pitchFamily="49" charset="-122"/>
              </a:rPr>
              <a:t>是为了在网络应用环境间传递声明而执行的一种基于</a:t>
            </a:r>
            <a:r>
              <a:rPr lang="en-US" altLang="zh-CN" dirty="0">
                <a:latin typeface="仿宋_GB2312" panose="02010609030101010101" pitchFamily="49" charset="-122"/>
                <a:ea typeface="仿宋_GB2312" panose="02010609030101010101" pitchFamily="49" charset="-122"/>
              </a:rPr>
              <a:t>JSON</a:t>
            </a:r>
            <a:r>
              <a:rPr lang="zh-CN" altLang="en-US" dirty="0">
                <a:latin typeface="仿宋_GB2312" panose="02010609030101010101" pitchFamily="49" charset="-122"/>
                <a:ea typeface="仿宋_GB2312" panose="02010609030101010101" pitchFamily="49" charset="-122"/>
              </a:rPr>
              <a:t>的开放标准</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它定义了一种紧凑且自包含的方式，用于在各方之间以</a:t>
            </a:r>
            <a:r>
              <a:rPr lang="en-US" altLang="zh-CN" dirty="0">
                <a:latin typeface="仿宋_GB2312" panose="02010609030101010101" pitchFamily="49" charset="-122"/>
                <a:ea typeface="仿宋_GB2312" panose="02010609030101010101" pitchFamily="49" charset="-122"/>
              </a:rPr>
              <a:t>JSON</a:t>
            </a:r>
            <a:r>
              <a:rPr lang="zh-CN" altLang="en-US" dirty="0">
                <a:latin typeface="仿宋_GB2312" panose="02010609030101010101" pitchFamily="49" charset="-122"/>
                <a:ea typeface="仿宋_GB2312" panose="02010609030101010101" pitchFamily="49" charset="-122"/>
              </a:rPr>
              <a:t>对象安全传输信息。这些信息可以通过数字签名进行验证和信任。也可以使用加密算法或使用</a:t>
            </a:r>
            <a:r>
              <a:rPr lang="en-US" altLang="zh-CN" dirty="0">
                <a:latin typeface="仿宋_GB2312" panose="02010609030101010101" pitchFamily="49" charset="-122"/>
                <a:ea typeface="仿宋_GB2312" panose="02010609030101010101" pitchFamily="49" charset="-122"/>
              </a:rPr>
              <a:t>RSA</a:t>
            </a:r>
            <a:r>
              <a:rPr lang="zh-CN" altLang="en-US" dirty="0">
                <a:latin typeface="仿宋_GB2312" panose="02010609030101010101" pitchFamily="49" charset="-122"/>
                <a:ea typeface="仿宋_GB2312" panose="02010609030101010101" pitchFamily="49" charset="-122"/>
              </a:rPr>
              <a:t>的公钥</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私钥对对</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进行签名。</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的声明一般被用来在身份提供者和服务提供者间传递被认证的用户身份信息，以便于从资源服务器获取资源，也可以增加一些额外的其它业务逻辑所必须的声明信息。</a:t>
            </a:r>
          </a:p>
        </p:txBody>
      </p:sp>
    </p:spTree>
    <p:extLst>
      <p:ext uri="{BB962C8B-B14F-4D97-AF65-F5344CB8AC3E}">
        <p14:creationId xmlns:p14="http://schemas.microsoft.com/office/powerpoint/2010/main" val="408344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的组成</a:t>
            </a: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595238" y="1546920"/>
            <a:ext cx="7250098" cy="3351367"/>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生成编码后的样子</a:t>
            </a:r>
          </a:p>
          <a:p>
            <a:pPr>
              <a:lnSpc>
                <a:spcPct val="150000"/>
              </a:lnSpc>
            </a:pPr>
            <a:r>
              <a:rPr lang="en-US" altLang="zh-CN" dirty="0">
                <a:solidFill>
                  <a:srgbClr val="FF0000"/>
                </a:solidFill>
                <a:latin typeface="仿宋_GB2312" panose="02010609030101010101" pitchFamily="49" charset="-122"/>
                <a:ea typeface="仿宋_GB2312" panose="02010609030101010101" pitchFamily="49" charset="-122"/>
              </a:rPr>
              <a:t>eyJ0eXAiOiJKV1QiLCJhbGciOiJIUzI1NiJ9</a:t>
            </a:r>
            <a:r>
              <a:rPr lang="en-US" altLang="zh-CN" dirty="0">
                <a:latin typeface="仿宋_GB2312" panose="02010609030101010101" pitchFamily="49" charset="-122"/>
                <a:ea typeface="仿宋_GB2312" panose="02010609030101010101" pitchFamily="49" charset="-122"/>
              </a:rPr>
              <a:t>.</a:t>
            </a:r>
            <a:r>
              <a:rPr lang="en-US" altLang="zh-CN" dirty="0">
                <a:solidFill>
                  <a:srgbClr val="00B050"/>
                </a:solidFill>
                <a:latin typeface="仿宋_GB2312" panose="02010609030101010101" pitchFamily="49" charset="-122"/>
                <a:ea typeface="仿宋_GB2312" panose="02010609030101010101" pitchFamily="49" charset="-122"/>
              </a:rPr>
              <a:t>eyJzdWIiOiIxMjM0NTY3ODkwIiwibmFtZSI6IkpvaG4gRG9lIiwiYWRtaW4iOnRydWV9</a:t>
            </a:r>
            <a:r>
              <a:rPr lang="en-US" altLang="zh-CN" dirty="0">
                <a:latin typeface="仿宋_GB2312" panose="02010609030101010101" pitchFamily="49" charset="-122"/>
                <a:ea typeface="仿宋_GB2312" panose="02010609030101010101" pitchFamily="49" charset="-122"/>
              </a:rPr>
              <a:t>.UQmqAUhUrpDVV2ST7mZKyLTomVfg7sYkEjmdDI5XF8Q</a:t>
            </a:r>
          </a:p>
          <a:p>
            <a:pPr>
              <a:lnSpc>
                <a:spcPct val="150000"/>
              </a:lnSpc>
            </a:pP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由三部分构成</a:t>
            </a:r>
          </a:p>
          <a:p>
            <a:pPr>
              <a:lnSpc>
                <a:spcPct val="150000"/>
              </a:lnSpc>
            </a:pPr>
            <a:r>
              <a:rPr lang="zh-CN" altLang="en-US" dirty="0">
                <a:latin typeface="仿宋_GB2312" panose="02010609030101010101" pitchFamily="49" charset="-122"/>
                <a:ea typeface="仿宋_GB2312" panose="02010609030101010101" pitchFamily="49" charset="-122"/>
              </a:rPr>
              <a:t>第一部分为头部（</a:t>
            </a:r>
            <a:r>
              <a:rPr lang="en-US" altLang="zh-CN" dirty="0">
                <a:latin typeface="仿宋_GB2312" panose="02010609030101010101" pitchFamily="49" charset="-122"/>
                <a:ea typeface="仿宋_GB2312" panose="02010609030101010101" pitchFamily="49" charset="-122"/>
              </a:rPr>
              <a:t>header),</a:t>
            </a:r>
            <a:r>
              <a:rPr lang="zh-CN" altLang="en-US" dirty="0">
                <a:latin typeface="仿宋_GB2312" panose="02010609030101010101" pitchFamily="49" charset="-122"/>
                <a:ea typeface="仿宋_GB2312" panose="02010609030101010101" pitchFamily="49" charset="-122"/>
              </a:rPr>
              <a:t>第二部分为载荷（</a:t>
            </a:r>
            <a:r>
              <a:rPr lang="en-US" altLang="zh-CN" dirty="0">
                <a:latin typeface="仿宋_GB2312" panose="02010609030101010101" pitchFamily="49" charset="-122"/>
                <a:ea typeface="仿宋_GB2312" panose="02010609030101010101" pitchFamily="49" charset="-122"/>
              </a:rPr>
              <a:t>payload, </a:t>
            </a:r>
            <a:r>
              <a:rPr lang="zh-CN" altLang="en-US" dirty="0">
                <a:latin typeface="仿宋_GB2312" panose="02010609030101010101" pitchFamily="49" charset="-122"/>
                <a:ea typeface="仿宋_GB2312" panose="02010609030101010101" pitchFamily="49" charset="-122"/>
              </a:rPr>
              <a:t>类似于飞机上承载的物品</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，第三部分是签名（</a:t>
            </a:r>
            <a:r>
              <a:rPr lang="en-US" altLang="zh-CN" dirty="0">
                <a:latin typeface="仿宋_GB2312" panose="02010609030101010101" pitchFamily="49" charset="-122"/>
                <a:ea typeface="仿宋_GB2312" panose="02010609030101010101" pitchFamily="49" charset="-122"/>
              </a:rPr>
              <a:t>signature).</a:t>
            </a:r>
            <a:endParaRPr lang="zh-CN" altLang="en-US"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80915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的组成</a:t>
            </a: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394011" y="1324128"/>
            <a:ext cx="7403977" cy="4597862"/>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header</a:t>
            </a:r>
          </a:p>
          <a:p>
            <a:pPr>
              <a:lnSpc>
                <a:spcPct val="150000"/>
              </a:lnSpc>
            </a:pP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的头部承载两部分信息：</a:t>
            </a:r>
          </a:p>
          <a:p>
            <a:pPr marL="285750" indent="-285750">
              <a:lnSpc>
                <a:spcPct val="150000"/>
              </a:lnSpc>
              <a:buFont typeface="Arial" panose="020B0604020202020204" pitchFamily="34" charset="0"/>
              <a:buChar char="•"/>
            </a:pPr>
            <a:r>
              <a:rPr lang="zh-CN" altLang="en-US" dirty="0">
                <a:latin typeface="仿宋_GB2312" panose="02010609030101010101" pitchFamily="49" charset="-122"/>
                <a:ea typeface="仿宋_GB2312" panose="02010609030101010101" pitchFamily="49" charset="-122"/>
              </a:rPr>
              <a:t>声明类型，这里是</a:t>
            </a:r>
            <a:r>
              <a:rPr lang="en-US" altLang="zh-CN" dirty="0" err="1">
                <a:latin typeface="仿宋_GB2312" panose="02010609030101010101" pitchFamily="49" charset="-122"/>
                <a:ea typeface="仿宋_GB2312" panose="02010609030101010101" pitchFamily="49" charset="-122"/>
              </a:rPr>
              <a:t>jwt</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Arial" panose="020B0604020202020204" pitchFamily="34" charset="0"/>
              <a:buChar char="•"/>
            </a:pPr>
            <a:r>
              <a:rPr lang="zh-CN" altLang="en-US" dirty="0">
                <a:latin typeface="仿宋_GB2312" panose="02010609030101010101" pitchFamily="49" charset="-122"/>
                <a:ea typeface="仿宋_GB2312" panose="02010609030101010101" pitchFamily="49" charset="-122"/>
              </a:rPr>
              <a:t>声明加密的算法 通常直接使用 </a:t>
            </a:r>
            <a:r>
              <a:rPr lang="en-US" altLang="zh-CN" dirty="0">
                <a:latin typeface="仿宋_GB2312" panose="02010609030101010101" pitchFamily="49" charset="-122"/>
                <a:ea typeface="仿宋_GB2312" panose="02010609030101010101" pitchFamily="49" charset="-122"/>
              </a:rPr>
              <a:t>HMAC SHA256</a:t>
            </a:r>
          </a:p>
          <a:p>
            <a:pPr>
              <a:lnSpc>
                <a:spcPct val="150000"/>
              </a:lnSpc>
            </a:pPr>
            <a:r>
              <a:rPr lang="en-US" altLang="zh-CN" dirty="0">
                <a:latin typeface="仿宋_GB2312" panose="02010609030101010101" pitchFamily="49" charset="-122"/>
                <a:ea typeface="仿宋_GB2312" panose="02010609030101010101" pitchFamily="49" charset="-122"/>
              </a:rPr>
              <a:t> </a:t>
            </a:r>
            <a:r>
              <a:rPr lang="zh-CN" altLang="en-US" dirty="0">
                <a:latin typeface="仿宋_GB2312" panose="02010609030101010101" pitchFamily="49" charset="-122"/>
                <a:ea typeface="仿宋_GB2312" panose="02010609030101010101" pitchFamily="49" charset="-122"/>
              </a:rPr>
              <a:t>完整的头部就像下面这样的</a:t>
            </a:r>
            <a:r>
              <a:rPr lang="en-US" altLang="zh-CN" dirty="0">
                <a:latin typeface="仿宋_GB2312" panose="02010609030101010101" pitchFamily="49" charset="-122"/>
                <a:ea typeface="仿宋_GB2312" panose="02010609030101010101" pitchFamily="49" charset="-122"/>
              </a:rPr>
              <a:t>JSON</a:t>
            </a:r>
            <a:r>
              <a:rPr lang="zh-CN" altLang="en-US" dirty="0">
                <a:latin typeface="仿宋_GB2312" panose="02010609030101010101" pitchFamily="49" charset="-122"/>
                <a:ea typeface="仿宋_GB2312" panose="02010609030101010101" pitchFamily="49" charset="-122"/>
              </a:rPr>
              <a:t>：</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a:t>
            </a:r>
          </a:p>
          <a:p>
            <a:pPr>
              <a:lnSpc>
                <a:spcPct val="150000"/>
              </a:lnSpc>
            </a:pPr>
            <a:r>
              <a:rPr lang="en-US" altLang="zh-CN" dirty="0">
                <a:latin typeface="仿宋_GB2312" panose="02010609030101010101" pitchFamily="49" charset="-122"/>
                <a:ea typeface="仿宋_GB2312" panose="02010609030101010101" pitchFamily="49" charset="-122"/>
              </a:rPr>
              <a:t>  ‘</a:t>
            </a:r>
            <a:r>
              <a:rPr lang="en-US" altLang="zh-CN" dirty="0" err="1">
                <a:latin typeface="仿宋_GB2312" panose="02010609030101010101" pitchFamily="49" charset="-122"/>
                <a:ea typeface="仿宋_GB2312" panose="02010609030101010101" pitchFamily="49" charset="-122"/>
              </a:rPr>
              <a:t>typ</a:t>
            </a:r>
            <a:r>
              <a:rPr lang="en-US" altLang="zh-CN" dirty="0">
                <a:latin typeface="仿宋_GB2312" panose="02010609030101010101" pitchFamily="49" charset="-122"/>
                <a:ea typeface="仿宋_GB2312" panose="02010609030101010101" pitchFamily="49" charset="-122"/>
              </a:rPr>
              <a:t>': 'JWT',</a:t>
            </a:r>
          </a:p>
          <a:p>
            <a:pPr>
              <a:lnSpc>
                <a:spcPct val="150000"/>
              </a:lnSpc>
            </a:pPr>
            <a:r>
              <a:rPr lang="en-US" altLang="zh-CN" dirty="0">
                <a:latin typeface="仿宋_GB2312" panose="02010609030101010101" pitchFamily="49" charset="-122"/>
                <a:ea typeface="仿宋_GB2312" panose="02010609030101010101" pitchFamily="49" charset="-122"/>
              </a:rPr>
              <a:t>  '</a:t>
            </a:r>
            <a:r>
              <a:rPr lang="en-US" altLang="zh-CN" dirty="0" err="1">
                <a:latin typeface="仿宋_GB2312" panose="02010609030101010101" pitchFamily="49" charset="-122"/>
                <a:ea typeface="仿宋_GB2312" panose="02010609030101010101" pitchFamily="49" charset="-122"/>
              </a:rPr>
              <a:t>alg</a:t>
            </a:r>
            <a:r>
              <a:rPr lang="en-US" altLang="zh-CN" dirty="0">
                <a:latin typeface="仿宋_GB2312" panose="02010609030101010101" pitchFamily="49" charset="-122"/>
                <a:ea typeface="仿宋_GB2312" panose="02010609030101010101" pitchFamily="49" charset="-122"/>
              </a:rPr>
              <a:t>': 'HS256'</a:t>
            </a:r>
          </a:p>
          <a:p>
            <a:pPr>
              <a:lnSpc>
                <a:spcPct val="150000"/>
              </a:lnSpc>
            </a:pPr>
            <a:r>
              <a:rPr lang="en-US" altLang="zh-CN" dirty="0">
                <a:latin typeface="仿宋_GB2312" panose="02010609030101010101" pitchFamily="49" charset="-122"/>
                <a:ea typeface="仿宋_GB2312" panose="02010609030101010101" pitchFamily="49" charset="-122"/>
              </a:rPr>
              <a:t>}</a:t>
            </a:r>
          </a:p>
          <a:p>
            <a:pPr>
              <a:lnSpc>
                <a:spcPct val="150000"/>
              </a:lnSpc>
            </a:pPr>
            <a:r>
              <a:rPr lang="zh-CN" altLang="en-US" dirty="0">
                <a:latin typeface="仿宋_GB2312" panose="02010609030101010101" pitchFamily="49" charset="-122"/>
                <a:ea typeface="仿宋_GB2312" panose="02010609030101010101" pitchFamily="49" charset="-122"/>
              </a:rPr>
              <a:t>然后将头部进行</a:t>
            </a:r>
            <a:r>
              <a:rPr lang="en-US" altLang="zh-CN" dirty="0">
                <a:latin typeface="仿宋_GB2312" panose="02010609030101010101" pitchFamily="49" charset="-122"/>
                <a:ea typeface="仿宋_GB2312" panose="02010609030101010101" pitchFamily="49" charset="-122"/>
              </a:rPr>
              <a:t>base64</a:t>
            </a:r>
            <a:r>
              <a:rPr lang="zh-CN" altLang="en-US" dirty="0">
                <a:latin typeface="仿宋_GB2312" panose="02010609030101010101" pitchFamily="49" charset="-122"/>
                <a:ea typeface="仿宋_GB2312" panose="02010609030101010101" pitchFamily="49" charset="-122"/>
              </a:rPr>
              <a:t>加密（该加密是可以对称解密的</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构成了第一部分</a:t>
            </a:r>
          </a:p>
        </p:txBody>
      </p:sp>
    </p:spTree>
    <p:extLst>
      <p:ext uri="{BB962C8B-B14F-4D97-AF65-F5344CB8AC3E}">
        <p14:creationId xmlns:p14="http://schemas.microsoft.com/office/powerpoint/2010/main" val="217618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的组成</a:t>
            </a: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056659" y="1315250"/>
            <a:ext cx="10135341" cy="4597862"/>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、载荷（</a:t>
            </a:r>
            <a:r>
              <a:rPr lang="en-US" altLang="zh-CN" dirty="0">
                <a:latin typeface="仿宋_GB2312" panose="02010609030101010101" pitchFamily="49" charset="-122"/>
                <a:ea typeface="仿宋_GB2312" panose="02010609030101010101" pitchFamily="49" charset="-122"/>
              </a:rPr>
              <a:t>payload</a:t>
            </a:r>
            <a:r>
              <a:rPr lang="zh-CN" altLang="en-US" dirty="0">
                <a:latin typeface="仿宋_GB2312" panose="02010609030101010101" pitchFamily="49" charset="-122"/>
                <a:ea typeface="仿宋_GB2312" panose="02010609030101010101" pitchFamily="49" charset="-122"/>
              </a:rPr>
              <a:t>）</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    载荷就是存放有效信息的地方。</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这些有效信息包含三个部分</a:t>
            </a:r>
          </a:p>
          <a:p>
            <a:pPr marL="285750" indent="-285750">
              <a:lnSpc>
                <a:spcPct val="150000"/>
              </a:lnSpc>
              <a:buFont typeface="Arial" panose="020B0604020202020204" pitchFamily="34" charset="0"/>
              <a:buChar char="•"/>
            </a:pPr>
            <a:r>
              <a:rPr lang="zh-CN" altLang="en-US" dirty="0">
                <a:latin typeface="仿宋_GB2312" panose="02010609030101010101" pitchFamily="49" charset="-122"/>
                <a:ea typeface="仿宋_GB2312" panose="02010609030101010101" pitchFamily="49" charset="-122"/>
              </a:rPr>
              <a:t>标准中注册的声明</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建议但不强制使用</a:t>
            </a:r>
            <a:r>
              <a:rPr lang="en-US" altLang="zh-CN" dirty="0">
                <a:latin typeface="仿宋_GB2312" panose="02010609030101010101" pitchFamily="49" charset="-122"/>
                <a:ea typeface="仿宋_GB2312" panose="02010609030101010101" pitchFamily="49" charset="-122"/>
              </a:rPr>
              <a:t>) </a:t>
            </a:r>
          </a:p>
          <a:p>
            <a:pPr>
              <a:lnSpc>
                <a:spcPct val="150000"/>
              </a:lnSpc>
            </a:pPr>
            <a:r>
              <a:rPr lang="en-US" altLang="zh-CN" dirty="0" err="1">
                <a:latin typeface="仿宋_GB2312" panose="02010609030101010101" pitchFamily="49" charset="-122"/>
                <a:ea typeface="仿宋_GB2312" panose="02010609030101010101" pitchFamily="49" charset="-122"/>
              </a:rPr>
              <a:t>iss</a:t>
            </a: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签发者</a:t>
            </a:r>
          </a:p>
          <a:p>
            <a:pPr>
              <a:lnSpc>
                <a:spcPct val="150000"/>
              </a:lnSpc>
            </a:pPr>
            <a:r>
              <a:rPr lang="en-US" altLang="zh-CN" dirty="0">
                <a:latin typeface="仿宋_GB2312" panose="02010609030101010101" pitchFamily="49" charset="-122"/>
                <a:ea typeface="仿宋_GB2312" panose="02010609030101010101" pitchFamily="49" charset="-122"/>
              </a:rPr>
              <a:t>sub: JWT</a:t>
            </a:r>
            <a:r>
              <a:rPr lang="zh-CN" altLang="en-US" dirty="0">
                <a:latin typeface="仿宋_GB2312" panose="02010609030101010101" pitchFamily="49" charset="-122"/>
                <a:ea typeface="仿宋_GB2312" panose="02010609030101010101" pitchFamily="49" charset="-122"/>
              </a:rPr>
              <a:t>所面向的用户</a:t>
            </a:r>
          </a:p>
          <a:p>
            <a:pPr>
              <a:lnSpc>
                <a:spcPct val="150000"/>
              </a:lnSpc>
            </a:pPr>
            <a:r>
              <a:rPr lang="en-US" altLang="zh-CN" dirty="0" err="1">
                <a:latin typeface="仿宋_GB2312" panose="02010609030101010101" pitchFamily="49" charset="-122"/>
                <a:ea typeface="仿宋_GB2312" panose="02010609030101010101" pitchFamily="49" charset="-122"/>
              </a:rPr>
              <a:t>aud</a:t>
            </a: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的接收方</a:t>
            </a:r>
          </a:p>
          <a:p>
            <a:pPr>
              <a:lnSpc>
                <a:spcPct val="150000"/>
              </a:lnSpc>
            </a:pPr>
            <a:r>
              <a:rPr lang="en-US" altLang="zh-CN" dirty="0">
                <a:latin typeface="仿宋_GB2312" panose="02010609030101010101" pitchFamily="49" charset="-122"/>
                <a:ea typeface="仿宋_GB2312" panose="02010609030101010101" pitchFamily="49" charset="-122"/>
              </a:rPr>
              <a:t>exp: JWT</a:t>
            </a:r>
            <a:r>
              <a:rPr lang="zh-CN" altLang="en-US" dirty="0">
                <a:latin typeface="仿宋_GB2312" panose="02010609030101010101" pitchFamily="49" charset="-122"/>
                <a:ea typeface="仿宋_GB2312" panose="02010609030101010101" pitchFamily="49" charset="-122"/>
              </a:rPr>
              <a:t>的过期时间，这个过期时间必须要大于签发时间</a:t>
            </a:r>
          </a:p>
          <a:p>
            <a:pPr>
              <a:lnSpc>
                <a:spcPct val="150000"/>
              </a:lnSpc>
            </a:pPr>
            <a:r>
              <a:rPr lang="en-US" altLang="zh-CN" dirty="0" err="1">
                <a:latin typeface="仿宋_GB2312" panose="02010609030101010101" pitchFamily="49" charset="-122"/>
                <a:ea typeface="仿宋_GB2312" panose="02010609030101010101" pitchFamily="49" charset="-122"/>
              </a:rPr>
              <a:t>nbf</a:t>
            </a:r>
            <a:r>
              <a:rPr lang="en-US" altLang="zh-CN" dirty="0">
                <a:latin typeface="仿宋_GB2312" panose="02010609030101010101" pitchFamily="49" charset="-122"/>
                <a:ea typeface="仿宋_GB2312" panose="02010609030101010101" pitchFamily="49" charset="-122"/>
              </a:rPr>
              <a:t>: </a:t>
            </a:r>
            <a:r>
              <a:rPr lang="zh-CN" altLang="en-US" dirty="0">
                <a:latin typeface="仿宋_GB2312" panose="02010609030101010101" pitchFamily="49" charset="-122"/>
                <a:ea typeface="仿宋_GB2312" panose="02010609030101010101" pitchFamily="49" charset="-122"/>
              </a:rPr>
              <a:t>定义在什么时间之前，该</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都是不可用的</a:t>
            </a:r>
            <a:r>
              <a:rPr lang="en-US" altLang="zh-CN" dirty="0">
                <a:latin typeface="仿宋_GB2312" panose="02010609030101010101" pitchFamily="49" charset="-122"/>
                <a:ea typeface="仿宋_GB2312" panose="02010609030101010101" pitchFamily="49" charset="-122"/>
              </a:rPr>
              <a:t>.</a:t>
            </a:r>
          </a:p>
          <a:p>
            <a:pPr>
              <a:lnSpc>
                <a:spcPct val="150000"/>
              </a:lnSpc>
            </a:pPr>
            <a:r>
              <a:rPr lang="en-US" altLang="zh-CN" dirty="0" err="1">
                <a:latin typeface="仿宋_GB2312" panose="02010609030101010101" pitchFamily="49" charset="-122"/>
                <a:ea typeface="仿宋_GB2312" panose="02010609030101010101" pitchFamily="49" charset="-122"/>
              </a:rPr>
              <a:t>iat</a:t>
            </a: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的签发时间</a:t>
            </a:r>
          </a:p>
          <a:p>
            <a:pPr>
              <a:lnSpc>
                <a:spcPct val="150000"/>
              </a:lnSpc>
            </a:pPr>
            <a:r>
              <a:rPr lang="en-US" altLang="zh-CN" dirty="0" err="1">
                <a:latin typeface="仿宋_GB2312" panose="02010609030101010101" pitchFamily="49" charset="-122"/>
                <a:ea typeface="仿宋_GB2312" panose="02010609030101010101" pitchFamily="49" charset="-122"/>
              </a:rPr>
              <a:t>jti</a:t>
            </a:r>
            <a:r>
              <a:rPr lang="en-US" altLang="zh-CN" dirty="0">
                <a:latin typeface="仿宋_GB2312" panose="02010609030101010101" pitchFamily="49" charset="-122"/>
                <a:ea typeface="仿宋_GB2312" panose="02010609030101010101" pitchFamily="49" charset="-122"/>
              </a:rPr>
              <a:t>: JWT</a:t>
            </a:r>
            <a:r>
              <a:rPr lang="zh-CN" altLang="en-US" dirty="0">
                <a:latin typeface="仿宋_GB2312" panose="02010609030101010101" pitchFamily="49" charset="-122"/>
                <a:ea typeface="仿宋_GB2312" panose="02010609030101010101" pitchFamily="49" charset="-122"/>
              </a:rPr>
              <a:t>的唯一身份标识，主要用来作为一次性</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从而回避重放攻击。</a:t>
            </a:r>
          </a:p>
        </p:txBody>
      </p:sp>
    </p:spTree>
    <p:extLst>
      <p:ext uri="{BB962C8B-B14F-4D97-AF65-F5344CB8AC3E}">
        <p14:creationId xmlns:p14="http://schemas.microsoft.com/office/powerpoint/2010/main" val="166338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的组成</a:t>
            </a: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571564" y="1297495"/>
            <a:ext cx="6883155" cy="4597862"/>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、载荷（</a:t>
            </a:r>
            <a:r>
              <a:rPr lang="en-US" altLang="zh-CN" dirty="0">
                <a:latin typeface="仿宋_GB2312" panose="02010609030101010101" pitchFamily="49" charset="-122"/>
                <a:ea typeface="仿宋_GB2312" panose="02010609030101010101" pitchFamily="49" charset="-122"/>
              </a:rPr>
              <a:t>payload</a:t>
            </a:r>
            <a:r>
              <a:rPr lang="zh-CN" altLang="en-US" dirty="0">
                <a:latin typeface="仿宋_GB2312" panose="02010609030101010101" pitchFamily="49" charset="-122"/>
                <a:ea typeface="仿宋_GB2312" panose="02010609030101010101" pitchFamily="49" charset="-122"/>
              </a:rPr>
              <a:t>）</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Arial" panose="020B0604020202020204" pitchFamily="34" charset="0"/>
              <a:buChar char="•"/>
            </a:pPr>
            <a:r>
              <a:rPr lang="zh-CN" altLang="en-US" dirty="0">
                <a:latin typeface="仿宋_GB2312" panose="02010609030101010101" pitchFamily="49" charset="-122"/>
                <a:ea typeface="仿宋_GB2312" panose="02010609030101010101" pitchFamily="49" charset="-122"/>
              </a:rPr>
              <a:t>公共的声明</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    公共的声明可以添加任何的信息，一般添加用户的相关信息或其他业务需要的必要信息</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但不建议添加敏感信息，因为该部分在客户端可解密</a:t>
            </a:r>
            <a:r>
              <a:rPr lang="en-US" altLang="zh-CN" dirty="0">
                <a:latin typeface="仿宋_GB2312" panose="02010609030101010101" pitchFamily="49" charset="-122"/>
                <a:ea typeface="仿宋_GB2312" panose="02010609030101010101" pitchFamily="49" charset="-122"/>
              </a:rPr>
              <a:t>.</a:t>
            </a:r>
            <a:endParaRPr lang="zh-CN" altLang="en-US" dirty="0">
              <a:latin typeface="仿宋_GB2312" panose="02010609030101010101" pitchFamily="49" charset="-122"/>
              <a:ea typeface="仿宋_GB2312" panose="02010609030101010101" pitchFamily="49" charset="-122"/>
            </a:endParaRPr>
          </a:p>
          <a:p>
            <a:pPr marL="285750" indent="-285750">
              <a:lnSpc>
                <a:spcPct val="150000"/>
              </a:lnSpc>
              <a:buFont typeface="Arial" panose="020B0604020202020204" pitchFamily="34" charset="0"/>
              <a:buChar char="•"/>
            </a:pPr>
            <a:r>
              <a:rPr lang="zh-CN" altLang="en-US" dirty="0">
                <a:latin typeface="仿宋_GB2312" panose="02010609030101010101" pitchFamily="49" charset="-122"/>
                <a:ea typeface="仿宋_GB2312" panose="02010609030101010101" pitchFamily="49" charset="-122"/>
              </a:rPr>
              <a:t>私有的声明 </a:t>
            </a:r>
          </a:p>
          <a:p>
            <a:pPr>
              <a:lnSpc>
                <a:spcPct val="150000"/>
              </a:lnSpc>
            </a:pPr>
            <a:r>
              <a:rPr lang="zh-CN" altLang="en-US" dirty="0">
                <a:latin typeface="仿宋_GB2312" panose="02010609030101010101" pitchFamily="49" charset="-122"/>
                <a:ea typeface="仿宋_GB2312" panose="02010609030101010101" pitchFamily="49" charset="-122"/>
              </a:rPr>
              <a:t>    私有声明是提供者和消费者所共同定义的声明，一般不建议存放敏感信息，因为</a:t>
            </a:r>
            <a:r>
              <a:rPr lang="en-US" altLang="zh-CN" dirty="0">
                <a:latin typeface="仿宋_GB2312" panose="02010609030101010101" pitchFamily="49" charset="-122"/>
                <a:ea typeface="仿宋_GB2312" panose="02010609030101010101" pitchFamily="49" charset="-122"/>
              </a:rPr>
              <a:t>base64</a:t>
            </a:r>
            <a:r>
              <a:rPr lang="zh-CN" altLang="en-US" dirty="0">
                <a:latin typeface="仿宋_GB2312" panose="02010609030101010101" pitchFamily="49" charset="-122"/>
                <a:ea typeface="仿宋_GB2312" panose="02010609030101010101" pitchFamily="49" charset="-122"/>
              </a:rPr>
              <a:t>是对称解密的，意味着该部分信息可以归类为明文信息。</a:t>
            </a:r>
            <a:endParaRPr lang="en-US" altLang="zh-CN" dirty="0">
              <a:latin typeface="仿宋_GB2312" panose="02010609030101010101" pitchFamily="49" charset="-122"/>
              <a:ea typeface="仿宋_GB2312" panose="02010609030101010101" pitchFamily="49" charset="-122"/>
            </a:endParaRPr>
          </a:p>
          <a:p>
            <a:pPr>
              <a:lnSpc>
                <a:spcPct val="150000"/>
              </a:lnSpc>
            </a:pP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然后将三个申明的内容进行</a:t>
            </a:r>
            <a:r>
              <a:rPr lang="en-US" altLang="zh-CN" dirty="0">
                <a:latin typeface="仿宋_GB2312" panose="02010609030101010101" pitchFamily="49" charset="-122"/>
                <a:ea typeface="仿宋_GB2312" panose="02010609030101010101" pitchFamily="49" charset="-122"/>
              </a:rPr>
              <a:t>base64</a:t>
            </a:r>
            <a:r>
              <a:rPr lang="zh-CN" altLang="en-US" dirty="0">
                <a:latin typeface="仿宋_GB2312" panose="02010609030101010101" pitchFamily="49" charset="-122"/>
                <a:ea typeface="仿宋_GB2312" panose="02010609030101010101" pitchFamily="49" charset="-122"/>
              </a:rPr>
              <a:t>加密，得到</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的第二部分</a:t>
            </a:r>
          </a:p>
        </p:txBody>
      </p:sp>
    </p:spTree>
    <p:extLst>
      <p:ext uri="{BB962C8B-B14F-4D97-AF65-F5344CB8AC3E}">
        <p14:creationId xmlns:p14="http://schemas.microsoft.com/office/powerpoint/2010/main" val="3150848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的组成</a:t>
            </a:r>
          </a:p>
          <a:p>
            <a:endParaRPr lang="en-US" altLang="zh-CN" b="1" dirty="0"/>
          </a:p>
        </p:txBody>
      </p:sp>
      <p:sp>
        <p:nvSpPr>
          <p:cNvPr id="3" name="文本框 2">
            <a:extLst>
              <a:ext uri="{FF2B5EF4-FFF2-40B4-BE49-F238E27FC236}">
                <a16:creationId xmlns:a16="http://schemas.microsoft.com/office/drawing/2014/main" id="{0820C78D-8BD9-46DA-96BB-ED90438E8460}"/>
              </a:ext>
            </a:extLst>
          </p:cNvPr>
          <p:cNvSpPr txBox="1"/>
          <p:nvPr/>
        </p:nvSpPr>
        <p:spPr>
          <a:xfrm>
            <a:off x="2571564" y="1297495"/>
            <a:ext cx="6643457" cy="4182363"/>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3</a:t>
            </a:r>
            <a:r>
              <a:rPr lang="zh-CN" altLang="en-US" dirty="0">
                <a:latin typeface="仿宋_GB2312" panose="02010609030101010101" pitchFamily="49" charset="-122"/>
                <a:ea typeface="仿宋_GB2312" panose="02010609030101010101" pitchFamily="49" charset="-122"/>
              </a:rPr>
              <a:t>、签名（</a:t>
            </a:r>
            <a:r>
              <a:rPr lang="en-US" altLang="zh-CN" dirty="0">
                <a:latin typeface="仿宋_GB2312" panose="02010609030101010101" pitchFamily="49" charset="-122"/>
                <a:ea typeface="仿宋_GB2312" panose="02010609030101010101" pitchFamily="49" charset="-122"/>
              </a:rPr>
              <a:t>signature</a:t>
            </a:r>
            <a:r>
              <a:rPr lang="zh-CN" altLang="en-US" dirty="0">
                <a:latin typeface="仿宋_GB2312" panose="02010609030101010101" pitchFamily="49" charset="-122"/>
                <a:ea typeface="仿宋_GB2312" panose="02010609030101010101" pitchFamily="49" charset="-122"/>
              </a:rPr>
              <a:t>）</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的第三部分是一个签证信息，这个签证信息由三部分组成： </a:t>
            </a:r>
          </a:p>
          <a:p>
            <a:pPr marL="285750" indent="-285750">
              <a:lnSpc>
                <a:spcPct val="150000"/>
              </a:lnSpc>
              <a:buFont typeface="Arial" panose="020B0604020202020204" pitchFamily="34" charset="0"/>
              <a:buChar char="•"/>
            </a:pPr>
            <a:r>
              <a:rPr lang="en-US" altLang="zh-CN" dirty="0">
                <a:latin typeface="仿宋_GB2312" panose="02010609030101010101" pitchFamily="49" charset="-122"/>
                <a:ea typeface="仿宋_GB2312" panose="02010609030101010101" pitchFamily="49" charset="-122"/>
              </a:rPr>
              <a:t>header (base64</a:t>
            </a:r>
            <a:r>
              <a:rPr lang="zh-CN" altLang="en-US" dirty="0">
                <a:latin typeface="仿宋_GB2312" panose="02010609030101010101" pitchFamily="49" charset="-122"/>
                <a:ea typeface="仿宋_GB2312" panose="02010609030101010101" pitchFamily="49" charset="-122"/>
              </a:rPr>
              <a:t>后的</a:t>
            </a:r>
            <a:r>
              <a:rPr lang="en-US" altLang="zh-CN" dirty="0">
                <a:latin typeface="仿宋_GB2312" panose="02010609030101010101" pitchFamily="49" charset="-122"/>
                <a:ea typeface="仿宋_GB2312" panose="02010609030101010101" pitchFamily="49" charset="-122"/>
              </a:rPr>
              <a:t>)</a:t>
            </a:r>
          </a:p>
          <a:p>
            <a:pPr marL="285750" indent="-285750">
              <a:lnSpc>
                <a:spcPct val="150000"/>
              </a:lnSpc>
              <a:buFont typeface="Arial" panose="020B0604020202020204" pitchFamily="34" charset="0"/>
              <a:buChar char="•"/>
            </a:pPr>
            <a:r>
              <a:rPr lang="en-US" altLang="zh-CN" dirty="0">
                <a:latin typeface="仿宋_GB2312" panose="02010609030101010101" pitchFamily="49" charset="-122"/>
                <a:ea typeface="仿宋_GB2312" panose="02010609030101010101" pitchFamily="49" charset="-122"/>
              </a:rPr>
              <a:t>payload (base64</a:t>
            </a:r>
            <a:r>
              <a:rPr lang="zh-CN" altLang="en-US" dirty="0">
                <a:latin typeface="仿宋_GB2312" panose="02010609030101010101" pitchFamily="49" charset="-122"/>
                <a:ea typeface="仿宋_GB2312" panose="02010609030101010101" pitchFamily="49" charset="-122"/>
              </a:rPr>
              <a:t>后的</a:t>
            </a:r>
            <a:r>
              <a:rPr lang="en-US" altLang="zh-CN" dirty="0">
                <a:latin typeface="仿宋_GB2312" panose="02010609030101010101" pitchFamily="49" charset="-122"/>
                <a:ea typeface="仿宋_GB2312" panose="02010609030101010101" pitchFamily="49" charset="-122"/>
              </a:rPr>
              <a:t>)</a:t>
            </a:r>
          </a:p>
          <a:p>
            <a:pPr marL="285750" indent="-285750">
              <a:lnSpc>
                <a:spcPct val="150000"/>
              </a:lnSpc>
              <a:buFont typeface="Arial" panose="020B0604020202020204" pitchFamily="34" charset="0"/>
              <a:buChar char="•"/>
            </a:pPr>
            <a:r>
              <a:rPr lang="en-US" altLang="zh-CN" dirty="0">
                <a:latin typeface="仿宋_GB2312" panose="02010609030101010101" pitchFamily="49" charset="-122"/>
                <a:ea typeface="仿宋_GB2312" panose="02010609030101010101" pitchFamily="49" charset="-122"/>
              </a:rPr>
              <a:t>Secret(</a:t>
            </a:r>
            <a:r>
              <a:rPr lang="zh-CN" altLang="en-US" dirty="0">
                <a:latin typeface="仿宋_GB2312" panose="02010609030101010101" pitchFamily="49" charset="-122"/>
                <a:ea typeface="仿宋_GB2312" panose="02010609030101010101" pitchFamily="49" charset="-122"/>
              </a:rPr>
              <a:t>秘钥）</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     这个部分需要将</a:t>
            </a:r>
            <a:r>
              <a:rPr lang="en-US" altLang="zh-CN" dirty="0">
                <a:latin typeface="仿宋_GB2312" panose="02010609030101010101" pitchFamily="49" charset="-122"/>
                <a:ea typeface="仿宋_GB2312" panose="02010609030101010101" pitchFamily="49" charset="-122"/>
              </a:rPr>
              <a:t>base64</a:t>
            </a:r>
            <a:r>
              <a:rPr lang="zh-CN" altLang="en-US" dirty="0">
                <a:latin typeface="仿宋_GB2312" panose="02010609030101010101" pitchFamily="49" charset="-122"/>
                <a:ea typeface="仿宋_GB2312" panose="02010609030101010101" pitchFamily="49" charset="-122"/>
              </a:rPr>
              <a:t>加密后的</a:t>
            </a:r>
            <a:r>
              <a:rPr lang="en-US" altLang="zh-CN" dirty="0">
                <a:latin typeface="仿宋_GB2312" panose="02010609030101010101" pitchFamily="49" charset="-122"/>
                <a:ea typeface="仿宋_GB2312" panose="02010609030101010101" pitchFamily="49" charset="-122"/>
              </a:rPr>
              <a:t>header</a:t>
            </a:r>
            <a:r>
              <a:rPr lang="zh-CN" altLang="en-US" dirty="0">
                <a:latin typeface="仿宋_GB2312" panose="02010609030101010101" pitchFamily="49" charset="-122"/>
                <a:ea typeface="仿宋_GB2312" panose="02010609030101010101" pitchFamily="49" charset="-122"/>
              </a:rPr>
              <a:t>和</a:t>
            </a:r>
            <a:r>
              <a:rPr lang="en-US" altLang="zh-CN" dirty="0">
                <a:latin typeface="仿宋_GB2312" panose="02010609030101010101" pitchFamily="49" charset="-122"/>
                <a:ea typeface="仿宋_GB2312" panose="02010609030101010101" pitchFamily="49" charset="-122"/>
              </a:rPr>
              <a:t>base64</a:t>
            </a:r>
            <a:r>
              <a:rPr lang="zh-CN" altLang="en-US" dirty="0">
                <a:latin typeface="仿宋_GB2312" panose="02010609030101010101" pitchFamily="49" charset="-122"/>
                <a:ea typeface="仿宋_GB2312" panose="02010609030101010101" pitchFamily="49" charset="-122"/>
              </a:rPr>
              <a:t>加密后的</a:t>
            </a:r>
            <a:r>
              <a:rPr lang="en-US" altLang="zh-CN" dirty="0">
                <a:latin typeface="仿宋_GB2312" panose="02010609030101010101" pitchFamily="49" charset="-122"/>
                <a:ea typeface="仿宋_GB2312" panose="02010609030101010101" pitchFamily="49" charset="-122"/>
              </a:rPr>
              <a:t>payload</a:t>
            </a:r>
            <a:r>
              <a:rPr lang="zh-CN" altLang="en-US" dirty="0">
                <a:latin typeface="仿宋_GB2312" panose="02010609030101010101" pitchFamily="49" charset="-122"/>
                <a:ea typeface="仿宋_GB2312" panose="02010609030101010101" pitchFamily="49" charset="-122"/>
              </a:rPr>
              <a:t>连接组成的字符串，然后通过</a:t>
            </a:r>
            <a:r>
              <a:rPr lang="en-US" altLang="zh-CN" dirty="0">
                <a:latin typeface="仿宋_GB2312" panose="02010609030101010101" pitchFamily="49" charset="-122"/>
                <a:ea typeface="仿宋_GB2312" panose="02010609030101010101" pitchFamily="49" charset="-122"/>
              </a:rPr>
              <a:t>header</a:t>
            </a:r>
            <a:r>
              <a:rPr lang="zh-CN" altLang="en-US" dirty="0">
                <a:latin typeface="仿宋_GB2312" panose="02010609030101010101" pitchFamily="49" charset="-122"/>
                <a:ea typeface="仿宋_GB2312" panose="02010609030101010101" pitchFamily="49" charset="-122"/>
              </a:rPr>
              <a:t>中声明的加密方式进行加盐</a:t>
            </a:r>
            <a:r>
              <a:rPr lang="en-US" altLang="zh-CN" dirty="0">
                <a:latin typeface="仿宋_GB2312" panose="02010609030101010101" pitchFamily="49" charset="-122"/>
                <a:ea typeface="仿宋_GB2312" panose="02010609030101010101" pitchFamily="49" charset="-122"/>
              </a:rPr>
              <a:t>secret</a:t>
            </a:r>
            <a:r>
              <a:rPr lang="zh-CN" altLang="en-US" dirty="0">
                <a:latin typeface="仿宋_GB2312" panose="02010609030101010101" pitchFamily="49" charset="-122"/>
                <a:ea typeface="仿宋_GB2312" panose="02010609030101010101" pitchFamily="49" charset="-122"/>
              </a:rPr>
              <a:t>组合加密，然后就构成了</a:t>
            </a:r>
            <a:r>
              <a:rPr lang="en-US" altLang="zh-CN" dirty="0">
                <a:latin typeface="仿宋_GB2312" panose="02010609030101010101" pitchFamily="49" charset="-122"/>
                <a:ea typeface="仿宋_GB2312" panose="02010609030101010101" pitchFamily="49" charset="-122"/>
              </a:rPr>
              <a:t>JWT</a:t>
            </a:r>
            <a:r>
              <a:rPr lang="zh-CN" altLang="en-US" dirty="0">
                <a:latin typeface="仿宋_GB2312" panose="02010609030101010101" pitchFamily="49" charset="-122"/>
                <a:ea typeface="仿宋_GB2312" panose="02010609030101010101" pitchFamily="49" charset="-122"/>
              </a:rPr>
              <a:t>的第三部分。</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    秘钥是保存在服务器端的，服务端会根据这个密钥进行生成</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和验证</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的合法性。</a:t>
            </a:r>
          </a:p>
        </p:txBody>
      </p:sp>
    </p:spTree>
    <p:extLst>
      <p:ext uri="{BB962C8B-B14F-4D97-AF65-F5344CB8AC3E}">
        <p14:creationId xmlns:p14="http://schemas.microsoft.com/office/powerpoint/2010/main" val="291907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04631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150000"/>
              </a:lnSpc>
            </a:pPr>
            <a:r>
              <a:rPr lang="zh-CN" altLang="en-US" sz="2000" b="1" dirty="0">
                <a:latin typeface="仿宋_GB2312" panose="02010609030101010101" pitchFamily="49" charset="-122"/>
                <a:ea typeface="仿宋_GB2312" panose="02010609030101010101" pitchFamily="49" charset="-122"/>
              </a:rPr>
              <a:t>基于</a:t>
            </a:r>
            <a:r>
              <a:rPr lang="en-US" altLang="zh-CN" sz="2000" b="1" dirty="0">
                <a:latin typeface="仿宋_GB2312" panose="02010609030101010101" pitchFamily="49" charset="-122"/>
                <a:ea typeface="仿宋_GB2312" panose="02010609030101010101" pitchFamily="49" charset="-122"/>
              </a:rPr>
              <a:t>JWT</a:t>
            </a:r>
            <a:r>
              <a:rPr lang="zh-CN" altLang="en-US" sz="2000" b="1" dirty="0">
                <a:latin typeface="仿宋_GB2312" panose="02010609030101010101" pitchFamily="49" charset="-122"/>
                <a:ea typeface="仿宋_GB2312" panose="02010609030101010101" pitchFamily="49" charset="-122"/>
              </a:rPr>
              <a:t>的</a:t>
            </a:r>
            <a:r>
              <a:rPr lang="en-US" altLang="zh-CN" sz="2000" b="1" dirty="0">
                <a:latin typeface="仿宋_GB2312" panose="02010609030101010101" pitchFamily="49" charset="-122"/>
                <a:ea typeface="仿宋_GB2312" panose="02010609030101010101" pitchFamily="49" charset="-122"/>
              </a:rPr>
              <a:t>token</a:t>
            </a:r>
            <a:r>
              <a:rPr lang="zh-CN" altLang="en-US" sz="2000" b="1" dirty="0">
                <a:latin typeface="仿宋_GB2312" panose="02010609030101010101" pitchFamily="49" charset="-122"/>
                <a:ea typeface="仿宋_GB2312" panose="02010609030101010101" pitchFamily="49" charset="-122"/>
              </a:rPr>
              <a:t>生成</a:t>
            </a:r>
            <a:endParaRPr lang="en-US" altLang="zh-CN" b="1" dirty="0"/>
          </a:p>
        </p:txBody>
      </p:sp>
      <p:pic>
        <p:nvPicPr>
          <p:cNvPr id="4" name="图片 3">
            <a:extLst>
              <a:ext uri="{FF2B5EF4-FFF2-40B4-BE49-F238E27FC236}">
                <a16:creationId xmlns:a16="http://schemas.microsoft.com/office/drawing/2014/main" id="{F61A947C-3F0B-4713-A58F-5210A873B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519" y="1466341"/>
            <a:ext cx="7820025" cy="5114925"/>
          </a:xfrm>
          <a:prstGeom prst="rect">
            <a:avLst/>
          </a:prstGeom>
        </p:spPr>
      </p:pic>
    </p:spTree>
    <p:extLst>
      <p:ext uri="{BB962C8B-B14F-4D97-AF65-F5344CB8AC3E}">
        <p14:creationId xmlns:p14="http://schemas.microsoft.com/office/powerpoint/2010/main" val="121154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83300"/>
            <a:ext cx="6467475" cy="1294842"/>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200000"/>
              </a:lnSpc>
            </a:pPr>
            <a:r>
              <a:rPr lang="zh-CN" altLang="en-US" b="1" dirty="0">
                <a:latin typeface="仿宋_GB2312" panose="02010609030101010101" pitchFamily="49" charset="-122"/>
                <a:ea typeface="仿宋_GB2312" panose="02010609030101010101" pitchFamily="49" charset="-122"/>
              </a:rPr>
              <a:t>验证</a:t>
            </a:r>
            <a:r>
              <a:rPr lang="en-US" altLang="zh-CN" b="1" dirty="0">
                <a:latin typeface="仿宋_GB2312" panose="02010609030101010101" pitchFamily="49" charset="-122"/>
                <a:ea typeface="仿宋_GB2312" panose="02010609030101010101" pitchFamily="49" charset="-122"/>
              </a:rPr>
              <a:t>token</a:t>
            </a:r>
            <a:r>
              <a:rPr lang="zh-CN" altLang="en-US" b="1" dirty="0">
                <a:latin typeface="仿宋_GB2312" panose="02010609030101010101" pitchFamily="49" charset="-122"/>
                <a:ea typeface="仿宋_GB2312" panose="02010609030101010101" pitchFamily="49" charset="-122"/>
              </a:rPr>
              <a:t>流程</a:t>
            </a:r>
            <a:endParaRPr lang="en-US" altLang="zh-CN" b="1" dirty="0">
              <a:latin typeface="仿宋_GB2312" panose="02010609030101010101" pitchFamily="49" charset="-122"/>
              <a:ea typeface="仿宋_GB2312" panose="02010609030101010101" pitchFamily="49" charset="-122"/>
            </a:endParaRPr>
          </a:p>
        </p:txBody>
      </p:sp>
      <p:sp>
        <p:nvSpPr>
          <p:cNvPr id="3" name="文本框 2">
            <a:extLst>
              <a:ext uri="{FF2B5EF4-FFF2-40B4-BE49-F238E27FC236}">
                <a16:creationId xmlns:a16="http://schemas.microsoft.com/office/drawing/2014/main" id="{0820C78D-8BD9-46DA-96BB-ED90438E8460}"/>
              </a:ext>
            </a:extLst>
          </p:cNvPr>
          <p:cNvSpPr txBox="1"/>
          <p:nvPr/>
        </p:nvSpPr>
        <p:spPr>
          <a:xfrm>
            <a:off x="1979718" y="1545567"/>
            <a:ext cx="5338439" cy="3766865"/>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、获取客户端携带的</a:t>
            </a:r>
            <a:r>
              <a:rPr lang="en-US" altLang="zh-CN" dirty="0">
                <a:latin typeface="仿宋_GB2312" panose="02010609030101010101" pitchFamily="49" charset="-122"/>
                <a:ea typeface="仿宋_GB2312" panose="02010609030101010101" pitchFamily="49" charset="-122"/>
              </a:rPr>
              <a:t>token</a:t>
            </a:r>
            <a:endParaRPr lang="zh-CN" altLang="en-US"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、解密</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的头部得到</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的类型与加密方式。</a:t>
            </a:r>
          </a:p>
          <a:p>
            <a:pPr>
              <a:lnSpc>
                <a:spcPct val="150000"/>
              </a:lnSpc>
            </a:pPr>
            <a:r>
              <a:rPr lang="en-US" altLang="zh-CN" dirty="0">
                <a:latin typeface="仿宋_GB2312" panose="02010609030101010101" pitchFamily="49" charset="-122"/>
                <a:ea typeface="仿宋_GB2312" panose="02010609030101010101" pitchFamily="49" charset="-122"/>
              </a:rPr>
              <a:t>3</a:t>
            </a:r>
            <a:r>
              <a:rPr lang="zh-CN" altLang="en-US" dirty="0">
                <a:latin typeface="仿宋_GB2312" panose="02010609030101010101" pitchFamily="49" charset="-122"/>
                <a:ea typeface="仿宋_GB2312" panose="02010609030101010101" pitchFamily="49" charset="-122"/>
              </a:rPr>
              <a:t>、利用头部的加密方式对</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a:t>
            </a:r>
            <a:r>
              <a:rPr lang="en-US" altLang="zh-CN" dirty="0">
                <a:latin typeface="仿宋_GB2312" panose="02010609030101010101" pitchFamily="49" charset="-122"/>
                <a:ea typeface="仿宋_GB2312" panose="02010609030101010101" pitchFamily="49" charset="-122"/>
              </a:rPr>
              <a:t>header</a:t>
            </a:r>
            <a:r>
              <a:rPr lang="zh-CN" altLang="en-US" dirty="0">
                <a:latin typeface="仿宋_GB2312" panose="02010609030101010101" pitchFamily="49" charset="-122"/>
                <a:ea typeface="仿宋_GB2312" panose="02010609030101010101" pitchFamily="49" charset="-122"/>
              </a:rPr>
              <a:t>与载荷、秘钥进行加密。</a:t>
            </a:r>
          </a:p>
          <a:p>
            <a:pPr>
              <a:lnSpc>
                <a:spcPct val="150000"/>
              </a:lnSpc>
            </a:pPr>
            <a:r>
              <a:rPr lang="en-US" altLang="zh-CN" dirty="0">
                <a:latin typeface="仿宋_GB2312" panose="02010609030101010101" pitchFamily="49" charset="-122"/>
                <a:ea typeface="仿宋_GB2312" panose="02010609030101010101" pitchFamily="49" charset="-122"/>
              </a:rPr>
              <a:t>4</a:t>
            </a:r>
            <a:r>
              <a:rPr lang="zh-CN" altLang="en-US" dirty="0">
                <a:latin typeface="仿宋_GB2312" panose="02010609030101010101" pitchFamily="49" charset="-122"/>
                <a:ea typeface="仿宋_GB2312" panose="02010609030101010101" pitchFamily="49" charset="-122"/>
              </a:rPr>
              <a:t>、将加密得到的密文与</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的第三部分核对。</a:t>
            </a:r>
          </a:p>
          <a:p>
            <a:pPr>
              <a:lnSpc>
                <a:spcPct val="150000"/>
              </a:lnSpc>
            </a:pPr>
            <a:r>
              <a:rPr lang="en-US" altLang="zh-CN" dirty="0">
                <a:latin typeface="仿宋_GB2312" panose="02010609030101010101" pitchFamily="49" charset="-122"/>
                <a:ea typeface="仿宋_GB2312" panose="02010609030101010101" pitchFamily="49" charset="-122"/>
              </a:rPr>
              <a:t>5</a:t>
            </a:r>
            <a:r>
              <a:rPr lang="zh-CN" altLang="en-US" dirty="0">
                <a:latin typeface="仿宋_GB2312" panose="02010609030101010101" pitchFamily="49" charset="-122"/>
                <a:ea typeface="仿宋_GB2312" panose="02010609030101010101" pitchFamily="49" charset="-122"/>
              </a:rPr>
              <a:t>、验证成功，说明该用户携带的</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是由服务端生成。</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6</a:t>
            </a:r>
            <a:r>
              <a:rPr lang="zh-CN" altLang="en-US" dirty="0">
                <a:latin typeface="仿宋_GB2312" panose="02010609030101010101" pitchFamily="49" charset="-122"/>
                <a:ea typeface="仿宋_GB2312" panose="02010609030101010101" pitchFamily="49" charset="-122"/>
              </a:rPr>
              <a:t>、验证</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的有效期，解密</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的第二部分判断是否过期。</a:t>
            </a:r>
          </a:p>
        </p:txBody>
      </p:sp>
      <p:sp>
        <p:nvSpPr>
          <p:cNvPr id="2" name="矩形: 圆角 1">
            <a:extLst>
              <a:ext uri="{FF2B5EF4-FFF2-40B4-BE49-F238E27FC236}">
                <a16:creationId xmlns:a16="http://schemas.microsoft.com/office/drawing/2014/main" id="{4B45900D-AC3A-4D71-B50A-166BFB9BF7F7}"/>
              </a:ext>
            </a:extLst>
          </p:cNvPr>
          <p:cNvSpPr/>
          <p:nvPr/>
        </p:nvSpPr>
        <p:spPr>
          <a:xfrm>
            <a:off x="8967001" y="1492500"/>
            <a:ext cx="1760737"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仿宋_GB2312" panose="02010609030101010101" pitchFamily="49" charset="-122"/>
                <a:ea typeface="仿宋_GB2312" panose="02010609030101010101" pitchFamily="49" charset="-122"/>
              </a:rPr>
              <a:t>用户携带</a:t>
            </a:r>
            <a:r>
              <a:rPr lang="en-US" altLang="zh-CN" dirty="0">
                <a:latin typeface="仿宋_GB2312" panose="02010609030101010101" pitchFamily="49" charset="-122"/>
                <a:ea typeface="仿宋_GB2312" panose="02010609030101010101" pitchFamily="49" charset="-122"/>
              </a:rPr>
              <a:t>token</a:t>
            </a:r>
            <a:endParaRPr lang="zh-CN" altLang="en-US" dirty="0">
              <a:latin typeface="仿宋_GB2312" panose="02010609030101010101" pitchFamily="49" charset="-122"/>
              <a:ea typeface="仿宋_GB2312" panose="02010609030101010101" pitchFamily="49" charset="-122"/>
            </a:endParaRPr>
          </a:p>
        </p:txBody>
      </p:sp>
      <p:sp>
        <p:nvSpPr>
          <p:cNvPr id="6" name="矩形: 圆角 5">
            <a:extLst>
              <a:ext uri="{FF2B5EF4-FFF2-40B4-BE49-F238E27FC236}">
                <a16:creationId xmlns:a16="http://schemas.microsoft.com/office/drawing/2014/main" id="{734D172D-6C59-4F07-8996-C794B77D3994}"/>
              </a:ext>
            </a:extLst>
          </p:cNvPr>
          <p:cNvSpPr/>
          <p:nvPr/>
        </p:nvSpPr>
        <p:spPr>
          <a:xfrm>
            <a:off x="8032622" y="2281561"/>
            <a:ext cx="934379"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仿宋_GB2312" panose="02010609030101010101" pitchFamily="49" charset="-122"/>
                <a:ea typeface="仿宋_GB2312" panose="02010609030101010101" pitchFamily="49" charset="-122"/>
              </a:rPr>
              <a:t>header</a:t>
            </a:r>
            <a:endParaRPr lang="zh-CN" altLang="en-US" dirty="0">
              <a:latin typeface="仿宋_GB2312" panose="02010609030101010101" pitchFamily="49" charset="-122"/>
              <a:ea typeface="仿宋_GB2312" panose="02010609030101010101" pitchFamily="49" charset="-122"/>
            </a:endParaRPr>
          </a:p>
        </p:txBody>
      </p:sp>
      <p:sp>
        <p:nvSpPr>
          <p:cNvPr id="8" name="矩形: 圆角 7">
            <a:extLst>
              <a:ext uri="{FF2B5EF4-FFF2-40B4-BE49-F238E27FC236}">
                <a16:creationId xmlns:a16="http://schemas.microsoft.com/office/drawing/2014/main" id="{688F67B6-C86A-4888-9AB3-BEB5F408A184}"/>
              </a:ext>
            </a:extLst>
          </p:cNvPr>
          <p:cNvSpPr/>
          <p:nvPr/>
        </p:nvSpPr>
        <p:spPr>
          <a:xfrm>
            <a:off x="9252380" y="2281561"/>
            <a:ext cx="1058667"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仿宋_GB2312" panose="02010609030101010101" pitchFamily="49" charset="-122"/>
                <a:ea typeface="仿宋_GB2312" panose="02010609030101010101" pitchFamily="49" charset="-122"/>
              </a:rPr>
              <a:t>payload</a:t>
            </a:r>
            <a:endParaRPr lang="zh-CN" altLang="en-US" dirty="0">
              <a:latin typeface="仿宋_GB2312" panose="02010609030101010101" pitchFamily="49" charset="-122"/>
              <a:ea typeface="仿宋_GB2312" panose="02010609030101010101" pitchFamily="49" charset="-122"/>
            </a:endParaRPr>
          </a:p>
        </p:txBody>
      </p:sp>
      <p:sp>
        <p:nvSpPr>
          <p:cNvPr id="9" name="矩形: 圆角 8">
            <a:extLst>
              <a:ext uri="{FF2B5EF4-FFF2-40B4-BE49-F238E27FC236}">
                <a16:creationId xmlns:a16="http://schemas.microsoft.com/office/drawing/2014/main" id="{095B6A3F-B00F-4349-B9B8-371383A06651}"/>
              </a:ext>
            </a:extLst>
          </p:cNvPr>
          <p:cNvSpPr/>
          <p:nvPr/>
        </p:nvSpPr>
        <p:spPr>
          <a:xfrm>
            <a:off x="10591059" y="2281561"/>
            <a:ext cx="1386405"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仿宋_GB2312" panose="02010609030101010101" pitchFamily="49" charset="-122"/>
                <a:ea typeface="仿宋_GB2312" panose="02010609030101010101" pitchFamily="49" charset="-122"/>
              </a:rPr>
              <a:t>signature</a:t>
            </a:r>
            <a:endParaRPr lang="zh-CN" altLang="en-US" dirty="0">
              <a:latin typeface="仿宋_GB2312" panose="02010609030101010101" pitchFamily="49" charset="-122"/>
              <a:ea typeface="仿宋_GB2312" panose="02010609030101010101" pitchFamily="49" charset="-122"/>
            </a:endParaRPr>
          </a:p>
        </p:txBody>
      </p:sp>
      <p:cxnSp>
        <p:nvCxnSpPr>
          <p:cNvPr id="10" name="直接箭头连接符 9">
            <a:extLst>
              <a:ext uri="{FF2B5EF4-FFF2-40B4-BE49-F238E27FC236}">
                <a16:creationId xmlns:a16="http://schemas.microsoft.com/office/drawing/2014/main" id="{769F0680-8C3B-46D1-AB3A-817DD23C449D}"/>
              </a:ext>
            </a:extLst>
          </p:cNvPr>
          <p:cNvCxnSpPr>
            <a:cxnSpLocks/>
            <a:stCxn id="2" idx="2"/>
          </p:cNvCxnSpPr>
          <p:nvPr/>
        </p:nvCxnSpPr>
        <p:spPr>
          <a:xfrm flipH="1">
            <a:off x="8685203" y="1829852"/>
            <a:ext cx="1162167" cy="38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1C15F0E-140E-47B3-A49C-5E9F3C0E503A}"/>
              </a:ext>
            </a:extLst>
          </p:cNvPr>
          <p:cNvCxnSpPr>
            <a:stCxn id="2" idx="2"/>
          </p:cNvCxnSpPr>
          <p:nvPr/>
        </p:nvCxnSpPr>
        <p:spPr>
          <a:xfrm>
            <a:off x="9847370" y="1829852"/>
            <a:ext cx="25708" cy="38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CEA294C-E2B0-4ED2-A300-86FE464163F6}"/>
              </a:ext>
            </a:extLst>
          </p:cNvPr>
          <p:cNvCxnSpPr>
            <a:stCxn id="2" idx="2"/>
          </p:cNvCxnSpPr>
          <p:nvPr/>
        </p:nvCxnSpPr>
        <p:spPr>
          <a:xfrm>
            <a:off x="9847370" y="1829852"/>
            <a:ext cx="1218274" cy="389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箭头: 下 20">
            <a:extLst>
              <a:ext uri="{FF2B5EF4-FFF2-40B4-BE49-F238E27FC236}">
                <a16:creationId xmlns:a16="http://schemas.microsoft.com/office/drawing/2014/main" id="{03F95605-54AF-4AB9-9F3F-C2E4C434D3F2}"/>
              </a:ext>
            </a:extLst>
          </p:cNvPr>
          <p:cNvSpPr/>
          <p:nvPr/>
        </p:nvSpPr>
        <p:spPr>
          <a:xfrm>
            <a:off x="8380520" y="2707689"/>
            <a:ext cx="124288"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4A8E414-B7DA-4C54-8FB2-E81AA0554DBF}"/>
              </a:ext>
            </a:extLst>
          </p:cNvPr>
          <p:cNvSpPr/>
          <p:nvPr/>
        </p:nvSpPr>
        <p:spPr>
          <a:xfrm>
            <a:off x="8175719" y="2681057"/>
            <a:ext cx="266945" cy="435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2060"/>
                </a:solidFill>
                <a:latin typeface="仿宋_GB2312" panose="02010609030101010101" pitchFamily="49" charset="-122"/>
                <a:ea typeface="仿宋_GB2312" panose="02010609030101010101" pitchFamily="49" charset="-122"/>
              </a:rPr>
              <a:t>解密</a:t>
            </a:r>
          </a:p>
        </p:txBody>
      </p:sp>
      <p:sp>
        <p:nvSpPr>
          <p:cNvPr id="24" name="矩形: 圆角 23">
            <a:extLst>
              <a:ext uri="{FF2B5EF4-FFF2-40B4-BE49-F238E27FC236}">
                <a16:creationId xmlns:a16="http://schemas.microsoft.com/office/drawing/2014/main" id="{D808DA9D-FB39-404A-9B05-5796F71280B7}"/>
              </a:ext>
            </a:extLst>
          </p:cNvPr>
          <p:cNvSpPr/>
          <p:nvPr/>
        </p:nvSpPr>
        <p:spPr>
          <a:xfrm>
            <a:off x="7861580" y="3195961"/>
            <a:ext cx="1162167"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仿宋_GB2312" panose="02010609030101010101" pitchFamily="49" charset="-122"/>
                <a:ea typeface="仿宋_GB2312" panose="02010609030101010101" pitchFamily="49" charset="-122"/>
              </a:rPr>
              <a:t>Type:JWT</a:t>
            </a:r>
            <a:endParaRPr lang="zh-CN" altLang="en-US" dirty="0">
              <a:latin typeface="仿宋_GB2312" panose="02010609030101010101" pitchFamily="49" charset="-122"/>
              <a:ea typeface="仿宋_GB2312" panose="02010609030101010101" pitchFamily="49" charset="-122"/>
            </a:endParaRPr>
          </a:p>
        </p:txBody>
      </p:sp>
      <p:sp>
        <p:nvSpPr>
          <p:cNvPr id="26" name="矩形: 圆角 25">
            <a:extLst>
              <a:ext uri="{FF2B5EF4-FFF2-40B4-BE49-F238E27FC236}">
                <a16:creationId xmlns:a16="http://schemas.microsoft.com/office/drawing/2014/main" id="{4E581099-3E22-4AF4-8D75-F48637F839ED}"/>
              </a:ext>
            </a:extLst>
          </p:cNvPr>
          <p:cNvSpPr/>
          <p:nvPr/>
        </p:nvSpPr>
        <p:spPr>
          <a:xfrm>
            <a:off x="7774015" y="3693110"/>
            <a:ext cx="1337296"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仿宋_GB2312" panose="02010609030101010101" pitchFamily="49" charset="-122"/>
                <a:ea typeface="仿宋_GB2312" panose="02010609030101010101" pitchFamily="49" charset="-122"/>
              </a:rPr>
              <a:t>alg:HS256</a:t>
            </a:r>
            <a:endParaRPr lang="zh-CN" altLang="en-US" dirty="0">
              <a:latin typeface="仿宋_GB2312" panose="02010609030101010101" pitchFamily="49" charset="-122"/>
              <a:ea typeface="仿宋_GB2312" panose="02010609030101010101" pitchFamily="49" charset="-122"/>
            </a:endParaRPr>
          </a:p>
        </p:txBody>
      </p:sp>
      <p:sp>
        <p:nvSpPr>
          <p:cNvPr id="27" name="箭头: 下 26">
            <a:extLst>
              <a:ext uri="{FF2B5EF4-FFF2-40B4-BE49-F238E27FC236}">
                <a16:creationId xmlns:a16="http://schemas.microsoft.com/office/drawing/2014/main" id="{34A3FEF8-3B20-4185-881C-899239498EBF}"/>
              </a:ext>
            </a:extLst>
          </p:cNvPr>
          <p:cNvSpPr/>
          <p:nvPr/>
        </p:nvSpPr>
        <p:spPr>
          <a:xfrm>
            <a:off x="9829066" y="2700285"/>
            <a:ext cx="124288"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D2BB9418-785E-4FF3-BB45-5D54D4878B14}"/>
              </a:ext>
            </a:extLst>
          </p:cNvPr>
          <p:cNvSpPr/>
          <p:nvPr/>
        </p:nvSpPr>
        <p:spPr>
          <a:xfrm>
            <a:off x="9310126" y="3188557"/>
            <a:ext cx="1162167"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仿宋_GB2312" panose="02010609030101010101" pitchFamily="49" charset="-122"/>
                <a:ea typeface="仿宋_GB2312" panose="02010609030101010101" pitchFamily="49" charset="-122"/>
              </a:rPr>
              <a:t>有效时间</a:t>
            </a:r>
          </a:p>
        </p:txBody>
      </p:sp>
      <p:sp>
        <p:nvSpPr>
          <p:cNvPr id="29" name="矩形: 圆角 28">
            <a:extLst>
              <a:ext uri="{FF2B5EF4-FFF2-40B4-BE49-F238E27FC236}">
                <a16:creationId xmlns:a16="http://schemas.microsoft.com/office/drawing/2014/main" id="{5E3BB1E9-806B-40A0-8563-9E19EC036753}"/>
              </a:ext>
            </a:extLst>
          </p:cNvPr>
          <p:cNvSpPr/>
          <p:nvPr/>
        </p:nvSpPr>
        <p:spPr>
          <a:xfrm>
            <a:off x="9222561" y="3685706"/>
            <a:ext cx="1337296"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仿宋_GB2312" panose="02010609030101010101" pitchFamily="49" charset="-122"/>
                <a:ea typeface="仿宋_GB2312" panose="02010609030101010101" pitchFamily="49" charset="-122"/>
              </a:rPr>
              <a:t>其他信息</a:t>
            </a:r>
          </a:p>
        </p:txBody>
      </p:sp>
      <p:sp>
        <p:nvSpPr>
          <p:cNvPr id="30" name="矩形 29">
            <a:extLst>
              <a:ext uri="{FF2B5EF4-FFF2-40B4-BE49-F238E27FC236}">
                <a16:creationId xmlns:a16="http://schemas.microsoft.com/office/drawing/2014/main" id="{16E3D110-BBC6-451D-BA1C-BF5AF07E1DAE}"/>
              </a:ext>
            </a:extLst>
          </p:cNvPr>
          <p:cNvSpPr/>
          <p:nvPr/>
        </p:nvSpPr>
        <p:spPr>
          <a:xfrm>
            <a:off x="9471219" y="2673653"/>
            <a:ext cx="266945" cy="435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rgbClr val="002060"/>
                </a:solidFill>
                <a:latin typeface="仿宋_GB2312" panose="02010609030101010101" pitchFamily="49" charset="-122"/>
                <a:ea typeface="仿宋_GB2312" panose="02010609030101010101" pitchFamily="49" charset="-122"/>
              </a:rPr>
              <a:t>解密</a:t>
            </a:r>
          </a:p>
        </p:txBody>
      </p:sp>
      <p:grpSp>
        <p:nvGrpSpPr>
          <p:cNvPr id="38" name="组合 37">
            <a:extLst>
              <a:ext uri="{FF2B5EF4-FFF2-40B4-BE49-F238E27FC236}">
                <a16:creationId xmlns:a16="http://schemas.microsoft.com/office/drawing/2014/main" id="{F73E3652-BF17-4E2C-9F28-906A0A1423FA}"/>
              </a:ext>
            </a:extLst>
          </p:cNvPr>
          <p:cNvGrpSpPr/>
          <p:nvPr/>
        </p:nvGrpSpPr>
        <p:grpSpPr>
          <a:xfrm>
            <a:off x="7821544" y="4530560"/>
            <a:ext cx="3462717" cy="559291"/>
            <a:chOff x="8829970" y="4809049"/>
            <a:chExt cx="3078749" cy="360399"/>
          </a:xfrm>
        </p:grpSpPr>
        <p:sp>
          <p:nvSpPr>
            <p:cNvPr id="32" name="矩形: 圆角 31">
              <a:extLst>
                <a:ext uri="{FF2B5EF4-FFF2-40B4-BE49-F238E27FC236}">
                  <a16:creationId xmlns:a16="http://schemas.microsoft.com/office/drawing/2014/main" id="{E76FFD72-8101-41CF-A361-6BE6E638E030}"/>
                </a:ext>
              </a:extLst>
            </p:cNvPr>
            <p:cNvSpPr/>
            <p:nvPr/>
          </p:nvSpPr>
          <p:spPr>
            <a:xfrm>
              <a:off x="8829970" y="4809989"/>
              <a:ext cx="624923"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header</a:t>
              </a:r>
              <a:endParaRPr lang="zh-CN" altLang="en-US" sz="1200" dirty="0">
                <a:latin typeface="仿宋_GB2312" panose="02010609030101010101" pitchFamily="49" charset="-122"/>
                <a:ea typeface="仿宋_GB2312" panose="02010609030101010101" pitchFamily="49" charset="-122"/>
              </a:endParaRPr>
            </a:p>
          </p:txBody>
        </p:sp>
        <p:sp>
          <p:nvSpPr>
            <p:cNvPr id="33" name="矩形: 圆角 32">
              <a:extLst>
                <a:ext uri="{FF2B5EF4-FFF2-40B4-BE49-F238E27FC236}">
                  <a16:creationId xmlns:a16="http://schemas.microsoft.com/office/drawing/2014/main" id="{A3D3E5F4-2118-476B-9BA0-B79E793BDCBB}"/>
                </a:ext>
              </a:extLst>
            </p:cNvPr>
            <p:cNvSpPr/>
            <p:nvPr/>
          </p:nvSpPr>
          <p:spPr>
            <a:xfrm>
              <a:off x="9860225" y="4815283"/>
              <a:ext cx="816948" cy="33735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仿宋_GB2312" panose="02010609030101010101" pitchFamily="49" charset="-122"/>
                  <a:ea typeface="仿宋_GB2312" panose="02010609030101010101" pitchFamily="49" charset="-122"/>
                </a:rPr>
                <a:t>payload</a:t>
              </a:r>
              <a:endParaRPr lang="zh-CN" altLang="en-US" sz="1200" dirty="0">
                <a:latin typeface="仿宋_GB2312" panose="02010609030101010101" pitchFamily="49" charset="-122"/>
                <a:ea typeface="仿宋_GB2312" panose="02010609030101010101" pitchFamily="49" charset="-122"/>
              </a:endParaRPr>
            </a:p>
          </p:txBody>
        </p:sp>
        <p:sp>
          <p:nvSpPr>
            <p:cNvPr id="34" name="矩形: 圆角 33">
              <a:extLst>
                <a:ext uri="{FF2B5EF4-FFF2-40B4-BE49-F238E27FC236}">
                  <a16:creationId xmlns:a16="http://schemas.microsoft.com/office/drawing/2014/main" id="{3B0CCED5-8CC2-48A6-9E88-D343494E1865}"/>
                </a:ext>
              </a:extLst>
            </p:cNvPr>
            <p:cNvSpPr/>
            <p:nvPr/>
          </p:nvSpPr>
          <p:spPr>
            <a:xfrm>
              <a:off x="10980453" y="4809049"/>
              <a:ext cx="928266" cy="36039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仿宋_GB2312" panose="02010609030101010101" pitchFamily="49" charset="-122"/>
                  <a:ea typeface="仿宋_GB2312" panose="02010609030101010101" pitchFamily="49" charset="-122"/>
                </a:rPr>
                <a:t>服务器端提供的秘钥</a:t>
              </a:r>
            </a:p>
          </p:txBody>
        </p:sp>
        <p:sp>
          <p:nvSpPr>
            <p:cNvPr id="36" name="加号 35">
              <a:extLst>
                <a:ext uri="{FF2B5EF4-FFF2-40B4-BE49-F238E27FC236}">
                  <a16:creationId xmlns:a16="http://schemas.microsoft.com/office/drawing/2014/main" id="{4699239A-F535-49A3-B618-BB26DF6F2910}"/>
                </a:ext>
              </a:extLst>
            </p:cNvPr>
            <p:cNvSpPr/>
            <p:nvPr/>
          </p:nvSpPr>
          <p:spPr>
            <a:xfrm>
              <a:off x="9509266" y="4873839"/>
              <a:ext cx="275786" cy="2308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加号 36">
              <a:extLst>
                <a:ext uri="{FF2B5EF4-FFF2-40B4-BE49-F238E27FC236}">
                  <a16:creationId xmlns:a16="http://schemas.microsoft.com/office/drawing/2014/main" id="{C3AB9D1A-7351-4DA8-A5DC-8DCCAA638C3F}"/>
                </a:ext>
              </a:extLst>
            </p:cNvPr>
            <p:cNvSpPr/>
            <p:nvPr/>
          </p:nvSpPr>
          <p:spPr>
            <a:xfrm>
              <a:off x="10690920" y="4873839"/>
              <a:ext cx="275786" cy="23082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Tree>
    <p:extLst>
      <p:ext uri="{BB962C8B-B14F-4D97-AF65-F5344CB8AC3E}">
        <p14:creationId xmlns:p14="http://schemas.microsoft.com/office/powerpoint/2010/main" val="332416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47790"/>
            <a:ext cx="6467475" cy="1294842"/>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a:lnSpc>
                <a:spcPct val="200000"/>
              </a:lnSpc>
            </a:pPr>
            <a:r>
              <a:rPr lang="en-US" altLang="zh-CN" b="1" dirty="0">
                <a:latin typeface="仿宋_GB2312" panose="02010609030101010101" pitchFamily="49" charset="-122"/>
                <a:ea typeface="仿宋_GB2312" panose="02010609030101010101" pitchFamily="49" charset="-122"/>
              </a:rPr>
              <a:t>token</a:t>
            </a:r>
            <a:r>
              <a:rPr lang="zh-CN" altLang="en-US" b="1" dirty="0">
                <a:latin typeface="仿宋_GB2312" panose="02010609030101010101" pitchFamily="49" charset="-122"/>
                <a:ea typeface="仿宋_GB2312" panose="02010609030101010101" pitchFamily="49" charset="-122"/>
              </a:rPr>
              <a:t>的优势</a:t>
            </a:r>
            <a:endParaRPr lang="en-US" altLang="zh-CN" b="1" dirty="0">
              <a:latin typeface="仿宋_GB2312" panose="02010609030101010101" pitchFamily="49" charset="-122"/>
              <a:ea typeface="仿宋_GB2312" panose="02010609030101010101" pitchFamily="49" charset="-122"/>
            </a:endParaRPr>
          </a:p>
        </p:txBody>
      </p:sp>
      <p:sp>
        <p:nvSpPr>
          <p:cNvPr id="3" name="文本框 2">
            <a:extLst>
              <a:ext uri="{FF2B5EF4-FFF2-40B4-BE49-F238E27FC236}">
                <a16:creationId xmlns:a16="http://schemas.microsoft.com/office/drawing/2014/main" id="{0820C78D-8BD9-46DA-96BB-ED90438E8460}"/>
              </a:ext>
            </a:extLst>
          </p:cNvPr>
          <p:cNvSpPr txBox="1"/>
          <p:nvPr/>
        </p:nvSpPr>
        <p:spPr>
          <a:xfrm>
            <a:off x="2308193" y="1465668"/>
            <a:ext cx="8460422" cy="5013360"/>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、防伪造</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    服务器端对携带的</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前两部分再进行一次签名生成，然后比较这次生成的签名与请求中的签名是否一致。由于生成签名的密钥是服务器才知道的，所以别人难以伪造。</a:t>
            </a:r>
          </a:p>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、相比于</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，它无需保存在服务器，不占用服务器内存开销。</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3</a:t>
            </a:r>
            <a:r>
              <a:rPr lang="zh-CN" altLang="en-US" dirty="0">
                <a:latin typeface="仿宋_GB2312" panose="02010609030101010101" pitchFamily="49" charset="-122"/>
                <a:ea typeface="仿宋_GB2312" panose="02010609030101010101" pitchFamily="49" charset="-122"/>
              </a:rPr>
              <a:t>、无状态、可拓展性强：</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    </a:t>
            </a:r>
            <a:r>
              <a:rPr lang="zh-CN" altLang="en-US" dirty="0">
                <a:latin typeface="仿宋_GB2312" panose="02010609030101010101" pitchFamily="49" charset="-122"/>
                <a:ea typeface="仿宋_GB2312" panose="02010609030101010101" pitchFamily="49" charset="-122"/>
              </a:rPr>
              <a:t>比如有</a:t>
            </a:r>
            <a:r>
              <a:rPr lang="en-US" altLang="zh-CN" dirty="0">
                <a:latin typeface="仿宋_GB2312" panose="02010609030101010101" pitchFamily="49" charset="-122"/>
                <a:ea typeface="仿宋_GB2312" panose="02010609030101010101" pitchFamily="49" charset="-122"/>
              </a:rPr>
              <a:t>3</a:t>
            </a:r>
            <a:r>
              <a:rPr lang="zh-CN" altLang="en-US" dirty="0">
                <a:latin typeface="仿宋_GB2312" panose="02010609030101010101" pitchFamily="49" charset="-122"/>
                <a:ea typeface="仿宋_GB2312" panose="02010609030101010101" pitchFamily="49" charset="-122"/>
              </a:rPr>
              <a:t>台机器（</a:t>
            </a:r>
            <a:r>
              <a:rPr lang="en-US" altLang="zh-CN" dirty="0">
                <a:latin typeface="仿宋_GB2312" panose="02010609030101010101" pitchFamily="49" charset="-122"/>
                <a:ea typeface="仿宋_GB2312" panose="02010609030101010101" pitchFamily="49" charset="-122"/>
              </a:rPr>
              <a:t>A</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B</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C</a:t>
            </a:r>
            <a:r>
              <a:rPr lang="zh-CN" altLang="en-US" dirty="0">
                <a:latin typeface="仿宋_GB2312" panose="02010609030101010101" pitchFamily="49" charset="-122"/>
                <a:ea typeface="仿宋_GB2312" panose="02010609030101010101" pitchFamily="49" charset="-122"/>
              </a:rPr>
              <a:t>）组成服务器集群，若</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存在机器</a:t>
            </a:r>
            <a:r>
              <a:rPr lang="en-US" altLang="zh-CN" dirty="0">
                <a:latin typeface="仿宋_GB2312" panose="02010609030101010101" pitchFamily="49" charset="-122"/>
                <a:ea typeface="仿宋_GB2312" panose="02010609030101010101" pitchFamily="49" charset="-122"/>
              </a:rPr>
              <a:t>A</a:t>
            </a:r>
            <a:r>
              <a:rPr lang="zh-CN" altLang="en-US" dirty="0">
                <a:latin typeface="仿宋_GB2312" panose="02010609030101010101" pitchFamily="49" charset="-122"/>
                <a:ea typeface="仿宋_GB2312" panose="02010609030101010101" pitchFamily="49" charset="-122"/>
              </a:rPr>
              <a:t>上，</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只能保存在其中一台服务器，此时你便不能访问机器</a:t>
            </a:r>
            <a:r>
              <a:rPr lang="en-US" altLang="zh-CN" dirty="0">
                <a:latin typeface="仿宋_GB2312" panose="02010609030101010101" pitchFamily="49" charset="-122"/>
                <a:ea typeface="仿宋_GB2312" panose="02010609030101010101" pitchFamily="49" charset="-122"/>
              </a:rPr>
              <a:t>B</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C</a:t>
            </a:r>
            <a:r>
              <a:rPr lang="zh-CN" altLang="en-US" dirty="0">
                <a:latin typeface="仿宋_GB2312" panose="02010609030101010101" pitchFamily="49" charset="-122"/>
                <a:ea typeface="仿宋_GB2312" panose="02010609030101010101" pitchFamily="49" charset="-122"/>
              </a:rPr>
              <a:t>，因为</a:t>
            </a:r>
            <a:r>
              <a:rPr lang="en-US" altLang="zh-CN" dirty="0">
                <a:latin typeface="仿宋_GB2312" panose="02010609030101010101" pitchFamily="49" charset="-122"/>
                <a:ea typeface="仿宋_GB2312" panose="02010609030101010101" pitchFamily="49" charset="-122"/>
              </a:rPr>
              <a:t>B</a:t>
            </a:r>
            <a:r>
              <a:rPr lang="zh-CN" altLang="en-US" dirty="0">
                <a:latin typeface="仿宋_GB2312" panose="02010609030101010101" pitchFamily="49" charset="-122"/>
                <a:ea typeface="仿宋_GB2312" panose="02010609030101010101" pitchFamily="49" charset="-122"/>
              </a:rPr>
              <a:t>、</a:t>
            </a:r>
            <a:r>
              <a:rPr lang="en-US" altLang="zh-CN" dirty="0">
                <a:latin typeface="仿宋_GB2312" panose="02010609030101010101" pitchFamily="49" charset="-122"/>
                <a:ea typeface="仿宋_GB2312" panose="02010609030101010101" pitchFamily="49" charset="-122"/>
              </a:rPr>
              <a:t>C</a:t>
            </a:r>
            <a:r>
              <a:rPr lang="zh-CN" altLang="en-US" dirty="0">
                <a:latin typeface="仿宋_GB2312" panose="02010609030101010101" pitchFamily="49" charset="-122"/>
                <a:ea typeface="仿宋_GB2312" panose="02010609030101010101" pitchFamily="49" charset="-122"/>
              </a:rPr>
              <a:t>上没有存放该</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，而使用</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就能够验证用户请求合法性，并且我再加几台机器也没事。</a:t>
            </a: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4</a:t>
            </a:r>
            <a:r>
              <a:rPr lang="zh-CN" altLang="en-US" dirty="0">
                <a:latin typeface="仿宋_GB2312" panose="02010609030101010101" pitchFamily="49" charset="-122"/>
                <a:ea typeface="仿宋_GB2312" panose="02010609030101010101" pitchFamily="49" charset="-122"/>
              </a:rPr>
              <a:t>、只要使用相同的秘钥与</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生成方式，支持跨域访问。</a:t>
            </a:r>
          </a:p>
          <a:p>
            <a:pPr>
              <a:lnSpc>
                <a:spcPct val="150000"/>
              </a:lnSpc>
            </a:pPr>
            <a:endParaRPr lang="zh-CN" altLang="en-US"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25281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20C78D-8BD9-46DA-96BB-ED90438E8460}"/>
              </a:ext>
            </a:extLst>
          </p:cNvPr>
          <p:cNvSpPr txBox="1"/>
          <p:nvPr/>
        </p:nvSpPr>
        <p:spPr>
          <a:xfrm>
            <a:off x="2358500" y="897497"/>
            <a:ext cx="7475000" cy="5844357"/>
          </a:xfrm>
          <a:prstGeom prst="rect">
            <a:avLst/>
          </a:prstGeom>
          <a:noFill/>
        </p:spPr>
        <p:txBody>
          <a:bodyPr wrap="square" rtlCol="0">
            <a:spAutoFit/>
          </a:bodyPr>
          <a:lstStyle/>
          <a:p>
            <a:pPr marL="342900" indent="-342900">
              <a:lnSpc>
                <a:spcPct val="150000"/>
              </a:lnSpc>
              <a:buAutoNum type="arabicPeriod"/>
            </a:pPr>
            <a:r>
              <a:rPr lang="zh-CN" altLang="en-US" dirty="0">
                <a:latin typeface="仿宋_GB2312" panose="02010609030101010101" pitchFamily="49" charset="-122"/>
                <a:ea typeface="仿宋_GB2312" panose="02010609030101010101" pitchFamily="49" charset="-122"/>
              </a:rPr>
              <a:t>业务助理工作：从该工作认识到业务工作虽然很繁琐，但是从中也熟悉了业务工作的流程并培养了在工作过程中的认真仔细的好习惯。</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r>
              <a:rPr lang="zh-CN" altLang="en-US" dirty="0">
                <a:latin typeface="仿宋_GB2312" panose="02010609030101010101" pitchFamily="49" charset="-122"/>
                <a:ea typeface="仿宋_GB2312" panose="02010609030101010101" pitchFamily="49" charset="-122"/>
              </a:rPr>
              <a:t>爬虫平台用户模块接口。从接口的编写工作中，了解到前后端分离接口对开发工作的重要性，大大提高了开发效率。</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r>
              <a:rPr lang="zh-CN" altLang="en-US" dirty="0">
                <a:latin typeface="仿宋_GB2312" panose="02010609030101010101" pitchFamily="49" charset="-122"/>
                <a:ea typeface="仿宋_GB2312" panose="02010609030101010101" pitchFamily="49" charset="-122"/>
              </a:rPr>
              <a:t>获取了</a:t>
            </a:r>
            <a:r>
              <a:rPr lang="en-US" altLang="zh-CN" dirty="0">
                <a:latin typeface="仿宋_GB2312" panose="02010609030101010101" pitchFamily="49" charset="-122"/>
                <a:ea typeface="仿宋_GB2312" panose="02010609030101010101" pitchFamily="49" charset="-122"/>
              </a:rPr>
              <a:t>14</a:t>
            </a:r>
            <a:r>
              <a:rPr lang="zh-CN" altLang="en-US" dirty="0">
                <a:latin typeface="仿宋_GB2312" panose="02010609030101010101" pitchFamily="49" charset="-122"/>
                <a:ea typeface="仿宋_GB2312" panose="02010609030101010101" pitchFamily="49" charset="-122"/>
              </a:rPr>
              <a:t>篇督查督办会议纪要、</a:t>
            </a:r>
            <a:r>
              <a:rPr lang="en-US" altLang="zh-CN" dirty="0">
                <a:latin typeface="仿宋_GB2312" panose="02010609030101010101" pitchFamily="49" charset="-122"/>
                <a:ea typeface="仿宋_GB2312" panose="02010609030101010101" pitchFamily="49" charset="-122"/>
              </a:rPr>
              <a:t>2857</a:t>
            </a:r>
            <a:r>
              <a:rPr lang="zh-CN" altLang="en-US" dirty="0">
                <a:latin typeface="仿宋_GB2312" panose="02010609030101010101" pitchFamily="49" charset="-122"/>
                <a:ea typeface="仿宋_GB2312" panose="02010609030101010101" pitchFamily="49" charset="-122"/>
              </a:rPr>
              <a:t>条拉勾网招聘信息、</a:t>
            </a:r>
            <a:r>
              <a:rPr lang="en-US" altLang="zh-CN" dirty="0">
                <a:latin typeface="仿宋_GB2312" panose="02010609030101010101" pitchFamily="49" charset="-122"/>
                <a:ea typeface="仿宋_GB2312" panose="02010609030101010101" pitchFamily="49" charset="-122"/>
              </a:rPr>
              <a:t>2133</a:t>
            </a:r>
            <a:r>
              <a:rPr lang="zh-CN" altLang="en-US" dirty="0">
                <a:latin typeface="仿宋_GB2312" panose="02010609030101010101" pitchFamily="49" charset="-122"/>
                <a:ea typeface="仿宋_GB2312" panose="02010609030101010101" pitchFamily="49" charset="-122"/>
              </a:rPr>
              <a:t>篇贵州省科技厅政策文件和通知公告文件。在编写爬虫代码的过程中，认识到代码规范的重要性，同时也提升了代码编写能力。</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r>
              <a:rPr lang="zh-CN" altLang="en-US" dirty="0">
                <a:latin typeface="仿宋_GB2312" panose="02010609030101010101" pitchFamily="49" charset="-122"/>
                <a:ea typeface="仿宋_GB2312" panose="02010609030101010101" pitchFamily="49" charset="-122"/>
              </a:rPr>
              <a:t>调研</a:t>
            </a:r>
            <a:r>
              <a:rPr lang="en-US" altLang="zh-CN" dirty="0">
                <a:latin typeface="仿宋_GB2312" panose="02010609030101010101" pitchFamily="49" charset="-122"/>
                <a:ea typeface="仿宋_GB2312" panose="02010609030101010101" pitchFamily="49" charset="-122"/>
              </a:rPr>
              <a:t>14</a:t>
            </a:r>
            <a:r>
              <a:rPr lang="zh-CN" altLang="en-US" dirty="0">
                <a:latin typeface="仿宋_GB2312" panose="02010609030101010101" pitchFamily="49" charset="-122"/>
                <a:ea typeface="仿宋_GB2312" panose="02010609030101010101" pitchFamily="49" charset="-122"/>
              </a:rPr>
              <a:t>家</a:t>
            </a:r>
            <a:r>
              <a:rPr lang="en-US" altLang="zh-CN" dirty="0" err="1">
                <a:latin typeface="仿宋_GB2312" panose="02010609030101010101" pitchFamily="49" charset="-122"/>
                <a:ea typeface="仿宋_GB2312" panose="02010609030101010101" pitchFamily="49" charset="-122"/>
              </a:rPr>
              <a:t>ip</a:t>
            </a:r>
            <a:r>
              <a:rPr lang="zh-CN" altLang="en-US" dirty="0">
                <a:latin typeface="仿宋_GB2312" panose="02010609030101010101" pitchFamily="49" charset="-122"/>
                <a:ea typeface="仿宋_GB2312" panose="02010609030101010101" pitchFamily="49" charset="-122"/>
              </a:rPr>
              <a:t>代理商收费情况并整理成表格。</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r>
              <a:rPr lang="en-US" altLang="zh-CN" dirty="0" err="1">
                <a:latin typeface="仿宋_GB2312" panose="02010609030101010101" pitchFamily="49" charset="-122"/>
                <a:ea typeface="仿宋_GB2312" panose="02010609030101010101" pitchFamily="49" charset="-122"/>
              </a:rPr>
              <a:t>django</a:t>
            </a:r>
            <a:r>
              <a:rPr lang="zh-CN" altLang="en-US" dirty="0">
                <a:latin typeface="仿宋_GB2312" panose="02010609030101010101" pitchFamily="49" charset="-122"/>
                <a:ea typeface="仿宋_GB2312" panose="02010609030101010101" pitchFamily="49" charset="-122"/>
              </a:rPr>
              <a:t>后端开发框架：创建简单的项目、用户管理（登录、注册、登出）、文件上传。</a:t>
            </a:r>
            <a:r>
              <a:rPr lang="en-US" altLang="zh-CN" dirty="0" err="1">
                <a:latin typeface="仿宋_GB2312" panose="02010609030101010101" pitchFamily="49" charset="-122"/>
                <a:ea typeface="仿宋_GB2312" panose="02010609030101010101" pitchFamily="49" charset="-122"/>
              </a:rPr>
              <a:t>django</a:t>
            </a:r>
            <a:r>
              <a:rPr lang="zh-CN" altLang="en-US" dirty="0">
                <a:latin typeface="仿宋_GB2312" panose="02010609030101010101" pitchFamily="49" charset="-122"/>
                <a:ea typeface="仿宋_GB2312" panose="02010609030101010101" pitchFamily="49" charset="-122"/>
              </a:rPr>
              <a:t>开发目录结构（各个</a:t>
            </a:r>
            <a:r>
              <a:rPr lang="en-US" altLang="zh-CN" dirty="0">
                <a:latin typeface="仿宋_GB2312" panose="02010609030101010101" pitchFamily="49" charset="-122"/>
                <a:ea typeface="仿宋_GB2312" panose="02010609030101010101" pitchFamily="49" charset="-122"/>
              </a:rPr>
              <a:t>app</a:t>
            </a:r>
            <a:r>
              <a:rPr lang="zh-CN" altLang="en-US" dirty="0">
                <a:latin typeface="仿宋_GB2312" panose="02010609030101010101" pitchFamily="49" charset="-122"/>
                <a:ea typeface="仿宋_GB2312" panose="02010609030101010101" pitchFamily="49" charset="-122"/>
              </a:rPr>
              <a:t>管理、</a:t>
            </a:r>
            <a:r>
              <a:rPr lang="en-US" altLang="zh-CN" dirty="0">
                <a:latin typeface="仿宋_GB2312" panose="02010609030101010101" pitchFamily="49" charset="-122"/>
                <a:ea typeface="仿宋_GB2312" panose="02010609030101010101" pitchFamily="49" charset="-122"/>
              </a:rPr>
              <a:t>app</a:t>
            </a:r>
            <a:r>
              <a:rPr lang="zh-CN" altLang="en-US" dirty="0">
                <a:latin typeface="仿宋_GB2312" panose="02010609030101010101" pitchFamily="49" charset="-122"/>
                <a:ea typeface="仿宋_GB2312" panose="02010609030101010101" pitchFamily="49" charset="-122"/>
              </a:rPr>
              <a:t>间建立连接）等。</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r>
              <a:rPr lang="en-US" altLang="zh-CN" dirty="0">
                <a:latin typeface="仿宋_GB2312" panose="02010609030101010101" pitchFamily="49" charset="-122"/>
                <a:ea typeface="仿宋_GB2312" panose="02010609030101010101" pitchFamily="49" charset="-122"/>
              </a:rPr>
              <a:t>scrapy</a:t>
            </a:r>
            <a:r>
              <a:rPr lang="zh-CN" altLang="en-US" dirty="0">
                <a:latin typeface="仿宋_GB2312" panose="02010609030101010101" pitchFamily="49" charset="-122"/>
                <a:ea typeface="仿宋_GB2312" panose="02010609030101010101" pitchFamily="49" charset="-122"/>
              </a:rPr>
              <a:t>框架的学习：掌握每个模块的作用、</a:t>
            </a:r>
            <a:r>
              <a:rPr lang="en-US" altLang="zh-CN" dirty="0">
                <a:latin typeface="仿宋_GB2312" panose="02010609030101010101" pitchFamily="49" charset="-122"/>
                <a:ea typeface="仿宋_GB2312" panose="02010609030101010101" pitchFamily="49" charset="-122"/>
              </a:rPr>
              <a:t>egg</a:t>
            </a:r>
            <a:r>
              <a:rPr lang="zh-CN" altLang="en-US" dirty="0">
                <a:latin typeface="仿宋_GB2312" panose="02010609030101010101" pitchFamily="49" charset="-122"/>
                <a:ea typeface="仿宋_GB2312" panose="02010609030101010101" pitchFamily="49" charset="-122"/>
              </a:rPr>
              <a:t>文件制作、分布式爬虫。</a:t>
            </a:r>
            <a:endParaRPr lang="en-US" altLang="zh-CN" dirty="0">
              <a:latin typeface="仿宋_GB2312" panose="02010609030101010101" pitchFamily="49" charset="-122"/>
              <a:ea typeface="仿宋_GB2312" panose="02010609030101010101" pitchFamily="49" charset="-122"/>
            </a:endParaRPr>
          </a:p>
          <a:p>
            <a:pPr marL="342900" indent="-342900">
              <a:lnSpc>
                <a:spcPct val="150000"/>
              </a:lnSpc>
              <a:buAutoNum type="arabicPeriod"/>
            </a:pPr>
            <a:endParaRPr lang="zh-CN" altLang="en-US" dirty="0">
              <a:latin typeface="仿宋_GB2312" panose="02010609030101010101" pitchFamily="49" charset="-122"/>
              <a:ea typeface="仿宋_GB2312" panose="02010609030101010101" pitchFamily="49" charset="-122"/>
            </a:endParaRPr>
          </a:p>
        </p:txBody>
      </p:sp>
      <p:sp>
        <p:nvSpPr>
          <p:cNvPr id="31" name="文本框 30">
            <a:extLst>
              <a:ext uri="{FF2B5EF4-FFF2-40B4-BE49-F238E27FC236}">
                <a16:creationId xmlns:a16="http://schemas.microsoft.com/office/drawing/2014/main" id="{8B8F5DB4-32A0-46F9-8EDA-2FC5C063F8D8}"/>
              </a:ext>
            </a:extLst>
          </p:cNvPr>
          <p:cNvSpPr txBox="1"/>
          <p:nvPr/>
        </p:nvSpPr>
        <p:spPr>
          <a:xfrm>
            <a:off x="1695450" y="47790"/>
            <a:ext cx="6467475" cy="69826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工作总结</a:t>
            </a:r>
            <a:endParaRPr lang="en-US" altLang="zh-CN" sz="2400" b="1" dirty="0">
              <a:solidFill>
                <a:srgbClr val="7030A0"/>
              </a:solidFill>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54803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3851984" y="551711"/>
            <a:ext cx="5248275" cy="5324535"/>
          </a:xfrm>
          <a:prstGeom prst="rect">
            <a:avLst/>
          </a:prstGeom>
          <a:noFill/>
        </p:spPr>
        <p:txBody>
          <a:bodyPr wrap="square" rtlCol="0">
            <a:spAutoFit/>
          </a:bodyPr>
          <a:lstStyle/>
          <a:p>
            <a:pPr algn="ctr">
              <a:lnSpc>
                <a:spcPct val="200000"/>
              </a:lnSpc>
            </a:pPr>
            <a:r>
              <a:rPr lang="zh-CN" altLang="en-US" sz="3200" b="1" dirty="0">
                <a:solidFill>
                  <a:srgbClr val="00B0F0"/>
                </a:solidFill>
                <a:latin typeface="仿宋_GB2312" panose="02010609030101010101" pitchFamily="49" charset="-122"/>
                <a:ea typeface="仿宋_GB2312" panose="02010609030101010101" pitchFamily="49" charset="-122"/>
              </a:rPr>
              <a:t>目      录</a:t>
            </a:r>
            <a:endParaRPr lang="en-US" altLang="zh-CN" sz="3200" b="1" dirty="0">
              <a:solidFill>
                <a:srgbClr val="00B0F0"/>
              </a:solidFill>
              <a:latin typeface="仿宋_GB2312" panose="02010609030101010101" pitchFamily="49" charset="-122"/>
              <a:ea typeface="仿宋_GB2312" panose="02010609030101010101" pitchFamily="49" charset="-122"/>
            </a:endParaRPr>
          </a:p>
          <a:p>
            <a:pPr algn="ctr">
              <a:lnSpc>
                <a:spcPct val="200000"/>
              </a:lnSpc>
            </a:pPr>
            <a:endParaRPr lang="en-US" altLang="zh-CN" sz="2400" b="1" dirty="0">
              <a:latin typeface="仿宋_GB2312" panose="02010609030101010101" pitchFamily="49" charset="-122"/>
              <a:ea typeface="仿宋_GB2312" panose="02010609030101010101" pitchFamily="49" charset="-122"/>
            </a:endParaRPr>
          </a:p>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身份认证方式</a:t>
            </a:r>
          </a:p>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的身份验证</a:t>
            </a:r>
          </a:p>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JWT</a:t>
            </a:r>
            <a:r>
              <a:rPr lang="zh-CN" altLang="en-US" sz="2400" b="1" dirty="0">
                <a:solidFill>
                  <a:srgbClr val="7030A0"/>
                </a:solidFill>
                <a:latin typeface="仿宋_GB2312" panose="02010609030101010101" pitchFamily="49" charset="-122"/>
                <a:ea typeface="仿宋_GB2312" panose="02010609030101010101" pitchFamily="49" charset="-122"/>
              </a:rPr>
              <a:t>的</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认证机制</a:t>
            </a:r>
            <a:endParaRPr lang="en-US" altLang="zh-CN" sz="2400" b="1" dirty="0">
              <a:solidFill>
                <a:srgbClr val="7030A0"/>
              </a:solidFill>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工作总结</a:t>
            </a:r>
            <a:endParaRPr lang="en-US" altLang="zh-CN" sz="2400" b="1" dirty="0">
              <a:solidFill>
                <a:srgbClr val="7030A0"/>
              </a:solidFill>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下一步工作计划</a:t>
            </a:r>
          </a:p>
          <a:p>
            <a:pPr algn="ctr"/>
            <a:endParaRPr lang="en-US" altLang="zh-CN" b="1" dirty="0"/>
          </a:p>
          <a:p>
            <a:endParaRPr lang="en-US" altLang="zh-CN" b="1" dirty="0"/>
          </a:p>
        </p:txBody>
      </p:sp>
    </p:spTree>
    <p:extLst>
      <p:ext uri="{BB962C8B-B14F-4D97-AF65-F5344CB8AC3E}">
        <p14:creationId xmlns:p14="http://schemas.microsoft.com/office/powerpoint/2010/main" val="396203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20C78D-8BD9-46DA-96BB-ED90438E8460}"/>
              </a:ext>
            </a:extLst>
          </p:cNvPr>
          <p:cNvSpPr txBox="1"/>
          <p:nvPr/>
        </p:nvSpPr>
        <p:spPr>
          <a:xfrm>
            <a:off x="2592278" y="1739627"/>
            <a:ext cx="6800297" cy="1689373"/>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1.	</a:t>
            </a:r>
            <a:r>
              <a:rPr lang="zh-CN" altLang="en-US" dirty="0">
                <a:latin typeface="仿宋_GB2312" panose="02010609030101010101" pitchFamily="49" charset="-122"/>
                <a:ea typeface="仿宋_GB2312" panose="02010609030101010101" pitchFamily="49" charset="-122"/>
              </a:rPr>
              <a:t>继续后端开发知识的学习，为后续爬虫平台的完善打好基础。</a:t>
            </a:r>
          </a:p>
          <a:p>
            <a:pPr>
              <a:lnSpc>
                <a:spcPct val="150000"/>
              </a:lnSpc>
            </a:pPr>
            <a:r>
              <a:rPr lang="en-US" altLang="zh-CN" dirty="0">
                <a:latin typeface="仿宋_GB2312" panose="02010609030101010101" pitchFamily="49" charset="-122"/>
                <a:ea typeface="仿宋_GB2312" panose="02010609030101010101" pitchFamily="49" charset="-122"/>
              </a:rPr>
              <a:t>2.	</a:t>
            </a:r>
            <a:r>
              <a:rPr lang="zh-CN" altLang="en-US" dirty="0">
                <a:latin typeface="仿宋_GB2312" panose="02010609030101010101" pitchFamily="49" charset="-122"/>
                <a:ea typeface="仿宋_GB2312" panose="02010609030101010101" pitchFamily="49" charset="-122"/>
              </a:rPr>
              <a:t>继续学习爬虫知识（动态网页爬取），为以后的数据获取作铺垫。</a:t>
            </a:r>
          </a:p>
          <a:p>
            <a:pPr>
              <a:lnSpc>
                <a:spcPct val="150000"/>
              </a:lnSpc>
            </a:pPr>
            <a:r>
              <a:rPr lang="en-US" altLang="zh-CN" dirty="0">
                <a:latin typeface="仿宋_GB2312" panose="02010609030101010101" pitchFamily="49" charset="-122"/>
                <a:ea typeface="仿宋_GB2312" panose="02010609030101010101" pitchFamily="49" charset="-122"/>
              </a:rPr>
              <a:t>3.	</a:t>
            </a:r>
            <a:r>
              <a:rPr lang="zh-CN" altLang="en-US" dirty="0">
                <a:latin typeface="仿宋_GB2312" panose="02010609030101010101" pitchFamily="49" charset="-122"/>
                <a:ea typeface="仿宋_GB2312" panose="02010609030101010101" pitchFamily="49" charset="-122"/>
              </a:rPr>
              <a:t>数据建设小组知文数据获取。</a:t>
            </a:r>
          </a:p>
        </p:txBody>
      </p:sp>
      <p:sp>
        <p:nvSpPr>
          <p:cNvPr id="4" name="文本框 3">
            <a:extLst>
              <a:ext uri="{FF2B5EF4-FFF2-40B4-BE49-F238E27FC236}">
                <a16:creationId xmlns:a16="http://schemas.microsoft.com/office/drawing/2014/main" id="{845CC36B-6EF1-4784-9898-898AD7B086D2}"/>
              </a:ext>
            </a:extLst>
          </p:cNvPr>
          <p:cNvSpPr txBox="1"/>
          <p:nvPr/>
        </p:nvSpPr>
        <p:spPr>
          <a:xfrm>
            <a:off x="1695450" y="47790"/>
            <a:ext cx="6467475" cy="69826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下一步工作计划</a:t>
            </a:r>
            <a:endParaRPr lang="en-US" altLang="zh-CN" sz="2400" b="1" dirty="0">
              <a:solidFill>
                <a:srgbClr val="7030A0"/>
              </a:solidFill>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85922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4639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身份认证方式</a:t>
            </a:r>
          </a:p>
          <a:p>
            <a:pPr>
              <a:lnSpc>
                <a:spcPct val="200000"/>
              </a:lnSpc>
            </a:pPr>
            <a:r>
              <a:rPr lang="zh-CN" altLang="en-US" sz="2000" b="1" dirty="0">
                <a:latin typeface="仿宋_GB2312" panose="02010609030101010101" pitchFamily="49" charset="-122"/>
                <a:ea typeface="仿宋_GB2312" panose="02010609030101010101" pitchFamily="49" charset="-122"/>
              </a:rPr>
              <a:t>为什么需要认证</a:t>
            </a:r>
            <a:endParaRPr lang="en-US" altLang="zh-CN" sz="2000" b="1" dirty="0">
              <a:latin typeface="仿宋_GB2312" panose="02010609030101010101" pitchFamily="49" charset="-122"/>
              <a:ea typeface="仿宋_GB2312" panose="02010609030101010101" pitchFamily="49" charset="-122"/>
            </a:endParaRPr>
          </a:p>
        </p:txBody>
      </p:sp>
      <p:sp>
        <p:nvSpPr>
          <p:cNvPr id="2" name="文本框 1">
            <a:extLst>
              <a:ext uri="{FF2B5EF4-FFF2-40B4-BE49-F238E27FC236}">
                <a16:creationId xmlns:a16="http://schemas.microsoft.com/office/drawing/2014/main" id="{773E3A3B-0673-49F9-BAF8-8A83C439A5B2}"/>
              </a:ext>
            </a:extLst>
          </p:cNvPr>
          <p:cNvSpPr txBox="1"/>
          <p:nvPr/>
        </p:nvSpPr>
        <p:spPr>
          <a:xfrm>
            <a:off x="2636668" y="1979324"/>
            <a:ext cx="7634796" cy="2520370"/>
          </a:xfrm>
          <a:prstGeom prst="rect">
            <a:avLst/>
          </a:prstGeom>
          <a:noFill/>
        </p:spPr>
        <p:txBody>
          <a:bodyPr wrap="square" rtlCol="0">
            <a:spAutoFit/>
          </a:bodyPr>
          <a:lstStyle/>
          <a:p>
            <a:pPr>
              <a:lnSpc>
                <a:spcPct val="150000"/>
              </a:lnSpc>
            </a:pPr>
            <a:r>
              <a:rPr lang="en-US" altLang="zh-CN" dirty="0">
                <a:latin typeface="仿宋_GB2312" panose="02010609030101010101" pitchFamily="49" charset="-122"/>
                <a:ea typeface="仿宋_GB2312" panose="02010609030101010101" pitchFamily="49" charset="-122"/>
              </a:rPr>
              <a:t>    HTTP</a:t>
            </a:r>
            <a:r>
              <a:rPr lang="zh-CN" altLang="en-US" dirty="0">
                <a:latin typeface="仿宋_GB2312" panose="02010609030101010101" pitchFamily="49" charset="-122"/>
                <a:ea typeface="仿宋_GB2312" panose="02010609030101010101" pitchFamily="49" charset="-122"/>
              </a:rPr>
              <a:t>无状态协议，是指协议对于事务处理没有记忆能力。缺少状态意味着如果后续处理需要前面的信息，则它必须重传，这样可能导致每次连接传送的数据量增大。由于</a:t>
            </a:r>
            <a:r>
              <a:rPr lang="en-US" altLang="zh-CN" dirty="0">
                <a:latin typeface="仿宋_GB2312" panose="02010609030101010101" pitchFamily="49" charset="-122"/>
                <a:ea typeface="仿宋_GB2312" panose="02010609030101010101" pitchFamily="49" charset="-122"/>
              </a:rPr>
              <a:t>http</a:t>
            </a:r>
            <a:r>
              <a:rPr lang="zh-CN" altLang="en-US" dirty="0">
                <a:latin typeface="仿宋_GB2312" panose="02010609030101010101" pitchFamily="49" charset="-122"/>
                <a:ea typeface="仿宋_GB2312" panose="02010609030101010101" pitchFamily="49" charset="-122"/>
              </a:rPr>
              <a:t>的这种无状态协议，服务器单从网络连接上无法获取用户的身份信息。怎么办呢？如果能用户们签发一个通行证，每人一个，无论谁访问都必须携带自己通行证。这样服务器就能从通行证上确认用户身份。</a:t>
            </a:r>
          </a:p>
        </p:txBody>
      </p:sp>
    </p:spTree>
    <p:extLst>
      <p:ext uri="{BB962C8B-B14F-4D97-AF65-F5344CB8AC3E}">
        <p14:creationId xmlns:p14="http://schemas.microsoft.com/office/powerpoint/2010/main" val="281222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4639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身份认证方式</a:t>
            </a:r>
          </a:p>
          <a:p>
            <a:pPr>
              <a:lnSpc>
                <a:spcPct val="200000"/>
              </a:lnSpc>
            </a:pPr>
            <a:r>
              <a:rPr lang="zh-CN" altLang="en-US" sz="2000" b="1" dirty="0">
                <a:latin typeface="仿宋_GB2312" panose="02010609030101010101" pitchFamily="49" charset="-122"/>
                <a:ea typeface="仿宋_GB2312" panose="02010609030101010101" pitchFamily="49" charset="-122"/>
              </a:rPr>
              <a:t>基于</a:t>
            </a:r>
            <a:r>
              <a:rPr lang="en-US" altLang="zh-CN" sz="2000" b="1" dirty="0">
                <a:latin typeface="仿宋_GB2312" panose="02010609030101010101" pitchFamily="49" charset="-122"/>
                <a:ea typeface="仿宋_GB2312" panose="02010609030101010101" pitchFamily="49" charset="-122"/>
              </a:rPr>
              <a:t>cookie</a:t>
            </a:r>
            <a:r>
              <a:rPr lang="zh-CN" altLang="en-US" sz="2000" b="1" dirty="0">
                <a:latin typeface="仿宋_GB2312" panose="02010609030101010101" pitchFamily="49" charset="-122"/>
                <a:ea typeface="仿宋_GB2312" panose="02010609030101010101" pitchFamily="49" charset="-122"/>
              </a:rPr>
              <a:t>的身份认证</a:t>
            </a:r>
            <a:endParaRPr lang="en-US" altLang="zh-CN" sz="2000" b="1" dirty="0">
              <a:latin typeface="仿宋_GB2312" panose="02010609030101010101" pitchFamily="49" charset="-122"/>
              <a:ea typeface="仿宋_GB2312" panose="02010609030101010101" pitchFamily="49" charset="-122"/>
            </a:endParaRPr>
          </a:p>
        </p:txBody>
      </p:sp>
      <p:sp>
        <p:nvSpPr>
          <p:cNvPr id="2" name="文本框 1">
            <a:extLst>
              <a:ext uri="{FF2B5EF4-FFF2-40B4-BE49-F238E27FC236}">
                <a16:creationId xmlns:a16="http://schemas.microsoft.com/office/drawing/2014/main" id="{773E3A3B-0673-49F9-BAF8-8A83C439A5B2}"/>
              </a:ext>
            </a:extLst>
          </p:cNvPr>
          <p:cNvSpPr txBox="1"/>
          <p:nvPr/>
        </p:nvSpPr>
        <p:spPr>
          <a:xfrm>
            <a:off x="2370339" y="1721383"/>
            <a:ext cx="7634796" cy="4597862"/>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    从定义上来说，</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就是由服务器发给客户端的特殊信息，而这些信息以文本文件的方式存放在客户端，然后客户端每次向服务器发送请求的时候都会带上这些特殊的信息。</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用户提交个人信息至服务器；</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服务器向客户端回传相应的超文本，同时也会返回这些个人信息；</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浏览器会将这些信息存放在一个统一的位置；</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客户端再向服务器发送请求的时候，将</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信息则存放在</a:t>
            </a:r>
            <a:r>
              <a:rPr lang="en-US" altLang="zh-CN" dirty="0">
                <a:latin typeface="仿宋_GB2312" panose="02010609030101010101" pitchFamily="49" charset="-122"/>
                <a:ea typeface="仿宋_GB2312" panose="02010609030101010101" pitchFamily="49" charset="-122"/>
              </a:rPr>
              <a:t>HTTP</a:t>
            </a:r>
            <a:r>
              <a:rPr lang="zh-CN" altLang="en-US" dirty="0">
                <a:latin typeface="仿宋_GB2312" panose="02010609030101010101" pitchFamily="49" charset="-122"/>
                <a:ea typeface="仿宋_GB2312" panose="02010609030101010101" pitchFamily="49" charset="-122"/>
              </a:rPr>
              <a:t>请求头发回至服务器端；</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服务器端解析</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得到用户相关信息并作出相应的响应</a:t>
            </a:r>
            <a:endParaRPr lang="en-US" altLang="zh-CN" dirty="0">
              <a:latin typeface="仿宋_GB2312" panose="02010609030101010101" pitchFamily="49" charset="-122"/>
              <a:ea typeface="仿宋_GB2312" panose="02010609030101010101" pitchFamily="49" charset="-122"/>
            </a:endParaRPr>
          </a:p>
          <a:p>
            <a:pPr>
              <a:lnSpc>
                <a:spcPct val="150000"/>
              </a:lnSpc>
            </a:pP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endParaRPr lang="zh-CN" altLang="en-US"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944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4639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身份认证方式</a:t>
            </a:r>
          </a:p>
          <a:p>
            <a:pPr>
              <a:lnSpc>
                <a:spcPct val="200000"/>
              </a:lnSpc>
            </a:pPr>
            <a:r>
              <a:rPr lang="zh-CN" altLang="en-US" sz="2000" b="1" dirty="0">
                <a:latin typeface="仿宋_GB2312" panose="02010609030101010101" pitchFamily="49" charset="-122"/>
                <a:ea typeface="仿宋_GB2312" panose="02010609030101010101" pitchFamily="49" charset="-122"/>
              </a:rPr>
              <a:t>基于</a:t>
            </a:r>
            <a:r>
              <a:rPr lang="en-US" altLang="zh-CN" sz="2000" b="1" dirty="0">
                <a:latin typeface="仿宋_GB2312" panose="02010609030101010101" pitchFamily="49" charset="-122"/>
                <a:ea typeface="仿宋_GB2312" panose="02010609030101010101" pitchFamily="49" charset="-122"/>
              </a:rPr>
              <a:t>cookie</a:t>
            </a:r>
            <a:r>
              <a:rPr lang="zh-CN" altLang="en-US" sz="2000" b="1" dirty="0">
                <a:latin typeface="仿宋_GB2312" panose="02010609030101010101" pitchFamily="49" charset="-122"/>
                <a:ea typeface="仿宋_GB2312" panose="02010609030101010101" pitchFamily="49" charset="-122"/>
              </a:rPr>
              <a:t>的身份认证</a:t>
            </a:r>
            <a:endParaRPr lang="en-US" altLang="zh-CN" sz="2000" b="1" dirty="0">
              <a:latin typeface="仿宋_GB2312" panose="02010609030101010101" pitchFamily="49" charset="-122"/>
              <a:ea typeface="仿宋_GB2312" panose="02010609030101010101" pitchFamily="49" charset="-122"/>
            </a:endParaRPr>
          </a:p>
        </p:txBody>
      </p:sp>
      <p:sp>
        <p:nvSpPr>
          <p:cNvPr id="2" name="文本框 1">
            <a:extLst>
              <a:ext uri="{FF2B5EF4-FFF2-40B4-BE49-F238E27FC236}">
                <a16:creationId xmlns:a16="http://schemas.microsoft.com/office/drawing/2014/main" id="{773E3A3B-0673-49F9-BAF8-8A83C439A5B2}"/>
              </a:ext>
            </a:extLst>
          </p:cNvPr>
          <p:cNvSpPr txBox="1"/>
          <p:nvPr/>
        </p:nvSpPr>
        <p:spPr>
          <a:xfrm>
            <a:off x="2370339" y="1721383"/>
            <a:ext cx="7634796" cy="1689373"/>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    由于</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是存在客户端上的，所以浏览器加入了一些限制确保</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不会被恶意使用，同时不会占据太多磁盘空间，所以每个域的</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数量是有限的。</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endParaRPr lang="zh-CN" altLang="en-US"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76398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4639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b="1" dirty="0">
                <a:solidFill>
                  <a:srgbClr val="7030A0"/>
                </a:solidFill>
                <a:latin typeface="仿宋_GB2312" panose="02010609030101010101" pitchFamily="49" charset="-122"/>
                <a:ea typeface="仿宋_GB2312" panose="02010609030101010101" pitchFamily="49" charset="-122"/>
              </a:rPr>
              <a:t>Web</a:t>
            </a:r>
            <a:r>
              <a:rPr lang="zh-CN" altLang="en-US" sz="2400" b="1" dirty="0">
                <a:solidFill>
                  <a:srgbClr val="7030A0"/>
                </a:solidFill>
                <a:latin typeface="仿宋_GB2312" panose="02010609030101010101" pitchFamily="49" charset="-122"/>
                <a:ea typeface="仿宋_GB2312" panose="02010609030101010101" pitchFamily="49" charset="-122"/>
              </a:rPr>
              <a:t>认证方式</a:t>
            </a:r>
          </a:p>
          <a:p>
            <a:pPr>
              <a:lnSpc>
                <a:spcPct val="200000"/>
              </a:lnSpc>
            </a:pPr>
            <a:r>
              <a:rPr lang="zh-CN" altLang="en-US" sz="2000" b="1" dirty="0">
                <a:latin typeface="仿宋_GB2312" panose="02010609030101010101" pitchFamily="49" charset="-122"/>
                <a:ea typeface="仿宋_GB2312" panose="02010609030101010101" pitchFamily="49" charset="-122"/>
              </a:rPr>
              <a:t>基于</a:t>
            </a:r>
            <a:r>
              <a:rPr lang="en-US" altLang="zh-CN" sz="2000" b="1" dirty="0">
                <a:latin typeface="仿宋_GB2312" panose="02010609030101010101" pitchFamily="49" charset="-122"/>
                <a:ea typeface="仿宋_GB2312" panose="02010609030101010101" pitchFamily="49" charset="-122"/>
              </a:rPr>
              <a:t>session</a:t>
            </a:r>
            <a:r>
              <a:rPr lang="zh-CN" altLang="en-US" sz="2000" b="1" dirty="0">
                <a:latin typeface="仿宋_GB2312" panose="02010609030101010101" pitchFamily="49" charset="-122"/>
                <a:ea typeface="仿宋_GB2312" panose="02010609030101010101" pitchFamily="49" charset="-122"/>
              </a:rPr>
              <a:t>的身份认证</a:t>
            </a:r>
            <a:endParaRPr lang="en-US" altLang="zh-CN" sz="2000" b="1" dirty="0">
              <a:latin typeface="仿宋_GB2312" panose="02010609030101010101" pitchFamily="49" charset="-122"/>
              <a:ea typeface="仿宋_GB2312" panose="02010609030101010101" pitchFamily="49" charset="-122"/>
            </a:endParaRPr>
          </a:p>
        </p:txBody>
      </p:sp>
      <p:sp>
        <p:nvSpPr>
          <p:cNvPr id="2" name="文本框 1">
            <a:extLst>
              <a:ext uri="{FF2B5EF4-FFF2-40B4-BE49-F238E27FC236}">
                <a16:creationId xmlns:a16="http://schemas.microsoft.com/office/drawing/2014/main" id="{773E3A3B-0673-49F9-BAF8-8A83C439A5B2}"/>
              </a:ext>
            </a:extLst>
          </p:cNvPr>
          <p:cNvSpPr txBox="1"/>
          <p:nvPr/>
        </p:nvSpPr>
        <p:spPr>
          <a:xfrm>
            <a:off x="2278602" y="1682715"/>
            <a:ext cx="7634796" cy="4182363"/>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    </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是一种保存上下文信息的机制，它是针对每一个用户的，变量的值保存在服务器端，在创建了</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的同时，服务器会为该</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生成唯一的</a:t>
            </a:r>
            <a:r>
              <a:rPr lang="en-US" altLang="zh-CN" dirty="0">
                <a:latin typeface="仿宋_GB2312" panose="02010609030101010101" pitchFamily="49" charset="-122"/>
                <a:ea typeface="仿宋_GB2312" panose="02010609030101010101" pitchFamily="49" charset="-122"/>
              </a:rPr>
              <a:t>sessionID</a:t>
            </a:r>
            <a:r>
              <a:rPr lang="zh-CN" altLang="en-US" dirty="0">
                <a:latin typeface="仿宋_GB2312" panose="02010609030101010101" pitchFamily="49" charset="-122"/>
                <a:ea typeface="仿宋_GB2312" panose="02010609030101010101" pitchFamily="49" charset="-122"/>
              </a:rPr>
              <a:t>，通过</a:t>
            </a:r>
            <a:r>
              <a:rPr lang="en-US" altLang="zh-CN" dirty="0">
                <a:latin typeface="仿宋_GB2312" panose="02010609030101010101" pitchFamily="49" charset="-122"/>
                <a:ea typeface="仿宋_GB2312" panose="02010609030101010101" pitchFamily="49" charset="-122"/>
              </a:rPr>
              <a:t>sessionID</a:t>
            </a:r>
            <a:r>
              <a:rPr lang="zh-CN" altLang="en-US" dirty="0">
                <a:latin typeface="仿宋_GB2312" panose="02010609030101010101" pitchFamily="49" charset="-122"/>
                <a:ea typeface="仿宋_GB2312" panose="02010609030101010101" pitchFamily="49" charset="-122"/>
              </a:rPr>
              <a:t>来区分不同的客户。</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用户发送登录请求；</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服务器验证登录信息；</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验证通过生成</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与</a:t>
            </a:r>
            <a:r>
              <a:rPr lang="en-US" altLang="zh-CN" dirty="0">
                <a:latin typeface="仿宋_GB2312" panose="02010609030101010101" pitchFamily="49" charset="-122"/>
                <a:ea typeface="仿宋_GB2312" panose="02010609030101010101" pitchFamily="49" charset="-122"/>
              </a:rPr>
              <a:t>sessionID,</a:t>
            </a:r>
            <a:r>
              <a:rPr lang="zh-CN" altLang="en-US" dirty="0">
                <a:latin typeface="仿宋_GB2312" panose="02010609030101010101" pitchFamily="49" charset="-122"/>
                <a:ea typeface="仿宋_GB2312" panose="02010609030101010101" pitchFamily="49" charset="-122"/>
              </a:rPr>
              <a:t>将</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存入服务器内存中，</a:t>
            </a:r>
            <a:r>
              <a:rPr lang="en-US" altLang="zh-CN" dirty="0">
                <a:latin typeface="仿宋_GB2312" panose="02010609030101010101" pitchFamily="49" charset="-122"/>
                <a:ea typeface="仿宋_GB2312" panose="02010609030101010101" pitchFamily="49" charset="-122"/>
              </a:rPr>
              <a:t>sessionID</a:t>
            </a:r>
            <a:r>
              <a:rPr lang="zh-CN" altLang="en-US" dirty="0">
                <a:latin typeface="仿宋_GB2312" panose="02010609030101010101" pitchFamily="49" charset="-122"/>
                <a:ea typeface="仿宋_GB2312" panose="02010609030101010101" pitchFamily="49" charset="-122"/>
              </a:rPr>
              <a:t>存入</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中；</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r>
              <a:rPr lang="zh-CN" altLang="en-US" dirty="0">
                <a:latin typeface="仿宋_GB2312" panose="02010609030101010101" pitchFamily="49" charset="-122"/>
                <a:ea typeface="仿宋_GB2312" panose="02010609030101010101" pitchFamily="49" charset="-122"/>
              </a:rPr>
              <a:t>客户端再向服务器发送请求的时候，将带有</a:t>
            </a:r>
            <a:r>
              <a:rPr lang="en-US" altLang="zh-CN" dirty="0">
                <a:latin typeface="仿宋_GB2312" panose="02010609030101010101" pitchFamily="49" charset="-122"/>
                <a:ea typeface="仿宋_GB2312" panose="02010609030101010101" pitchFamily="49" charset="-122"/>
              </a:rPr>
              <a:t>sessionID</a:t>
            </a:r>
            <a:r>
              <a:rPr lang="zh-CN" altLang="en-US" dirty="0">
                <a:latin typeface="仿宋_GB2312" panose="02010609030101010101" pitchFamily="49" charset="-122"/>
                <a:ea typeface="仿宋_GB2312" panose="02010609030101010101" pitchFamily="49" charset="-122"/>
              </a:rPr>
              <a:t>的请求发送给服务器，服务器根据</a:t>
            </a:r>
            <a:r>
              <a:rPr lang="en-US" altLang="zh-CN" dirty="0">
                <a:latin typeface="仿宋_GB2312" panose="02010609030101010101" pitchFamily="49" charset="-122"/>
                <a:ea typeface="仿宋_GB2312" panose="02010609030101010101" pitchFamily="49" charset="-122"/>
              </a:rPr>
              <a:t>sessionID </a:t>
            </a:r>
            <a:r>
              <a:rPr lang="zh-CN" altLang="en-US" dirty="0">
                <a:latin typeface="仿宋_GB2312" panose="02010609030101010101" pitchFamily="49" charset="-122"/>
                <a:ea typeface="仿宋_GB2312" panose="02010609030101010101" pitchFamily="49" charset="-122"/>
              </a:rPr>
              <a:t>从内存中获取用户信息。</a:t>
            </a:r>
            <a:endParaRPr lang="en-US" altLang="zh-CN" dirty="0">
              <a:latin typeface="仿宋_GB2312" panose="02010609030101010101" pitchFamily="49" charset="-122"/>
              <a:ea typeface="仿宋_GB2312" panose="02010609030101010101" pitchFamily="49" charset="-122"/>
            </a:endParaRPr>
          </a:p>
          <a:p>
            <a:pPr marL="285750" indent="-285750">
              <a:lnSpc>
                <a:spcPct val="150000"/>
              </a:lnSpc>
              <a:buFont typeface="Wingdings" panose="05000000000000000000" pitchFamily="2" charset="2"/>
              <a:buChar char="u"/>
            </a:pPr>
            <a:endParaRPr lang="zh-CN" altLang="en-US"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59415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E2D15C3-0F87-45BD-B7BF-32005783B8F0}"/>
              </a:ext>
            </a:extLst>
          </p:cNvPr>
          <p:cNvSpPr txBox="1"/>
          <p:nvPr/>
        </p:nvSpPr>
        <p:spPr>
          <a:xfrm>
            <a:off x="1695450" y="161925"/>
            <a:ext cx="6467475" cy="134639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400" b="1" dirty="0">
                <a:solidFill>
                  <a:srgbClr val="7030A0"/>
                </a:solidFill>
                <a:latin typeface="仿宋_GB2312" panose="02010609030101010101" pitchFamily="49" charset="-122"/>
                <a:ea typeface="仿宋_GB2312" panose="02010609030101010101" pitchFamily="49" charset="-122"/>
              </a:rPr>
              <a:t>Web</a:t>
            </a:r>
            <a:r>
              <a:rPr lang="zh-CN" altLang="en-US" sz="2400" b="1" dirty="0">
                <a:solidFill>
                  <a:srgbClr val="7030A0"/>
                </a:solidFill>
                <a:latin typeface="仿宋_GB2312" panose="02010609030101010101" pitchFamily="49" charset="-122"/>
                <a:ea typeface="仿宋_GB2312" panose="02010609030101010101" pitchFamily="49" charset="-122"/>
              </a:rPr>
              <a:t>认证方式</a:t>
            </a:r>
          </a:p>
          <a:p>
            <a:pPr>
              <a:lnSpc>
                <a:spcPct val="200000"/>
              </a:lnSpc>
            </a:pPr>
            <a:r>
              <a:rPr lang="zh-CN" altLang="en-US" sz="2000" b="1" dirty="0">
                <a:latin typeface="仿宋_GB2312" panose="02010609030101010101" pitchFamily="49" charset="-122"/>
                <a:ea typeface="仿宋_GB2312" panose="02010609030101010101" pitchFamily="49" charset="-122"/>
              </a:rPr>
              <a:t>基于</a:t>
            </a:r>
            <a:r>
              <a:rPr lang="en-US" altLang="zh-CN" sz="2000" b="1" dirty="0">
                <a:latin typeface="仿宋_GB2312" panose="02010609030101010101" pitchFamily="49" charset="-122"/>
                <a:ea typeface="仿宋_GB2312" panose="02010609030101010101" pitchFamily="49" charset="-122"/>
              </a:rPr>
              <a:t>session</a:t>
            </a:r>
            <a:r>
              <a:rPr lang="zh-CN" altLang="en-US" sz="2000" b="1" dirty="0">
                <a:latin typeface="仿宋_GB2312" panose="02010609030101010101" pitchFamily="49" charset="-122"/>
                <a:ea typeface="仿宋_GB2312" panose="02010609030101010101" pitchFamily="49" charset="-122"/>
              </a:rPr>
              <a:t>的身份认证</a:t>
            </a:r>
            <a:endParaRPr lang="en-US" altLang="zh-CN" sz="2000" b="1" dirty="0">
              <a:latin typeface="仿宋_GB2312" panose="02010609030101010101" pitchFamily="49" charset="-122"/>
              <a:ea typeface="仿宋_GB2312" panose="02010609030101010101" pitchFamily="49" charset="-122"/>
            </a:endParaRPr>
          </a:p>
        </p:txBody>
      </p:sp>
      <p:sp>
        <p:nvSpPr>
          <p:cNvPr id="2" name="文本框 1">
            <a:extLst>
              <a:ext uri="{FF2B5EF4-FFF2-40B4-BE49-F238E27FC236}">
                <a16:creationId xmlns:a16="http://schemas.microsoft.com/office/drawing/2014/main" id="{773E3A3B-0673-49F9-BAF8-8A83C439A5B2}"/>
              </a:ext>
            </a:extLst>
          </p:cNvPr>
          <p:cNvSpPr txBox="1"/>
          <p:nvPr/>
        </p:nvSpPr>
        <p:spPr>
          <a:xfrm>
            <a:off x="2278602" y="1682715"/>
            <a:ext cx="7634796" cy="2104872"/>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缺点</a:t>
            </a:r>
          </a:p>
          <a:p>
            <a:pPr>
              <a:lnSpc>
                <a:spcPct val="150000"/>
              </a:lnSpc>
            </a:pPr>
            <a:r>
              <a:rPr lang="zh-CN" altLang="en-US" dirty="0">
                <a:latin typeface="仿宋_GB2312" panose="02010609030101010101" pitchFamily="49" charset="-122"/>
                <a:ea typeface="仿宋_GB2312" panose="02010609030101010101" pitchFamily="49" charset="-122"/>
              </a:rPr>
              <a:t>　　</a:t>
            </a:r>
            <a:r>
              <a:rPr lang="en-US" altLang="zh-CN" dirty="0">
                <a:latin typeface="仿宋_GB2312" panose="02010609030101010101" pitchFamily="49" charset="-122"/>
                <a:ea typeface="仿宋_GB2312" panose="02010609030101010101" pitchFamily="49" charset="-122"/>
              </a:rPr>
              <a:t>1).session</a:t>
            </a:r>
            <a:r>
              <a:rPr lang="zh-CN" altLang="en-US" dirty="0">
                <a:latin typeface="仿宋_GB2312" panose="02010609030101010101" pitchFamily="49" charset="-122"/>
                <a:ea typeface="仿宋_GB2312" panose="02010609030101010101" pitchFamily="49" charset="-122"/>
              </a:rPr>
              <a:t>需要存在服务器内存中，这样就不能跨实例共享。当下一次请求被分发到另一个实例的时候，就会造成重新登录。</a:t>
            </a:r>
          </a:p>
          <a:p>
            <a:pPr>
              <a:lnSpc>
                <a:spcPct val="150000"/>
              </a:lnSpc>
            </a:pPr>
            <a:r>
              <a:rPr lang="zh-CN" altLang="en-US" dirty="0">
                <a:latin typeface="仿宋_GB2312" panose="02010609030101010101" pitchFamily="49" charset="-122"/>
                <a:ea typeface="仿宋_GB2312" panose="02010609030101010101" pitchFamily="49" charset="-122"/>
              </a:rPr>
              <a:t>　　</a:t>
            </a: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在高并发情况下，</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放在内存中受限于内存的大小</a:t>
            </a:r>
          </a:p>
          <a:p>
            <a:pPr>
              <a:lnSpc>
                <a:spcPct val="150000"/>
              </a:lnSpc>
            </a:pPr>
            <a:r>
              <a:rPr lang="zh-CN" altLang="en-US" dirty="0">
                <a:latin typeface="仿宋_GB2312" panose="02010609030101010101" pitchFamily="49" charset="-122"/>
                <a:ea typeface="仿宋_GB2312" panose="02010609030101010101" pitchFamily="49" charset="-122"/>
              </a:rPr>
              <a:t>　　</a:t>
            </a:r>
            <a:r>
              <a:rPr lang="en-US" altLang="zh-CN" dirty="0">
                <a:latin typeface="仿宋_GB2312" panose="02010609030101010101" pitchFamily="49" charset="-122"/>
                <a:ea typeface="仿宋_GB2312" panose="02010609030101010101" pitchFamily="49" charset="-122"/>
              </a:rPr>
              <a:t>3).session</a:t>
            </a:r>
            <a:r>
              <a:rPr lang="zh-CN" altLang="en-US" dirty="0">
                <a:latin typeface="仿宋_GB2312" panose="02010609030101010101" pitchFamily="49" charset="-122"/>
                <a:ea typeface="仿宋_GB2312" panose="02010609030101010101" pitchFamily="49" charset="-122"/>
              </a:rPr>
              <a:t>依赖于浏览器的</a:t>
            </a:r>
            <a:r>
              <a:rPr lang="en-US" altLang="zh-CN" dirty="0">
                <a:latin typeface="仿宋_GB2312" panose="02010609030101010101" pitchFamily="49" charset="-122"/>
                <a:ea typeface="仿宋_GB2312" panose="02010609030101010101" pitchFamily="49" charset="-122"/>
              </a:rPr>
              <a:t>cookie</a:t>
            </a:r>
            <a:r>
              <a:rPr lang="zh-CN" altLang="en-US" dirty="0">
                <a:latin typeface="仿宋_GB2312" panose="02010609030101010101" pitchFamily="49" charset="-122"/>
                <a:ea typeface="仿宋_GB2312" panose="02010609030101010101" pitchFamily="49" charset="-122"/>
              </a:rPr>
              <a:t>机制，对于移动客户端就很难支持。</a:t>
            </a:r>
          </a:p>
        </p:txBody>
      </p:sp>
    </p:spTree>
    <p:extLst>
      <p:ext uri="{BB962C8B-B14F-4D97-AF65-F5344CB8AC3E}">
        <p14:creationId xmlns:p14="http://schemas.microsoft.com/office/powerpoint/2010/main" val="104589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A4926E0-2B3F-4A15-B114-9EBC066019EE}"/>
              </a:ext>
            </a:extLst>
          </p:cNvPr>
          <p:cNvSpPr txBox="1"/>
          <p:nvPr/>
        </p:nvSpPr>
        <p:spPr>
          <a:xfrm>
            <a:off x="2305235" y="1514040"/>
            <a:ext cx="9084816" cy="4597862"/>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    随着</a:t>
            </a:r>
            <a:r>
              <a:rPr lang="en-US" altLang="zh-CN" dirty="0">
                <a:latin typeface="仿宋_GB2312" panose="02010609030101010101" pitchFamily="49" charset="-122"/>
                <a:ea typeface="仿宋_GB2312" panose="02010609030101010101" pitchFamily="49" charset="-122"/>
              </a:rPr>
              <a:t>Web</a:t>
            </a:r>
            <a:r>
              <a:rPr lang="zh-CN" altLang="en-US" dirty="0">
                <a:latin typeface="仿宋_GB2312" panose="02010609030101010101" pitchFamily="49" charset="-122"/>
                <a:ea typeface="仿宋_GB2312" panose="02010609030101010101" pitchFamily="49" charset="-122"/>
              </a:rPr>
              <a:t>，应用程序，已经在移动端的兴起，基于服务器的验证方式逐渐暴露出了问题。尤其是在可扩展性方面。</a:t>
            </a:r>
            <a:endParaRPr lang="en-US" altLang="zh-CN" dirty="0">
              <a:latin typeface="仿宋_GB2312" panose="02010609030101010101" pitchFamily="49" charset="-122"/>
              <a:ea typeface="仿宋_GB2312" panose="02010609030101010101" pitchFamily="49" charset="-122"/>
            </a:endParaRPr>
          </a:p>
          <a:p>
            <a:pPr>
              <a:lnSpc>
                <a:spcPct val="150000"/>
              </a:lnSpc>
            </a:pPr>
            <a:r>
              <a:rPr lang="zh-CN" altLang="en-US" dirty="0">
                <a:latin typeface="仿宋_GB2312" panose="02010609030101010101" pitchFamily="49" charset="-122"/>
                <a:ea typeface="仿宋_GB2312" panose="02010609030101010101" pitchFamily="49" charset="-122"/>
              </a:rPr>
              <a:t>基于服务器验证方式暴露的一些问题</a:t>
            </a:r>
          </a:p>
          <a:p>
            <a:pPr>
              <a:lnSpc>
                <a:spcPct val="150000"/>
              </a:lnSpc>
            </a:pPr>
            <a:r>
              <a:rPr lang="en-US" altLang="zh-CN" dirty="0">
                <a:latin typeface="仿宋_GB2312" panose="02010609030101010101" pitchFamily="49" charset="-122"/>
                <a:ea typeface="仿宋_GB2312" panose="02010609030101010101" pitchFamily="49" charset="-122"/>
              </a:rPr>
              <a:t>1.Seesion</a:t>
            </a:r>
            <a:r>
              <a:rPr lang="zh-CN" altLang="en-US" dirty="0">
                <a:latin typeface="仿宋_GB2312" panose="02010609030101010101" pitchFamily="49" charset="-122"/>
                <a:ea typeface="仿宋_GB2312" panose="02010609030101010101" pitchFamily="49" charset="-122"/>
              </a:rPr>
              <a:t>：每次认证用户发起请求时，服务器需要去创建一个记录来存储信息。当越来越多的用户发请求时，内存的开销也会不断增加。</a:t>
            </a:r>
          </a:p>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可扩展性：在服务端的内存中使用</a:t>
            </a:r>
            <a:r>
              <a:rPr lang="en-US" altLang="zh-CN" dirty="0">
                <a:latin typeface="仿宋_GB2312" panose="02010609030101010101" pitchFamily="49" charset="-122"/>
                <a:ea typeface="仿宋_GB2312" panose="02010609030101010101" pitchFamily="49" charset="-122"/>
              </a:rPr>
              <a:t>session</a:t>
            </a:r>
            <a:r>
              <a:rPr lang="zh-CN" altLang="en-US" dirty="0">
                <a:latin typeface="仿宋_GB2312" panose="02010609030101010101" pitchFamily="49" charset="-122"/>
                <a:ea typeface="仿宋_GB2312" panose="02010609030101010101" pitchFamily="49" charset="-122"/>
              </a:rPr>
              <a:t>存储登录信息，伴随而来的是可扩展性问题。</a:t>
            </a:r>
          </a:p>
          <a:p>
            <a:pPr>
              <a:lnSpc>
                <a:spcPct val="150000"/>
              </a:lnSpc>
            </a:pPr>
            <a:r>
              <a:rPr lang="en-US" altLang="zh-CN" dirty="0">
                <a:latin typeface="仿宋_GB2312" panose="02010609030101010101" pitchFamily="49" charset="-122"/>
                <a:ea typeface="仿宋_GB2312" panose="02010609030101010101" pitchFamily="49" charset="-122"/>
              </a:rPr>
              <a:t>3.CORS(</a:t>
            </a:r>
            <a:r>
              <a:rPr lang="zh-CN" altLang="en-US" dirty="0">
                <a:latin typeface="仿宋_GB2312" panose="02010609030101010101" pitchFamily="49" charset="-122"/>
                <a:ea typeface="仿宋_GB2312" panose="02010609030101010101" pitchFamily="49" charset="-122"/>
              </a:rPr>
              <a:t>跨域资源共享</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：当我们需要让数据跨多台移动设备上使用时，跨域资源的共享会是一个让人头疼的问题。在使用</a:t>
            </a:r>
            <a:r>
              <a:rPr lang="en-US" altLang="zh-CN" dirty="0">
                <a:latin typeface="仿宋_GB2312" panose="02010609030101010101" pitchFamily="49" charset="-122"/>
                <a:ea typeface="仿宋_GB2312" panose="02010609030101010101" pitchFamily="49" charset="-122"/>
              </a:rPr>
              <a:t>Ajax</a:t>
            </a:r>
            <a:r>
              <a:rPr lang="zh-CN" altLang="en-US" dirty="0">
                <a:latin typeface="仿宋_GB2312" panose="02010609030101010101" pitchFamily="49" charset="-122"/>
                <a:ea typeface="仿宋_GB2312" panose="02010609030101010101" pitchFamily="49" charset="-122"/>
              </a:rPr>
              <a:t>抓取另一个域的资源，就可以会出现禁止请求的情况。</a:t>
            </a:r>
          </a:p>
          <a:p>
            <a:pPr>
              <a:lnSpc>
                <a:spcPct val="150000"/>
              </a:lnSpc>
            </a:pPr>
            <a:r>
              <a:rPr lang="en-US" altLang="zh-CN" dirty="0">
                <a:latin typeface="仿宋_GB2312" panose="02010609030101010101" pitchFamily="49" charset="-122"/>
                <a:ea typeface="仿宋_GB2312" panose="02010609030101010101" pitchFamily="49" charset="-122"/>
              </a:rPr>
              <a:t>4.CSRF(</a:t>
            </a:r>
            <a:r>
              <a:rPr lang="zh-CN" altLang="en-US" dirty="0">
                <a:latin typeface="仿宋_GB2312" panose="02010609030101010101" pitchFamily="49" charset="-122"/>
                <a:ea typeface="仿宋_GB2312" panose="02010609030101010101" pitchFamily="49" charset="-122"/>
              </a:rPr>
              <a:t>跨站请求伪造</a:t>
            </a:r>
            <a:r>
              <a:rPr lang="en-US" altLang="zh-CN" dirty="0">
                <a:latin typeface="仿宋_GB2312" panose="02010609030101010101" pitchFamily="49" charset="-122"/>
                <a:ea typeface="仿宋_GB2312" panose="02010609030101010101" pitchFamily="49" charset="-122"/>
              </a:rPr>
              <a:t>)</a:t>
            </a:r>
            <a:r>
              <a:rPr lang="zh-CN" altLang="en-US" dirty="0">
                <a:latin typeface="仿宋_GB2312" panose="02010609030101010101" pitchFamily="49" charset="-122"/>
                <a:ea typeface="仿宋_GB2312" panose="02010609030101010101" pitchFamily="49" charset="-122"/>
              </a:rPr>
              <a:t>：用户在访问银行网站时，他们很容易受到跨站请求伪造的攻击，并且能够被利用其访问其他的网站。</a:t>
            </a:r>
          </a:p>
        </p:txBody>
      </p:sp>
      <p:sp>
        <p:nvSpPr>
          <p:cNvPr id="6" name="文本框 5">
            <a:extLst>
              <a:ext uri="{FF2B5EF4-FFF2-40B4-BE49-F238E27FC236}">
                <a16:creationId xmlns:a16="http://schemas.microsoft.com/office/drawing/2014/main" id="{92E942D8-219D-481A-9A1B-F1DEEC872CE5}"/>
              </a:ext>
            </a:extLst>
          </p:cNvPr>
          <p:cNvSpPr txBox="1"/>
          <p:nvPr/>
        </p:nvSpPr>
        <p:spPr>
          <a:xfrm>
            <a:off x="1695450" y="179678"/>
            <a:ext cx="6467475" cy="115127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的身份验证</a:t>
            </a:r>
          </a:p>
          <a:p>
            <a:pPr>
              <a:lnSpc>
                <a:spcPct val="200000"/>
              </a:lnSpc>
            </a:pPr>
            <a:r>
              <a:rPr lang="en-US" altLang="zh-CN" sz="2000" b="1" dirty="0">
                <a:latin typeface="仿宋_GB2312" panose="02010609030101010101" pitchFamily="49" charset="-122"/>
                <a:ea typeface="仿宋_GB2312" panose="02010609030101010101" pitchFamily="49" charset="-122"/>
              </a:rPr>
              <a:t>token</a:t>
            </a:r>
            <a:r>
              <a:rPr lang="zh-CN" altLang="en-US" sz="2000" b="1" dirty="0">
                <a:latin typeface="仿宋_GB2312" panose="02010609030101010101" pitchFamily="49" charset="-122"/>
                <a:ea typeface="仿宋_GB2312" panose="02010609030101010101" pitchFamily="49" charset="-122"/>
              </a:rPr>
              <a:t>的起源</a:t>
            </a:r>
            <a:endParaRPr lang="en-US" altLang="zh-CN" sz="2000" b="1"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149538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93FC03D-462F-403D-A952-2735278B5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027" y="1257803"/>
            <a:ext cx="6086475" cy="4981575"/>
          </a:xfrm>
          <a:prstGeom prst="rect">
            <a:avLst/>
          </a:prstGeom>
        </p:spPr>
      </p:pic>
      <p:sp>
        <p:nvSpPr>
          <p:cNvPr id="5" name="文本框 4">
            <a:extLst>
              <a:ext uri="{FF2B5EF4-FFF2-40B4-BE49-F238E27FC236}">
                <a16:creationId xmlns:a16="http://schemas.microsoft.com/office/drawing/2014/main" id="{0A4926E0-2B3F-4A15-B114-9EBC066019EE}"/>
              </a:ext>
            </a:extLst>
          </p:cNvPr>
          <p:cNvSpPr txBox="1"/>
          <p:nvPr/>
        </p:nvSpPr>
        <p:spPr>
          <a:xfrm>
            <a:off x="2127682" y="1488629"/>
            <a:ext cx="5950998" cy="2935868"/>
          </a:xfrm>
          <a:prstGeom prst="rect">
            <a:avLst/>
          </a:prstGeom>
          <a:noFill/>
        </p:spPr>
        <p:txBody>
          <a:bodyPr wrap="square" rtlCol="0">
            <a:spAutoFit/>
          </a:bodyPr>
          <a:lstStyle/>
          <a:p>
            <a:pPr>
              <a:lnSpc>
                <a:spcPct val="150000"/>
              </a:lnSpc>
            </a:pPr>
            <a:r>
              <a:rPr lang="zh-CN" altLang="en-US" dirty="0">
                <a:latin typeface="仿宋_GB2312" panose="02010609030101010101" pitchFamily="49" charset="-122"/>
                <a:ea typeface="仿宋_GB2312" panose="02010609030101010101" pitchFamily="49" charset="-122"/>
              </a:rPr>
              <a:t>基于</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的身份验证的过程如下</a:t>
            </a:r>
            <a:r>
              <a:rPr lang="en-US" altLang="zh-CN" dirty="0">
                <a:latin typeface="仿宋_GB2312" panose="02010609030101010101" pitchFamily="49" charset="-122"/>
                <a:ea typeface="仿宋_GB2312" panose="02010609030101010101" pitchFamily="49" charset="-122"/>
              </a:rPr>
              <a:t>:</a:t>
            </a:r>
          </a:p>
          <a:p>
            <a:pPr>
              <a:lnSpc>
                <a:spcPct val="150000"/>
              </a:lnSpc>
            </a:pPr>
            <a:endParaRPr lang="en-US" altLang="zh-CN" dirty="0">
              <a:latin typeface="仿宋_GB2312" panose="02010609030101010101" pitchFamily="49" charset="-122"/>
              <a:ea typeface="仿宋_GB2312" panose="02010609030101010101" pitchFamily="49" charset="-122"/>
            </a:endParaRPr>
          </a:p>
          <a:p>
            <a:pPr>
              <a:lnSpc>
                <a:spcPct val="150000"/>
              </a:lnSpc>
            </a:pPr>
            <a:r>
              <a:rPr lang="en-US" altLang="zh-CN" dirty="0">
                <a:latin typeface="仿宋_GB2312" panose="02010609030101010101" pitchFamily="49" charset="-122"/>
                <a:ea typeface="仿宋_GB2312" panose="02010609030101010101" pitchFamily="49" charset="-122"/>
              </a:rPr>
              <a:t>1.</a:t>
            </a:r>
            <a:r>
              <a:rPr lang="zh-CN" altLang="en-US" dirty="0">
                <a:latin typeface="仿宋_GB2312" panose="02010609030101010101" pitchFamily="49" charset="-122"/>
                <a:ea typeface="仿宋_GB2312" panose="02010609030101010101" pitchFamily="49" charset="-122"/>
              </a:rPr>
              <a:t>用户提交用户名和密码发送请求。</a:t>
            </a:r>
          </a:p>
          <a:p>
            <a:pPr>
              <a:lnSpc>
                <a:spcPct val="150000"/>
              </a:lnSpc>
            </a:pPr>
            <a:r>
              <a:rPr lang="en-US" altLang="zh-CN" dirty="0">
                <a:latin typeface="仿宋_GB2312" panose="02010609030101010101" pitchFamily="49" charset="-122"/>
                <a:ea typeface="仿宋_GB2312" panose="02010609030101010101" pitchFamily="49" charset="-122"/>
              </a:rPr>
              <a:t>2.</a:t>
            </a:r>
            <a:r>
              <a:rPr lang="zh-CN" altLang="en-US" dirty="0">
                <a:latin typeface="仿宋_GB2312" panose="02010609030101010101" pitchFamily="49" charset="-122"/>
                <a:ea typeface="仿宋_GB2312" panose="02010609030101010101" pitchFamily="49" charset="-122"/>
              </a:rPr>
              <a:t>服务器端验证用户信息。</a:t>
            </a:r>
          </a:p>
          <a:p>
            <a:pPr>
              <a:lnSpc>
                <a:spcPct val="150000"/>
              </a:lnSpc>
            </a:pPr>
            <a:r>
              <a:rPr lang="en-US" altLang="zh-CN" dirty="0">
                <a:latin typeface="仿宋_GB2312" panose="02010609030101010101" pitchFamily="49" charset="-122"/>
                <a:ea typeface="仿宋_GB2312" panose="02010609030101010101" pitchFamily="49" charset="-122"/>
              </a:rPr>
              <a:t>3.</a:t>
            </a:r>
            <a:r>
              <a:rPr lang="zh-CN" altLang="en-US" dirty="0">
                <a:latin typeface="仿宋_GB2312" panose="02010609030101010101" pitchFamily="49" charset="-122"/>
                <a:ea typeface="仿宋_GB2312" panose="02010609030101010101" pitchFamily="49" charset="-122"/>
              </a:rPr>
              <a:t>服务器端返回一个带有签名的</a:t>
            </a:r>
            <a:r>
              <a:rPr lang="en-US" altLang="zh-CN" dirty="0">
                <a:latin typeface="仿宋_GB2312" panose="02010609030101010101" pitchFamily="49" charset="-122"/>
                <a:ea typeface="仿宋_GB2312" panose="02010609030101010101" pitchFamily="49" charset="-122"/>
              </a:rPr>
              <a:t>token </a:t>
            </a:r>
            <a:r>
              <a:rPr lang="zh-CN" altLang="en-US" dirty="0">
                <a:latin typeface="仿宋_GB2312" panose="02010609030101010101" pitchFamily="49" charset="-122"/>
                <a:ea typeface="仿宋_GB2312" panose="02010609030101010101" pitchFamily="49" charset="-122"/>
              </a:rPr>
              <a:t>给客户端。</a:t>
            </a:r>
          </a:p>
          <a:p>
            <a:pPr>
              <a:lnSpc>
                <a:spcPct val="150000"/>
              </a:lnSpc>
            </a:pPr>
            <a:r>
              <a:rPr lang="en-US" altLang="zh-CN" dirty="0">
                <a:latin typeface="仿宋_GB2312" panose="02010609030101010101" pitchFamily="49" charset="-122"/>
                <a:ea typeface="仿宋_GB2312" panose="02010609030101010101" pitchFamily="49" charset="-122"/>
              </a:rPr>
              <a:t>4.</a:t>
            </a:r>
            <a:r>
              <a:rPr lang="zh-CN" altLang="en-US" dirty="0">
                <a:latin typeface="仿宋_GB2312" panose="02010609030101010101" pitchFamily="49" charset="-122"/>
                <a:ea typeface="仿宋_GB2312" panose="02010609030101010101" pitchFamily="49" charset="-122"/>
              </a:rPr>
              <a:t>客户端储存</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并且用于每次发送请求。</a:t>
            </a:r>
          </a:p>
          <a:p>
            <a:pPr>
              <a:lnSpc>
                <a:spcPct val="150000"/>
              </a:lnSpc>
            </a:pPr>
            <a:r>
              <a:rPr lang="en-US" altLang="zh-CN" dirty="0">
                <a:latin typeface="仿宋_GB2312" panose="02010609030101010101" pitchFamily="49" charset="-122"/>
                <a:ea typeface="仿宋_GB2312" panose="02010609030101010101" pitchFamily="49" charset="-122"/>
              </a:rPr>
              <a:t>5.</a:t>
            </a:r>
            <a:r>
              <a:rPr lang="zh-CN" altLang="en-US" dirty="0">
                <a:latin typeface="仿宋_GB2312" panose="02010609030101010101" pitchFamily="49" charset="-122"/>
                <a:ea typeface="仿宋_GB2312" panose="02010609030101010101" pitchFamily="49" charset="-122"/>
              </a:rPr>
              <a:t>服务端验证</a:t>
            </a:r>
            <a:r>
              <a:rPr lang="en-US" altLang="zh-CN" dirty="0">
                <a:latin typeface="仿宋_GB2312" panose="02010609030101010101" pitchFamily="49" charset="-122"/>
                <a:ea typeface="仿宋_GB2312" panose="02010609030101010101" pitchFamily="49" charset="-122"/>
              </a:rPr>
              <a:t>token</a:t>
            </a:r>
            <a:r>
              <a:rPr lang="zh-CN" altLang="en-US" dirty="0">
                <a:latin typeface="仿宋_GB2312" panose="02010609030101010101" pitchFamily="49" charset="-122"/>
                <a:ea typeface="仿宋_GB2312" panose="02010609030101010101" pitchFamily="49" charset="-122"/>
              </a:rPr>
              <a:t>并返回数据。</a:t>
            </a:r>
          </a:p>
        </p:txBody>
      </p:sp>
      <p:sp>
        <p:nvSpPr>
          <p:cNvPr id="6" name="文本框 5">
            <a:extLst>
              <a:ext uri="{FF2B5EF4-FFF2-40B4-BE49-F238E27FC236}">
                <a16:creationId xmlns:a16="http://schemas.microsoft.com/office/drawing/2014/main" id="{92E942D8-219D-481A-9A1B-F1DEEC872CE5}"/>
              </a:ext>
            </a:extLst>
          </p:cNvPr>
          <p:cNvSpPr txBox="1"/>
          <p:nvPr/>
        </p:nvSpPr>
        <p:spPr>
          <a:xfrm>
            <a:off x="1695450" y="179678"/>
            <a:ext cx="6467475" cy="115127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400" b="1" dirty="0">
                <a:solidFill>
                  <a:srgbClr val="7030A0"/>
                </a:solidFill>
                <a:latin typeface="仿宋_GB2312" panose="02010609030101010101" pitchFamily="49" charset="-122"/>
                <a:ea typeface="仿宋_GB2312" panose="02010609030101010101" pitchFamily="49" charset="-122"/>
              </a:rPr>
              <a:t>基于</a:t>
            </a:r>
            <a:r>
              <a:rPr lang="en-US" altLang="zh-CN" sz="2400" b="1" dirty="0">
                <a:solidFill>
                  <a:srgbClr val="7030A0"/>
                </a:solidFill>
                <a:latin typeface="仿宋_GB2312" panose="02010609030101010101" pitchFamily="49" charset="-122"/>
                <a:ea typeface="仿宋_GB2312" panose="02010609030101010101" pitchFamily="49" charset="-122"/>
              </a:rPr>
              <a:t>token</a:t>
            </a:r>
            <a:r>
              <a:rPr lang="zh-CN" altLang="en-US" sz="2400" b="1" dirty="0">
                <a:solidFill>
                  <a:srgbClr val="7030A0"/>
                </a:solidFill>
                <a:latin typeface="仿宋_GB2312" panose="02010609030101010101" pitchFamily="49" charset="-122"/>
                <a:ea typeface="仿宋_GB2312" panose="02010609030101010101" pitchFamily="49" charset="-122"/>
              </a:rPr>
              <a:t>的身份验证</a:t>
            </a:r>
          </a:p>
          <a:p>
            <a:pPr>
              <a:lnSpc>
                <a:spcPct val="200000"/>
              </a:lnSpc>
            </a:pPr>
            <a:r>
              <a:rPr lang="en-US" altLang="zh-CN" sz="2000" b="1" dirty="0">
                <a:latin typeface="仿宋_GB2312" panose="02010609030101010101" pitchFamily="49" charset="-122"/>
                <a:ea typeface="仿宋_GB2312" panose="02010609030101010101" pitchFamily="49" charset="-122"/>
              </a:rPr>
              <a:t>token</a:t>
            </a:r>
            <a:r>
              <a:rPr lang="zh-CN" altLang="en-US" sz="2000" b="1" dirty="0">
                <a:latin typeface="仿宋_GB2312" panose="02010609030101010101" pitchFamily="49" charset="-122"/>
                <a:ea typeface="仿宋_GB2312" panose="02010609030101010101" pitchFamily="49" charset="-122"/>
              </a:rPr>
              <a:t>的原理</a:t>
            </a:r>
            <a:endParaRPr lang="en-US" altLang="zh-CN" sz="2000" b="1" dirty="0">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552657444"/>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1189</TotalTime>
  <Words>1842</Words>
  <Application>Microsoft Office PowerPoint</Application>
  <PresentationFormat>宽屏</PresentationFormat>
  <Paragraphs>150</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仿宋_GB2312</vt:lpstr>
      <vt:lpstr>幼圆</vt:lpstr>
      <vt:lpstr>Arial</vt:lpstr>
      <vt:lpstr>Century Gothic</vt:lpstr>
      <vt:lpstr>Wingdings</vt:lpstr>
      <vt:lpstr>Wingdings 3</vt:lpstr>
      <vt:lpstr>丝状</vt:lpstr>
      <vt:lpstr>基于JWT的token认证机制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Scrapy-redis 分布式爬虫</dc:title>
  <dc:creator>chen</dc:creator>
  <cp:lastModifiedBy>chen</cp:lastModifiedBy>
  <cp:revision>62</cp:revision>
  <dcterms:created xsi:type="dcterms:W3CDTF">2018-09-20T02:20:24Z</dcterms:created>
  <dcterms:modified xsi:type="dcterms:W3CDTF">2018-10-18T09:58:54Z</dcterms:modified>
</cp:coreProperties>
</file>