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Roboto"/>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italic.fntdata"/><Relationship Id="rId6" Type="http://schemas.openxmlformats.org/officeDocument/2006/relationships/slide" Target="slides/slide1.xml"/><Relationship Id="rId18" Type="http://schemas.openxmlformats.org/officeDocument/2006/relationships/font" Target="fonts/Robo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2568c5c460_0_4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12568c5c460_0_4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12568c5c460_0_4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12568c5c460_0_4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2568c5c460_0_4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2568c5c460_0_4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2568c5c460_0_4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2568c5c460_0_4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2568c5c460_0_4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12568c5c460_0_4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2568c5c460_0_4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12568c5c460_0_4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2568c5c460_0_4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2568c5c460_0_4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2568c5c460_0_4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12568c5c460_0_4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12568c5c460_0_4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12568c5c460_0_4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12568c5c460_0_4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12568c5c460_0_4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sz="2500">
                <a:latin typeface="Times New Roman"/>
                <a:ea typeface="Times New Roman"/>
                <a:cs typeface="Times New Roman"/>
                <a:sym typeface="Times New Roman"/>
              </a:rPr>
              <a:t>Tujipange App</a:t>
            </a:r>
            <a:endParaRPr sz="2500">
              <a:latin typeface="Times New Roman"/>
              <a:ea typeface="Times New Roman"/>
              <a:cs typeface="Times New Roman"/>
              <a:sym typeface="Times New Roman"/>
            </a:endParaRPr>
          </a:p>
        </p:txBody>
      </p:sp>
      <p:sp>
        <p:nvSpPr>
          <p:cNvPr id="86" name="Google Shape;86;p13"/>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SzPts val="1018"/>
              <a:buNone/>
            </a:pPr>
            <a:r>
              <a:rPr lang="en" sz="2016">
                <a:latin typeface="Times New Roman"/>
                <a:ea typeface="Times New Roman"/>
                <a:cs typeface="Times New Roman"/>
                <a:sym typeface="Times New Roman"/>
              </a:rPr>
              <a:t>By Enid Nyatichi Nyarigoti</a:t>
            </a:r>
            <a:endParaRPr sz="2016">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2"/>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288">
                <a:latin typeface="Times New Roman"/>
                <a:ea typeface="Times New Roman"/>
                <a:cs typeface="Times New Roman"/>
                <a:sym typeface="Times New Roman"/>
              </a:rPr>
              <a:t>Future works</a:t>
            </a:r>
            <a:endParaRPr sz="2288">
              <a:latin typeface="Times New Roman"/>
              <a:ea typeface="Times New Roman"/>
              <a:cs typeface="Times New Roman"/>
              <a:sym typeface="Times New Roman"/>
            </a:endParaRPr>
          </a:p>
        </p:txBody>
      </p:sp>
      <p:sp>
        <p:nvSpPr>
          <p:cNvPr id="140" name="Google Shape;140;p2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1. Incorporate budget projections for the next day, month and year.</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3"/>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t/>
            </a:r>
            <a:endParaRPr sz="2288">
              <a:latin typeface="Times New Roman"/>
              <a:ea typeface="Times New Roman"/>
              <a:cs typeface="Times New Roman"/>
              <a:sym typeface="Times New Roman"/>
            </a:endParaRPr>
          </a:p>
        </p:txBody>
      </p:sp>
      <p:sp>
        <p:nvSpPr>
          <p:cNvPr id="146" name="Google Shape;146;p2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888">
                <a:latin typeface="Times New Roman"/>
                <a:ea typeface="Times New Roman"/>
                <a:cs typeface="Times New Roman"/>
                <a:sym typeface="Times New Roman"/>
              </a:rPr>
              <a:t>Thank you .</a:t>
            </a:r>
            <a:endParaRPr sz="1888">
              <a:latin typeface="Times New Roman"/>
              <a:ea typeface="Times New Roman"/>
              <a:cs typeface="Times New Roman"/>
              <a:sym typeface="Times New Roman"/>
            </a:endParaRPr>
          </a:p>
          <a:p>
            <a:pPr indent="0" lvl="0" marL="0" rtl="0" algn="l">
              <a:spcBef>
                <a:spcPts val="1200"/>
              </a:spcBef>
              <a:spcAft>
                <a:spcPts val="1200"/>
              </a:spcAft>
              <a:buNone/>
            </a:pPr>
            <a:r>
              <a:rPr lang="en" sz="1888">
                <a:latin typeface="Times New Roman"/>
                <a:ea typeface="Times New Roman"/>
                <a:cs typeface="Times New Roman"/>
                <a:sym typeface="Times New Roman"/>
              </a:rPr>
              <a:t>Any questions??</a:t>
            </a:r>
            <a:endParaRPr sz="1888">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288">
                <a:latin typeface="Times New Roman"/>
                <a:ea typeface="Times New Roman"/>
                <a:cs typeface="Times New Roman"/>
                <a:sym typeface="Times New Roman"/>
              </a:rPr>
              <a:t>My story</a:t>
            </a:r>
            <a:endParaRPr sz="2288">
              <a:latin typeface="Times New Roman"/>
              <a:ea typeface="Times New Roman"/>
              <a:cs typeface="Times New Roman"/>
              <a:sym typeface="Times New Roman"/>
            </a:endParaRPr>
          </a:p>
        </p:txBody>
      </p:sp>
      <p:sp>
        <p:nvSpPr>
          <p:cNvPr id="92" name="Google Shape;92;p1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latin typeface="Times New Roman"/>
                <a:ea typeface="Times New Roman"/>
                <a:cs typeface="Times New Roman"/>
                <a:sym typeface="Times New Roman"/>
              </a:rPr>
              <a:t>Financial  planning is important as we are able to achieve our set objectives with scarce resources (money). Currently, we have been hit by economic shocks which found most of us unprepared. This app will help people to be able to track and manage their finances efficiently hence setting aside some money for investment and savings especially in this era where inflation is at the peak and there are so many uncertainties. Many people have a big challenge in managing their finances. When talking to my friends, most of them have the same issues and some have been using notebooks and excel for budget tracking. However, this has not been easy because the process is hectic,demotivating and at times they forget to record their expenses.</a:t>
            </a:r>
            <a:endParaRPr>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288">
                <a:latin typeface="Times New Roman"/>
                <a:ea typeface="Times New Roman"/>
                <a:cs typeface="Times New Roman"/>
                <a:sym typeface="Times New Roman"/>
              </a:rPr>
              <a:t>Objectives</a:t>
            </a:r>
            <a:endParaRPr sz="2288">
              <a:latin typeface="Times New Roman"/>
              <a:ea typeface="Times New Roman"/>
              <a:cs typeface="Times New Roman"/>
              <a:sym typeface="Times New Roman"/>
            </a:endParaRPr>
          </a:p>
        </p:txBody>
      </p:sp>
      <p:sp>
        <p:nvSpPr>
          <p:cNvPr id="98" name="Google Shape;98;p1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Times New Roman"/>
                <a:ea typeface="Times New Roman"/>
                <a:cs typeface="Times New Roman"/>
                <a:sym typeface="Times New Roman"/>
              </a:rPr>
              <a:t>1.To motivate people to manage their finances and achieve their goals through budgeting , tracking their expenses.</a:t>
            </a:r>
            <a:endParaRPr>
              <a:latin typeface="Times New Roman"/>
              <a:ea typeface="Times New Roman"/>
              <a:cs typeface="Times New Roman"/>
              <a:sym typeface="Times New Roman"/>
            </a:endParaRPr>
          </a:p>
          <a:p>
            <a:pPr indent="0" lvl="0" marL="0" rtl="0" algn="l">
              <a:spcBef>
                <a:spcPts val="1200"/>
              </a:spcBef>
              <a:spcAft>
                <a:spcPts val="0"/>
              </a:spcAft>
              <a:buNone/>
            </a:pPr>
            <a:r>
              <a:rPr lang="en">
                <a:latin typeface="Times New Roman"/>
                <a:ea typeface="Times New Roman"/>
                <a:cs typeface="Times New Roman"/>
                <a:sym typeface="Times New Roman"/>
              </a:rPr>
              <a:t>2.To encourage people to save and  invest especially in this this era where inflation is at the peak and we are being hit by economic shocks</a:t>
            </a:r>
            <a:endParaRPr>
              <a:latin typeface="Times New Roman"/>
              <a:ea typeface="Times New Roman"/>
              <a:cs typeface="Times New Roman"/>
              <a:sym typeface="Times New Roman"/>
            </a:endParaRPr>
          </a:p>
          <a:p>
            <a:pPr indent="0" lvl="0" marL="0" rtl="0" algn="l">
              <a:spcBef>
                <a:spcPts val="1200"/>
              </a:spcBef>
              <a:spcAft>
                <a:spcPts val="1200"/>
              </a:spcAft>
              <a:buNone/>
            </a:pPr>
            <a:r>
              <a:t/>
            </a:r>
            <a:endParaRPr>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288">
                <a:latin typeface="Times New Roman"/>
                <a:ea typeface="Times New Roman"/>
                <a:cs typeface="Times New Roman"/>
                <a:sym typeface="Times New Roman"/>
              </a:rPr>
              <a:t>Problem statement</a:t>
            </a:r>
            <a:endParaRPr sz="2288">
              <a:latin typeface="Times New Roman"/>
              <a:ea typeface="Times New Roman"/>
              <a:cs typeface="Times New Roman"/>
              <a:sym typeface="Times New Roman"/>
            </a:endParaRPr>
          </a:p>
        </p:txBody>
      </p:sp>
      <p:sp>
        <p:nvSpPr>
          <p:cNvPr id="104" name="Google Shape;104;p1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latin typeface="Times New Roman"/>
                <a:ea typeface="Times New Roman"/>
                <a:cs typeface="Times New Roman"/>
                <a:sym typeface="Times New Roman"/>
              </a:rPr>
              <a:t>Financial management has been a  challenge to people as they don’t have a platform which they can use to efficiently track their budgets, expenses,savings and investment.</a:t>
            </a:r>
            <a:endParaRPr>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211">
                <a:latin typeface="Times New Roman"/>
                <a:ea typeface="Times New Roman"/>
                <a:cs typeface="Times New Roman"/>
                <a:sym typeface="Times New Roman"/>
              </a:rPr>
              <a:t>Solution</a:t>
            </a:r>
            <a:endParaRPr sz="2211">
              <a:latin typeface="Times New Roman"/>
              <a:ea typeface="Times New Roman"/>
              <a:cs typeface="Times New Roman"/>
              <a:sym typeface="Times New Roman"/>
            </a:endParaRPr>
          </a:p>
        </p:txBody>
      </p:sp>
      <p:sp>
        <p:nvSpPr>
          <p:cNvPr id="110" name="Google Shape;110;p1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latin typeface="Times New Roman"/>
                <a:ea typeface="Times New Roman"/>
                <a:cs typeface="Times New Roman"/>
                <a:sym typeface="Times New Roman"/>
              </a:rPr>
              <a:t>Create a very simple,responsive, fast and easy to use app that will motivate people to be good financial managers.</a:t>
            </a:r>
            <a:endParaRPr>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288">
                <a:latin typeface="Times New Roman"/>
                <a:ea typeface="Times New Roman"/>
                <a:cs typeface="Times New Roman"/>
                <a:sym typeface="Times New Roman"/>
              </a:rPr>
              <a:t>Step by step development process</a:t>
            </a:r>
            <a:endParaRPr sz="2288">
              <a:latin typeface="Times New Roman"/>
              <a:ea typeface="Times New Roman"/>
              <a:cs typeface="Times New Roman"/>
              <a:sym typeface="Times New Roman"/>
            </a:endParaRPr>
          </a:p>
        </p:txBody>
      </p:sp>
      <p:sp>
        <p:nvSpPr>
          <p:cNvPr id="116" name="Google Shape;116;p1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Times New Roman"/>
                <a:ea typeface="Times New Roman"/>
                <a:cs typeface="Times New Roman"/>
                <a:sym typeface="Times New Roman"/>
              </a:rPr>
              <a:t>1.Research-Google, Moringa canvas content.</a:t>
            </a:r>
            <a:endParaRPr>
              <a:latin typeface="Times New Roman"/>
              <a:ea typeface="Times New Roman"/>
              <a:cs typeface="Times New Roman"/>
              <a:sym typeface="Times New Roman"/>
            </a:endParaRPr>
          </a:p>
          <a:p>
            <a:pPr indent="0" lvl="0" marL="0" rtl="0" algn="l">
              <a:spcBef>
                <a:spcPts val="1200"/>
              </a:spcBef>
              <a:spcAft>
                <a:spcPts val="0"/>
              </a:spcAft>
              <a:buNone/>
            </a:pPr>
            <a:r>
              <a:rPr lang="en">
                <a:latin typeface="Times New Roman"/>
                <a:ea typeface="Times New Roman"/>
                <a:cs typeface="Times New Roman"/>
                <a:sym typeface="Times New Roman"/>
              </a:rPr>
              <a:t>2.Design – Pen and paper.</a:t>
            </a:r>
            <a:endParaRPr>
              <a:latin typeface="Times New Roman"/>
              <a:ea typeface="Times New Roman"/>
              <a:cs typeface="Times New Roman"/>
              <a:sym typeface="Times New Roman"/>
            </a:endParaRPr>
          </a:p>
          <a:p>
            <a:pPr indent="0" lvl="0" marL="0" rtl="0" algn="l">
              <a:spcBef>
                <a:spcPts val="1200"/>
              </a:spcBef>
              <a:spcAft>
                <a:spcPts val="0"/>
              </a:spcAft>
              <a:buNone/>
            </a:pPr>
            <a:r>
              <a:rPr lang="en">
                <a:latin typeface="Times New Roman"/>
                <a:ea typeface="Times New Roman"/>
                <a:cs typeface="Times New Roman"/>
                <a:sym typeface="Times New Roman"/>
              </a:rPr>
              <a:t>3.Development -Html,Css and Javascript</a:t>
            </a:r>
            <a:endParaRPr>
              <a:latin typeface="Times New Roman"/>
              <a:ea typeface="Times New Roman"/>
              <a:cs typeface="Times New Roman"/>
              <a:sym typeface="Times New Roman"/>
            </a:endParaRPr>
          </a:p>
          <a:p>
            <a:pPr indent="0" lvl="0" marL="0" rtl="0" algn="l">
              <a:spcBef>
                <a:spcPts val="1200"/>
              </a:spcBef>
              <a:spcAft>
                <a:spcPts val="0"/>
              </a:spcAft>
              <a:buNone/>
            </a:pPr>
            <a:r>
              <a:rPr lang="en">
                <a:latin typeface="Times New Roman"/>
                <a:ea typeface="Times New Roman"/>
                <a:cs typeface="Times New Roman"/>
                <a:sym typeface="Times New Roman"/>
              </a:rPr>
              <a:t>4.Deployment-Gh-pages.</a:t>
            </a:r>
            <a:endParaRPr>
              <a:latin typeface="Times New Roman"/>
              <a:ea typeface="Times New Roman"/>
              <a:cs typeface="Times New Roman"/>
              <a:sym typeface="Times New Roman"/>
            </a:endParaRPr>
          </a:p>
          <a:p>
            <a:pPr indent="0" lvl="0" marL="0" rtl="0" algn="l">
              <a:spcBef>
                <a:spcPts val="1200"/>
              </a:spcBef>
              <a:spcAft>
                <a:spcPts val="1200"/>
              </a:spcAft>
              <a:buNone/>
            </a:pPr>
            <a:r>
              <a:t/>
            </a:r>
            <a:endParaRPr>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9"/>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288">
                <a:latin typeface="Times New Roman"/>
                <a:ea typeface="Times New Roman"/>
                <a:cs typeface="Times New Roman"/>
                <a:sym typeface="Times New Roman"/>
              </a:rPr>
              <a:t>MVP</a:t>
            </a:r>
            <a:endParaRPr sz="2288">
              <a:latin typeface="Times New Roman"/>
              <a:ea typeface="Times New Roman"/>
              <a:cs typeface="Times New Roman"/>
              <a:sym typeface="Times New Roman"/>
            </a:endParaRPr>
          </a:p>
        </p:txBody>
      </p:sp>
      <p:sp>
        <p:nvSpPr>
          <p:cNvPr id="122" name="Google Shape;122;p1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298450" lvl="0" marL="457200" rtl="0" algn="l">
              <a:spcBef>
                <a:spcPts val="1200"/>
              </a:spcBef>
              <a:spcAft>
                <a:spcPts val="0"/>
              </a:spcAft>
              <a:buClr>
                <a:srgbClr val="000000"/>
              </a:buClr>
              <a:buSzPts val="1100"/>
              <a:buFont typeface="Arial"/>
              <a:buChar char="●"/>
            </a:pPr>
            <a:r>
              <a:rPr lang="en">
                <a:latin typeface="Times New Roman"/>
                <a:ea typeface="Times New Roman"/>
                <a:cs typeface="Times New Roman"/>
                <a:sym typeface="Times New Roman"/>
              </a:rPr>
              <a:t>Currency converter api</a:t>
            </a:r>
            <a:endParaRPr>
              <a:latin typeface="Times New Roman"/>
              <a:ea typeface="Times New Roman"/>
              <a:cs typeface="Times New Roman"/>
              <a:sym typeface="Times New Roman"/>
            </a:endParaRPr>
          </a:p>
          <a:p>
            <a:pPr indent="-298450" lvl="0" marL="457200" rtl="0" algn="l">
              <a:spcBef>
                <a:spcPts val="0"/>
              </a:spcBef>
              <a:spcAft>
                <a:spcPts val="0"/>
              </a:spcAft>
              <a:buClr>
                <a:srgbClr val="000000"/>
              </a:buClr>
              <a:buSzPts val="1100"/>
              <a:buFont typeface="Arial"/>
              <a:buChar char="●"/>
            </a:pPr>
            <a:r>
              <a:rPr lang="en">
                <a:latin typeface="Times New Roman"/>
                <a:ea typeface="Times New Roman"/>
                <a:cs typeface="Times New Roman"/>
                <a:sym typeface="Times New Roman"/>
              </a:rPr>
              <a:t>Landing page:Income ,expense, balance,history of transactions, add a new transaction part, currency converter with a list of all currencies and a feedback form.</a:t>
            </a:r>
            <a:endParaRPr>
              <a:latin typeface="Times New Roman"/>
              <a:ea typeface="Times New Roman"/>
              <a:cs typeface="Times New Roman"/>
              <a:sym typeface="Times New Roman"/>
            </a:endParaRPr>
          </a:p>
          <a:p>
            <a:pPr indent="0" lvl="0" marL="0" rtl="0" algn="l">
              <a:spcBef>
                <a:spcPts val="1200"/>
              </a:spcBef>
              <a:spcAft>
                <a:spcPts val="1200"/>
              </a:spcAft>
              <a:buNone/>
            </a:pPr>
            <a:r>
              <a:t/>
            </a:r>
            <a:endParaRPr>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0"/>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288">
                <a:latin typeface="Times New Roman"/>
                <a:ea typeface="Times New Roman"/>
                <a:cs typeface="Times New Roman"/>
                <a:sym typeface="Times New Roman"/>
              </a:rPr>
              <a:t>Challenges</a:t>
            </a:r>
            <a:endParaRPr sz="2288">
              <a:latin typeface="Times New Roman"/>
              <a:ea typeface="Times New Roman"/>
              <a:cs typeface="Times New Roman"/>
              <a:sym typeface="Times New Roman"/>
            </a:endParaRPr>
          </a:p>
        </p:txBody>
      </p:sp>
      <p:sp>
        <p:nvSpPr>
          <p:cNvPr id="128" name="Google Shape;128;p2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Times New Roman"/>
                <a:ea typeface="Times New Roman"/>
                <a:cs typeface="Times New Roman"/>
                <a:sym typeface="Times New Roman"/>
              </a:rPr>
              <a:t>1.Changing people’s habits so that they can embrace budgeting and planning to incorporate saving an</a:t>
            </a:r>
            <a:r>
              <a:rPr lang="en">
                <a:latin typeface="Times New Roman"/>
                <a:ea typeface="Times New Roman"/>
                <a:cs typeface="Times New Roman"/>
                <a:sym typeface="Times New Roman"/>
              </a:rPr>
              <a:t>d investing.</a:t>
            </a:r>
            <a:endParaRPr>
              <a:latin typeface="Times New Roman"/>
              <a:ea typeface="Times New Roman"/>
              <a:cs typeface="Times New Roman"/>
              <a:sym typeface="Times New Roman"/>
            </a:endParaRPr>
          </a:p>
          <a:p>
            <a:pPr indent="0" lvl="0" marL="0" rtl="0" algn="l">
              <a:spcBef>
                <a:spcPts val="1200"/>
              </a:spcBef>
              <a:spcAft>
                <a:spcPts val="0"/>
              </a:spcAft>
              <a:buNone/>
            </a:pPr>
            <a:r>
              <a:rPr lang="en">
                <a:latin typeface="Times New Roman"/>
                <a:ea typeface="Times New Roman"/>
                <a:cs typeface="Times New Roman"/>
                <a:sym typeface="Times New Roman"/>
              </a:rPr>
              <a:t>2. Implementing the api.</a:t>
            </a:r>
            <a:endParaRPr>
              <a:latin typeface="Times New Roman"/>
              <a:ea typeface="Times New Roman"/>
              <a:cs typeface="Times New Roman"/>
              <a:sym typeface="Times New Roman"/>
            </a:endParaRPr>
          </a:p>
          <a:p>
            <a:pPr indent="0" lvl="0" marL="0" rtl="0" algn="l">
              <a:spcBef>
                <a:spcPts val="1200"/>
              </a:spcBef>
              <a:spcAft>
                <a:spcPts val="1200"/>
              </a:spcAft>
              <a:buNone/>
            </a:pPr>
            <a:r>
              <a:t/>
            </a:r>
            <a:endParaRPr>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1"/>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288">
                <a:latin typeface="Times New Roman"/>
                <a:ea typeface="Times New Roman"/>
                <a:cs typeface="Times New Roman"/>
                <a:sym typeface="Times New Roman"/>
              </a:rPr>
              <a:t>Technologies used</a:t>
            </a:r>
            <a:endParaRPr sz="2288">
              <a:latin typeface="Times New Roman"/>
              <a:ea typeface="Times New Roman"/>
              <a:cs typeface="Times New Roman"/>
              <a:sym typeface="Times New Roman"/>
            </a:endParaRPr>
          </a:p>
        </p:txBody>
      </p:sp>
      <p:sp>
        <p:nvSpPr>
          <p:cNvPr id="134" name="Google Shape;134;p2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Times New Roman"/>
                <a:ea typeface="Times New Roman"/>
                <a:cs typeface="Times New Roman"/>
                <a:sym typeface="Times New Roman"/>
              </a:rPr>
              <a:t>1. Html</a:t>
            </a:r>
            <a:endParaRPr>
              <a:latin typeface="Times New Roman"/>
              <a:ea typeface="Times New Roman"/>
              <a:cs typeface="Times New Roman"/>
              <a:sym typeface="Times New Roman"/>
            </a:endParaRPr>
          </a:p>
          <a:p>
            <a:pPr indent="0" lvl="0" marL="0" rtl="0" algn="l">
              <a:spcBef>
                <a:spcPts val="1200"/>
              </a:spcBef>
              <a:spcAft>
                <a:spcPts val="0"/>
              </a:spcAft>
              <a:buNone/>
            </a:pPr>
            <a:r>
              <a:rPr lang="en">
                <a:latin typeface="Times New Roman"/>
                <a:ea typeface="Times New Roman"/>
                <a:cs typeface="Times New Roman"/>
                <a:sym typeface="Times New Roman"/>
              </a:rPr>
              <a:t>2.Css</a:t>
            </a:r>
            <a:endParaRPr>
              <a:latin typeface="Times New Roman"/>
              <a:ea typeface="Times New Roman"/>
              <a:cs typeface="Times New Roman"/>
              <a:sym typeface="Times New Roman"/>
            </a:endParaRPr>
          </a:p>
          <a:p>
            <a:pPr indent="0" lvl="0" marL="0" rtl="0" algn="l">
              <a:spcBef>
                <a:spcPts val="1200"/>
              </a:spcBef>
              <a:spcAft>
                <a:spcPts val="0"/>
              </a:spcAft>
              <a:buNone/>
            </a:pPr>
            <a:r>
              <a:rPr lang="en">
                <a:latin typeface="Times New Roman"/>
                <a:ea typeface="Times New Roman"/>
                <a:cs typeface="Times New Roman"/>
                <a:sym typeface="Times New Roman"/>
              </a:rPr>
              <a:t>3.Javascript</a:t>
            </a:r>
            <a:endParaRPr>
              <a:latin typeface="Times New Roman"/>
              <a:ea typeface="Times New Roman"/>
              <a:cs typeface="Times New Roman"/>
              <a:sym typeface="Times New Roman"/>
            </a:endParaRPr>
          </a:p>
          <a:p>
            <a:pPr indent="0" lvl="0" marL="0" rtl="0" algn="l">
              <a:spcBef>
                <a:spcPts val="1200"/>
              </a:spcBef>
              <a:spcAft>
                <a:spcPts val="0"/>
              </a:spcAft>
              <a:buNone/>
            </a:pPr>
            <a:r>
              <a:rPr lang="en">
                <a:latin typeface="Times New Roman"/>
                <a:ea typeface="Times New Roman"/>
                <a:cs typeface="Times New Roman"/>
                <a:sym typeface="Times New Roman"/>
              </a:rPr>
              <a:t>4.JSON serve</a:t>
            </a:r>
            <a:endParaRPr>
              <a:latin typeface="Times New Roman"/>
              <a:ea typeface="Times New Roman"/>
              <a:cs typeface="Times New Roman"/>
              <a:sym typeface="Times New Roman"/>
            </a:endParaRPr>
          </a:p>
          <a:p>
            <a:pPr indent="0" lvl="0" marL="0" rtl="0" algn="l">
              <a:spcBef>
                <a:spcPts val="1200"/>
              </a:spcBef>
              <a:spcAft>
                <a:spcPts val="1200"/>
              </a:spcAft>
              <a:buNone/>
            </a:pPr>
            <a:r>
              <a:t/>
            </a:r>
            <a:endParaRPr>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