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comments/comment1.xml" ContentType="application/vnd.openxmlformats-officedocument.presentationml.comments+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87" r:id="rId2"/>
    <p:sldId id="336" r:id="rId3"/>
    <p:sldId id="300" r:id="rId4"/>
    <p:sldId id="334"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in, Catherine" initials="YC" lastIdx="2" clrIdx="0">
    <p:extLst>
      <p:ext uri="{19B8F6BF-5375-455C-9EA6-DF929625EA0E}">
        <p15:presenceInfo xmlns:p15="http://schemas.microsoft.com/office/powerpoint/2012/main" userId="S::catyin@deloitte.com::1b8690d3-7213-4a77-ad4e-f42331e015d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022" autoAdjust="0"/>
  </p:normalViewPr>
  <p:slideViewPr>
    <p:cSldViewPr snapToGrid="0">
      <p:cViewPr>
        <p:scale>
          <a:sx n="57" d="100"/>
          <a:sy n="57" d="100"/>
        </p:scale>
        <p:origin x="10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2-25T20:25:32.812" idx="1">
    <p:pos x="1659" y="3797"/>
    <p:text>quick q: The table summary in the proposal said this. do we mean data instead of tech?</p:text>
    <p:extLst>
      <p:ext uri="{C676402C-5697-4E1C-873F-D02D1690AC5C}">
        <p15:threadingInfo xmlns:p15="http://schemas.microsoft.com/office/powerpoint/2012/main" timeZoneBias="30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7DD1C-AA0E-4784-BBF0-247A9EDDB437}" type="datetimeFigureOut">
              <a:rPr lang="en-US" smtClean="0"/>
              <a:t>2/27/2020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511E38-E668-4F6F-A7C9-66522CEE0004}" type="slidenum">
              <a:rPr lang="en-US" smtClean="0"/>
              <a:t>‹#›</a:t>
            </a:fld>
            <a:endParaRPr lang="en-US"/>
          </a:p>
        </p:txBody>
      </p:sp>
    </p:spTree>
    <p:extLst>
      <p:ext uri="{BB962C8B-B14F-4D97-AF65-F5344CB8AC3E}">
        <p14:creationId xmlns:p14="http://schemas.microsoft.com/office/powerpoint/2010/main" val="2200200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A34052-12FB-4B01-8A2E-D87AD7371E9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7477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sng" strike="noStrike" kern="1200" dirty="0">
                <a:solidFill>
                  <a:schemeClr val="tx1"/>
                </a:solidFill>
                <a:effectLst/>
                <a:latin typeface="+mn-lt"/>
                <a:ea typeface="+mn-ea"/>
                <a:cs typeface="+mn-cs"/>
              </a:rPr>
              <a:t>HQ1 – our objective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Innovation is more than just creativity or new technologies. It’s about making an impact and implementing change to deliver value, enabling a brighter future for people and even nations. Our objective is to determine the factors that drive innovation and define those relationships in a quantifiable manner. We want to craft a means to identify and visually showcase the “what”, “why”, and “how” of innovation at a country level.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sng" strike="noStrike" kern="1200" dirty="0">
                <a:solidFill>
                  <a:schemeClr val="tx1"/>
                </a:solidFill>
                <a:effectLst/>
                <a:latin typeface="+mn-lt"/>
                <a:ea typeface="+mn-ea"/>
                <a:cs typeface="+mn-cs"/>
              </a:rPr>
              <a:t>HQ5 – the impact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If successful, we introduce a new way of computing innovation through creativity. We will be able to validate our findings by comparing them with existing efforts such as Lee et al.’s Bohemian Index, and Lopez-Claros &amp; Mata’s ICI.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sng" strike="noStrike" kern="1200" dirty="0">
                <a:solidFill>
                  <a:schemeClr val="tx1"/>
                </a:solidFill>
                <a:effectLst/>
                <a:latin typeface="+mn-lt"/>
                <a:ea typeface="+mn-ea"/>
                <a:cs typeface="+mn-cs"/>
              </a:rPr>
              <a:t>HQ6 – payoff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 payoff of success is introducing and illustrating a new perspective into how and where to spark innovation worldwide.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sng" strike="noStrike" kern="1200" dirty="0">
                <a:solidFill>
                  <a:schemeClr val="tx1"/>
                </a:solidFill>
                <a:effectLst/>
                <a:latin typeface="+mn-lt"/>
                <a:ea typeface="+mn-ea"/>
                <a:cs typeface="+mn-cs"/>
              </a:rPr>
              <a:t>HQ4 – who cares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Innovation is so important in a country’s development and has the potential to improve quality of life across the board. The potential impact of our research and approach may be useful to government officials in developing countries, as well as investors across the world as they look to build a global marketplace.</a:t>
            </a:r>
          </a:p>
        </p:txBody>
      </p:sp>
      <p:sp>
        <p:nvSpPr>
          <p:cNvPr id="4" name="Slide Number Placeholder 3"/>
          <p:cNvSpPr>
            <a:spLocks noGrp="1"/>
          </p:cNvSpPr>
          <p:nvPr>
            <p:ph type="sldNum" sz="quarter" idx="10"/>
          </p:nvPr>
        </p:nvSpPr>
        <p:spPr/>
        <p:txBody>
          <a:bodyPr/>
          <a:lstStyle/>
          <a:p>
            <a:fld id="{D759AF6D-BA0E-4594-94DB-478664329D2A}" type="slidenum">
              <a:rPr lang="en-US" smtClean="0"/>
              <a:t>2</a:t>
            </a:fld>
            <a:endParaRPr lang="en-US"/>
          </a:p>
        </p:txBody>
      </p:sp>
    </p:spTree>
    <p:extLst>
      <p:ext uri="{BB962C8B-B14F-4D97-AF65-F5344CB8AC3E}">
        <p14:creationId xmlns:p14="http://schemas.microsoft.com/office/powerpoint/2010/main" val="3662454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On of the left-hand side, we have a brief literature survey, summarizing how innovation is currently quantified. On the right, we summarize our approach.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u="sn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Q2: current practice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Since innovation is intangible with direct and indirect relationships to a wide array of concepts, there are many interpretations of how to quantify it. Here area a few examples. Innovation can be quantified through a country’s cultural economy, or through combining predictors into a synthetic variable to avoid collinearity, or through using a fuzzy ranking instead of an absolute value ranking.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there are also limitations associated with these studies. From a data perspective, the data may be a bit outdated and won’t really show the impact of things like big tech, or is confined to a specific region. The fuzzy-set ranking can help to explain the possible differences between low- and high-income countries, but it may be difficult to identify the threshold.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Q3: our approach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What is new in our approach compared to how innovation is currently quantified is that we will be incorporating a unique combination of datasets. We are looking at both creative factors, like film and music, and economically-significant measures, like patents, allowing us to look at innovation from a more holistic view. Once we have the data, we will be performing regression and graph analysis to compute an innovation index, with the intention creating effective visualizations to communicate our results.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We will be successful because we are leveraging previous studies to not only narrow our focus to start with creative factors, but in starting with creativity, we will be able to mitigate the impact of economic factors on developing nations.</a:t>
            </a:r>
            <a:endParaRPr lang="en-US" dirty="0"/>
          </a:p>
        </p:txBody>
      </p:sp>
      <p:sp>
        <p:nvSpPr>
          <p:cNvPr id="4" name="Slide Number Placeholder 3"/>
          <p:cNvSpPr>
            <a:spLocks noGrp="1"/>
          </p:cNvSpPr>
          <p:nvPr>
            <p:ph type="sldNum" sz="quarter" idx="10"/>
          </p:nvPr>
        </p:nvSpPr>
        <p:spPr/>
        <p:txBody>
          <a:bodyPr/>
          <a:lstStyle/>
          <a:p>
            <a:fld id="{D759AF6D-BA0E-4594-94DB-478664329D2A}" type="slidenum">
              <a:rPr lang="en-US" smtClean="0"/>
              <a:t>3</a:t>
            </a:fld>
            <a:endParaRPr lang="en-US"/>
          </a:p>
        </p:txBody>
      </p:sp>
    </p:spTree>
    <p:extLst>
      <p:ext uri="{BB962C8B-B14F-4D97-AF65-F5344CB8AC3E}">
        <p14:creationId xmlns:p14="http://schemas.microsoft.com/office/powerpoint/2010/main" val="2479800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a:t>HQ8: the timeline</a:t>
            </a:r>
          </a:p>
          <a:p>
            <a:r>
              <a:rPr lang="en-US" dirty="0"/>
              <a:t>Our entire project will take about seven weeks, excluding the proposal period. There are four main components of our project: activities associated with starting this project, the data component, the analysis and visualization component, and the written materials for the project. We have an array of activities in each main component and have also included the main team members responsible for each activity.</a:t>
            </a:r>
          </a:p>
          <a:p>
            <a:endParaRPr lang="en-US" dirty="0"/>
          </a:p>
          <a:p>
            <a:r>
              <a:rPr lang="en-US" u="sng" dirty="0"/>
              <a:t>HQ6: the risk</a:t>
            </a:r>
          </a:p>
          <a:p>
            <a:r>
              <a:rPr lang="en-US" dirty="0"/>
              <a:t>There is a risk that we may not be able to locate sufficient data to confidently produce our results.</a:t>
            </a:r>
          </a:p>
          <a:p>
            <a:endParaRPr lang="en-US" dirty="0"/>
          </a:p>
          <a:p>
            <a:r>
              <a:rPr lang="en-US" u="sng" dirty="0"/>
              <a:t>HQ7: the cost</a:t>
            </a:r>
          </a:p>
          <a:p>
            <a:r>
              <a:rPr lang="en-US" u="none" dirty="0"/>
              <a:t>The financial cost of obtaining the data, performing the analysis, creating the models, and designing the visualizations are negligible at this time.</a:t>
            </a:r>
          </a:p>
          <a:p>
            <a:endParaRPr lang="en-US" u="none" dirty="0"/>
          </a:p>
          <a:p>
            <a:r>
              <a:rPr lang="en-US" u="sng" dirty="0"/>
              <a:t>HQ9: progress/success</a:t>
            </a:r>
          </a:p>
          <a:p>
            <a:r>
              <a:rPr lang="en-US" sz="1200" b="0" i="0" u="none" strike="noStrike" kern="1200" dirty="0">
                <a:solidFill>
                  <a:schemeClr val="tx1"/>
                </a:solidFill>
                <a:effectLst/>
                <a:latin typeface="+mn-lt"/>
                <a:ea typeface="+mn-ea"/>
                <a:cs typeface="+mn-cs"/>
              </a:rPr>
              <a:t>There are three main checkpoints for process and success: first, in terms of building and validating the innovation index relative to creativity against existing research; second, the interactive visualization showcasing our findings; and third, the completed report and presentation</a:t>
            </a:r>
            <a:endParaRPr lang="en-US" u="none" dirty="0"/>
          </a:p>
        </p:txBody>
      </p:sp>
      <p:sp>
        <p:nvSpPr>
          <p:cNvPr id="4" name="Slide Number Placeholder 3"/>
          <p:cNvSpPr>
            <a:spLocks noGrp="1"/>
          </p:cNvSpPr>
          <p:nvPr>
            <p:ph type="sldNum" sz="quarter" idx="10"/>
          </p:nvPr>
        </p:nvSpPr>
        <p:spPr/>
        <p:txBody>
          <a:bodyPr/>
          <a:lstStyle/>
          <a:p>
            <a:fld id="{D759AF6D-BA0E-4594-94DB-478664329D2A}" type="slidenum">
              <a:rPr lang="en-US" smtClean="0"/>
              <a:t>4</a:t>
            </a:fld>
            <a:endParaRPr lang="en-US"/>
          </a:p>
        </p:txBody>
      </p:sp>
    </p:spTree>
    <p:extLst>
      <p:ext uri="{BB962C8B-B14F-4D97-AF65-F5344CB8AC3E}">
        <p14:creationId xmlns:p14="http://schemas.microsoft.com/office/powerpoint/2010/main" val="3175319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1AD38-F228-4C21-B5B9-AFEB9D6EC6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3DDEE6-1D40-4117-B518-F176E29EAE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437490-0AC7-49DA-ABC3-869810E573AC}"/>
              </a:ext>
            </a:extLst>
          </p:cNvPr>
          <p:cNvSpPr>
            <a:spLocks noGrp="1"/>
          </p:cNvSpPr>
          <p:nvPr>
            <p:ph type="dt" sz="half" idx="10"/>
          </p:nvPr>
        </p:nvSpPr>
        <p:spPr/>
        <p:txBody>
          <a:bodyPr/>
          <a:lstStyle/>
          <a:p>
            <a:fld id="{B8900712-C505-4A6F-9953-3FF8C2794CF1}" type="datetimeFigureOut">
              <a:rPr lang="en-US" smtClean="0"/>
              <a:t>2/27/2020</a:t>
            </a:fld>
            <a:endParaRPr lang="en-US"/>
          </a:p>
        </p:txBody>
      </p:sp>
      <p:sp>
        <p:nvSpPr>
          <p:cNvPr id="5" name="Footer Placeholder 4">
            <a:extLst>
              <a:ext uri="{FF2B5EF4-FFF2-40B4-BE49-F238E27FC236}">
                <a16:creationId xmlns:a16="http://schemas.microsoft.com/office/drawing/2014/main" id="{1F2B4E98-2E99-47F8-989D-C2FFB5C926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19D4B-C4D6-4806-8775-83177A04D37C}"/>
              </a:ext>
            </a:extLst>
          </p:cNvPr>
          <p:cNvSpPr>
            <a:spLocks noGrp="1"/>
          </p:cNvSpPr>
          <p:nvPr>
            <p:ph type="sldNum" sz="quarter" idx="12"/>
          </p:nvPr>
        </p:nvSpPr>
        <p:spPr/>
        <p:txBody>
          <a:bodyPr/>
          <a:lstStyle/>
          <a:p>
            <a:fld id="{4A27016E-FC8D-4651-AB5E-427FA160A02A}" type="slidenum">
              <a:rPr lang="en-US" smtClean="0"/>
              <a:t>‹#›</a:t>
            </a:fld>
            <a:endParaRPr lang="en-US"/>
          </a:p>
        </p:txBody>
      </p:sp>
    </p:spTree>
    <p:extLst>
      <p:ext uri="{BB962C8B-B14F-4D97-AF65-F5344CB8AC3E}">
        <p14:creationId xmlns:p14="http://schemas.microsoft.com/office/powerpoint/2010/main" val="209414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12C97-C65B-4B0C-BC3A-496B2CA9C4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8E72CC-826F-43CF-A613-3539A3B827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EFD17-EC73-44E5-B326-FE96913B8E57}"/>
              </a:ext>
            </a:extLst>
          </p:cNvPr>
          <p:cNvSpPr>
            <a:spLocks noGrp="1"/>
          </p:cNvSpPr>
          <p:nvPr>
            <p:ph type="dt" sz="half" idx="10"/>
          </p:nvPr>
        </p:nvSpPr>
        <p:spPr/>
        <p:txBody>
          <a:bodyPr/>
          <a:lstStyle/>
          <a:p>
            <a:fld id="{B8900712-C505-4A6F-9953-3FF8C2794CF1}" type="datetimeFigureOut">
              <a:rPr lang="en-US" smtClean="0"/>
              <a:t>2/27/2020</a:t>
            </a:fld>
            <a:endParaRPr lang="en-US"/>
          </a:p>
        </p:txBody>
      </p:sp>
      <p:sp>
        <p:nvSpPr>
          <p:cNvPr id="5" name="Footer Placeholder 4">
            <a:extLst>
              <a:ext uri="{FF2B5EF4-FFF2-40B4-BE49-F238E27FC236}">
                <a16:creationId xmlns:a16="http://schemas.microsoft.com/office/drawing/2014/main" id="{E00ECE5D-F761-4414-992A-1C1ED58E7D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1E889A-0C9D-4650-9B34-A4D1043C1189}"/>
              </a:ext>
            </a:extLst>
          </p:cNvPr>
          <p:cNvSpPr>
            <a:spLocks noGrp="1"/>
          </p:cNvSpPr>
          <p:nvPr>
            <p:ph type="sldNum" sz="quarter" idx="12"/>
          </p:nvPr>
        </p:nvSpPr>
        <p:spPr/>
        <p:txBody>
          <a:bodyPr/>
          <a:lstStyle/>
          <a:p>
            <a:fld id="{4A27016E-FC8D-4651-AB5E-427FA160A02A}" type="slidenum">
              <a:rPr lang="en-US" smtClean="0"/>
              <a:t>‹#›</a:t>
            </a:fld>
            <a:endParaRPr lang="en-US"/>
          </a:p>
        </p:txBody>
      </p:sp>
    </p:spTree>
    <p:extLst>
      <p:ext uri="{BB962C8B-B14F-4D97-AF65-F5344CB8AC3E}">
        <p14:creationId xmlns:p14="http://schemas.microsoft.com/office/powerpoint/2010/main" val="442517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69324A-72D1-4975-8E1D-09537168A1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89AE1A-C425-4853-9069-82F7AD4052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ECF200-CA5E-4179-A4CF-78AF49F5FD0E}"/>
              </a:ext>
            </a:extLst>
          </p:cNvPr>
          <p:cNvSpPr>
            <a:spLocks noGrp="1"/>
          </p:cNvSpPr>
          <p:nvPr>
            <p:ph type="dt" sz="half" idx="10"/>
          </p:nvPr>
        </p:nvSpPr>
        <p:spPr/>
        <p:txBody>
          <a:bodyPr/>
          <a:lstStyle/>
          <a:p>
            <a:fld id="{B8900712-C505-4A6F-9953-3FF8C2794CF1}" type="datetimeFigureOut">
              <a:rPr lang="en-US" smtClean="0"/>
              <a:t>2/27/2020</a:t>
            </a:fld>
            <a:endParaRPr lang="en-US"/>
          </a:p>
        </p:txBody>
      </p:sp>
      <p:sp>
        <p:nvSpPr>
          <p:cNvPr id="5" name="Footer Placeholder 4">
            <a:extLst>
              <a:ext uri="{FF2B5EF4-FFF2-40B4-BE49-F238E27FC236}">
                <a16:creationId xmlns:a16="http://schemas.microsoft.com/office/drawing/2014/main" id="{9EA94174-1CCA-4605-BBAB-DB5D0A609D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C6F845-742A-4B87-97E5-ED5C4CB4745E}"/>
              </a:ext>
            </a:extLst>
          </p:cNvPr>
          <p:cNvSpPr>
            <a:spLocks noGrp="1"/>
          </p:cNvSpPr>
          <p:nvPr>
            <p:ph type="sldNum" sz="quarter" idx="12"/>
          </p:nvPr>
        </p:nvSpPr>
        <p:spPr/>
        <p:txBody>
          <a:bodyPr/>
          <a:lstStyle/>
          <a:p>
            <a:fld id="{4A27016E-FC8D-4651-AB5E-427FA160A02A}" type="slidenum">
              <a:rPr lang="en-US" smtClean="0"/>
              <a:t>‹#›</a:t>
            </a:fld>
            <a:endParaRPr lang="en-US"/>
          </a:p>
        </p:txBody>
      </p:sp>
    </p:spTree>
    <p:extLst>
      <p:ext uri="{BB962C8B-B14F-4D97-AF65-F5344CB8AC3E}">
        <p14:creationId xmlns:p14="http://schemas.microsoft.com/office/powerpoint/2010/main" val="891275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Breadcrumbs">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b="0" spc="-75" dirty="0">
                <a:latin typeface="+mj-lt"/>
              </a:defRPr>
            </a:lvl1pPr>
          </a:lstStyle>
          <a:p>
            <a:pPr lvl="0" defTabSz="685800">
              <a:lnSpc>
                <a:spcPct val="85000"/>
              </a:lnSpc>
            </a:pPr>
            <a:r>
              <a:rPr lang="en-US"/>
              <a:t>Click to edit Master title style</a:t>
            </a:r>
            <a:endParaRPr lang="en-US" dirty="0"/>
          </a:p>
        </p:txBody>
      </p:sp>
      <p:sp>
        <p:nvSpPr>
          <p:cNvPr id="3" name="Text Placeholder 5">
            <a:extLst>
              <a:ext uri="{FF2B5EF4-FFF2-40B4-BE49-F238E27FC236}">
                <a16:creationId xmlns:a16="http://schemas.microsoft.com/office/drawing/2014/main" id="{FD545910-EC58-4E59-AC9B-9F096DAB3584}"/>
              </a:ext>
            </a:extLst>
          </p:cNvPr>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Tree>
    <p:extLst>
      <p:ext uri="{BB962C8B-B14F-4D97-AF65-F5344CB8AC3E}">
        <p14:creationId xmlns:p14="http://schemas.microsoft.com/office/powerpoint/2010/main" val="2667737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Blank, No Background Graphics">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8EFC2F98-5944-4C9B-A2C3-BF4DC0C7C30D}"/>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96" name="think-cell Slide" r:id="rId4" imgW="415" imgH="416" progId="TCLayout.ActiveDocument.1">
                  <p:embed/>
                </p:oleObj>
              </mc:Choice>
              <mc:Fallback>
                <p:oleObj name="think-cell Slide" r:id="rId4" imgW="415" imgH="416" progId="TCLayout.ActiveDocument.1">
                  <p:embed/>
                  <p:pic>
                    <p:nvPicPr>
                      <p:cNvPr id="3" name="Object 2" hidden="1">
                        <a:extLst>
                          <a:ext uri="{FF2B5EF4-FFF2-40B4-BE49-F238E27FC236}">
                            <a16:creationId xmlns:a16="http://schemas.microsoft.com/office/drawing/2014/main" id="{8EFC2F98-5944-4C9B-A2C3-BF4DC0C7C30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31048445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spc="-75" dirty="0">
                <a:latin typeface="+mj-lt"/>
              </a:defRPr>
            </a:lvl1pPr>
          </a:lstStyle>
          <a:p>
            <a:pPr lvl="0" defTabSz="685800">
              <a:lnSpc>
                <a:spcPct val="85000"/>
              </a:lnSpc>
            </a:pPr>
            <a:r>
              <a:rPr lang="en-US"/>
              <a:t>Click to edit Master title style</a:t>
            </a:r>
            <a:endParaRPr lang="en-US" dirty="0"/>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Tree>
    <p:extLst>
      <p:ext uri="{BB962C8B-B14F-4D97-AF65-F5344CB8AC3E}">
        <p14:creationId xmlns:p14="http://schemas.microsoft.com/office/powerpoint/2010/main" val="28559886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1_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2" y="4965303"/>
            <a:ext cx="4407673" cy="897983"/>
          </a:xfrm>
        </p:spPr>
        <p:txBody>
          <a:bodyPr anchor="b" anchorCtr="0"/>
          <a:lstStyle>
            <a:lvl1pPr>
              <a:lnSpc>
                <a:spcPct val="85000"/>
              </a:lnSpc>
              <a:defRPr sz="2800" b="1" baseline="0">
                <a:latin typeface="+mn-lt"/>
              </a:defRPr>
            </a:lvl1pPr>
          </a:lstStyle>
          <a:p>
            <a:r>
              <a:rPr lang="en-US" dirty="0"/>
              <a:t>Click to edit Title</a:t>
            </a:r>
          </a:p>
        </p:txBody>
      </p:sp>
      <p:sp>
        <p:nvSpPr>
          <p:cNvPr id="6" name="Text Placeholder 9"/>
          <p:cNvSpPr>
            <a:spLocks noGrp="1"/>
          </p:cNvSpPr>
          <p:nvPr>
            <p:ph type="body" sz="quarter" idx="16" hasCustomPrompt="1"/>
          </p:nvPr>
        </p:nvSpPr>
        <p:spPr>
          <a:xfrm>
            <a:off x="914402" y="5940663"/>
            <a:ext cx="4407673" cy="478209"/>
          </a:xfrm>
        </p:spPr>
        <p:txBody>
          <a:bodyPr vert="horz" lIns="0" tIns="0" rIns="0" bIns="0" rtlCol="0">
            <a:noAutofit/>
          </a:bodyPr>
          <a:lstStyle>
            <a:lvl1pPr marL="0" indent="0">
              <a:buNone/>
              <a:defRPr lang="en-US" sz="1200" dirty="0"/>
            </a:lvl1pPr>
          </a:lstStyle>
          <a:p>
            <a:pPr marL="228600" lvl="0" indent="-228600">
              <a:lnSpc>
                <a:spcPct val="130000"/>
              </a:lnSpc>
            </a:pPr>
            <a:r>
              <a:rPr lang="en-US" dirty="0"/>
              <a:t>Click to edit Subtitle</a:t>
            </a:r>
          </a:p>
        </p:txBody>
      </p:sp>
      <p:sp>
        <p:nvSpPr>
          <p:cNvPr id="7" name="Text Placeholder 9"/>
          <p:cNvSpPr>
            <a:spLocks noGrp="1"/>
          </p:cNvSpPr>
          <p:nvPr>
            <p:ph type="body" sz="quarter" idx="17" hasCustomPrompt="1"/>
          </p:nvPr>
        </p:nvSpPr>
        <p:spPr>
          <a:xfrm>
            <a:off x="914402" y="4585210"/>
            <a:ext cx="4407673" cy="348286"/>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Date</a:t>
            </a:r>
          </a:p>
        </p:txBody>
      </p:sp>
      <p:sp>
        <p:nvSpPr>
          <p:cNvPr id="8" name="Picture Placeholder 7"/>
          <p:cNvSpPr>
            <a:spLocks noGrp="1"/>
          </p:cNvSpPr>
          <p:nvPr>
            <p:ph type="pic" sz="quarter" idx="19" hasCustomPrompt="1"/>
          </p:nvPr>
        </p:nvSpPr>
        <p:spPr>
          <a:xfrm>
            <a:off x="5322074" y="0"/>
            <a:ext cx="6869925" cy="6858000"/>
          </a:xfrm>
        </p:spPr>
        <p:txBody>
          <a:bodyPr anchor="ctr"/>
          <a:lstStyle>
            <a:lvl1pPr marL="0" indent="0" algn="ctr">
              <a:buNone/>
              <a:defRPr/>
            </a:lvl1pPr>
          </a:lstStyle>
          <a:p>
            <a:r>
              <a:rPr lang="en-US" dirty="0"/>
              <a:t>Click to insert picture</a:t>
            </a:r>
          </a:p>
        </p:txBody>
      </p:sp>
    </p:spTree>
    <p:extLst>
      <p:ext uri="{BB962C8B-B14F-4D97-AF65-F5344CB8AC3E}">
        <p14:creationId xmlns:p14="http://schemas.microsoft.com/office/powerpoint/2010/main" val="25372300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81E25-E004-4D78-A983-AC3D9ABFDC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64BA29-641E-4F44-8B96-7E741CB4AE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6F53F4-386C-462E-B414-587AE8D70CC2}"/>
              </a:ext>
            </a:extLst>
          </p:cNvPr>
          <p:cNvSpPr>
            <a:spLocks noGrp="1"/>
          </p:cNvSpPr>
          <p:nvPr>
            <p:ph type="dt" sz="half" idx="10"/>
          </p:nvPr>
        </p:nvSpPr>
        <p:spPr/>
        <p:txBody>
          <a:bodyPr/>
          <a:lstStyle/>
          <a:p>
            <a:fld id="{B8900712-C505-4A6F-9953-3FF8C2794CF1}" type="datetimeFigureOut">
              <a:rPr lang="en-US" smtClean="0"/>
              <a:t>2/27/2020</a:t>
            </a:fld>
            <a:endParaRPr lang="en-US"/>
          </a:p>
        </p:txBody>
      </p:sp>
      <p:sp>
        <p:nvSpPr>
          <p:cNvPr id="5" name="Footer Placeholder 4">
            <a:extLst>
              <a:ext uri="{FF2B5EF4-FFF2-40B4-BE49-F238E27FC236}">
                <a16:creationId xmlns:a16="http://schemas.microsoft.com/office/drawing/2014/main" id="{5EE18DF7-AA07-450C-AAA9-42675F5FCD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08CD20-B14F-45A4-8DA2-57729831F6B1}"/>
              </a:ext>
            </a:extLst>
          </p:cNvPr>
          <p:cNvSpPr>
            <a:spLocks noGrp="1"/>
          </p:cNvSpPr>
          <p:nvPr>
            <p:ph type="sldNum" sz="quarter" idx="12"/>
          </p:nvPr>
        </p:nvSpPr>
        <p:spPr/>
        <p:txBody>
          <a:bodyPr/>
          <a:lstStyle/>
          <a:p>
            <a:fld id="{4A27016E-FC8D-4651-AB5E-427FA160A02A}" type="slidenum">
              <a:rPr lang="en-US" smtClean="0"/>
              <a:t>‹#›</a:t>
            </a:fld>
            <a:endParaRPr lang="en-US"/>
          </a:p>
        </p:txBody>
      </p:sp>
    </p:spTree>
    <p:extLst>
      <p:ext uri="{BB962C8B-B14F-4D97-AF65-F5344CB8AC3E}">
        <p14:creationId xmlns:p14="http://schemas.microsoft.com/office/powerpoint/2010/main" val="2937555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1765-9D38-41DB-90C8-9A48455DA5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84013-B110-4B1C-8E44-3585193C50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57D681-EEFD-4B63-B463-83F87BA39AD7}"/>
              </a:ext>
            </a:extLst>
          </p:cNvPr>
          <p:cNvSpPr>
            <a:spLocks noGrp="1"/>
          </p:cNvSpPr>
          <p:nvPr>
            <p:ph type="dt" sz="half" idx="10"/>
          </p:nvPr>
        </p:nvSpPr>
        <p:spPr/>
        <p:txBody>
          <a:bodyPr/>
          <a:lstStyle/>
          <a:p>
            <a:fld id="{B8900712-C505-4A6F-9953-3FF8C2794CF1}" type="datetimeFigureOut">
              <a:rPr lang="en-US" smtClean="0"/>
              <a:t>2/27/2020</a:t>
            </a:fld>
            <a:endParaRPr lang="en-US"/>
          </a:p>
        </p:txBody>
      </p:sp>
      <p:sp>
        <p:nvSpPr>
          <p:cNvPr id="5" name="Footer Placeholder 4">
            <a:extLst>
              <a:ext uri="{FF2B5EF4-FFF2-40B4-BE49-F238E27FC236}">
                <a16:creationId xmlns:a16="http://schemas.microsoft.com/office/drawing/2014/main" id="{BFDB9431-6965-47A9-B340-1A4EA025D3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88F70D-CEA8-4144-ABC5-6BD62C4D4981}"/>
              </a:ext>
            </a:extLst>
          </p:cNvPr>
          <p:cNvSpPr>
            <a:spLocks noGrp="1"/>
          </p:cNvSpPr>
          <p:nvPr>
            <p:ph type="sldNum" sz="quarter" idx="12"/>
          </p:nvPr>
        </p:nvSpPr>
        <p:spPr/>
        <p:txBody>
          <a:bodyPr/>
          <a:lstStyle/>
          <a:p>
            <a:fld id="{4A27016E-FC8D-4651-AB5E-427FA160A02A}" type="slidenum">
              <a:rPr lang="en-US" smtClean="0"/>
              <a:t>‹#›</a:t>
            </a:fld>
            <a:endParaRPr lang="en-US"/>
          </a:p>
        </p:txBody>
      </p:sp>
    </p:spTree>
    <p:extLst>
      <p:ext uri="{BB962C8B-B14F-4D97-AF65-F5344CB8AC3E}">
        <p14:creationId xmlns:p14="http://schemas.microsoft.com/office/powerpoint/2010/main" val="1719017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306E1-E293-4C66-92C9-FCBF03ECA8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8B7D54-FF7C-4820-A711-DFB4AD07C7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B03946F-C049-4B16-800C-246FCCD542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4E1337-C58B-4734-BA1F-FC30B1BA159B}"/>
              </a:ext>
            </a:extLst>
          </p:cNvPr>
          <p:cNvSpPr>
            <a:spLocks noGrp="1"/>
          </p:cNvSpPr>
          <p:nvPr>
            <p:ph type="dt" sz="half" idx="10"/>
          </p:nvPr>
        </p:nvSpPr>
        <p:spPr/>
        <p:txBody>
          <a:bodyPr/>
          <a:lstStyle/>
          <a:p>
            <a:fld id="{B8900712-C505-4A6F-9953-3FF8C2794CF1}" type="datetimeFigureOut">
              <a:rPr lang="en-US" smtClean="0"/>
              <a:t>2/27/2020</a:t>
            </a:fld>
            <a:endParaRPr lang="en-US"/>
          </a:p>
        </p:txBody>
      </p:sp>
      <p:sp>
        <p:nvSpPr>
          <p:cNvPr id="6" name="Footer Placeholder 5">
            <a:extLst>
              <a:ext uri="{FF2B5EF4-FFF2-40B4-BE49-F238E27FC236}">
                <a16:creationId xmlns:a16="http://schemas.microsoft.com/office/drawing/2014/main" id="{CA2B0FEA-BF73-4236-BAA6-7AFC4722EC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01DE42-FF5C-48DF-94C8-65146BD2FB32}"/>
              </a:ext>
            </a:extLst>
          </p:cNvPr>
          <p:cNvSpPr>
            <a:spLocks noGrp="1"/>
          </p:cNvSpPr>
          <p:nvPr>
            <p:ph type="sldNum" sz="quarter" idx="12"/>
          </p:nvPr>
        </p:nvSpPr>
        <p:spPr/>
        <p:txBody>
          <a:bodyPr/>
          <a:lstStyle/>
          <a:p>
            <a:fld id="{4A27016E-FC8D-4651-AB5E-427FA160A02A}" type="slidenum">
              <a:rPr lang="en-US" smtClean="0"/>
              <a:t>‹#›</a:t>
            </a:fld>
            <a:endParaRPr lang="en-US"/>
          </a:p>
        </p:txBody>
      </p:sp>
    </p:spTree>
    <p:extLst>
      <p:ext uri="{BB962C8B-B14F-4D97-AF65-F5344CB8AC3E}">
        <p14:creationId xmlns:p14="http://schemas.microsoft.com/office/powerpoint/2010/main" val="2330478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1D104-5B80-45D4-BECF-BCF1067E90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C4B539-EE2D-4EAD-BB68-5809CD2AE3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DF94CD-68B1-4282-9286-81E14F5377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849F21-1F39-4070-BE80-EBE2286F17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271612-4F76-474B-9113-9C26D8B6A2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A5CA6A-E51A-478A-89E9-0D9257A55245}"/>
              </a:ext>
            </a:extLst>
          </p:cNvPr>
          <p:cNvSpPr>
            <a:spLocks noGrp="1"/>
          </p:cNvSpPr>
          <p:nvPr>
            <p:ph type="dt" sz="half" idx="10"/>
          </p:nvPr>
        </p:nvSpPr>
        <p:spPr/>
        <p:txBody>
          <a:bodyPr/>
          <a:lstStyle/>
          <a:p>
            <a:fld id="{B8900712-C505-4A6F-9953-3FF8C2794CF1}" type="datetimeFigureOut">
              <a:rPr lang="en-US" smtClean="0"/>
              <a:t>2/27/2020</a:t>
            </a:fld>
            <a:endParaRPr lang="en-US"/>
          </a:p>
        </p:txBody>
      </p:sp>
      <p:sp>
        <p:nvSpPr>
          <p:cNvPr id="8" name="Footer Placeholder 7">
            <a:extLst>
              <a:ext uri="{FF2B5EF4-FFF2-40B4-BE49-F238E27FC236}">
                <a16:creationId xmlns:a16="http://schemas.microsoft.com/office/drawing/2014/main" id="{12C64B0E-6245-4D6A-A086-61724500F8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FE0202-5625-4A8D-80F4-783A40EDAB72}"/>
              </a:ext>
            </a:extLst>
          </p:cNvPr>
          <p:cNvSpPr>
            <a:spLocks noGrp="1"/>
          </p:cNvSpPr>
          <p:nvPr>
            <p:ph type="sldNum" sz="quarter" idx="12"/>
          </p:nvPr>
        </p:nvSpPr>
        <p:spPr/>
        <p:txBody>
          <a:bodyPr/>
          <a:lstStyle/>
          <a:p>
            <a:fld id="{4A27016E-FC8D-4651-AB5E-427FA160A02A}" type="slidenum">
              <a:rPr lang="en-US" smtClean="0"/>
              <a:t>‹#›</a:t>
            </a:fld>
            <a:endParaRPr lang="en-US"/>
          </a:p>
        </p:txBody>
      </p:sp>
    </p:spTree>
    <p:extLst>
      <p:ext uri="{BB962C8B-B14F-4D97-AF65-F5344CB8AC3E}">
        <p14:creationId xmlns:p14="http://schemas.microsoft.com/office/powerpoint/2010/main" val="2398898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4A067-E5BB-4452-86F7-51354AE098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4E4A43-59AC-4DF9-A785-F6F0CDBEA196}"/>
              </a:ext>
            </a:extLst>
          </p:cNvPr>
          <p:cNvSpPr>
            <a:spLocks noGrp="1"/>
          </p:cNvSpPr>
          <p:nvPr>
            <p:ph type="dt" sz="half" idx="10"/>
          </p:nvPr>
        </p:nvSpPr>
        <p:spPr/>
        <p:txBody>
          <a:bodyPr/>
          <a:lstStyle/>
          <a:p>
            <a:fld id="{B8900712-C505-4A6F-9953-3FF8C2794CF1}" type="datetimeFigureOut">
              <a:rPr lang="en-US" smtClean="0"/>
              <a:t>2/27/2020</a:t>
            </a:fld>
            <a:endParaRPr lang="en-US"/>
          </a:p>
        </p:txBody>
      </p:sp>
      <p:sp>
        <p:nvSpPr>
          <p:cNvPr id="4" name="Footer Placeholder 3">
            <a:extLst>
              <a:ext uri="{FF2B5EF4-FFF2-40B4-BE49-F238E27FC236}">
                <a16:creationId xmlns:a16="http://schemas.microsoft.com/office/drawing/2014/main" id="{BFA5FDE6-8C9F-46CB-B583-600FA49C08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92973D-5899-416B-A22D-E9BC1691B6AA}"/>
              </a:ext>
            </a:extLst>
          </p:cNvPr>
          <p:cNvSpPr>
            <a:spLocks noGrp="1"/>
          </p:cNvSpPr>
          <p:nvPr>
            <p:ph type="sldNum" sz="quarter" idx="12"/>
          </p:nvPr>
        </p:nvSpPr>
        <p:spPr/>
        <p:txBody>
          <a:bodyPr/>
          <a:lstStyle/>
          <a:p>
            <a:fld id="{4A27016E-FC8D-4651-AB5E-427FA160A02A}" type="slidenum">
              <a:rPr lang="en-US" smtClean="0"/>
              <a:t>‹#›</a:t>
            </a:fld>
            <a:endParaRPr lang="en-US"/>
          </a:p>
        </p:txBody>
      </p:sp>
    </p:spTree>
    <p:extLst>
      <p:ext uri="{BB962C8B-B14F-4D97-AF65-F5344CB8AC3E}">
        <p14:creationId xmlns:p14="http://schemas.microsoft.com/office/powerpoint/2010/main" val="1332147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BE4027-39A7-4171-8C90-C457CFC7760A}"/>
              </a:ext>
            </a:extLst>
          </p:cNvPr>
          <p:cNvSpPr>
            <a:spLocks noGrp="1"/>
          </p:cNvSpPr>
          <p:nvPr>
            <p:ph type="dt" sz="half" idx="10"/>
          </p:nvPr>
        </p:nvSpPr>
        <p:spPr/>
        <p:txBody>
          <a:bodyPr/>
          <a:lstStyle/>
          <a:p>
            <a:fld id="{B8900712-C505-4A6F-9953-3FF8C2794CF1}" type="datetimeFigureOut">
              <a:rPr lang="en-US" smtClean="0"/>
              <a:t>2/27/2020</a:t>
            </a:fld>
            <a:endParaRPr lang="en-US"/>
          </a:p>
        </p:txBody>
      </p:sp>
      <p:sp>
        <p:nvSpPr>
          <p:cNvPr id="3" name="Footer Placeholder 2">
            <a:extLst>
              <a:ext uri="{FF2B5EF4-FFF2-40B4-BE49-F238E27FC236}">
                <a16:creationId xmlns:a16="http://schemas.microsoft.com/office/drawing/2014/main" id="{F5D47E8F-B934-4D51-B6C6-ECF714CA4A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EA6395-1A7F-4216-81A4-2928011BB38F}"/>
              </a:ext>
            </a:extLst>
          </p:cNvPr>
          <p:cNvSpPr>
            <a:spLocks noGrp="1"/>
          </p:cNvSpPr>
          <p:nvPr>
            <p:ph type="sldNum" sz="quarter" idx="12"/>
          </p:nvPr>
        </p:nvSpPr>
        <p:spPr/>
        <p:txBody>
          <a:bodyPr/>
          <a:lstStyle/>
          <a:p>
            <a:fld id="{4A27016E-FC8D-4651-AB5E-427FA160A02A}" type="slidenum">
              <a:rPr lang="en-US" smtClean="0"/>
              <a:t>‹#›</a:t>
            </a:fld>
            <a:endParaRPr lang="en-US"/>
          </a:p>
        </p:txBody>
      </p:sp>
    </p:spTree>
    <p:extLst>
      <p:ext uri="{BB962C8B-B14F-4D97-AF65-F5344CB8AC3E}">
        <p14:creationId xmlns:p14="http://schemas.microsoft.com/office/powerpoint/2010/main" val="3287687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2375B-A0D7-4F04-868C-E1F2292C7A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579E9A-288D-4732-8066-D3D5D875FA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C25BB6-B120-4CA9-BE37-11957CF074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FC0EDB-5FF5-4C79-BA12-71D767D779F5}"/>
              </a:ext>
            </a:extLst>
          </p:cNvPr>
          <p:cNvSpPr>
            <a:spLocks noGrp="1"/>
          </p:cNvSpPr>
          <p:nvPr>
            <p:ph type="dt" sz="half" idx="10"/>
          </p:nvPr>
        </p:nvSpPr>
        <p:spPr/>
        <p:txBody>
          <a:bodyPr/>
          <a:lstStyle/>
          <a:p>
            <a:fld id="{B8900712-C505-4A6F-9953-3FF8C2794CF1}" type="datetimeFigureOut">
              <a:rPr lang="en-US" smtClean="0"/>
              <a:t>2/27/2020</a:t>
            </a:fld>
            <a:endParaRPr lang="en-US"/>
          </a:p>
        </p:txBody>
      </p:sp>
      <p:sp>
        <p:nvSpPr>
          <p:cNvPr id="6" name="Footer Placeholder 5">
            <a:extLst>
              <a:ext uri="{FF2B5EF4-FFF2-40B4-BE49-F238E27FC236}">
                <a16:creationId xmlns:a16="http://schemas.microsoft.com/office/drawing/2014/main" id="{4E66AC76-B764-4218-A0C2-BCF20D84AE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7BDD25-57DD-4C4F-84F5-AAB2E96D4BBE}"/>
              </a:ext>
            </a:extLst>
          </p:cNvPr>
          <p:cNvSpPr>
            <a:spLocks noGrp="1"/>
          </p:cNvSpPr>
          <p:nvPr>
            <p:ph type="sldNum" sz="quarter" idx="12"/>
          </p:nvPr>
        </p:nvSpPr>
        <p:spPr/>
        <p:txBody>
          <a:bodyPr/>
          <a:lstStyle/>
          <a:p>
            <a:fld id="{4A27016E-FC8D-4651-AB5E-427FA160A02A}" type="slidenum">
              <a:rPr lang="en-US" smtClean="0"/>
              <a:t>‹#›</a:t>
            </a:fld>
            <a:endParaRPr lang="en-US"/>
          </a:p>
        </p:txBody>
      </p:sp>
    </p:spTree>
    <p:extLst>
      <p:ext uri="{BB962C8B-B14F-4D97-AF65-F5344CB8AC3E}">
        <p14:creationId xmlns:p14="http://schemas.microsoft.com/office/powerpoint/2010/main" val="678634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84A8E-448D-41A5-B951-B93A054D1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01E8E2-2FED-4158-902A-E6899297B8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5DA52C-DAC2-46A4-8070-E1AAA370DD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BD068B-88F1-4C23-AFC3-85C911B98A48}"/>
              </a:ext>
            </a:extLst>
          </p:cNvPr>
          <p:cNvSpPr>
            <a:spLocks noGrp="1"/>
          </p:cNvSpPr>
          <p:nvPr>
            <p:ph type="dt" sz="half" idx="10"/>
          </p:nvPr>
        </p:nvSpPr>
        <p:spPr/>
        <p:txBody>
          <a:bodyPr/>
          <a:lstStyle/>
          <a:p>
            <a:fld id="{B8900712-C505-4A6F-9953-3FF8C2794CF1}" type="datetimeFigureOut">
              <a:rPr lang="en-US" smtClean="0"/>
              <a:t>2/27/2020</a:t>
            </a:fld>
            <a:endParaRPr lang="en-US"/>
          </a:p>
        </p:txBody>
      </p:sp>
      <p:sp>
        <p:nvSpPr>
          <p:cNvPr id="6" name="Footer Placeholder 5">
            <a:extLst>
              <a:ext uri="{FF2B5EF4-FFF2-40B4-BE49-F238E27FC236}">
                <a16:creationId xmlns:a16="http://schemas.microsoft.com/office/drawing/2014/main" id="{3F10DF89-392C-44C7-9D2E-ABD85FC244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0FE3BB-D698-496B-8170-45128764EB43}"/>
              </a:ext>
            </a:extLst>
          </p:cNvPr>
          <p:cNvSpPr>
            <a:spLocks noGrp="1"/>
          </p:cNvSpPr>
          <p:nvPr>
            <p:ph type="sldNum" sz="quarter" idx="12"/>
          </p:nvPr>
        </p:nvSpPr>
        <p:spPr/>
        <p:txBody>
          <a:bodyPr/>
          <a:lstStyle/>
          <a:p>
            <a:fld id="{4A27016E-FC8D-4651-AB5E-427FA160A02A}" type="slidenum">
              <a:rPr lang="en-US" smtClean="0"/>
              <a:t>‹#›</a:t>
            </a:fld>
            <a:endParaRPr lang="en-US"/>
          </a:p>
        </p:txBody>
      </p:sp>
    </p:spTree>
    <p:extLst>
      <p:ext uri="{BB962C8B-B14F-4D97-AF65-F5344CB8AC3E}">
        <p14:creationId xmlns:p14="http://schemas.microsoft.com/office/powerpoint/2010/main" val="656868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A01E37-E9B6-4DF4-B1E5-398D25CE08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C400BD-DA9E-4291-B98C-B548F9182E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794E49-7C78-4E63-8153-223ABAC65E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900712-C505-4A6F-9953-3FF8C2794CF1}" type="datetimeFigureOut">
              <a:rPr lang="en-US" smtClean="0"/>
              <a:t>2/27/2020</a:t>
            </a:fld>
            <a:endParaRPr lang="en-US"/>
          </a:p>
        </p:txBody>
      </p:sp>
      <p:sp>
        <p:nvSpPr>
          <p:cNvPr id="5" name="Footer Placeholder 4">
            <a:extLst>
              <a:ext uri="{FF2B5EF4-FFF2-40B4-BE49-F238E27FC236}">
                <a16:creationId xmlns:a16="http://schemas.microsoft.com/office/drawing/2014/main" id="{0E55C272-31B9-4070-9095-0D11847771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CCDB8E-7862-4E2A-BD3E-25A9C0AECF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27016E-FC8D-4651-AB5E-427FA160A02A}" type="slidenum">
              <a:rPr lang="en-US" smtClean="0"/>
              <a:t>‹#›</a:t>
            </a:fld>
            <a:endParaRPr lang="en-US"/>
          </a:p>
        </p:txBody>
      </p:sp>
    </p:spTree>
    <p:extLst>
      <p:ext uri="{BB962C8B-B14F-4D97-AF65-F5344CB8AC3E}">
        <p14:creationId xmlns:p14="http://schemas.microsoft.com/office/powerpoint/2010/main" val="1245984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4.xml"/><Relationship Id="rId7" Type="http://schemas.openxmlformats.org/officeDocument/2006/relationships/image" Target="../media/image3.emf"/><Relationship Id="rId12" Type="http://schemas.openxmlformats.org/officeDocument/2006/relationships/comments" Target="../comments/comment1.xml"/><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oleObject" Target="../embeddings/oleObject3.bin"/><Relationship Id="rId11" Type="http://schemas.openxmlformats.org/officeDocument/2006/relationships/image" Target="../media/image7.svg"/><Relationship Id="rId5" Type="http://schemas.openxmlformats.org/officeDocument/2006/relationships/notesSlide" Target="../notesSlides/notesSlide3.xml"/><Relationship Id="rId10" Type="http://schemas.openxmlformats.org/officeDocument/2006/relationships/image" Target="../media/image6.png"/><Relationship Id="rId4" Type="http://schemas.openxmlformats.org/officeDocument/2006/relationships/slideLayout" Target="../slideLayouts/slideLayout12.xml"/><Relationship Id="rId9"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3.emf"/><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notesSlide" Target="../notesSlides/notesSlide4.xml"/><Relationship Id="rId4"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7">
            <a:extLst>
              <a:ext uri="{FF2B5EF4-FFF2-40B4-BE49-F238E27FC236}">
                <a16:creationId xmlns:a16="http://schemas.microsoft.com/office/drawing/2014/main" id="{D97BEA72-B423-483C-B8EF-78317B730937}"/>
              </a:ext>
            </a:extLst>
          </p:cNvPr>
          <p:cNvSpPr txBox="1">
            <a:spLocks/>
          </p:cNvSpPr>
          <p:nvPr/>
        </p:nvSpPr>
        <p:spPr>
          <a:xfrm>
            <a:off x="956933" y="4136080"/>
            <a:ext cx="9994603" cy="1535019"/>
          </a:xfrm>
          <a:prstGeom prst="rect">
            <a:avLst/>
          </a:prstGeom>
        </p:spPr>
        <p:txBody>
          <a:bodyPr vert="horz" lIns="0" tIns="45720" rIns="91440" bIns="0" rtlCol="0" anchor="t" anchorCtr="0">
            <a:noAutofit/>
          </a:bodyPr>
          <a:lstStyle>
            <a:lvl1pPr algn="l" defTabSz="914400" rtl="0" eaLnBrk="1" latinLnBrk="0" hangingPunct="1">
              <a:lnSpc>
                <a:spcPct val="85000"/>
              </a:lnSpc>
              <a:spcBef>
                <a:spcPct val="0"/>
              </a:spcBef>
              <a:buNone/>
              <a:defRPr sz="2800" b="1" i="0" kern="1200" cap="none" spc="-100" baseline="0">
                <a:solidFill>
                  <a:schemeClr val="tx1"/>
                </a:solidFill>
                <a:latin typeface="+mn-lt"/>
                <a:ea typeface="Bebas Neue" charset="0"/>
                <a:cs typeface="Chronicle Display Black"/>
              </a:defRPr>
            </a:lvl1pPr>
          </a:lstStyle>
          <a:p>
            <a:pPr marL="0" marR="0" lvl="0" indent="0" algn="l" defTabSz="914400" rtl="0" eaLnBrk="1" fontAlgn="auto" latinLnBrk="0" hangingPunct="1">
              <a:lnSpc>
                <a:spcPct val="70000"/>
              </a:lnSpc>
              <a:spcBef>
                <a:spcPct val="0"/>
              </a:spcBef>
              <a:spcAft>
                <a:spcPts val="0"/>
              </a:spcAft>
              <a:buClrTx/>
              <a:buSzTx/>
              <a:buFontTx/>
              <a:buNone/>
              <a:tabLst/>
              <a:defRPr/>
            </a:pPr>
            <a:r>
              <a:rPr kumimoji="0" lang="en-US" sz="5400" b="0" i="0" u="none" strike="noStrike" kern="1200" cap="none" spc="-100" normalizeH="0" baseline="0" noProof="0" dirty="0">
                <a:ln>
                  <a:noFill/>
                </a:ln>
                <a:solidFill>
                  <a:srgbClr val="000000"/>
                </a:solidFill>
                <a:effectLst/>
                <a:uLnTx/>
                <a:uFillTx/>
                <a:latin typeface="Chronicle Display Black"/>
              </a:rPr>
              <a:t>Creative Innovation:</a:t>
            </a:r>
          </a:p>
          <a:p>
            <a:pPr marL="0" marR="0" lvl="0" indent="0" algn="l" defTabSz="914400" rtl="0" eaLnBrk="1" fontAlgn="auto" latinLnBrk="0" hangingPunct="1">
              <a:lnSpc>
                <a:spcPct val="70000"/>
              </a:lnSpc>
              <a:spcBef>
                <a:spcPct val="0"/>
              </a:spcBef>
              <a:spcAft>
                <a:spcPts val="0"/>
              </a:spcAft>
              <a:buClrTx/>
              <a:buSzTx/>
              <a:buFontTx/>
              <a:buNone/>
              <a:tabLst/>
              <a:defRPr/>
            </a:pPr>
            <a:r>
              <a:rPr kumimoji="0" lang="en-US" sz="5400" b="0" i="0" u="none" strike="noStrike" kern="1200" cap="none" spc="-100" normalizeH="0" baseline="0" noProof="0" dirty="0">
                <a:ln>
                  <a:noFill/>
                </a:ln>
                <a:solidFill>
                  <a:srgbClr val="000000"/>
                </a:solidFill>
                <a:effectLst/>
                <a:uLnTx/>
                <a:uFillTx/>
                <a:latin typeface="Chronicle Display Black"/>
              </a:rPr>
              <a:t>Happy, Healthy, Wealthy, or Wise?</a:t>
            </a:r>
            <a:endParaRPr kumimoji="0" lang="en-US" sz="1050" b="0" i="0" u="none" strike="noStrike" kern="1200" cap="none" spc="300" normalizeH="0" baseline="0" noProof="0" dirty="0">
              <a:ln>
                <a:noFill/>
              </a:ln>
              <a:solidFill>
                <a:srgbClr val="000000"/>
              </a:solidFill>
              <a:effectLst/>
              <a:uLnTx/>
              <a:uFillTx/>
              <a:latin typeface="Open Sans"/>
            </a:endParaRPr>
          </a:p>
        </p:txBody>
      </p:sp>
      <p:sp>
        <p:nvSpPr>
          <p:cNvPr id="24" name="Rectangle 23">
            <a:extLst>
              <a:ext uri="{FF2B5EF4-FFF2-40B4-BE49-F238E27FC236}">
                <a16:creationId xmlns:a16="http://schemas.microsoft.com/office/drawing/2014/main" id="{7EF96D92-1335-4063-A4D1-C7C4AD8EB0AF}"/>
              </a:ext>
            </a:extLst>
          </p:cNvPr>
          <p:cNvSpPr/>
          <p:nvPr/>
        </p:nvSpPr>
        <p:spPr>
          <a:xfrm>
            <a:off x="893135" y="5361341"/>
            <a:ext cx="7442789" cy="830997"/>
          </a:xfrm>
          <a:prstGeom prst="rect">
            <a:avLst/>
          </a:prstGeom>
          <a:solidFill>
            <a:schemeClr val="bg1"/>
          </a:solidFill>
        </p:spPr>
        <p:txBody>
          <a:bodyPr wrap="square">
            <a:spAutoFit/>
          </a:bodyPr>
          <a:lstStyle/>
          <a:p>
            <a:pPr lvl="0">
              <a:defRPr/>
            </a:pPr>
            <a:r>
              <a:rPr lang="en-US" sz="2400" dirty="0"/>
              <a:t>Marc Boulet, </a:t>
            </a:r>
            <a:r>
              <a:rPr lang="en-US" sz="2400" dirty="0" err="1"/>
              <a:t>Minkwon</a:t>
            </a:r>
            <a:r>
              <a:rPr lang="en-US" sz="2400" dirty="0"/>
              <a:t> Lee, Michael </a:t>
            </a:r>
            <a:r>
              <a:rPr lang="en-US" sz="2400" dirty="0" err="1"/>
              <a:t>Migliacio</a:t>
            </a:r>
            <a:r>
              <a:rPr lang="en-US" sz="2400" dirty="0"/>
              <a:t>, </a:t>
            </a:r>
          </a:p>
          <a:p>
            <a:pPr lvl="0">
              <a:defRPr/>
            </a:pPr>
            <a:r>
              <a:rPr lang="en-US" sz="2400" dirty="0"/>
              <a:t>Ricardo </a:t>
            </a:r>
            <a:r>
              <a:rPr lang="en-US" sz="2400" dirty="0" err="1"/>
              <a:t>Stamato</a:t>
            </a:r>
            <a:r>
              <a:rPr lang="en-US" sz="2400" dirty="0"/>
              <a:t>, Lisa </a:t>
            </a:r>
            <a:r>
              <a:rPr lang="en-US" sz="2400" dirty="0" err="1"/>
              <a:t>Walkosz-Migliacio</a:t>
            </a:r>
            <a:r>
              <a:rPr lang="en-US" sz="2400" dirty="0"/>
              <a:t>, Catherine Yin</a:t>
            </a:r>
            <a:endParaRPr kumimoji="0" lang="en-US" sz="2000" u="none" strike="noStrike" kern="1200" cap="none" spc="300" normalizeH="0" baseline="0" noProof="0" dirty="0">
              <a:ln>
                <a:noFill/>
              </a:ln>
              <a:solidFill>
                <a:srgbClr val="000000"/>
              </a:solidFill>
              <a:effectLst/>
              <a:uLnTx/>
              <a:uFillTx/>
              <a:latin typeface="Open Sans"/>
              <a:ea typeface="+mn-ea"/>
              <a:cs typeface="+mn-cs"/>
            </a:endParaRPr>
          </a:p>
        </p:txBody>
      </p:sp>
      <p:grpSp>
        <p:nvGrpSpPr>
          <p:cNvPr id="4" name="Group 3">
            <a:extLst>
              <a:ext uri="{FF2B5EF4-FFF2-40B4-BE49-F238E27FC236}">
                <a16:creationId xmlns:a16="http://schemas.microsoft.com/office/drawing/2014/main" id="{D9BCE9E2-8207-4A49-A856-74E76CD1C356}"/>
              </a:ext>
            </a:extLst>
          </p:cNvPr>
          <p:cNvGrpSpPr/>
          <p:nvPr/>
        </p:nvGrpSpPr>
        <p:grpSpPr>
          <a:xfrm>
            <a:off x="2569211" y="846393"/>
            <a:ext cx="2146300" cy="2386839"/>
            <a:chOff x="2569211" y="559307"/>
            <a:chExt cx="2146300" cy="2386839"/>
          </a:xfrm>
        </p:grpSpPr>
        <p:sp>
          <p:nvSpPr>
            <p:cNvPr id="10" name="object 8">
              <a:extLst>
                <a:ext uri="{FF2B5EF4-FFF2-40B4-BE49-F238E27FC236}">
                  <a16:creationId xmlns:a16="http://schemas.microsoft.com/office/drawing/2014/main" id="{82AA5E54-C402-49D5-807A-4E937DA12C43}"/>
                </a:ext>
              </a:extLst>
            </p:cNvPr>
            <p:cNvSpPr/>
            <p:nvPr/>
          </p:nvSpPr>
          <p:spPr>
            <a:xfrm>
              <a:off x="2569211" y="559307"/>
              <a:ext cx="2146300" cy="2146300"/>
            </a:xfrm>
            <a:custGeom>
              <a:avLst/>
              <a:gdLst/>
              <a:ahLst/>
              <a:cxnLst/>
              <a:rect l="l" t="t" r="r" b="b"/>
              <a:pathLst>
                <a:path w="2146300" h="2146300">
                  <a:moveTo>
                    <a:pt x="1072896" y="0"/>
                  </a:moveTo>
                  <a:lnTo>
                    <a:pt x="1025102" y="1045"/>
                  </a:lnTo>
                  <a:lnTo>
                    <a:pt x="977843" y="4152"/>
                  </a:lnTo>
                  <a:lnTo>
                    <a:pt x="931164" y="9276"/>
                  </a:lnTo>
                  <a:lnTo>
                    <a:pt x="885108" y="16375"/>
                  </a:lnTo>
                  <a:lnTo>
                    <a:pt x="839718" y="25405"/>
                  </a:lnTo>
                  <a:lnTo>
                    <a:pt x="795039" y="36322"/>
                  </a:lnTo>
                  <a:lnTo>
                    <a:pt x="751112" y="49082"/>
                  </a:lnTo>
                  <a:lnTo>
                    <a:pt x="707984" y="63643"/>
                  </a:lnTo>
                  <a:lnTo>
                    <a:pt x="665696" y="79959"/>
                  </a:lnTo>
                  <a:lnTo>
                    <a:pt x="624292" y="97989"/>
                  </a:lnTo>
                  <a:lnTo>
                    <a:pt x="583816" y="117687"/>
                  </a:lnTo>
                  <a:lnTo>
                    <a:pt x="544312" y="139011"/>
                  </a:lnTo>
                  <a:lnTo>
                    <a:pt x="505823" y="161917"/>
                  </a:lnTo>
                  <a:lnTo>
                    <a:pt x="468393" y="186361"/>
                  </a:lnTo>
                  <a:lnTo>
                    <a:pt x="432065" y="212301"/>
                  </a:lnTo>
                  <a:lnTo>
                    <a:pt x="396884" y="239691"/>
                  </a:lnTo>
                  <a:lnTo>
                    <a:pt x="362892" y="268489"/>
                  </a:lnTo>
                  <a:lnTo>
                    <a:pt x="330133" y="298650"/>
                  </a:lnTo>
                  <a:lnTo>
                    <a:pt x="298650" y="330133"/>
                  </a:lnTo>
                  <a:lnTo>
                    <a:pt x="268489" y="362892"/>
                  </a:lnTo>
                  <a:lnTo>
                    <a:pt x="239691" y="396884"/>
                  </a:lnTo>
                  <a:lnTo>
                    <a:pt x="212301" y="432065"/>
                  </a:lnTo>
                  <a:lnTo>
                    <a:pt x="186361" y="468393"/>
                  </a:lnTo>
                  <a:lnTo>
                    <a:pt x="161917" y="505823"/>
                  </a:lnTo>
                  <a:lnTo>
                    <a:pt x="139011" y="544312"/>
                  </a:lnTo>
                  <a:lnTo>
                    <a:pt x="117687" y="583816"/>
                  </a:lnTo>
                  <a:lnTo>
                    <a:pt x="97989" y="624292"/>
                  </a:lnTo>
                  <a:lnTo>
                    <a:pt x="79959" y="665696"/>
                  </a:lnTo>
                  <a:lnTo>
                    <a:pt x="63643" y="707984"/>
                  </a:lnTo>
                  <a:lnTo>
                    <a:pt x="49082" y="751112"/>
                  </a:lnTo>
                  <a:lnTo>
                    <a:pt x="36322" y="795039"/>
                  </a:lnTo>
                  <a:lnTo>
                    <a:pt x="25405" y="839718"/>
                  </a:lnTo>
                  <a:lnTo>
                    <a:pt x="16375" y="885108"/>
                  </a:lnTo>
                  <a:lnTo>
                    <a:pt x="9276" y="931164"/>
                  </a:lnTo>
                  <a:lnTo>
                    <a:pt x="4152" y="977843"/>
                  </a:lnTo>
                  <a:lnTo>
                    <a:pt x="1045" y="1025102"/>
                  </a:lnTo>
                  <a:lnTo>
                    <a:pt x="0" y="1072896"/>
                  </a:lnTo>
                  <a:lnTo>
                    <a:pt x="1045" y="1120689"/>
                  </a:lnTo>
                  <a:lnTo>
                    <a:pt x="4152" y="1167948"/>
                  </a:lnTo>
                  <a:lnTo>
                    <a:pt x="9276" y="1214627"/>
                  </a:lnTo>
                  <a:lnTo>
                    <a:pt x="16375" y="1260683"/>
                  </a:lnTo>
                  <a:lnTo>
                    <a:pt x="25405" y="1306073"/>
                  </a:lnTo>
                  <a:lnTo>
                    <a:pt x="36322" y="1350752"/>
                  </a:lnTo>
                  <a:lnTo>
                    <a:pt x="49082" y="1394679"/>
                  </a:lnTo>
                  <a:lnTo>
                    <a:pt x="63643" y="1437807"/>
                  </a:lnTo>
                  <a:lnTo>
                    <a:pt x="79959" y="1480095"/>
                  </a:lnTo>
                  <a:lnTo>
                    <a:pt x="97989" y="1521499"/>
                  </a:lnTo>
                  <a:lnTo>
                    <a:pt x="117687" y="1561975"/>
                  </a:lnTo>
                  <a:lnTo>
                    <a:pt x="139011" y="1601479"/>
                  </a:lnTo>
                  <a:lnTo>
                    <a:pt x="161917" y="1639968"/>
                  </a:lnTo>
                  <a:lnTo>
                    <a:pt x="186361" y="1677398"/>
                  </a:lnTo>
                  <a:lnTo>
                    <a:pt x="212301" y="1713726"/>
                  </a:lnTo>
                  <a:lnTo>
                    <a:pt x="239691" y="1748907"/>
                  </a:lnTo>
                  <a:lnTo>
                    <a:pt x="268489" y="1782899"/>
                  </a:lnTo>
                  <a:lnTo>
                    <a:pt x="298650" y="1815658"/>
                  </a:lnTo>
                  <a:lnTo>
                    <a:pt x="330133" y="1847141"/>
                  </a:lnTo>
                  <a:lnTo>
                    <a:pt x="362892" y="1877302"/>
                  </a:lnTo>
                  <a:lnTo>
                    <a:pt x="396884" y="1906100"/>
                  </a:lnTo>
                  <a:lnTo>
                    <a:pt x="432065" y="1933490"/>
                  </a:lnTo>
                  <a:lnTo>
                    <a:pt x="468393" y="1959430"/>
                  </a:lnTo>
                  <a:lnTo>
                    <a:pt x="505823" y="1983874"/>
                  </a:lnTo>
                  <a:lnTo>
                    <a:pt x="544312" y="2006780"/>
                  </a:lnTo>
                  <a:lnTo>
                    <a:pt x="583816" y="2028104"/>
                  </a:lnTo>
                  <a:lnTo>
                    <a:pt x="624292" y="2047802"/>
                  </a:lnTo>
                  <a:lnTo>
                    <a:pt x="665696" y="2065832"/>
                  </a:lnTo>
                  <a:lnTo>
                    <a:pt x="707984" y="2082148"/>
                  </a:lnTo>
                  <a:lnTo>
                    <a:pt x="751112" y="2096709"/>
                  </a:lnTo>
                  <a:lnTo>
                    <a:pt x="795039" y="2109469"/>
                  </a:lnTo>
                  <a:lnTo>
                    <a:pt x="839718" y="2120386"/>
                  </a:lnTo>
                  <a:lnTo>
                    <a:pt x="885108" y="2129416"/>
                  </a:lnTo>
                  <a:lnTo>
                    <a:pt x="931164" y="2136515"/>
                  </a:lnTo>
                  <a:lnTo>
                    <a:pt x="977843" y="2141639"/>
                  </a:lnTo>
                  <a:lnTo>
                    <a:pt x="1025102" y="2144746"/>
                  </a:lnTo>
                  <a:lnTo>
                    <a:pt x="1072896" y="2145792"/>
                  </a:lnTo>
                  <a:lnTo>
                    <a:pt x="1120689" y="2144746"/>
                  </a:lnTo>
                  <a:lnTo>
                    <a:pt x="1167948" y="2141639"/>
                  </a:lnTo>
                  <a:lnTo>
                    <a:pt x="1214627" y="2136515"/>
                  </a:lnTo>
                  <a:lnTo>
                    <a:pt x="1260683" y="2129416"/>
                  </a:lnTo>
                  <a:lnTo>
                    <a:pt x="1306073" y="2120386"/>
                  </a:lnTo>
                  <a:lnTo>
                    <a:pt x="1350752" y="2109469"/>
                  </a:lnTo>
                  <a:lnTo>
                    <a:pt x="1394679" y="2096709"/>
                  </a:lnTo>
                  <a:lnTo>
                    <a:pt x="1437807" y="2082148"/>
                  </a:lnTo>
                  <a:lnTo>
                    <a:pt x="1480095" y="2065832"/>
                  </a:lnTo>
                  <a:lnTo>
                    <a:pt x="1521499" y="2047802"/>
                  </a:lnTo>
                  <a:lnTo>
                    <a:pt x="1561975" y="2028104"/>
                  </a:lnTo>
                  <a:lnTo>
                    <a:pt x="1601479" y="2006780"/>
                  </a:lnTo>
                  <a:lnTo>
                    <a:pt x="1639968" y="1983874"/>
                  </a:lnTo>
                  <a:lnTo>
                    <a:pt x="1677398" y="1959430"/>
                  </a:lnTo>
                  <a:lnTo>
                    <a:pt x="1713726" y="1933490"/>
                  </a:lnTo>
                  <a:lnTo>
                    <a:pt x="1748907" y="1906100"/>
                  </a:lnTo>
                  <a:lnTo>
                    <a:pt x="1782899" y="1877302"/>
                  </a:lnTo>
                  <a:lnTo>
                    <a:pt x="1815658" y="1847141"/>
                  </a:lnTo>
                  <a:lnTo>
                    <a:pt x="1847141" y="1815658"/>
                  </a:lnTo>
                  <a:lnTo>
                    <a:pt x="1877302" y="1782899"/>
                  </a:lnTo>
                  <a:lnTo>
                    <a:pt x="1906100" y="1748907"/>
                  </a:lnTo>
                  <a:lnTo>
                    <a:pt x="1933490" y="1713726"/>
                  </a:lnTo>
                  <a:lnTo>
                    <a:pt x="1959430" y="1677398"/>
                  </a:lnTo>
                  <a:lnTo>
                    <a:pt x="1983874" y="1639968"/>
                  </a:lnTo>
                  <a:lnTo>
                    <a:pt x="2006780" y="1601479"/>
                  </a:lnTo>
                  <a:lnTo>
                    <a:pt x="2028104" y="1561975"/>
                  </a:lnTo>
                  <a:lnTo>
                    <a:pt x="2047802" y="1521499"/>
                  </a:lnTo>
                  <a:lnTo>
                    <a:pt x="2065832" y="1480095"/>
                  </a:lnTo>
                  <a:lnTo>
                    <a:pt x="2082148" y="1437807"/>
                  </a:lnTo>
                  <a:lnTo>
                    <a:pt x="2096709" y="1394679"/>
                  </a:lnTo>
                  <a:lnTo>
                    <a:pt x="2109469" y="1350752"/>
                  </a:lnTo>
                  <a:lnTo>
                    <a:pt x="2120386" y="1306073"/>
                  </a:lnTo>
                  <a:lnTo>
                    <a:pt x="2129416" y="1260683"/>
                  </a:lnTo>
                  <a:lnTo>
                    <a:pt x="2136515" y="1214627"/>
                  </a:lnTo>
                  <a:lnTo>
                    <a:pt x="2141639" y="1167948"/>
                  </a:lnTo>
                  <a:lnTo>
                    <a:pt x="2144746" y="1120689"/>
                  </a:lnTo>
                  <a:lnTo>
                    <a:pt x="2145791" y="1072896"/>
                  </a:lnTo>
                  <a:lnTo>
                    <a:pt x="2144746" y="1025102"/>
                  </a:lnTo>
                  <a:lnTo>
                    <a:pt x="2141639" y="977843"/>
                  </a:lnTo>
                  <a:lnTo>
                    <a:pt x="2136515" y="931164"/>
                  </a:lnTo>
                  <a:lnTo>
                    <a:pt x="2129416" y="885108"/>
                  </a:lnTo>
                  <a:lnTo>
                    <a:pt x="2120386" y="839718"/>
                  </a:lnTo>
                  <a:lnTo>
                    <a:pt x="2109469" y="795039"/>
                  </a:lnTo>
                  <a:lnTo>
                    <a:pt x="2096709" y="751112"/>
                  </a:lnTo>
                  <a:lnTo>
                    <a:pt x="2082148" y="707984"/>
                  </a:lnTo>
                  <a:lnTo>
                    <a:pt x="2065832" y="665696"/>
                  </a:lnTo>
                  <a:lnTo>
                    <a:pt x="2047802" y="624292"/>
                  </a:lnTo>
                  <a:lnTo>
                    <a:pt x="2028104" y="583816"/>
                  </a:lnTo>
                  <a:lnTo>
                    <a:pt x="2006780" y="544312"/>
                  </a:lnTo>
                  <a:lnTo>
                    <a:pt x="1983874" y="505823"/>
                  </a:lnTo>
                  <a:lnTo>
                    <a:pt x="1959430" y="468393"/>
                  </a:lnTo>
                  <a:lnTo>
                    <a:pt x="1933490" y="432065"/>
                  </a:lnTo>
                  <a:lnTo>
                    <a:pt x="1906100" y="396884"/>
                  </a:lnTo>
                  <a:lnTo>
                    <a:pt x="1877302" y="362892"/>
                  </a:lnTo>
                  <a:lnTo>
                    <a:pt x="1847141" y="330133"/>
                  </a:lnTo>
                  <a:lnTo>
                    <a:pt x="1815658" y="298650"/>
                  </a:lnTo>
                  <a:lnTo>
                    <a:pt x="1782899" y="268489"/>
                  </a:lnTo>
                  <a:lnTo>
                    <a:pt x="1748907" y="239691"/>
                  </a:lnTo>
                  <a:lnTo>
                    <a:pt x="1713726" y="212301"/>
                  </a:lnTo>
                  <a:lnTo>
                    <a:pt x="1677398" y="186361"/>
                  </a:lnTo>
                  <a:lnTo>
                    <a:pt x="1639968" y="161917"/>
                  </a:lnTo>
                  <a:lnTo>
                    <a:pt x="1601479" y="139011"/>
                  </a:lnTo>
                  <a:lnTo>
                    <a:pt x="1561975" y="117687"/>
                  </a:lnTo>
                  <a:lnTo>
                    <a:pt x="1521499" y="97989"/>
                  </a:lnTo>
                  <a:lnTo>
                    <a:pt x="1480095" y="79959"/>
                  </a:lnTo>
                  <a:lnTo>
                    <a:pt x="1437807" y="63643"/>
                  </a:lnTo>
                  <a:lnTo>
                    <a:pt x="1394679" y="49082"/>
                  </a:lnTo>
                  <a:lnTo>
                    <a:pt x="1350752" y="36322"/>
                  </a:lnTo>
                  <a:lnTo>
                    <a:pt x="1306073" y="25405"/>
                  </a:lnTo>
                  <a:lnTo>
                    <a:pt x="1260683" y="16375"/>
                  </a:lnTo>
                  <a:lnTo>
                    <a:pt x="1214627" y="9276"/>
                  </a:lnTo>
                  <a:lnTo>
                    <a:pt x="1167948" y="4152"/>
                  </a:lnTo>
                  <a:lnTo>
                    <a:pt x="1120689" y="1045"/>
                  </a:lnTo>
                  <a:lnTo>
                    <a:pt x="1072896" y="0"/>
                  </a:lnTo>
                  <a:close/>
                </a:path>
              </a:pathLst>
            </a:custGeom>
            <a:solidFill>
              <a:schemeClr val="accent5"/>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object 9">
              <a:extLst>
                <a:ext uri="{FF2B5EF4-FFF2-40B4-BE49-F238E27FC236}">
                  <a16:creationId xmlns:a16="http://schemas.microsoft.com/office/drawing/2014/main" id="{7905D18D-6E64-4921-A4D2-92B5E88719E1}"/>
                </a:ext>
              </a:extLst>
            </p:cNvPr>
            <p:cNvSpPr/>
            <p:nvPr/>
          </p:nvSpPr>
          <p:spPr>
            <a:xfrm>
              <a:off x="2762758" y="752856"/>
              <a:ext cx="1840229" cy="1838706"/>
            </a:xfrm>
            <a:prstGeom prst="rect">
              <a:avLst/>
            </a:prstGeom>
            <a:blipFill>
              <a:blip r:embed="rId3" cstate="print">
                <a:extLst>
                  <a:ext uri="{28A0092B-C50C-407E-A947-70E740481C1C}">
                    <a14:useLocalDpi xmlns:a14="http://schemas.microsoft.com/office/drawing/2010/main" val="0"/>
                  </a:ext>
                </a:extLst>
              </a:blip>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2" name="object 10">
              <a:extLst>
                <a:ext uri="{FF2B5EF4-FFF2-40B4-BE49-F238E27FC236}">
                  <a16:creationId xmlns:a16="http://schemas.microsoft.com/office/drawing/2014/main" id="{AC1613C1-CD51-4713-83E6-5B750BEDF3A1}"/>
                </a:ext>
              </a:extLst>
            </p:cNvPr>
            <p:cNvSpPr/>
            <p:nvPr/>
          </p:nvSpPr>
          <p:spPr>
            <a:xfrm>
              <a:off x="2810002" y="800100"/>
              <a:ext cx="1664335" cy="1663064"/>
            </a:xfrm>
            <a:custGeom>
              <a:avLst/>
              <a:gdLst/>
              <a:ahLst/>
              <a:cxnLst/>
              <a:rect l="l" t="t" r="r" b="b"/>
              <a:pathLst>
                <a:path w="1664335" h="1663064">
                  <a:moveTo>
                    <a:pt x="832104" y="0"/>
                  </a:moveTo>
                  <a:lnTo>
                    <a:pt x="783206" y="1411"/>
                  </a:lnTo>
                  <a:lnTo>
                    <a:pt x="735052" y="5593"/>
                  </a:lnTo>
                  <a:lnTo>
                    <a:pt x="687722" y="12468"/>
                  </a:lnTo>
                  <a:lnTo>
                    <a:pt x="641292" y="21958"/>
                  </a:lnTo>
                  <a:lnTo>
                    <a:pt x="595842" y="33984"/>
                  </a:lnTo>
                  <a:lnTo>
                    <a:pt x="551447" y="48469"/>
                  </a:lnTo>
                  <a:lnTo>
                    <a:pt x="508188" y="65335"/>
                  </a:lnTo>
                  <a:lnTo>
                    <a:pt x="466141" y="84504"/>
                  </a:lnTo>
                  <a:lnTo>
                    <a:pt x="425385" y="105897"/>
                  </a:lnTo>
                  <a:lnTo>
                    <a:pt x="385998" y="129437"/>
                  </a:lnTo>
                  <a:lnTo>
                    <a:pt x="348058" y="155046"/>
                  </a:lnTo>
                  <a:lnTo>
                    <a:pt x="311642" y="182646"/>
                  </a:lnTo>
                  <a:lnTo>
                    <a:pt x="276829" y="212159"/>
                  </a:lnTo>
                  <a:lnTo>
                    <a:pt x="243697" y="243506"/>
                  </a:lnTo>
                  <a:lnTo>
                    <a:pt x="212323" y="276610"/>
                  </a:lnTo>
                  <a:lnTo>
                    <a:pt x="182786" y="311393"/>
                  </a:lnTo>
                  <a:lnTo>
                    <a:pt x="155164" y="347777"/>
                  </a:lnTo>
                  <a:lnTo>
                    <a:pt x="129535" y="385683"/>
                  </a:lnTo>
                  <a:lnTo>
                    <a:pt x="105976" y="425035"/>
                  </a:lnTo>
                  <a:lnTo>
                    <a:pt x="84566" y="465753"/>
                  </a:lnTo>
                  <a:lnTo>
                    <a:pt x="65383" y="507759"/>
                  </a:lnTo>
                  <a:lnTo>
                    <a:pt x="48504" y="550977"/>
                  </a:lnTo>
                  <a:lnTo>
                    <a:pt x="34008" y="595327"/>
                  </a:lnTo>
                  <a:lnTo>
                    <a:pt x="21973" y="640733"/>
                  </a:lnTo>
                  <a:lnTo>
                    <a:pt x="12477" y="687115"/>
                  </a:lnTo>
                  <a:lnTo>
                    <a:pt x="5597" y="734395"/>
                  </a:lnTo>
                  <a:lnTo>
                    <a:pt x="1412" y="782497"/>
                  </a:lnTo>
                  <a:lnTo>
                    <a:pt x="0" y="831341"/>
                  </a:lnTo>
                  <a:lnTo>
                    <a:pt x="1412" y="880186"/>
                  </a:lnTo>
                  <a:lnTo>
                    <a:pt x="5597" y="928288"/>
                  </a:lnTo>
                  <a:lnTo>
                    <a:pt x="12477" y="975568"/>
                  </a:lnTo>
                  <a:lnTo>
                    <a:pt x="21973" y="1021950"/>
                  </a:lnTo>
                  <a:lnTo>
                    <a:pt x="34008" y="1067356"/>
                  </a:lnTo>
                  <a:lnTo>
                    <a:pt x="48504" y="1111706"/>
                  </a:lnTo>
                  <a:lnTo>
                    <a:pt x="65383" y="1154924"/>
                  </a:lnTo>
                  <a:lnTo>
                    <a:pt x="84566" y="1196930"/>
                  </a:lnTo>
                  <a:lnTo>
                    <a:pt x="105976" y="1237648"/>
                  </a:lnTo>
                  <a:lnTo>
                    <a:pt x="129535" y="1277000"/>
                  </a:lnTo>
                  <a:lnTo>
                    <a:pt x="155164" y="1314906"/>
                  </a:lnTo>
                  <a:lnTo>
                    <a:pt x="182786" y="1351290"/>
                  </a:lnTo>
                  <a:lnTo>
                    <a:pt x="212323" y="1386073"/>
                  </a:lnTo>
                  <a:lnTo>
                    <a:pt x="243697" y="1419177"/>
                  </a:lnTo>
                  <a:lnTo>
                    <a:pt x="276829" y="1450524"/>
                  </a:lnTo>
                  <a:lnTo>
                    <a:pt x="311642" y="1480037"/>
                  </a:lnTo>
                  <a:lnTo>
                    <a:pt x="348058" y="1507637"/>
                  </a:lnTo>
                  <a:lnTo>
                    <a:pt x="385998" y="1533246"/>
                  </a:lnTo>
                  <a:lnTo>
                    <a:pt x="425385" y="1556786"/>
                  </a:lnTo>
                  <a:lnTo>
                    <a:pt x="466141" y="1578179"/>
                  </a:lnTo>
                  <a:lnTo>
                    <a:pt x="508188" y="1597348"/>
                  </a:lnTo>
                  <a:lnTo>
                    <a:pt x="551447" y="1614214"/>
                  </a:lnTo>
                  <a:lnTo>
                    <a:pt x="595842" y="1628699"/>
                  </a:lnTo>
                  <a:lnTo>
                    <a:pt x="641292" y="1640725"/>
                  </a:lnTo>
                  <a:lnTo>
                    <a:pt x="687722" y="1650215"/>
                  </a:lnTo>
                  <a:lnTo>
                    <a:pt x="735052" y="1657090"/>
                  </a:lnTo>
                  <a:lnTo>
                    <a:pt x="783206" y="1661272"/>
                  </a:lnTo>
                  <a:lnTo>
                    <a:pt x="832104" y="1662683"/>
                  </a:lnTo>
                  <a:lnTo>
                    <a:pt x="881001" y="1661272"/>
                  </a:lnTo>
                  <a:lnTo>
                    <a:pt x="929155" y="1657090"/>
                  </a:lnTo>
                  <a:lnTo>
                    <a:pt x="976485" y="1650215"/>
                  </a:lnTo>
                  <a:lnTo>
                    <a:pt x="1022915" y="1640725"/>
                  </a:lnTo>
                  <a:lnTo>
                    <a:pt x="1068365" y="1628699"/>
                  </a:lnTo>
                  <a:lnTo>
                    <a:pt x="1112760" y="1614214"/>
                  </a:lnTo>
                  <a:lnTo>
                    <a:pt x="1156019" y="1597348"/>
                  </a:lnTo>
                  <a:lnTo>
                    <a:pt x="1198066" y="1578179"/>
                  </a:lnTo>
                  <a:lnTo>
                    <a:pt x="1238822" y="1556786"/>
                  </a:lnTo>
                  <a:lnTo>
                    <a:pt x="1278209" y="1533246"/>
                  </a:lnTo>
                  <a:lnTo>
                    <a:pt x="1316149" y="1507637"/>
                  </a:lnTo>
                  <a:lnTo>
                    <a:pt x="1352565" y="1480037"/>
                  </a:lnTo>
                  <a:lnTo>
                    <a:pt x="1387378" y="1450524"/>
                  </a:lnTo>
                  <a:lnTo>
                    <a:pt x="1420510" y="1419177"/>
                  </a:lnTo>
                  <a:lnTo>
                    <a:pt x="1451884" y="1386073"/>
                  </a:lnTo>
                  <a:lnTo>
                    <a:pt x="1481421" y="1351290"/>
                  </a:lnTo>
                  <a:lnTo>
                    <a:pt x="1509043" y="1314906"/>
                  </a:lnTo>
                  <a:lnTo>
                    <a:pt x="1534672" y="1277000"/>
                  </a:lnTo>
                  <a:lnTo>
                    <a:pt x="1558231" y="1237648"/>
                  </a:lnTo>
                  <a:lnTo>
                    <a:pt x="1579641" y="1196930"/>
                  </a:lnTo>
                  <a:lnTo>
                    <a:pt x="1598824" y="1154924"/>
                  </a:lnTo>
                  <a:lnTo>
                    <a:pt x="1615703" y="1111706"/>
                  </a:lnTo>
                  <a:lnTo>
                    <a:pt x="1630199" y="1067356"/>
                  </a:lnTo>
                  <a:lnTo>
                    <a:pt x="1642234" y="1021950"/>
                  </a:lnTo>
                  <a:lnTo>
                    <a:pt x="1651730" y="975568"/>
                  </a:lnTo>
                  <a:lnTo>
                    <a:pt x="1658610" y="928288"/>
                  </a:lnTo>
                  <a:lnTo>
                    <a:pt x="1662795" y="880186"/>
                  </a:lnTo>
                  <a:lnTo>
                    <a:pt x="1664208" y="831341"/>
                  </a:lnTo>
                  <a:lnTo>
                    <a:pt x="1662795" y="782497"/>
                  </a:lnTo>
                  <a:lnTo>
                    <a:pt x="1658610" y="734395"/>
                  </a:lnTo>
                  <a:lnTo>
                    <a:pt x="1651730" y="687115"/>
                  </a:lnTo>
                  <a:lnTo>
                    <a:pt x="1642234" y="640733"/>
                  </a:lnTo>
                  <a:lnTo>
                    <a:pt x="1630199" y="595327"/>
                  </a:lnTo>
                  <a:lnTo>
                    <a:pt x="1615703" y="550977"/>
                  </a:lnTo>
                  <a:lnTo>
                    <a:pt x="1598824" y="507759"/>
                  </a:lnTo>
                  <a:lnTo>
                    <a:pt x="1579641" y="465753"/>
                  </a:lnTo>
                  <a:lnTo>
                    <a:pt x="1558231" y="425035"/>
                  </a:lnTo>
                  <a:lnTo>
                    <a:pt x="1534672" y="385683"/>
                  </a:lnTo>
                  <a:lnTo>
                    <a:pt x="1509043" y="347777"/>
                  </a:lnTo>
                  <a:lnTo>
                    <a:pt x="1481421" y="311393"/>
                  </a:lnTo>
                  <a:lnTo>
                    <a:pt x="1451884" y="276610"/>
                  </a:lnTo>
                  <a:lnTo>
                    <a:pt x="1420510" y="243506"/>
                  </a:lnTo>
                  <a:lnTo>
                    <a:pt x="1387378" y="212159"/>
                  </a:lnTo>
                  <a:lnTo>
                    <a:pt x="1352565" y="182646"/>
                  </a:lnTo>
                  <a:lnTo>
                    <a:pt x="1316149" y="155046"/>
                  </a:lnTo>
                  <a:lnTo>
                    <a:pt x="1278209" y="129437"/>
                  </a:lnTo>
                  <a:lnTo>
                    <a:pt x="1238822" y="105897"/>
                  </a:lnTo>
                  <a:lnTo>
                    <a:pt x="1198066" y="84504"/>
                  </a:lnTo>
                  <a:lnTo>
                    <a:pt x="1156019" y="65335"/>
                  </a:lnTo>
                  <a:lnTo>
                    <a:pt x="1112760" y="48469"/>
                  </a:lnTo>
                  <a:lnTo>
                    <a:pt x="1068365" y="33984"/>
                  </a:lnTo>
                  <a:lnTo>
                    <a:pt x="1022915" y="21958"/>
                  </a:lnTo>
                  <a:lnTo>
                    <a:pt x="976485" y="12468"/>
                  </a:lnTo>
                  <a:lnTo>
                    <a:pt x="929155" y="5593"/>
                  </a:lnTo>
                  <a:lnTo>
                    <a:pt x="881001" y="1411"/>
                  </a:lnTo>
                  <a:lnTo>
                    <a:pt x="832104" y="0"/>
                  </a:lnTo>
                  <a:close/>
                </a:path>
              </a:pathLst>
            </a:custGeom>
            <a:solidFill>
              <a:schemeClr val="bg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3" name="object 11">
              <a:extLst>
                <a:ext uri="{FF2B5EF4-FFF2-40B4-BE49-F238E27FC236}">
                  <a16:creationId xmlns:a16="http://schemas.microsoft.com/office/drawing/2014/main" id="{7248198D-585B-437B-BE27-E141EE22C848}"/>
                </a:ext>
              </a:extLst>
            </p:cNvPr>
            <p:cNvSpPr/>
            <p:nvPr/>
          </p:nvSpPr>
          <p:spPr>
            <a:xfrm>
              <a:off x="3287014" y="2558796"/>
              <a:ext cx="710565" cy="387350"/>
            </a:xfrm>
            <a:custGeom>
              <a:avLst/>
              <a:gdLst/>
              <a:ahLst/>
              <a:cxnLst/>
              <a:rect l="l" t="t" r="r" b="b"/>
              <a:pathLst>
                <a:path w="710564" h="387350">
                  <a:moveTo>
                    <a:pt x="710183" y="0"/>
                  </a:moveTo>
                  <a:lnTo>
                    <a:pt x="0" y="0"/>
                  </a:lnTo>
                  <a:lnTo>
                    <a:pt x="355092" y="387096"/>
                  </a:lnTo>
                  <a:lnTo>
                    <a:pt x="710183" y="0"/>
                  </a:lnTo>
                  <a:close/>
                </a:path>
              </a:pathLst>
            </a:custGeom>
            <a:solidFill>
              <a:schemeClr val="accent5"/>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2" name="Group 1">
            <a:extLst>
              <a:ext uri="{FF2B5EF4-FFF2-40B4-BE49-F238E27FC236}">
                <a16:creationId xmlns:a16="http://schemas.microsoft.com/office/drawing/2014/main" id="{DAE6AD0D-B86C-4F35-BB84-604F53F2E043}"/>
              </a:ext>
            </a:extLst>
          </p:cNvPr>
          <p:cNvGrpSpPr/>
          <p:nvPr/>
        </p:nvGrpSpPr>
        <p:grpSpPr>
          <a:xfrm>
            <a:off x="7489610" y="846393"/>
            <a:ext cx="2146300" cy="2386839"/>
            <a:chOff x="7489610" y="559307"/>
            <a:chExt cx="2146300" cy="2386839"/>
          </a:xfrm>
        </p:grpSpPr>
        <p:sp>
          <p:nvSpPr>
            <p:cNvPr id="14" name="object 12">
              <a:extLst>
                <a:ext uri="{FF2B5EF4-FFF2-40B4-BE49-F238E27FC236}">
                  <a16:creationId xmlns:a16="http://schemas.microsoft.com/office/drawing/2014/main" id="{7D8E6BE4-2D69-4394-9956-206E2B91222D}"/>
                </a:ext>
              </a:extLst>
            </p:cNvPr>
            <p:cNvSpPr/>
            <p:nvPr/>
          </p:nvSpPr>
          <p:spPr>
            <a:xfrm>
              <a:off x="7489610" y="559307"/>
              <a:ext cx="2146300" cy="2146300"/>
            </a:xfrm>
            <a:custGeom>
              <a:avLst/>
              <a:gdLst/>
              <a:ahLst/>
              <a:cxnLst/>
              <a:rect l="l" t="t" r="r" b="b"/>
              <a:pathLst>
                <a:path w="2146300" h="2146300">
                  <a:moveTo>
                    <a:pt x="1072896" y="0"/>
                  </a:moveTo>
                  <a:lnTo>
                    <a:pt x="1025102" y="1045"/>
                  </a:lnTo>
                  <a:lnTo>
                    <a:pt x="977843" y="4152"/>
                  </a:lnTo>
                  <a:lnTo>
                    <a:pt x="931164" y="9276"/>
                  </a:lnTo>
                  <a:lnTo>
                    <a:pt x="885108" y="16375"/>
                  </a:lnTo>
                  <a:lnTo>
                    <a:pt x="839718" y="25405"/>
                  </a:lnTo>
                  <a:lnTo>
                    <a:pt x="795039" y="36322"/>
                  </a:lnTo>
                  <a:lnTo>
                    <a:pt x="751112" y="49082"/>
                  </a:lnTo>
                  <a:lnTo>
                    <a:pt x="707984" y="63643"/>
                  </a:lnTo>
                  <a:lnTo>
                    <a:pt x="665696" y="79959"/>
                  </a:lnTo>
                  <a:lnTo>
                    <a:pt x="624292" y="97989"/>
                  </a:lnTo>
                  <a:lnTo>
                    <a:pt x="583816" y="117687"/>
                  </a:lnTo>
                  <a:lnTo>
                    <a:pt x="544312" y="139011"/>
                  </a:lnTo>
                  <a:lnTo>
                    <a:pt x="505823" y="161917"/>
                  </a:lnTo>
                  <a:lnTo>
                    <a:pt x="468393" y="186361"/>
                  </a:lnTo>
                  <a:lnTo>
                    <a:pt x="432065" y="212301"/>
                  </a:lnTo>
                  <a:lnTo>
                    <a:pt x="396884" y="239691"/>
                  </a:lnTo>
                  <a:lnTo>
                    <a:pt x="362892" y="268489"/>
                  </a:lnTo>
                  <a:lnTo>
                    <a:pt x="330133" y="298650"/>
                  </a:lnTo>
                  <a:lnTo>
                    <a:pt x="298650" y="330133"/>
                  </a:lnTo>
                  <a:lnTo>
                    <a:pt x="268489" y="362892"/>
                  </a:lnTo>
                  <a:lnTo>
                    <a:pt x="239691" y="396884"/>
                  </a:lnTo>
                  <a:lnTo>
                    <a:pt x="212301" y="432065"/>
                  </a:lnTo>
                  <a:lnTo>
                    <a:pt x="186361" y="468393"/>
                  </a:lnTo>
                  <a:lnTo>
                    <a:pt x="161917" y="505823"/>
                  </a:lnTo>
                  <a:lnTo>
                    <a:pt x="139011" y="544312"/>
                  </a:lnTo>
                  <a:lnTo>
                    <a:pt x="117687" y="583816"/>
                  </a:lnTo>
                  <a:lnTo>
                    <a:pt x="97989" y="624292"/>
                  </a:lnTo>
                  <a:lnTo>
                    <a:pt x="79959" y="665696"/>
                  </a:lnTo>
                  <a:lnTo>
                    <a:pt x="63643" y="707984"/>
                  </a:lnTo>
                  <a:lnTo>
                    <a:pt x="49082" y="751112"/>
                  </a:lnTo>
                  <a:lnTo>
                    <a:pt x="36322" y="795039"/>
                  </a:lnTo>
                  <a:lnTo>
                    <a:pt x="25405" y="839718"/>
                  </a:lnTo>
                  <a:lnTo>
                    <a:pt x="16375" y="885108"/>
                  </a:lnTo>
                  <a:lnTo>
                    <a:pt x="9276" y="931164"/>
                  </a:lnTo>
                  <a:lnTo>
                    <a:pt x="4152" y="977843"/>
                  </a:lnTo>
                  <a:lnTo>
                    <a:pt x="1045" y="1025102"/>
                  </a:lnTo>
                  <a:lnTo>
                    <a:pt x="0" y="1072896"/>
                  </a:lnTo>
                  <a:lnTo>
                    <a:pt x="1045" y="1120689"/>
                  </a:lnTo>
                  <a:lnTo>
                    <a:pt x="4152" y="1167948"/>
                  </a:lnTo>
                  <a:lnTo>
                    <a:pt x="9276" y="1214627"/>
                  </a:lnTo>
                  <a:lnTo>
                    <a:pt x="16375" y="1260683"/>
                  </a:lnTo>
                  <a:lnTo>
                    <a:pt x="25405" y="1306073"/>
                  </a:lnTo>
                  <a:lnTo>
                    <a:pt x="36322" y="1350752"/>
                  </a:lnTo>
                  <a:lnTo>
                    <a:pt x="49082" y="1394679"/>
                  </a:lnTo>
                  <a:lnTo>
                    <a:pt x="63643" y="1437807"/>
                  </a:lnTo>
                  <a:lnTo>
                    <a:pt x="79959" y="1480095"/>
                  </a:lnTo>
                  <a:lnTo>
                    <a:pt x="97989" y="1521499"/>
                  </a:lnTo>
                  <a:lnTo>
                    <a:pt x="117687" y="1561975"/>
                  </a:lnTo>
                  <a:lnTo>
                    <a:pt x="139011" y="1601479"/>
                  </a:lnTo>
                  <a:lnTo>
                    <a:pt x="161917" y="1639968"/>
                  </a:lnTo>
                  <a:lnTo>
                    <a:pt x="186361" y="1677398"/>
                  </a:lnTo>
                  <a:lnTo>
                    <a:pt x="212301" y="1713726"/>
                  </a:lnTo>
                  <a:lnTo>
                    <a:pt x="239691" y="1748907"/>
                  </a:lnTo>
                  <a:lnTo>
                    <a:pt x="268489" y="1782899"/>
                  </a:lnTo>
                  <a:lnTo>
                    <a:pt x="298650" y="1815658"/>
                  </a:lnTo>
                  <a:lnTo>
                    <a:pt x="330133" y="1847141"/>
                  </a:lnTo>
                  <a:lnTo>
                    <a:pt x="362892" y="1877302"/>
                  </a:lnTo>
                  <a:lnTo>
                    <a:pt x="396884" y="1906100"/>
                  </a:lnTo>
                  <a:lnTo>
                    <a:pt x="432065" y="1933490"/>
                  </a:lnTo>
                  <a:lnTo>
                    <a:pt x="468393" y="1959430"/>
                  </a:lnTo>
                  <a:lnTo>
                    <a:pt x="505823" y="1983874"/>
                  </a:lnTo>
                  <a:lnTo>
                    <a:pt x="544312" y="2006780"/>
                  </a:lnTo>
                  <a:lnTo>
                    <a:pt x="583816" y="2028104"/>
                  </a:lnTo>
                  <a:lnTo>
                    <a:pt x="624292" y="2047802"/>
                  </a:lnTo>
                  <a:lnTo>
                    <a:pt x="665696" y="2065832"/>
                  </a:lnTo>
                  <a:lnTo>
                    <a:pt x="707984" y="2082148"/>
                  </a:lnTo>
                  <a:lnTo>
                    <a:pt x="751112" y="2096709"/>
                  </a:lnTo>
                  <a:lnTo>
                    <a:pt x="795039" y="2109469"/>
                  </a:lnTo>
                  <a:lnTo>
                    <a:pt x="839718" y="2120386"/>
                  </a:lnTo>
                  <a:lnTo>
                    <a:pt x="885108" y="2129416"/>
                  </a:lnTo>
                  <a:lnTo>
                    <a:pt x="931164" y="2136515"/>
                  </a:lnTo>
                  <a:lnTo>
                    <a:pt x="977843" y="2141639"/>
                  </a:lnTo>
                  <a:lnTo>
                    <a:pt x="1025102" y="2144746"/>
                  </a:lnTo>
                  <a:lnTo>
                    <a:pt x="1072896" y="2145792"/>
                  </a:lnTo>
                  <a:lnTo>
                    <a:pt x="1120689" y="2144746"/>
                  </a:lnTo>
                  <a:lnTo>
                    <a:pt x="1167948" y="2141639"/>
                  </a:lnTo>
                  <a:lnTo>
                    <a:pt x="1214627" y="2136515"/>
                  </a:lnTo>
                  <a:lnTo>
                    <a:pt x="1260683" y="2129416"/>
                  </a:lnTo>
                  <a:lnTo>
                    <a:pt x="1306073" y="2120386"/>
                  </a:lnTo>
                  <a:lnTo>
                    <a:pt x="1350752" y="2109469"/>
                  </a:lnTo>
                  <a:lnTo>
                    <a:pt x="1394679" y="2096709"/>
                  </a:lnTo>
                  <a:lnTo>
                    <a:pt x="1437807" y="2082148"/>
                  </a:lnTo>
                  <a:lnTo>
                    <a:pt x="1480095" y="2065832"/>
                  </a:lnTo>
                  <a:lnTo>
                    <a:pt x="1521499" y="2047802"/>
                  </a:lnTo>
                  <a:lnTo>
                    <a:pt x="1561975" y="2028104"/>
                  </a:lnTo>
                  <a:lnTo>
                    <a:pt x="1601479" y="2006780"/>
                  </a:lnTo>
                  <a:lnTo>
                    <a:pt x="1639968" y="1983874"/>
                  </a:lnTo>
                  <a:lnTo>
                    <a:pt x="1677398" y="1959430"/>
                  </a:lnTo>
                  <a:lnTo>
                    <a:pt x="1713726" y="1933490"/>
                  </a:lnTo>
                  <a:lnTo>
                    <a:pt x="1748907" y="1906100"/>
                  </a:lnTo>
                  <a:lnTo>
                    <a:pt x="1782899" y="1877302"/>
                  </a:lnTo>
                  <a:lnTo>
                    <a:pt x="1815658" y="1847141"/>
                  </a:lnTo>
                  <a:lnTo>
                    <a:pt x="1847141" y="1815658"/>
                  </a:lnTo>
                  <a:lnTo>
                    <a:pt x="1877302" y="1782899"/>
                  </a:lnTo>
                  <a:lnTo>
                    <a:pt x="1906100" y="1748907"/>
                  </a:lnTo>
                  <a:lnTo>
                    <a:pt x="1933490" y="1713726"/>
                  </a:lnTo>
                  <a:lnTo>
                    <a:pt x="1959430" y="1677398"/>
                  </a:lnTo>
                  <a:lnTo>
                    <a:pt x="1983874" y="1639968"/>
                  </a:lnTo>
                  <a:lnTo>
                    <a:pt x="2006780" y="1601479"/>
                  </a:lnTo>
                  <a:lnTo>
                    <a:pt x="2028104" y="1561975"/>
                  </a:lnTo>
                  <a:lnTo>
                    <a:pt x="2047802" y="1521499"/>
                  </a:lnTo>
                  <a:lnTo>
                    <a:pt x="2065832" y="1480095"/>
                  </a:lnTo>
                  <a:lnTo>
                    <a:pt x="2082148" y="1437807"/>
                  </a:lnTo>
                  <a:lnTo>
                    <a:pt x="2096709" y="1394679"/>
                  </a:lnTo>
                  <a:lnTo>
                    <a:pt x="2109469" y="1350752"/>
                  </a:lnTo>
                  <a:lnTo>
                    <a:pt x="2120386" y="1306073"/>
                  </a:lnTo>
                  <a:lnTo>
                    <a:pt x="2129416" y="1260683"/>
                  </a:lnTo>
                  <a:lnTo>
                    <a:pt x="2136515" y="1214627"/>
                  </a:lnTo>
                  <a:lnTo>
                    <a:pt x="2141639" y="1167948"/>
                  </a:lnTo>
                  <a:lnTo>
                    <a:pt x="2144746" y="1120689"/>
                  </a:lnTo>
                  <a:lnTo>
                    <a:pt x="2145791" y="1072896"/>
                  </a:lnTo>
                  <a:lnTo>
                    <a:pt x="2144746" y="1025102"/>
                  </a:lnTo>
                  <a:lnTo>
                    <a:pt x="2141639" y="977843"/>
                  </a:lnTo>
                  <a:lnTo>
                    <a:pt x="2136515" y="931164"/>
                  </a:lnTo>
                  <a:lnTo>
                    <a:pt x="2129416" y="885108"/>
                  </a:lnTo>
                  <a:lnTo>
                    <a:pt x="2120386" y="839718"/>
                  </a:lnTo>
                  <a:lnTo>
                    <a:pt x="2109469" y="795039"/>
                  </a:lnTo>
                  <a:lnTo>
                    <a:pt x="2096709" y="751112"/>
                  </a:lnTo>
                  <a:lnTo>
                    <a:pt x="2082148" y="707984"/>
                  </a:lnTo>
                  <a:lnTo>
                    <a:pt x="2065832" y="665696"/>
                  </a:lnTo>
                  <a:lnTo>
                    <a:pt x="2047802" y="624292"/>
                  </a:lnTo>
                  <a:lnTo>
                    <a:pt x="2028104" y="583816"/>
                  </a:lnTo>
                  <a:lnTo>
                    <a:pt x="2006780" y="544312"/>
                  </a:lnTo>
                  <a:lnTo>
                    <a:pt x="1983874" y="505823"/>
                  </a:lnTo>
                  <a:lnTo>
                    <a:pt x="1959430" y="468393"/>
                  </a:lnTo>
                  <a:lnTo>
                    <a:pt x="1933490" y="432065"/>
                  </a:lnTo>
                  <a:lnTo>
                    <a:pt x="1906100" y="396884"/>
                  </a:lnTo>
                  <a:lnTo>
                    <a:pt x="1877302" y="362892"/>
                  </a:lnTo>
                  <a:lnTo>
                    <a:pt x="1847141" y="330133"/>
                  </a:lnTo>
                  <a:lnTo>
                    <a:pt x="1815658" y="298650"/>
                  </a:lnTo>
                  <a:lnTo>
                    <a:pt x="1782899" y="268489"/>
                  </a:lnTo>
                  <a:lnTo>
                    <a:pt x="1748907" y="239691"/>
                  </a:lnTo>
                  <a:lnTo>
                    <a:pt x="1713726" y="212301"/>
                  </a:lnTo>
                  <a:lnTo>
                    <a:pt x="1677398" y="186361"/>
                  </a:lnTo>
                  <a:lnTo>
                    <a:pt x="1639968" y="161917"/>
                  </a:lnTo>
                  <a:lnTo>
                    <a:pt x="1601479" y="139011"/>
                  </a:lnTo>
                  <a:lnTo>
                    <a:pt x="1561975" y="117687"/>
                  </a:lnTo>
                  <a:lnTo>
                    <a:pt x="1521499" y="97989"/>
                  </a:lnTo>
                  <a:lnTo>
                    <a:pt x="1480095" y="79959"/>
                  </a:lnTo>
                  <a:lnTo>
                    <a:pt x="1437807" y="63643"/>
                  </a:lnTo>
                  <a:lnTo>
                    <a:pt x="1394679" y="49082"/>
                  </a:lnTo>
                  <a:lnTo>
                    <a:pt x="1350752" y="36322"/>
                  </a:lnTo>
                  <a:lnTo>
                    <a:pt x="1306073" y="25405"/>
                  </a:lnTo>
                  <a:lnTo>
                    <a:pt x="1260683" y="16375"/>
                  </a:lnTo>
                  <a:lnTo>
                    <a:pt x="1214627" y="9276"/>
                  </a:lnTo>
                  <a:lnTo>
                    <a:pt x="1167948" y="4152"/>
                  </a:lnTo>
                  <a:lnTo>
                    <a:pt x="1120689" y="1045"/>
                  </a:lnTo>
                  <a:lnTo>
                    <a:pt x="1072896" y="0"/>
                  </a:lnTo>
                  <a:close/>
                </a:path>
              </a:pathLst>
            </a:custGeom>
            <a:solidFill>
              <a:schemeClr val="accent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5" name="object 13">
              <a:extLst>
                <a:ext uri="{FF2B5EF4-FFF2-40B4-BE49-F238E27FC236}">
                  <a16:creationId xmlns:a16="http://schemas.microsoft.com/office/drawing/2014/main" id="{8D94FAA1-F89B-4DE0-9425-EF087B19716F}"/>
                </a:ext>
              </a:extLst>
            </p:cNvPr>
            <p:cNvSpPr/>
            <p:nvPr/>
          </p:nvSpPr>
          <p:spPr>
            <a:xfrm>
              <a:off x="7683159" y="763523"/>
              <a:ext cx="1840230" cy="1838706"/>
            </a:xfrm>
            <a:prstGeom prst="rect">
              <a:avLst/>
            </a:prstGeom>
            <a:blipFill>
              <a:blip r:embed="rId3" cstate="print">
                <a:extLst>
                  <a:ext uri="{28A0092B-C50C-407E-A947-70E740481C1C}">
                    <a14:useLocalDpi xmlns:a14="http://schemas.microsoft.com/office/drawing/2010/main" val="0"/>
                  </a:ext>
                </a:extLst>
              </a:blip>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6" name="object 14">
              <a:extLst>
                <a:ext uri="{FF2B5EF4-FFF2-40B4-BE49-F238E27FC236}">
                  <a16:creationId xmlns:a16="http://schemas.microsoft.com/office/drawing/2014/main" id="{9944C08C-1DA1-4887-A0A1-8153D1C757F6}"/>
                </a:ext>
              </a:extLst>
            </p:cNvPr>
            <p:cNvSpPr/>
            <p:nvPr/>
          </p:nvSpPr>
          <p:spPr>
            <a:xfrm>
              <a:off x="7730403" y="810768"/>
              <a:ext cx="1664335" cy="1663064"/>
            </a:xfrm>
            <a:custGeom>
              <a:avLst/>
              <a:gdLst/>
              <a:ahLst/>
              <a:cxnLst/>
              <a:rect l="l" t="t" r="r" b="b"/>
              <a:pathLst>
                <a:path w="1664334" h="1663064">
                  <a:moveTo>
                    <a:pt x="832103" y="0"/>
                  </a:moveTo>
                  <a:lnTo>
                    <a:pt x="783206" y="1411"/>
                  </a:lnTo>
                  <a:lnTo>
                    <a:pt x="735052" y="5593"/>
                  </a:lnTo>
                  <a:lnTo>
                    <a:pt x="687722" y="12468"/>
                  </a:lnTo>
                  <a:lnTo>
                    <a:pt x="641292" y="21958"/>
                  </a:lnTo>
                  <a:lnTo>
                    <a:pt x="595842" y="33984"/>
                  </a:lnTo>
                  <a:lnTo>
                    <a:pt x="551447" y="48469"/>
                  </a:lnTo>
                  <a:lnTo>
                    <a:pt x="508188" y="65335"/>
                  </a:lnTo>
                  <a:lnTo>
                    <a:pt x="466141" y="84504"/>
                  </a:lnTo>
                  <a:lnTo>
                    <a:pt x="425385" y="105897"/>
                  </a:lnTo>
                  <a:lnTo>
                    <a:pt x="385998" y="129437"/>
                  </a:lnTo>
                  <a:lnTo>
                    <a:pt x="348058" y="155046"/>
                  </a:lnTo>
                  <a:lnTo>
                    <a:pt x="311642" y="182646"/>
                  </a:lnTo>
                  <a:lnTo>
                    <a:pt x="276829" y="212159"/>
                  </a:lnTo>
                  <a:lnTo>
                    <a:pt x="243697" y="243506"/>
                  </a:lnTo>
                  <a:lnTo>
                    <a:pt x="212323" y="276610"/>
                  </a:lnTo>
                  <a:lnTo>
                    <a:pt x="182786" y="311393"/>
                  </a:lnTo>
                  <a:lnTo>
                    <a:pt x="155164" y="347777"/>
                  </a:lnTo>
                  <a:lnTo>
                    <a:pt x="129535" y="385683"/>
                  </a:lnTo>
                  <a:lnTo>
                    <a:pt x="105976" y="425035"/>
                  </a:lnTo>
                  <a:lnTo>
                    <a:pt x="84566" y="465753"/>
                  </a:lnTo>
                  <a:lnTo>
                    <a:pt x="65383" y="507759"/>
                  </a:lnTo>
                  <a:lnTo>
                    <a:pt x="48504" y="550977"/>
                  </a:lnTo>
                  <a:lnTo>
                    <a:pt x="34008" y="595327"/>
                  </a:lnTo>
                  <a:lnTo>
                    <a:pt x="21973" y="640733"/>
                  </a:lnTo>
                  <a:lnTo>
                    <a:pt x="12477" y="687115"/>
                  </a:lnTo>
                  <a:lnTo>
                    <a:pt x="5597" y="734395"/>
                  </a:lnTo>
                  <a:lnTo>
                    <a:pt x="1412" y="782497"/>
                  </a:lnTo>
                  <a:lnTo>
                    <a:pt x="0" y="831341"/>
                  </a:lnTo>
                  <a:lnTo>
                    <a:pt x="1412" y="880186"/>
                  </a:lnTo>
                  <a:lnTo>
                    <a:pt x="5597" y="928288"/>
                  </a:lnTo>
                  <a:lnTo>
                    <a:pt x="12477" y="975568"/>
                  </a:lnTo>
                  <a:lnTo>
                    <a:pt x="21973" y="1021950"/>
                  </a:lnTo>
                  <a:lnTo>
                    <a:pt x="34008" y="1067356"/>
                  </a:lnTo>
                  <a:lnTo>
                    <a:pt x="48504" y="1111706"/>
                  </a:lnTo>
                  <a:lnTo>
                    <a:pt x="65383" y="1154924"/>
                  </a:lnTo>
                  <a:lnTo>
                    <a:pt x="84566" y="1196930"/>
                  </a:lnTo>
                  <a:lnTo>
                    <a:pt x="105976" y="1237648"/>
                  </a:lnTo>
                  <a:lnTo>
                    <a:pt x="129535" y="1277000"/>
                  </a:lnTo>
                  <a:lnTo>
                    <a:pt x="155164" y="1314906"/>
                  </a:lnTo>
                  <a:lnTo>
                    <a:pt x="182786" y="1351290"/>
                  </a:lnTo>
                  <a:lnTo>
                    <a:pt x="212323" y="1386073"/>
                  </a:lnTo>
                  <a:lnTo>
                    <a:pt x="243697" y="1419177"/>
                  </a:lnTo>
                  <a:lnTo>
                    <a:pt x="276829" y="1450524"/>
                  </a:lnTo>
                  <a:lnTo>
                    <a:pt x="311642" y="1480037"/>
                  </a:lnTo>
                  <a:lnTo>
                    <a:pt x="348058" y="1507637"/>
                  </a:lnTo>
                  <a:lnTo>
                    <a:pt x="385998" y="1533246"/>
                  </a:lnTo>
                  <a:lnTo>
                    <a:pt x="425385" y="1556786"/>
                  </a:lnTo>
                  <a:lnTo>
                    <a:pt x="466141" y="1578179"/>
                  </a:lnTo>
                  <a:lnTo>
                    <a:pt x="508188" y="1597348"/>
                  </a:lnTo>
                  <a:lnTo>
                    <a:pt x="551447" y="1614214"/>
                  </a:lnTo>
                  <a:lnTo>
                    <a:pt x="595842" y="1628699"/>
                  </a:lnTo>
                  <a:lnTo>
                    <a:pt x="641292" y="1640725"/>
                  </a:lnTo>
                  <a:lnTo>
                    <a:pt x="687722" y="1650215"/>
                  </a:lnTo>
                  <a:lnTo>
                    <a:pt x="735052" y="1657090"/>
                  </a:lnTo>
                  <a:lnTo>
                    <a:pt x="783206" y="1661272"/>
                  </a:lnTo>
                  <a:lnTo>
                    <a:pt x="832103" y="1662683"/>
                  </a:lnTo>
                  <a:lnTo>
                    <a:pt x="881001" y="1661272"/>
                  </a:lnTo>
                  <a:lnTo>
                    <a:pt x="929155" y="1657090"/>
                  </a:lnTo>
                  <a:lnTo>
                    <a:pt x="976485" y="1650215"/>
                  </a:lnTo>
                  <a:lnTo>
                    <a:pt x="1022915" y="1640725"/>
                  </a:lnTo>
                  <a:lnTo>
                    <a:pt x="1068365" y="1628699"/>
                  </a:lnTo>
                  <a:lnTo>
                    <a:pt x="1112760" y="1614214"/>
                  </a:lnTo>
                  <a:lnTo>
                    <a:pt x="1156019" y="1597348"/>
                  </a:lnTo>
                  <a:lnTo>
                    <a:pt x="1198066" y="1578179"/>
                  </a:lnTo>
                  <a:lnTo>
                    <a:pt x="1238822" y="1556786"/>
                  </a:lnTo>
                  <a:lnTo>
                    <a:pt x="1278209" y="1533246"/>
                  </a:lnTo>
                  <a:lnTo>
                    <a:pt x="1316149" y="1507637"/>
                  </a:lnTo>
                  <a:lnTo>
                    <a:pt x="1352565" y="1480037"/>
                  </a:lnTo>
                  <a:lnTo>
                    <a:pt x="1387378" y="1450524"/>
                  </a:lnTo>
                  <a:lnTo>
                    <a:pt x="1420510" y="1419177"/>
                  </a:lnTo>
                  <a:lnTo>
                    <a:pt x="1451884" y="1386073"/>
                  </a:lnTo>
                  <a:lnTo>
                    <a:pt x="1481421" y="1351290"/>
                  </a:lnTo>
                  <a:lnTo>
                    <a:pt x="1509043" y="1314906"/>
                  </a:lnTo>
                  <a:lnTo>
                    <a:pt x="1534672" y="1277000"/>
                  </a:lnTo>
                  <a:lnTo>
                    <a:pt x="1558231" y="1237648"/>
                  </a:lnTo>
                  <a:lnTo>
                    <a:pt x="1579641" y="1196930"/>
                  </a:lnTo>
                  <a:lnTo>
                    <a:pt x="1598824" y="1154924"/>
                  </a:lnTo>
                  <a:lnTo>
                    <a:pt x="1615703" y="1111706"/>
                  </a:lnTo>
                  <a:lnTo>
                    <a:pt x="1630199" y="1067356"/>
                  </a:lnTo>
                  <a:lnTo>
                    <a:pt x="1642234" y="1021950"/>
                  </a:lnTo>
                  <a:lnTo>
                    <a:pt x="1651730" y="975568"/>
                  </a:lnTo>
                  <a:lnTo>
                    <a:pt x="1658610" y="928288"/>
                  </a:lnTo>
                  <a:lnTo>
                    <a:pt x="1662795" y="880186"/>
                  </a:lnTo>
                  <a:lnTo>
                    <a:pt x="1664208" y="831341"/>
                  </a:lnTo>
                  <a:lnTo>
                    <a:pt x="1662795" y="782497"/>
                  </a:lnTo>
                  <a:lnTo>
                    <a:pt x="1658610" y="734395"/>
                  </a:lnTo>
                  <a:lnTo>
                    <a:pt x="1651730" y="687115"/>
                  </a:lnTo>
                  <a:lnTo>
                    <a:pt x="1642234" y="640733"/>
                  </a:lnTo>
                  <a:lnTo>
                    <a:pt x="1630199" y="595327"/>
                  </a:lnTo>
                  <a:lnTo>
                    <a:pt x="1615703" y="550977"/>
                  </a:lnTo>
                  <a:lnTo>
                    <a:pt x="1598824" y="507759"/>
                  </a:lnTo>
                  <a:lnTo>
                    <a:pt x="1579641" y="465753"/>
                  </a:lnTo>
                  <a:lnTo>
                    <a:pt x="1558231" y="425035"/>
                  </a:lnTo>
                  <a:lnTo>
                    <a:pt x="1534672" y="385683"/>
                  </a:lnTo>
                  <a:lnTo>
                    <a:pt x="1509043" y="347777"/>
                  </a:lnTo>
                  <a:lnTo>
                    <a:pt x="1481421" y="311393"/>
                  </a:lnTo>
                  <a:lnTo>
                    <a:pt x="1451884" y="276610"/>
                  </a:lnTo>
                  <a:lnTo>
                    <a:pt x="1420510" y="243506"/>
                  </a:lnTo>
                  <a:lnTo>
                    <a:pt x="1387378" y="212159"/>
                  </a:lnTo>
                  <a:lnTo>
                    <a:pt x="1352565" y="182646"/>
                  </a:lnTo>
                  <a:lnTo>
                    <a:pt x="1316149" y="155046"/>
                  </a:lnTo>
                  <a:lnTo>
                    <a:pt x="1278209" y="129437"/>
                  </a:lnTo>
                  <a:lnTo>
                    <a:pt x="1238822" y="105897"/>
                  </a:lnTo>
                  <a:lnTo>
                    <a:pt x="1198066" y="84504"/>
                  </a:lnTo>
                  <a:lnTo>
                    <a:pt x="1156019" y="65335"/>
                  </a:lnTo>
                  <a:lnTo>
                    <a:pt x="1112760" y="48469"/>
                  </a:lnTo>
                  <a:lnTo>
                    <a:pt x="1068365" y="33984"/>
                  </a:lnTo>
                  <a:lnTo>
                    <a:pt x="1022915" y="21958"/>
                  </a:lnTo>
                  <a:lnTo>
                    <a:pt x="976485" y="12468"/>
                  </a:lnTo>
                  <a:lnTo>
                    <a:pt x="929155" y="5593"/>
                  </a:lnTo>
                  <a:lnTo>
                    <a:pt x="881001" y="1411"/>
                  </a:lnTo>
                  <a:lnTo>
                    <a:pt x="832103"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7" name="object 15">
              <a:extLst>
                <a:ext uri="{FF2B5EF4-FFF2-40B4-BE49-F238E27FC236}">
                  <a16:creationId xmlns:a16="http://schemas.microsoft.com/office/drawing/2014/main" id="{0B60C79C-A61B-43C6-8788-CF9DC83B5BAB}"/>
                </a:ext>
              </a:extLst>
            </p:cNvPr>
            <p:cNvSpPr/>
            <p:nvPr/>
          </p:nvSpPr>
          <p:spPr>
            <a:xfrm>
              <a:off x="8207415" y="2558796"/>
              <a:ext cx="710565" cy="387350"/>
            </a:xfrm>
            <a:custGeom>
              <a:avLst/>
              <a:gdLst/>
              <a:ahLst/>
              <a:cxnLst/>
              <a:rect l="l" t="t" r="r" b="b"/>
              <a:pathLst>
                <a:path w="710564" h="387350">
                  <a:moveTo>
                    <a:pt x="710183" y="0"/>
                  </a:moveTo>
                  <a:lnTo>
                    <a:pt x="0" y="0"/>
                  </a:lnTo>
                  <a:lnTo>
                    <a:pt x="355091" y="387096"/>
                  </a:lnTo>
                  <a:lnTo>
                    <a:pt x="710183" y="0"/>
                  </a:lnTo>
                  <a:close/>
                </a:path>
              </a:pathLst>
            </a:custGeom>
            <a:solidFill>
              <a:schemeClr val="accent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5" name="object 34">
              <a:extLst>
                <a:ext uri="{FF2B5EF4-FFF2-40B4-BE49-F238E27FC236}">
                  <a16:creationId xmlns:a16="http://schemas.microsoft.com/office/drawing/2014/main" id="{886DDB95-5ABC-4DF9-865B-A69579E14228}"/>
                </a:ext>
              </a:extLst>
            </p:cNvPr>
            <p:cNvSpPr/>
            <p:nvPr/>
          </p:nvSpPr>
          <p:spPr>
            <a:xfrm>
              <a:off x="8411260" y="1830010"/>
              <a:ext cx="337185" cy="78105"/>
            </a:xfrm>
            <a:custGeom>
              <a:avLst/>
              <a:gdLst/>
              <a:ahLst/>
              <a:cxnLst/>
              <a:rect l="l" t="t" r="r" b="b"/>
              <a:pathLst>
                <a:path w="337185" h="78104">
                  <a:moveTo>
                    <a:pt x="298199" y="0"/>
                  </a:moveTo>
                  <a:lnTo>
                    <a:pt x="38895" y="0"/>
                  </a:lnTo>
                  <a:lnTo>
                    <a:pt x="23519" y="2968"/>
                  </a:lnTo>
                  <a:lnTo>
                    <a:pt x="11182" y="11147"/>
                  </a:lnTo>
                  <a:lnTo>
                    <a:pt x="2977" y="23446"/>
                  </a:lnTo>
                  <a:lnTo>
                    <a:pt x="0" y="38774"/>
                  </a:lnTo>
                  <a:lnTo>
                    <a:pt x="2977" y="54102"/>
                  </a:lnTo>
                  <a:lnTo>
                    <a:pt x="11182" y="66400"/>
                  </a:lnTo>
                  <a:lnTo>
                    <a:pt x="23519" y="74579"/>
                  </a:lnTo>
                  <a:lnTo>
                    <a:pt x="38895" y="77548"/>
                  </a:lnTo>
                  <a:lnTo>
                    <a:pt x="298199" y="77548"/>
                  </a:lnTo>
                  <a:lnTo>
                    <a:pt x="313575" y="74579"/>
                  </a:lnTo>
                  <a:lnTo>
                    <a:pt x="325912" y="66400"/>
                  </a:lnTo>
                  <a:lnTo>
                    <a:pt x="334117" y="54102"/>
                  </a:lnTo>
                  <a:lnTo>
                    <a:pt x="337094" y="38774"/>
                  </a:lnTo>
                  <a:lnTo>
                    <a:pt x="334117" y="23446"/>
                  </a:lnTo>
                  <a:lnTo>
                    <a:pt x="325912" y="11147"/>
                  </a:lnTo>
                  <a:lnTo>
                    <a:pt x="313575" y="2968"/>
                  </a:lnTo>
                  <a:lnTo>
                    <a:pt x="298199" y="0"/>
                  </a:lnTo>
                  <a:close/>
                </a:path>
              </a:pathLst>
            </a:custGeom>
            <a:solidFill>
              <a:schemeClr val="accent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6" name="object 35">
              <a:extLst>
                <a:ext uri="{FF2B5EF4-FFF2-40B4-BE49-F238E27FC236}">
                  <a16:creationId xmlns:a16="http://schemas.microsoft.com/office/drawing/2014/main" id="{F2115128-2795-4B72-81FB-2C4BA2661FF7}"/>
                </a:ext>
              </a:extLst>
            </p:cNvPr>
            <p:cNvSpPr/>
            <p:nvPr/>
          </p:nvSpPr>
          <p:spPr>
            <a:xfrm>
              <a:off x="8411260" y="1959257"/>
              <a:ext cx="337185" cy="78105"/>
            </a:xfrm>
            <a:custGeom>
              <a:avLst/>
              <a:gdLst/>
              <a:ahLst/>
              <a:cxnLst/>
              <a:rect l="l" t="t" r="r" b="b"/>
              <a:pathLst>
                <a:path w="337185" h="78104">
                  <a:moveTo>
                    <a:pt x="298199" y="0"/>
                  </a:moveTo>
                  <a:lnTo>
                    <a:pt x="38895" y="0"/>
                  </a:lnTo>
                  <a:lnTo>
                    <a:pt x="23519" y="2968"/>
                  </a:lnTo>
                  <a:lnTo>
                    <a:pt x="11182" y="11147"/>
                  </a:lnTo>
                  <a:lnTo>
                    <a:pt x="2977" y="23446"/>
                  </a:lnTo>
                  <a:lnTo>
                    <a:pt x="0" y="38774"/>
                  </a:lnTo>
                  <a:lnTo>
                    <a:pt x="2977" y="54102"/>
                  </a:lnTo>
                  <a:lnTo>
                    <a:pt x="11182" y="66400"/>
                  </a:lnTo>
                  <a:lnTo>
                    <a:pt x="23519" y="74579"/>
                  </a:lnTo>
                  <a:lnTo>
                    <a:pt x="38895" y="77548"/>
                  </a:lnTo>
                  <a:lnTo>
                    <a:pt x="298199" y="77548"/>
                  </a:lnTo>
                  <a:lnTo>
                    <a:pt x="313575" y="74579"/>
                  </a:lnTo>
                  <a:lnTo>
                    <a:pt x="325912" y="66400"/>
                  </a:lnTo>
                  <a:lnTo>
                    <a:pt x="334117" y="54102"/>
                  </a:lnTo>
                  <a:lnTo>
                    <a:pt x="337094" y="38774"/>
                  </a:lnTo>
                  <a:lnTo>
                    <a:pt x="334117" y="23446"/>
                  </a:lnTo>
                  <a:lnTo>
                    <a:pt x="325912" y="11147"/>
                  </a:lnTo>
                  <a:lnTo>
                    <a:pt x="313575" y="2968"/>
                  </a:lnTo>
                  <a:lnTo>
                    <a:pt x="298199" y="0"/>
                  </a:lnTo>
                  <a:close/>
                </a:path>
              </a:pathLst>
            </a:custGeom>
            <a:solidFill>
              <a:schemeClr val="accent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7" name="object 36">
              <a:extLst>
                <a:ext uri="{FF2B5EF4-FFF2-40B4-BE49-F238E27FC236}">
                  <a16:creationId xmlns:a16="http://schemas.microsoft.com/office/drawing/2014/main" id="{1F071E45-673A-4CB9-9D6E-FF4A079C4573}"/>
                </a:ext>
              </a:extLst>
            </p:cNvPr>
            <p:cNvSpPr/>
            <p:nvPr/>
          </p:nvSpPr>
          <p:spPr>
            <a:xfrm>
              <a:off x="8495534" y="2088505"/>
              <a:ext cx="168547" cy="77547"/>
            </a:xfrm>
            <a:prstGeom prst="rect">
              <a:avLst/>
            </a:prstGeom>
            <a:solidFill>
              <a:schemeClr val="accent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8" name="object 37">
              <a:extLst>
                <a:ext uri="{FF2B5EF4-FFF2-40B4-BE49-F238E27FC236}">
                  <a16:creationId xmlns:a16="http://schemas.microsoft.com/office/drawing/2014/main" id="{B20B12E9-3908-4582-AA05-A2443157BF1B}"/>
                </a:ext>
              </a:extLst>
            </p:cNvPr>
            <p:cNvSpPr/>
            <p:nvPr/>
          </p:nvSpPr>
          <p:spPr>
            <a:xfrm>
              <a:off x="8242713" y="1080330"/>
              <a:ext cx="674370" cy="698500"/>
            </a:xfrm>
            <a:custGeom>
              <a:avLst/>
              <a:gdLst/>
              <a:ahLst/>
              <a:cxnLst/>
              <a:rect l="l" t="t" r="r" b="b"/>
              <a:pathLst>
                <a:path w="674370" h="698500">
                  <a:moveTo>
                    <a:pt x="337094" y="0"/>
                  </a:moveTo>
                  <a:lnTo>
                    <a:pt x="287835" y="3892"/>
                  </a:lnTo>
                  <a:lnTo>
                    <a:pt x="240807" y="14532"/>
                  </a:lnTo>
                  <a:lnTo>
                    <a:pt x="196509" y="31426"/>
                  </a:lnTo>
                  <a:lnTo>
                    <a:pt x="155438" y="54077"/>
                  </a:lnTo>
                  <a:lnTo>
                    <a:pt x="118089" y="81990"/>
                  </a:lnTo>
                  <a:lnTo>
                    <a:pt x="84960" y="114669"/>
                  </a:lnTo>
                  <a:lnTo>
                    <a:pt x="56548" y="151618"/>
                  </a:lnTo>
                  <a:lnTo>
                    <a:pt x="33349" y="192343"/>
                  </a:lnTo>
                  <a:lnTo>
                    <a:pt x="15860" y="236346"/>
                  </a:lnTo>
                  <a:lnTo>
                    <a:pt x="4578" y="283134"/>
                  </a:lnTo>
                  <a:lnTo>
                    <a:pt x="0" y="332209"/>
                  </a:lnTo>
                  <a:lnTo>
                    <a:pt x="0" y="343841"/>
                  </a:lnTo>
                  <a:lnTo>
                    <a:pt x="6806" y="402972"/>
                  </a:lnTo>
                  <a:lnTo>
                    <a:pt x="23337" y="460164"/>
                  </a:lnTo>
                  <a:lnTo>
                    <a:pt x="48619" y="510409"/>
                  </a:lnTo>
                  <a:lnTo>
                    <a:pt x="81680" y="555808"/>
                  </a:lnTo>
                  <a:lnTo>
                    <a:pt x="105159" y="585979"/>
                  </a:lnTo>
                  <a:lnTo>
                    <a:pt x="127545" y="621724"/>
                  </a:lnTo>
                  <a:lnTo>
                    <a:pt x="146770" y="656500"/>
                  </a:lnTo>
                  <a:lnTo>
                    <a:pt x="160768" y="683763"/>
                  </a:lnTo>
                  <a:lnTo>
                    <a:pt x="164597" y="689801"/>
                  </a:lnTo>
                  <a:lnTo>
                    <a:pt x="170006" y="694264"/>
                  </a:lnTo>
                  <a:lnTo>
                    <a:pt x="176630" y="697031"/>
                  </a:lnTo>
                  <a:lnTo>
                    <a:pt x="184105" y="697980"/>
                  </a:lnTo>
                  <a:lnTo>
                    <a:pt x="490084" y="697980"/>
                  </a:lnTo>
                  <a:lnTo>
                    <a:pt x="527419" y="656500"/>
                  </a:lnTo>
                  <a:lnTo>
                    <a:pt x="546644" y="621724"/>
                  </a:lnTo>
                  <a:lnTo>
                    <a:pt x="547454" y="620431"/>
                  </a:lnTo>
                  <a:lnTo>
                    <a:pt x="216518" y="620431"/>
                  </a:lnTo>
                  <a:lnTo>
                    <a:pt x="200028" y="589897"/>
                  </a:lnTo>
                  <a:lnTo>
                    <a:pt x="181836" y="560331"/>
                  </a:lnTo>
                  <a:lnTo>
                    <a:pt x="162186" y="531735"/>
                  </a:lnTo>
                  <a:lnTo>
                    <a:pt x="141320" y="504108"/>
                  </a:lnTo>
                  <a:lnTo>
                    <a:pt x="128233" y="487912"/>
                  </a:lnTo>
                  <a:lnTo>
                    <a:pt x="116362" y="470504"/>
                  </a:lnTo>
                  <a:lnTo>
                    <a:pt x="97238" y="433022"/>
                  </a:lnTo>
                  <a:lnTo>
                    <a:pt x="84273" y="388755"/>
                  </a:lnTo>
                  <a:lnTo>
                    <a:pt x="79184" y="343841"/>
                  </a:lnTo>
                  <a:lnTo>
                    <a:pt x="79087" y="332209"/>
                  </a:lnTo>
                  <a:lnTo>
                    <a:pt x="84010" y="286370"/>
                  </a:lnTo>
                  <a:lnTo>
                    <a:pt x="96573" y="243241"/>
                  </a:lnTo>
                  <a:lnTo>
                    <a:pt x="116062" y="203525"/>
                  </a:lnTo>
                  <a:lnTo>
                    <a:pt x="141761" y="167924"/>
                  </a:lnTo>
                  <a:lnTo>
                    <a:pt x="172956" y="137142"/>
                  </a:lnTo>
                  <a:lnTo>
                    <a:pt x="208931" y="111882"/>
                  </a:lnTo>
                  <a:lnTo>
                    <a:pt x="248972" y="92845"/>
                  </a:lnTo>
                  <a:lnTo>
                    <a:pt x="292364" y="80736"/>
                  </a:lnTo>
                  <a:lnTo>
                    <a:pt x="338391" y="76256"/>
                  </a:lnTo>
                  <a:lnTo>
                    <a:pt x="548427" y="76256"/>
                  </a:lnTo>
                  <a:lnTo>
                    <a:pt x="518751" y="54077"/>
                  </a:lnTo>
                  <a:lnTo>
                    <a:pt x="477680" y="31426"/>
                  </a:lnTo>
                  <a:lnTo>
                    <a:pt x="433382" y="14532"/>
                  </a:lnTo>
                  <a:lnTo>
                    <a:pt x="386354" y="3892"/>
                  </a:lnTo>
                  <a:lnTo>
                    <a:pt x="337094" y="0"/>
                  </a:lnTo>
                  <a:close/>
                </a:path>
                <a:path w="674370" h="698500">
                  <a:moveTo>
                    <a:pt x="548427" y="76256"/>
                  </a:moveTo>
                  <a:lnTo>
                    <a:pt x="338391" y="76256"/>
                  </a:lnTo>
                  <a:lnTo>
                    <a:pt x="384418" y="80693"/>
                  </a:lnTo>
                  <a:lnTo>
                    <a:pt x="427810" y="92696"/>
                  </a:lnTo>
                  <a:lnTo>
                    <a:pt x="467851" y="111594"/>
                  </a:lnTo>
                  <a:lnTo>
                    <a:pt x="503826" y="136717"/>
                  </a:lnTo>
                  <a:lnTo>
                    <a:pt x="535021" y="167392"/>
                  </a:lnTo>
                  <a:lnTo>
                    <a:pt x="560720" y="202950"/>
                  </a:lnTo>
                  <a:lnTo>
                    <a:pt x="580209" y="242720"/>
                  </a:lnTo>
                  <a:lnTo>
                    <a:pt x="592772" y="286029"/>
                  </a:lnTo>
                  <a:lnTo>
                    <a:pt x="597695" y="332209"/>
                  </a:lnTo>
                  <a:lnTo>
                    <a:pt x="597695" y="342549"/>
                  </a:lnTo>
                  <a:lnTo>
                    <a:pt x="596398" y="342549"/>
                  </a:lnTo>
                  <a:lnTo>
                    <a:pt x="594474" y="365773"/>
                  </a:lnTo>
                  <a:lnTo>
                    <a:pt x="585277" y="411252"/>
                  </a:lnTo>
                  <a:lnTo>
                    <a:pt x="569718" y="452127"/>
                  </a:lnTo>
                  <a:lnTo>
                    <a:pt x="547799" y="487912"/>
                  </a:lnTo>
                  <a:lnTo>
                    <a:pt x="534165" y="504108"/>
                  </a:lnTo>
                  <a:lnTo>
                    <a:pt x="512570" y="531735"/>
                  </a:lnTo>
                  <a:lnTo>
                    <a:pt x="492677" y="560331"/>
                  </a:lnTo>
                  <a:lnTo>
                    <a:pt x="474728" y="589897"/>
                  </a:lnTo>
                  <a:lnTo>
                    <a:pt x="458967" y="620431"/>
                  </a:lnTo>
                  <a:lnTo>
                    <a:pt x="547454" y="620431"/>
                  </a:lnTo>
                  <a:lnTo>
                    <a:pt x="569030" y="585979"/>
                  </a:lnTo>
                  <a:lnTo>
                    <a:pt x="592509" y="555808"/>
                  </a:lnTo>
                  <a:lnTo>
                    <a:pt x="626056" y="510409"/>
                  </a:lnTo>
                  <a:lnTo>
                    <a:pt x="650852" y="460164"/>
                  </a:lnTo>
                  <a:lnTo>
                    <a:pt x="667383" y="402972"/>
                  </a:lnTo>
                  <a:lnTo>
                    <a:pt x="674189" y="343841"/>
                  </a:lnTo>
                  <a:lnTo>
                    <a:pt x="674189" y="332209"/>
                  </a:lnTo>
                  <a:lnTo>
                    <a:pt x="669611" y="283134"/>
                  </a:lnTo>
                  <a:lnTo>
                    <a:pt x="658329" y="236346"/>
                  </a:lnTo>
                  <a:lnTo>
                    <a:pt x="640840" y="192343"/>
                  </a:lnTo>
                  <a:lnTo>
                    <a:pt x="617641" y="151618"/>
                  </a:lnTo>
                  <a:lnTo>
                    <a:pt x="589229" y="114669"/>
                  </a:lnTo>
                  <a:lnTo>
                    <a:pt x="556100" y="81990"/>
                  </a:lnTo>
                  <a:lnTo>
                    <a:pt x="548427" y="76256"/>
                  </a:lnTo>
                  <a:close/>
                </a:path>
              </a:pathLst>
            </a:custGeom>
            <a:solidFill>
              <a:schemeClr val="accent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3" name="Group 2">
            <a:extLst>
              <a:ext uri="{FF2B5EF4-FFF2-40B4-BE49-F238E27FC236}">
                <a16:creationId xmlns:a16="http://schemas.microsoft.com/office/drawing/2014/main" id="{9DC2AA5F-2B74-4D22-840E-D37477D09738}"/>
              </a:ext>
            </a:extLst>
          </p:cNvPr>
          <p:cNvGrpSpPr/>
          <p:nvPr/>
        </p:nvGrpSpPr>
        <p:grpSpPr>
          <a:xfrm>
            <a:off x="5029410" y="840298"/>
            <a:ext cx="2146300" cy="2388361"/>
            <a:chOff x="5084158" y="553212"/>
            <a:chExt cx="2146300" cy="2388361"/>
          </a:xfrm>
        </p:grpSpPr>
        <p:sp>
          <p:nvSpPr>
            <p:cNvPr id="18" name="object 16">
              <a:extLst>
                <a:ext uri="{FF2B5EF4-FFF2-40B4-BE49-F238E27FC236}">
                  <a16:creationId xmlns:a16="http://schemas.microsoft.com/office/drawing/2014/main" id="{6899B1C4-6A2A-432C-8203-32401D6BA2E5}"/>
                </a:ext>
              </a:extLst>
            </p:cNvPr>
            <p:cNvSpPr/>
            <p:nvPr/>
          </p:nvSpPr>
          <p:spPr>
            <a:xfrm>
              <a:off x="5084158" y="553212"/>
              <a:ext cx="2146300" cy="2147570"/>
            </a:xfrm>
            <a:custGeom>
              <a:avLst/>
              <a:gdLst/>
              <a:ahLst/>
              <a:cxnLst/>
              <a:rect l="l" t="t" r="r" b="b"/>
              <a:pathLst>
                <a:path w="2146300" h="2147570">
                  <a:moveTo>
                    <a:pt x="1072896" y="0"/>
                  </a:moveTo>
                  <a:lnTo>
                    <a:pt x="1025102" y="1046"/>
                  </a:lnTo>
                  <a:lnTo>
                    <a:pt x="977843" y="4155"/>
                  </a:lnTo>
                  <a:lnTo>
                    <a:pt x="931164" y="9284"/>
                  </a:lnTo>
                  <a:lnTo>
                    <a:pt x="885108" y="16388"/>
                  </a:lnTo>
                  <a:lnTo>
                    <a:pt x="839718" y="25425"/>
                  </a:lnTo>
                  <a:lnTo>
                    <a:pt x="795039" y="36350"/>
                  </a:lnTo>
                  <a:lnTo>
                    <a:pt x="751112" y="49121"/>
                  </a:lnTo>
                  <a:lnTo>
                    <a:pt x="707984" y="63692"/>
                  </a:lnTo>
                  <a:lnTo>
                    <a:pt x="665696" y="80021"/>
                  </a:lnTo>
                  <a:lnTo>
                    <a:pt x="624292" y="98065"/>
                  </a:lnTo>
                  <a:lnTo>
                    <a:pt x="583816" y="117778"/>
                  </a:lnTo>
                  <a:lnTo>
                    <a:pt x="544312" y="139118"/>
                  </a:lnTo>
                  <a:lnTo>
                    <a:pt x="505823" y="162042"/>
                  </a:lnTo>
                  <a:lnTo>
                    <a:pt x="468393" y="186504"/>
                  </a:lnTo>
                  <a:lnTo>
                    <a:pt x="432065" y="212463"/>
                  </a:lnTo>
                  <a:lnTo>
                    <a:pt x="396884" y="239874"/>
                  </a:lnTo>
                  <a:lnTo>
                    <a:pt x="362892" y="268693"/>
                  </a:lnTo>
                  <a:lnTo>
                    <a:pt x="330133" y="298877"/>
                  </a:lnTo>
                  <a:lnTo>
                    <a:pt x="298650" y="330382"/>
                  </a:lnTo>
                  <a:lnTo>
                    <a:pt x="268489" y="363165"/>
                  </a:lnTo>
                  <a:lnTo>
                    <a:pt x="239691" y="397182"/>
                  </a:lnTo>
                  <a:lnTo>
                    <a:pt x="212301" y="432389"/>
                  </a:lnTo>
                  <a:lnTo>
                    <a:pt x="186361" y="468743"/>
                  </a:lnTo>
                  <a:lnTo>
                    <a:pt x="161917" y="506200"/>
                  </a:lnTo>
                  <a:lnTo>
                    <a:pt x="139011" y="544716"/>
                  </a:lnTo>
                  <a:lnTo>
                    <a:pt x="117687" y="584248"/>
                  </a:lnTo>
                  <a:lnTo>
                    <a:pt x="97989" y="624752"/>
                  </a:lnTo>
                  <a:lnTo>
                    <a:pt x="79959" y="666185"/>
                  </a:lnTo>
                  <a:lnTo>
                    <a:pt x="63643" y="708502"/>
                  </a:lnTo>
                  <a:lnTo>
                    <a:pt x="49082" y="751661"/>
                  </a:lnTo>
                  <a:lnTo>
                    <a:pt x="36322" y="795617"/>
                  </a:lnTo>
                  <a:lnTo>
                    <a:pt x="25405" y="840327"/>
                  </a:lnTo>
                  <a:lnTo>
                    <a:pt x="16375" y="885747"/>
                  </a:lnTo>
                  <a:lnTo>
                    <a:pt x="9276" y="931834"/>
                  </a:lnTo>
                  <a:lnTo>
                    <a:pt x="4152" y="978544"/>
                  </a:lnTo>
                  <a:lnTo>
                    <a:pt x="1045" y="1025833"/>
                  </a:lnTo>
                  <a:lnTo>
                    <a:pt x="0" y="1073657"/>
                  </a:lnTo>
                  <a:lnTo>
                    <a:pt x="1045" y="1121482"/>
                  </a:lnTo>
                  <a:lnTo>
                    <a:pt x="4152" y="1168771"/>
                  </a:lnTo>
                  <a:lnTo>
                    <a:pt x="9276" y="1215481"/>
                  </a:lnTo>
                  <a:lnTo>
                    <a:pt x="16375" y="1261568"/>
                  </a:lnTo>
                  <a:lnTo>
                    <a:pt x="25405" y="1306988"/>
                  </a:lnTo>
                  <a:lnTo>
                    <a:pt x="36322" y="1351698"/>
                  </a:lnTo>
                  <a:lnTo>
                    <a:pt x="49082" y="1395654"/>
                  </a:lnTo>
                  <a:lnTo>
                    <a:pt x="63643" y="1438813"/>
                  </a:lnTo>
                  <a:lnTo>
                    <a:pt x="79959" y="1481130"/>
                  </a:lnTo>
                  <a:lnTo>
                    <a:pt x="97989" y="1522563"/>
                  </a:lnTo>
                  <a:lnTo>
                    <a:pt x="117687" y="1563067"/>
                  </a:lnTo>
                  <a:lnTo>
                    <a:pt x="139011" y="1602599"/>
                  </a:lnTo>
                  <a:lnTo>
                    <a:pt x="161917" y="1641115"/>
                  </a:lnTo>
                  <a:lnTo>
                    <a:pt x="186361" y="1678572"/>
                  </a:lnTo>
                  <a:lnTo>
                    <a:pt x="212301" y="1714926"/>
                  </a:lnTo>
                  <a:lnTo>
                    <a:pt x="239691" y="1750133"/>
                  </a:lnTo>
                  <a:lnTo>
                    <a:pt x="268489" y="1784150"/>
                  </a:lnTo>
                  <a:lnTo>
                    <a:pt x="298650" y="1816933"/>
                  </a:lnTo>
                  <a:lnTo>
                    <a:pt x="330133" y="1848438"/>
                  </a:lnTo>
                  <a:lnTo>
                    <a:pt x="362892" y="1878622"/>
                  </a:lnTo>
                  <a:lnTo>
                    <a:pt x="396884" y="1907441"/>
                  </a:lnTo>
                  <a:lnTo>
                    <a:pt x="432065" y="1934852"/>
                  </a:lnTo>
                  <a:lnTo>
                    <a:pt x="468393" y="1960811"/>
                  </a:lnTo>
                  <a:lnTo>
                    <a:pt x="505823" y="1985273"/>
                  </a:lnTo>
                  <a:lnTo>
                    <a:pt x="544312" y="2008197"/>
                  </a:lnTo>
                  <a:lnTo>
                    <a:pt x="583816" y="2029537"/>
                  </a:lnTo>
                  <a:lnTo>
                    <a:pt x="624292" y="2049250"/>
                  </a:lnTo>
                  <a:lnTo>
                    <a:pt x="665696" y="2067294"/>
                  </a:lnTo>
                  <a:lnTo>
                    <a:pt x="707984" y="2083623"/>
                  </a:lnTo>
                  <a:lnTo>
                    <a:pt x="751112" y="2098194"/>
                  </a:lnTo>
                  <a:lnTo>
                    <a:pt x="795039" y="2110965"/>
                  </a:lnTo>
                  <a:lnTo>
                    <a:pt x="839718" y="2121890"/>
                  </a:lnTo>
                  <a:lnTo>
                    <a:pt x="885108" y="2130927"/>
                  </a:lnTo>
                  <a:lnTo>
                    <a:pt x="931164" y="2138031"/>
                  </a:lnTo>
                  <a:lnTo>
                    <a:pt x="977843" y="2143160"/>
                  </a:lnTo>
                  <a:lnTo>
                    <a:pt x="1025102" y="2146269"/>
                  </a:lnTo>
                  <a:lnTo>
                    <a:pt x="1072896" y="2147316"/>
                  </a:lnTo>
                  <a:lnTo>
                    <a:pt x="1120689" y="2146269"/>
                  </a:lnTo>
                  <a:lnTo>
                    <a:pt x="1167948" y="2143160"/>
                  </a:lnTo>
                  <a:lnTo>
                    <a:pt x="1214627" y="2138031"/>
                  </a:lnTo>
                  <a:lnTo>
                    <a:pt x="1260683" y="2130927"/>
                  </a:lnTo>
                  <a:lnTo>
                    <a:pt x="1306073" y="2121890"/>
                  </a:lnTo>
                  <a:lnTo>
                    <a:pt x="1350752" y="2110965"/>
                  </a:lnTo>
                  <a:lnTo>
                    <a:pt x="1394679" y="2098194"/>
                  </a:lnTo>
                  <a:lnTo>
                    <a:pt x="1437807" y="2083623"/>
                  </a:lnTo>
                  <a:lnTo>
                    <a:pt x="1480095" y="2067294"/>
                  </a:lnTo>
                  <a:lnTo>
                    <a:pt x="1521499" y="2049250"/>
                  </a:lnTo>
                  <a:lnTo>
                    <a:pt x="1561975" y="2029537"/>
                  </a:lnTo>
                  <a:lnTo>
                    <a:pt x="1601479" y="2008197"/>
                  </a:lnTo>
                  <a:lnTo>
                    <a:pt x="1639968" y="1985273"/>
                  </a:lnTo>
                  <a:lnTo>
                    <a:pt x="1677398" y="1960811"/>
                  </a:lnTo>
                  <a:lnTo>
                    <a:pt x="1713726" y="1934852"/>
                  </a:lnTo>
                  <a:lnTo>
                    <a:pt x="1748907" y="1907441"/>
                  </a:lnTo>
                  <a:lnTo>
                    <a:pt x="1782899" y="1878622"/>
                  </a:lnTo>
                  <a:lnTo>
                    <a:pt x="1815658" y="1848438"/>
                  </a:lnTo>
                  <a:lnTo>
                    <a:pt x="1847141" y="1816933"/>
                  </a:lnTo>
                  <a:lnTo>
                    <a:pt x="1877302" y="1784150"/>
                  </a:lnTo>
                  <a:lnTo>
                    <a:pt x="1906100" y="1750133"/>
                  </a:lnTo>
                  <a:lnTo>
                    <a:pt x="1933490" y="1714926"/>
                  </a:lnTo>
                  <a:lnTo>
                    <a:pt x="1959430" y="1678572"/>
                  </a:lnTo>
                  <a:lnTo>
                    <a:pt x="1983874" y="1641115"/>
                  </a:lnTo>
                  <a:lnTo>
                    <a:pt x="2006780" y="1602599"/>
                  </a:lnTo>
                  <a:lnTo>
                    <a:pt x="2028104" y="1563067"/>
                  </a:lnTo>
                  <a:lnTo>
                    <a:pt x="2047802" y="1522563"/>
                  </a:lnTo>
                  <a:lnTo>
                    <a:pt x="2065832" y="1481130"/>
                  </a:lnTo>
                  <a:lnTo>
                    <a:pt x="2082148" y="1438813"/>
                  </a:lnTo>
                  <a:lnTo>
                    <a:pt x="2096709" y="1395654"/>
                  </a:lnTo>
                  <a:lnTo>
                    <a:pt x="2109469" y="1351698"/>
                  </a:lnTo>
                  <a:lnTo>
                    <a:pt x="2120386" y="1306988"/>
                  </a:lnTo>
                  <a:lnTo>
                    <a:pt x="2129416" y="1261568"/>
                  </a:lnTo>
                  <a:lnTo>
                    <a:pt x="2136515" y="1215481"/>
                  </a:lnTo>
                  <a:lnTo>
                    <a:pt x="2141639" y="1168771"/>
                  </a:lnTo>
                  <a:lnTo>
                    <a:pt x="2144746" y="1121482"/>
                  </a:lnTo>
                  <a:lnTo>
                    <a:pt x="2145792" y="1073657"/>
                  </a:lnTo>
                  <a:lnTo>
                    <a:pt x="2144746" y="1025833"/>
                  </a:lnTo>
                  <a:lnTo>
                    <a:pt x="2141639" y="978544"/>
                  </a:lnTo>
                  <a:lnTo>
                    <a:pt x="2136515" y="931834"/>
                  </a:lnTo>
                  <a:lnTo>
                    <a:pt x="2129416" y="885747"/>
                  </a:lnTo>
                  <a:lnTo>
                    <a:pt x="2120386" y="840327"/>
                  </a:lnTo>
                  <a:lnTo>
                    <a:pt x="2109469" y="795617"/>
                  </a:lnTo>
                  <a:lnTo>
                    <a:pt x="2096709" y="751661"/>
                  </a:lnTo>
                  <a:lnTo>
                    <a:pt x="2082148" y="708502"/>
                  </a:lnTo>
                  <a:lnTo>
                    <a:pt x="2065832" y="666185"/>
                  </a:lnTo>
                  <a:lnTo>
                    <a:pt x="2047802" y="624752"/>
                  </a:lnTo>
                  <a:lnTo>
                    <a:pt x="2028104" y="584248"/>
                  </a:lnTo>
                  <a:lnTo>
                    <a:pt x="2006780" y="544716"/>
                  </a:lnTo>
                  <a:lnTo>
                    <a:pt x="1983874" y="506200"/>
                  </a:lnTo>
                  <a:lnTo>
                    <a:pt x="1959430" y="468743"/>
                  </a:lnTo>
                  <a:lnTo>
                    <a:pt x="1933490" y="432389"/>
                  </a:lnTo>
                  <a:lnTo>
                    <a:pt x="1906100" y="397182"/>
                  </a:lnTo>
                  <a:lnTo>
                    <a:pt x="1877302" y="363165"/>
                  </a:lnTo>
                  <a:lnTo>
                    <a:pt x="1847141" y="330382"/>
                  </a:lnTo>
                  <a:lnTo>
                    <a:pt x="1815658" y="298877"/>
                  </a:lnTo>
                  <a:lnTo>
                    <a:pt x="1782899" y="268693"/>
                  </a:lnTo>
                  <a:lnTo>
                    <a:pt x="1748907" y="239874"/>
                  </a:lnTo>
                  <a:lnTo>
                    <a:pt x="1713726" y="212463"/>
                  </a:lnTo>
                  <a:lnTo>
                    <a:pt x="1677398" y="186504"/>
                  </a:lnTo>
                  <a:lnTo>
                    <a:pt x="1639968" y="162042"/>
                  </a:lnTo>
                  <a:lnTo>
                    <a:pt x="1601479" y="139118"/>
                  </a:lnTo>
                  <a:lnTo>
                    <a:pt x="1561975" y="117778"/>
                  </a:lnTo>
                  <a:lnTo>
                    <a:pt x="1521499" y="98065"/>
                  </a:lnTo>
                  <a:lnTo>
                    <a:pt x="1480095" y="80021"/>
                  </a:lnTo>
                  <a:lnTo>
                    <a:pt x="1437807" y="63692"/>
                  </a:lnTo>
                  <a:lnTo>
                    <a:pt x="1394679" y="49121"/>
                  </a:lnTo>
                  <a:lnTo>
                    <a:pt x="1350752" y="36350"/>
                  </a:lnTo>
                  <a:lnTo>
                    <a:pt x="1306073" y="25425"/>
                  </a:lnTo>
                  <a:lnTo>
                    <a:pt x="1260683" y="16388"/>
                  </a:lnTo>
                  <a:lnTo>
                    <a:pt x="1214627" y="9284"/>
                  </a:lnTo>
                  <a:lnTo>
                    <a:pt x="1167948" y="4155"/>
                  </a:lnTo>
                  <a:lnTo>
                    <a:pt x="1120689" y="1046"/>
                  </a:lnTo>
                  <a:lnTo>
                    <a:pt x="1072896" y="0"/>
                  </a:lnTo>
                  <a:close/>
                </a:path>
              </a:pathLst>
            </a:custGeom>
            <a:solidFill>
              <a:schemeClr val="accent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9" name="object 17">
              <a:extLst>
                <a:ext uri="{FF2B5EF4-FFF2-40B4-BE49-F238E27FC236}">
                  <a16:creationId xmlns:a16="http://schemas.microsoft.com/office/drawing/2014/main" id="{3B0E2158-510B-47A9-B212-9A56881EBFA1}"/>
                </a:ext>
              </a:extLst>
            </p:cNvPr>
            <p:cNvSpPr/>
            <p:nvPr/>
          </p:nvSpPr>
          <p:spPr>
            <a:xfrm>
              <a:off x="5277706" y="748284"/>
              <a:ext cx="1840229" cy="1838705"/>
            </a:xfrm>
            <a:prstGeom prst="rect">
              <a:avLst/>
            </a:prstGeom>
            <a:blipFill>
              <a:blip r:embed="rId3" cstate="print">
                <a:extLst>
                  <a:ext uri="{28A0092B-C50C-407E-A947-70E740481C1C}">
                    <a14:useLocalDpi xmlns:a14="http://schemas.microsoft.com/office/drawing/2010/main" val="0"/>
                  </a:ext>
                </a:extLst>
              </a:blip>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1" name="object 18">
              <a:extLst>
                <a:ext uri="{FF2B5EF4-FFF2-40B4-BE49-F238E27FC236}">
                  <a16:creationId xmlns:a16="http://schemas.microsoft.com/office/drawing/2014/main" id="{3FEE3301-E017-4632-9EF9-AD7DA65F7DDD}"/>
                </a:ext>
              </a:extLst>
            </p:cNvPr>
            <p:cNvSpPr/>
            <p:nvPr/>
          </p:nvSpPr>
          <p:spPr>
            <a:xfrm>
              <a:off x="5324949" y="795528"/>
              <a:ext cx="1664335" cy="1663064"/>
            </a:xfrm>
            <a:custGeom>
              <a:avLst/>
              <a:gdLst/>
              <a:ahLst/>
              <a:cxnLst/>
              <a:rect l="l" t="t" r="r" b="b"/>
              <a:pathLst>
                <a:path w="1664334" h="1663064">
                  <a:moveTo>
                    <a:pt x="832103" y="0"/>
                  </a:moveTo>
                  <a:lnTo>
                    <a:pt x="783206" y="1411"/>
                  </a:lnTo>
                  <a:lnTo>
                    <a:pt x="735052" y="5593"/>
                  </a:lnTo>
                  <a:lnTo>
                    <a:pt x="687722" y="12468"/>
                  </a:lnTo>
                  <a:lnTo>
                    <a:pt x="641292" y="21958"/>
                  </a:lnTo>
                  <a:lnTo>
                    <a:pt x="595842" y="33984"/>
                  </a:lnTo>
                  <a:lnTo>
                    <a:pt x="551447" y="48469"/>
                  </a:lnTo>
                  <a:lnTo>
                    <a:pt x="508188" y="65335"/>
                  </a:lnTo>
                  <a:lnTo>
                    <a:pt x="466141" y="84504"/>
                  </a:lnTo>
                  <a:lnTo>
                    <a:pt x="425385" y="105897"/>
                  </a:lnTo>
                  <a:lnTo>
                    <a:pt x="385998" y="129437"/>
                  </a:lnTo>
                  <a:lnTo>
                    <a:pt x="348058" y="155046"/>
                  </a:lnTo>
                  <a:lnTo>
                    <a:pt x="311642" y="182646"/>
                  </a:lnTo>
                  <a:lnTo>
                    <a:pt x="276829" y="212159"/>
                  </a:lnTo>
                  <a:lnTo>
                    <a:pt x="243697" y="243506"/>
                  </a:lnTo>
                  <a:lnTo>
                    <a:pt x="212323" y="276610"/>
                  </a:lnTo>
                  <a:lnTo>
                    <a:pt x="182786" y="311393"/>
                  </a:lnTo>
                  <a:lnTo>
                    <a:pt x="155164" y="347777"/>
                  </a:lnTo>
                  <a:lnTo>
                    <a:pt x="129535" y="385683"/>
                  </a:lnTo>
                  <a:lnTo>
                    <a:pt x="105976" y="425035"/>
                  </a:lnTo>
                  <a:lnTo>
                    <a:pt x="84566" y="465753"/>
                  </a:lnTo>
                  <a:lnTo>
                    <a:pt x="65383" y="507759"/>
                  </a:lnTo>
                  <a:lnTo>
                    <a:pt x="48504" y="550977"/>
                  </a:lnTo>
                  <a:lnTo>
                    <a:pt x="34008" y="595327"/>
                  </a:lnTo>
                  <a:lnTo>
                    <a:pt x="21973" y="640733"/>
                  </a:lnTo>
                  <a:lnTo>
                    <a:pt x="12477" y="687115"/>
                  </a:lnTo>
                  <a:lnTo>
                    <a:pt x="5597" y="734395"/>
                  </a:lnTo>
                  <a:lnTo>
                    <a:pt x="1412" y="782497"/>
                  </a:lnTo>
                  <a:lnTo>
                    <a:pt x="0" y="831341"/>
                  </a:lnTo>
                  <a:lnTo>
                    <a:pt x="1412" y="880186"/>
                  </a:lnTo>
                  <a:lnTo>
                    <a:pt x="5597" y="928288"/>
                  </a:lnTo>
                  <a:lnTo>
                    <a:pt x="12477" y="975568"/>
                  </a:lnTo>
                  <a:lnTo>
                    <a:pt x="21973" y="1021950"/>
                  </a:lnTo>
                  <a:lnTo>
                    <a:pt x="34008" y="1067356"/>
                  </a:lnTo>
                  <a:lnTo>
                    <a:pt x="48504" y="1111706"/>
                  </a:lnTo>
                  <a:lnTo>
                    <a:pt x="65383" y="1154924"/>
                  </a:lnTo>
                  <a:lnTo>
                    <a:pt x="84566" y="1196930"/>
                  </a:lnTo>
                  <a:lnTo>
                    <a:pt x="105976" y="1237648"/>
                  </a:lnTo>
                  <a:lnTo>
                    <a:pt x="129535" y="1277000"/>
                  </a:lnTo>
                  <a:lnTo>
                    <a:pt x="155164" y="1314906"/>
                  </a:lnTo>
                  <a:lnTo>
                    <a:pt x="182786" y="1351290"/>
                  </a:lnTo>
                  <a:lnTo>
                    <a:pt x="212323" y="1386073"/>
                  </a:lnTo>
                  <a:lnTo>
                    <a:pt x="243697" y="1419177"/>
                  </a:lnTo>
                  <a:lnTo>
                    <a:pt x="276829" y="1450524"/>
                  </a:lnTo>
                  <a:lnTo>
                    <a:pt x="311642" y="1480037"/>
                  </a:lnTo>
                  <a:lnTo>
                    <a:pt x="348058" y="1507637"/>
                  </a:lnTo>
                  <a:lnTo>
                    <a:pt x="385998" y="1533246"/>
                  </a:lnTo>
                  <a:lnTo>
                    <a:pt x="425385" y="1556786"/>
                  </a:lnTo>
                  <a:lnTo>
                    <a:pt x="466141" y="1578179"/>
                  </a:lnTo>
                  <a:lnTo>
                    <a:pt x="508188" y="1597348"/>
                  </a:lnTo>
                  <a:lnTo>
                    <a:pt x="551447" y="1614214"/>
                  </a:lnTo>
                  <a:lnTo>
                    <a:pt x="595842" y="1628699"/>
                  </a:lnTo>
                  <a:lnTo>
                    <a:pt x="641292" y="1640725"/>
                  </a:lnTo>
                  <a:lnTo>
                    <a:pt x="687722" y="1650215"/>
                  </a:lnTo>
                  <a:lnTo>
                    <a:pt x="735052" y="1657090"/>
                  </a:lnTo>
                  <a:lnTo>
                    <a:pt x="783206" y="1661272"/>
                  </a:lnTo>
                  <a:lnTo>
                    <a:pt x="832103" y="1662683"/>
                  </a:lnTo>
                  <a:lnTo>
                    <a:pt x="881001" y="1661272"/>
                  </a:lnTo>
                  <a:lnTo>
                    <a:pt x="929155" y="1657090"/>
                  </a:lnTo>
                  <a:lnTo>
                    <a:pt x="976485" y="1650215"/>
                  </a:lnTo>
                  <a:lnTo>
                    <a:pt x="1022915" y="1640725"/>
                  </a:lnTo>
                  <a:lnTo>
                    <a:pt x="1068365" y="1628699"/>
                  </a:lnTo>
                  <a:lnTo>
                    <a:pt x="1112760" y="1614214"/>
                  </a:lnTo>
                  <a:lnTo>
                    <a:pt x="1156019" y="1597348"/>
                  </a:lnTo>
                  <a:lnTo>
                    <a:pt x="1198066" y="1578179"/>
                  </a:lnTo>
                  <a:lnTo>
                    <a:pt x="1238822" y="1556786"/>
                  </a:lnTo>
                  <a:lnTo>
                    <a:pt x="1278209" y="1533246"/>
                  </a:lnTo>
                  <a:lnTo>
                    <a:pt x="1316149" y="1507637"/>
                  </a:lnTo>
                  <a:lnTo>
                    <a:pt x="1352565" y="1480037"/>
                  </a:lnTo>
                  <a:lnTo>
                    <a:pt x="1387378" y="1450524"/>
                  </a:lnTo>
                  <a:lnTo>
                    <a:pt x="1420510" y="1419177"/>
                  </a:lnTo>
                  <a:lnTo>
                    <a:pt x="1451884" y="1386073"/>
                  </a:lnTo>
                  <a:lnTo>
                    <a:pt x="1481421" y="1351290"/>
                  </a:lnTo>
                  <a:lnTo>
                    <a:pt x="1509043" y="1314906"/>
                  </a:lnTo>
                  <a:lnTo>
                    <a:pt x="1534672" y="1277000"/>
                  </a:lnTo>
                  <a:lnTo>
                    <a:pt x="1558231" y="1237648"/>
                  </a:lnTo>
                  <a:lnTo>
                    <a:pt x="1579641" y="1196930"/>
                  </a:lnTo>
                  <a:lnTo>
                    <a:pt x="1598824" y="1154924"/>
                  </a:lnTo>
                  <a:lnTo>
                    <a:pt x="1615703" y="1111706"/>
                  </a:lnTo>
                  <a:lnTo>
                    <a:pt x="1630199" y="1067356"/>
                  </a:lnTo>
                  <a:lnTo>
                    <a:pt x="1642234" y="1021950"/>
                  </a:lnTo>
                  <a:lnTo>
                    <a:pt x="1651730" y="975568"/>
                  </a:lnTo>
                  <a:lnTo>
                    <a:pt x="1658610" y="928288"/>
                  </a:lnTo>
                  <a:lnTo>
                    <a:pt x="1662795" y="880186"/>
                  </a:lnTo>
                  <a:lnTo>
                    <a:pt x="1664207" y="831341"/>
                  </a:lnTo>
                  <a:lnTo>
                    <a:pt x="1662795" y="782497"/>
                  </a:lnTo>
                  <a:lnTo>
                    <a:pt x="1658610" y="734395"/>
                  </a:lnTo>
                  <a:lnTo>
                    <a:pt x="1651730" y="687115"/>
                  </a:lnTo>
                  <a:lnTo>
                    <a:pt x="1642234" y="640733"/>
                  </a:lnTo>
                  <a:lnTo>
                    <a:pt x="1630199" y="595327"/>
                  </a:lnTo>
                  <a:lnTo>
                    <a:pt x="1615703" y="550977"/>
                  </a:lnTo>
                  <a:lnTo>
                    <a:pt x="1598824" y="507759"/>
                  </a:lnTo>
                  <a:lnTo>
                    <a:pt x="1579641" y="465753"/>
                  </a:lnTo>
                  <a:lnTo>
                    <a:pt x="1558231" y="425035"/>
                  </a:lnTo>
                  <a:lnTo>
                    <a:pt x="1534672" y="385683"/>
                  </a:lnTo>
                  <a:lnTo>
                    <a:pt x="1509043" y="347777"/>
                  </a:lnTo>
                  <a:lnTo>
                    <a:pt x="1481421" y="311393"/>
                  </a:lnTo>
                  <a:lnTo>
                    <a:pt x="1451884" y="276610"/>
                  </a:lnTo>
                  <a:lnTo>
                    <a:pt x="1420510" y="243506"/>
                  </a:lnTo>
                  <a:lnTo>
                    <a:pt x="1387378" y="212159"/>
                  </a:lnTo>
                  <a:lnTo>
                    <a:pt x="1352565" y="182646"/>
                  </a:lnTo>
                  <a:lnTo>
                    <a:pt x="1316149" y="155046"/>
                  </a:lnTo>
                  <a:lnTo>
                    <a:pt x="1278209" y="129437"/>
                  </a:lnTo>
                  <a:lnTo>
                    <a:pt x="1238822" y="105897"/>
                  </a:lnTo>
                  <a:lnTo>
                    <a:pt x="1198066" y="84504"/>
                  </a:lnTo>
                  <a:lnTo>
                    <a:pt x="1156019" y="65335"/>
                  </a:lnTo>
                  <a:lnTo>
                    <a:pt x="1112760" y="48469"/>
                  </a:lnTo>
                  <a:lnTo>
                    <a:pt x="1068365" y="33984"/>
                  </a:lnTo>
                  <a:lnTo>
                    <a:pt x="1022915" y="21958"/>
                  </a:lnTo>
                  <a:lnTo>
                    <a:pt x="976485" y="12468"/>
                  </a:lnTo>
                  <a:lnTo>
                    <a:pt x="929155" y="5593"/>
                  </a:lnTo>
                  <a:lnTo>
                    <a:pt x="881001" y="1411"/>
                  </a:lnTo>
                  <a:lnTo>
                    <a:pt x="832103"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2" name="object 19">
              <a:extLst>
                <a:ext uri="{FF2B5EF4-FFF2-40B4-BE49-F238E27FC236}">
                  <a16:creationId xmlns:a16="http://schemas.microsoft.com/office/drawing/2014/main" id="{CAAFD414-F3D5-4B05-A425-D80327D20C3A}"/>
                </a:ext>
              </a:extLst>
            </p:cNvPr>
            <p:cNvSpPr/>
            <p:nvPr/>
          </p:nvSpPr>
          <p:spPr>
            <a:xfrm>
              <a:off x="5801961" y="2554223"/>
              <a:ext cx="710565" cy="387350"/>
            </a:xfrm>
            <a:custGeom>
              <a:avLst/>
              <a:gdLst/>
              <a:ahLst/>
              <a:cxnLst/>
              <a:rect l="l" t="t" r="r" b="b"/>
              <a:pathLst>
                <a:path w="710565" h="387350">
                  <a:moveTo>
                    <a:pt x="710184" y="0"/>
                  </a:moveTo>
                  <a:lnTo>
                    <a:pt x="0" y="0"/>
                  </a:lnTo>
                  <a:lnTo>
                    <a:pt x="355092" y="387096"/>
                  </a:lnTo>
                  <a:lnTo>
                    <a:pt x="710184" y="0"/>
                  </a:lnTo>
                  <a:close/>
                </a:path>
              </a:pathLst>
            </a:custGeom>
            <a:solidFill>
              <a:schemeClr val="accent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9" name="object 38">
              <a:extLst>
                <a:ext uri="{FF2B5EF4-FFF2-40B4-BE49-F238E27FC236}">
                  <a16:creationId xmlns:a16="http://schemas.microsoft.com/office/drawing/2014/main" id="{13C6C260-8C6A-47F2-B4A0-DBA0D8158A77}"/>
                </a:ext>
              </a:extLst>
            </p:cNvPr>
            <p:cNvSpPr/>
            <p:nvPr/>
          </p:nvSpPr>
          <p:spPr>
            <a:xfrm>
              <a:off x="5716774" y="2023583"/>
              <a:ext cx="882015" cy="0"/>
            </a:xfrm>
            <a:custGeom>
              <a:avLst/>
              <a:gdLst/>
              <a:ahLst/>
              <a:cxnLst/>
              <a:rect l="l" t="t" r="r" b="b"/>
              <a:pathLst>
                <a:path w="882015">
                  <a:moveTo>
                    <a:pt x="0" y="0"/>
                  </a:moveTo>
                  <a:lnTo>
                    <a:pt x="881633" y="0"/>
                  </a:lnTo>
                </a:path>
              </a:pathLst>
            </a:custGeom>
            <a:ln w="77349">
              <a:solidFill>
                <a:srgbClr val="99999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1" name="object 39">
              <a:extLst>
                <a:ext uri="{FF2B5EF4-FFF2-40B4-BE49-F238E27FC236}">
                  <a16:creationId xmlns:a16="http://schemas.microsoft.com/office/drawing/2014/main" id="{81E66133-0F92-489F-8238-C2F4D6BD2126}"/>
                </a:ext>
              </a:extLst>
            </p:cNvPr>
            <p:cNvSpPr/>
            <p:nvPr/>
          </p:nvSpPr>
          <p:spPr>
            <a:xfrm>
              <a:off x="5755670" y="1183521"/>
              <a:ext cx="0" cy="802005"/>
            </a:xfrm>
            <a:custGeom>
              <a:avLst/>
              <a:gdLst/>
              <a:ahLst/>
              <a:cxnLst/>
              <a:rect l="l" t="t" r="r" b="b"/>
              <a:pathLst>
                <a:path h="802004">
                  <a:moveTo>
                    <a:pt x="0" y="0"/>
                  </a:moveTo>
                  <a:lnTo>
                    <a:pt x="0" y="801386"/>
                  </a:lnTo>
                </a:path>
              </a:pathLst>
            </a:custGeom>
            <a:ln w="77791">
              <a:solidFill>
                <a:srgbClr val="99999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2" name="object 40">
              <a:extLst>
                <a:ext uri="{FF2B5EF4-FFF2-40B4-BE49-F238E27FC236}">
                  <a16:creationId xmlns:a16="http://schemas.microsoft.com/office/drawing/2014/main" id="{3A2AA2D9-47F7-4344-9501-03F79FDA3A07}"/>
                </a:ext>
              </a:extLst>
            </p:cNvPr>
            <p:cNvSpPr/>
            <p:nvPr/>
          </p:nvSpPr>
          <p:spPr>
            <a:xfrm>
              <a:off x="5845129" y="1403492"/>
              <a:ext cx="753745" cy="441325"/>
            </a:xfrm>
            <a:custGeom>
              <a:avLst/>
              <a:gdLst/>
              <a:ahLst/>
              <a:cxnLst/>
              <a:rect l="l" t="t" r="r" b="b"/>
              <a:pathLst>
                <a:path w="753745" h="441325">
                  <a:moveTo>
                    <a:pt x="234669" y="152512"/>
                  </a:moveTo>
                  <a:lnTo>
                    <a:pt x="0" y="386450"/>
                  </a:lnTo>
                  <a:lnTo>
                    <a:pt x="54453" y="440734"/>
                  </a:lnTo>
                  <a:lnTo>
                    <a:pt x="234669" y="261080"/>
                  </a:lnTo>
                  <a:lnTo>
                    <a:pt x="390252" y="261080"/>
                  </a:lnTo>
                  <a:lnTo>
                    <a:pt x="421368" y="230060"/>
                  </a:lnTo>
                  <a:lnTo>
                    <a:pt x="312461" y="230060"/>
                  </a:lnTo>
                  <a:lnTo>
                    <a:pt x="234669" y="152512"/>
                  </a:lnTo>
                  <a:close/>
                </a:path>
                <a:path w="753745" h="441325">
                  <a:moveTo>
                    <a:pt x="390252" y="261080"/>
                  </a:moveTo>
                  <a:lnTo>
                    <a:pt x="234669" y="261080"/>
                  </a:lnTo>
                  <a:lnTo>
                    <a:pt x="312461" y="338628"/>
                  </a:lnTo>
                  <a:lnTo>
                    <a:pt x="390252" y="261080"/>
                  </a:lnTo>
                  <a:close/>
                </a:path>
                <a:path w="753745" h="441325">
                  <a:moveTo>
                    <a:pt x="597695" y="209381"/>
                  </a:moveTo>
                  <a:lnTo>
                    <a:pt x="442113" y="209381"/>
                  </a:lnTo>
                  <a:lnTo>
                    <a:pt x="519904" y="286929"/>
                  </a:lnTo>
                  <a:lnTo>
                    <a:pt x="597695" y="209381"/>
                  </a:lnTo>
                  <a:close/>
                </a:path>
                <a:path w="753745" h="441325">
                  <a:moveTo>
                    <a:pt x="442113" y="100813"/>
                  </a:moveTo>
                  <a:lnTo>
                    <a:pt x="312461" y="230060"/>
                  </a:lnTo>
                  <a:lnTo>
                    <a:pt x="421368" y="230060"/>
                  </a:lnTo>
                  <a:lnTo>
                    <a:pt x="442113" y="209381"/>
                  </a:lnTo>
                  <a:lnTo>
                    <a:pt x="597695" y="209381"/>
                  </a:lnTo>
                  <a:lnTo>
                    <a:pt x="628811" y="178361"/>
                  </a:lnTo>
                  <a:lnTo>
                    <a:pt x="519904" y="178361"/>
                  </a:lnTo>
                  <a:lnTo>
                    <a:pt x="442113" y="100813"/>
                  </a:lnTo>
                  <a:close/>
                </a:path>
                <a:path w="753745" h="441325">
                  <a:moveTo>
                    <a:pt x="753277" y="130540"/>
                  </a:moveTo>
                  <a:lnTo>
                    <a:pt x="676783" y="130540"/>
                  </a:lnTo>
                  <a:lnTo>
                    <a:pt x="753277" y="206796"/>
                  </a:lnTo>
                  <a:lnTo>
                    <a:pt x="753277" y="130540"/>
                  </a:lnTo>
                  <a:close/>
                </a:path>
                <a:path w="753745" h="441325">
                  <a:moveTo>
                    <a:pt x="753277" y="0"/>
                  </a:moveTo>
                  <a:lnTo>
                    <a:pt x="545834" y="0"/>
                  </a:lnTo>
                  <a:lnTo>
                    <a:pt x="622329" y="76256"/>
                  </a:lnTo>
                  <a:lnTo>
                    <a:pt x="519904" y="178361"/>
                  </a:lnTo>
                  <a:lnTo>
                    <a:pt x="628811" y="178361"/>
                  </a:lnTo>
                  <a:lnTo>
                    <a:pt x="676783" y="130540"/>
                  </a:lnTo>
                  <a:lnTo>
                    <a:pt x="753277" y="130540"/>
                  </a:lnTo>
                  <a:lnTo>
                    <a:pt x="753277" y="0"/>
                  </a:lnTo>
                  <a:close/>
                </a:path>
              </a:pathLst>
            </a:custGeom>
            <a:solidFill>
              <a:schemeClr val="accent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44" name="Group 43">
            <a:extLst>
              <a:ext uri="{FF2B5EF4-FFF2-40B4-BE49-F238E27FC236}">
                <a16:creationId xmlns:a16="http://schemas.microsoft.com/office/drawing/2014/main" id="{FB3815B2-E5F3-48C0-9E74-D55234AF398D}"/>
              </a:ext>
            </a:extLst>
          </p:cNvPr>
          <p:cNvGrpSpPr/>
          <p:nvPr/>
        </p:nvGrpSpPr>
        <p:grpSpPr>
          <a:xfrm>
            <a:off x="3209385" y="1449341"/>
            <a:ext cx="914400" cy="914400"/>
            <a:chOff x="7575550" y="2932113"/>
            <a:chExt cx="514350" cy="493712"/>
          </a:xfrm>
          <a:solidFill>
            <a:schemeClr val="accent3"/>
          </a:solidFill>
        </p:grpSpPr>
        <p:sp>
          <p:nvSpPr>
            <p:cNvPr id="45" name="Freeform 284">
              <a:extLst>
                <a:ext uri="{FF2B5EF4-FFF2-40B4-BE49-F238E27FC236}">
                  <a16:creationId xmlns:a16="http://schemas.microsoft.com/office/drawing/2014/main" id="{42D7E24D-AD43-4FC5-BD22-275DD325C560}"/>
                </a:ext>
              </a:extLst>
            </p:cNvPr>
            <p:cNvSpPr>
              <a:spLocks noEditPoints="1"/>
            </p:cNvSpPr>
            <p:nvPr/>
          </p:nvSpPr>
          <p:spPr bwMode="auto">
            <a:xfrm>
              <a:off x="7639050" y="3270250"/>
              <a:ext cx="125413" cy="100013"/>
            </a:xfrm>
            <a:custGeom>
              <a:avLst/>
              <a:gdLst>
                <a:gd name="T0" fmla="*/ 29 w 59"/>
                <a:gd name="T1" fmla="*/ 0 h 48"/>
                <a:gd name="T2" fmla="*/ 0 w 59"/>
                <a:gd name="T3" fmla="*/ 24 h 48"/>
                <a:gd name="T4" fmla="*/ 29 w 59"/>
                <a:gd name="T5" fmla="*/ 48 h 48"/>
                <a:gd name="T6" fmla="*/ 59 w 59"/>
                <a:gd name="T7" fmla="*/ 24 h 48"/>
                <a:gd name="T8" fmla="*/ 29 w 59"/>
                <a:gd name="T9" fmla="*/ 0 h 48"/>
                <a:gd name="T10" fmla="*/ 29 w 59"/>
                <a:gd name="T11" fmla="*/ 39 h 48"/>
                <a:gd name="T12" fmla="*/ 9 w 59"/>
                <a:gd name="T13" fmla="*/ 24 h 48"/>
                <a:gd name="T14" fmla="*/ 29 w 59"/>
                <a:gd name="T15" fmla="*/ 10 h 48"/>
                <a:gd name="T16" fmla="*/ 49 w 59"/>
                <a:gd name="T17" fmla="*/ 24 h 48"/>
                <a:gd name="T18" fmla="*/ 29 w 59"/>
                <a:gd name="T19" fmla="*/ 3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8">
                  <a:moveTo>
                    <a:pt x="29" y="0"/>
                  </a:moveTo>
                  <a:cubicBezTo>
                    <a:pt x="13" y="0"/>
                    <a:pt x="0" y="11"/>
                    <a:pt x="0" y="24"/>
                  </a:cubicBezTo>
                  <a:cubicBezTo>
                    <a:pt x="0" y="38"/>
                    <a:pt x="13" y="48"/>
                    <a:pt x="29" y="48"/>
                  </a:cubicBezTo>
                  <a:cubicBezTo>
                    <a:pt x="46" y="48"/>
                    <a:pt x="59" y="38"/>
                    <a:pt x="59" y="24"/>
                  </a:cubicBezTo>
                  <a:cubicBezTo>
                    <a:pt x="59" y="11"/>
                    <a:pt x="46" y="0"/>
                    <a:pt x="29" y="0"/>
                  </a:cubicBezTo>
                  <a:close/>
                  <a:moveTo>
                    <a:pt x="29" y="39"/>
                  </a:moveTo>
                  <a:cubicBezTo>
                    <a:pt x="18" y="39"/>
                    <a:pt x="9" y="32"/>
                    <a:pt x="9" y="24"/>
                  </a:cubicBezTo>
                  <a:cubicBezTo>
                    <a:pt x="9" y="16"/>
                    <a:pt x="18" y="10"/>
                    <a:pt x="29" y="10"/>
                  </a:cubicBezTo>
                  <a:cubicBezTo>
                    <a:pt x="40" y="10"/>
                    <a:pt x="49" y="16"/>
                    <a:pt x="49" y="24"/>
                  </a:cubicBezTo>
                  <a:cubicBezTo>
                    <a:pt x="49" y="32"/>
                    <a:pt x="40" y="39"/>
                    <a:pt x="29" y="39"/>
                  </a:cubicBezTo>
                  <a:close/>
                </a:path>
              </a:pathLst>
            </a:custGeom>
            <a:grpFill/>
            <a:ln w="28575">
              <a:solidFill>
                <a:schemeClr val="accent3"/>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46" name="Freeform 285">
              <a:extLst>
                <a:ext uri="{FF2B5EF4-FFF2-40B4-BE49-F238E27FC236}">
                  <a16:creationId xmlns:a16="http://schemas.microsoft.com/office/drawing/2014/main" id="{DD3BFE86-31EC-4DD8-BD15-48C0D61EB0A5}"/>
                </a:ext>
              </a:extLst>
            </p:cNvPr>
            <p:cNvSpPr>
              <a:spLocks noEditPoints="1"/>
            </p:cNvSpPr>
            <p:nvPr/>
          </p:nvSpPr>
          <p:spPr bwMode="auto">
            <a:xfrm>
              <a:off x="7599363" y="3368675"/>
              <a:ext cx="69850" cy="57150"/>
            </a:xfrm>
            <a:custGeom>
              <a:avLst/>
              <a:gdLst>
                <a:gd name="T0" fmla="*/ 16 w 33"/>
                <a:gd name="T1" fmla="*/ 0 h 27"/>
                <a:gd name="T2" fmla="*/ 0 w 33"/>
                <a:gd name="T3" fmla="*/ 13 h 27"/>
                <a:gd name="T4" fmla="*/ 16 w 33"/>
                <a:gd name="T5" fmla="*/ 27 h 27"/>
                <a:gd name="T6" fmla="*/ 33 w 33"/>
                <a:gd name="T7" fmla="*/ 13 h 27"/>
                <a:gd name="T8" fmla="*/ 16 w 33"/>
                <a:gd name="T9" fmla="*/ 0 h 27"/>
                <a:gd name="T10" fmla="*/ 16 w 33"/>
                <a:gd name="T11" fmla="*/ 18 h 27"/>
                <a:gd name="T12" fmla="*/ 10 w 33"/>
                <a:gd name="T13" fmla="*/ 13 h 27"/>
                <a:gd name="T14" fmla="*/ 16 w 33"/>
                <a:gd name="T15" fmla="*/ 9 h 27"/>
                <a:gd name="T16" fmla="*/ 23 w 33"/>
                <a:gd name="T17" fmla="*/ 13 h 27"/>
                <a:gd name="T18" fmla="*/ 16 w 33"/>
                <a:gd name="T19"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27">
                  <a:moveTo>
                    <a:pt x="16" y="0"/>
                  </a:moveTo>
                  <a:cubicBezTo>
                    <a:pt x="7" y="0"/>
                    <a:pt x="0" y="6"/>
                    <a:pt x="0" y="13"/>
                  </a:cubicBezTo>
                  <a:cubicBezTo>
                    <a:pt x="0" y="21"/>
                    <a:pt x="7" y="27"/>
                    <a:pt x="16" y="27"/>
                  </a:cubicBezTo>
                  <a:cubicBezTo>
                    <a:pt x="25" y="27"/>
                    <a:pt x="33" y="21"/>
                    <a:pt x="33" y="13"/>
                  </a:cubicBezTo>
                  <a:cubicBezTo>
                    <a:pt x="33" y="6"/>
                    <a:pt x="25" y="0"/>
                    <a:pt x="16" y="0"/>
                  </a:cubicBezTo>
                  <a:close/>
                  <a:moveTo>
                    <a:pt x="16" y="18"/>
                  </a:moveTo>
                  <a:cubicBezTo>
                    <a:pt x="12" y="18"/>
                    <a:pt x="10" y="15"/>
                    <a:pt x="10" y="13"/>
                  </a:cubicBezTo>
                  <a:cubicBezTo>
                    <a:pt x="10" y="11"/>
                    <a:pt x="12" y="9"/>
                    <a:pt x="16" y="9"/>
                  </a:cubicBezTo>
                  <a:cubicBezTo>
                    <a:pt x="20" y="9"/>
                    <a:pt x="23" y="11"/>
                    <a:pt x="23" y="13"/>
                  </a:cubicBezTo>
                  <a:cubicBezTo>
                    <a:pt x="23" y="15"/>
                    <a:pt x="20" y="18"/>
                    <a:pt x="16" y="18"/>
                  </a:cubicBezTo>
                  <a:close/>
                </a:path>
              </a:pathLst>
            </a:custGeom>
            <a:grpFill/>
            <a:ln w="28575">
              <a:solidFill>
                <a:schemeClr val="accent3"/>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47" name="Freeform 286">
              <a:extLst>
                <a:ext uri="{FF2B5EF4-FFF2-40B4-BE49-F238E27FC236}">
                  <a16:creationId xmlns:a16="http://schemas.microsoft.com/office/drawing/2014/main" id="{A8F550E7-9A25-4A4F-97DC-E37B3EFFC72E}"/>
                </a:ext>
              </a:extLst>
            </p:cNvPr>
            <p:cNvSpPr>
              <a:spLocks noEditPoints="1"/>
            </p:cNvSpPr>
            <p:nvPr/>
          </p:nvSpPr>
          <p:spPr bwMode="auto">
            <a:xfrm>
              <a:off x="7575550" y="2932113"/>
              <a:ext cx="514350" cy="339725"/>
            </a:xfrm>
            <a:custGeom>
              <a:avLst/>
              <a:gdLst>
                <a:gd name="T0" fmla="*/ 241 w 243"/>
                <a:gd name="T1" fmla="*/ 92 h 161"/>
                <a:gd name="T2" fmla="*/ 221 w 243"/>
                <a:gd name="T3" fmla="*/ 62 h 161"/>
                <a:gd name="T4" fmla="*/ 220 w 243"/>
                <a:gd name="T5" fmla="*/ 58 h 161"/>
                <a:gd name="T6" fmla="*/ 173 w 243"/>
                <a:gd name="T7" fmla="*/ 19 h 161"/>
                <a:gd name="T8" fmla="*/ 132 w 243"/>
                <a:gd name="T9" fmla="*/ 2 h 161"/>
                <a:gd name="T10" fmla="*/ 108 w 243"/>
                <a:gd name="T11" fmla="*/ 11 h 161"/>
                <a:gd name="T12" fmla="*/ 82 w 243"/>
                <a:gd name="T13" fmla="*/ 3 h 161"/>
                <a:gd name="T14" fmla="*/ 53 w 243"/>
                <a:gd name="T15" fmla="*/ 27 h 161"/>
                <a:gd name="T16" fmla="*/ 4 w 243"/>
                <a:gd name="T17" fmla="*/ 94 h 161"/>
                <a:gd name="T18" fmla="*/ 65 w 243"/>
                <a:gd name="T19" fmla="*/ 149 h 161"/>
                <a:gd name="T20" fmla="*/ 93 w 243"/>
                <a:gd name="T21" fmla="*/ 156 h 161"/>
                <a:gd name="T22" fmla="*/ 106 w 243"/>
                <a:gd name="T23" fmla="*/ 153 h 161"/>
                <a:gd name="T24" fmla="*/ 134 w 243"/>
                <a:gd name="T25" fmla="*/ 161 h 161"/>
                <a:gd name="T26" fmla="*/ 140 w 243"/>
                <a:gd name="T27" fmla="*/ 161 h 161"/>
                <a:gd name="T28" fmla="*/ 176 w 243"/>
                <a:gd name="T29" fmla="*/ 140 h 161"/>
                <a:gd name="T30" fmla="*/ 185 w 243"/>
                <a:gd name="T31" fmla="*/ 141 h 161"/>
                <a:gd name="T32" fmla="*/ 192 w 243"/>
                <a:gd name="T33" fmla="*/ 140 h 161"/>
                <a:gd name="T34" fmla="*/ 241 w 243"/>
                <a:gd name="T35" fmla="*/ 92 h 161"/>
                <a:gd name="T36" fmla="*/ 191 w 243"/>
                <a:gd name="T37" fmla="*/ 131 h 161"/>
                <a:gd name="T38" fmla="*/ 185 w 243"/>
                <a:gd name="T39" fmla="*/ 131 h 161"/>
                <a:gd name="T40" fmla="*/ 174 w 243"/>
                <a:gd name="T41" fmla="*/ 130 h 161"/>
                <a:gd name="T42" fmla="*/ 171 w 243"/>
                <a:gd name="T43" fmla="*/ 130 h 161"/>
                <a:gd name="T44" fmla="*/ 169 w 243"/>
                <a:gd name="T45" fmla="*/ 133 h 161"/>
                <a:gd name="T46" fmla="*/ 139 w 243"/>
                <a:gd name="T47" fmla="*/ 151 h 161"/>
                <a:gd name="T48" fmla="*/ 109 w 243"/>
                <a:gd name="T49" fmla="*/ 143 h 161"/>
                <a:gd name="T50" fmla="*/ 107 w 243"/>
                <a:gd name="T51" fmla="*/ 141 h 161"/>
                <a:gd name="T52" fmla="*/ 104 w 243"/>
                <a:gd name="T53" fmla="*/ 143 h 161"/>
                <a:gd name="T54" fmla="*/ 92 w 243"/>
                <a:gd name="T55" fmla="*/ 147 h 161"/>
                <a:gd name="T56" fmla="*/ 71 w 243"/>
                <a:gd name="T57" fmla="*/ 141 h 161"/>
                <a:gd name="T58" fmla="*/ 69 w 243"/>
                <a:gd name="T59" fmla="*/ 139 h 161"/>
                <a:gd name="T60" fmla="*/ 68 w 243"/>
                <a:gd name="T61" fmla="*/ 139 h 161"/>
                <a:gd name="T62" fmla="*/ 13 w 243"/>
                <a:gd name="T63" fmla="*/ 93 h 161"/>
                <a:gd name="T64" fmla="*/ 58 w 243"/>
                <a:gd name="T65" fmla="*/ 36 h 161"/>
                <a:gd name="T66" fmla="*/ 62 w 243"/>
                <a:gd name="T67" fmla="*/ 35 h 161"/>
                <a:gd name="T68" fmla="*/ 62 w 243"/>
                <a:gd name="T69" fmla="*/ 31 h 161"/>
                <a:gd name="T70" fmla="*/ 83 w 243"/>
                <a:gd name="T71" fmla="*/ 13 h 161"/>
                <a:gd name="T72" fmla="*/ 104 w 243"/>
                <a:gd name="T73" fmla="*/ 21 h 161"/>
                <a:gd name="T74" fmla="*/ 107 w 243"/>
                <a:gd name="T75" fmla="*/ 24 h 161"/>
                <a:gd name="T76" fmla="*/ 111 w 243"/>
                <a:gd name="T77" fmla="*/ 21 h 161"/>
                <a:gd name="T78" fmla="*/ 133 w 243"/>
                <a:gd name="T79" fmla="*/ 12 h 161"/>
                <a:gd name="T80" fmla="*/ 167 w 243"/>
                <a:gd name="T81" fmla="*/ 26 h 161"/>
                <a:gd name="T82" fmla="*/ 168 w 243"/>
                <a:gd name="T83" fmla="*/ 29 h 161"/>
                <a:gd name="T84" fmla="*/ 172 w 243"/>
                <a:gd name="T85" fmla="*/ 28 h 161"/>
                <a:gd name="T86" fmla="*/ 211 w 243"/>
                <a:gd name="T87" fmla="*/ 59 h 161"/>
                <a:gd name="T88" fmla="*/ 211 w 243"/>
                <a:gd name="T89" fmla="*/ 65 h 161"/>
                <a:gd name="T90" fmla="*/ 211 w 243"/>
                <a:gd name="T91" fmla="*/ 68 h 161"/>
                <a:gd name="T92" fmla="*/ 213 w 243"/>
                <a:gd name="T93" fmla="*/ 69 h 161"/>
                <a:gd name="T94" fmla="*/ 231 w 243"/>
                <a:gd name="T95" fmla="*/ 93 h 161"/>
                <a:gd name="T96" fmla="*/ 191 w 243"/>
                <a:gd name="T97" fmla="*/ 13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3" h="161">
                  <a:moveTo>
                    <a:pt x="241" y="92"/>
                  </a:moveTo>
                  <a:cubicBezTo>
                    <a:pt x="239" y="80"/>
                    <a:pt x="232" y="69"/>
                    <a:pt x="221" y="62"/>
                  </a:cubicBezTo>
                  <a:cubicBezTo>
                    <a:pt x="221" y="61"/>
                    <a:pt x="221" y="60"/>
                    <a:pt x="220" y="58"/>
                  </a:cubicBezTo>
                  <a:cubicBezTo>
                    <a:pt x="218" y="36"/>
                    <a:pt x="198" y="19"/>
                    <a:pt x="173" y="19"/>
                  </a:cubicBezTo>
                  <a:cubicBezTo>
                    <a:pt x="164" y="7"/>
                    <a:pt x="148" y="0"/>
                    <a:pt x="132" y="2"/>
                  </a:cubicBezTo>
                  <a:cubicBezTo>
                    <a:pt x="123" y="3"/>
                    <a:pt x="115" y="6"/>
                    <a:pt x="108" y="11"/>
                  </a:cubicBezTo>
                  <a:cubicBezTo>
                    <a:pt x="101" y="5"/>
                    <a:pt x="92" y="2"/>
                    <a:pt x="82" y="3"/>
                  </a:cubicBezTo>
                  <a:cubicBezTo>
                    <a:pt x="68" y="5"/>
                    <a:pt x="56" y="14"/>
                    <a:pt x="53" y="27"/>
                  </a:cubicBezTo>
                  <a:cubicBezTo>
                    <a:pt x="21" y="36"/>
                    <a:pt x="0" y="64"/>
                    <a:pt x="4" y="94"/>
                  </a:cubicBezTo>
                  <a:cubicBezTo>
                    <a:pt x="7" y="124"/>
                    <a:pt x="33" y="147"/>
                    <a:pt x="65" y="149"/>
                  </a:cubicBezTo>
                  <a:cubicBezTo>
                    <a:pt x="72" y="155"/>
                    <a:pt x="82" y="158"/>
                    <a:pt x="93" y="156"/>
                  </a:cubicBezTo>
                  <a:cubicBezTo>
                    <a:pt x="97" y="156"/>
                    <a:pt x="102" y="155"/>
                    <a:pt x="106" y="153"/>
                  </a:cubicBezTo>
                  <a:cubicBezTo>
                    <a:pt x="113" y="158"/>
                    <a:pt x="123" y="161"/>
                    <a:pt x="134" y="161"/>
                  </a:cubicBezTo>
                  <a:cubicBezTo>
                    <a:pt x="136" y="161"/>
                    <a:pt x="138" y="161"/>
                    <a:pt x="140" y="161"/>
                  </a:cubicBezTo>
                  <a:cubicBezTo>
                    <a:pt x="155" y="159"/>
                    <a:pt x="169" y="151"/>
                    <a:pt x="176" y="140"/>
                  </a:cubicBezTo>
                  <a:cubicBezTo>
                    <a:pt x="179" y="141"/>
                    <a:pt x="182" y="141"/>
                    <a:pt x="185" y="141"/>
                  </a:cubicBezTo>
                  <a:cubicBezTo>
                    <a:pt x="187" y="141"/>
                    <a:pt x="189" y="141"/>
                    <a:pt x="192" y="140"/>
                  </a:cubicBezTo>
                  <a:cubicBezTo>
                    <a:pt x="221" y="137"/>
                    <a:pt x="243" y="115"/>
                    <a:pt x="241" y="92"/>
                  </a:cubicBezTo>
                  <a:close/>
                  <a:moveTo>
                    <a:pt x="191" y="131"/>
                  </a:moveTo>
                  <a:cubicBezTo>
                    <a:pt x="189" y="131"/>
                    <a:pt x="187" y="131"/>
                    <a:pt x="185" y="131"/>
                  </a:cubicBezTo>
                  <a:cubicBezTo>
                    <a:pt x="181" y="131"/>
                    <a:pt x="178" y="131"/>
                    <a:pt x="174" y="130"/>
                  </a:cubicBezTo>
                  <a:cubicBezTo>
                    <a:pt x="171" y="130"/>
                    <a:pt x="171" y="130"/>
                    <a:pt x="171" y="130"/>
                  </a:cubicBezTo>
                  <a:cubicBezTo>
                    <a:pt x="169" y="133"/>
                    <a:pt x="169" y="133"/>
                    <a:pt x="169" y="133"/>
                  </a:cubicBezTo>
                  <a:cubicBezTo>
                    <a:pt x="164" y="143"/>
                    <a:pt x="152" y="150"/>
                    <a:pt x="139" y="151"/>
                  </a:cubicBezTo>
                  <a:cubicBezTo>
                    <a:pt x="128" y="152"/>
                    <a:pt x="117" y="149"/>
                    <a:pt x="109" y="143"/>
                  </a:cubicBezTo>
                  <a:cubicBezTo>
                    <a:pt x="107" y="141"/>
                    <a:pt x="107" y="141"/>
                    <a:pt x="107" y="141"/>
                  </a:cubicBezTo>
                  <a:cubicBezTo>
                    <a:pt x="104" y="143"/>
                    <a:pt x="104" y="143"/>
                    <a:pt x="104" y="143"/>
                  </a:cubicBezTo>
                  <a:cubicBezTo>
                    <a:pt x="100" y="145"/>
                    <a:pt x="96" y="146"/>
                    <a:pt x="92" y="147"/>
                  </a:cubicBezTo>
                  <a:cubicBezTo>
                    <a:pt x="83" y="148"/>
                    <a:pt x="76" y="145"/>
                    <a:pt x="71" y="141"/>
                  </a:cubicBezTo>
                  <a:cubicBezTo>
                    <a:pt x="69" y="139"/>
                    <a:pt x="69" y="139"/>
                    <a:pt x="69" y="139"/>
                  </a:cubicBezTo>
                  <a:cubicBezTo>
                    <a:pt x="68" y="139"/>
                    <a:pt x="68" y="139"/>
                    <a:pt x="68" y="139"/>
                  </a:cubicBezTo>
                  <a:cubicBezTo>
                    <a:pt x="39" y="138"/>
                    <a:pt x="16" y="119"/>
                    <a:pt x="13" y="93"/>
                  </a:cubicBezTo>
                  <a:cubicBezTo>
                    <a:pt x="10" y="67"/>
                    <a:pt x="30" y="42"/>
                    <a:pt x="58" y="36"/>
                  </a:cubicBezTo>
                  <a:cubicBezTo>
                    <a:pt x="62" y="35"/>
                    <a:pt x="62" y="35"/>
                    <a:pt x="62" y="35"/>
                  </a:cubicBezTo>
                  <a:cubicBezTo>
                    <a:pt x="62" y="31"/>
                    <a:pt x="62" y="31"/>
                    <a:pt x="62" y="31"/>
                  </a:cubicBezTo>
                  <a:cubicBezTo>
                    <a:pt x="63" y="22"/>
                    <a:pt x="72" y="14"/>
                    <a:pt x="83" y="13"/>
                  </a:cubicBezTo>
                  <a:cubicBezTo>
                    <a:pt x="91" y="12"/>
                    <a:pt x="99" y="15"/>
                    <a:pt x="104" y="21"/>
                  </a:cubicBezTo>
                  <a:cubicBezTo>
                    <a:pt x="107" y="24"/>
                    <a:pt x="107" y="24"/>
                    <a:pt x="107" y="24"/>
                  </a:cubicBezTo>
                  <a:cubicBezTo>
                    <a:pt x="111" y="21"/>
                    <a:pt x="111" y="21"/>
                    <a:pt x="111" y="21"/>
                  </a:cubicBezTo>
                  <a:cubicBezTo>
                    <a:pt x="117" y="16"/>
                    <a:pt x="124" y="12"/>
                    <a:pt x="133" y="12"/>
                  </a:cubicBezTo>
                  <a:cubicBezTo>
                    <a:pt x="147" y="10"/>
                    <a:pt x="160" y="16"/>
                    <a:pt x="167" y="26"/>
                  </a:cubicBezTo>
                  <a:cubicBezTo>
                    <a:pt x="168" y="29"/>
                    <a:pt x="168" y="29"/>
                    <a:pt x="168" y="29"/>
                  </a:cubicBezTo>
                  <a:cubicBezTo>
                    <a:pt x="172" y="28"/>
                    <a:pt x="172" y="28"/>
                    <a:pt x="172" y="28"/>
                  </a:cubicBezTo>
                  <a:cubicBezTo>
                    <a:pt x="192" y="28"/>
                    <a:pt x="209" y="42"/>
                    <a:pt x="211" y="59"/>
                  </a:cubicBezTo>
                  <a:cubicBezTo>
                    <a:pt x="211" y="61"/>
                    <a:pt x="211" y="63"/>
                    <a:pt x="211" y="65"/>
                  </a:cubicBezTo>
                  <a:cubicBezTo>
                    <a:pt x="211" y="68"/>
                    <a:pt x="211" y="68"/>
                    <a:pt x="211" y="68"/>
                  </a:cubicBezTo>
                  <a:cubicBezTo>
                    <a:pt x="213" y="69"/>
                    <a:pt x="213" y="69"/>
                    <a:pt x="213" y="69"/>
                  </a:cubicBezTo>
                  <a:cubicBezTo>
                    <a:pt x="224" y="75"/>
                    <a:pt x="230" y="83"/>
                    <a:pt x="231" y="93"/>
                  </a:cubicBezTo>
                  <a:cubicBezTo>
                    <a:pt x="233" y="111"/>
                    <a:pt x="215" y="128"/>
                    <a:pt x="191" y="131"/>
                  </a:cubicBezTo>
                  <a:close/>
                </a:path>
              </a:pathLst>
            </a:custGeom>
            <a:grpFill/>
            <a:ln w="28575">
              <a:solidFill>
                <a:schemeClr val="accent3"/>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grpSp>
    </p:spTree>
    <p:extLst>
      <p:ext uri="{BB962C8B-B14F-4D97-AF65-F5344CB8AC3E}">
        <p14:creationId xmlns:p14="http://schemas.microsoft.com/office/powerpoint/2010/main" val="12240295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 name="Object 95" hidden="1">
            <a:extLst>
              <a:ext uri="{FF2B5EF4-FFF2-40B4-BE49-F238E27FC236}">
                <a16:creationId xmlns:a16="http://schemas.microsoft.com/office/drawing/2014/main" id="{62B78595-3F87-4810-8A87-39B93865399E}"/>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27" name="think-cell Slide" r:id="rId5" imgW="395" imgH="396" progId="TCLayout.ActiveDocument.1">
                  <p:embed/>
                </p:oleObj>
              </mc:Choice>
              <mc:Fallback>
                <p:oleObj name="think-cell Slide" r:id="rId5" imgW="395" imgH="396" progId="TCLayout.ActiveDocument.1">
                  <p:embed/>
                  <p:pic>
                    <p:nvPicPr>
                      <p:cNvPr id="96" name="Object 95" hidden="1">
                        <a:extLst>
                          <a:ext uri="{FF2B5EF4-FFF2-40B4-BE49-F238E27FC236}">
                            <a16:creationId xmlns:a16="http://schemas.microsoft.com/office/drawing/2014/main" id="{62B78595-3F87-4810-8A87-39B93865399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6196052-F1D3-430A-8FBB-335298B00C9A}"/>
              </a:ext>
            </a:extLst>
          </p:cNvPr>
          <p:cNvSpPr txBox="1">
            <a:spLocks/>
          </p:cNvSpPr>
          <p:nvPr/>
        </p:nvSpPr>
        <p:spPr>
          <a:xfrm>
            <a:off x="-1064492" y="1486756"/>
            <a:ext cx="10102850" cy="3674052"/>
          </a:xfrm>
          <a:prstGeom prst="rect">
            <a:avLst/>
          </a:prstGeom>
        </p:spPr>
        <p:txBody>
          <a:bodyPr vert="horz" lIns="0" tIns="45720" rIns="91440" bIns="0" rtlCol="0" anchor="t" anchorCtr="0">
            <a:noAutofit/>
          </a:bodyPr>
          <a:lstStyle>
            <a:lvl1pPr algn="l" defTabSz="914400" rtl="0" eaLnBrk="1" latinLnBrk="0" hangingPunct="1">
              <a:lnSpc>
                <a:spcPct val="80000"/>
              </a:lnSpc>
              <a:spcBef>
                <a:spcPct val="0"/>
              </a:spcBef>
              <a:buNone/>
              <a:defRPr sz="4800" b="0" i="0" kern="1200" cap="none" spc="-100" baseline="0">
                <a:solidFill>
                  <a:schemeClr val="tx1"/>
                </a:solidFill>
                <a:latin typeface="+mj-lt"/>
                <a:ea typeface="Bebas Neue" charset="0"/>
                <a:cs typeface="Chronicle Display Black"/>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100" normalizeH="0" baseline="0" noProof="0" dirty="0">
                <a:ln>
                  <a:noFill/>
                </a:ln>
                <a:solidFill>
                  <a:srgbClr val="000000"/>
                </a:solidFill>
                <a:effectLst/>
                <a:uLnTx/>
                <a:uFillTx/>
                <a:latin typeface="+mn-lt"/>
                <a:ea typeface="Georgia" charset="0"/>
                <a:cs typeface="Georgia" charset="0"/>
              </a:rPr>
              <a:t>            Innovation is more than pure 	  </a:t>
            </a:r>
            <a:r>
              <a:rPr kumimoji="0" lang="en-US" sz="4400" b="1" i="0" u="none" strike="noStrike" kern="1200" cap="none" spc="-100" normalizeH="0" baseline="0" noProof="0" dirty="0">
                <a:ln>
                  <a:noFill/>
                </a:ln>
                <a:solidFill>
                  <a:srgbClr val="FFFFFF"/>
                </a:solidFill>
                <a:effectLst/>
                <a:uLnTx/>
                <a:uFillTx/>
                <a:latin typeface="+mn-lt"/>
                <a:ea typeface="Georgia" charset="0"/>
                <a:cs typeface="Georgia" charset="0"/>
              </a:rPr>
              <a:t>. </a:t>
            </a:r>
            <a:r>
              <a:rPr kumimoji="0" lang="en-US" sz="4400" b="1" i="0" u="none" strike="noStrike" kern="1200" cap="none" spc="-100" normalizeH="0" baseline="0" noProof="0" dirty="0">
                <a:ln>
                  <a:noFill/>
                </a:ln>
                <a:solidFill>
                  <a:srgbClr val="000000"/>
                </a:solidFill>
                <a:effectLst/>
                <a:uLnTx/>
                <a:uFillTx/>
                <a:latin typeface="+mn-lt"/>
                <a:ea typeface="Georgia" charset="0"/>
                <a:cs typeface="Georgia" charset="0"/>
              </a:rPr>
              <a:t>                </a:t>
            </a:r>
            <a:br>
              <a:rPr kumimoji="0" lang="en-US" sz="4400" b="1" i="0" u="none" strike="noStrike" kern="1200" cap="none" spc="-100" normalizeH="0" baseline="0" noProof="0" dirty="0">
                <a:ln>
                  <a:noFill/>
                </a:ln>
                <a:solidFill>
                  <a:srgbClr val="000000"/>
                </a:solidFill>
                <a:effectLst/>
                <a:uLnTx/>
                <a:uFillTx/>
                <a:latin typeface="+mn-lt"/>
                <a:ea typeface="Georgia" charset="0"/>
                <a:cs typeface="Georgia" charset="0"/>
              </a:rPr>
            </a:br>
            <a:r>
              <a:rPr kumimoji="0" lang="en-US" sz="4400" b="1" i="0" u="none" strike="noStrike" kern="1200" cap="none" spc="-100" normalizeH="0" baseline="0" noProof="0" dirty="0">
                <a:ln>
                  <a:noFill/>
                </a:ln>
                <a:solidFill>
                  <a:srgbClr val="000000"/>
                </a:solidFill>
                <a:effectLst/>
                <a:uLnTx/>
                <a:uFillTx/>
                <a:latin typeface="+mn-lt"/>
                <a:ea typeface="Georgia" charset="0"/>
                <a:cs typeface="Georgia" charset="0"/>
              </a:rPr>
              <a:t>creativity or new technologies. </a:t>
            </a:r>
            <a:br>
              <a:rPr kumimoji="0" lang="en-US" sz="4400" b="1" i="0" u="none" strike="noStrike" kern="1200" cap="none" spc="-100" normalizeH="0" baseline="0" noProof="0" dirty="0">
                <a:ln>
                  <a:noFill/>
                </a:ln>
                <a:solidFill>
                  <a:srgbClr val="000000"/>
                </a:solidFill>
                <a:effectLst/>
                <a:uLnTx/>
                <a:uFillTx/>
                <a:latin typeface="+mn-lt"/>
                <a:ea typeface="Georgia" charset="0"/>
                <a:cs typeface="Georgia" charset="0"/>
              </a:rPr>
            </a:br>
            <a:r>
              <a:rPr kumimoji="0" lang="en-US" sz="4400" b="1" i="0" u="none" strike="noStrike" kern="1200" cap="none" spc="-100" normalizeH="0" baseline="0" noProof="0" dirty="0">
                <a:ln>
                  <a:noFill/>
                </a:ln>
                <a:solidFill>
                  <a:srgbClr val="000000"/>
                </a:solidFill>
                <a:effectLst/>
                <a:uLnTx/>
                <a:uFillTx/>
                <a:latin typeface="+mn-lt"/>
                <a:ea typeface="Georgia" charset="0"/>
                <a:cs typeface="Georgia" charset="0"/>
              </a:rPr>
              <a:t>It’s about </a:t>
            </a:r>
            <a:r>
              <a:rPr kumimoji="0" lang="en-US" sz="4400" b="1" i="0" u="none" strike="noStrike" kern="1200" cap="none" spc="-100" normalizeH="0" baseline="0" noProof="0" dirty="0" err="1">
                <a:ln>
                  <a:noFill/>
                </a:ln>
                <a:solidFill>
                  <a:srgbClr val="000000"/>
                </a:solidFill>
                <a:effectLst/>
                <a:uLnTx/>
                <a:uFillTx/>
                <a:latin typeface="+mn-lt"/>
                <a:ea typeface="Georgia" charset="0"/>
                <a:cs typeface="Georgia" charset="0"/>
              </a:rPr>
              <a:t>sssssssssssssssssss</a:t>
            </a:r>
            <a:r>
              <a:rPr kumimoji="0" lang="en-US" sz="4400" b="1" i="0" u="none" strike="noStrike" kern="1200" cap="none" spc="-100" normalizeH="0" baseline="0" noProof="0" dirty="0">
                <a:ln>
                  <a:noFill/>
                </a:ln>
                <a:solidFill>
                  <a:srgbClr val="000000"/>
                </a:solidFill>
                <a:effectLst/>
                <a:uLnTx/>
                <a:uFillTx/>
                <a:latin typeface="+mn-lt"/>
                <a:ea typeface="Georgia" charset="0"/>
                <a:cs typeface="Georgia" charset="0"/>
              </a:rPr>
              <a:t> and</a:t>
            </a:r>
            <a:br>
              <a:rPr kumimoji="0" lang="en-US" sz="4400" b="1" i="0" u="none" strike="noStrike" kern="1200" cap="none" spc="-100" normalizeH="0" baseline="0" noProof="0" dirty="0">
                <a:ln>
                  <a:noFill/>
                </a:ln>
                <a:solidFill>
                  <a:srgbClr val="000000"/>
                </a:solidFill>
                <a:effectLst/>
                <a:uLnTx/>
                <a:uFillTx/>
                <a:latin typeface="+mn-lt"/>
                <a:ea typeface="Georgia" charset="0"/>
                <a:cs typeface="Georgia" charset="0"/>
              </a:rPr>
            </a:br>
            <a:r>
              <a:rPr kumimoji="0" lang="en-US" sz="4400" b="1" i="0" u="none" strike="noStrike" kern="1200" cap="none" spc="-100" normalizeH="0" baseline="0" noProof="0" dirty="0">
                <a:ln>
                  <a:noFill/>
                </a:ln>
                <a:solidFill>
                  <a:srgbClr val="000000"/>
                </a:solidFill>
                <a:effectLst/>
                <a:uLnTx/>
                <a:uFillTx/>
                <a:latin typeface="+mn-lt"/>
                <a:ea typeface="Georgia" charset="0"/>
                <a:cs typeface="Georgia" charset="0"/>
              </a:rPr>
              <a:t>implementing change to deliver </a:t>
            </a: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100" normalizeH="0" baseline="0" noProof="0" dirty="0">
                <a:ln>
                  <a:noFill/>
                </a:ln>
                <a:solidFill>
                  <a:srgbClr val="000000"/>
                </a:solidFill>
                <a:effectLst/>
                <a:uLnTx/>
                <a:uFillTx/>
                <a:latin typeface="+mn-lt"/>
                <a:ea typeface="Georgia" charset="0"/>
                <a:cs typeface="Georgia" charset="0"/>
              </a:rPr>
              <a:t>value, enabling a brighter</a:t>
            </a:r>
            <a:br>
              <a:rPr kumimoji="0" lang="en-US" sz="4400" b="1" i="0" u="none" strike="noStrike" kern="1200" cap="none" spc="-100" normalizeH="0" baseline="0" noProof="0" dirty="0">
                <a:ln>
                  <a:noFill/>
                </a:ln>
                <a:solidFill>
                  <a:srgbClr val="000000"/>
                </a:solidFill>
                <a:effectLst/>
                <a:uLnTx/>
                <a:uFillTx/>
                <a:latin typeface="+mn-lt"/>
                <a:ea typeface="Georgia" charset="0"/>
                <a:cs typeface="Georgia" charset="0"/>
              </a:rPr>
            </a:br>
            <a:r>
              <a:rPr kumimoji="0" lang="en-US" sz="4400" b="1" i="0" u="none" strike="noStrike" kern="1200" cap="none" spc="-100" normalizeH="0" baseline="0" noProof="0" dirty="0">
                <a:ln>
                  <a:noFill/>
                </a:ln>
                <a:solidFill>
                  <a:srgbClr val="000000"/>
                </a:solidFill>
                <a:effectLst/>
                <a:uLnTx/>
                <a:uFillTx/>
                <a:latin typeface="+mn-lt"/>
                <a:ea typeface="Georgia" charset="0"/>
                <a:cs typeface="Georgia" charset="0"/>
              </a:rPr>
              <a:t>future for        </a:t>
            </a:r>
            <a:r>
              <a:rPr kumimoji="0" lang="en-US" sz="4400" b="1" i="0" u="none" strike="noStrike" kern="1200" cap="none" spc="-100" normalizeH="0" baseline="0" noProof="0" dirty="0" err="1">
                <a:ln>
                  <a:noFill/>
                </a:ln>
                <a:solidFill>
                  <a:srgbClr val="000000"/>
                </a:solidFill>
                <a:effectLst/>
                <a:uLnTx/>
                <a:uFillTx/>
                <a:latin typeface="+mn-lt"/>
                <a:ea typeface="Georgia" charset="0"/>
                <a:cs typeface="Georgia" charset="0"/>
              </a:rPr>
              <a:t>ssssss</a:t>
            </a:r>
            <a:r>
              <a:rPr kumimoji="0" lang="en-US" sz="4400" b="1" i="0" u="none" strike="noStrike" kern="1200" cap="none" spc="-100" normalizeH="0" baseline="0" noProof="0" dirty="0">
                <a:ln>
                  <a:noFill/>
                </a:ln>
                <a:solidFill>
                  <a:srgbClr val="000000"/>
                </a:solidFill>
                <a:effectLst/>
                <a:uLnTx/>
                <a:uFillTx/>
                <a:latin typeface="+mn-lt"/>
                <a:ea typeface="Georgia" charset="0"/>
                <a:cs typeface="Georgia" charset="0"/>
              </a:rPr>
              <a:t>   journeys.</a:t>
            </a:r>
            <a:endParaRPr kumimoji="0" lang="en-US" sz="4400" b="0" i="0" u="none" strike="noStrike" kern="1200" cap="none" spc="-100" normalizeH="0" baseline="0" noProof="0" dirty="0">
              <a:ln>
                <a:noFill/>
              </a:ln>
              <a:solidFill>
                <a:srgbClr val="000000"/>
              </a:solidFill>
              <a:effectLst/>
              <a:uLnTx/>
              <a:uFillTx/>
              <a:latin typeface="+mn-lt"/>
              <a:ea typeface="Calibri" charset="0"/>
              <a:cs typeface="Calibri" charset="0"/>
            </a:endParaRPr>
          </a:p>
        </p:txBody>
      </p:sp>
      <p:sp>
        <p:nvSpPr>
          <p:cNvPr id="3" name="Rectangle 2">
            <a:extLst>
              <a:ext uri="{FF2B5EF4-FFF2-40B4-BE49-F238E27FC236}">
                <a16:creationId xmlns:a16="http://schemas.microsoft.com/office/drawing/2014/main" id="{A1A9B9EB-06F0-49CA-936B-ED7D12BF5170}"/>
              </a:ext>
            </a:extLst>
          </p:cNvPr>
          <p:cNvSpPr/>
          <p:nvPr/>
        </p:nvSpPr>
        <p:spPr>
          <a:xfrm>
            <a:off x="618137" y="1621311"/>
            <a:ext cx="2739998" cy="475488"/>
          </a:xfrm>
          <a:prstGeom prst="rect">
            <a:avLst/>
          </a:prstGeom>
          <a:solidFill>
            <a:schemeClr val="bg1"/>
          </a:solidFill>
          <a:ln w="6096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300" normalizeH="0" baseline="0" noProof="0" dirty="0">
                <a:ln>
                  <a:noFill/>
                </a:ln>
                <a:solidFill>
                  <a:srgbClr val="000000"/>
                </a:solidFill>
                <a:effectLst/>
                <a:uLnTx/>
                <a:uFillTx/>
                <a:latin typeface="Open Sans"/>
                <a:ea typeface="+mn-ea"/>
                <a:cs typeface="+mn-cs"/>
              </a:rPr>
              <a:t>INNOVATION</a:t>
            </a:r>
          </a:p>
        </p:txBody>
      </p:sp>
      <p:sp>
        <p:nvSpPr>
          <p:cNvPr id="4" name="Rectangle 3">
            <a:extLst>
              <a:ext uri="{FF2B5EF4-FFF2-40B4-BE49-F238E27FC236}">
                <a16:creationId xmlns:a16="http://schemas.microsoft.com/office/drawing/2014/main" id="{C6A573E1-650B-431B-828E-7E9C6C3B81D2}"/>
              </a:ext>
            </a:extLst>
          </p:cNvPr>
          <p:cNvSpPr/>
          <p:nvPr/>
        </p:nvSpPr>
        <p:spPr>
          <a:xfrm>
            <a:off x="2595699" y="2835997"/>
            <a:ext cx="3942156" cy="475488"/>
          </a:xfrm>
          <a:prstGeom prst="rect">
            <a:avLst/>
          </a:prstGeom>
          <a:solidFill>
            <a:schemeClr val="bg1"/>
          </a:solidFill>
          <a:ln w="6096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300" normalizeH="0" baseline="0" noProof="0" dirty="0">
                <a:ln>
                  <a:noFill/>
                </a:ln>
                <a:solidFill>
                  <a:srgbClr val="000000"/>
                </a:solidFill>
                <a:effectLst/>
                <a:uLnTx/>
                <a:uFillTx/>
                <a:latin typeface="Open Sans"/>
                <a:ea typeface="+mn-ea"/>
                <a:cs typeface="+mn-cs"/>
              </a:rPr>
              <a:t>MAKING AN IMPACT</a:t>
            </a:r>
          </a:p>
        </p:txBody>
      </p:sp>
      <p:sp>
        <p:nvSpPr>
          <p:cNvPr id="5" name="Rectangle 4">
            <a:extLst>
              <a:ext uri="{FF2B5EF4-FFF2-40B4-BE49-F238E27FC236}">
                <a16:creationId xmlns:a16="http://schemas.microsoft.com/office/drawing/2014/main" id="{A19036D3-3996-4C93-900E-11A566D9C934}"/>
              </a:ext>
            </a:extLst>
          </p:cNvPr>
          <p:cNvSpPr/>
          <p:nvPr/>
        </p:nvSpPr>
        <p:spPr>
          <a:xfrm>
            <a:off x="2867017" y="4618448"/>
            <a:ext cx="4422948" cy="475488"/>
          </a:xfrm>
          <a:prstGeom prst="rect">
            <a:avLst/>
          </a:prstGeom>
          <a:solidFill>
            <a:schemeClr val="bg1"/>
          </a:solidFill>
          <a:ln w="6096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spc="300" dirty="0">
                <a:solidFill>
                  <a:srgbClr val="000000"/>
                </a:solidFill>
                <a:latin typeface="Open Sans"/>
              </a:rPr>
              <a:t>PEOPLE AND NATIONS</a:t>
            </a:r>
            <a:endParaRPr kumimoji="0" lang="en-US" sz="2400" b="1" i="0" u="none" strike="noStrike" kern="1200" cap="none" spc="300" normalizeH="0" baseline="0" noProof="0" dirty="0">
              <a:ln>
                <a:noFill/>
              </a:ln>
              <a:solidFill>
                <a:srgbClr val="000000"/>
              </a:solidFill>
              <a:effectLst/>
              <a:uLnTx/>
              <a:uFillTx/>
              <a:latin typeface="Open Sans"/>
              <a:ea typeface="+mn-ea"/>
              <a:cs typeface="+mn-cs"/>
            </a:endParaRPr>
          </a:p>
        </p:txBody>
      </p:sp>
      <p:sp>
        <p:nvSpPr>
          <p:cNvPr id="6" name="Rectangle 5">
            <a:extLst>
              <a:ext uri="{FF2B5EF4-FFF2-40B4-BE49-F238E27FC236}">
                <a16:creationId xmlns:a16="http://schemas.microsoft.com/office/drawing/2014/main" id="{377D2971-BC21-4669-961F-FA9EDA94C6BF}"/>
              </a:ext>
            </a:extLst>
          </p:cNvPr>
          <p:cNvSpPr/>
          <p:nvPr/>
        </p:nvSpPr>
        <p:spPr>
          <a:xfrm>
            <a:off x="579658" y="5452492"/>
            <a:ext cx="6810262"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s-IS" sz="1800" b="1" i="0" u="none" strike="noStrike" kern="1200" cap="none" spc="0" normalizeH="0" baseline="0" noProof="0" dirty="0">
                <a:ln>
                  <a:noFill/>
                </a:ln>
                <a:solidFill>
                  <a:srgbClr val="000000"/>
                </a:solidFill>
                <a:effectLst/>
                <a:uLnTx/>
                <a:uFillTx/>
                <a:latin typeface="Open Sans"/>
                <a:ea typeface="Calibri" charset="0"/>
                <a:cs typeface="Calibri" charset="0"/>
              </a:rPr>
              <a:t>It is </a:t>
            </a:r>
            <a:r>
              <a:rPr lang="is-IS" b="1" dirty="0">
                <a:solidFill>
                  <a:srgbClr val="000000"/>
                </a:solidFill>
                <a:latin typeface="Open Sans"/>
                <a:ea typeface="Calibri" charset="0"/>
                <a:cs typeface="Calibri" charset="0"/>
              </a:rPr>
              <a:t>that important</a:t>
            </a:r>
            <a:r>
              <a:rPr kumimoji="0" lang="is-IS" sz="1800" b="1" i="0" u="none" strike="noStrike" kern="1200" cap="none" spc="0" normalizeH="0" baseline="0" noProof="0" dirty="0">
                <a:ln>
                  <a:noFill/>
                </a:ln>
                <a:solidFill>
                  <a:srgbClr val="000000"/>
                </a:solidFill>
                <a:effectLst/>
                <a:uLnTx/>
                <a:uFillTx/>
                <a:latin typeface="Open Sans"/>
                <a:ea typeface="Calibri" charset="0"/>
                <a:cs typeface="Calibri" charset="0"/>
              </a:rPr>
              <a:t>. But what makes a nation innovative?</a:t>
            </a:r>
            <a:endParaRPr kumimoji="0" lang="en-US" sz="1800" b="1" i="0" u="none" strike="noStrike" kern="1200" cap="none" spc="0" normalizeH="0" baseline="0" noProof="0" dirty="0">
              <a:ln>
                <a:noFill/>
              </a:ln>
              <a:solidFill>
                <a:srgbClr val="000000"/>
              </a:solidFill>
              <a:effectLst/>
              <a:uLnTx/>
              <a:uFillTx/>
              <a:latin typeface="Open Sans"/>
              <a:ea typeface="+mn-ea"/>
              <a:cs typeface="+mn-cs"/>
            </a:endParaRPr>
          </a:p>
        </p:txBody>
      </p:sp>
      <p:grpSp>
        <p:nvGrpSpPr>
          <p:cNvPr id="246" name="Group 245">
            <a:extLst>
              <a:ext uri="{FF2B5EF4-FFF2-40B4-BE49-F238E27FC236}">
                <a16:creationId xmlns:a16="http://schemas.microsoft.com/office/drawing/2014/main" id="{E1EC20C8-3BFD-4706-BBC9-400895E76C0C}"/>
              </a:ext>
            </a:extLst>
          </p:cNvPr>
          <p:cNvGrpSpPr/>
          <p:nvPr/>
        </p:nvGrpSpPr>
        <p:grpSpPr>
          <a:xfrm>
            <a:off x="5790424" y="148352"/>
            <a:ext cx="6190417" cy="653679"/>
            <a:chOff x="5584867" y="172102"/>
            <a:chExt cx="6190417" cy="653679"/>
          </a:xfrm>
        </p:grpSpPr>
        <p:cxnSp>
          <p:nvCxnSpPr>
            <p:cNvPr id="98" name="Straight Connector 97">
              <a:extLst>
                <a:ext uri="{FF2B5EF4-FFF2-40B4-BE49-F238E27FC236}">
                  <a16:creationId xmlns:a16="http://schemas.microsoft.com/office/drawing/2014/main" id="{78A4C062-C94E-4CDD-A52D-24F5263BC842}"/>
                </a:ext>
              </a:extLst>
            </p:cNvPr>
            <p:cNvCxnSpPr>
              <a:cxnSpLocks/>
              <a:stCxn id="117" idx="1"/>
              <a:endCxn id="241" idx="3"/>
            </p:cNvCxnSpPr>
            <p:nvPr/>
          </p:nvCxnSpPr>
          <p:spPr>
            <a:xfrm>
              <a:off x="5669272" y="536926"/>
              <a:ext cx="6030856" cy="0"/>
            </a:xfrm>
            <a:prstGeom prst="line">
              <a:avLst/>
            </a:prstGeom>
            <a:noFill/>
            <a:ln w="9525" cap="flat" cmpd="sng" algn="ctr">
              <a:solidFill>
                <a:srgbClr val="53565A"/>
              </a:solidFill>
              <a:prstDash val="dash"/>
            </a:ln>
            <a:effectLst/>
          </p:spPr>
        </p:cxnSp>
        <p:sp>
          <p:nvSpPr>
            <p:cNvPr id="117" name="Rectangle 116">
              <a:extLst>
                <a:ext uri="{FF2B5EF4-FFF2-40B4-BE49-F238E27FC236}">
                  <a16:creationId xmlns:a16="http://schemas.microsoft.com/office/drawing/2014/main" id="{446562B3-1CEB-4496-8B1E-FEF254143EF8}"/>
                </a:ext>
              </a:extLst>
            </p:cNvPr>
            <p:cNvSpPr/>
            <p:nvPr/>
          </p:nvSpPr>
          <p:spPr>
            <a:xfrm>
              <a:off x="5669272" y="273813"/>
              <a:ext cx="598499" cy="526225"/>
            </a:xfrm>
            <a:prstGeom prst="rect">
              <a:avLst/>
            </a:prstGeom>
            <a:solidFill>
              <a:schemeClr val="accent3">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CFF881E7-5937-4649-9DC5-749B04439B8B}"/>
                </a:ext>
              </a:extLst>
            </p:cNvPr>
            <p:cNvSpPr/>
            <p:nvPr/>
          </p:nvSpPr>
          <p:spPr>
            <a:xfrm>
              <a:off x="5584867" y="394894"/>
              <a:ext cx="758060" cy="430887"/>
            </a:xfrm>
            <a:prstGeom prst="rect">
              <a:avLst/>
            </a:prstGeom>
            <a:noFill/>
          </p:spPr>
          <p:txBody>
            <a:bodyPr wrap="square">
              <a:spAutoFit/>
            </a:bodyPr>
            <a:lstStyle/>
            <a:p>
              <a:pPr lvl="0" algn="ctr">
                <a:spcBef>
                  <a:spcPts val="1000"/>
                </a:spcBef>
              </a:pPr>
              <a:r>
                <a:rPr lang="en-US" sz="1100" spc="-20" dirty="0">
                  <a:solidFill>
                    <a:schemeClr val="bg1"/>
                  </a:solidFill>
                  <a:latin typeface="Calibri" panose="020F0502020204030204" pitchFamily="34" charset="0"/>
                  <a:cs typeface="Calibri" panose="020F0502020204030204" pitchFamily="34" charset="0"/>
                </a:rPr>
                <a:t>Our Objective</a:t>
              </a:r>
            </a:p>
          </p:txBody>
        </p:sp>
        <p:sp>
          <p:nvSpPr>
            <p:cNvPr id="147" name="Oval 146">
              <a:extLst>
                <a:ext uri="{FF2B5EF4-FFF2-40B4-BE49-F238E27FC236}">
                  <a16:creationId xmlns:a16="http://schemas.microsoft.com/office/drawing/2014/main" id="{B4DB6FBB-CDD9-4CBF-9632-5D9A55E09540}"/>
                </a:ext>
              </a:extLst>
            </p:cNvPr>
            <p:cNvSpPr/>
            <p:nvPr/>
          </p:nvSpPr>
          <p:spPr>
            <a:xfrm>
              <a:off x="5837862" y="172102"/>
              <a:ext cx="247726" cy="252603"/>
            </a:xfrm>
            <a:prstGeom prst="ellipse">
              <a:avLst/>
            </a:prstGeom>
            <a:solidFill>
              <a:schemeClr val="bg1"/>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Gotham Book"/>
                  <a:ea typeface="+mn-ea"/>
                  <a:cs typeface="+mn-cs"/>
                </a:rPr>
                <a:t>1</a:t>
              </a:r>
              <a:endParaRPr kumimoji="0" lang="en-US" sz="1800" b="1" i="0" u="none" strike="noStrike" kern="1200" cap="none" spc="0" normalizeH="0" baseline="0" noProof="0" dirty="0">
                <a:ln>
                  <a:noFill/>
                </a:ln>
                <a:solidFill>
                  <a:schemeClr val="tx1"/>
                </a:solidFill>
                <a:effectLst/>
                <a:uLnTx/>
                <a:uFillTx/>
                <a:latin typeface="Gotham Book"/>
                <a:ea typeface="+mn-ea"/>
                <a:cs typeface="+mn-cs"/>
              </a:endParaRPr>
            </a:p>
          </p:txBody>
        </p:sp>
        <p:sp>
          <p:nvSpPr>
            <p:cNvPr id="213" name="Rectangle 212">
              <a:extLst>
                <a:ext uri="{FF2B5EF4-FFF2-40B4-BE49-F238E27FC236}">
                  <a16:creationId xmlns:a16="http://schemas.microsoft.com/office/drawing/2014/main" id="{E666DB37-44AA-4F92-A130-D93600DCDF48}"/>
                </a:ext>
              </a:extLst>
            </p:cNvPr>
            <p:cNvSpPr/>
            <p:nvPr/>
          </p:nvSpPr>
          <p:spPr>
            <a:xfrm>
              <a:off x="6348317" y="273813"/>
              <a:ext cx="598499" cy="526225"/>
            </a:xfrm>
            <a:prstGeom prst="rect">
              <a:avLst/>
            </a:prstGeom>
            <a:solidFill>
              <a:srgbClr val="D9D9D9"/>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7752FF08-920E-4EFA-8E13-FB0CF259E629}"/>
                </a:ext>
              </a:extLst>
            </p:cNvPr>
            <p:cNvSpPr/>
            <p:nvPr/>
          </p:nvSpPr>
          <p:spPr>
            <a:xfrm>
              <a:off x="6263912" y="394894"/>
              <a:ext cx="758060" cy="430887"/>
            </a:xfrm>
            <a:prstGeom prst="rect">
              <a:avLst/>
            </a:prstGeom>
            <a:noFill/>
          </p:spPr>
          <p:txBody>
            <a:bodyPr wrap="square">
              <a:spAutoFit/>
            </a:bodyPr>
            <a:lstStyle/>
            <a:p>
              <a:pPr lvl="0" algn="ctr">
                <a:spcBef>
                  <a:spcPts val="1000"/>
                </a:spcBef>
              </a:pPr>
              <a:r>
                <a:rPr lang="en-US" sz="1100" spc="-20" dirty="0">
                  <a:solidFill>
                    <a:schemeClr val="bg1"/>
                  </a:solidFill>
                  <a:latin typeface="Calibri" panose="020F0502020204030204" pitchFamily="34" charset="0"/>
                  <a:cs typeface="Calibri" panose="020F0502020204030204" pitchFamily="34" charset="0"/>
                </a:rPr>
                <a:t>Current Practice</a:t>
              </a:r>
            </a:p>
          </p:txBody>
        </p:sp>
        <p:sp>
          <p:nvSpPr>
            <p:cNvPr id="215" name="Oval 214">
              <a:extLst>
                <a:ext uri="{FF2B5EF4-FFF2-40B4-BE49-F238E27FC236}">
                  <a16:creationId xmlns:a16="http://schemas.microsoft.com/office/drawing/2014/main" id="{392DECF1-CF97-434A-A13F-46BAAE17A7A4}"/>
                </a:ext>
              </a:extLst>
            </p:cNvPr>
            <p:cNvSpPr/>
            <p:nvPr/>
          </p:nvSpPr>
          <p:spPr>
            <a:xfrm>
              <a:off x="6516907" y="172102"/>
              <a:ext cx="247726" cy="25260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85000"/>
                    </a:schemeClr>
                  </a:solidFill>
                  <a:latin typeface="Gotham Book"/>
                </a:rPr>
                <a:t>2</a:t>
              </a:r>
              <a:endParaRPr kumimoji="0" lang="en-US" sz="1800" b="1" i="0" u="none" strike="noStrike" kern="1200" cap="none" spc="0" normalizeH="0" baseline="0" noProof="0" dirty="0">
                <a:ln>
                  <a:noFill/>
                </a:ln>
                <a:solidFill>
                  <a:schemeClr val="bg1">
                    <a:lumMod val="85000"/>
                  </a:schemeClr>
                </a:solidFill>
                <a:effectLst/>
                <a:uLnTx/>
                <a:uFillTx/>
                <a:latin typeface="Gotham Book"/>
              </a:endParaRPr>
            </a:p>
          </p:txBody>
        </p:sp>
        <p:sp>
          <p:nvSpPr>
            <p:cNvPr id="217" name="Rectangle 216">
              <a:extLst>
                <a:ext uri="{FF2B5EF4-FFF2-40B4-BE49-F238E27FC236}">
                  <a16:creationId xmlns:a16="http://schemas.microsoft.com/office/drawing/2014/main" id="{109BED1B-E3D8-43EA-BE42-460D11E95B33}"/>
                </a:ext>
              </a:extLst>
            </p:cNvPr>
            <p:cNvSpPr/>
            <p:nvPr/>
          </p:nvSpPr>
          <p:spPr>
            <a:xfrm>
              <a:off x="7027362" y="273813"/>
              <a:ext cx="598499" cy="526225"/>
            </a:xfrm>
            <a:prstGeom prst="rect">
              <a:avLst/>
            </a:prstGeom>
            <a:solidFill>
              <a:srgbClr val="D9D9D9"/>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217">
              <a:extLst>
                <a:ext uri="{FF2B5EF4-FFF2-40B4-BE49-F238E27FC236}">
                  <a16:creationId xmlns:a16="http://schemas.microsoft.com/office/drawing/2014/main" id="{533F6D9C-F1D2-4AF4-8D16-759A9114169C}"/>
                </a:ext>
              </a:extLst>
            </p:cNvPr>
            <p:cNvSpPr/>
            <p:nvPr/>
          </p:nvSpPr>
          <p:spPr>
            <a:xfrm>
              <a:off x="6942957" y="394894"/>
              <a:ext cx="758060" cy="430887"/>
            </a:xfrm>
            <a:prstGeom prst="rect">
              <a:avLst/>
            </a:prstGeom>
            <a:noFill/>
          </p:spPr>
          <p:txBody>
            <a:bodyPr wrap="square">
              <a:spAutoFit/>
            </a:bodyPr>
            <a:lstStyle/>
            <a:p>
              <a:pPr lvl="0" algn="ctr">
                <a:spcBef>
                  <a:spcPts val="1000"/>
                </a:spcBef>
              </a:pPr>
              <a:r>
                <a:rPr lang="en-US" sz="1100" spc="-20" dirty="0">
                  <a:solidFill>
                    <a:schemeClr val="bg1"/>
                  </a:solidFill>
                  <a:latin typeface="Calibri" panose="020F0502020204030204" pitchFamily="34" charset="0"/>
                  <a:cs typeface="Calibri" panose="020F0502020204030204" pitchFamily="34" charset="0"/>
                </a:rPr>
                <a:t>Our Approach</a:t>
              </a:r>
            </a:p>
          </p:txBody>
        </p:sp>
        <p:sp>
          <p:nvSpPr>
            <p:cNvPr id="219" name="Oval 218">
              <a:extLst>
                <a:ext uri="{FF2B5EF4-FFF2-40B4-BE49-F238E27FC236}">
                  <a16:creationId xmlns:a16="http://schemas.microsoft.com/office/drawing/2014/main" id="{A40C1AD8-3350-40A2-B42F-E831A0AEED57}"/>
                </a:ext>
              </a:extLst>
            </p:cNvPr>
            <p:cNvSpPr/>
            <p:nvPr/>
          </p:nvSpPr>
          <p:spPr>
            <a:xfrm>
              <a:off x="7195952" y="172102"/>
              <a:ext cx="247726" cy="25260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bg1">
                      <a:lumMod val="85000"/>
                    </a:schemeClr>
                  </a:solidFill>
                  <a:effectLst/>
                  <a:uLnTx/>
                  <a:uFillTx/>
                  <a:latin typeface="Gotham Book"/>
                  <a:ea typeface="+mn-ea"/>
                  <a:cs typeface="+mn-cs"/>
                </a:rPr>
                <a:t>3</a:t>
              </a:r>
              <a:endParaRPr kumimoji="0" lang="en-US" sz="1800" b="1" i="0" u="none" strike="noStrike" kern="1200" cap="none" spc="0" normalizeH="0" baseline="0" noProof="0" dirty="0">
                <a:ln>
                  <a:noFill/>
                </a:ln>
                <a:solidFill>
                  <a:schemeClr val="bg1">
                    <a:lumMod val="85000"/>
                  </a:schemeClr>
                </a:solidFill>
                <a:effectLst/>
                <a:uLnTx/>
                <a:uFillTx/>
                <a:latin typeface="Gotham Book"/>
                <a:ea typeface="+mn-ea"/>
                <a:cs typeface="+mn-cs"/>
              </a:endParaRPr>
            </a:p>
          </p:txBody>
        </p:sp>
        <p:sp>
          <p:nvSpPr>
            <p:cNvPr id="221" name="Rectangle 220">
              <a:extLst>
                <a:ext uri="{FF2B5EF4-FFF2-40B4-BE49-F238E27FC236}">
                  <a16:creationId xmlns:a16="http://schemas.microsoft.com/office/drawing/2014/main" id="{D8DF7BFC-10A7-46EC-A04B-C827EDCEB12E}"/>
                </a:ext>
              </a:extLst>
            </p:cNvPr>
            <p:cNvSpPr/>
            <p:nvPr/>
          </p:nvSpPr>
          <p:spPr>
            <a:xfrm>
              <a:off x="7706407" y="273813"/>
              <a:ext cx="598499" cy="526225"/>
            </a:xfrm>
            <a:prstGeom prst="rect">
              <a:avLst/>
            </a:prstGeom>
            <a:solidFill>
              <a:schemeClr val="accent3">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A672C0DD-9988-4492-B604-72A4F26CFE53}"/>
                </a:ext>
              </a:extLst>
            </p:cNvPr>
            <p:cNvSpPr/>
            <p:nvPr/>
          </p:nvSpPr>
          <p:spPr>
            <a:xfrm>
              <a:off x="7622002" y="394894"/>
              <a:ext cx="758060" cy="430887"/>
            </a:xfrm>
            <a:prstGeom prst="rect">
              <a:avLst/>
            </a:prstGeom>
            <a:noFill/>
          </p:spPr>
          <p:txBody>
            <a:bodyPr wrap="square">
              <a:spAutoFit/>
            </a:bodyPr>
            <a:lstStyle/>
            <a:p>
              <a:pPr lvl="0" algn="ctr">
                <a:spcBef>
                  <a:spcPts val="1000"/>
                </a:spcBef>
              </a:pPr>
              <a:r>
                <a:rPr lang="en-US" sz="1100" spc="-20" dirty="0">
                  <a:solidFill>
                    <a:schemeClr val="bg1"/>
                  </a:solidFill>
                  <a:latin typeface="Calibri" panose="020F0502020204030204" pitchFamily="34" charset="0"/>
                  <a:cs typeface="Calibri" panose="020F0502020204030204" pitchFamily="34" charset="0"/>
                </a:rPr>
                <a:t>Who Cares?</a:t>
              </a:r>
            </a:p>
          </p:txBody>
        </p:sp>
        <p:sp>
          <p:nvSpPr>
            <p:cNvPr id="223" name="Oval 222">
              <a:extLst>
                <a:ext uri="{FF2B5EF4-FFF2-40B4-BE49-F238E27FC236}">
                  <a16:creationId xmlns:a16="http://schemas.microsoft.com/office/drawing/2014/main" id="{C8C784B7-14C5-4061-8D8F-5C5D3F7DC0F2}"/>
                </a:ext>
              </a:extLst>
            </p:cNvPr>
            <p:cNvSpPr/>
            <p:nvPr/>
          </p:nvSpPr>
          <p:spPr>
            <a:xfrm>
              <a:off x="7874997" y="172102"/>
              <a:ext cx="247726" cy="252603"/>
            </a:xfrm>
            <a:prstGeom prst="ellipse">
              <a:avLst/>
            </a:prstGeom>
            <a:solidFill>
              <a:schemeClr val="bg1"/>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latin typeface="Gotham Book"/>
                </a:rPr>
                <a:t>4</a:t>
              </a:r>
              <a:endParaRPr kumimoji="0" lang="en-US" sz="1800" b="1" i="0" u="none" strike="noStrike" kern="1200" cap="none" spc="0" normalizeH="0" baseline="0" noProof="0" dirty="0">
                <a:ln>
                  <a:noFill/>
                </a:ln>
                <a:solidFill>
                  <a:schemeClr val="tx1"/>
                </a:solidFill>
                <a:effectLst/>
                <a:uLnTx/>
                <a:uFillTx/>
                <a:latin typeface="Gotham Book"/>
                <a:ea typeface="+mn-ea"/>
                <a:cs typeface="+mn-cs"/>
              </a:endParaRPr>
            </a:p>
          </p:txBody>
        </p:sp>
        <p:sp>
          <p:nvSpPr>
            <p:cNvPr id="225" name="Rectangle 224">
              <a:extLst>
                <a:ext uri="{FF2B5EF4-FFF2-40B4-BE49-F238E27FC236}">
                  <a16:creationId xmlns:a16="http://schemas.microsoft.com/office/drawing/2014/main" id="{4B7D8E9A-C7C3-4285-82C4-00046951B135}"/>
                </a:ext>
              </a:extLst>
            </p:cNvPr>
            <p:cNvSpPr/>
            <p:nvPr/>
          </p:nvSpPr>
          <p:spPr>
            <a:xfrm>
              <a:off x="8385452" y="273813"/>
              <a:ext cx="598499" cy="526225"/>
            </a:xfrm>
            <a:prstGeom prst="rect">
              <a:avLst/>
            </a:prstGeom>
            <a:solidFill>
              <a:schemeClr val="accent3">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FE22636A-90F4-4F18-BA80-D72857936E59}"/>
                </a:ext>
              </a:extLst>
            </p:cNvPr>
            <p:cNvSpPr/>
            <p:nvPr/>
          </p:nvSpPr>
          <p:spPr>
            <a:xfrm>
              <a:off x="8301047" y="394894"/>
              <a:ext cx="758060" cy="430887"/>
            </a:xfrm>
            <a:prstGeom prst="rect">
              <a:avLst/>
            </a:prstGeom>
            <a:noFill/>
          </p:spPr>
          <p:txBody>
            <a:bodyPr wrap="square">
              <a:spAutoFit/>
            </a:bodyPr>
            <a:lstStyle/>
            <a:p>
              <a:pPr lvl="0" algn="ctr">
                <a:spcBef>
                  <a:spcPts val="1000"/>
                </a:spcBef>
              </a:pPr>
              <a:r>
                <a:rPr lang="en-US" sz="1100" spc="-20" dirty="0">
                  <a:solidFill>
                    <a:schemeClr val="bg1"/>
                  </a:solidFill>
                  <a:latin typeface="Calibri" panose="020F0502020204030204" pitchFamily="34" charset="0"/>
                  <a:cs typeface="Calibri" panose="020F0502020204030204" pitchFamily="34" charset="0"/>
                </a:rPr>
                <a:t>The Impact</a:t>
              </a:r>
            </a:p>
          </p:txBody>
        </p:sp>
        <p:sp>
          <p:nvSpPr>
            <p:cNvPr id="227" name="Oval 226">
              <a:extLst>
                <a:ext uri="{FF2B5EF4-FFF2-40B4-BE49-F238E27FC236}">
                  <a16:creationId xmlns:a16="http://schemas.microsoft.com/office/drawing/2014/main" id="{2DE07452-2A0B-4783-B807-782EF3E4EAA4}"/>
                </a:ext>
              </a:extLst>
            </p:cNvPr>
            <p:cNvSpPr/>
            <p:nvPr/>
          </p:nvSpPr>
          <p:spPr>
            <a:xfrm>
              <a:off x="8554042" y="172102"/>
              <a:ext cx="247726" cy="252603"/>
            </a:xfrm>
            <a:prstGeom prst="ellipse">
              <a:avLst/>
            </a:prstGeom>
            <a:solidFill>
              <a:schemeClr val="bg1"/>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latin typeface="Gotham Book"/>
                </a:rPr>
                <a:t>5</a:t>
              </a:r>
              <a:endParaRPr kumimoji="0" lang="en-US" sz="1800" b="1" i="0" u="none" strike="noStrike" kern="1200" cap="none" spc="0" normalizeH="0" baseline="0" noProof="0" dirty="0">
                <a:ln>
                  <a:noFill/>
                </a:ln>
                <a:solidFill>
                  <a:schemeClr val="tx1"/>
                </a:solidFill>
                <a:effectLst/>
                <a:uLnTx/>
                <a:uFillTx/>
                <a:latin typeface="Gotham Book"/>
                <a:ea typeface="+mn-ea"/>
                <a:cs typeface="+mn-cs"/>
              </a:endParaRPr>
            </a:p>
          </p:txBody>
        </p:sp>
        <p:sp>
          <p:nvSpPr>
            <p:cNvPr id="229" name="Rectangle 228">
              <a:extLst>
                <a:ext uri="{FF2B5EF4-FFF2-40B4-BE49-F238E27FC236}">
                  <a16:creationId xmlns:a16="http://schemas.microsoft.com/office/drawing/2014/main" id="{C345A76D-FCC1-4FEF-ADFC-D82A4B4D71B4}"/>
                </a:ext>
              </a:extLst>
            </p:cNvPr>
            <p:cNvSpPr/>
            <p:nvPr/>
          </p:nvSpPr>
          <p:spPr>
            <a:xfrm>
              <a:off x="9064497" y="273813"/>
              <a:ext cx="598499" cy="526225"/>
            </a:xfrm>
            <a:prstGeom prst="rect">
              <a:avLst/>
            </a:prstGeom>
            <a:solidFill>
              <a:schemeClr val="accent3">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0F041924-3B48-4507-AA8D-AB593F127552}"/>
                </a:ext>
              </a:extLst>
            </p:cNvPr>
            <p:cNvSpPr/>
            <p:nvPr/>
          </p:nvSpPr>
          <p:spPr>
            <a:xfrm>
              <a:off x="8980092" y="394894"/>
              <a:ext cx="758060" cy="430887"/>
            </a:xfrm>
            <a:prstGeom prst="rect">
              <a:avLst/>
            </a:prstGeom>
            <a:noFill/>
          </p:spPr>
          <p:txBody>
            <a:bodyPr wrap="square">
              <a:spAutoFit/>
            </a:bodyPr>
            <a:lstStyle/>
            <a:p>
              <a:pPr lvl="0" algn="ctr">
                <a:spcBef>
                  <a:spcPts val="1000"/>
                </a:spcBef>
              </a:pPr>
              <a:r>
                <a:rPr lang="en-US" sz="1100" spc="-20" dirty="0">
                  <a:solidFill>
                    <a:schemeClr val="bg1"/>
                  </a:solidFill>
                  <a:latin typeface="Calibri" panose="020F0502020204030204" pitchFamily="34" charset="0"/>
                  <a:cs typeface="Calibri" panose="020F0502020204030204" pitchFamily="34" charset="0"/>
                </a:rPr>
                <a:t>Risk/ Payoff</a:t>
              </a:r>
            </a:p>
          </p:txBody>
        </p:sp>
        <p:sp>
          <p:nvSpPr>
            <p:cNvPr id="231" name="Oval 230">
              <a:extLst>
                <a:ext uri="{FF2B5EF4-FFF2-40B4-BE49-F238E27FC236}">
                  <a16:creationId xmlns:a16="http://schemas.microsoft.com/office/drawing/2014/main" id="{27EC5BF7-CB4C-49CB-91FD-934A86F41DC5}"/>
                </a:ext>
              </a:extLst>
            </p:cNvPr>
            <p:cNvSpPr/>
            <p:nvPr/>
          </p:nvSpPr>
          <p:spPr>
            <a:xfrm>
              <a:off x="9233087" y="172102"/>
              <a:ext cx="247726" cy="252603"/>
            </a:xfrm>
            <a:prstGeom prst="ellipse">
              <a:avLst/>
            </a:prstGeom>
            <a:solidFill>
              <a:schemeClr val="bg1"/>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latin typeface="Gotham Book"/>
                </a:rPr>
                <a:t>6</a:t>
              </a:r>
              <a:endParaRPr kumimoji="0" lang="en-US" sz="1800" b="1" i="0" u="none" strike="noStrike" kern="1200" cap="none" spc="0" normalizeH="0" baseline="0" noProof="0" dirty="0">
                <a:ln>
                  <a:noFill/>
                </a:ln>
                <a:solidFill>
                  <a:schemeClr val="tx1"/>
                </a:solidFill>
                <a:effectLst/>
                <a:uLnTx/>
                <a:uFillTx/>
                <a:latin typeface="Gotham Book"/>
              </a:endParaRPr>
            </a:p>
          </p:txBody>
        </p:sp>
        <p:sp>
          <p:nvSpPr>
            <p:cNvPr id="233" name="Rectangle 232">
              <a:extLst>
                <a:ext uri="{FF2B5EF4-FFF2-40B4-BE49-F238E27FC236}">
                  <a16:creationId xmlns:a16="http://schemas.microsoft.com/office/drawing/2014/main" id="{B74B7ED9-BDD3-450E-9D6B-42B388A4AE80}"/>
                </a:ext>
              </a:extLst>
            </p:cNvPr>
            <p:cNvSpPr/>
            <p:nvPr/>
          </p:nvSpPr>
          <p:spPr>
            <a:xfrm>
              <a:off x="9743542" y="273813"/>
              <a:ext cx="598499" cy="526225"/>
            </a:xfrm>
            <a:prstGeom prst="rect">
              <a:avLst/>
            </a:prstGeom>
            <a:solidFill>
              <a:srgbClr val="D9D9D9"/>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3AE334E5-FC8B-40A9-B455-1C17AAF0C265}"/>
                </a:ext>
              </a:extLst>
            </p:cNvPr>
            <p:cNvSpPr/>
            <p:nvPr/>
          </p:nvSpPr>
          <p:spPr>
            <a:xfrm>
              <a:off x="9659137" y="394894"/>
              <a:ext cx="758060" cy="430887"/>
            </a:xfrm>
            <a:prstGeom prst="rect">
              <a:avLst/>
            </a:prstGeom>
            <a:noFill/>
          </p:spPr>
          <p:txBody>
            <a:bodyPr wrap="square">
              <a:spAutoFit/>
            </a:bodyPr>
            <a:lstStyle/>
            <a:p>
              <a:pPr lvl="0" algn="ctr">
                <a:spcBef>
                  <a:spcPts val="1000"/>
                </a:spcBef>
              </a:pPr>
              <a:r>
                <a:rPr lang="en-US" sz="1100" spc="-20" dirty="0">
                  <a:solidFill>
                    <a:schemeClr val="bg1"/>
                  </a:solidFill>
                  <a:latin typeface="Calibri" panose="020F0502020204030204" pitchFamily="34" charset="0"/>
                  <a:cs typeface="Calibri" panose="020F0502020204030204" pitchFamily="34" charset="0"/>
                </a:rPr>
                <a:t>The      Cost</a:t>
              </a:r>
            </a:p>
          </p:txBody>
        </p:sp>
        <p:sp>
          <p:nvSpPr>
            <p:cNvPr id="235" name="Oval 234">
              <a:extLst>
                <a:ext uri="{FF2B5EF4-FFF2-40B4-BE49-F238E27FC236}">
                  <a16:creationId xmlns:a16="http://schemas.microsoft.com/office/drawing/2014/main" id="{158508EB-2671-438D-A0C4-5FD0E82D16CC}"/>
                </a:ext>
              </a:extLst>
            </p:cNvPr>
            <p:cNvSpPr/>
            <p:nvPr/>
          </p:nvSpPr>
          <p:spPr>
            <a:xfrm>
              <a:off x="9912132" y="172102"/>
              <a:ext cx="247726" cy="25260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85000"/>
                    </a:schemeClr>
                  </a:solidFill>
                  <a:latin typeface="Gotham Book"/>
                </a:rPr>
                <a:t>7</a:t>
              </a:r>
              <a:endParaRPr kumimoji="0" lang="en-US" sz="1800" b="1" i="0" u="none" strike="noStrike" kern="1200" cap="none" spc="0" normalizeH="0" baseline="0" noProof="0" dirty="0">
                <a:ln>
                  <a:noFill/>
                </a:ln>
                <a:solidFill>
                  <a:schemeClr val="bg1">
                    <a:lumMod val="85000"/>
                  </a:schemeClr>
                </a:solidFill>
                <a:effectLst/>
                <a:uLnTx/>
                <a:uFillTx/>
                <a:latin typeface="Gotham Book"/>
              </a:endParaRPr>
            </a:p>
          </p:txBody>
        </p:sp>
        <p:sp>
          <p:nvSpPr>
            <p:cNvPr id="237" name="Rectangle 236">
              <a:extLst>
                <a:ext uri="{FF2B5EF4-FFF2-40B4-BE49-F238E27FC236}">
                  <a16:creationId xmlns:a16="http://schemas.microsoft.com/office/drawing/2014/main" id="{B12C680E-2298-4F2B-BB72-E26D07108011}"/>
                </a:ext>
              </a:extLst>
            </p:cNvPr>
            <p:cNvSpPr/>
            <p:nvPr/>
          </p:nvSpPr>
          <p:spPr>
            <a:xfrm>
              <a:off x="10422587" y="273813"/>
              <a:ext cx="598499" cy="526225"/>
            </a:xfrm>
            <a:prstGeom prst="rect">
              <a:avLst/>
            </a:prstGeom>
            <a:solidFill>
              <a:srgbClr val="D9D9D9"/>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237">
              <a:extLst>
                <a:ext uri="{FF2B5EF4-FFF2-40B4-BE49-F238E27FC236}">
                  <a16:creationId xmlns:a16="http://schemas.microsoft.com/office/drawing/2014/main" id="{E320DA4F-60EC-4AF0-A5D0-5E6FF5D4A112}"/>
                </a:ext>
              </a:extLst>
            </p:cNvPr>
            <p:cNvSpPr/>
            <p:nvPr/>
          </p:nvSpPr>
          <p:spPr>
            <a:xfrm>
              <a:off x="10338182" y="394894"/>
              <a:ext cx="758060" cy="430887"/>
            </a:xfrm>
            <a:prstGeom prst="rect">
              <a:avLst/>
            </a:prstGeom>
            <a:noFill/>
          </p:spPr>
          <p:txBody>
            <a:bodyPr wrap="square">
              <a:spAutoFit/>
            </a:bodyPr>
            <a:lstStyle/>
            <a:p>
              <a:pPr lvl="0" algn="ctr">
                <a:spcBef>
                  <a:spcPts val="1000"/>
                </a:spcBef>
              </a:pPr>
              <a:r>
                <a:rPr lang="en-US" sz="1100" spc="-20" dirty="0">
                  <a:solidFill>
                    <a:schemeClr val="bg1"/>
                  </a:solidFill>
                  <a:latin typeface="Calibri" panose="020F0502020204030204" pitchFamily="34" charset="0"/>
                  <a:cs typeface="Calibri" panose="020F0502020204030204" pitchFamily="34" charset="0"/>
                </a:rPr>
                <a:t>The Timeline</a:t>
              </a:r>
            </a:p>
          </p:txBody>
        </p:sp>
        <p:sp>
          <p:nvSpPr>
            <p:cNvPr id="239" name="Oval 238">
              <a:extLst>
                <a:ext uri="{FF2B5EF4-FFF2-40B4-BE49-F238E27FC236}">
                  <a16:creationId xmlns:a16="http://schemas.microsoft.com/office/drawing/2014/main" id="{93000E46-66A7-4BAC-9FF6-8FCDEFC57FCF}"/>
                </a:ext>
              </a:extLst>
            </p:cNvPr>
            <p:cNvSpPr/>
            <p:nvPr/>
          </p:nvSpPr>
          <p:spPr>
            <a:xfrm>
              <a:off x="10591177" y="172102"/>
              <a:ext cx="247726" cy="25260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85000"/>
                    </a:schemeClr>
                  </a:solidFill>
                  <a:latin typeface="Gotham Book"/>
                </a:rPr>
                <a:t>8</a:t>
              </a:r>
              <a:endParaRPr kumimoji="0" lang="en-US" sz="1800" b="1" i="0" u="none" strike="noStrike" kern="1200" cap="none" spc="0" normalizeH="0" baseline="0" noProof="0" dirty="0">
                <a:ln>
                  <a:noFill/>
                </a:ln>
                <a:solidFill>
                  <a:schemeClr val="bg1">
                    <a:lumMod val="85000"/>
                  </a:schemeClr>
                </a:solidFill>
                <a:effectLst/>
                <a:uLnTx/>
                <a:uFillTx/>
                <a:latin typeface="Gotham Book"/>
              </a:endParaRPr>
            </a:p>
          </p:txBody>
        </p:sp>
        <p:sp>
          <p:nvSpPr>
            <p:cNvPr id="241" name="Rectangle 240">
              <a:extLst>
                <a:ext uri="{FF2B5EF4-FFF2-40B4-BE49-F238E27FC236}">
                  <a16:creationId xmlns:a16="http://schemas.microsoft.com/office/drawing/2014/main" id="{DA7A33D1-382F-4978-8F06-E1D1FD7B017D}"/>
                </a:ext>
              </a:extLst>
            </p:cNvPr>
            <p:cNvSpPr/>
            <p:nvPr/>
          </p:nvSpPr>
          <p:spPr>
            <a:xfrm>
              <a:off x="11101629" y="273813"/>
              <a:ext cx="598499" cy="526225"/>
            </a:xfrm>
            <a:prstGeom prst="rect">
              <a:avLst/>
            </a:prstGeom>
            <a:solidFill>
              <a:srgbClr val="D9D9D9"/>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Rectangle 241">
              <a:extLst>
                <a:ext uri="{FF2B5EF4-FFF2-40B4-BE49-F238E27FC236}">
                  <a16:creationId xmlns:a16="http://schemas.microsoft.com/office/drawing/2014/main" id="{067EA79B-B143-404E-84EA-91C47822FA30}"/>
                </a:ext>
              </a:extLst>
            </p:cNvPr>
            <p:cNvSpPr/>
            <p:nvPr/>
          </p:nvSpPr>
          <p:spPr>
            <a:xfrm>
              <a:off x="11017224" y="394894"/>
              <a:ext cx="758060" cy="430887"/>
            </a:xfrm>
            <a:prstGeom prst="rect">
              <a:avLst/>
            </a:prstGeom>
            <a:noFill/>
          </p:spPr>
          <p:txBody>
            <a:bodyPr wrap="square">
              <a:spAutoFit/>
            </a:bodyPr>
            <a:lstStyle/>
            <a:p>
              <a:pPr lvl="0" algn="ctr">
                <a:spcBef>
                  <a:spcPts val="1000"/>
                </a:spcBef>
              </a:pPr>
              <a:r>
                <a:rPr lang="en-US" sz="1100" spc="-20" dirty="0">
                  <a:solidFill>
                    <a:schemeClr val="bg1"/>
                  </a:solidFill>
                  <a:latin typeface="Calibri" panose="020F0502020204030204" pitchFamily="34" charset="0"/>
                  <a:cs typeface="Calibri" panose="020F0502020204030204" pitchFamily="34" charset="0"/>
                </a:rPr>
                <a:t>Progress/ Success</a:t>
              </a:r>
            </a:p>
          </p:txBody>
        </p:sp>
        <p:sp>
          <p:nvSpPr>
            <p:cNvPr id="243" name="Oval 242">
              <a:extLst>
                <a:ext uri="{FF2B5EF4-FFF2-40B4-BE49-F238E27FC236}">
                  <a16:creationId xmlns:a16="http://schemas.microsoft.com/office/drawing/2014/main" id="{6DFF3EDE-8361-41E1-A930-97E95D5BCB69}"/>
                </a:ext>
              </a:extLst>
            </p:cNvPr>
            <p:cNvSpPr/>
            <p:nvPr/>
          </p:nvSpPr>
          <p:spPr>
            <a:xfrm>
              <a:off x="11270219" y="172102"/>
              <a:ext cx="247726" cy="25260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bg1">
                      <a:lumMod val="85000"/>
                    </a:schemeClr>
                  </a:solidFill>
                  <a:effectLst/>
                  <a:uLnTx/>
                  <a:uFillTx/>
                  <a:latin typeface="Gotham Book"/>
                  <a:ea typeface="+mn-ea"/>
                  <a:cs typeface="+mn-cs"/>
                </a:rPr>
                <a:t>9</a:t>
              </a:r>
            </a:p>
          </p:txBody>
        </p:sp>
      </p:grpSp>
      <p:sp>
        <p:nvSpPr>
          <p:cNvPr id="123" name="Rectangle 122">
            <a:extLst>
              <a:ext uri="{FF2B5EF4-FFF2-40B4-BE49-F238E27FC236}">
                <a16:creationId xmlns:a16="http://schemas.microsoft.com/office/drawing/2014/main" id="{AEBBBC40-A3F5-4135-AAB0-3A80CD67DB7C}"/>
              </a:ext>
            </a:extLst>
          </p:cNvPr>
          <p:cNvSpPr/>
          <p:nvPr/>
        </p:nvSpPr>
        <p:spPr>
          <a:xfrm>
            <a:off x="7958130" y="1348174"/>
            <a:ext cx="3771900" cy="1280160"/>
          </a:xfrm>
          <a:prstGeom prst="rect">
            <a:avLst/>
          </a:prstGeom>
          <a:solidFill>
            <a:schemeClr val="bg1"/>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300" normalizeH="0" baseline="0" noProof="0" dirty="0">
                <a:ln>
                  <a:noFill/>
                </a:ln>
                <a:solidFill>
                  <a:srgbClr val="000000"/>
                </a:solidFill>
                <a:effectLst/>
                <a:uLnTx/>
                <a:uFillTx/>
                <a:latin typeface="Chronicle Display Black"/>
                <a:ea typeface="Open Sans" panose="020B0606030504020204" pitchFamily="34" charset="0"/>
                <a:cs typeface="Open Sans" panose="020B0606030504020204" pitchFamily="34" charset="0"/>
              </a:rPr>
              <a:t>Determine factors and quantify those relationships</a:t>
            </a:r>
          </a:p>
        </p:txBody>
      </p:sp>
      <p:sp>
        <p:nvSpPr>
          <p:cNvPr id="124" name="Rectangle 123">
            <a:extLst>
              <a:ext uri="{FF2B5EF4-FFF2-40B4-BE49-F238E27FC236}">
                <a16:creationId xmlns:a16="http://schemas.microsoft.com/office/drawing/2014/main" id="{634F9BFF-CA5F-4A09-96E1-1BF1F79D2A1E}"/>
              </a:ext>
            </a:extLst>
          </p:cNvPr>
          <p:cNvSpPr/>
          <p:nvPr/>
        </p:nvSpPr>
        <p:spPr>
          <a:xfrm>
            <a:off x="7958130" y="2896371"/>
            <a:ext cx="3771900" cy="2029583"/>
          </a:xfrm>
          <a:prstGeom prst="rect">
            <a:avLst/>
          </a:prstGeom>
          <a:solidFill>
            <a:schemeClr val="bg1"/>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300" normalizeH="0" baseline="0" noProof="0" dirty="0">
                <a:ln>
                  <a:noFill/>
                </a:ln>
                <a:solidFill>
                  <a:srgbClr val="000000"/>
                </a:solidFill>
                <a:effectLst/>
                <a:uLnTx/>
                <a:uFillTx/>
                <a:latin typeface="Chronicle Display Black"/>
                <a:ea typeface="Open Sans" panose="020B0606030504020204" pitchFamily="34" charset="0"/>
                <a:cs typeface="Open Sans" panose="020B0606030504020204" pitchFamily="34" charset="0"/>
              </a:rPr>
              <a:t>Compute innovation through creativity</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i="0" u="none" strike="noStrike" kern="1200" cap="none" spc="300" normalizeH="0" baseline="0" noProof="0" dirty="0">
              <a:ln>
                <a:noFill/>
              </a:ln>
              <a:solidFill>
                <a:srgbClr val="000000"/>
              </a:solidFill>
              <a:effectLst/>
              <a:uLnTx/>
              <a:uFillTx/>
              <a:latin typeface="Chronicle Display Black"/>
              <a:ea typeface="Open Sans" panose="020B0606030504020204" pitchFamily="34" charset="0"/>
              <a:cs typeface="Open Sans" panose="020B0606030504020204" pitchFamily="34" charset="0"/>
            </a:endParaRPr>
          </a:p>
          <a:p>
            <a:pPr algn="ctr">
              <a:defRPr/>
            </a:pPr>
            <a:r>
              <a:rPr lang="en-US" sz="2400" spc="300" dirty="0">
                <a:solidFill>
                  <a:srgbClr val="000000"/>
                </a:solidFill>
                <a:latin typeface="Chronicle Display Black"/>
                <a:ea typeface="Open Sans" panose="020B0606030504020204" pitchFamily="34" charset="0"/>
                <a:cs typeface="Open Sans" panose="020B0606030504020204" pitchFamily="34" charset="0"/>
              </a:rPr>
              <a:t>New perspective into how and where to spark innovation</a:t>
            </a:r>
          </a:p>
        </p:txBody>
      </p:sp>
      <p:sp>
        <p:nvSpPr>
          <p:cNvPr id="125" name="Rectangle 124">
            <a:extLst>
              <a:ext uri="{FF2B5EF4-FFF2-40B4-BE49-F238E27FC236}">
                <a16:creationId xmlns:a16="http://schemas.microsoft.com/office/drawing/2014/main" id="{455B17AB-9A52-4D9A-AE89-377C1EB59479}"/>
              </a:ext>
            </a:extLst>
          </p:cNvPr>
          <p:cNvSpPr/>
          <p:nvPr/>
        </p:nvSpPr>
        <p:spPr>
          <a:xfrm>
            <a:off x="7958130" y="5193992"/>
            <a:ext cx="3771900" cy="914400"/>
          </a:xfrm>
          <a:prstGeom prst="rect">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300" normalizeH="0" baseline="0" noProof="0" dirty="0">
                <a:ln>
                  <a:noFill/>
                </a:ln>
                <a:solidFill>
                  <a:srgbClr val="000000"/>
                </a:solidFill>
                <a:effectLst/>
                <a:uLnTx/>
                <a:uFillTx/>
                <a:latin typeface="Chronicle Display Black"/>
                <a:ea typeface="Open Sans" panose="020B0606030504020204" pitchFamily="34" charset="0"/>
                <a:cs typeface="Open Sans" panose="020B0606030504020204" pitchFamily="34" charset="0"/>
              </a:rPr>
              <a:t>Useful for government officials and investors</a:t>
            </a:r>
          </a:p>
        </p:txBody>
      </p:sp>
    </p:spTree>
    <p:extLst>
      <p:ext uri="{BB962C8B-B14F-4D97-AF65-F5344CB8AC3E}">
        <p14:creationId xmlns:p14="http://schemas.microsoft.com/office/powerpoint/2010/main" val="2936172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91">
            <a:extLst>
              <a:ext uri="{FF2B5EF4-FFF2-40B4-BE49-F238E27FC236}">
                <a16:creationId xmlns:a16="http://schemas.microsoft.com/office/drawing/2014/main" id="{BE40CE10-4B24-4230-B20A-1883A57B9B0A}"/>
              </a:ext>
            </a:extLst>
          </p:cNvPr>
          <p:cNvSpPr/>
          <p:nvPr/>
        </p:nvSpPr>
        <p:spPr>
          <a:xfrm>
            <a:off x="10645648" y="2781759"/>
            <a:ext cx="1536192" cy="108636"/>
          </a:xfrm>
          <a:prstGeom prst="rect">
            <a:avLst/>
          </a:prstGeom>
          <a:solidFill>
            <a:srgbClr val="787878">
              <a:lumMod val="20000"/>
              <a:lumOff val="80000"/>
            </a:srgbClr>
          </a:solidFill>
          <a:ln w="12700" cap="flat" cmpd="sng" algn="ctr">
            <a:solidFill>
              <a:srgbClr val="FFFFFF"/>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Open Sans"/>
              <a:ea typeface="+mn-ea"/>
              <a:cs typeface="+mn-cs"/>
            </a:endParaRPr>
          </a:p>
        </p:txBody>
      </p:sp>
      <p:sp>
        <p:nvSpPr>
          <p:cNvPr id="10" name="Rectangle 9">
            <a:extLst>
              <a:ext uri="{FF2B5EF4-FFF2-40B4-BE49-F238E27FC236}">
                <a16:creationId xmlns:a16="http://schemas.microsoft.com/office/drawing/2014/main" id="{F85F5FF3-C866-46CC-A793-4C68E996D6AE}"/>
              </a:ext>
            </a:extLst>
          </p:cNvPr>
          <p:cNvSpPr/>
          <p:nvPr/>
        </p:nvSpPr>
        <p:spPr>
          <a:xfrm>
            <a:off x="7156660" y="2781759"/>
            <a:ext cx="1536192" cy="108636"/>
          </a:xfrm>
          <a:prstGeom prst="rect">
            <a:avLst/>
          </a:prstGeom>
          <a:solidFill>
            <a:srgbClr val="787878">
              <a:lumMod val="20000"/>
              <a:lumOff val="80000"/>
            </a:srgbClr>
          </a:solidFill>
          <a:ln w="12700" cap="flat" cmpd="sng" algn="ctr">
            <a:solidFill>
              <a:srgbClr val="FFFFFF"/>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Open Sans"/>
              <a:ea typeface="+mn-ea"/>
              <a:cs typeface="+mn-cs"/>
            </a:endParaRPr>
          </a:p>
        </p:txBody>
      </p:sp>
      <p:sp>
        <p:nvSpPr>
          <p:cNvPr id="9" name="Rectangle 8">
            <a:extLst>
              <a:ext uri="{FF2B5EF4-FFF2-40B4-BE49-F238E27FC236}">
                <a16:creationId xmlns:a16="http://schemas.microsoft.com/office/drawing/2014/main" id="{902FF1B3-E023-4DD3-A4E7-C87D031E61C0}"/>
              </a:ext>
            </a:extLst>
          </p:cNvPr>
          <p:cNvSpPr/>
          <p:nvPr/>
        </p:nvSpPr>
        <p:spPr>
          <a:xfrm>
            <a:off x="0" y="2781761"/>
            <a:ext cx="1536192" cy="108636"/>
          </a:xfrm>
          <a:prstGeom prst="rect">
            <a:avLst/>
          </a:prstGeom>
          <a:solidFill>
            <a:srgbClr val="787878">
              <a:lumMod val="20000"/>
              <a:lumOff val="80000"/>
            </a:srgbClr>
          </a:solidFill>
          <a:ln w="12700" cap="flat" cmpd="sng" algn="ctr">
            <a:solidFill>
              <a:srgbClr val="FFFFFF"/>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a typeface="+mn-ea"/>
              <a:cs typeface="+mn-cs"/>
            </a:endParaRPr>
          </a:p>
        </p:txBody>
      </p:sp>
      <p:graphicFrame>
        <p:nvGraphicFramePr>
          <p:cNvPr id="34" name="Object 33" hidden="1">
            <a:extLst>
              <a:ext uri="{FF2B5EF4-FFF2-40B4-BE49-F238E27FC236}">
                <a16:creationId xmlns:a16="http://schemas.microsoft.com/office/drawing/2014/main" id="{03BF54C6-BA19-4B40-A973-0C79C39F2D49}"/>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77" name="think-cell Slide" r:id="rId6" imgW="395" imgH="396" progId="TCLayout.ActiveDocument.1">
                  <p:embed/>
                </p:oleObj>
              </mc:Choice>
              <mc:Fallback>
                <p:oleObj name="think-cell Slide" r:id="rId6" imgW="395" imgH="396" progId="TCLayout.ActiveDocument.1">
                  <p:embed/>
                  <p:pic>
                    <p:nvPicPr>
                      <p:cNvPr id="34" name="Object 33" hidden="1">
                        <a:extLst>
                          <a:ext uri="{FF2B5EF4-FFF2-40B4-BE49-F238E27FC236}">
                            <a16:creationId xmlns:a16="http://schemas.microsoft.com/office/drawing/2014/main" id="{03BF54C6-BA19-4B40-A973-0C79C39F2D49}"/>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5" name="Rectangle 34" hidden="1">
            <a:extLst>
              <a:ext uri="{FF2B5EF4-FFF2-40B4-BE49-F238E27FC236}">
                <a16:creationId xmlns:a16="http://schemas.microsoft.com/office/drawing/2014/main" id="{5B73D268-E9E7-4598-88DF-BFEF7E7BBD6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US" sz="3600" dirty="0">
              <a:latin typeface="Chronicle Display Black"/>
              <a:sym typeface="Chronicle Display Black"/>
            </a:endParaRPr>
          </a:p>
        </p:txBody>
      </p:sp>
      <p:sp>
        <p:nvSpPr>
          <p:cNvPr id="2" name="Title 1">
            <a:extLst>
              <a:ext uri="{FF2B5EF4-FFF2-40B4-BE49-F238E27FC236}">
                <a16:creationId xmlns:a16="http://schemas.microsoft.com/office/drawing/2014/main" id="{097DE804-8728-4D59-B8E3-18C59610C98D}"/>
              </a:ext>
            </a:extLst>
          </p:cNvPr>
          <p:cNvSpPr>
            <a:spLocks noGrp="1"/>
          </p:cNvSpPr>
          <p:nvPr>
            <p:ph type="title"/>
          </p:nvPr>
        </p:nvSpPr>
        <p:spPr/>
        <p:txBody>
          <a:bodyPr/>
          <a:lstStyle/>
          <a:p>
            <a:r>
              <a:rPr lang="en-US" dirty="0"/>
              <a:t>Quantifying Innovation</a:t>
            </a:r>
          </a:p>
        </p:txBody>
      </p:sp>
      <p:sp>
        <p:nvSpPr>
          <p:cNvPr id="5" name="Rectangle 4">
            <a:extLst>
              <a:ext uri="{FF2B5EF4-FFF2-40B4-BE49-F238E27FC236}">
                <a16:creationId xmlns:a16="http://schemas.microsoft.com/office/drawing/2014/main" id="{0D82156B-03C5-4E94-853F-35DD43EB7DBD}"/>
              </a:ext>
            </a:extLst>
          </p:cNvPr>
          <p:cNvSpPr/>
          <p:nvPr/>
        </p:nvSpPr>
        <p:spPr>
          <a:xfrm>
            <a:off x="576815" y="2781760"/>
            <a:ext cx="2286000" cy="108636"/>
          </a:xfrm>
          <a:prstGeom prst="rect">
            <a:avLst/>
          </a:prstGeom>
          <a:solidFill>
            <a:schemeClr val="accent5"/>
          </a:solidFill>
          <a:ln w="12700" cap="flat" cmpd="sng" algn="ctr">
            <a:solidFill>
              <a:srgbClr val="FFFFFF"/>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a typeface="+mn-ea"/>
              <a:cs typeface="+mn-cs"/>
            </a:endParaRPr>
          </a:p>
        </p:txBody>
      </p:sp>
      <p:sp>
        <p:nvSpPr>
          <p:cNvPr id="6" name="Rectangle 5">
            <a:extLst>
              <a:ext uri="{FF2B5EF4-FFF2-40B4-BE49-F238E27FC236}">
                <a16:creationId xmlns:a16="http://schemas.microsoft.com/office/drawing/2014/main" id="{6B346BC6-86B8-4611-8DE2-402807DF21F6}"/>
              </a:ext>
            </a:extLst>
          </p:cNvPr>
          <p:cNvSpPr/>
          <p:nvPr/>
        </p:nvSpPr>
        <p:spPr>
          <a:xfrm>
            <a:off x="2856673" y="2781760"/>
            <a:ext cx="2286000" cy="108636"/>
          </a:xfrm>
          <a:prstGeom prst="rect">
            <a:avLst/>
          </a:prstGeom>
          <a:solidFill>
            <a:schemeClr val="accent4"/>
          </a:solidFill>
          <a:ln w="12700" cap="flat" cmpd="sng" algn="ctr">
            <a:solidFill>
              <a:srgbClr val="FFFFFF"/>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a typeface="+mn-ea"/>
              <a:cs typeface="+mn-cs"/>
            </a:endParaRPr>
          </a:p>
        </p:txBody>
      </p:sp>
      <p:sp>
        <p:nvSpPr>
          <p:cNvPr id="7" name="Rectangle 6">
            <a:extLst>
              <a:ext uri="{FF2B5EF4-FFF2-40B4-BE49-F238E27FC236}">
                <a16:creationId xmlns:a16="http://schemas.microsoft.com/office/drawing/2014/main" id="{84A20D0D-07B0-470D-86CD-3C1A8AF988A1}"/>
              </a:ext>
            </a:extLst>
          </p:cNvPr>
          <p:cNvSpPr/>
          <p:nvPr/>
        </p:nvSpPr>
        <p:spPr>
          <a:xfrm>
            <a:off x="5126371" y="2781761"/>
            <a:ext cx="2286000" cy="108636"/>
          </a:xfrm>
          <a:prstGeom prst="rect">
            <a:avLst/>
          </a:prstGeom>
          <a:solidFill>
            <a:schemeClr val="accent3"/>
          </a:solidFill>
          <a:ln w="12700" cap="flat" cmpd="sng" algn="ctr">
            <a:solidFill>
              <a:srgbClr val="FFFFFF"/>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a typeface="+mn-ea"/>
              <a:cs typeface="+mn-cs"/>
            </a:endParaRPr>
          </a:p>
        </p:txBody>
      </p:sp>
      <p:sp>
        <p:nvSpPr>
          <p:cNvPr id="8" name="Rectangle 7">
            <a:extLst>
              <a:ext uri="{FF2B5EF4-FFF2-40B4-BE49-F238E27FC236}">
                <a16:creationId xmlns:a16="http://schemas.microsoft.com/office/drawing/2014/main" id="{A390B5B2-0886-4710-A22A-6996AB751B8A}"/>
              </a:ext>
            </a:extLst>
          </p:cNvPr>
          <p:cNvSpPr/>
          <p:nvPr/>
        </p:nvSpPr>
        <p:spPr>
          <a:xfrm>
            <a:off x="7982143" y="2781759"/>
            <a:ext cx="3596346" cy="108638"/>
          </a:xfrm>
          <a:prstGeom prst="rect">
            <a:avLst/>
          </a:prstGeom>
          <a:solidFill>
            <a:schemeClr val="accent6"/>
          </a:solidFill>
          <a:ln w="12700" cap="flat" cmpd="sng" algn="ctr">
            <a:solidFill>
              <a:srgbClr val="FFFFFF"/>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a typeface="+mn-ea"/>
              <a:cs typeface="+mn-cs"/>
            </a:endParaRPr>
          </a:p>
        </p:txBody>
      </p:sp>
      <p:sp>
        <p:nvSpPr>
          <p:cNvPr id="13" name="TextBox 12">
            <a:extLst>
              <a:ext uri="{FF2B5EF4-FFF2-40B4-BE49-F238E27FC236}">
                <a16:creationId xmlns:a16="http://schemas.microsoft.com/office/drawing/2014/main" id="{439CD263-1AEE-4ADB-80B8-074CA846494C}"/>
              </a:ext>
            </a:extLst>
          </p:cNvPr>
          <p:cNvSpPr txBox="1"/>
          <p:nvPr/>
        </p:nvSpPr>
        <p:spPr>
          <a:xfrm>
            <a:off x="763294" y="3097640"/>
            <a:ext cx="1851171" cy="1109727"/>
          </a:xfrm>
          <a:prstGeom prst="rect">
            <a:avLst/>
          </a:prstGeom>
          <a:noFill/>
        </p:spPr>
        <p:txBody>
          <a:bodyPr wrap="square" lIns="0" tIns="0" rIns="0" bIns="0" rtlCol="0">
            <a:spAutoFit/>
          </a:bodyPr>
          <a:lstStyle/>
          <a:p>
            <a:pPr marL="1466" marR="0" lvl="0" indent="0" algn="ctr" defTabSz="914400" rtl="0" eaLnBrk="1" fontAlgn="auto" latinLnBrk="0" hangingPunct="1">
              <a:lnSpc>
                <a:spcPct val="106000"/>
              </a:lnSpc>
              <a:spcBef>
                <a:spcPts val="0"/>
              </a:spcBef>
              <a:spcAft>
                <a:spcPts val="600"/>
              </a:spcAft>
              <a:buClr>
                <a:srgbClr val="000000"/>
              </a:buClr>
              <a:buSzTx/>
              <a:buFontTx/>
              <a:buNone/>
              <a:tabLst/>
              <a:defRPr/>
            </a:pPr>
            <a:r>
              <a:rPr kumimoji="0" lang="en-US" sz="1600" i="0" u="none" strike="noStrike" kern="1200" cap="none" spc="0" normalizeH="0" baseline="0" noProof="0" dirty="0">
                <a:ln>
                  <a:noFill/>
                </a:ln>
                <a:solidFill>
                  <a:srgbClr val="000000"/>
                </a:solidFill>
                <a:effectLst/>
                <a:uLnTx/>
                <a:uFillTx/>
                <a:ea typeface="+mn-ea"/>
                <a:cs typeface="Calibri" panose="020F0502020204030204" pitchFamily="34" charset="0"/>
              </a:rPr>
              <a:t>Identifying the country’s </a:t>
            </a:r>
            <a:r>
              <a:rPr kumimoji="0" lang="en-US" sz="1600" b="1" i="0" u="none" strike="noStrike" kern="1200" cap="none" spc="0" normalizeH="0" baseline="0" noProof="0" dirty="0">
                <a:ln>
                  <a:noFill/>
                </a:ln>
                <a:solidFill>
                  <a:srgbClr val="000000"/>
                </a:solidFill>
                <a:effectLst/>
                <a:uLnTx/>
                <a:uFillTx/>
                <a:ea typeface="+mn-ea"/>
                <a:cs typeface="Calibri" panose="020F0502020204030204" pitchFamily="34" charset="0"/>
              </a:rPr>
              <a:t>cultural economy</a:t>
            </a:r>
          </a:p>
          <a:p>
            <a:pPr marL="1466" marR="0" lvl="0" indent="0" algn="ctr" defTabSz="914400" rtl="0" eaLnBrk="1" fontAlgn="auto" latinLnBrk="0" hangingPunct="1">
              <a:lnSpc>
                <a:spcPct val="106000"/>
              </a:lnSpc>
              <a:spcBef>
                <a:spcPts val="0"/>
              </a:spcBef>
              <a:spcAft>
                <a:spcPts val="600"/>
              </a:spcAft>
              <a:buClr>
                <a:srgbClr val="000000"/>
              </a:buClr>
              <a:buSzTx/>
              <a:buFontTx/>
              <a:buNone/>
              <a:tabLst/>
              <a:defRPr/>
            </a:pPr>
            <a:r>
              <a:rPr kumimoji="0" lang="en-US" sz="1600" b="0" i="1" u="none" strike="noStrike" kern="1200" cap="none" spc="0" normalizeH="0" baseline="0" noProof="0" dirty="0">
                <a:ln>
                  <a:noFill/>
                </a:ln>
                <a:solidFill>
                  <a:srgbClr val="000000"/>
                </a:solidFill>
                <a:effectLst/>
                <a:uLnTx/>
                <a:uFillTx/>
                <a:ea typeface="+mn-ea"/>
                <a:cs typeface="Calibri" panose="020F0502020204030204" pitchFamily="34" charset="0"/>
              </a:rPr>
              <a:t>Pratt et. al</a:t>
            </a:r>
          </a:p>
        </p:txBody>
      </p:sp>
      <p:sp>
        <p:nvSpPr>
          <p:cNvPr id="14" name="TextBox 13">
            <a:extLst>
              <a:ext uri="{FF2B5EF4-FFF2-40B4-BE49-F238E27FC236}">
                <a16:creationId xmlns:a16="http://schemas.microsoft.com/office/drawing/2014/main" id="{C86C1CED-055F-49C0-B038-65331FE8FF68}"/>
              </a:ext>
            </a:extLst>
          </p:cNvPr>
          <p:cNvSpPr txBox="1"/>
          <p:nvPr/>
        </p:nvSpPr>
        <p:spPr>
          <a:xfrm>
            <a:off x="3057862" y="3103016"/>
            <a:ext cx="1935678" cy="1109727"/>
          </a:xfrm>
          <a:prstGeom prst="rect">
            <a:avLst/>
          </a:prstGeom>
          <a:noFill/>
        </p:spPr>
        <p:txBody>
          <a:bodyPr wrap="square" lIns="0" tIns="0" rIns="0" bIns="0" rtlCol="0">
            <a:spAutoFit/>
          </a:bodyPr>
          <a:lstStyle/>
          <a:p>
            <a:pPr marL="1466" lvl="0" algn="ctr">
              <a:lnSpc>
                <a:spcPct val="106000"/>
              </a:lnSpc>
              <a:spcAft>
                <a:spcPts val="600"/>
              </a:spcAft>
              <a:buClr>
                <a:srgbClr val="000000"/>
              </a:buClr>
              <a:defRPr/>
            </a:pPr>
            <a:r>
              <a:rPr lang="en-US" sz="1600" dirty="0">
                <a:solidFill>
                  <a:srgbClr val="000000"/>
                </a:solidFill>
                <a:cs typeface="Calibri" panose="020F0502020204030204" pitchFamily="34" charset="0"/>
              </a:rPr>
              <a:t>Combining innovation predictors into a </a:t>
            </a:r>
            <a:r>
              <a:rPr lang="en-US" sz="1600" b="1" dirty="0">
                <a:solidFill>
                  <a:srgbClr val="000000"/>
                </a:solidFill>
                <a:cs typeface="Calibri" panose="020F0502020204030204" pitchFamily="34" charset="0"/>
              </a:rPr>
              <a:t>synthetic variable</a:t>
            </a:r>
          </a:p>
          <a:p>
            <a:pPr marL="1466" lvl="0" algn="ctr">
              <a:lnSpc>
                <a:spcPct val="106000"/>
              </a:lnSpc>
              <a:spcAft>
                <a:spcPts val="600"/>
              </a:spcAft>
              <a:buClr>
                <a:srgbClr val="000000"/>
              </a:buClr>
              <a:defRPr/>
            </a:pPr>
            <a:r>
              <a:rPr lang="en-US" sz="1600" i="1" dirty="0" err="1"/>
              <a:t>Roszko-Wójtowicz</a:t>
            </a:r>
            <a:r>
              <a:rPr lang="en-US" sz="1600" i="1" dirty="0"/>
              <a:t> et al.</a:t>
            </a:r>
            <a:endParaRPr lang="en-US" sz="1600" i="1" dirty="0">
              <a:solidFill>
                <a:srgbClr val="000000"/>
              </a:solidFill>
              <a:cs typeface="Calibri" panose="020F0502020204030204" pitchFamily="34" charset="0"/>
            </a:endParaRPr>
          </a:p>
        </p:txBody>
      </p:sp>
      <p:sp>
        <p:nvSpPr>
          <p:cNvPr id="15" name="TextBox 14">
            <a:extLst>
              <a:ext uri="{FF2B5EF4-FFF2-40B4-BE49-F238E27FC236}">
                <a16:creationId xmlns:a16="http://schemas.microsoft.com/office/drawing/2014/main" id="{8F951170-3DA3-405D-BEFB-CEB5B5C36EF1}"/>
              </a:ext>
            </a:extLst>
          </p:cNvPr>
          <p:cNvSpPr txBox="1"/>
          <p:nvPr/>
        </p:nvSpPr>
        <p:spPr>
          <a:xfrm>
            <a:off x="5295255" y="3097640"/>
            <a:ext cx="2009362" cy="1109727"/>
          </a:xfrm>
          <a:prstGeom prst="rect">
            <a:avLst/>
          </a:prstGeom>
          <a:noFill/>
        </p:spPr>
        <p:txBody>
          <a:bodyPr wrap="square" lIns="0" tIns="0" rIns="0" bIns="0" rtlCol="0">
            <a:spAutoFit/>
          </a:bodyPr>
          <a:lstStyle/>
          <a:p>
            <a:pPr marL="1466" lvl="0" algn="ctr">
              <a:lnSpc>
                <a:spcPct val="106000"/>
              </a:lnSpc>
              <a:spcAft>
                <a:spcPts val="600"/>
              </a:spcAft>
              <a:buClr>
                <a:srgbClr val="000000"/>
              </a:buClr>
              <a:defRPr/>
            </a:pPr>
            <a:r>
              <a:rPr lang="en-US" sz="1600" dirty="0">
                <a:solidFill>
                  <a:srgbClr val="000000"/>
                </a:solidFill>
                <a:cs typeface="Calibri" panose="020F0502020204030204" pitchFamily="34" charset="0"/>
              </a:rPr>
              <a:t>Utilizing a </a:t>
            </a:r>
            <a:r>
              <a:rPr lang="en-US" sz="1600" b="1" dirty="0">
                <a:solidFill>
                  <a:srgbClr val="000000"/>
                </a:solidFill>
                <a:cs typeface="Calibri" panose="020F0502020204030204" pitchFamily="34" charset="0"/>
              </a:rPr>
              <a:t>fuzzy-set innovation ranking </a:t>
            </a:r>
            <a:r>
              <a:rPr lang="en-US" sz="1600" dirty="0">
                <a:solidFill>
                  <a:srgbClr val="000000"/>
                </a:solidFill>
                <a:cs typeface="Calibri" panose="020F0502020204030204" pitchFamily="34" charset="0"/>
              </a:rPr>
              <a:t>for countries</a:t>
            </a:r>
          </a:p>
          <a:p>
            <a:pPr marL="1466" lvl="0" algn="ctr">
              <a:lnSpc>
                <a:spcPct val="106000"/>
              </a:lnSpc>
              <a:spcAft>
                <a:spcPts val="600"/>
              </a:spcAft>
              <a:buClr>
                <a:srgbClr val="000000"/>
              </a:buClr>
              <a:defRPr/>
            </a:pPr>
            <a:r>
              <a:rPr lang="en-US" sz="1600" i="1" dirty="0">
                <a:solidFill>
                  <a:srgbClr val="000000"/>
                </a:solidFill>
                <a:cs typeface="Calibri" panose="020F0502020204030204" pitchFamily="34" charset="0"/>
              </a:rPr>
              <a:t>Crespo et. al</a:t>
            </a:r>
            <a:endParaRPr kumimoji="0" lang="en-US" sz="1600" i="1" u="none" strike="noStrike" kern="1200" cap="none" spc="0" normalizeH="0" baseline="0" noProof="0" dirty="0">
              <a:ln>
                <a:noFill/>
              </a:ln>
              <a:solidFill>
                <a:srgbClr val="000000"/>
              </a:solidFill>
              <a:effectLst/>
              <a:uLnTx/>
              <a:uFillTx/>
              <a:ea typeface="+mn-ea"/>
              <a:cs typeface="Calibri" panose="020F0502020204030204" pitchFamily="34" charset="0"/>
            </a:endParaRPr>
          </a:p>
        </p:txBody>
      </p:sp>
      <p:sp>
        <p:nvSpPr>
          <p:cNvPr id="16" name="TextBox 15">
            <a:extLst>
              <a:ext uri="{FF2B5EF4-FFF2-40B4-BE49-F238E27FC236}">
                <a16:creationId xmlns:a16="http://schemas.microsoft.com/office/drawing/2014/main" id="{99531708-63B6-4242-A17A-DA460A5AD8B3}"/>
              </a:ext>
            </a:extLst>
          </p:cNvPr>
          <p:cNvSpPr txBox="1"/>
          <p:nvPr/>
        </p:nvSpPr>
        <p:spPr>
          <a:xfrm>
            <a:off x="8167954" y="3097640"/>
            <a:ext cx="3260751" cy="1370696"/>
          </a:xfrm>
          <a:prstGeom prst="rect">
            <a:avLst/>
          </a:prstGeom>
          <a:noFill/>
        </p:spPr>
        <p:txBody>
          <a:bodyPr wrap="square" lIns="0" tIns="0" rIns="0" bIns="0" rtlCol="0">
            <a:spAutoFit/>
          </a:bodyPr>
          <a:lstStyle/>
          <a:p>
            <a:pPr marL="1466" lvl="0" algn="ctr">
              <a:lnSpc>
                <a:spcPct val="106000"/>
              </a:lnSpc>
              <a:spcAft>
                <a:spcPts val="600"/>
              </a:spcAft>
              <a:buClr>
                <a:srgbClr val="000000"/>
              </a:buClr>
              <a:defRPr/>
            </a:pPr>
            <a:r>
              <a:rPr kumimoji="0" lang="en-US" sz="1600" u="none" strike="noStrike" kern="1200" cap="none" spc="0" normalizeH="0" baseline="0" noProof="0" dirty="0">
                <a:ln>
                  <a:noFill/>
                </a:ln>
                <a:solidFill>
                  <a:srgbClr val="000000"/>
                </a:solidFill>
                <a:effectLst/>
                <a:uLnTx/>
                <a:uFillTx/>
                <a:ea typeface="+mn-ea"/>
                <a:cs typeface="Calibri" panose="020F0502020204030204" pitchFamily="34" charset="0"/>
              </a:rPr>
              <a:t>Incorporating a </a:t>
            </a:r>
            <a:r>
              <a:rPr kumimoji="0" lang="en-US" sz="1600" b="1" u="none" strike="noStrike" kern="1200" cap="none" spc="0" normalizeH="0" baseline="0" noProof="0" dirty="0">
                <a:ln>
                  <a:noFill/>
                </a:ln>
                <a:solidFill>
                  <a:srgbClr val="000000"/>
                </a:solidFill>
                <a:effectLst/>
                <a:uLnTx/>
                <a:uFillTx/>
                <a:ea typeface="+mn-ea"/>
                <a:cs typeface="Calibri" panose="020F0502020204030204" pitchFamily="34" charset="0"/>
              </a:rPr>
              <a:t>unique combination of creative and economic factors </a:t>
            </a:r>
            <a:r>
              <a:rPr kumimoji="0" lang="en-US" sz="1600" u="none" strike="noStrike" kern="1200" cap="none" spc="0" normalizeH="0" baseline="0" noProof="0" dirty="0">
                <a:ln>
                  <a:noFill/>
                </a:ln>
                <a:solidFill>
                  <a:srgbClr val="000000"/>
                </a:solidFill>
                <a:effectLst/>
                <a:uLnTx/>
                <a:uFillTx/>
                <a:ea typeface="+mn-ea"/>
                <a:cs typeface="Calibri" panose="020F0502020204030204" pitchFamily="34" charset="0"/>
              </a:rPr>
              <a:t>for a more holistic analysis</a:t>
            </a:r>
            <a:r>
              <a:rPr kumimoji="0" lang="en-US" sz="1600" b="0" u="none" strike="noStrike" kern="1200" cap="none" spc="0" normalizeH="0" baseline="0" noProof="0" dirty="0">
                <a:ln>
                  <a:noFill/>
                </a:ln>
                <a:solidFill>
                  <a:srgbClr val="000000"/>
                </a:solidFill>
                <a:effectLst/>
                <a:uLnTx/>
                <a:uFillTx/>
                <a:ea typeface="+mn-ea"/>
                <a:cs typeface="Calibri" panose="020F0502020204030204" pitchFamily="34" charset="0"/>
              </a:rPr>
              <a:t>.</a:t>
            </a:r>
          </a:p>
          <a:p>
            <a:pPr marL="1466" lvl="0" algn="ctr">
              <a:lnSpc>
                <a:spcPct val="106000"/>
              </a:lnSpc>
              <a:buClr>
                <a:srgbClr val="000000"/>
              </a:buClr>
              <a:defRPr/>
            </a:pPr>
            <a:r>
              <a:rPr lang="en-US" sz="1600" dirty="0">
                <a:solidFill>
                  <a:srgbClr val="000000"/>
                </a:solidFill>
                <a:cs typeface="Calibri" panose="020F0502020204030204" pitchFamily="34" charset="0"/>
              </a:rPr>
              <a:t>Perform </a:t>
            </a:r>
            <a:r>
              <a:rPr lang="en-US" sz="1600" b="1" dirty="0">
                <a:solidFill>
                  <a:srgbClr val="000000"/>
                </a:solidFill>
                <a:cs typeface="Calibri" panose="020F0502020204030204" pitchFamily="34" charset="0"/>
              </a:rPr>
              <a:t>regression and graph analysis </a:t>
            </a:r>
            <a:r>
              <a:rPr lang="en-US" sz="1600" dirty="0">
                <a:solidFill>
                  <a:srgbClr val="000000"/>
                </a:solidFill>
                <a:cs typeface="Calibri" panose="020F0502020204030204" pitchFamily="34" charset="0"/>
              </a:rPr>
              <a:t>to compute an innovation index</a:t>
            </a:r>
            <a:endParaRPr kumimoji="0" lang="en-US" sz="1600" b="0" u="none" strike="noStrike" kern="1200" cap="none" spc="0" normalizeH="0" baseline="0" noProof="0" dirty="0">
              <a:ln>
                <a:noFill/>
              </a:ln>
              <a:solidFill>
                <a:srgbClr val="000000"/>
              </a:solidFill>
              <a:effectLst/>
              <a:uLnTx/>
              <a:uFillTx/>
              <a:ea typeface="+mn-ea"/>
              <a:cs typeface="Calibri" panose="020F0502020204030204" pitchFamily="34" charset="0"/>
            </a:endParaRPr>
          </a:p>
        </p:txBody>
      </p:sp>
      <p:pic>
        <p:nvPicPr>
          <p:cNvPr id="17" name="Graphic 16">
            <a:extLst>
              <a:ext uri="{FF2B5EF4-FFF2-40B4-BE49-F238E27FC236}">
                <a16:creationId xmlns:a16="http://schemas.microsoft.com/office/drawing/2014/main" id="{98251A22-C34D-4052-A5C6-F341C6AF3FE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466141" y="2094153"/>
            <a:ext cx="445477" cy="445477"/>
          </a:xfrm>
          <a:prstGeom prst="rect">
            <a:avLst/>
          </a:prstGeom>
        </p:spPr>
      </p:pic>
      <p:pic>
        <p:nvPicPr>
          <p:cNvPr id="18" name="Graphic 17">
            <a:extLst>
              <a:ext uri="{FF2B5EF4-FFF2-40B4-BE49-F238E27FC236}">
                <a16:creationId xmlns:a16="http://schemas.microsoft.com/office/drawing/2014/main" id="{02909E86-E044-46A8-B2D7-E09D7B35434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535303" y="2027478"/>
            <a:ext cx="490025" cy="490025"/>
          </a:xfrm>
          <a:prstGeom prst="rect">
            <a:avLst/>
          </a:prstGeom>
        </p:spPr>
      </p:pic>
      <p:sp>
        <p:nvSpPr>
          <p:cNvPr id="21" name="Rectangle 20">
            <a:extLst>
              <a:ext uri="{FF2B5EF4-FFF2-40B4-BE49-F238E27FC236}">
                <a16:creationId xmlns:a16="http://schemas.microsoft.com/office/drawing/2014/main" id="{9C371F1A-8B0C-42ED-87A1-9E996E468967}"/>
              </a:ext>
            </a:extLst>
          </p:cNvPr>
          <p:cNvSpPr/>
          <p:nvPr/>
        </p:nvSpPr>
        <p:spPr>
          <a:xfrm>
            <a:off x="632747" y="4965160"/>
            <a:ext cx="2112264" cy="142649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600"/>
              </a:spcAft>
              <a:buClrTx/>
              <a:buSzTx/>
              <a:buFontTx/>
              <a:buNone/>
              <a:tabLst/>
              <a:defRPr/>
            </a:pPr>
            <a:r>
              <a:rPr lang="en-US" sz="1600" u="sng" dirty="0">
                <a:solidFill>
                  <a:srgbClr val="000000"/>
                </a:solidFill>
                <a:cs typeface="Calibri" panose="020F0502020204030204" pitchFamily="34" charset="0"/>
              </a:rPr>
              <a:t>Limitation</a:t>
            </a:r>
          </a:p>
          <a:p>
            <a:pPr marL="0" marR="0" lvl="0" indent="0" algn="ctr" defTabSz="914400" rtl="0" eaLnBrk="1" fontAlgn="auto" latinLnBrk="0" hangingPunct="1">
              <a:lnSpc>
                <a:spcPct val="100000"/>
              </a:lnSpc>
              <a:spcBef>
                <a:spcPts val="0"/>
              </a:spcBef>
              <a:spcAft>
                <a:spcPts val="600"/>
              </a:spcAft>
              <a:buClrTx/>
              <a:buSzTx/>
              <a:buFontTx/>
              <a:buNone/>
              <a:tabLst/>
              <a:defRPr/>
            </a:pPr>
            <a:r>
              <a:rPr lang="en-US" sz="1600" dirty="0">
                <a:solidFill>
                  <a:srgbClr val="000000"/>
                </a:solidFill>
                <a:cs typeface="Calibri" panose="020F0502020204030204" pitchFamily="34" charset="0"/>
              </a:rPr>
              <a:t>Based on </a:t>
            </a:r>
            <a:r>
              <a:rPr lang="en-US" sz="1600" b="1" dirty="0">
                <a:solidFill>
                  <a:srgbClr val="000000"/>
                </a:solidFill>
                <a:cs typeface="Calibri" panose="020F0502020204030204" pitchFamily="34" charset="0"/>
              </a:rPr>
              <a:t>2009 data</a:t>
            </a:r>
            <a:r>
              <a:rPr lang="en-US" sz="1600" dirty="0">
                <a:solidFill>
                  <a:srgbClr val="000000"/>
                </a:solidFill>
                <a:cs typeface="Calibri" panose="020F0502020204030204" pitchFamily="34" charset="0"/>
              </a:rPr>
              <a:t>, which may not reflect the impact of big tech</a:t>
            </a:r>
            <a:endParaRPr kumimoji="0" lang="en-US" sz="1600" i="0" u="none" strike="noStrike" kern="1200" cap="none" spc="0" normalizeH="0" baseline="0" noProof="0" dirty="0">
              <a:ln>
                <a:noFill/>
              </a:ln>
              <a:solidFill>
                <a:srgbClr val="000000"/>
              </a:solidFill>
              <a:effectLst/>
              <a:uLnTx/>
              <a:uFillTx/>
              <a:ea typeface="+mn-ea"/>
              <a:cs typeface="Calibri" panose="020F0502020204030204" pitchFamily="34" charset="0"/>
            </a:endParaRPr>
          </a:p>
        </p:txBody>
      </p:sp>
      <p:sp>
        <p:nvSpPr>
          <p:cNvPr id="22" name="Rectangle 21">
            <a:extLst>
              <a:ext uri="{FF2B5EF4-FFF2-40B4-BE49-F238E27FC236}">
                <a16:creationId xmlns:a16="http://schemas.microsoft.com/office/drawing/2014/main" id="{90AC5240-37CD-4C3E-AD04-6F63FE528752}"/>
              </a:ext>
            </a:extLst>
          </p:cNvPr>
          <p:cNvSpPr/>
          <p:nvPr/>
        </p:nvSpPr>
        <p:spPr>
          <a:xfrm>
            <a:off x="2920301" y="4965160"/>
            <a:ext cx="2112264" cy="1426495"/>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8" rtl="0" eaLnBrk="1" fontAlgn="auto" latinLnBrk="0" hangingPunct="1">
              <a:lnSpc>
                <a:spcPct val="100000"/>
              </a:lnSpc>
              <a:spcBef>
                <a:spcPts val="0"/>
              </a:spcBef>
              <a:spcAft>
                <a:spcPts val="600"/>
              </a:spcAft>
              <a:buClrTx/>
              <a:buSzTx/>
              <a:buFontTx/>
              <a:buNone/>
              <a:tabLst/>
              <a:defRPr sz="1800"/>
            </a:pPr>
            <a:r>
              <a:rPr lang="en-US" sz="1600" u="sng" dirty="0">
                <a:solidFill>
                  <a:srgbClr val="000000"/>
                </a:solidFill>
                <a:ea typeface="Verdana" pitchFamily="34" charset="0"/>
                <a:cs typeface="Calibri" panose="020F0502020204030204" pitchFamily="34" charset="0"/>
              </a:rPr>
              <a:t>Limitation</a:t>
            </a:r>
          </a:p>
          <a:p>
            <a:pPr algn="ctr" defTabSz="914378">
              <a:defRPr sz="1800"/>
            </a:pPr>
            <a:r>
              <a:rPr lang="en-US" sz="1600" dirty="0">
                <a:solidFill>
                  <a:srgbClr val="000000"/>
                </a:solidFill>
                <a:ea typeface="Verdana" pitchFamily="34" charset="0"/>
                <a:cs typeface="Calibri" panose="020F0502020204030204" pitchFamily="34" charset="0"/>
              </a:rPr>
              <a:t>Research was conducted using </a:t>
            </a:r>
            <a:r>
              <a:rPr lang="en-US" sz="1600" b="1" dirty="0">
                <a:solidFill>
                  <a:srgbClr val="000000"/>
                </a:solidFill>
                <a:ea typeface="Verdana" pitchFamily="34" charset="0"/>
                <a:cs typeface="Calibri" panose="020F0502020204030204" pitchFamily="34" charset="0"/>
              </a:rPr>
              <a:t>only European data</a:t>
            </a:r>
          </a:p>
        </p:txBody>
      </p:sp>
      <p:sp>
        <p:nvSpPr>
          <p:cNvPr id="23" name="Rectangle 22">
            <a:extLst>
              <a:ext uri="{FF2B5EF4-FFF2-40B4-BE49-F238E27FC236}">
                <a16:creationId xmlns:a16="http://schemas.microsoft.com/office/drawing/2014/main" id="{290CDCB4-D5BB-43D7-9D5A-69BA37A4CF6C}"/>
              </a:ext>
            </a:extLst>
          </p:cNvPr>
          <p:cNvSpPr/>
          <p:nvPr/>
        </p:nvSpPr>
        <p:spPr>
          <a:xfrm>
            <a:off x="8080554" y="4975275"/>
            <a:ext cx="3395222" cy="142649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600"/>
              </a:spcAft>
              <a:buClrTx/>
              <a:buSzTx/>
              <a:buFontTx/>
              <a:buNone/>
              <a:tabLst/>
              <a:defRPr/>
            </a:pPr>
            <a:r>
              <a:rPr lang="en-US" sz="1600" u="sng" dirty="0">
                <a:solidFill>
                  <a:schemeClr val="tx1"/>
                </a:solidFill>
                <a:cs typeface="Calibri" panose="020F0502020204030204" pitchFamily="34" charset="0"/>
              </a:rPr>
              <a:t>Reasons for Success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tx1"/>
                </a:solidFill>
                <a:effectLst/>
                <a:uLnTx/>
                <a:uFillTx/>
                <a:ea typeface="+mn-ea"/>
                <a:cs typeface="Calibri" panose="020F0502020204030204" pitchFamily="34" charset="0"/>
              </a:rPr>
              <a:t>Leveraging previous studies </a:t>
            </a:r>
            <a:r>
              <a:rPr kumimoji="0" lang="en-US" sz="1600" i="0" u="none" strike="noStrike" kern="1200" cap="none" spc="0" normalizeH="0" baseline="0" noProof="0" dirty="0">
                <a:ln>
                  <a:noFill/>
                </a:ln>
                <a:solidFill>
                  <a:schemeClr val="tx1"/>
                </a:solidFill>
                <a:effectLst/>
                <a:uLnTx/>
                <a:uFillTx/>
                <a:ea typeface="+mn-ea"/>
                <a:cs typeface="Calibri" panose="020F0502020204030204" pitchFamily="34" charset="0"/>
              </a:rPr>
              <a:t>to narrow our focus; </a:t>
            </a:r>
            <a:r>
              <a:rPr kumimoji="0" lang="en-US" sz="1600" b="1" i="0" u="none" strike="noStrike" kern="1200" cap="none" spc="0" normalizeH="0" baseline="0" noProof="0" dirty="0">
                <a:ln>
                  <a:noFill/>
                </a:ln>
                <a:solidFill>
                  <a:schemeClr val="tx1"/>
                </a:solidFill>
                <a:effectLst/>
                <a:uLnTx/>
                <a:uFillTx/>
                <a:ea typeface="+mn-ea"/>
                <a:cs typeface="Calibri" panose="020F0502020204030204" pitchFamily="34" charset="0"/>
              </a:rPr>
              <a:t>mitigating impact of some economic factors </a:t>
            </a:r>
            <a:r>
              <a:rPr kumimoji="0" lang="en-US" sz="1600" i="0" u="none" strike="noStrike" kern="1200" cap="none" spc="0" normalizeH="0" baseline="0" noProof="0" dirty="0">
                <a:ln>
                  <a:noFill/>
                </a:ln>
                <a:solidFill>
                  <a:schemeClr val="tx1"/>
                </a:solidFill>
                <a:effectLst/>
                <a:uLnTx/>
                <a:uFillTx/>
                <a:ea typeface="+mn-ea"/>
                <a:cs typeface="Calibri" panose="020F0502020204030204" pitchFamily="34" charset="0"/>
              </a:rPr>
              <a:t>with creative factors</a:t>
            </a:r>
          </a:p>
        </p:txBody>
      </p:sp>
      <p:sp>
        <p:nvSpPr>
          <p:cNvPr id="24" name="Rectangle 23">
            <a:extLst>
              <a:ext uri="{FF2B5EF4-FFF2-40B4-BE49-F238E27FC236}">
                <a16:creationId xmlns:a16="http://schemas.microsoft.com/office/drawing/2014/main" id="{20467EAC-7FA3-4C6C-82C6-0E6473106AEA}"/>
              </a:ext>
            </a:extLst>
          </p:cNvPr>
          <p:cNvSpPr/>
          <p:nvPr/>
        </p:nvSpPr>
        <p:spPr>
          <a:xfrm>
            <a:off x="5207855" y="4975275"/>
            <a:ext cx="2112264" cy="142649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spcAft>
                <a:spcPts val="600"/>
              </a:spcAft>
              <a:defRPr sz="1800"/>
            </a:pPr>
            <a:r>
              <a:rPr lang="en-US" sz="1600" u="sng" dirty="0">
                <a:solidFill>
                  <a:srgbClr val="000000"/>
                </a:solidFill>
                <a:ea typeface="Verdana" pitchFamily="34" charset="0"/>
                <a:cs typeface="Calibri" panose="020F0502020204030204" pitchFamily="34" charset="0"/>
              </a:rPr>
              <a:t>Limitation</a:t>
            </a:r>
          </a:p>
          <a:p>
            <a:pPr algn="ctr" defTabSz="914378">
              <a:spcAft>
                <a:spcPts val="600"/>
              </a:spcAft>
              <a:defRPr sz="1800"/>
            </a:pPr>
            <a:r>
              <a:rPr lang="en-US" sz="1600" b="1" dirty="0">
                <a:solidFill>
                  <a:srgbClr val="000000"/>
                </a:solidFill>
                <a:ea typeface="Verdana" pitchFamily="34" charset="0"/>
                <a:cs typeface="Calibri" panose="020F0502020204030204" pitchFamily="34" charset="0"/>
              </a:rPr>
              <a:t>Difficult to identify </a:t>
            </a:r>
            <a:r>
              <a:rPr lang="en-US" sz="1600" dirty="0">
                <a:solidFill>
                  <a:srgbClr val="000000"/>
                </a:solidFill>
                <a:ea typeface="Verdana" pitchFamily="34" charset="0"/>
                <a:cs typeface="Calibri" panose="020F0502020204030204" pitchFamily="34" charset="0"/>
              </a:rPr>
              <a:t>the appropriate threshold for each country</a:t>
            </a:r>
          </a:p>
        </p:txBody>
      </p:sp>
      <p:sp>
        <p:nvSpPr>
          <p:cNvPr id="25" name="Arrow: Down 24">
            <a:extLst>
              <a:ext uri="{FF2B5EF4-FFF2-40B4-BE49-F238E27FC236}">
                <a16:creationId xmlns:a16="http://schemas.microsoft.com/office/drawing/2014/main" id="{7DDEE1CF-8930-4551-9FCE-BF208DB00162}"/>
              </a:ext>
            </a:extLst>
          </p:cNvPr>
          <p:cNvSpPr/>
          <p:nvPr/>
        </p:nvSpPr>
        <p:spPr>
          <a:xfrm>
            <a:off x="1466140" y="4623432"/>
            <a:ext cx="445477" cy="263180"/>
          </a:xfrm>
          <a:prstGeom prst="down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1" i="0" u="none" strike="noStrike" kern="1200" cap="none" spc="0" normalizeH="0" baseline="0" noProof="0">
              <a:ln>
                <a:noFill/>
              </a:ln>
              <a:solidFill>
                <a:srgbClr val="000000"/>
              </a:solidFill>
              <a:effectLst/>
              <a:uLnTx/>
              <a:uFillTx/>
              <a:ea typeface="+mn-ea"/>
              <a:cs typeface="+mn-cs"/>
            </a:endParaRPr>
          </a:p>
        </p:txBody>
      </p:sp>
      <p:sp>
        <p:nvSpPr>
          <p:cNvPr id="26" name="Arrow: Down 25">
            <a:extLst>
              <a:ext uri="{FF2B5EF4-FFF2-40B4-BE49-F238E27FC236}">
                <a16:creationId xmlns:a16="http://schemas.microsoft.com/office/drawing/2014/main" id="{69DE902A-583E-447A-A09D-3E4053FD0B0F}"/>
              </a:ext>
            </a:extLst>
          </p:cNvPr>
          <p:cNvSpPr/>
          <p:nvPr/>
        </p:nvSpPr>
        <p:spPr>
          <a:xfrm>
            <a:off x="3756310" y="4623432"/>
            <a:ext cx="445477" cy="263180"/>
          </a:xfrm>
          <a:prstGeom prst="downArrow">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8" rtl="0" eaLnBrk="1" fontAlgn="auto" latinLnBrk="0" hangingPunct="1">
              <a:lnSpc>
                <a:spcPct val="100000"/>
              </a:lnSpc>
              <a:spcBef>
                <a:spcPts val="0"/>
              </a:spcBef>
              <a:spcAft>
                <a:spcPts val="0"/>
              </a:spcAft>
              <a:buClrTx/>
              <a:buSzTx/>
              <a:buFontTx/>
              <a:buNone/>
              <a:tabLst/>
              <a:defRPr/>
            </a:pPr>
            <a:endParaRPr kumimoji="0" lang="en-US" sz="1350" b="1" i="0" u="none" strike="noStrike" kern="1200" cap="none" spc="0" normalizeH="0" baseline="0" noProof="0">
              <a:ln>
                <a:noFill/>
              </a:ln>
              <a:solidFill>
                <a:srgbClr val="000000"/>
              </a:solidFill>
              <a:effectLst/>
              <a:uLnTx/>
              <a:uFillTx/>
              <a:ea typeface="Verdana" pitchFamily="34" charset="0"/>
              <a:cs typeface="Verdana" pitchFamily="34" charset="0"/>
            </a:endParaRPr>
          </a:p>
        </p:txBody>
      </p:sp>
      <p:sp>
        <p:nvSpPr>
          <p:cNvPr id="27" name="Arrow: Down 26">
            <a:extLst>
              <a:ext uri="{FF2B5EF4-FFF2-40B4-BE49-F238E27FC236}">
                <a16:creationId xmlns:a16="http://schemas.microsoft.com/office/drawing/2014/main" id="{FC54B190-9C79-4ECC-9CF1-9F32CF5BB8CE}"/>
              </a:ext>
            </a:extLst>
          </p:cNvPr>
          <p:cNvSpPr/>
          <p:nvPr/>
        </p:nvSpPr>
        <p:spPr>
          <a:xfrm>
            <a:off x="6046479" y="4623432"/>
            <a:ext cx="445477" cy="263180"/>
          </a:xfrm>
          <a:prstGeom prst="downArrow">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8" rtl="0" eaLnBrk="1" fontAlgn="auto" latinLnBrk="0" hangingPunct="1">
              <a:lnSpc>
                <a:spcPct val="100000"/>
              </a:lnSpc>
              <a:spcBef>
                <a:spcPts val="0"/>
              </a:spcBef>
              <a:spcAft>
                <a:spcPts val="0"/>
              </a:spcAft>
              <a:buClrTx/>
              <a:buSzTx/>
              <a:buFontTx/>
              <a:buNone/>
              <a:tabLst/>
              <a:defRPr/>
            </a:pPr>
            <a:endParaRPr kumimoji="0" lang="en-US" sz="1350" b="1" i="0" u="none" strike="noStrike" kern="1200" cap="none" spc="0" normalizeH="0" baseline="0" noProof="0">
              <a:ln>
                <a:noFill/>
              </a:ln>
              <a:solidFill>
                <a:srgbClr val="000000"/>
              </a:solidFill>
              <a:effectLst/>
              <a:uLnTx/>
              <a:uFillTx/>
              <a:ea typeface="Verdana" pitchFamily="34" charset="0"/>
              <a:cs typeface="Verdana" pitchFamily="34" charset="0"/>
            </a:endParaRPr>
          </a:p>
        </p:txBody>
      </p:sp>
      <p:sp>
        <p:nvSpPr>
          <p:cNvPr id="28" name="Arrow: Down 27">
            <a:extLst>
              <a:ext uri="{FF2B5EF4-FFF2-40B4-BE49-F238E27FC236}">
                <a16:creationId xmlns:a16="http://schemas.microsoft.com/office/drawing/2014/main" id="{7170EBEF-55C1-4C9C-BF09-5847022E9261}"/>
              </a:ext>
            </a:extLst>
          </p:cNvPr>
          <p:cNvSpPr/>
          <p:nvPr/>
        </p:nvSpPr>
        <p:spPr>
          <a:xfrm>
            <a:off x="9557577" y="4623432"/>
            <a:ext cx="445477" cy="263180"/>
          </a:xfrm>
          <a:prstGeom prst="downArrow">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1" i="0" u="none" strike="noStrike" kern="1200" cap="none" spc="0" normalizeH="0" baseline="0" noProof="0">
              <a:ln>
                <a:noFill/>
              </a:ln>
              <a:solidFill>
                <a:srgbClr val="000000"/>
              </a:solidFill>
              <a:effectLst/>
              <a:uLnTx/>
              <a:uFillTx/>
              <a:ea typeface="+mn-ea"/>
              <a:cs typeface="+mn-cs"/>
            </a:endParaRPr>
          </a:p>
        </p:txBody>
      </p:sp>
      <p:grpSp>
        <p:nvGrpSpPr>
          <p:cNvPr id="61" name="Group 60">
            <a:extLst>
              <a:ext uri="{FF2B5EF4-FFF2-40B4-BE49-F238E27FC236}">
                <a16:creationId xmlns:a16="http://schemas.microsoft.com/office/drawing/2014/main" id="{B47A6E7C-FAE5-4A2A-88DE-F021A1B4BC80}"/>
              </a:ext>
            </a:extLst>
          </p:cNvPr>
          <p:cNvGrpSpPr/>
          <p:nvPr/>
        </p:nvGrpSpPr>
        <p:grpSpPr>
          <a:xfrm>
            <a:off x="5790424" y="148352"/>
            <a:ext cx="6190417" cy="653679"/>
            <a:chOff x="5584867" y="172102"/>
            <a:chExt cx="6190417" cy="653679"/>
          </a:xfrm>
        </p:grpSpPr>
        <p:cxnSp>
          <p:nvCxnSpPr>
            <p:cNvPr id="62" name="Straight Connector 61">
              <a:extLst>
                <a:ext uri="{FF2B5EF4-FFF2-40B4-BE49-F238E27FC236}">
                  <a16:creationId xmlns:a16="http://schemas.microsoft.com/office/drawing/2014/main" id="{C36A6081-3907-4E63-9E1C-91423691E026}"/>
                </a:ext>
              </a:extLst>
            </p:cNvPr>
            <p:cNvCxnSpPr>
              <a:cxnSpLocks/>
              <a:stCxn id="63" idx="1"/>
              <a:endCxn id="87" idx="3"/>
            </p:cNvCxnSpPr>
            <p:nvPr/>
          </p:nvCxnSpPr>
          <p:spPr>
            <a:xfrm>
              <a:off x="5669272" y="536926"/>
              <a:ext cx="6030856" cy="0"/>
            </a:xfrm>
            <a:prstGeom prst="line">
              <a:avLst/>
            </a:prstGeom>
            <a:noFill/>
            <a:ln w="9525" cap="flat" cmpd="sng" algn="ctr">
              <a:solidFill>
                <a:srgbClr val="53565A"/>
              </a:solidFill>
              <a:prstDash val="dash"/>
            </a:ln>
            <a:effectLst/>
          </p:spPr>
        </p:cxnSp>
        <p:sp>
          <p:nvSpPr>
            <p:cNvPr id="63" name="Rectangle 62">
              <a:extLst>
                <a:ext uri="{FF2B5EF4-FFF2-40B4-BE49-F238E27FC236}">
                  <a16:creationId xmlns:a16="http://schemas.microsoft.com/office/drawing/2014/main" id="{E589D78B-0980-4E26-8C48-F375FE6D1EE2}"/>
                </a:ext>
              </a:extLst>
            </p:cNvPr>
            <p:cNvSpPr/>
            <p:nvPr/>
          </p:nvSpPr>
          <p:spPr>
            <a:xfrm>
              <a:off x="5669272" y="273813"/>
              <a:ext cx="598499" cy="526225"/>
            </a:xfrm>
            <a:prstGeom prst="rect">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A0A5B02C-5678-4DC4-8A43-25B9D630B299}"/>
                </a:ext>
              </a:extLst>
            </p:cNvPr>
            <p:cNvSpPr/>
            <p:nvPr/>
          </p:nvSpPr>
          <p:spPr>
            <a:xfrm>
              <a:off x="5584867" y="394894"/>
              <a:ext cx="758060" cy="430887"/>
            </a:xfrm>
            <a:prstGeom prst="rect">
              <a:avLst/>
            </a:prstGeom>
            <a:noFill/>
          </p:spPr>
          <p:txBody>
            <a:bodyPr wrap="square">
              <a:spAutoFit/>
            </a:bodyPr>
            <a:lstStyle/>
            <a:p>
              <a:pPr lvl="0" algn="ctr">
                <a:spcBef>
                  <a:spcPts val="1000"/>
                </a:spcBef>
              </a:pPr>
              <a:r>
                <a:rPr lang="en-US" sz="1100" spc="-20" dirty="0">
                  <a:solidFill>
                    <a:schemeClr val="bg1"/>
                  </a:solidFill>
                  <a:latin typeface="Calibri" panose="020F0502020204030204" pitchFamily="34" charset="0"/>
                  <a:cs typeface="Calibri" panose="020F0502020204030204" pitchFamily="34" charset="0"/>
                </a:rPr>
                <a:t>Our Objective</a:t>
              </a:r>
            </a:p>
          </p:txBody>
        </p:sp>
        <p:sp>
          <p:nvSpPr>
            <p:cNvPr id="65" name="Oval 64">
              <a:extLst>
                <a:ext uri="{FF2B5EF4-FFF2-40B4-BE49-F238E27FC236}">
                  <a16:creationId xmlns:a16="http://schemas.microsoft.com/office/drawing/2014/main" id="{02F95A02-7BD6-480C-902D-3A1D49577097}"/>
                </a:ext>
              </a:extLst>
            </p:cNvPr>
            <p:cNvSpPr/>
            <p:nvPr/>
          </p:nvSpPr>
          <p:spPr>
            <a:xfrm>
              <a:off x="5837862" y="172102"/>
              <a:ext cx="247726" cy="25260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bg1">
                      <a:lumMod val="85000"/>
                    </a:schemeClr>
                  </a:solidFill>
                  <a:effectLst/>
                  <a:uLnTx/>
                  <a:uFillTx/>
                  <a:latin typeface="Gotham Book"/>
                  <a:ea typeface="+mn-ea"/>
                  <a:cs typeface="+mn-cs"/>
                </a:rPr>
                <a:t>1</a:t>
              </a:r>
              <a:endParaRPr kumimoji="0" lang="en-US" sz="1800" b="1" i="0" u="none" strike="noStrike" kern="1200" cap="none" spc="0" normalizeH="0" baseline="0" noProof="0" dirty="0">
                <a:ln>
                  <a:noFill/>
                </a:ln>
                <a:solidFill>
                  <a:schemeClr val="bg1">
                    <a:lumMod val="85000"/>
                  </a:schemeClr>
                </a:solidFill>
                <a:effectLst/>
                <a:uLnTx/>
                <a:uFillTx/>
                <a:latin typeface="Gotham Book"/>
                <a:ea typeface="+mn-ea"/>
                <a:cs typeface="+mn-cs"/>
              </a:endParaRPr>
            </a:p>
          </p:txBody>
        </p:sp>
        <p:sp>
          <p:nvSpPr>
            <p:cNvPr id="66" name="Rectangle 65">
              <a:extLst>
                <a:ext uri="{FF2B5EF4-FFF2-40B4-BE49-F238E27FC236}">
                  <a16:creationId xmlns:a16="http://schemas.microsoft.com/office/drawing/2014/main" id="{5C8A9D98-E1C2-463C-AD81-BFCF61B6AB7F}"/>
                </a:ext>
              </a:extLst>
            </p:cNvPr>
            <p:cNvSpPr/>
            <p:nvPr/>
          </p:nvSpPr>
          <p:spPr>
            <a:xfrm>
              <a:off x="6348317" y="273813"/>
              <a:ext cx="598499" cy="526225"/>
            </a:xfrm>
            <a:prstGeom prst="rect">
              <a:avLst/>
            </a:prstGeom>
            <a:solidFill>
              <a:schemeClr val="accent3">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CB09A518-5381-44DD-9BB9-E39D1C5D2D47}"/>
                </a:ext>
              </a:extLst>
            </p:cNvPr>
            <p:cNvSpPr/>
            <p:nvPr/>
          </p:nvSpPr>
          <p:spPr>
            <a:xfrm>
              <a:off x="6263912" y="394894"/>
              <a:ext cx="758060" cy="430887"/>
            </a:xfrm>
            <a:prstGeom prst="rect">
              <a:avLst/>
            </a:prstGeom>
            <a:noFill/>
          </p:spPr>
          <p:txBody>
            <a:bodyPr wrap="square">
              <a:spAutoFit/>
            </a:bodyPr>
            <a:lstStyle/>
            <a:p>
              <a:pPr lvl="0" algn="ctr">
                <a:spcBef>
                  <a:spcPts val="1000"/>
                </a:spcBef>
              </a:pPr>
              <a:r>
                <a:rPr lang="en-US" sz="1100" spc="-20" dirty="0">
                  <a:solidFill>
                    <a:schemeClr val="bg1"/>
                  </a:solidFill>
                  <a:latin typeface="Calibri" panose="020F0502020204030204" pitchFamily="34" charset="0"/>
                  <a:cs typeface="Calibri" panose="020F0502020204030204" pitchFamily="34" charset="0"/>
                </a:rPr>
                <a:t>Current Practice</a:t>
              </a:r>
            </a:p>
          </p:txBody>
        </p:sp>
        <p:sp>
          <p:nvSpPr>
            <p:cNvPr id="68" name="Oval 67">
              <a:extLst>
                <a:ext uri="{FF2B5EF4-FFF2-40B4-BE49-F238E27FC236}">
                  <a16:creationId xmlns:a16="http://schemas.microsoft.com/office/drawing/2014/main" id="{257E51B0-1F8F-46C6-A435-3C1A87394EFB}"/>
                </a:ext>
              </a:extLst>
            </p:cNvPr>
            <p:cNvSpPr/>
            <p:nvPr/>
          </p:nvSpPr>
          <p:spPr>
            <a:xfrm>
              <a:off x="6516907" y="172102"/>
              <a:ext cx="247726" cy="252603"/>
            </a:xfrm>
            <a:prstGeom prst="ellipse">
              <a:avLst/>
            </a:prstGeom>
            <a:solidFill>
              <a:schemeClr val="bg1"/>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latin typeface="Gotham Book"/>
                </a:rPr>
                <a:t>2</a:t>
              </a:r>
              <a:endParaRPr kumimoji="0" lang="en-US" sz="1800" b="1" i="0" u="none" strike="noStrike" kern="1200" cap="none" spc="0" normalizeH="0" baseline="0" noProof="0" dirty="0">
                <a:ln>
                  <a:noFill/>
                </a:ln>
                <a:solidFill>
                  <a:schemeClr val="tx1"/>
                </a:solidFill>
                <a:effectLst/>
                <a:uLnTx/>
                <a:uFillTx/>
                <a:latin typeface="Gotham Book"/>
              </a:endParaRPr>
            </a:p>
          </p:txBody>
        </p:sp>
        <p:sp>
          <p:nvSpPr>
            <p:cNvPr id="69" name="Rectangle 68">
              <a:extLst>
                <a:ext uri="{FF2B5EF4-FFF2-40B4-BE49-F238E27FC236}">
                  <a16:creationId xmlns:a16="http://schemas.microsoft.com/office/drawing/2014/main" id="{B1C426A7-A7A9-4C2D-8BF2-5CF544E69A95}"/>
                </a:ext>
              </a:extLst>
            </p:cNvPr>
            <p:cNvSpPr/>
            <p:nvPr/>
          </p:nvSpPr>
          <p:spPr>
            <a:xfrm>
              <a:off x="7027362" y="273813"/>
              <a:ext cx="598499" cy="526225"/>
            </a:xfrm>
            <a:prstGeom prst="rect">
              <a:avLst/>
            </a:prstGeom>
            <a:solidFill>
              <a:schemeClr val="accent3">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40945787-6060-4148-A9A6-ADF5D414F03F}"/>
                </a:ext>
              </a:extLst>
            </p:cNvPr>
            <p:cNvSpPr/>
            <p:nvPr/>
          </p:nvSpPr>
          <p:spPr>
            <a:xfrm>
              <a:off x="6942957" y="394894"/>
              <a:ext cx="758060" cy="430887"/>
            </a:xfrm>
            <a:prstGeom prst="rect">
              <a:avLst/>
            </a:prstGeom>
            <a:noFill/>
          </p:spPr>
          <p:txBody>
            <a:bodyPr wrap="square">
              <a:spAutoFit/>
            </a:bodyPr>
            <a:lstStyle/>
            <a:p>
              <a:pPr lvl="0" algn="ctr">
                <a:spcBef>
                  <a:spcPts val="1000"/>
                </a:spcBef>
              </a:pPr>
              <a:r>
                <a:rPr lang="en-US" sz="1100" spc="-20" dirty="0">
                  <a:solidFill>
                    <a:schemeClr val="bg1"/>
                  </a:solidFill>
                  <a:latin typeface="Calibri" panose="020F0502020204030204" pitchFamily="34" charset="0"/>
                  <a:cs typeface="Calibri" panose="020F0502020204030204" pitchFamily="34" charset="0"/>
                </a:rPr>
                <a:t>Our Approach</a:t>
              </a:r>
            </a:p>
          </p:txBody>
        </p:sp>
        <p:sp>
          <p:nvSpPr>
            <p:cNvPr id="71" name="Oval 70">
              <a:extLst>
                <a:ext uri="{FF2B5EF4-FFF2-40B4-BE49-F238E27FC236}">
                  <a16:creationId xmlns:a16="http://schemas.microsoft.com/office/drawing/2014/main" id="{AA079870-81E3-4CE0-8422-EC0B11CB82A0}"/>
                </a:ext>
              </a:extLst>
            </p:cNvPr>
            <p:cNvSpPr/>
            <p:nvPr/>
          </p:nvSpPr>
          <p:spPr>
            <a:xfrm>
              <a:off x="7195952" y="172102"/>
              <a:ext cx="247726" cy="252603"/>
            </a:xfrm>
            <a:prstGeom prst="ellipse">
              <a:avLst/>
            </a:prstGeom>
            <a:solidFill>
              <a:schemeClr val="bg1"/>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Gotham Book"/>
                  <a:ea typeface="+mn-ea"/>
                  <a:cs typeface="+mn-cs"/>
                </a:rPr>
                <a:t>3</a:t>
              </a:r>
              <a:endParaRPr kumimoji="0" lang="en-US" sz="1800" b="1" i="0" u="none" strike="noStrike" kern="1200" cap="none" spc="0" normalizeH="0" baseline="0" noProof="0" dirty="0">
                <a:ln>
                  <a:noFill/>
                </a:ln>
                <a:solidFill>
                  <a:schemeClr val="tx1"/>
                </a:solidFill>
                <a:effectLst/>
                <a:uLnTx/>
                <a:uFillTx/>
                <a:latin typeface="Gotham Book"/>
                <a:ea typeface="+mn-ea"/>
                <a:cs typeface="+mn-cs"/>
              </a:endParaRPr>
            </a:p>
          </p:txBody>
        </p:sp>
        <p:sp>
          <p:nvSpPr>
            <p:cNvPr id="72" name="Rectangle 71">
              <a:extLst>
                <a:ext uri="{FF2B5EF4-FFF2-40B4-BE49-F238E27FC236}">
                  <a16:creationId xmlns:a16="http://schemas.microsoft.com/office/drawing/2014/main" id="{CB20B54A-84E2-4556-840F-21597CC41F95}"/>
                </a:ext>
              </a:extLst>
            </p:cNvPr>
            <p:cNvSpPr/>
            <p:nvPr/>
          </p:nvSpPr>
          <p:spPr>
            <a:xfrm>
              <a:off x="7706407" y="273813"/>
              <a:ext cx="598499" cy="526225"/>
            </a:xfrm>
            <a:prstGeom prst="rect">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F52778B3-F47C-48DB-BC2B-42E72475D92C}"/>
                </a:ext>
              </a:extLst>
            </p:cNvPr>
            <p:cNvSpPr/>
            <p:nvPr/>
          </p:nvSpPr>
          <p:spPr>
            <a:xfrm>
              <a:off x="7622002" y="394894"/>
              <a:ext cx="758060" cy="430887"/>
            </a:xfrm>
            <a:prstGeom prst="rect">
              <a:avLst/>
            </a:prstGeom>
            <a:noFill/>
          </p:spPr>
          <p:txBody>
            <a:bodyPr wrap="square">
              <a:spAutoFit/>
            </a:bodyPr>
            <a:lstStyle/>
            <a:p>
              <a:pPr lvl="0" algn="ctr">
                <a:spcBef>
                  <a:spcPts val="1000"/>
                </a:spcBef>
              </a:pPr>
              <a:r>
                <a:rPr lang="en-US" sz="1100" spc="-20" dirty="0">
                  <a:solidFill>
                    <a:schemeClr val="bg1"/>
                  </a:solidFill>
                  <a:latin typeface="Calibri" panose="020F0502020204030204" pitchFamily="34" charset="0"/>
                  <a:cs typeface="Calibri" panose="020F0502020204030204" pitchFamily="34" charset="0"/>
                </a:rPr>
                <a:t>Who Cares?</a:t>
              </a:r>
            </a:p>
          </p:txBody>
        </p:sp>
        <p:sp>
          <p:nvSpPr>
            <p:cNvPr id="74" name="Oval 73">
              <a:extLst>
                <a:ext uri="{FF2B5EF4-FFF2-40B4-BE49-F238E27FC236}">
                  <a16:creationId xmlns:a16="http://schemas.microsoft.com/office/drawing/2014/main" id="{EA32E106-4D45-4778-B60D-A0BCAF12C45A}"/>
                </a:ext>
              </a:extLst>
            </p:cNvPr>
            <p:cNvSpPr/>
            <p:nvPr/>
          </p:nvSpPr>
          <p:spPr>
            <a:xfrm>
              <a:off x="7874997" y="172102"/>
              <a:ext cx="247726" cy="25260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85000"/>
                    </a:schemeClr>
                  </a:solidFill>
                  <a:latin typeface="Gotham Book"/>
                </a:rPr>
                <a:t>4</a:t>
              </a:r>
              <a:endParaRPr kumimoji="0" lang="en-US" sz="1800" b="1" i="0" u="none" strike="noStrike" kern="1200" cap="none" spc="0" normalizeH="0" baseline="0" noProof="0" dirty="0">
                <a:ln>
                  <a:noFill/>
                </a:ln>
                <a:solidFill>
                  <a:schemeClr val="bg1">
                    <a:lumMod val="85000"/>
                  </a:schemeClr>
                </a:solidFill>
                <a:effectLst/>
                <a:uLnTx/>
                <a:uFillTx/>
                <a:latin typeface="Gotham Book"/>
              </a:endParaRPr>
            </a:p>
          </p:txBody>
        </p:sp>
        <p:sp>
          <p:nvSpPr>
            <p:cNvPr id="75" name="Rectangle 74">
              <a:extLst>
                <a:ext uri="{FF2B5EF4-FFF2-40B4-BE49-F238E27FC236}">
                  <a16:creationId xmlns:a16="http://schemas.microsoft.com/office/drawing/2014/main" id="{2DCF79E2-1F01-4280-83BB-9B9051658CAB}"/>
                </a:ext>
              </a:extLst>
            </p:cNvPr>
            <p:cNvSpPr/>
            <p:nvPr/>
          </p:nvSpPr>
          <p:spPr>
            <a:xfrm>
              <a:off x="8385452" y="273813"/>
              <a:ext cx="598499" cy="526225"/>
            </a:xfrm>
            <a:prstGeom prst="rect">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B0EDA687-5B28-41F7-BF40-432DED8715F4}"/>
                </a:ext>
              </a:extLst>
            </p:cNvPr>
            <p:cNvSpPr/>
            <p:nvPr/>
          </p:nvSpPr>
          <p:spPr>
            <a:xfrm>
              <a:off x="8301047" y="394894"/>
              <a:ext cx="758060" cy="430887"/>
            </a:xfrm>
            <a:prstGeom prst="rect">
              <a:avLst/>
            </a:prstGeom>
            <a:noFill/>
          </p:spPr>
          <p:txBody>
            <a:bodyPr wrap="square">
              <a:spAutoFit/>
            </a:bodyPr>
            <a:lstStyle/>
            <a:p>
              <a:pPr lvl="0" algn="ctr">
                <a:spcBef>
                  <a:spcPts val="1000"/>
                </a:spcBef>
              </a:pPr>
              <a:r>
                <a:rPr lang="en-US" sz="1100" spc="-20" dirty="0">
                  <a:solidFill>
                    <a:schemeClr val="bg1"/>
                  </a:solidFill>
                  <a:latin typeface="Calibri" panose="020F0502020204030204" pitchFamily="34" charset="0"/>
                  <a:cs typeface="Calibri" panose="020F0502020204030204" pitchFamily="34" charset="0"/>
                </a:rPr>
                <a:t>The Impact</a:t>
              </a:r>
            </a:p>
          </p:txBody>
        </p:sp>
        <p:sp>
          <p:nvSpPr>
            <p:cNvPr id="77" name="Oval 76">
              <a:extLst>
                <a:ext uri="{FF2B5EF4-FFF2-40B4-BE49-F238E27FC236}">
                  <a16:creationId xmlns:a16="http://schemas.microsoft.com/office/drawing/2014/main" id="{7B0C8EB3-2647-4079-8299-1CC65A2565AB}"/>
                </a:ext>
              </a:extLst>
            </p:cNvPr>
            <p:cNvSpPr/>
            <p:nvPr/>
          </p:nvSpPr>
          <p:spPr>
            <a:xfrm>
              <a:off x="8554042" y="172102"/>
              <a:ext cx="247726" cy="25260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85000"/>
                    </a:schemeClr>
                  </a:solidFill>
                  <a:latin typeface="Gotham Book"/>
                </a:rPr>
                <a:t>5</a:t>
              </a:r>
              <a:endParaRPr kumimoji="0" lang="en-US" sz="1800" b="1" i="0" u="none" strike="noStrike" kern="1200" cap="none" spc="0" normalizeH="0" baseline="0" noProof="0" dirty="0">
                <a:ln>
                  <a:noFill/>
                </a:ln>
                <a:solidFill>
                  <a:schemeClr val="bg1">
                    <a:lumMod val="85000"/>
                  </a:schemeClr>
                </a:solidFill>
                <a:effectLst/>
                <a:uLnTx/>
                <a:uFillTx/>
                <a:latin typeface="Gotham Book"/>
              </a:endParaRPr>
            </a:p>
          </p:txBody>
        </p:sp>
        <p:sp>
          <p:nvSpPr>
            <p:cNvPr id="78" name="Rectangle 77">
              <a:extLst>
                <a:ext uri="{FF2B5EF4-FFF2-40B4-BE49-F238E27FC236}">
                  <a16:creationId xmlns:a16="http://schemas.microsoft.com/office/drawing/2014/main" id="{A42FBE76-5468-4499-B3FA-B212D2BE3F02}"/>
                </a:ext>
              </a:extLst>
            </p:cNvPr>
            <p:cNvSpPr/>
            <p:nvPr/>
          </p:nvSpPr>
          <p:spPr>
            <a:xfrm>
              <a:off x="9064497" y="273813"/>
              <a:ext cx="598499" cy="526225"/>
            </a:xfrm>
            <a:prstGeom prst="rect">
              <a:avLst/>
            </a:prstGeom>
            <a:solidFill>
              <a:srgbClr val="D9D9D9"/>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1C0E633B-415C-4263-A1D8-F29C1BF2E888}"/>
                </a:ext>
              </a:extLst>
            </p:cNvPr>
            <p:cNvSpPr/>
            <p:nvPr/>
          </p:nvSpPr>
          <p:spPr>
            <a:xfrm>
              <a:off x="8980092" y="394894"/>
              <a:ext cx="758060" cy="430887"/>
            </a:xfrm>
            <a:prstGeom prst="rect">
              <a:avLst/>
            </a:prstGeom>
            <a:noFill/>
          </p:spPr>
          <p:txBody>
            <a:bodyPr wrap="square">
              <a:spAutoFit/>
            </a:bodyPr>
            <a:lstStyle/>
            <a:p>
              <a:pPr lvl="0" algn="ctr">
                <a:spcBef>
                  <a:spcPts val="1000"/>
                </a:spcBef>
              </a:pPr>
              <a:r>
                <a:rPr lang="en-US" sz="1100" spc="-20" dirty="0">
                  <a:solidFill>
                    <a:schemeClr val="bg1"/>
                  </a:solidFill>
                  <a:latin typeface="Calibri" panose="020F0502020204030204" pitchFamily="34" charset="0"/>
                  <a:cs typeface="Calibri" panose="020F0502020204030204" pitchFamily="34" charset="0"/>
                </a:rPr>
                <a:t>Risk/ Payoff</a:t>
              </a:r>
            </a:p>
          </p:txBody>
        </p:sp>
        <p:sp>
          <p:nvSpPr>
            <p:cNvPr id="80" name="Oval 79">
              <a:extLst>
                <a:ext uri="{FF2B5EF4-FFF2-40B4-BE49-F238E27FC236}">
                  <a16:creationId xmlns:a16="http://schemas.microsoft.com/office/drawing/2014/main" id="{318AD692-B604-4DAD-AADB-55989013D9F3}"/>
                </a:ext>
              </a:extLst>
            </p:cNvPr>
            <p:cNvSpPr/>
            <p:nvPr/>
          </p:nvSpPr>
          <p:spPr>
            <a:xfrm>
              <a:off x="9233087" y="172102"/>
              <a:ext cx="247726" cy="25260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85000"/>
                    </a:schemeClr>
                  </a:solidFill>
                  <a:latin typeface="Gotham Book"/>
                </a:rPr>
                <a:t>6</a:t>
              </a:r>
              <a:endParaRPr kumimoji="0" lang="en-US" sz="1800" b="1" i="0" u="none" strike="noStrike" kern="1200" cap="none" spc="0" normalizeH="0" baseline="0" noProof="0" dirty="0">
                <a:ln>
                  <a:noFill/>
                </a:ln>
                <a:solidFill>
                  <a:schemeClr val="bg1">
                    <a:lumMod val="85000"/>
                  </a:schemeClr>
                </a:solidFill>
                <a:effectLst/>
                <a:uLnTx/>
                <a:uFillTx/>
                <a:latin typeface="Gotham Book"/>
              </a:endParaRPr>
            </a:p>
          </p:txBody>
        </p:sp>
        <p:sp>
          <p:nvSpPr>
            <p:cNvPr id="81" name="Rectangle 80">
              <a:extLst>
                <a:ext uri="{FF2B5EF4-FFF2-40B4-BE49-F238E27FC236}">
                  <a16:creationId xmlns:a16="http://schemas.microsoft.com/office/drawing/2014/main" id="{72DA947F-9CD0-45B3-B3EB-5616E49FD038}"/>
                </a:ext>
              </a:extLst>
            </p:cNvPr>
            <p:cNvSpPr/>
            <p:nvPr/>
          </p:nvSpPr>
          <p:spPr>
            <a:xfrm>
              <a:off x="9743542" y="273813"/>
              <a:ext cx="598499" cy="526225"/>
            </a:xfrm>
            <a:prstGeom prst="rect">
              <a:avLst/>
            </a:prstGeom>
            <a:solidFill>
              <a:srgbClr val="D9D9D9"/>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A45D966A-4519-4A88-BADA-A67C1C6C537C}"/>
                </a:ext>
              </a:extLst>
            </p:cNvPr>
            <p:cNvSpPr/>
            <p:nvPr/>
          </p:nvSpPr>
          <p:spPr>
            <a:xfrm>
              <a:off x="9659137" y="394894"/>
              <a:ext cx="758060" cy="430887"/>
            </a:xfrm>
            <a:prstGeom prst="rect">
              <a:avLst/>
            </a:prstGeom>
            <a:noFill/>
          </p:spPr>
          <p:txBody>
            <a:bodyPr wrap="square">
              <a:spAutoFit/>
            </a:bodyPr>
            <a:lstStyle/>
            <a:p>
              <a:pPr lvl="0" algn="ctr">
                <a:spcBef>
                  <a:spcPts val="1000"/>
                </a:spcBef>
              </a:pPr>
              <a:r>
                <a:rPr lang="en-US" sz="1100" spc="-20" dirty="0">
                  <a:solidFill>
                    <a:schemeClr val="bg1"/>
                  </a:solidFill>
                  <a:latin typeface="Calibri" panose="020F0502020204030204" pitchFamily="34" charset="0"/>
                  <a:cs typeface="Calibri" panose="020F0502020204030204" pitchFamily="34" charset="0"/>
                </a:rPr>
                <a:t>The      Cost</a:t>
              </a:r>
            </a:p>
          </p:txBody>
        </p:sp>
        <p:sp>
          <p:nvSpPr>
            <p:cNvPr id="83" name="Oval 82">
              <a:extLst>
                <a:ext uri="{FF2B5EF4-FFF2-40B4-BE49-F238E27FC236}">
                  <a16:creationId xmlns:a16="http://schemas.microsoft.com/office/drawing/2014/main" id="{5DC5B8BB-17F0-44DE-ADEA-3120EE734697}"/>
                </a:ext>
              </a:extLst>
            </p:cNvPr>
            <p:cNvSpPr/>
            <p:nvPr/>
          </p:nvSpPr>
          <p:spPr>
            <a:xfrm>
              <a:off x="9912132" y="172102"/>
              <a:ext cx="247726" cy="25260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85000"/>
                    </a:schemeClr>
                  </a:solidFill>
                  <a:latin typeface="Gotham Book"/>
                </a:rPr>
                <a:t>7</a:t>
              </a:r>
              <a:endParaRPr kumimoji="0" lang="en-US" sz="1800" b="1" i="0" u="none" strike="noStrike" kern="1200" cap="none" spc="0" normalizeH="0" baseline="0" noProof="0" dirty="0">
                <a:ln>
                  <a:noFill/>
                </a:ln>
                <a:solidFill>
                  <a:schemeClr val="bg1">
                    <a:lumMod val="85000"/>
                  </a:schemeClr>
                </a:solidFill>
                <a:effectLst/>
                <a:uLnTx/>
                <a:uFillTx/>
                <a:latin typeface="Gotham Book"/>
              </a:endParaRPr>
            </a:p>
          </p:txBody>
        </p:sp>
        <p:sp>
          <p:nvSpPr>
            <p:cNvPr id="84" name="Rectangle 83">
              <a:extLst>
                <a:ext uri="{FF2B5EF4-FFF2-40B4-BE49-F238E27FC236}">
                  <a16:creationId xmlns:a16="http://schemas.microsoft.com/office/drawing/2014/main" id="{ADBD2C21-FEC9-470B-AC68-14358EEB3525}"/>
                </a:ext>
              </a:extLst>
            </p:cNvPr>
            <p:cNvSpPr/>
            <p:nvPr/>
          </p:nvSpPr>
          <p:spPr>
            <a:xfrm>
              <a:off x="10422587" y="273813"/>
              <a:ext cx="598499" cy="526225"/>
            </a:xfrm>
            <a:prstGeom prst="rect">
              <a:avLst/>
            </a:prstGeom>
            <a:solidFill>
              <a:srgbClr val="D9D9D9"/>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7C96F450-B39E-4F77-AA41-3A4B4BE59224}"/>
                </a:ext>
              </a:extLst>
            </p:cNvPr>
            <p:cNvSpPr/>
            <p:nvPr/>
          </p:nvSpPr>
          <p:spPr>
            <a:xfrm>
              <a:off x="10338182" y="394894"/>
              <a:ext cx="758060" cy="430887"/>
            </a:xfrm>
            <a:prstGeom prst="rect">
              <a:avLst/>
            </a:prstGeom>
            <a:noFill/>
          </p:spPr>
          <p:txBody>
            <a:bodyPr wrap="square">
              <a:spAutoFit/>
            </a:bodyPr>
            <a:lstStyle/>
            <a:p>
              <a:pPr lvl="0" algn="ctr">
                <a:spcBef>
                  <a:spcPts val="1000"/>
                </a:spcBef>
              </a:pPr>
              <a:r>
                <a:rPr lang="en-US" sz="1100" spc="-20" dirty="0">
                  <a:solidFill>
                    <a:schemeClr val="bg1"/>
                  </a:solidFill>
                  <a:latin typeface="Calibri" panose="020F0502020204030204" pitchFamily="34" charset="0"/>
                  <a:cs typeface="Calibri" panose="020F0502020204030204" pitchFamily="34" charset="0"/>
                </a:rPr>
                <a:t>The Timeline</a:t>
              </a:r>
            </a:p>
          </p:txBody>
        </p:sp>
        <p:sp>
          <p:nvSpPr>
            <p:cNvPr id="86" name="Oval 85">
              <a:extLst>
                <a:ext uri="{FF2B5EF4-FFF2-40B4-BE49-F238E27FC236}">
                  <a16:creationId xmlns:a16="http://schemas.microsoft.com/office/drawing/2014/main" id="{8D2D7FBC-8D79-4F9B-9879-5B7B36BA626D}"/>
                </a:ext>
              </a:extLst>
            </p:cNvPr>
            <p:cNvSpPr/>
            <p:nvPr/>
          </p:nvSpPr>
          <p:spPr>
            <a:xfrm>
              <a:off x="10591177" y="172102"/>
              <a:ext cx="247726" cy="25260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85000"/>
                    </a:schemeClr>
                  </a:solidFill>
                  <a:latin typeface="Gotham Book"/>
                </a:rPr>
                <a:t>8</a:t>
              </a:r>
              <a:endParaRPr kumimoji="0" lang="en-US" sz="1800" b="1" i="0" u="none" strike="noStrike" kern="1200" cap="none" spc="0" normalizeH="0" baseline="0" noProof="0" dirty="0">
                <a:ln>
                  <a:noFill/>
                </a:ln>
                <a:solidFill>
                  <a:schemeClr val="bg1">
                    <a:lumMod val="85000"/>
                  </a:schemeClr>
                </a:solidFill>
                <a:effectLst/>
                <a:uLnTx/>
                <a:uFillTx/>
                <a:latin typeface="Gotham Book"/>
              </a:endParaRPr>
            </a:p>
          </p:txBody>
        </p:sp>
        <p:sp>
          <p:nvSpPr>
            <p:cNvPr id="87" name="Rectangle 86">
              <a:extLst>
                <a:ext uri="{FF2B5EF4-FFF2-40B4-BE49-F238E27FC236}">
                  <a16:creationId xmlns:a16="http://schemas.microsoft.com/office/drawing/2014/main" id="{59110E07-3A56-40FA-BFD5-820892013577}"/>
                </a:ext>
              </a:extLst>
            </p:cNvPr>
            <p:cNvSpPr/>
            <p:nvPr/>
          </p:nvSpPr>
          <p:spPr>
            <a:xfrm>
              <a:off x="11101629" y="273813"/>
              <a:ext cx="598499" cy="526225"/>
            </a:xfrm>
            <a:prstGeom prst="rect">
              <a:avLst/>
            </a:prstGeom>
            <a:solidFill>
              <a:srgbClr val="D9D9D9"/>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A5933D9C-EA6D-44B5-93F1-D52D3B334EE9}"/>
                </a:ext>
              </a:extLst>
            </p:cNvPr>
            <p:cNvSpPr/>
            <p:nvPr/>
          </p:nvSpPr>
          <p:spPr>
            <a:xfrm>
              <a:off x="11017224" y="394894"/>
              <a:ext cx="758060" cy="430887"/>
            </a:xfrm>
            <a:prstGeom prst="rect">
              <a:avLst/>
            </a:prstGeom>
            <a:noFill/>
          </p:spPr>
          <p:txBody>
            <a:bodyPr wrap="square">
              <a:spAutoFit/>
            </a:bodyPr>
            <a:lstStyle/>
            <a:p>
              <a:pPr lvl="0" algn="ctr">
                <a:spcBef>
                  <a:spcPts val="1000"/>
                </a:spcBef>
              </a:pPr>
              <a:r>
                <a:rPr lang="en-US" sz="1100" spc="-20" dirty="0">
                  <a:solidFill>
                    <a:schemeClr val="bg1"/>
                  </a:solidFill>
                  <a:latin typeface="Calibri" panose="020F0502020204030204" pitchFamily="34" charset="0"/>
                  <a:cs typeface="Calibri" panose="020F0502020204030204" pitchFamily="34" charset="0"/>
                </a:rPr>
                <a:t>Progress/ Success</a:t>
              </a:r>
            </a:p>
          </p:txBody>
        </p:sp>
        <p:sp>
          <p:nvSpPr>
            <p:cNvPr id="89" name="Oval 88">
              <a:extLst>
                <a:ext uri="{FF2B5EF4-FFF2-40B4-BE49-F238E27FC236}">
                  <a16:creationId xmlns:a16="http://schemas.microsoft.com/office/drawing/2014/main" id="{3E1EA562-190F-49F1-9355-FBA52171810F}"/>
                </a:ext>
              </a:extLst>
            </p:cNvPr>
            <p:cNvSpPr/>
            <p:nvPr/>
          </p:nvSpPr>
          <p:spPr>
            <a:xfrm>
              <a:off x="11270219" y="172102"/>
              <a:ext cx="247726" cy="25260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bg1">
                      <a:lumMod val="85000"/>
                    </a:schemeClr>
                  </a:solidFill>
                  <a:effectLst/>
                  <a:uLnTx/>
                  <a:uFillTx/>
                  <a:latin typeface="Gotham Book"/>
                  <a:ea typeface="+mn-ea"/>
                  <a:cs typeface="+mn-cs"/>
                </a:rPr>
                <a:t>9</a:t>
              </a:r>
            </a:p>
          </p:txBody>
        </p:sp>
      </p:grpSp>
      <p:sp>
        <p:nvSpPr>
          <p:cNvPr id="90" name="Rectangle 89">
            <a:extLst>
              <a:ext uri="{FF2B5EF4-FFF2-40B4-BE49-F238E27FC236}">
                <a16:creationId xmlns:a16="http://schemas.microsoft.com/office/drawing/2014/main" id="{BCA3F60D-AE2D-438B-AAF6-CC98E43F236A}"/>
              </a:ext>
            </a:extLst>
          </p:cNvPr>
          <p:cNvSpPr/>
          <p:nvPr/>
        </p:nvSpPr>
        <p:spPr>
          <a:xfrm>
            <a:off x="7982142" y="1710411"/>
            <a:ext cx="3596347" cy="2843758"/>
          </a:xfrm>
          <a:prstGeom prst="rect">
            <a:avLst/>
          </a:prstGeom>
          <a:noFill/>
          <a:ln w="12700" cap="flat" cmpd="sng" algn="ctr">
            <a:solidFill>
              <a:srgbClr val="FFFFFF">
                <a:lumMod val="85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a typeface="+mn-ea"/>
              <a:cs typeface="+mn-cs"/>
            </a:endParaRPr>
          </a:p>
        </p:txBody>
      </p:sp>
      <p:sp>
        <p:nvSpPr>
          <p:cNvPr id="11" name="Rectangle 10">
            <a:extLst>
              <a:ext uri="{FF2B5EF4-FFF2-40B4-BE49-F238E27FC236}">
                <a16:creationId xmlns:a16="http://schemas.microsoft.com/office/drawing/2014/main" id="{F89D8DED-4089-42AA-BC45-41F61B7DA4EA}"/>
              </a:ext>
            </a:extLst>
          </p:cNvPr>
          <p:cNvSpPr/>
          <p:nvPr/>
        </p:nvSpPr>
        <p:spPr>
          <a:xfrm>
            <a:off x="571711" y="1710411"/>
            <a:ext cx="6838720" cy="2843758"/>
          </a:xfrm>
          <a:prstGeom prst="rect">
            <a:avLst/>
          </a:prstGeom>
          <a:noFill/>
          <a:ln w="12700" cap="flat" cmpd="sng" algn="ctr">
            <a:solidFill>
              <a:srgbClr val="FFFFFF">
                <a:lumMod val="85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a typeface="+mn-ea"/>
              <a:cs typeface="+mn-cs"/>
            </a:endParaRPr>
          </a:p>
        </p:txBody>
      </p:sp>
      <p:sp>
        <p:nvSpPr>
          <p:cNvPr id="12" name="TextBox 11">
            <a:extLst>
              <a:ext uri="{FF2B5EF4-FFF2-40B4-BE49-F238E27FC236}">
                <a16:creationId xmlns:a16="http://schemas.microsoft.com/office/drawing/2014/main" id="{C105F05A-4808-4271-8479-C8280CD94236}"/>
              </a:ext>
            </a:extLst>
          </p:cNvPr>
          <p:cNvSpPr txBox="1"/>
          <p:nvPr/>
        </p:nvSpPr>
        <p:spPr>
          <a:xfrm>
            <a:off x="1123834" y="1571108"/>
            <a:ext cx="5733883" cy="249877"/>
          </a:xfrm>
          <a:prstGeom prst="rect">
            <a:avLst/>
          </a:prstGeom>
          <a:solidFill>
            <a:srgbClr val="FFFFFF"/>
          </a:solidFill>
        </p:spPr>
        <p:txBody>
          <a:bodyPr wrap="square" lIns="0" tIns="0" rIns="0" bIns="0" rtlCol="0">
            <a:spAutoFit/>
          </a:bodyPr>
          <a:lstStyle/>
          <a:p>
            <a:pPr marL="1466" marR="0" lvl="0" indent="0" algn="ctr" defTabSz="914400" rtl="0" eaLnBrk="1" fontAlgn="auto" latinLnBrk="0" hangingPunct="1">
              <a:lnSpc>
                <a:spcPct val="106000"/>
              </a:lnSpc>
              <a:spcBef>
                <a:spcPct val="80000"/>
              </a:spcBef>
              <a:spcAft>
                <a:spcPts val="0"/>
              </a:spcAft>
              <a:buClr>
                <a:srgbClr val="000000"/>
              </a:buClr>
              <a:buSzTx/>
              <a:buFontTx/>
              <a:buNone/>
              <a:tabLst/>
              <a:defRPr/>
            </a:pPr>
            <a:r>
              <a:rPr lang="en-US" sz="1600" b="1" kern="0" spc="250" dirty="0">
                <a:solidFill>
                  <a:srgbClr val="000000"/>
                </a:solidFill>
                <a:cs typeface="Calibri" panose="020F0502020204030204" pitchFamily="34" charset="0"/>
              </a:rPr>
              <a:t>HOW IS INNOVATION CURRENTLY QUANTIFIED?</a:t>
            </a:r>
            <a:endParaRPr kumimoji="0" lang="en-US" sz="1600" b="1" i="0" u="none" strike="noStrike" kern="0" cap="none" spc="250" normalizeH="0" baseline="0" noProof="0" dirty="0">
              <a:ln>
                <a:noFill/>
              </a:ln>
              <a:solidFill>
                <a:srgbClr val="000000"/>
              </a:solidFill>
              <a:effectLst/>
              <a:uLnTx/>
              <a:uFillTx/>
              <a:ea typeface="+mn-ea"/>
              <a:cs typeface="Calibri" panose="020F0502020204030204" pitchFamily="34" charset="0"/>
            </a:endParaRPr>
          </a:p>
        </p:txBody>
      </p:sp>
      <p:sp>
        <p:nvSpPr>
          <p:cNvPr id="91" name="TextBox 90">
            <a:extLst>
              <a:ext uri="{FF2B5EF4-FFF2-40B4-BE49-F238E27FC236}">
                <a16:creationId xmlns:a16="http://schemas.microsoft.com/office/drawing/2014/main" id="{805AF4F7-336E-4B4E-9814-0A314607AE0B}"/>
              </a:ext>
            </a:extLst>
          </p:cNvPr>
          <p:cNvSpPr txBox="1"/>
          <p:nvPr/>
        </p:nvSpPr>
        <p:spPr>
          <a:xfrm>
            <a:off x="8728080" y="1571108"/>
            <a:ext cx="2168698" cy="249877"/>
          </a:xfrm>
          <a:prstGeom prst="rect">
            <a:avLst/>
          </a:prstGeom>
          <a:solidFill>
            <a:srgbClr val="FFFFFF"/>
          </a:solidFill>
        </p:spPr>
        <p:txBody>
          <a:bodyPr wrap="square" lIns="0" tIns="0" rIns="0" bIns="0" rtlCol="0">
            <a:spAutoFit/>
          </a:bodyPr>
          <a:lstStyle/>
          <a:p>
            <a:pPr marL="1466" marR="0" lvl="0" indent="0" algn="ctr" defTabSz="914400" rtl="0" eaLnBrk="1" fontAlgn="auto" latinLnBrk="0" hangingPunct="1">
              <a:lnSpc>
                <a:spcPct val="106000"/>
              </a:lnSpc>
              <a:spcBef>
                <a:spcPct val="80000"/>
              </a:spcBef>
              <a:spcAft>
                <a:spcPts val="0"/>
              </a:spcAft>
              <a:buClr>
                <a:srgbClr val="000000"/>
              </a:buClr>
              <a:buSzTx/>
              <a:buFontTx/>
              <a:buNone/>
              <a:tabLst/>
              <a:defRPr/>
            </a:pPr>
            <a:r>
              <a:rPr lang="en-US" sz="1600" b="1" kern="0" spc="250" dirty="0">
                <a:solidFill>
                  <a:srgbClr val="000000"/>
                </a:solidFill>
                <a:cs typeface="Calibri" panose="020F0502020204030204" pitchFamily="34" charset="0"/>
              </a:rPr>
              <a:t>OUR APPROACH</a:t>
            </a:r>
            <a:endParaRPr kumimoji="0" lang="en-US" sz="1600" b="1" i="0" u="none" strike="noStrike" kern="0" cap="none" spc="250" normalizeH="0" baseline="0" noProof="0" dirty="0">
              <a:ln>
                <a:noFill/>
              </a:ln>
              <a:solidFill>
                <a:srgbClr val="000000"/>
              </a:solidFill>
              <a:effectLst/>
              <a:uLnTx/>
              <a:uFillTx/>
              <a:ea typeface="+mn-ea"/>
              <a:cs typeface="Calibri" panose="020F0502020204030204" pitchFamily="34" charset="0"/>
            </a:endParaRPr>
          </a:p>
        </p:txBody>
      </p:sp>
      <p:grpSp>
        <p:nvGrpSpPr>
          <p:cNvPr id="93" name="Group 92">
            <a:extLst>
              <a:ext uri="{FF2B5EF4-FFF2-40B4-BE49-F238E27FC236}">
                <a16:creationId xmlns:a16="http://schemas.microsoft.com/office/drawing/2014/main" id="{F87283D1-791F-4CB5-92CD-62BF31665E7A}"/>
              </a:ext>
            </a:extLst>
          </p:cNvPr>
          <p:cNvGrpSpPr/>
          <p:nvPr/>
        </p:nvGrpSpPr>
        <p:grpSpPr>
          <a:xfrm>
            <a:off x="6073114" y="2122728"/>
            <a:ext cx="392206" cy="324971"/>
            <a:chOff x="12530138" y="6573838"/>
            <a:chExt cx="444500" cy="368301"/>
          </a:xfrm>
          <a:solidFill>
            <a:schemeClr val="accent3"/>
          </a:solidFill>
        </p:grpSpPr>
        <p:sp>
          <p:nvSpPr>
            <p:cNvPr id="94" name="Freeform 595">
              <a:extLst>
                <a:ext uri="{FF2B5EF4-FFF2-40B4-BE49-F238E27FC236}">
                  <a16:creationId xmlns:a16="http://schemas.microsoft.com/office/drawing/2014/main" id="{FB57DB29-62B8-4AFB-B80B-FADECB1AEDB6}"/>
                </a:ext>
              </a:extLst>
            </p:cNvPr>
            <p:cNvSpPr>
              <a:spLocks/>
            </p:cNvSpPr>
            <p:nvPr/>
          </p:nvSpPr>
          <p:spPr bwMode="auto">
            <a:xfrm>
              <a:off x="12666663" y="6899276"/>
              <a:ext cx="307975" cy="22225"/>
            </a:xfrm>
            <a:custGeom>
              <a:avLst/>
              <a:gdLst>
                <a:gd name="T0" fmla="*/ 130 w 135"/>
                <a:gd name="T1" fmla="*/ 0 h 10"/>
                <a:gd name="T2" fmla="*/ 5 w 135"/>
                <a:gd name="T3" fmla="*/ 0 h 10"/>
                <a:gd name="T4" fmla="*/ 0 w 135"/>
                <a:gd name="T5" fmla="*/ 5 h 10"/>
                <a:gd name="T6" fmla="*/ 5 w 135"/>
                <a:gd name="T7" fmla="*/ 10 h 10"/>
                <a:gd name="T8" fmla="*/ 130 w 135"/>
                <a:gd name="T9" fmla="*/ 10 h 10"/>
                <a:gd name="T10" fmla="*/ 135 w 135"/>
                <a:gd name="T11" fmla="*/ 5 h 10"/>
                <a:gd name="T12" fmla="*/ 130 w 135"/>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35" h="10">
                  <a:moveTo>
                    <a:pt x="130" y="0"/>
                  </a:moveTo>
                  <a:cubicBezTo>
                    <a:pt x="5" y="0"/>
                    <a:pt x="5" y="0"/>
                    <a:pt x="5" y="0"/>
                  </a:cubicBezTo>
                  <a:cubicBezTo>
                    <a:pt x="2" y="0"/>
                    <a:pt x="0" y="3"/>
                    <a:pt x="0" y="5"/>
                  </a:cubicBezTo>
                  <a:cubicBezTo>
                    <a:pt x="0" y="8"/>
                    <a:pt x="2" y="10"/>
                    <a:pt x="5" y="10"/>
                  </a:cubicBezTo>
                  <a:cubicBezTo>
                    <a:pt x="130" y="10"/>
                    <a:pt x="130" y="10"/>
                    <a:pt x="130" y="10"/>
                  </a:cubicBezTo>
                  <a:cubicBezTo>
                    <a:pt x="133" y="10"/>
                    <a:pt x="135" y="8"/>
                    <a:pt x="135" y="5"/>
                  </a:cubicBezTo>
                  <a:cubicBezTo>
                    <a:pt x="135" y="3"/>
                    <a:pt x="133" y="0"/>
                    <a:pt x="130"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95" name="Freeform 596">
              <a:extLst>
                <a:ext uri="{FF2B5EF4-FFF2-40B4-BE49-F238E27FC236}">
                  <a16:creationId xmlns:a16="http://schemas.microsoft.com/office/drawing/2014/main" id="{34BC9B4C-CB10-415E-AB69-DC354C31DC65}"/>
                </a:ext>
              </a:extLst>
            </p:cNvPr>
            <p:cNvSpPr>
              <a:spLocks/>
            </p:cNvSpPr>
            <p:nvPr/>
          </p:nvSpPr>
          <p:spPr bwMode="auto">
            <a:xfrm>
              <a:off x="12666663" y="6748463"/>
              <a:ext cx="307975" cy="22225"/>
            </a:xfrm>
            <a:custGeom>
              <a:avLst/>
              <a:gdLst>
                <a:gd name="T0" fmla="*/ 130 w 135"/>
                <a:gd name="T1" fmla="*/ 0 h 10"/>
                <a:gd name="T2" fmla="*/ 5 w 135"/>
                <a:gd name="T3" fmla="*/ 0 h 10"/>
                <a:gd name="T4" fmla="*/ 0 w 135"/>
                <a:gd name="T5" fmla="*/ 5 h 10"/>
                <a:gd name="T6" fmla="*/ 5 w 135"/>
                <a:gd name="T7" fmla="*/ 10 h 10"/>
                <a:gd name="T8" fmla="*/ 130 w 135"/>
                <a:gd name="T9" fmla="*/ 10 h 10"/>
                <a:gd name="T10" fmla="*/ 135 w 135"/>
                <a:gd name="T11" fmla="*/ 5 h 10"/>
                <a:gd name="T12" fmla="*/ 130 w 135"/>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35" h="10">
                  <a:moveTo>
                    <a:pt x="130" y="0"/>
                  </a:moveTo>
                  <a:cubicBezTo>
                    <a:pt x="5" y="0"/>
                    <a:pt x="5" y="0"/>
                    <a:pt x="5" y="0"/>
                  </a:cubicBezTo>
                  <a:cubicBezTo>
                    <a:pt x="2" y="0"/>
                    <a:pt x="0" y="2"/>
                    <a:pt x="0" y="5"/>
                  </a:cubicBezTo>
                  <a:cubicBezTo>
                    <a:pt x="0" y="7"/>
                    <a:pt x="2" y="10"/>
                    <a:pt x="5" y="10"/>
                  </a:cubicBezTo>
                  <a:cubicBezTo>
                    <a:pt x="130" y="10"/>
                    <a:pt x="130" y="10"/>
                    <a:pt x="130" y="10"/>
                  </a:cubicBezTo>
                  <a:cubicBezTo>
                    <a:pt x="133" y="10"/>
                    <a:pt x="135" y="7"/>
                    <a:pt x="135" y="5"/>
                  </a:cubicBezTo>
                  <a:cubicBezTo>
                    <a:pt x="135" y="2"/>
                    <a:pt x="133" y="0"/>
                    <a:pt x="130"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96" name="Freeform 597">
              <a:extLst>
                <a:ext uri="{FF2B5EF4-FFF2-40B4-BE49-F238E27FC236}">
                  <a16:creationId xmlns:a16="http://schemas.microsoft.com/office/drawing/2014/main" id="{E67870DD-EE41-4868-B6FB-0E7225F236BD}"/>
                </a:ext>
              </a:extLst>
            </p:cNvPr>
            <p:cNvSpPr>
              <a:spLocks/>
            </p:cNvSpPr>
            <p:nvPr/>
          </p:nvSpPr>
          <p:spPr bwMode="auto">
            <a:xfrm>
              <a:off x="12666663" y="6594476"/>
              <a:ext cx="307975" cy="22225"/>
            </a:xfrm>
            <a:custGeom>
              <a:avLst/>
              <a:gdLst>
                <a:gd name="T0" fmla="*/ 5 w 135"/>
                <a:gd name="T1" fmla="*/ 10 h 10"/>
                <a:gd name="T2" fmla="*/ 130 w 135"/>
                <a:gd name="T3" fmla="*/ 10 h 10"/>
                <a:gd name="T4" fmla="*/ 135 w 135"/>
                <a:gd name="T5" fmla="*/ 5 h 10"/>
                <a:gd name="T6" fmla="*/ 130 w 135"/>
                <a:gd name="T7" fmla="*/ 0 h 10"/>
                <a:gd name="T8" fmla="*/ 5 w 135"/>
                <a:gd name="T9" fmla="*/ 0 h 10"/>
                <a:gd name="T10" fmla="*/ 0 w 135"/>
                <a:gd name="T11" fmla="*/ 5 h 10"/>
                <a:gd name="T12" fmla="*/ 5 w 135"/>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35" h="10">
                  <a:moveTo>
                    <a:pt x="5" y="10"/>
                  </a:moveTo>
                  <a:cubicBezTo>
                    <a:pt x="130" y="10"/>
                    <a:pt x="130" y="10"/>
                    <a:pt x="130" y="10"/>
                  </a:cubicBezTo>
                  <a:cubicBezTo>
                    <a:pt x="133" y="10"/>
                    <a:pt x="135" y="8"/>
                    <a:pt x="135" y="5"/>
                  </a:cubicBezTo>
                  <a:cubicBezTo>
                    <a:pt x="135" y="2"/>
                    <a:pt x="133" y="0"/>
                    <a:pt x="130" y="0"/>
                  </a:cubicBezTo>
                  <a:cubicBezTo>
                    <a:pt x="5" y="0"/>
                    <a:pt x="5" y="0"/>
                    <a:pt x="5" y="0"/>
                  </a:cubicBezTo>
                  <a:cubicBezTo>
                    <a:pt x="2" y="0"/>
                    <a:pt x="0" y="2"/>
                    <a:pt x="0" y="5"/>
                  </a:cubicBezTo>
                  <a:cubicBezTo>
                    <a:pt x="0" y="8"/>
                    <a:pt x="2" y="10"/>
                    <a:pt x="5" y="1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97" name="Freeform 598">
              <a:extLst>
                <a:ext uri="{FF2B5EF4-FFF2-40B4-BE49-F238E27FC236}">
                  <a16:creationId xmlns:a16="http://schemas.microsoft.com/office/drawing/2014/main" id="{F0F7E71D-4FB5-4126-B653-889CEFE7A675}"/>
                </a:ext>
              </a:extLst>
            </p:cNvPr>
            <p:cNvSpPr>
              <a:spLocks/>
            </p:cNvSpPr>
            <p:nvPr/>
          </p:nvSpPr>
          <p:spPr bwMode="auto">
            <a:xfrm>
              <a:off x="12530138" y="6573838"/>
              <a:ext cx="61913" cy="61913"/>
            </a:xfrm>
            <a:custGeom>
              <a:avLst/>
              <a:gdLst>
                <a:gd name="T0" fmla="*/ 23 w 27"/>
                <a:gd name="T1" fmla="*/ 0 h 27"/>
                <a:gd name="T2" fmla="*/ 5 w 27"/>
                <a:gd name="T3" fmla="*/ 0 h 27"/>
                <a:gd name="T4" fmla="*/ 0 w 27"/>
                <a:gd name="T5" fmla="*/ 5 h 27"/>
                <a:gd name="T6" fmla="*/ 0 w 27"/>
                <a:gd name="T7" fmla="*/ 23 h 27"/>
                <a:gd name="T8" fmla="*/ 5 w 27"/>
                <a:gd name="T9" fmla="*/ 27 h 27"/>
                <a:gd name="T10" fmla="*/ 23 w 27"/>
                <a:gd name="T11" fmla="*/ 27 h 27"/>
                <a:gd name="T12" fmla="*/ 27 w 27"/>
                <a:gd name="T13" fmla="*/ 23 h 27"/>
                <a:gd name="T14" fmla="*/ 27 w 27"/>
                <a:gd name="T15" fmla="*/ 5 h 27"/>
                <a:gd name="T16" fmla="*/ 23 w 27"/>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7">
                  <a:moveTo>
                    <a:pt x="23" y="0"/>
                  </a:moveTo>
                  <a:cubicBezTo>
                    <a:pt x="5" y="0"/>
                    <a:pt x="5" y="0"/>
                    <a:pt x="5" y="0"/>
                  </a:cubicBezTo>
                  <a:cubicBezTo>
                    <a:pt x="3" y="0"/>
                    <a:pt x="0" y="3"/>
                    <a:pt x="0" y="5"/>
                  </a:cubicBezTo>
                  <a:cubicBezTo>
                    <a:pt x="0" y="23"/>
                    <a:pt x="0" y="23"/>
                    <a:pt x="0" y="23"/>
                  </a:cubicBezTo>
                  <a:cubicBezTo>
                    <a:pt x="0" y="25"/>
                    <a:pt x="3" y="27"/>
                    <a:pt x="5" y="27"/>
                  </a:cubicBezTo>
                  <a:cubicBezTo>
                    <a:pt x="23" y="27"/>
                    <a:pt x="23" y="27"/>
                    <a:pt x="23" y="27"/>
                  </a:cubicBezTo>
                  <a:cubicBezTo>
                    <a:pt x="25" y="27"/>
                    <a:pt x="27" y="25"/>
                    <a:pt x="27" y="23"/>
                  </a:cubicBezTo>
                  <a:cubicBezTo>
                    <a:pt x="27" y="5"/>
                    <a:pt x="27" y="5"/>
                    <a:pt x="27" y="5"/>
                  </a:cubicBezTo>
                  <a:cubicBezTo>
                    <a:pt x="27" y="3"/>
                    <a:pt x="25" y="0"/>
                    <a:pt x="2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98" name="Freeform 599">
              <a:extLst>
                <a:ext uri="{FF2B5EF4-FFF2-40B4-BE49-F238E27FC236}">
                  <a16:creationId xmlns:a16="http://schemas.microsoft.com/office/drawing/2014/main" id="{D734A61A-5FAB-499A-A929-CB16FF7B25F5}"/>
                </a:ext>
              </a:extLst>
            </p:cNvPr>
            <p:cNvSpPr>
              <a:spLocks/>
            </p:cNvSpPr>
            <p:nvPr/>
          </p:nvSpPr>
          <p:spPr bwMode="auto">
            <a:xfrm>
              <a:off x="12530138" y="6727826"/>
              <a:ext cx="61913" cy="60325"/>
            </a:xfrm>
            <a:custGeom>
              <a:avLst/>
              <a:gdLst>
                <a:gd name="T0" fmla="*/ 23 w 27"/>
                <a:gd name="T1" fmla="*/ 0 h 27"/>
                <a:gd name="T2" fmla="*/ 5 w 27"/>
                <a:gd name="T3" fmla="*/ 0 h 27"/>
                <a:gd name="T4" fmla="*/ 0 w 27"/>
                <a:gd name="T5" fmla="*/ 5 h 27"/>
                <a:gd name="T6" fmla="*/ 0 w 27"/>
                <a:gd name="T7" fmla="*/ 22 h 27"/>
                <a:gd name="T8" fmla="*/ 5 w 27"/>
                <a:gd name="T9" fmla="*/ 27 h 27"/>
                <a:gd name="T10" fmla="*/ 23 w 27"/>
                <a:gd name="T11" fmla="*/ 27 h 27"/>
                <a:gd name="T12" fmla="*/ 27 w 27"/>
                <a:gd name="T13" fmla="*/ 22 h 27"/>
                <a:gd name="T14" fmla="*/ 27 w 27"/>
                <a:gd name="T15" fmla="*/ 5 h 27"/>
                <a:gd name="T16" fmla="*/ 23 w 27"/>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7">
                  <a:moveTo>
                    <a:pt x="23" y="0"/>
                  </a:moveTo>
                  <a:cubicBezTo>
                    <a:pt x="5" y="0"/>
                    <a:pt x="5" y="0"/>
                    <a:pt x="5" y="0"/>
                  </a:cubicBezTo>
                  <a:cubicBezTo>
                    <a:pt x="3" y="0"/>
                    <a:pt x="0" y="2"/>
                    <a:pt x="0" y="5"/>
                  </a:cubicBezTo>
                  <a:cubicBezTo>
                    <a:pt x="0" y="22"/>
                    <a:pt x="0" y="22"/>
                    <a:pt x="0" y="22"/>
                  </a:cubicBezTo>
                  <a:cubicBezTo>
                    <a:pt x="0" y="25"/>
                    <a:pt x="3" y="27"/>
                    <a:pt x="5" y="27"/>
                  </a:cubicBezTo>
                  <a:cubicBezTo>
                    <a:pt x="23" y="27"/>
                    <a:pt x="23" y="27"/>
                    <a:pt x="23" y="27"/>
                  </a:cubicBezTo>
                  <a:cubicBezTo>
                    <a:pt x="25" y="27"/>
                    <a:pt x="27" y="25"/>
                    <a:pt x="27" y="22"/>
                  </a:cubicBezTo>
                  <a:cubicBezTo>
                    <a:pt x="27" y="5"/>
                    <a:pt x="27" y="5"/>
                    <a:pt x="27" y="5"/>
                  </a:cubicBezTo>
                  <a:cubicBezTo>
                    <a:pt x="27" y="2"/>
                    <a:pt x="25" y="0"/>
                    <a:pt x="2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99" name="Freeform 600">
              <a:extLst>
                <a:ext uri="{FF2B5EF4-FFF2-40B4-BE49-F238E27FC236}">
                  <a16:creationId xmlns:a16="http://schemas.microsoft.com/office/drawing/2014/main" id="{3DAAD219-D77A-44DF-BFBF-544208125B7C}"/>
                </a:ext>
              </a:extLst>
            </p:cNvPr>
            <p:cNvSpPr>
              <a:spLocks/>
            </p:cNvSpPr>
            <p:nvPr/>
          </p:nvSpPr>
          <p:spPr bwMode="auto">
            <a:xfrm>
              <a:off x="12530138" y="6880226"/>
              <a:ext cx="61913" cy="61913"/>
            </a:xfrm>
            <a:custGeom>
              <a:avLst/>
              <a:gdLst>
                <a:gd name="T0" fmla="*/ 23 w 27"/>
                <a:gd name="T1" fmla="*/ 0 h 27"/>
                <a:gd name="T2" fmla="*/ 5 w 27"/>
                <a:gd name="T3" fmla="*/ 0 h 27"/>
                <a:gd name="T4" fmla="*/ 0 w 27"/>
                <a:gd name="T5" fmla="*/ 5 h 27"/>
                <a:gd name="T6" fmla="*/ 0 w 27"/>
                <a:gd name="T7" fmla="*/ 22 h 27"/>
                <a:gd name="T8" fmla="*/ 5 w 27"/>
                <a:gd name="T9" fmla="*/ 27 h 27"/>
                <a:gd name="T10" fmla="*/ 23 w 27"/>
                <a:gd name="T11" fmla="*/ 27 h 27"/>
                <a:gd name="T12" fmla="*/ 27 w 27"/>
                <a:gd name="T13" fmla="*/ 22 h 27"/>
                <a:gd name="T14" fmla="*/ 27 w 27"/>
                <a:gd name="T15" fmla="*/ 5 h 27"/>
                <a:gd name="T16" fmla="*/ 23 w 27"/>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7">
                  <a:moveTo>
                    <a:pt x="23" y="0"/>
                  </a:moveTo>
                  <a:cubicBezTo>
                    <a:pt x="5" y="0"/>
                    <a:pt x="5" y="0"/>
                    <a:pt x="5" y="0"/>
                  </a:cubicBezTo>
                  <a:cubicBezTo>
                    <a:pt x="3" y="0"/>
                    <a:pt x="0" y="2"/>
                    <a:pt x="0" y="5"/>
                  </a:cubicBezTo>
                  <a:cubicBezTo>
                    <a:pt x="0" y="22"/>
                    <a:pt x="0" y="22"/>
                    <a:pt x="0" y="22"/>
                  </a:cubicBezTo>
                  <a:cubicBezTo>
                    <a:pt x="0" y="25"/>
                    <a:pt x="3" y="27"/>
                    <a:pt x="5" y="27"/>
                  </a:cubicBezTo>
                  <a:cubicBezTo>
                    <a:pt x="23" y="27"/>
                    <a:pt x="23" y="27"/>
                    <a:pt x="23" y="27"/>
                  </a:cubicBezTo>
                  <a:cubicBezTo>
                    <a:pt x="25" y="27"/>
                    <a:pt x="27" y="25"/>
                    <a:pt x="27" y="22"/>
                  </a:cubicBezTo>
                  <a:cubicBezTo>
                    <a:pt x="27" y="5"/>
                    <a:pt x="27" y="5"/>
                    <a:pt x="27" y="5"/>
                  </a:cubicBezTo>
                  <a:cubicBezTo>
                    <a:pt x="27" y="2"/>
                    <a:pt x="25" y="0"/>
                    <a:pt x="2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grpSp>
      <p:sp>
        <p:nvSpPr>
          <p:cNvPr id="102" name="Freeform 827">
            <a:extLst>
              <a:ext uri="{FF2B5EF4-FFF2-40B4-BE49-F238E27FC236}">
                <a16:creationId xmlns:a16="http://schemas.microsoft.com/office/drawing/2014/main" id="{8ACB0C2A-F903-4952-8ADC-FD687B4C0E83}"/>
              </a:ext>
            </a:extLst>
          </p:cNvPr>
          <p:cNvSpPr>
            <a:spLocks/>
          </p:cNvSpPr>
          <p:nvPr/>
        </p:nvSpPr>
        <p:spPr bwMode="auto">
          <a:xfrm>
            <a:off x="3881299" y="2122728"/>
            <a:ext cx="253813" cy="371905"/>
          </a:xfrm>
          <a:custGeom>
            <a:avLst/>
            <a:gdLst>
              <a:gd name="T0" fmla="*/ 212 w 216"/>
              <a:gd name="T1" fmla="*/ 313 h 318"/>
              <a:gd name="T2" fmla="*/ 204 w 216"/>
              <a:gd name="T3" fmla="*/ 318 h 318"/>
              <a:gd name="T4" fmla="*/ 198 w 216"/>
              <a:gd name="T5" fmla="*/ 316 h 318"/>
              <a:gd name="T6" fmla="*/ 162 w 216"/>
              <a:gd name="T7" fmla="*/ 285 h 318"/>
              <a:gd name="T8" fmla="*/ 112 w 216"/>
              <a:gd name="T9" fmla="*/ 207 h 318"/>
              <a:gd name="T10" fmla="*/ 108 w 216"/>
              <a:gd name="T11" fmla="*/ 193 h 318"/>
              <a:gd name="T12" fmla="*/ 51 w 216"/>
              <a:gd name="T13" fmla="*/ 288 h 318"/>
              <a:gd name="T14" fmla="*/ 18 w 216"/>
              <a:gd name="T15" fmla="*/ 316 h 318"/>
              <a:gd name="T16" fmla="*/ 12 w 216"/>
              <a:gd name="T17" fmla="*/ 318 h 318"/>
              <a:gd name="T18" fmla="*/ 3 w 216"/>
              <a:gd name="T19" fmla="*/ 313 h 318"/>
              <a:gd name="T20" fmla="*/ 6 w 216"/>
              <a:gd name="T21" fmla="*/ 298 h 318"/>
              <a:gd name="T22" fmla="*/ 36 w 216"/>
              <a:gd name="T23" fmla="*/ 273 h 318"/>
              <a:gd name="T24" fmla="*/ 97 w 216"/>
              <a:gd name="T25" fmla="*/ 123 h 318"/>
              <a:gd name="T26" fmla="*/ 97 w 216"/>
              <a:gd name="T27" fmla="*/ 37 h 318"/>
              <a:gd name="T28" fmla="*/ 30 w 216"/>
              <a:gd name="T29" fmla="*/ 104 h 318"/>
              <a:gd name="T30" fmla="*/ 22 w 216"/>
              <a:gd name="T31" fmla="*/ 107 h 318"/>
              <a:gd name="T32" fmla="*/ 15 w 216"/>
              <a:gd name="T33" fmla="*/ 104 h 318"/>
              <a:gd name="T34" fmla="*/ 15 w 216"/>
              <a:gd name="T35" fmla="*/ 89 h 318"/>
              <a:gd name="T36" fmla="*/ 100 w 216"/>
              <a:gd name="T37" fmla="*/ 4 h 318"/>
              <a:gd name="T38" fmla="*/ 104 w 216"/>
              <a:gd name="T39" fmla="*/ 1 h 318"/>
              <a:gd name="T40" fmla="*/ 112 w 216"/>
              <a:gd name="T41" fmla="*/ 1 h 318"/>
              <a:gd name="T42" fmla="*/ 115 w 216"/>
              <a:gd name="T43" fmla="*/ 4 h 318"/>
              <a:gd name="T44" fmla="*/ 201 w 216"/>
              <a:gd name="T45" fmla="*/ 89 h 318"/>
              <a:gd name="T46" fmla="*/ 201 w 216"/>
              <a:gd name="T47" fmla="*/ 104 h 318"/>
              <a:gd name="T48" fmla="*/ 193 w 216"/>
              <a:gd name="T49" fmla="*/ 107 h 318"/>
              <a:gd name="T50" fmla="*/ 185 w 216"/>
              <a:gd name="T51" fmla="*/ 104 h 318"/>
              <a:gd name="T52" fmla="*/ 118 w 216"/>
              <a:gd name="T53" fmla="*/ 37 h 318"/>
              <a:gd name="T54" fmla="*/ 118 w 216"/>
              <a:gd name="T55" fmla="*/ 123 h 318"/>
              <a:gd name="T56" fmla="*/ 132 w 216"/>
              <a:gd name="T57" fmla="*/ 199 h 318"/>
              <a:gd name="T58" fmla="*/ 177 w 216"/>
              <a:gd name="T59" fmla="*/ 271 h 318"/>
              <a:gd name="T60" fmla="*/ 210 w 216"/>
              <a:gd name="T61" fmla="*/ 298 h 318"/>
              <a:gd name="T62" fmla="*/ 212 w 216"/>
              <a:gd name="T63" fmla="*/ 313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6" h="318">
                <a:moveTo>
                  <a:pt x="212" y="313"/>
                </a:moveTo>
                <a:cubicBezTo>
                  <a:pt x="210" y="316"/>
                  <a:pt x="207" y="318"/>
                  <a:pt x="204" y="318"/>
                </a:cubicBezTo>
                <a:cubicBezTo>
                  <a:pt x="202" y="318"/>
                  <a:pt x="199" y="317"/>
                  <a:pt x="198" y="316"/>
                </a:cubicBezTo>
                <a:cubicBezTo>
                  <a:pt x="185" y="307"/>
                  <a:pt x="173" y="297"/>
                  <a:pt x="162" y="285"/>
                </a:cubicBezTo>
                <a:cubicBezTo>
                  <a:pt x="140" y="263"/>
                  <a:pt x="124" y="236"/>
                  <a:pt x="112" y="207"/>
                </a:cubicBezTo>
                <a:cubicBezTo>
                  <a:pt x="111" y="202"/>
                  <a:pt x="109" y="198"/>
                  <a:pt x="108" y="193"/>
                </a:cubicBezTo>
                <a:cubicBezTo>
                  <a:pt x="97" y="228"/>
                  <a:pt x="78" y="261"/>
                  <a:pt x="51" y="288"/>
                </a:cubicBezTo>
                <a:cubicBezTo>
                  <a:pt x="41" y="298"/>
                  <a:pt x="30" y="308"/>
                  <a:pt x="18" y="316"/>
                </a:cubicBezTo>
                <a:cubicBezTo>
                  <a:pt x="16" y="317"/>
                  <a:pt x="14" y="318"/>
                  <a:pt x="12" y="318"/>
                </a:cubicBezTo>
                <a:cubicBezTo>
                  <a:pt x="8" y="318"/>
                  <a:pt x="5" y="316"/>
                  <a:pt x="3" y="313"/>
                </a:cubicBezTo>
                <a:cubicBezTo>
                  <a:pt x="0" y="308"/>
                  <a:pt x="1" y="302"/>
                  <a:pt x="6" y="298"/>
                </a:cubicBezTo>
                <a:cubicBezTo>
                  <a:pt x="16" y="291"/>
                  <a:pt x="27" y="282"/>
                  <a:pt x="36" y="273"/>
                </a:cubicBezTo>
                <a:cubicBezTo>
                  <a:pt x="75" y="233"/>
                  <a:pt x="97" y="180"/>
                  <a:pt x="97" y="123"/>
                </a:cubicBezTo>
                <a:cubicBezTo>
                  <a:pt x="97" y="37"/>
                  <a:pt x="97" y="37"/>
                  <a:pt x="97" y="37"/>
                </a:cubicBezTo>
                <a:cubicBezTo>
                  <a:pt x="30" y="104"/>
                  <a:pt x="30" y="104"/>
                  <a:pt x="30" y="104"/>
                </a:cubicBezTo>
                <a:cubicBezTo>
                  <a:pt x="28" y="106"/>
                  <a:pt x="25" y="107"/>
                  <a:pt x="22" y="107"/>
                </a:cubicBezTo>
                <a:cubicBezTo>
                  <a:pt x="20" y="107"/>
                  <a:pt x="17" y="106"/>
                  <a:pt x="15" y="104"/>
                </a:cubicBezTo>
                <a:cubicBezTo>
                  <a:pt x="11" y="100"/>
                  <a:pt x="11" y="93"/>
                  <a:pt x="15" y="89"/>
                </a:cubicBezTo>
                <a:cubicBezTo>
                  <a:pt x="100" y="4"/>
                  <a:pt x="100" y="4"/>
                  <a:pt x="100" y="4"/>
                </a:cubicBezTo>
                <a:cubicBezTo>
                  <a:pt x="101" y="3"/>
                  <a:pt x="102" y="2"/>
                  <a:pt x="104" y="1"/>
                </a:cubicBezTo>
                <a:cubicBezTo>
                  <a:pt x="106" y="0"/>
                  <a:pt x="109" y="0"/>
                  <a:pt x="112" y="1"/>
                </a:cubicBezTo>
                <a:cubicBezTo>
                  <a:pt x="113" y="2"/>
                  <a:pt x="114" y="3"/>
                  <a:pt x="115" y="4"/>
                </a:cubicBezTo>
                <a:cubicBezTo>
                  <a:pt x="201" y="89"/>
                  <a:pt x="201" y="89"/>
                  <a:pt x="201" y="89"/>
                </a:cubicBezTo>
                <a:cubicBezTo>
                  <a:pt x="205" y="93"/>
                  <a:pt x="205" y="100"/>
                  <a:pt x="201" y="104"/>
                </a:cubicBezTo>
                <a:cubicBezTo>
                  <a:pt x="198" y="106"/>
                  <a:pt x="196" y="107"/>
                  <a:pt x="193" y="107"/>
                </a:cubicBezTo>
                <a:cubicBezTo>
                  <a:pt x="190" y="107"/>
                  <a:pt x="188" y="106"/>
                  <a:pt x="185" y="104"/>
                </a:cubicBezTo>
                <a:cubicBezTo>
                  <a:pt x="118" y="37"/>
                  <a:pt x="118" y="37"/>
                  <a:pt x="118" y="37"/>
                </a:cubicBezTo>
                <a:cubicBezTo>
                  <a:pt x="118" y="123"/>
                  <a:pt x="118" y="123"/>
                  <a:pt x="118" y="123"/>
                </a:cubicBezTo>
                <a:cubicBezTo>
                  <a:pt x="118" y="150"/>
                  <a:pt x="123" y="175"/>
                  <a:pt x="132" y="199"/>
                </a:cubicBezTo>
                <a:cubicBezTo>
                  <a:pt x="142" y="226"/>
                  <a:pt x="158" y="250"/>
                  <a:pt x="177" y="271"/>
                </a:cubicBezTo>
                <a:cubicBezTo>
                  <a:pt x="187" y="281"/>
                  <a:pt x="198" y="290"/>
                  <a:pt x="210" y="298"/>
                </a:cubicBezTo>
                <a:cubicBezTo>
                  <a:pt x="215" y="302"/>
                  <a:pt x="216" y="308"/>
                  <a:pt x="212" y="313"/>
                </a:cubicBezTo>
                <a:close/>
              </a:path>
            </a:pathLst>
          </a:custGeom>
          <a:solidFill>
            <a:schemeClr val="accent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1896773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 name="Object 50" hidden="1">
            <a:extLst>
              <a:ext uri="{FF2B5EF4-FFF2-40B4-BE49-F238E27FC236}">
                <a16:creationId xmlns:a16="http://schemas.microsoft.com/office/drawing/2014/main" id="{77B5F5A7-C1DE-4001-86A0-4B1A3F50EF4D}"/>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97" name="think-cell Slide" r:id="rId6" imgW="395" imgH="396" progId="TCLayout.ActiveDocument.1">
                  <p:embed/>
                </p:oleObj>
              </mc:Choice>
              <mc:Fallback>
                <p:oleObj name="think-cell Slide" r:id="rId6" imgW="395" imgH="396" progId="TCLayout.ActiveDocument.1">
                  <p:embed/>
                  <p:pic>
                    <p:nvPicPr>
                      <p:cNvPr id="51" name="Object 50" hidden="1">
                        <a:extLst>
                          <a:ext uri="{FF2B5EF4-FFF2-40B4-BE49-F238E27FC236}">
                            <a16:creationId xmlns:a16="http://schemas.microsoft.com/office/drawing/2014/main" id="{77B5F5A7-C1DE-4001-86A0-4B1A3F50EF4D}"/>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2" name="Rectangle 51" hidden="1">
            <a:extLst>
              <a:ext uri="{FF2B5EF4-FFF2-40B4-BE49-F238E27FC236}">
                <a16:creationId xmlns:a16="http://schemas.microsoft.com/office/drawing/2014/main" id="{C950F101-5460-4F7E-851E-C7DD92D385D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US" sz="3600" dirty="0">
              <a:latin typeface="Chronicle Display Black"/>
              <a:sym typeface="Chronicle Display Black"/>
            </a:endParaRPr>
          </a:p>
        </p:txBody>
      </p:sp>
      <p:sp>
        <p:nvSpPr>
          <p:cNvPr id="48" name="Title 47">
            <a:extLst>
              <a:ext uri="{FF2B5EF4-FFF2-40B4-BE49-F238E27FC236}">
                <a16:creationId xmlns:a16="http://schemas.microsoft.com/office/drawing/2014/main" id="{ECD0EF2F-CCC5-4EBC-9435-DB8EFE61842B}"/>
              </a:ext>
            </a:extLst>
          </p:cNvPr>
          <p:cNvSpPr>
            <a:spLocks noGrp="1"/>
          </p:cNvSpPr>
          <p:nvPr>
            <p:ph type="title"/>
          </p:nvPr>
        </p:nvSpPr>
        <p:spPr/>
        <p:txBody>
          <a:bodyPr/>
          <a:lstStyle/>
          <a:p>
            <a:r>
              <a:rPr lang="en-US" dirty="0"/>
              <a:t>Plan of Activities</a:t>
            </a:r>
          </a:p>
        </p:txBody>
      </p:sp>
      <p:sp>
        <p:nvSpPr>
          <p:cNvPr id="5" name="Title 2">
            <a:extLst>
              <a:ext uri="{FF2B5EF4-FFF2-40B4-BE49-F238E27FC236}">
                <a16:creationId xmlns:a16="http://schemas.microsoft.com/office/drawing/2014/main" id="{C50668CF-1DB7-4CC7-AA20-607BC1CC3798}"/>
              </a:ext>
            </a:extLst>
          </p:cNvPr>
          <p:cNvSpPr txBox="1">
            <a:spLocks/>
          </p:cNvSpPr>
          <p:nvPr/>
        </p:nvSpPr>
        <p:spPr bwMode="gray">
          <a:xfrm>
            <a:off x="469900" y="402587"/>
            <a:ext cx="11252200" cy="334102"/>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ysClr val="windowText" lastClr="000000"/>
              </a:solidFill>
              <a:effectLst/>
              <a:uLnTx/>
              <a:uFillTx/>
              <a:latin typeface="Verdana"/>
              <a:ea typeface="+mj-ea"/>
              <a:cs typeface="+mj-cs"/>
            </a:endParaRPr>
          </a:p>
        </p:txBody>
      </p:sp>
      <p:sp>
        <p:nvSpPr>
          <p:cNvPr id="6" name="Rectangle 5">
            <a:extLst>
              <a:ext uri="{FF2B5EF4-FFF2-40B4-BE49-F238E27FC236}">
                <a16:creationId xmlns:a16="http://schemas.microsoft.com/office/drawing/2014/main" id="{F3CC1E21-C752-48A9-89F0-A8993097EE13}"/>
              </a:ext>
            </a:extLst>
          </p:cNvPr>
          <p:cNvSpPr/>
          <p:nvPr/>
        </p:nvSpPr>
        <p:spPr>
          <a:xfrm>
            <a:off x="466518" y="1452216"/>
            <a:ext cx="2560320" cy="4877073"/>
          </a:xfrm>
          <a:prstGeom prst="rect">
            <a:avLst/>
          </a:prstGeom>
          <a:noFill/>
          <a:ln w="222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rPr>
              <a:t>STARTING OFF</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ea typeface="Verdana" panose="020B0604030504040204" pitchFamily="34" charset="0"/>
              <a:cs typeface="Verdana" panose="020B0604030504040204" pitchFamily="34" charset="0"/>
            </a:endParaRPr>
          </a:p>
        </p:txBody>
      </p:sp>
      <p:sp>
        <p:nvSpPr>
          <p:cNvPr id="10" name="Rectangle 9">
            <a:extLst>
              <a:ext uri="{FF2B5EF4-FFF2-40B4-BE49-F238E27FC236}">
                <a16:creationId xmlns:a16="http://schemas.microsoft.com/office/drawing/2014/main" id="{BFB83E42-5D4E-4566-B887-1553F705FE73}"/>
              </a:ext>
            </a:extLst>
          </p:cNvPr>
          <p:cNvSpPr/>
          <p:nvPr/>
        </p:nvSpPr>
        <p:spPr>
          <a:xfrm>
            <a:off x="3370604" y="1452216"/>
            <a:ext cx="2560320" cy="4877073"/>
          </a:xfrm>
          <a:prstGeom prst="rect">
            <a:avLst/>
          </a:prstGeom>
          <a:noFill/>
          <a:ln w="222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rPr>
              <a:t>THE DATA</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ea typeface="Verdana" panose="020B0604030504040204" pitchFamily="34" charset="0"/>
              <a:cs typeface="Verdana" panose="020B0604030504040204" pitchFamily="34" charset="0"/>
            </a:endParaRPr>
          </a:p>
        </p:txBody>
      </p:sp>
      <p:sp>
        <p:nvSpPr>
          <p:cNvPr id="14" name="Rectangle 13">
            <a:extLst>
              <a:ext uri="{FF2B5EF4-FFF2-40B4-BE49-F238E27FC236}">
                <a16:creationId xmlns:a16="http://schemas.microsoft.com/office/drawing/2014/main" id="{935FF258-720F-4D65-A652-9DD7D733F544}"/>
              </a:ext>
            </a:extLst>
          </p:cNvPr>
          <p:cNvSpPr/>
          <p:nvPr/>
        </p:nvSpPr>
        <p:spPr>
          <a:xfrm>
            <a:off x="6274690" y="1452216"/>
            <a:ext cx="2560320" cy="4877073"/>
          </a:xfrm>
          <a:prstGeom prst="rect">
            <a:avLst/>
          </a:prstGeom>
          <a:noFill/>
          <a:ln w="222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spc="300" dirty="0">
                <a:solidFill>
                  <a:srgbClr val="000000"/>
                </a:solidFill>
                <a:ea typeface="Verdana" panose="020B0604030504040204" pitchFamily="34" charset="0"/>
                <a:cs typeface="Verdana" panose="020B0604030504040204" pitchFamily="34" charset="0"/>
              </a:rPr>
              <a:t>ANALYSIS/UI</a:t>
            </a:r>
            <a:endParaRPr kumimoji="0" lang="en-US" sz="16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rPr>
              <a:t>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p:txBody>
      </p:sp>
      <p:sp>
        <p:nvSpPr>
          <p:cNvPr id="29" name="Rectangle 28">
            <a:extLst>
              <a:ext uri="{FF2B5EF4-FFF2-40B4-BE49-F238E27FC236}">
                <a16:creationId xmlns:a16="http://schemas.microsoft.com/office/drawing/2014/main" id="{50A8E7A7-9F8A-4245-A1D8-821AB0DD9666}"/>
              </a:ext>
            </a:extLst>
          </p:cNvPr>
          <p:cNvSpPr/>
          <p:nvPr/>
        </p:nvSpPr>
        <p:spPr>
          <a:xfrm>
            <a:off x="9178775" y="1452217"/>
            <a:ext cx="2560320" cy="4877074"/>
          </a:xfrm>
          <a:prstGeom prst="rect">
            <a:avLst/>
          </a:prstGeom>
          <a:noFill/>
          <a:ln w="222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rPr>
              <a:t>WRITE-UPS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rPr>
              <a:t>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p:txBody>
      </p:sp>
      <p:sp>
        <p:nvSpPr>
          <p:cNvPr id="31" name="Rectangle 30">
            <a:extLst>
              <a:ext uri="{FF2B5EF4-FFF2-40B4-BE49-F238E27FC236}">
                <a16:creationId xmlns:a16="http://schemas.microsoft.com/office/drawing/2014/main" id="{0680DD85-BFC3-44A5-8CC6-6737F3201052}"/>
              </a:ext>
            </a:extLst>
          </p:cNvPr>
          <p:cNvSpPr/>
          <p:nvPr/>
        </p:nvSpPr>
        <p:spPr>
          <a:xfrm>
            <a:off x="1062910" y="1652936"/>
            <a:ext cx="10066180" cy="503733"/>
          </a:xfrm>
          <a:prstGeom prst="rect">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rPr>
              <a:t>COMPONENTS OF THE 7-WEEK PROJECT (PLUS PROPOSAL PERIOD)</a:t>
            </a:r>
            <a:endParaRPr kumimoji="0" lang="en-US" sz="800" b="0"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p:txBody>
      </p:sp>
      <p:grpSp>
        <p:nvGrpSpPr>
          <p:cNvPr id="79" name="Group 78">
            <a:extLst>
              <a:ext uri="{FF2B5EF4-FFF2-40B4-BE49-F238E27FC236}">
                <a16:creationId xmlns:a16="http://schemas.microsoft.com/office/drawing/2014/main" id="{F025AAD6-B895-448A-B5D8-C6281C7F7855}"/>
              </a:ext>
            </a:extLst>
          </p:cNvPr>
          <p:cNvGrpSpPr/>
          <p:nvPr/>
        </p:nvGrpSpPr>
        <p:grpSpPr>
          <a:xfrm>
            <a:off x="5790424" y="148352"/>
            <a:ext cx="6190417" cy="653679"/>
            <a:chOff x="5584867" y="172102"/>
            <a:chExt cx="6190417" cy="653679"/>
          </a:xfrm>
        </p:grpSpPr>
        <p:cxnSp>
          <p:nvCxnSpPr>
            <p:cNvPr id="80" name="Straight Connector 79">
              <a:extLst>
                <a:ext uri="{FF2B5EF4-FFF2-40B4-BE49-F238E27FC236}">
                  <a16:creationId xmlns:a16="http://schemas.microsoft.com/office/drawing/2014/main" id="{4BB07A6D-A30A-4461-BC88-8FFD36210164}"/>
                </a:ext>
              </a:extLst>
            </p:cNvPr>
            <p:cNvCxnSpPr>
              <a:cxnSpLocks/>
              <a:stCxn id="81" idx="1"/>
              <a:endCxn id="105" idx="3"/>
            </p:cNvCxnSpPr>
            <p:nvPr/>
          </p:nvCxnSpPr>
          <p:spPr>
            <a:xfrm>
              <a:off x="5669272" y="536926"/>
              <a:ext cx="6030856" cy="0"/>
            </a:xfrm>
            <a:prstGeom prst="line">
              <a:avLst/>
            </a:prstGeom>
            <a:noFill/>
            <a:ln w="9525" cap="flat" cmpd="sng" algn="ctr">
              <a:solidFill>
                <a:srgbClr val="53565A"/>
              </a:solidFill>
              <a:prstDash val="dash"/>
            </a:ln>
            <a:effectLst/>
          </p:spPr>
        </p:cxnSp>
        <p:sp>
          <p:nvSpPr>
            <p:cNvPr id="81" name="Rectangle 80">
              <a:extLst>
                <a:ext uri="{FF2B5EF4-FFF2-40B4-BE49-F238E27FC236}">
                  <a16:creationId xmlns:a16="http://schemas.microsoft.com/office/drawing/2014/main" id="{E81990D0-CCCF-4E96-B4AE-4EFCC95680AA}"/>
                </a:ext>
              </a:extLst>
            </p:cNvPr>
            <p:cNvSpPr/>
            <p:nvPr/>
          </p:nvSpPr>
          <p:spPr>
            <a:xfrm>
              <a:off x="5669272" y="273813"/>
              <a:ext cx="598499" cy="526225"/>
            </a:xfrm>
            <a:prstGeom prst="rect">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2720711E-B349-481B-B41D-2062E0E8DF01}"/>
                </a:ext>
              </a:extLst>
            </p:cNvPr>
            <p:cNvSpPr/>
            <p:nvPr/>
          </p:nvSpPr>
          <p:spPr>
            <a:xfrm>
              <a:off x="5584867" y="394894"/>
              <a:ext cx="758060" cy="430887"/>
            </a:xfrm>
            <a:prstGeom prst="rect">
              <a:avLst/>
            </a:prstGeom>
            <a:noFill/>
          </p:spPr>
          <p:txBody>
            <a:bodyPr wrap="square">
              <a:spAutoFit/>
            </a:bodyPr>
            <a:lstStyle/>
            <a:p>
              <a:pPr lvl="0" algn="ctr">
                <a:spcBef>
                  <a:spcPts val="1000"/>
                </a:spcBef>
              </a:pPr>
              <a:r>
                <a:rPr lang="en-US" sz="1100" spc="-20" dirty="0">
                  <a:solidFill>
                    <a:schemeClr val="bg1"/>
                  </a:solidFill>
                  <a:latin typeface="Calibri" panose="020F0502020204030204" pitchFamily="34" charset="0"/>
                  <a:cs typeface="Calibri" panose="020F0502020204030204" pitchFamily="34" charset="0"/>
                </a:rPr>
                <a:t>Our Objective</a:t>
              </a:r>
            </a:p>
          </p:txBody>
        </p:sp>
        <p:sp>
          <p:nvSpPr>
            <p:cNvPr id="83" name="Oval 82">
              <a:extLst>
                <a:ext uri="{FF2B5EF4-FFF2-40B4-BE49-F238E27FC236}">
                  <a16:creationId xmlns:a16="http://schemas.microsoft.com/office/drawing/2014/main" id="{50BA7852-6374-4E5F-B4B5-009E13F63695}"/>
                </a:ext>
              </a:extLst>
            </p:cNvPr>
            <p:cNvSpPr/>
            <p:nvPr/>
          </p:nvSpPr>
          <p:spPr>
            <a:xfrm>
              <a:off x="5837862" y="172102"/>
              <a:ext cx="247726" cy="25260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bg1">
                      <a:lumMod val="85000"/>
                    </a:schemeClr>
                  </a:solidFill>
                  <a:effectLst/>
                  <a:uLnTx/>
                  <a:uFillTx/>
                  <a:latin typeface="Gotham Book"/>
                  <a:ea typeface="+mn-ea"/>
                  <a:cs typeface="+mn-cs"/>
                </a:rPr>
                <a:t>1</a:t>
              </a:r>
              <a:endParaRPr kumimoji="0" lang="en-US" sz="1800" b="1" i="0" u="none" strike="noStrike" kern="1200" cap="none" spc="0" normalizeH="0" baseline="0" noProof="0" dirty="0">
                <a:ln>
                  <a:noFill/>
                </a:ln>
                <a:solidFill>
                  <a:schemeClr val="bg1">
                    <a:lumMod val="85000"/>
                  </a:schemeClr>
                </a:solidFill>
                <a:effectLst/>
                <a:uLnTx/>
                <a:uFillTx/>
                <a:latin typeface="Gotham Book"/>
                <a:ea typeface="+mn-ea"/>
                <a:cs typeface="+mn-cs"/>
              </a:endParaRPr>
            </a:p>
          </p:txBody>
        </p:sp>
        <p:sp>
          <p:nvSpPr>
            <p:cNvPr id="84" name="Rectangle 83">
              <a:extLst>
                <a:ext uri="{FF2B5EF4-FFF2-40B4-BE49-F238E27FC236}">
                  <a16:creationId xmlns:a16="http://schemas.microsoft.com/office/drawing/2014/main" id="{50EB41BF-FE35-4B73-8EDB-B5CCC8A07E65}"/>
                </a:ext>
              </a:extLst>
            </p:cNvPr>
            <p:cNvSpPr/>
            <p:nvPr/>
          </p:nvSpPr>
          <p:spPr>
            <a:xfrm>
              <a:off x="6348317" y="273813"/>
              <a:ext cx="598499" cy="526225"/>
            </a:xfrm>
            <a:prstGeom prst="rect">
              <a:avLst/>
            </a:prstGeom>
            <a:solidFill>
              <a:srgbClr val="D9D9D9"/>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6497823A-40B1-43BF-9F85-6323B857682D}"/>
                </a:ext>
              </a:extLst>
            </p:cNvPr>
            <p:cNvSpPr/>
            <p:nvPr/>
          </p:nvSpPr>
          <p:spPr>
            <a:xfrm>
              <a:off x="6263912" y="394894"/>
              <a:ext cx="758060" cy="430887"/>
            </a:xfrm>
            <a:prstGeom prst="rect">
              <a:avLst/>
            </a:prstGeom>
            <a:noFill/>
          </p:spPr>
          <p:txBody>
            <a:bodyPr wrap="square">
              <a:spAutoFit/>
            </a:bodyPr>
            <a:lstStyle/>
            <a:p>
              <a:pPr lvl="0" algn="ctr">
                <a:spcBef>
                  <a:spcPts val="1000"/>
                </a:spcBef>
              </a:pPr>
              <a:r>
                <a:rPr lang="en-US" sz="1100" spc="-20" dirty="0">
                  <a:solidFill>
                    <a:schemeClr val="bg1"/>
                  </a:solidFill>
                  <a:latin typeface="Calibri" panose="020F0502020204030204" pitchFamily="34" charset="0"/>
                  <a:cs typeface="Calibri" panose="020F0502020204030204" pitchFamily="34" charset="0"/>
                </a:rPr>
                <a:t>Current Practice</a:t>
              </a:r>
            </a:p>
          </p:txBody>
        </p:sp>
        <p:sp>
          <p:nvSpPr>
            <p:cNvPr id="86" name="Oval 85">
              <a:extLst>
                <a:ext uri="{FF2B5EF4-FFF2-40B4-BE49-F238E27FC236}">
                  <a16:creationId xmlns:a16="http://schemas.microsoft.com/office/drawing/2014/main" id="{B2A23ED6-00D9-4807-9C27-00A882755CC2}"/>
                </a:ext>
              </a:extLst>
            </p:cNvPr>
            <p:cNvSpPr/>
            <p:nvPr/>
          </p:nvSpPr>
          <p:spPr>
            <a:xfrm>
              <a:off x="6516907" y="172102"/>
              <a:ext cx="247726" cy="25260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85000"/>
                    </a:schemeClr>
                  </a:solidFill>
                  <a:latin typeface="Gotham Book"/>
                </a:rPr>
                <a:t>2</a:t>
              </a:r>
              <a:endParaRPr kumimoji="0" lang="en-US" sz="1800" b="1" i="0" u="none" strike="noStrike" kern="1200" cap="none" spc="0" normalizeH="0" baseline="0" noProof="0" dirty="0">
                <a:ln>
                  <a:noFill/>
                </a:ln>
                <a:solidFill>
                  <a:schemeClr val="bg1">
                    <a:lumMod val="85000"/>
                  </a:schemeClr>
                </a:solidFill>
                <a:effectLst/>
                <a:uLnTx/>
                <a:uFillTx/>
                <a:latin typeface="Gotham Book"/>
              </a:endParaRPr>
            </a:p>
          </p:txBody>
        </p:sp>
        <p:sp>
          <p:nvSpPr>
            <p:cNvPr id="87" name="Rectangle 86">
              <a:extLst>
                <a:ext uri="{FF2B5EF4-FFF2-40B4-BE49-F238E27FC236}">
                  <a16:creationId xmlns:a16="http://schemas.microsoft.com/office/drawing/2014/main" id="{48810DF5-D5EE-4E7D-B6C7-FC38C4FDC399}"/>
                </a:ext>
              </a:extLst>
            </p:cNvPr>
            <p:cNvSpPr/>
            <p:nvPr/>
          </p:nvSpPr>
          <p:spPr>
            <a:xfrm>
              <a:off x="7027362" y="273813"/>
              <a:ext cx="598499" cy="526225"/>
            </a:xfrm>
            <a:prstGeom prst="rect">
              <a:avLst/>
            </a:prstGeom>
            <a:solidFill>
              <a:srgbClr val="D9D9D9"/>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2F0E2DC7-0F44-4674-80C8-CB26D6162270}"/>
                </a:ext>
              </a:extLst>
            </p:cNvPr>
            <p:cNvSpPr/>
            <p:nvPr/>
          </p:nvSpPr>
          <p:spPr>
            <a:xfrm>
              <a:off x="6942957" y="394894"/>
              <a:ext cx="758060" cy="430887"/>
            </a:xfrm>
            <a:prstGeom prst="rect">
              <a:avLst/>
            </a:prstGeom>
            <a:noFill/>
          </p:spPr>
          <p:txBody>
            <a:bodyPr wrap="square">
              <a:spAutoFit/>
            </a:bodyPr>
            <a:lstStyle/>
            <a:p>
              <a:pPr lvl="0" algn="ctr">
                <a:spcBef>
                  <a:spcPts val="1000"/>
                </a:spcBef>
              </a:pPr>
              <a:r>
                <a:rPr lang="en-US" sz="1100" spc="-20" dirty="0">
                  <a:solidFill>
                    <a:schemeClr val="bg1"/>
                  </a:solidFill>
                  <a:latin typeface="Calibri" panose="020F0502020204030204" pitchFamily="34" charset="0"/>
                  <a:cs typeface="Calibri" panose="020F0502020204030204" pitchFamily="34" charset="0"/>
                </a:rPr>
                <a:t>Our Approach</a:t>
              </a:r>
            </a:p>
          </p:txBody>
        </p:sp>
        <p:sp>
          <p:nvSpPr>
            <p:cNvPr id="89" name="Oval 88">
              <a:extLst>
                <a:ext uri="{FF2B5EF4-FFF2-40B4-BE49-F238E27FC236}">
                  <a16:creationId xmlns:a16="http://schemas.microsoft.com/office/drawing/2014/main" id="{B921ADDF-46C4-4A07-9E29-0812BBF79D1D}"/>
                </a:ext>
              </a:extLst>
            </p:cNvPr>
            <p:cNvSpPr/>
            <p:nvPr/>
          </p:nvSpPr>
          <p:spPr>
            <a:xfrm>
              <a:off x="7195952" y="172102"/>
              <a:ext cx="247726" cy="25260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bg1">
                      <a:lumMod val="85000"/>
                    </a:schemeClr>
                  </a:solidFill>
                  <a:effectLst/>
                  <a:uLnTx/>
                  <a:uFillTx/>
                  <a:latin typeface="Gotham Book"/>
                  <a:ea typeface="+mn-ea"/>
                  <a:cs typeface="+mn-cs"/>
                </a:rPr>
                <a:t>3</a:t>
              </a:r>
              <a:endParaRPr kumimoji="0" lang="en-US" sz="1800" b="1" i="0" u="none" strike="noStrike" kern="1200" cap="none" spc="0" normalizeH="0" baseline="0" noProof="0" dirty="0">
                <a:ln>
                  <a:noFill/>
                </a:ln>
                <a:solidFill>
                  <a:schemeClr val="bg1">
                    <a:lumMod val="85000"/>
                  </a:schemeClr>
                </a:solidFill>
                <a:effectLst/>
                <a:uLnTx/>
                <a:uFillTx/>
                <a:latin typeface="Gotham Book"/>
                <a:ea typeface="+mn-ea"/>
                <a:cs typeface="+mn-cs"/>
              </a:endParaRPr>
            </a:p>
          </p:txBody>
        </p:sp>
        <p:sp>
          <p:nvSpPr>
            <p:cNvPr id="90" name="Rectangle 89">
              <a:extLst>
                <a:ext uri="{FF2B5EF4-FFF2-40B4-BE49-F238E27FC236}">
                  <a16:creationId xmlns:a16="http://schemas.microsoft.com/office/drawing/2014/main" id="{4C4F19FD-AA05-4850-989B-4142DE29364D}"/>
                </a:ext>
              </a:extLst>
            </p:cNvPr>
            <p:cNvSpPr/>
            <p:nvPr/>
          </p:nvSpPr>
          <p:spPr>
            <a:xfrm>
              <a:off x="7706407" y="273813"/>
              <a:ext cx="598499" cy="526225"/>
            </a:xfrm>
            <a:prstGeom prst="rect">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8B28DD61-B24F-4B41-A6B8-F8511387884D}"/>
                </a:ext>
              </a:extLst>
            </p:cNvPr>
            <p:cNvSpPr/>
            <p:nvPr/>
          </p:nvSpPr>
          <p:spPr>
            <a:xfrm>
              <a:off x="7622002" y="394894"/>
              <a:ext cx="758060" cy="430887"/>
            </a:xfrm>
            <a:prstGeom prst="rect">
              <a:avLst/>
            </a:prstGeom>
            <a:noFill/>
          </p:spPr>
          <p:txBody>
            <a:bodyPr wrap="square">
              <a:spAutoFit/>
            </a:bodyPr>
            <a:lstStyle/>
            <a:p>
              <a:pPr lvl="0" algn="ctr">
                <a:spcBef>
                  <a:spcPts val="1000"/>
                </a:spcBef>
              </a:pPr>
              <a:r>
                <a:rPr lang="en-US" sz="1100" spc="-20" dirty="0">
                  <a:solidFill>
                    <a:schemeClr val="bg1"/>
                  </a:solidFill>
                  <a:latin typeface="Calibri" panose="020F0502020204030204" pitchFamily="34" charset="0"/>
                  <a:cs typeface="Calibri" panose="020F0502020204030204" pitchFamily="34" charset="0"/>
                </a:rPr>
                <a:t>Who Cares?</a:t>
              </a:r>
            </a:p>
          </p:txBody>
        </p:sp>
        <p:sp>
          <p:nvSpPr>
            <p:cNvPr id="92" name="Oval 91">
              <a:extLst>
                <a:ext uri="{FF2B5EF4-FFF2-40B4-BE49-F238E27FC236}">
                  <a16:creationId xmlns:a16="http://schemas.microsoft.com/office/drawing/2014/main" id="{30505DAF-A336-437E-BA99-7BB10D667865}"/>
                </a:ext>
              </a:extLst>
            </p:cNvPr>
            <p:cNvSpPr/>
            <p:nvPr/>
          </p:nvSpPr>
          <p:spPr>
            <a:xfrm>
              <a:off x="7874997" y="172102"/>
              <a:ext cx="247726" cy="25260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85000"/>
                    </a:schemeClr>
                  </a:solidFill>
                  <a:latin typeface="Gotham Book"/>
                </a:rPr>
                <a:t>4</a:t>
              </a:r>
              <a:endParaRPr kumimoji="0" lang="en-US" sz="1800" b="1" i="0" u="none" strike="noStrike" kern="1200" cap="none" spc="0" normalizeH="0" baseline="0" noProof="0" dirty="0">
                <a:ln>
                  <a:noFill/>
                </a:ln>
                <a:solidFill>
                  <a:schemeClr val="bg1">
                    <a:lumMod val="85000"/>
                  </a:schemeClr>
                </a:solidFill>
                <a:effectLst/>
                <a:uLnTx/>
                <a:uFillTx/>
                <a:latin typeface="Gotham Book"/>
              </a:endParaRPr>
            </a:p>
          </p:txBody>
        </p:sp>
        <p:sp>
          <p:nvSpPr>
            <p:cNvPr id="93" name="Rectangle 92">
              <a:extLst>
                <a:ext uri="{FF2B5EF4-FFF2-40B4-BE49-F238E27FC236}">
                  <a16:creationId xmlns:a16="http://schemas.microsoft.com/office/drawing/2014/main" id="{1F967E90-2C32-4426-AE8C-C598D0D0F058}"/>
                </a:ext>
              </a:extLst>
            </p:cNvPr>
            <p:cNvSpPr/>
            <p:nvPr/>
          </p:nvSpPr>
          <p:spPr>
            <a:xfrm>
              <a:off x="8385452" y="273813"/>
              <a:ext cx="598499" cy="526225"/>
            </a:xfrm>
            <a:prstGeom prst="rect">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B9AD6FF4-44B0-4AA8-9C15-FBF671053246}"/>
                </a:ext>
              </a:extLst>
            </p:cNvPr>
            <p:cNvSpPr/>
            <p:nvPr/>
          </p:nvSpPr>
          <p:spPr>
            <a:xfrm>
              <a:off x="8301047" y="394894"/>
              <a:ext cx="758060" cy="430887"/>
            </a:xfrm>
            <a:prstGeom prst="rect">
              <a:avLst/>
            </a:prstGeom>
            <a:noFill/>
          </p:spPr>
          <p:txBody>
            <a:bodyPr wrap="square">
              <a:spAutoFit/>
            </a:bodyPr>
            <a:lstStyle/>
            <a:p>
              <a:pPr lvl="0" algn="ctr">
                <a:spcBef>
                  <a:spcPts val="1000"/>
                </a:spcBef>
              </a:pPr>
              <a:r>
                <a:rPr lang="en-US" sz="1100" spc="-20" dirty="0">
                  <a:solidFill>
                    <a:schemeClr val="bg1"/>
                  </a:solidFill>
                  <a:latin typeface="Calibri" panose="020F0502020204030204" pitchFamily="34" charset="0"/>
                  <a:cs typeface="Calibri" panose="020F0502020204030204" pitchFamily="34" charset="0"/>
                </a:rPr>
                <a:t>The Impact</a:t>
              </a:r>
            </a:p>
          </p:txBody>
        </p:sp>
        <p:sp>
          <p:nvSpPr>
            <p:cNvPr id="95" name="Oval 94">
              <a:extLst>
                <a:ext uri="{FF2B5EF4-FFF2-40B4-BE49-F238E27FC236}">
                  <a16:creationId xmlns:a16="http://schemas.microsoft.com/office/drawing/2014/main" id="{88E63CF0-780B-41CF-ACD5-DD676600A57A}"/>
                </a:ext>
              </a:extLst>
            </p:cNvPr>
            <p:cNvSpPr/>
            <p:nvPr/>
          </p:nvSpPr>
          <p:spPr>
            <a:xfrm>
              <a:off x="8554042" y="172102"/>
              <a:ext cx="247726" cy="25260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85000"/>
                    </a:schemeClr>
                  </a:solidFill>
                  <a:latin typeface="Gotham Book"/>
                </a:rPr>
                <a:t>5</a:t>
              </a:r>
              <a:endParaRPr kumimoji="0" lang="en-US" sz="1800" b="1" i="0" u="none" strike="noStrike" kern="1200" cap="none" spc="0" normalizeH="0" baseline="0" noProof="0" dirty="0">
                <a:ln>
                  <a:noFill/>
                </a:ln>
                <a:solidFill>
                  <a:schemeClr val="bg1">
                    <a:lumMod val="85000"/>
                  </a:schemeClr>
                </a:solidFill>
                <a:effectLst/>
                <a:uLnTx/>
                <a:uFillTx/>
                <a:latin typeface="Gotham Book"/>
              </a:endParaRPr>
            </a:p>
          </p:txBody>
        </p:sp>
        <p:sp>
          <p:nvSpPr>
            <p:cNvPr id="96" name="Rectangle 95">
              <a:extLst>
                <a:ext uri="{FF2B5EF4-FFF2-40B4-BE49-F238E27FC236}">
                  <a16:creationId xmlns:a16="http://schemas.microsoft.com/office/drawing/2014/main" id="{FFE69721-CC88-49E1-8BBC-378EF8204DB8}"/>
                </a:ext>
              </a:extLst>
            </p:cNvPr>
            <p:cNvSpPr/>
            <p:nvPr/>
          </p:nvSpPr>
          <p:spPr>
            <a:xfrm>
              <a:off x="9064497" y="273813"/>
              <a:ext cx="598499" cy="526225"/>
            </a:xfrm>
            <a:prstGeom prst="rect">
              <a:avLst/>
            </a:prstGeom>
            <a:solidFill>
              <a:schemeClr val="accent3">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9B9D66DC-CDC9-4A8C-9384-29B27113FA46}"/>
                </a:ext>
              </a:extLst>
            </p:cNvPr>
            <p:cNvSpPr/>
            <p:nvPr/>
          </p:nvSpPr>
          <p:spPr>
            <a:xfrm>
              <a:off x="8980092" y="394894"/>
              <a:ext cx="758060" cy="430887"/>
            </a:xfrm>
            <a:prstGeom prst="rect">
              <a:avLst/>
            </a:prstGeom>
            <a:noFill/>
          </p:spPr>
          <p:txBody>
            <a:bodyPr wrap="square">
              <a:spAutoFit/>
            </a:bodyPr>
            <a:lstStyle/>
            <a:p>
              <a:pPr lvl="0" algn="ctr">
                <a:spcBef>
                  <a:spcPts val="1000"/>
                </a:spcBef>
              </a:pPr>
              <a:r>
                <a:rPr lang="en-US" sz="1100" spc="-20" dirty="0">
                  <a:solidFill>
                    <a:schemeClr val="bg1"/>
                  </a:solidFill>
                  <a:latin typeface="Calibri" panose="020F0502020204030204" pitchFamily="34" charset="0"/>
                  <a:cs typeface="Calibri" panose="020F0502020204030204" pitchFamily="34" charset="0"/>
                </a:rPr>
                <a:t>Risk/ Payoff</a:t>
              </a:r>
            </a:p>
          </p:txBody>
        </p:sp>
        <p:sp>
          <p:nvSpPr>
            <p:cNvPr id="98" name="Oval 97">
              <a:extLst>
                <a:ext uri="{FF2B5EF4-FFF2-40B4-BE49-F238E27FC236}">
                  <a16:creationId xmlns:a16="http://schemas.microsoft.com/office/drawing/2014/main" id="{AB0F6E20-2DC0-4F22-A238-77DAB0B9B98A}"/>
                </a:ext>
              </a:extLst>
            </p:cNvPr>
            <p:cNvSpPr/>
            <p:nvPr/>
          </p:nvSpPr>
          <p:spPr>
            <a:xfrm>
              <a:off x="9233087" y="172102"/>
              <a:ext cx="247726" cy="252603"/>
            </a:xfrm>
            <a:prstGeom prst="ellipse">
              <a:avLst/>
            </a:prstGeom>
            <a:solidFill>
              <a:schemeClr val="bg1"/>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latin typeface="Gotham Book"/>
                </a:rPr>
                <a:t>6</a:t>
              </a:r>
              <a:endParaRPr kumimoji="0" lang="en-US" sz="1800" b="1" i="0" u="none" strike="noStrike" kern="1200" cap="none" spc="0" normalizeH="0" baseline="0" noProof="0" dirty="0">
                <a:ln>
                  <a:noFill/>
                </a:ln>
                <a:solidFill>
                  <a:schemeClr val="tx1"/>
                </a:solidFill>
                <a:effectLst/>
                <a:uLnTx/>
                <a:uFillTx/>
                <a:latin typeface="Gotham Book"/>
              </a:endParaRPr>
            </a:p>
          </p:txBody>
        </p:sp>
        <p:sp>
          <p:nvSpPr>
            <p:cNvPr id="99" name="Rectangle 98">
              <a:extLst>
                <a:ext uri="{FF2B5EF4-FFF2-40B4-BE49-F238E27FC236}">
                  <a16:creationId xmlns:a16="http://schemas.microsoft.com/office/drawing/2014/main" id="{5A8302D6-3C93-4A23-B422-F5EEDFA8187A}"/>
                </a:ext>
              </a:extLst>
            </p:cNvPr>
            <p:cNvSpPr/>
            <p:nvPr/>
          </p:nvSpPr>
          <p:spPr>
            <a:xfrm>
              <a:off x="9743542" y="273813"/>
              <a:ext cx="598499" cy="526225"/>
            </a:xfrm>
            <a:prstGeom prst="rect">
              <a:avLst/>
            </a:prstGeom>
            <a:solidFill>
              <a:schemeClr val="accent3">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87C9A97C-56ED-4266-8FC1-2DF572C8C2F3}"/>
                </a:ext>
              </a:extLst>
            </p:cNvPr>
            <p:cNvSpPr/>
            <p:nvPr/>
          </p:nvSpPr>
          <p:spPr>
            <a:xfrm>
              <a:off x="9659137" y="394894"/>
              <a:ext cx="758060" cy="430887"/>
            </a:xfrm>
            <a:prstGeom prst="rect">
              <a:avLst/>
            </a:prstGeom>
            <a:noFill/>
          </p:spPr>
          <p:txBody>
            <a:bodyPr wrap="square">
              <a:spAutoFit/>
            </a:bodyPr>
            <a:lstStyle/>
            <a:p>
              <a:pPr lvl="0" algn="ctr">
                <a:spcBef>
                  <a:spcPts val="1000"/>
                </a:spcBef>
              </a:pPr>
              <a:r>
                <a:rPr lang="en-US" sz="1100" spc="-20" dirty="0">
                  <a:solidFill>
                    <a:schemeClr val="bg1"/>
                  </a:solidFill>
                  <a:latin typeface="Calibri" panose="020F0502020204030204" pitchFamily="34" charset="0"/>
                  <a:cs typeface="Calibri" panose="020F0502020204030204" pitchFamily="34" charset="0"/>
                </a:rPr>
                <a:t>The      Cost</a:t>
              </a:r>
            </a:p>
          </p:txBody>
        </p:sp>
        <p:sp>
          <p:nvSpPr>
            <p:cNvPr id="101" name="Oval 100">
              <a:extLst>
                <a:ext uri="{FF2B5EF4-FFF2-40B4-BE49-F238E27FC236}">
                  <a16:creationId xmlns:a16="http://schemas.microsoft.com/office/drawing/2014/main" id="{725947A5-0265-49AC-AC0E-7936CB095B98}"/>
                </a:ext>
              </a:extLst>
            </p:cNvPr>
            <p:cNvSpPr/>
            <p:nvPr/>
          </p:nvSpPr>
          <p:spPr>
            <a:xfrm>
              <a:off x="9912132" y="172102"/>
              <a:ext cx="247726" cy="252603"/>
            </a:xfrm>
            <a:prstGeom prst="ellipse">
              <a:avLst/>
            </a:prstGeom>
            <a:solidFill>
              <a:schemeClr val="bg1"/>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latin typeface="Gotham Book"/>
                </a:rPr>
                <a:t>7</a:t>
              </a:r>
              <a:endParaRPr kumimoji="0" lang="en-US" sz="1800" b="1" i="0" u="none" strike="noStrike" kern="1200" cap="none" spc="0" normalizeH="0" baseline="0" noProof="0" dirty="0">
                <a:ln>
                  <a:noFill/>
                </a:ln>
                <a:solidFill>
                  <a:schemeClr val="tx1"/>
                </a:solidFill>
                <a:effectLst/>
                <a:uLnTx/>
                <a:uFillTx/>
                <a:latin typeface="Gotham Book"/>
              </a:endParaRPr>
            </a:p>
          </p:txBody>
        </p:sp>
        <p:sp>
          <p:nvSpPr>
            <p:cNvPr id="102" name="Rectangle 101">
              <a:extLst>
                <a:ext uri="{FF2B5EF4-FFF2-40B4-BE49-F238E27FC236}">
                  <a16:creationId xmlns:a16="http://schemas.microsoft.com/office/drawing/2014/main" id="{6C412A70-4E9C-4162-8674-3FF2A7A7D1ED}"/>
                </a:ext>
              </a:extLst>
            </p:cNvPr>
            <p:cNvSpPr/>
            <p:nvPr/>
          </p:nvSpPr>
          <p:spPr>
            <a:xfrm>
              <a:off x="10422587" y="273813"/>
              <a:ext cx="598499" cy="526225"/>
            </a:xfrm>
            <a:prstGeom prst="rect">
              <a:avLst/>
            </a:prstGeom>
            <a:solidFill>
              <a:schemeClr val="accent3">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AB602E74-90A4-40C7-A024-4EF500FA1D9C}"/>
                </a:ext>
              </a:extLst>
            </p:cNvPr>
            <p:cNvSpPr/>
            <p:nvPr/>
          </p:nvSpPr>
          <p:spPr>
            <a:xfrm>
              <a:off x="10338182" y="394894"/>
              <a:ext cx="758060" cy="430887"/>
            </a:xfrm>
            <a:prstGeom prst="rect">
              <a:avLst/>
            </a:prstGeom>
            <a:noFill/>
          </p:spPr>
          <p:txBody>
            <a:bodyPr wrap="square">
              <a:spAutoFit/>
            </a:bodyPr>
            <a:lstStyle/>
            <a:p>
              <a:pPr lvl="0" algn="ctr">
                <a:spcBef>
                  <a:spcPts val="1000"/>
                </a:spcBef>
              </a:pPr>
              <a:r>
                <a:rPr lang="en-US" sz="1100" spc="-20" dirty="0">
                  <a:solidFill>
                    <a:schemeClr val="bg1"/>
                  </a:solidFill>
                  <a:latin typeface="Calibri" panose="020F0502020204030204" pitchFamily="34" charset="0"/>
                  <a:cs typeface="Calibri" panose="020F0502020204030204" pitchFamily="34" charset="0"/>
                </a:rPr>
                <a:t>The Timeline</a:t>
              </a:r>
            </a:p>
          </p:txBody>
        </p:sp>
        <p:sp>
          <p:nvSpPr>
            <p:cNvPr id="104" name="Oval 103">
              <a:extLst>
                <a:ext uri="{FF2B5EF4-FFF2-40B4-BE49-F238E27FC236}">
                  <a16:creationId xmlns:a16="http://schemas.microsoft.com/office/drawing/2014/main" id="{803E1305-E607-4422-9CE9-3496D793B75E}"/>
                </a:ext>
              </a:extLst>
            </p:cNvPr>
            <p:cNvSpPr/>
            <p:nvPr/>
          </p:nvSpPr>
          <p:spPr>
            <a:xfrm>
              <a:off x="10591177" y="172102"/>
              <a:ext cx="247726" cy="252603"/>
            </a:xfrm>
            <a:prstGeom prst="ellipse">
              <a:avLst/>
            </a:prstGeom>
            <a:solidFill>
              <a:schemeClr val="bg1"/>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latin typeface="Gotham Book"/>
                </a:rPr>
                <a:t>8</a:t>
              </a:r>
              <a:endParaRPr kumimoji="0" lang="en-US" sz="1800" b="1" i="0" u="none" strike="noStrike" kern="1200" cap="none" spc="0" normalizeH="0" baseline="0" noProof="0" dirty="0">
                <a:ln>
                  <a:noFill/>
                </a:ln>
                <a:solidFill>
                  <a:schemeClr val="tx1"/>
                </a:solidFill>
                <a:effectLst/>
                <a:uLnTx/>
                <a:uFillTx/>
                <a:latin typeface="Gotham Book"/>
              </a:endParaRPr>
            </a:p>
          </p:txBody>
        </p:sp>
        <p:sp>
          <p:nvSpPr>
            <p:cNvPr id="105" name="Rectangle 104">
              <a:extLst>
                <a:ext uri="{FF2B5EF4-FFF2-40B4-BE49-F238E27FC236}">
                  <a16:creationId xmlns:a16="http://schemas.microsoft.com/office/drawing/2014/main" id="{2FD77B0A-E1E3-4CE1-9D4D-A2B383DBF50F}"/>
                </a:ext>
              </a:extLst>
            </p:cNvPr>
            <p:cNvSpPr/>
            <p:nvPr/>
          </p:nvSpPr>
          <p:spPr>
            <a:xfrm>
              <a:off x="11101629" y="273813"/>
              <a:ext cx="598499" cy="526225"/>
            </a:xfrm>
            <a:prstGeom prst="rect">
              <a:avLst/>
            </a:prstGeom>
            <a:solidFill>
              <a:schemeClr val="accent3">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DBA494BA-14E8-4046-BFF3-08F231BFE4F2}"/>
                </a:ext>
              </a:extLst>
            </p:cNvPr>
            <p:cNvSpPr/>
            <p:nvPr/>
          </p:nvSpPr>
          <p:spPr>
            <a:xfrm>
              <a:off x="11017224" y="394894"/>
              <a:ext cx="758060" cy="430887"/>
            </a:xfrm>
            <a:prstGeom prst="rect">
              <a:avLst/>
            </a:prstGeom>
            <a:noFill/>
          </p:spPr>
          <p:txBody>
            <a:bodyPr wrap="square">
              <a:spAutoFit/>
            </a:bodyPr>
            <a:lstStyle/>
            <a:p>
              <a:pPr lvl="0" algn="ctr">
                <a:spcBef>
                  <a:spcPts val="1000"/>
                </a:spcBef>
              </a:pPr>
              <a:r>
                <a:rPr lang="en-US" sz="1100" spc="-20" dirty="0">
                  <a:solidFill>
                    <a:schemeClr val="bg1"/>
                  </a:solidFill>
                  <a:latin typeface="Calibri" panose="020F0502020204030204" pitchFamily="34" charset="0"/>
                  <a:cs typeface="Calibri" panose="020F0502020204030204" pitchFamily="34" charset="0"/>
                </a:rPr>
                <a:t>Progress/ Success</a:t>
              </a:r>
            </a:p>
          </p:txBody>
        </p:sp>
        <p:sp>
          <p:nvSpPr>
            <p:cNvPr id="107" name="Oval 106">
              <a:extLst>
                <a:ext uri="{FF2B5EF4-FFF2-40B4-BE49-F238E27FC236}">
                  <a16:creationId xmlns:a16="http://schemas.microsoft.com/office/drawing/2014/main" id="{C33155E6-F834-48B6-82B4-FCD90EE31526}"/>
                </a:ext>
              </a:extLst>
            </p:cNvPr>
            <p:cNvSpPr/>
            <p:nvPr/>
          </p:nvSpPr>
          <p:spPr>
            <a:xfrm>
              <a:off x="11270219" y="172102"/>
              <a:ext cx="247726" cy="252603"/>
            </a:xfrm>
            <a:prstGeom prst="ellipse">
              <a:avLst/>
            </a:prstGeom>
            <a:solidFill>
              <a:schemeClr val="bg1"/>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Gotham Book"/>
                  <a:ea typeface="+mn-ea"/>
                  <a:cs typeface="+mn-cs"/>
                </a:rPr>
                <a:t>9</a:t>
              </a:r>
            </a:p>
          </p:txBody>
        </p:sp>
      </p:grpSp>
      <p:sp>
        <p:nvSpPr>
          <p:cNvPr id="74" name="TextBox 73">
            <a:extLst>
              <a:ext uri="{FF2B5EF4-FFF2-40B4-BE49-F238E27FC236}">
                <a16:creationId xmlns:a16="http://schemas.microsoft.com/office/drawing/2014/main" id="{CCDE3C99-66DE-496A-B3CD-D9CA94A8BF6E}"/>
              </a:ext>
            </a:extLst>
          </p:cNvPr>
          <p:cNvSpPr txBox="1"/>
          <p:nvPr/>
        </p:nvSpPr>
        <p:spPr>
          <a:xfrm>
            <a:off x="671980" y="3534967"/>
            <a:ext cx="2554160" cy="2200602"/>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lang="en-US" sz="1600" dirty="0">
                <a:solidFill>
                  <a:srgbClr val="000000"/>
                </a:solidFill>
                <a:ea typeface="Verdana" panose="020B0604030504040204" pitchFamily="34" charset="0"/>
                <a:cs typeface="Verdana" panose="020B0604030504040204" pitchFamily="34" charset="0"/>
              </a:rPr>
              <a:t>Research</a:t>
            </a:r>
          </a:p>
          <a:p>
            <a:pPr marL="356616" lvl="1" indent="-171450">
              <a:buFont typeface="Arial" panose="020B0604020202020204" pitchFamily="34" charset="0"/>
              <a:buChar char="•"/>
              <a:defRPr/>
            </a:pPr>
            <a:r>
              <a:rPr lang="en-US" sz="1400" dirty="0">
                <a:solidFill>
                  <a:srgbClr val="000000"/>
                </a:solidFill>
                <a:ea typeface="Verdana" panose="020B0604030504040204" pitchFamily="34" charset="0"/>
                <a:cs typeface="Verdana" panose="020B0604030504040204" pitchFamily="34" charset="0"/>
              </a:rPr>
              <a:t>Everyone</a:t>
            </a:r>
            <a:endParaRPr lang="en-US" sz="1600" dirty="0">
              <a:solidFill>
                <a:srgbClr val="000000"/>
              </a:solidFill>
              <a:ea typeface="Verdana" panose="020B0604030504040204" pitchFamily="34" charset="0"/>
              <a:cs typeface="Verdana" panose="020B0604030504040204" pitchFamily="34" charset="0"/>
            </a:endParaRPr>
          </a:p>
          <a:p>
            <a:pPr marR="0" lvl="0" algn="l" defTabSz="914400" rtl="0" eaLnBrk="1" fontAlgn="auto" latinLnBrk="0" hangingPunct="1">
              <a:lnSpc>
                <a:spcPct val="100000"/>
              </a:lnSpc>
              <a:spcBef>
                <a:spcPts val="0"/>
              </a:spcBef>
              <a:spcAft>
                <a:spcPts val="0"/>
              </a:spcAft>
              <a:buClrTx/>
              <a:buSzTx/>
              <a:tabLst/>
              <a:defRPr/>
            </a:pPr>
            <a:endParaRPr lang="en-US" sz="500" dirty="0">
              <a:solidFill>
                <a:srgbClr val="000000"/>
              </a:solidFill>
              <a:ea typeface="Verdana" panose="020B0604030504040204" pitchFamily="34" charset="0"/>
              <a:cs typeface="Verdana" panose="020B0604030504040204" pitchFamily="34" charset="0"/>
            </a:endParaRPr>
          </a:p>
          <a:p>
            <a:pPr marR="0" lvl="0" algn="l" defTabSz="914400" rtl="0" eaLnBrk="1" fontAlgn="auto" latinLnBrk="0" hangingPunct="1">
              <a:lnSpc>
                <a:spcPct val="100000"/>
              </a:lnSpc>
              <a:spcBef>
                <a:spcPts val="0"/>
              </a:spcBef>
              <a:spcAft>
                <a:spcPts val="0"/>
              </a:spcAft>
              <a:buClrTx/>
              <a:buSzTx/>
              <a:tabLst/>
              <a:defRPr/>
            </a:pPr>
            <a:r>
              <a:rPr lang="en-US" sz="1600" dirty="0">
                <a:solidFill>
                  <a:srgbClr val="000000"/>
                </a:solidFill>
                <a:ea typeface="Verdana" panose="020B0604030504040204" pitchFamily="34" charset="0"/>
                <a:cs typeface="Verdana" panose="020B0604030504040204" pitchFamily="34" charset="0"/>
              </a:rPr>
              <a:t>Proposal presentation</a:t>
            </a:r>
          </a:p>
          <a:p>
            <a:pPr marL="356616" lvl="1" indent="-171450">
              <a:buFont typeface="Arial" panose="020B0604020202020204" pitchFamily="34" charset="0"/>
              <a:buChar char="•"/>
              <a:defRPr/>
            </a:pPr>
            <a:r>
              <a:rPr lang="en-US" sz="1400" dirty="0">
                <a:solidFill>
                  <a:srgbClr val="000000"/>
                </a:solidFill>
                <a:ea typeface="Verdana" panose="020B0604030504040204" pitchFamily="34" charset="0"/>
                <a:cs typeface="Verdana" panose="020B0604030504040204" pitchFamily="34" charset="0"/>
              </a:rPr>
              <a:t>Marc</a:t>
            </a:r>
            <a:endParaRPr lang="en-US" sz="1600" dirty="0">
              <a:solidFill>
                <a:srgbClr val="000000"/>
              </a:solidFill>
              <a:ea typeface="Verdana" panose="020B0604030504040204" pitchFamily="34" charset="0"/>
              <a:cs typeface="Verdana" panose="020B0604030504040204" pitchFamily="34" charset="0"/>
            </a:endParaRPr>
          </a:p>
          <a:p>
            <a:pPr marR="0" lvl="0" algn="l" defTabSz="914400" rtl="0" eaLnBrk="1" fontAlgn="auto" latinLnBrk="0" hangingPunct="1">
              <a:lnSpc>
                <a:spcPct val="100000"/>
              </a:lnSpc>
              <a:spcBef>
                <a:spcPts val="0"/>
              </a:spcBef>
              <a:spcAft>
                <a:spcPts val="0"/>
              </a:spcAft>
              <a:buClrTx/>
              <a:buSzTx/>
              <a:tabLst/>
              <a:defRPr/>
            </a:pPr>
            <a:endParaRPr lang="en-US" sz="500" dirty="0">
              <a:solidFill>
                <a:srgbClr val="000000"/>
              </a:solidFill>
              <a:ea typeface="Verdana" panose="020B0604030504040204" pitchFamily="34" charset="0"/>
              <a:cs typeface="Verdana" panose="020B0604030504040204" pitchFamily="34" charset="0"/>
            </a:endParaRPr>
          </a:p>
          <a:p>
            <a:pPr marR="0" lvl="0" algn="l" defTabSz="914400" rtl="0" eaLnBrk="1" fontAlgn="auto" latinLnBrk="0" hangingPunct="1">
              <a:lnSpc>
                <a:spcPct val="100000"/>
              </a:lnSpc>
              <a:spcBef>
                <a:spcPts val="0"/>
              </a:spcBef>
              <a:spcAft>
                <a:spcPts val="0"/>
              </a:spcAft>
              <a:buClrTx/>
              <a:buSzTx/>
              <a:tabLst/>
              <a:defRPr/>
            </a:pPr>
            <a:r>
              <a:rPr lang="en-US" sz="1600" dirty="0">
                <a:solidFill>
                  <a:srgbClr val="000000"/>
                </a:solidFill>
                <a:ea typeface="Verdana" panose="020B0604030504040204" pitchFamily="34" charset="0"/>
                <a:cs typeface="Verdana" panose="020B0604030504040204" pitchFamily="34" charset="0"/>
              </a:rPr>
              <a:t>Poster presentations</a:t>
            </a:r>
          </a:p>
          <a:p>
            <a:pPr marL="356616" lvl="1" indent="-171450">
              <a:buFont typeface="Arial" panose="020B0604020202020204" pitchFamily="34" charset="0"/>
              <a:buChar char="•"/>
              <a:defRPr/>
            </a:pPr>
            <a:r>
              <a:rPr lang="en-US" sz="1400" dirty="0">
                <a:solidFill>
                  <a:srgbClr val="000000"/>
                </a:solidFill>
                <a:ea typeface="Verdana" panose="020B0604030504040204" pitchFamily="34" charset="0"/>
                <a:cs typeface="Verdana" panose="020B0604030504040204" pitchFamily="34" charset="0"/>
              </a:rPr>
              <a:t>Everyone, separately</a:t>
            </a:r>
          </a:p>
          <a:p>
            <a:pPr marR="0" lvl="0" algn="l" defTabSz="914400" rtl="0" eaLnBrk="1" fontAlgn="auto" latinLnBrk="0" hangingPunct="1">
              <a:lnSpc>
                <a:spcPct val="100000"/>
              </a:lnSpc>
              <a:spcBef>
                <a:spcPts val="0"/>
              </a:spcBef>
              <a:spcAft>
                <a:spcPts val="0"/>
              </a:spcAft>
              <a:buClrTx/>
              <a:buSzTx/>
              <a:tabLst/>
              <a:defRPr/>
            </a:pPr>
            <a:endParaRPr lang="en-US" sz="500" dirty="0">
              <a:solidFill>
                <a:srgbClr val="000000"/>
              </a:solidFill>
              <a:ea typeface="Verdana" panose="020B0604030504040204" pitchFamily="34" charset="0"/>
              <a:cs typeface="Verdana" panose="020B0604030504040204" pitchFamily="34" charset="0"/>
            </a:endParaRPr>
          </a:p>
          <a:p>
            <a:pPr marR="0" lvl="0" algn="l" defTabSz="914400" rtl="0" eaLnBrk="1" fontAlgn="auto" latinLnBrk="0" hangingPunct="1">
              <a:lnSpc>
                <a:spcPct val="100000"/>
              </a:lnSpc>
              <a:spcBef>
                <a:spcPts val="0"/>
              </a:spcBef>
              <a:spcAft>
                <a:spcPts val="0"/>
              </a:spcAft>
              <a:buClrTx/>
              <a:buSzTx/>
              <a:tabLst/>
              <a:defRPr/>
            </a:pPr>
            <a:r>
              <a:rPr lang="en-US" sz="1600" dirty="0">
                <a:solidFill>
                  <a:srgbClr val="000000"/>
                </a:solidFill>
                <a:ea typeface="Verdana" panose="020B0604030504040204" pitchFamily="34" charset="0"/>
                <a:cs typeface="Verdana" panose="020B0604030504040204" pitchFamily="34" charset="0"/>
              </a:rPr>
              <a:t>Project management</a:t>
            </a:r>
            <a:endParaRPr kumimoji="0" lang="en-US" sz="1600" i="0" u="none" strike="noStrike" kern="1200" cap="none" spc="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356616" lvl="1" indent="-171450">
              <a:buFont typeface="Arial" panose="020B0604020202020204" pitchFamily="34" charset="0"/>
              <a:buChar char="•"/>
              <a:defRPr/>
            </a:pPr>
            <a:r>
              <a:rPr kumimoji="0" lang="en-US" sz="1400" b="0" i="0" u="none" strike="noStrike" kern="1200" cap="none" spc="0" normalizeH="0" baseline="0" noProof="0" dirty="0">
                <a:ln>
                  <a:noFill/>
                </a:ln>
                <a:solidFill>
                  <a:srgbClr val="000000"/>
                </a:solidFill>
                <a:effectLst/>
                <a:uLnTx/>
                <a:uFillTx/>
                <a:ea typeface="Verdana" panose="020B0604030504040204" pitchFamily="34" charset="0"/>
                <a:cs typeface="Verdana" panose="020B0604030504040204" pitchFamily="34" charset="0"/>
              </a:rPr>
              <a:t>Catherine</a:t>
            </a:r>
            <a:endParaRPr kumimoji="0" lang="en-US" sz="1600" b="0" i="0" u="none" strike="noStrike" kern="1200" cap="none" spc="0" normalizeH="0" baseline="0" noProof="0" dirty="0">
              <a:ln>
                <a:noFill/>
              </a:ln>
              <a:solidFill>
                <a:srgbClr val="000000"/>
              </a:solidFill>
              <a:effectLst/>
              <a:uLnTx/>
              <a:uFillTx/>
              <a:ea typeface="Verdana" panose="020B0604030504040204" pitchFamily="34" charset="0"/>
              <a:cs typeface="Verdana" panose="020B0604030504040204" pitchFamily="34" charset="0"/>
            </a:endParaRPr>
          </a:p>
        </p:txBody>
      </p:sp>
      <p:sp>
        <p:nvSpPr>
          <p:cNvPr id="76" name="TextBox 75">
            <a:extLst>
              <a:ext uri="{FF2B5EF4-FFF2-40B4-BE49-F238E27FC236}">
                <a16:creationId xmlns:a16="http://schemas.microsoft.com/office/drawing/2014/main" id="{575DB9FB-B26B-45DE-9C97-F077A2F1D604}"/>
              </a:ext>
            </a:extLst>
          </p:cNvPr>
          <p:cNvSpPr txBox="1"/>
          <p:nvPr/>
        </p:nvSpPr>
        <p:spPr>
          <a:xfrm>
            <a:off x="3580185" y="3534967"/>
            <a:ext cx="2294643" cy="1846659"/>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lang="en-US" sz="1600" dirty="0">
                <a:solidFill>
                  <a:srgbClr val="000000"/>
                </a:solidFill>
                <a:ea typeface="Verdana" panose="020B0604030504040204" pitchFamily="34" charset="0"/>
                <a:cs typeface="Verdana" panose="020B0604030504040204" pitchFamily="34" charset="0"/>
              </a:rPr>
              <a:t>Data collection/cleansing</a:t>
            </a:r>
          </a:p>
          <a:p>
            <a:pPr marL="356616" lvl="1" indent="-171450">
              <a:buFont typeface="Arial" panose="020B0604020202020204" pitchFamily="34" charset="0"/>
              <a:buChar char="•"/>
              <a:defRPr/>
            </a:pPr>
            <a:r>
              <a:rPr lang="en-US" sz="1400" dirty="0">
                <a:solidFill>
                  <a:srgbClr val="000000"/>
                </a:solidFill>
                <a:ea typeface="Verdana" panose="020B0604030504040204" pitchFamily="34" charset="0"/>
                <a:cs typeface="Verdana" panose="020B0604030504040204" pitchFamily="34" charset="0"/>
              </a:rPr>
              <a:t>Marc</a:t>
            </a:r>
          </a:p>
          <a:p>
            <a:pPr marR="0" lvl="0" algn="l" defTabSz="914400" rtl="0" eaLnBrk="1" fontAlgn="auto" latinLnBrk="0" hangingPunct="1">
              <a:lnSpc>
                <a:spcPct val="100000"/>
              </a:lnSpc>
              <a:spcBef>
                <a:spcPts val="0"/>
              </a:spcBef>
              <a:spcAft>
                <a:spcPts val="0"/>
              </a:spcAft>
              <a:buClrTx/>
              <a:buSzTx/>
              <a:tabLst/>
              <a:defRPr/>
            </a:pPr>
            <a:endParaRPr lang="en-US" sz="500" dirty="0">
              <a:solidFill>
                <a:srgbClr val="000000"/>
              </a:solidFill>
              <a:ea typeface="Verdana" panose="020B0604030504040204" pitchFamily="34" charset="0"/>
              <a:cs typeface="Verdana" panose="020B0604030504040204" pitchFamily="34" charset="0"/>
            </a:endParaRPr>
          </a:p>
          <a:p>
            <a:pPr marR="0" lvl="0" algn="l" defTabSz="914400" rtl="0" eaLnBrk="1" fontAlgn="auto" latinLnBrk="0" hangingPunct="1">
              <a:lnSpc>
                <a:spcPct val="100000"/>
              </a:lnSpc>
              <a:spcBef>
                <a:spcPts val="0"/>
              </a:spcBef>
              <a:spcAft>
                <a:spcPts val="0"/>
              </a:spcAft>
              <a:buClrTx/>
              <a:buSzTx/>
              <a:tabLst/>
              <a:defRPr/>
            </a:pPr>
            <a:r>
              <a:rPr lang="en-US" sz="1600" dirty="0">
                <a:solidFill>
                  <a:srgbClr val="000000"/>
                </a:solidFill>
                <a:ea typeface="Verdana" panose="020B0604030504040204" pitchFamily="34" charset="0"/>
                <a:cs typeface="Verdana" panose="020B0604030504040204" pitchFamily="34" charset="0"/>
              </a:rPr>
              <a:t>Data integration</a:t>
            </a:r>
            <a:endParaRPr kumimoji="0" lang="en-US" sz="1600" b="0" i="0" u="none" strike="noStrike" kern="1200" cap="none" spc="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356616" lvl="1" indent="-171450">
              <a:buFont typeface="Arial" panose="020B0604020202020204" pitchFamily="34" charset="0"/>
              <a:buChar char="•"/>
              <a:defRPr/>
            </a:pPr>
            <a:r>
              <a:rPr kumimoji="0" lang="en-US" sz="1400" b="0" i="0" u="none" strike="noStrike" kern="1200" cap="none" spc="0" normalizeH="0" baseline="0" noProof="0" dirty="0">
                <a:ln>
                  <a:noFill/>
                </a:ln>
                <a:solidFill>
                  <a:srgbClr val="000000"/>
                </a:solidFill>
                <a:effectLst/>
                <a:uLnTx/>
                <a:uFillTx/>
                <a:ea typeface="Verdana" panose="020B0604030504040204" pitchFamily="34" charset="0"/>
                <a:cs typeface="Verdana" panose="020B0604030504040204" pitchFamily="34" charset="0"/>
              </a:rPr>
              <a:t>Ricardo/</a:t>
            </a:r>
            <a:r>
              <a:rPr kumimoji="0" lang="en-US" sz="1400" b="0" i="0" u="none" strike="noStrike" kern="1200" cap="none" spc="0" normalizeH="0" baseline="0" noProof="0" dirty="0" err="1">
                <a:ln>
                  <a:noFill/>
                </a:ln>
                <a:solidFill>
                  <a:srgbClr val="000000"/>
                </a:solidFill>
                <a:effectLst/>
                <a:uLnTx/>
                <a:uFillTx/>
                <a:ea typeface="Verdana" panose="020B0604030504040204" pitchFamily="34" charset="0"/>
                <a:cs typeface="Verdana" panose="020B0604030504040204" pitchFamily="34" charset="0"/>
              </a:rPr>
              <a:t>Minkwon</a:t>
            </a:r>
            <a:endParaRPr kumimoji="0" lang="en-US" sz="1400" b="0" i="0" u="none" strike="noStrike" kern="1200" cap="none" spc="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lvl="0">
              <a:defRPr/>
            </a:pPr>
            <a:endParaRPr lang="en-US" sz="500" dirty="0">
              <a:solidFill>
                <a:srgbClr val="000000"/>
              </a:solidFill>
              <a:ea typeface="Verdana" panose="020B0604030504040204" pitchFamily="34" charset="0"/>
              <a:cs typeface="Verdana" panose="020B0604030504040204" pitchFamily="34" charset="0"/>
            </a:endParaRPr>
          </a:p>
          <a:p>
            <a:pPr lvl="0">
              <a:defRPr/>
            </a:pPr>
            <a:r>
              <a:rPr lang="en-US" sz="1600" dirty="0">
                <a:solidFill>
                  <a:srgbClr val="000000"/>
                </a:solidFill>
                <a:ea typeface="Verdana" panose="020B0604030504040204" pitchFamily="34" charset="0"/>
                <a:cs typeface="Verdana" panose="020B0604030504040204" pitchFamily="34" charset="0"/>
              </a:rPr>
              <a:t>Data deployment</a:t>
            </a:r>
          </a:p>
          <a:p>
            <a:pPr marL="356616" lvl="1" indent="-171450">
              <a:buFont typeface="Arial" panose="020B0604020202020204" pitchFamily="34" charset="0"/>
              <a:buChar char="•"/>
              <a:defRPr/>
            </a:pPr>
            <a:r>
              <a:rPr lang="en-US" sz="1400" dirty="0">
                <a:solidFill>
                  <a:srgbClr val="000000"/>
                </a:solidFill>
                <a:ea typeface="Verdana" panose="020B0604030504040204" pitchFamily="34" charset="0"/>
                <a:cs typeface="Verdana" panose="020B0604030504040204" pitchFamily="34" charset="0"/>
              </a:rPr>
              <a:t>Ricardo/</a:t>
            </a:r>
            <a:r>
              <a:rPr lang="en-US" sz="1400" dirty="0" err="1">
                <a:solidFill>
                  <a:srgbClr val="000000"/>
                </a:solidFill>
                <a:ea typeface="Verdana" panose="020B0604030504040204" pitchFamily="34" charset="0"/>
                <a:cs typeface="Verdana" panose="020B0604030504040204" pitchFamily="34" charset="0"/>
              </a:rPr>
              <a:t>Minkwon</a:t>
            </a:r>
            <a:endParaRPr lang="en-US" sz="1400" dirty="0">
              <a:solidFill>
                <a:srgbClr val="000000"/>
              </a:solidFill>
              <a:ea typeface="Verdana" panose="020B0604030504040204" pitchFamily="34" charset="0"/>
              <a:cs typeface="Verdana" panose="020B0604030504040204" pitchFamily="34" charset="0"/>
            </a:endParaRPr>
          </a:p>
          <a:p>
            <a:pPr indent="-272034">
              <a:defRPr/>
            </a:pPr>
            <a:endParaRPr kumimoji="0" lang="en-US" sz="1400" b="0" i="0" u="none" strike="noStrike" kern="1200" cap="none" spc="0" normalizeH="0" baseline="0" noProof="0" dirty="0">
              <a:ln>
                <a:noFill/>
              </a:ln>
              <a:solidFill>
                <a:srgbClr val="000000"/>
              </a:solidFill>
              <a:effectLst/>
              <a:uLnTx/>
              <a:uFillTx/>
              <a:ea typeface="Verdana" panose="020B0604030504040204" pitchFamily="34" charset="0"/>
              <a:cs typeface="Verdana" panose="020B0604030504040204" pitchFamily="34" charset="0"/>
            </a:endParaRPr>
          </a:p>
        </p:txBody>
      </p:sp>
      <p:sp>
        <p:nvSpPr>
          <p:cNvPr id="78" name="TextBox 77">
            <a:extLst>
              <a:ext uri="{FF2B5EF4-FFF2-40B4-BE49-F238E27FC236}">
                <a16:creationId xmlns:a16="http://schemas.microsoft.com/office/drawing/2014/main" id="{AC077990-03DB-49F6-A56A-7D3EB447B611}"/>
              </a:ext>
            </a:extLst>
          </p:cNvPr>
          <p:cNvSpPr txBox="1"/>
          <p:nvPr/>
        </p:nvSpPr>
        <p:spPr>
          <a:xfrm>
            <a:off x="6481211" y="3534967"/>
            <a:ext cx="1616897" cy="1954381"/>
          </a:xfrm>
          <a:prstGeom prst="rect">
            <a:avLst/>
          </a:prstGeom>
          <a:noFill/>
        </p:spPr>
        <p:txBody>
          <a:bodyPr wrap="square" rtlCol="0">
            <a:spAutoFit/>
          </a:bodyPr>
          <a:lstStyle/>
          <a:p>
            <a:pPr lvl="0">
              <a:defRPr/>
            </a:pPr>
            <a:r>
              <a:rPr lang="en-US" sz="1600" dirty="0">
                <a:solidFill>
                  <a:srgbClr val="000000"/>
                </a:solidFill>
                <a:ea typeface="Verdana" panose="020B0604030504040204" pitchFamily="34" charset="0"/>
                <a:cs typeface="Verdana" panose="020B0604030504040204" pitchFamily="34" charset="0"/>
              </a:rPr>
              <a:t>Data analysis</a:t>
            </a:r>
          </a:p>
          <a:p>
            <a:pPr marL="356616" lvl="1" indent="-171450">
              <a:buFont typeface="Arial" panose="020B0604020202020204" pitchFamily="34" charset="0"/>
              <a:buChar char="•"/>
              <a:defRPr/>
            </a:pPr>
            <a:r>
              <a:rPr lang="en-US" sz="1400" dirty="0">
                <a:solidFill>
                  <a:srgbClr val="000000"/>
                </a:solidFill>
                <a:ea typeface="Verdana" panose="020B0604030504040204" pitchFamily="34" charset="0"/>
                <a:cs typeface="Verdana" panose="020B0604030504040204" pitchFamily="34" charset="0"/>
              </a:rPr>
              <a:t>Everyone</a:t>
            </a:r>
          </a:p>
          <a:p>
            <a:pPr marL="185166" lvl="1">
              <a:defRPr/>
            </a:pPr>
            <a:endParaRPr lang="en-US" sz="1400" dirty="0">
              <a:solidFill>
                <a:srgbClr val="000000"/>
              </a:solidFill>
              <a:ea typeface="Verdana" panose="020B0604030504040204" pitchFamily="34" charset="0"/>
              <a:cs typeface="Verdana" panose="020B0604030504040204" pitchFamily="34" charset="0"/>
            </a:endParaRPr>
          </a:p>
          <a:p>
            <a:pPr marL="185166" lvl="1">
              <a:defRPr/>
            </a:pPr>
            <a:endParaRPr lang="en-US" sz="1400" dirty="0">
              <a:solidFill>
                <a:srgbClr val="000000"/>
              </a:solidFill>
              <a:ea typeface="Verdana" panose="020B0604030504040204" pitchFamily="34" charset="0"/>
              <a:cs typeface="Verdana" panose="020B0604030504040204" pitchFamily="34" charset="0"/>
            </a:endParaRPr>
          </a:p>
          <a:p>
            <a:pPr marL="185166" lvl="1">
              <a:defRPr/>
            </a:pPr>
            <a:endParaRPr lang="en-US" sz="1400" dirty="0">
              <a:solidFill>
                <a:srgbClr val="000000"/>
              </a:solidFill>
              <a:ea typeface="Verdana" panose="020B0604030504040204" pitchFamily="34" charset="0"/>
              <a:cs typeface="Verdana" panose="020B0604030504040204" pitchFamily="34" charset="0"/>
            </a:endParaRPr>
          </a:p>
          <a:p>
            <a:pPr marL="185166" lvl="1">
              <a:defRPr/>
            </a:pPr>
            <a:endParaRPr lang="en-US" sz="1400" dirty="0">
              <a:solidFill>
                <a:srgbClr val="000000"/>
              </a:solidFill>
              <a:ea typeface="Verdana" panose="020B0604030504040204" pitchFamily="34" charset="0"/>
              <a:cs typeface="Verdana" panose="020B0604030504040204" pitchFamily="34" charset="0"/>
            </a:endParaRPr>
          </a:p>
          <a:p>
            <a:pPr marR="0" lvl="0" algn="l" defTabSz="914400" rtl="0" eaLnBrk="1" fontAlgn="auto" latinLnBrk="0" hangingPunct="1">
              <a:lnSpc>
                <a:spcPct val="100000"/>
              </a:lnSpc>
              <a:spcBef>
                <a:spcPts val="0"/>
              </a:spcBef>
              <a:spcAft>
                <a:spcPts val="0"/>
              </a:spcAft>
              <a:buClrTx/>
              <a:buSzTx/>
              <a:tabLst/>
              <a:defRPr/>
            </a:pPr>
            <a:endParaRPr lang="en-US" sz="500" dirty="0">
              <a:solidFill>
                <a:srgbClr val="000000"/>
              </a:solidFill>
              <a:ea typeface="Verdana" panose="020B0604030504040204" pitchFamily="34" charset="0"/>
              <a:cs typeface="Verdana" panose="020B0604030504040204" pitchFamily="34" charset="0"/>
            </a:endParaRPr>
          </a:p>
          <a:p>
            <a:pPr marR="0" lvl="0" algn="l" defTabSz="914400" rtl="0" eaLnBrk="1" fontAlgn="auto" latinLnBrk="0" hangingPunct="1">
              <a:lnSpc>
                <a:spcPct val="100000"/>
              </a:lnSpc>
              <a:spcBef>
                <a:spcPts val="0"/>
              </a:spcBef>
              <a:spcAft>
                <a:spcPts val="0"/>
              </a:spcAft>
              <a:buClrTx/>
              <a:buSzTx/>
              <a:tabLst/>
              <a:defRPr/>
            </a:pPr>
            <a:r>
              <a:rPr lang="en-US" sz="1600" dirty="0">
                <a:solidFill>
                  <a:srgbClr val="000000"/>
                </a:solidFill>
                <a:ea typeface="Verdana" panose="020B0604030504040204" pitchFamily="34" charset="0"/>
                <a:cs typeface="Verdana" panose="020B0604030504040204" pitchFamily="34" charset="0"/>
              </a:rPr>
              <a:t>UI visualization</a:t>
            </a:r>
          </a:p>
          <a:p>
            <a:pPr marL="356616" lvl="1" indent="-171450">
              <a:buFont typeface="Arial" panose="020B0604020202020204" pitchFamily="34" charset="0"/>
              <a:buChar char="•"/>
              <a:defRPr/>
            </a:pPr>
            <a:r>
              <a:rPr lang="en-US" sz="1400" dirty="0">
                <a:solidFill>
                  <a:srgbClr val="000000"/>
                </a:solidFill>
                <a:ea typeface="Verdana" panose="020B0604030504040204" pitchFamily="34" charset="0"/>
                <a:cs typeface="Verdana" panose="020B0604030504040204" pitchFamily="34" charset="0"/>
              </a:rPr>
              <a:t>Lisa/Catherine</a:t>
            </a:r>
          </a:p>
        </p:txBody>
      </p:sp>
      <p:sp>
        <p:nvSpPr>
          <p:cNvPr id="108" name="TextBox 107">
            <a:extLst>
              <a:ext uri="{FF2B5EF4-FFF2-40B4-BE49-F238E27FC236}">
                <a16:creationId xmlns:a16="http://schemas.microsoft.com/office/drawing/2014/main" id="{50FF201A-67B1-443D-A955-E0357893271A}"/>
              </a:ext>
            </a:extLst>
          </p:cNvPr>
          <p:cNvSpPr txBox="1"/>
          <p:nvPr/>
        </p:nvSpPr>
        <p:spPr>
          <a:xfrm>
            <a:off x="9382386" y="3534967"/>
            <a:ext cx="1731924" cy="2708434"/>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lang="en-US" sz="1600" dirty="0">
                <a:solidFill>
                  <a:srgbClr val="000000"/>
                </a:solidFill>
                <a:ea typeface="Verdana" panose="020B0604030504040204" pitchFamily="34" charset="0"/>
                <a:cs typeface="Verdana" panose="020B0604030504040204" pitchFamily="34" charset="0"/>
              </a:rPr>
              <a:t>Proposal paper</a:t>
            </a:r>
          </a:p>
          <a:p>
            <a:pPr marL="356616" lvl="1" indent="-171450">
              <a:buFont typeface="Arial" panose="020B0604020202020204" pitchFamily="34" charset="0"/>
              <a:buChar char="•"/>
              <a:defRPr/>
            </a:pPr>
            <a:r>
              <a:rPr lang="en-US" sz="1400" dirty="0">
                <a:solidFill>
                  <a:srgbClr val="000000"/>
                </a:solidFill>
                <a:ea typeface="Verdana" panose="020B0604030504040204" pitchFamily="34" charset="0"/>
                <a:cs typeface="Verdana" panose="020B0604030504040204" pitchFamily="34" charset="0"/>
              </a:rPr>
              <a:t>Michael</a:t>
            </a:r>
          </a:p>
          <a:p>
            <a:pPr marR="0" lvl="0" algn="l" defTabSz="914400" rtl="0" eaLnBrk="1" fontAlgn="auto" latinLnBrk="0" hangingPunct="1">
              <a:lnSpc>
                <a:spcPct val="100000"/>
              </a:lnSpc>
              <a:spcBef>
                <a:spcPts val="0"/>
              </a:spcBef>
              <a:spcAft>
                <a:spcPts val="0"/>
              </a:spcAft>
              <a:buClrTx/>
              <a:buSzTx/>
              <a:tabLst/>
              <a:defRPr/>
            </a:pPr>
            <a:endParaRPr lang="en-US" sz="500" dirty="0">
              <a:solidFill>
                <a:srgbClr val="000000"/>
              </a:solidFill>
              <a:ea typeface="Verdana" panose="020B0604030504040204" pitchFamily="34" charset="0"/>
              <a:cs typeface="Verdana" panose="020B0604030504040204" pitchFamily="34" charset="0"/>
            </a:endParaRPr>
          </a:p>
          <a:p>
            <a:pPr marR="0" lvl="0" algn="l" defTabSz="914400" rtl="0" eaLnBrk="1" fontAlgn="auto" latinLnBrk="0" hangingPunct="1">
              <a:lnSpc>
                <a:spcPct val="100000"/>
              </a:lnSpc>
              <a:spcBef>
                <a:spcPts val="0"/>
              </a:spcBef>
              <a:spcAft>
                <a:spcPts val="0"/>
              </a:spcAft>
              <a:buClrTx/>
              <a:buSzTx/>
              <a:tabLst/>
              <a:defRPr/>
            </a:pPr>
            <a:r>
              <a:rPr lang="en-US" sz="1600" dirty="0">
                <a:solidFill>
                  <a:srgbClr val="000000"/>
                </a:solidFill>
                <a:ea typeface="Verdana" panose="020B0604030504040204" pitchFamily="34" charset="0"/>
                <a:cs typeface="Verdana" panose="020B0604030504040204" pitchFamily="34" charset="0"/>
              </a:rPr>
              <a:t>Proposal slides</a:t>
            </a:r>
          </a:p>
          <a:p>
            <a:pPr marL="356616" lvl="1" indent="-171450">
              <a:buFont typeface="Arial" panose="020B0604020202020204" pitchFamily="34" charset="0"/>
              <a:buChar char="•"/>
              <a:defRPr/>
            </a:pPr>
            <a:r>
              <a:rPr lang="en-US" sz="1400" dirty="0">
                <a:solidFill>
                  <a:srgbClr val="000000"/>
                </a:solidFill>
                <a:ea typeface="Verdana" panose="020B0604030504040204" pitchFamily="34" charset="0"/>
                <a:cs typeface="Verdana" panose="020B0604030504040204" pitchFamily="34" charset="0"/>
              </a:rPr>
              <a:t>Catherine</a:t>
            </a:r>
          </a:p>
          <a:p>
            <a:pPr marR="0" lvl="0" algn="l" defTabSz="914400" rtl="0" eaLnBrk="1" fontAlgn="auto" latinLnBrk="0" hangingPunct="1">
              <a:lnSpc>
                <a:spcPct val="100000"/>
              </a:lnSpc>
              <a:spcBef>
                <a:spcPts val="0"/>
              </a:spcBef>
              <a:spcAft>
                <a:spcPts val="0"/>
              </a:spcAft>
              <a:buClrTx/>
              <a:buSzTx/>
              <a:tabLst/>
              <a:defRPr/>
            </a:pPr>
            <a:endParaRPr lang="en-US" sz="500" dirty="0">
              <a:solidFill>
                <a:srgbClr val="000000"/>
              </a:solidFill>
              <a:ea typeface="Verdana" panose="020B0604030504040204" pitchFamily="34" charset="0"/>
              <a:cs typeface="Verdana" panose="020B0604030504040204" pitchFamily="34" charset="0"/>
            </a:endParaRPr>
          </a:p>
          <a:p>
            <a:pPr marR="0" lvl="0" algn="l" defTabSz="914400" rtl="0" eaLnBrk="1" fontAlgn="auto" latinLnBrk="0" hangingPunct="1">
              <a:lnSpc>
                <a:spcPct val="100000"/>
              </a:lnSpc>
              <a:spcBef>
                <a:spcPts val="0"/>
              </a:spcBef>
              <a:spcAft>
                <a:spcPts val="0"/>
              </a:spcAft>
              <a:buClrTx/>
              <a:buSzTx/>
              <a:tabLst/>
              <a:defRPr/>
            </a:pPr>
            <a:r>
              <a:rPr lang="en-US" sz="1600" dirty="0">
                <a:solidFill>
                  <a:srgbClr val="000000"/>
                </a:solidFill>
                <a:ea typeface="Verdana" panose="020B0604030504040204" pitchFamily="34" charset="0"/>
                <a:cs typeface="Verdana" panose="020B0604030504040204" pitchFamily="34" charset="0"/>
              </a:rPr>
              <a:t>Progress report</a:t>
            </a:r>
            <a:endParaRPr kumimoji="0" lang="en-US" sz="1600" b="0" i="0" u="none" strike="noStrike" kern="1200" cap="none" spc="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356616" lvl="1" indent="-171450">
              <a:buFont typeface="Arial" panose="020B0604020202020204" pitchFamily="34" charset="0"/>
              <a:buChar char="•"/>
              <a:defRPr/>
            </a:pPr>
            <a:r>
              <a:rPr lang="en-US" sz="1400" dirty="0">
                <a:solidFill>
                  <a:srgbClr val="000000"/>
                </a:solidFill>
                <a:ea typeface="Verdana" panose="020B0604030504040204" pitchFamily="34" charset="0"/>
                <a:cs typeface="Verdana" panose="020B0604030504040204" pitchFamily="34" charset="0"/>
              </a:rPr>
              <a:t>Michael</a:t>
            </a:r>
          </a:p>
          <a:p>
            <a:pPr marR="0" lvl="0" algn="l" defTabSz="914400" rtl="0" eaLnBrk="1" fontAlgn="auto" latinLnBrk="0" hangingPunct="1">
              <a:lnSpc>
                <a:spcPct val="100000"/>
              </a:lnSpc>
              <a:spcBef>
                <a:spcPts val="0"/>
              </a:spcBef>
              <a:spcAft>
                <a:spcPts val="0"/>
              </a:spcAft>
              <a:buClrTx/>
              <a:buSzTx/>
              <a:tabLst/>
              <a:defRPr/>
            </a:pPr>
            <a:endParaRPr lang="en-US" sz="500" dirty="0">
              <a:solidFill>
                <a:srgbClr val="000000"/>
              </a:solidFill>
              <a:ea typeface="Verdana" panose="020B0604030504040204" pitchFamily="34" charset="0"/>
              <a:cs typeface="Verdana" panose="020B0604030504040204" pitchFamily="34" charset="0"/>
            </a:endParaRPr>
          </a:p>
          <a:p>
            <a:pPr marR="0" lvl="0" algn="l" defTabSz="914400" rtl="0" eaLnBrk="1" fontAlgn="auto" latinLnBrk="0" hangingPunct="1">
              <a:lnSpc>
                <a:spcPct val="100000"/>
              </a:lnSpc>
              <a:spcBef>
                <a:spcPts val="0"/>
              </a:spcBef>
              <a:spcAft>
                <a:spcPts val="0"/>
              </a:spcAft>
              <a:buClrTx/>
              <a:buSzTx/>
              <a:tabLst/>
              <a:defRPr/>
            </a:pPr>
            <a:r>
              <a:rPr lang="en-US" sz="1600" dirty="0">
                <a:solidFill>
                  <a:srgbClr val="000000"/>
                </a:solidFill>
                <a:ea typeface="Verdana" panose="020B0604030504040204" pitchFamily="34" charset="0"/>
                <a:cs typeface="Verdana" panose="020B0604030504040204" pitchFamily="34" charset="0"/>
              </a:rPr>
              <a:t>Final paper</a:t>
            </a:r>
          </a:p>
          <a:p>
            <a:pPr marL="356616" lvl="1" indent="-171450">
              <a:buFont typeface="Arial" panose="020B0604020202020204" pitchFamily="34" charset="0"/>
              <a:buChar char="•"/>
              <a:defRPr/>
            </a:pPr>
            <a:r>
              <a:rPr kumimoji="0" lang="en-US" sz="1400" b="0" i="0" u="none" strike="noStrike" kern="1200" cap="none" spc="0" normalizeH="0" baseline="0" noProof="0" dirty="0">
                <a:ln>
                  <a:noFill/>
                </a:ln>
                <a:solidFill>
                  <a:srgbClr val="000000"/>
                </a:solidFill>
                <a:effectLst/>
                <a:uLnTx/>
                <a:uFillTx/>
                <a:ea typeface="Verdana" panose="020B0604030504040204" pitchFamily="34" charset="0"/>
                <a:cs typeface="Verdana" panose="020B0604030504040204" pitchFamily="34" charset="0"/>
              </a:rPr>
              <a:t>Michael</a:t>
            </a:r>
          </a:p>
          <a:p>
            <a:pPr marR="0" lvl="0" algn="l" defTabSz="914400" rtl="0" eaLnBrk="1" fontAlgn="auto" latinLnBrk="0" hangingPunct="1">
              <a:lnSpc>
                <a:spcPct val="100000"/>
              </a:lnSpc>
              <a:spcBef>
                <a:spcPts val="0"/>
              </a:spcBef>
              <a:spcAft>
                <a:spcPts val="0"/>
              </a:spcAft>
              <a:buClrTx/>
              <a:buSzTx/>
              <a:tabLst/>
              <a:defRPr/>
            </a:pPr>
            <a:endParaRPr lang="en-US" sz="500" dirty="0">
              <a:solidFill>
                <a:srgbClr val="000000"/>
              </a:solidFill>
              <a:ea typeface="Verdana" panose="020B0604030504040204" pitchFamily="34" charset="0"/>
              <a:cs typeface="Verdana" panose="020B0604030504040204" pitchFamily="34" charset="0"/>
            </a:endParaRPr>
          </a:p>
          <a:p>
            <a:pPr marR="0" lvl="0" algn="l" defTabSz="914400" rtl="0" eaLnBrk="1" fontAlgn="auto" latinLnBrk="0" hangingPunct="1">
              <a:lnSpc>
                <a:spcPct val="100000"/>
              </a:lnSpc>
              <a:spcBef>
                <a:spcPts val="0"/>
              </a:spcBef>
              <a:spcAft>
                <a:spcPts val="0"/>
              </a:spcAft>
              <a:buClrTx/>
              <a:buSzTx/>
              <a:tabLst/>
              <a:defRPr/>
            </a:pPr>
            <a:r>
              <a:rPr lang="en-US" sz="1600" dirty="0">
                <a:solidFill>
                  <a:srgbClr val="000000"/>
                </a:solidFill>
                <a:ea typeface="Verdana" panose="020B0604030504040204" pitchFamily="34" charset="0"/>
                <a:cs typeface="Verdana" panose="020B0604030504040204" pitchFamily="34" charset="0"/>
              </a:rPr>
              <a:t>Poster</a:t>
            </a:r>
          </a:p>
          <a:p>
            <a:pPr marL="356616" lvl="1" indent="-171450">
              <a:buFont typeface="Arial" panose="020B0604020202020204" pitchFamily="34" charset="0"/>
              <a:buChar char="•"/>
              <a:defRPr/>
            </a:pPr>
            <a:r>
              <a:rPr lang="en-US" sz="1400" dirty="0">
                <a:solidFill>
                  <a:srgbClr val="000000"/>
                </a:solidFill>
                <a:ea typeface="Verdana" panose="020B0604030504040204" pitchFamily="34" charset="0"/>
                <a:cs typeface="Verdana" panose="020B0604030504040204" pitchFamily="34" charset="0"/>
              </a:rPr>
              <a:t>Lisa</a:t>
            </a:r>
            <a:endParaRPr kumimoji="0" lang="en-US" sz="1400" b="0" i="0" u="none" strike="noStrike" kern="1200" cap="none" spc="0" normalizeH="0" baseline="0" noProof="0" dirty="0">
              <a:ln>
                <a:noFill/>
              </a:ln>
              <a:solidFill>
                <a:srgbClr val="000000"/>
              </a:solidFill>
              <a:effectLst/>
              <a:uLnTx/>
              <a:uFillTx/>
              <a:ea typeface="Verdana" panose="020B0604030504040204" pitchFamily="34" charset="0"/>
              <a:cs typeface="Verdana" panose="020B0604030504040204" pitchFamily="34" charset="0"/>
            </a:endParaRPr>
          </a:p>
        </p:txBody>
      </p:sp>
      <p:grpSp>
        <p:nvGrpSpPr>
          <p:cNvPr id="109" name="Group 587">
            <a:extLst>
              <a:ext uri="{FF2B5EF4-FFF2-40B4-BE49-F238E27FC236}">
                <a16:creationId xmlns:a16="http://schemas.microsoft.com/office/drawing/2014/main" id="{6C897C66-9CF7-4625-BF09-36ED2BC33673}"/>
              </a:ext>
            </a:extLst>
          </p:cNvPr>
          <p:cNvGrpSpPr>
            <a:grpSpLocks noChangeAspect="1"/>
          </p:cNvGrpSpPr>
          <p:nvPr/>
        </p:nvGrpSpPr>
        <p:grpSpPr bwMode="auto">
          <a:xfrm>
            <a:off x="7211950" y="2337938"/>
            <a:ext cx="685800" cy="685800"/>
            <a:chOff x="2878" y="2417"/>
            <a:chExt cx="340" cy="340"/>
          </a:xfrm>
          <a:solidFill>
            <a:schemeClr val="accent3"/>
          </a:solidFill>
        </p:grpSpPr>
        <p:sp>
          <p:nvSpPr>
            <p:cNvPr id="110" name="Freeform 588">
              <a:extLst>
                <a:ext uri="{FF2B5EF4-FFF2-40B4-BE49-F238E27FC236}">
                  <a16:creationId xmlns:a16="http://schemas.microsoft.com/office/drawing/2014/main" id="{AC6D31B3-6B10-4E35-AB98-F21B029D4333}"/>
                </a:ext>
              </a:extLst>
            </p:cNvPr>
            <p:cNvSpPr>
              <a:spLocks/>
            </p:cNvSpPr>
            <p:nvPr/>
          </p:nvSpPr>
          <p:spPr bwMode="auto">
            <a:xfrm>
              <a:off x="2942" y="2509"/>
              <a:ext cx="212" cy="156"/>
            </a:xfrm>
            <a:custGeom>
              <a:avLst/>
              <a:gdLst>
                <a:gd name="T0" fmla="*/ 309 w 320"/>
                <a:gd name="T1" fmla="*/ 214 h 235"/>
                <a:gd name="T2" fmla="*/ 21 w 320"/>
                <a:gd name="T3" fmla="*/ 214 h 235"/>
                <a:gd name="T4" fmla="*/ 21 w 320"/>
                <a:gd name="T5" fmla="*/ 11 h 235"/>
                <a:gd name="T6" fmla="*/ 10 w 320"/>
                <a:gd name="T7" fmla="*/ 0 h 235"/>
                <a:gd name="T8" fmla="*/ 0 w 320"/>
                <a:gd name="T9" fmla="*/ 11 h 235"/>
                <a:gd name="T10" fmla="*/ 0 w 320"/>
                <a:gd name="T11" fmla="*/ 224 h 235"/>
                <a:gd name="T12" fmla="*/ 10 w 320"/>
                <a:gd name="T13" fmla="*/ 235 h 235"/>
                <a:gd name="T14" fmla="*/ 309 w 320"/>
                <a:gd name="T15" fmla="*/ 235 h 235"/>
                <a:gd name="T16" fmla="*/ 320 w 320"/>
                <a:gd name="T17" fmla="*/ 224 h 235"/>
                <a:gd name="T18" fmla="*/ 309 w 320"/>
                <a:gd name="T19" fmla="*/ 214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0" h="235">
                  <a:moveTo>
                    <a:pt x="309" y="214"/>
                  </a:moveTo>
                  <a:cubicBezTo>
                    <a:pt x="21" y="214"/>
                    <a:pt x="21" y="214"/>
                    <a:pt x="21" y="214"/>
                  </a:cubicBezTo>
                  <a:cubicBezTo>
                    <a:pt x="21" y="11"/>
                    <a:pt x="21" y="11"/>
                    <a:pt x="21" y="11"/>
                  </a:cubicBezTo>
                  <a:cubicBezTo>
                    <a:pt x="21" y="5"/>
                    <a:pt x="16" y="0"/>
                    <a:pt x="10" y="0"/>
                  </a:cubicBezTo>
                  <a:cubicBezTo>
                    <a:pt x="4" y="0"/>
                    <a:pt x="0" y="5"/>
                    <a:pt x="0" y="11"/>
                  </a:cubicBezTo>
                  <a:cubicBezTo>
                    <a:pt x="0" y="224"/>
                    <a:pt x="0" y="224"/>
                    <a:pt x="0" y="224"/>
                  </a:cubicBezTo>
                  <a:cubicBezTo>
                    <a:pt x="0" y="230"/>
                    <a:pt x="4" y="235"/>
                    <a:pt x="10" y="235"/>
                  </a:cubicBezTo>
                  <a:cubicBezTo>
                    <a:pt x="309" y="235"/>
                    <a:pt x="309" y="235"/>
                    <a:pt x="309" y="235"/>
                  </a:cubicBezTo>
                  <a:cubicBezTo>
                    <a:pt x="315" y="235"/>
                    <a:pt x="320" y="230"/>
                    <a:pt x="320" y="224"/>
                  </a:cubicBezTo>
                  <a:cubicBezTo>
                    <a:pt x="320" y="218"/>
                    <a:pt x="315" y="214"/>
                    <a:pt x="309" y="21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1" name="Freeform 589">
              <a:extLst>
                <a:ext uri="{FF2B5EF4-FFF2-40B4-BE49-F238E27FC236}">
                  <a16:creationId xmlns:a16="http://schemas.microsoft.com/office/drawing/2014/main" id="{2A92F383-D123-401E-8A70-ADE3F11C87DF}"/>
                </a:ext>
              </a:extLst>
            </p:cNvPr>
            <p:cNvSpPr>
              <a:spLocks/>
            </p:cNvSpPr>
            <p:nvPr/>
          </p:nvSpPr>
          <p:spPr bwMode="auto">
            <a:xfrm>
              <a:off x="2969" y="2523"/>
              <a:ext cx="186" cy="99"/>
            </a:xfrm>
            <a:custGeom>
              <a:avLst/>
              <a:gdLst>
                <a:gd name="T0" fmla="*/ 12 w 280"/>
                <a:gd name="T1" fmla="*/ 150 h 150"/>
                <a:gd name="T2" fmla="*/ 20 w 280"/>
                <a:gd name="T3" fmla="*/ 147 h 150"/>
                <a:gd name="T4" fmla="*/ 87 w 280"/>
                <a:gd name="T5" fmla="*/ 80 h 150"/>
                <a:gd name="T6" fmla="*/ 143 w 280"/>
                <a:gd name="T7" fmla="*/ 136 h 150"/>
                <a:gd name="T8" fmla="*/ 158 w 280"/>
                <a:gd name="T9" fmla="*/ 136 h 150"/>
                <a:gd name="T10" fmla="*/ 276 w 280"/>
                <a:gd name="T11" fmla="*/ 19 h 150"/>
                <a:gd name="T12" fmla="*/ 276 w 280"/>
                <a:gd name="T13" fmla="*/ 4 h 150"/>
                <a:gd name="T14" fmla="*/ 260 w 280"/>
                <a:gd name="T15" fmla="*/ 4 h 150"/>
                <a:gd name="T16" fmla="*/ 151 w 280"/>
                <a:gd name="T17" fmla="*/ 114 h 150"/>
                <a:gd name="T18" fmla="*/ 94 w 280"/>
                <a:gd name="T19" fmla="*/ 57 h 150"/>
                <a:gd name="T20" fmla="*/ 79 w 280"/>
                <a:gd name="T21" fmla="*/ 57 h 150"/>
                <a:gd name="T22" fmla="*/ 4 w 280"/>
                <a:gd name="T23" fmla="*/ 132 h 150"/>
                <a:gd name="T24" fmla="*/ 4 w 280"/>
                <a:gd name="T25" fmla="*/ 147 h 150"/>
                <a:gd name="T26" fmla="*/ 12 w 280"/>
                <a:gd name="T27"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0" h="150">
                  <a:moveTo>
                    <a:pt x="12" y="150"/>
                  </a:moveTo>
                  <a:cubicBezTo>
                    <a:pt x="15" y="150"/>
                    <a:pt x="17" y="149"/>
                    <a:pt x="20" y="147"/>
                  </a:cubicBezTo>
                  <a:cubicBezTo>
                    <a:pt x="87" y="80"/>
                    <a:pt x="87" y="80"/>
                    <a:pt x="87" y="80"/>
                  </a:cubicBezTo>
                  <a:cubicBezTo>
                    <a:pt x="143" y="136"/>
                    <a:pt x="143" y="136"/>
                    <a:pt x="143" y="136"/>
                  </a:cubicBezTo>
                  <a:cubicBezTo>
                    <a:pt x="147" y="140"/>
                    <a:pt x="154" y="140"/>
                    <a:pt x="158" y="136"/>
                  </a:cubicBezTo>
                  <a:cubicBezTo>
                    <a:pt x="276" y="19"/>
                    <a:pt x="276" y="19"/>
                    <a:pt x="276" y="19"/>
                  </a:cubicBezTo>
                  <a:cubicBezTo>
                    <a:pt x="280" y="15"/>
                    <a:pt x="280" y="8"/>
                    <a:pt x="276" y="4"/>
                  </a:cubicBezTo>
                  <a:cubicBezTo>
                    <a:pt x="271" y="0"/>
                    <a:pt x="265" y="0"/>
                    <a:pt x="260" y="4"/>
                  </a:cubicBezTo>
                  <a:cubicBezTo>
                    <a:pt x="151" y="114"/>
                    <a:pt x="151" y="114"/>
                    <a:pt x="151" y="114"/>
                  </a:cubicBezTo>
                  <a:cubicBezTo>
                    <a:pt x="94" y="57"/>
                    <a:pt x="94" y="57"/>
                    <a:pt x="94" y="57"/>
                  </a:cubicBezTo>
                  <a:cubicBezTo>
                    <a:pt x="90" y="53"/>
                    <a:pt x="83" y="53"/>
                    <a:pt x="79" y="57"/>
                  </a:cubicBezTo>
                  <a:cubicBezTo>
                    <a:pt x="4" y="132"/>
                    <a:pt x="4" y="132"/>
                    <a:pt x="4" y="132"/>
                  </a:cubicBezTo>
                  <a:cubicBezTo>
                    <a:pt x="0" y="136"/>
                    <a:pt x="0" y="143"/>
                    <a:pt x="4" y="147"/>
                  </a:cubicBezTo>
                  <a:cubicBezTo>
                    <a:pt x="7" y="149"/>
                    <a:pt x="9" y="150"/>
                    <a:pt x="12" y="15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2" name="Freeform 590">
              <a:extLst>
                <a:ext uri="{FF2B5EF4-FFF2-40B4-BE49-F238E27FC236}">
                  <a16:creationId xmlns:a16="http://schemas.microsoft.com/office/drawing/2014/main" id="{178AA22C-9707-40D2-80EA-8900231C7F77}"/>
                </a:ext>
              </a:extLst>
            </p:cNvPr>
            <p:cNvSpPr>
              <a:spLocks noEditPoints="1"/>
            </p:cNvSpPr>
            <p:nvPr/>
          </p:nvSpPr>
          <p:spPr bwMode="auto">
            <a:xfrm>
              <a:off x="2878" y="2417"/>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113" name="Group 99">
            <a:extLst>
              <a:ext uri="{FF2B5EF4-FFF2-40B4-BE49-F238E27FC236}">
                <a16:creationId xmlns:a16="http://schemas.microsoft.com/office/drawing/2014/main" id="{847896B8-90FA-42E0-AEEF-231B7C3BE249}"/>
              </a:ext>
            </a:extLst>
          </p:cNvPr>
          <p:cNvGrpSpPr>
            <a:grpSpLocks noChangeAspect="1"/>
          </p:cNvGrpSpPr>
          <p:nvPr/>
        </p:nvGrpSpPr>
        <p:grpSpPr bwMode="auto">
          <a:xfrm>
            <a:off x="10116035" y="2337938"/>
            <a:ext cx="685800" cy="685800"/>
            <a:chOff x="5779" y="1137"/>
            <a:chExt cx="340" cy="340"/>
          </a:xfrm>
          <a:solidFill>
            <a:schemeClr val="accent6"/>
          </a:solidFill>
        </p:grpSpPr>
        <p:sp>
          <p:nvSpPr>
            <p:cNvPr id="114" name="Freeform 100">
              <a:extLst>
                <a:ext uri="{FF2B5EF4-FFF2-40B4-BE49-F238E27FC236}">
                  <a16:creationId xmlns:a16="http://schemas.microsoft.com/office/drawing/2014/main" id="{8682479F-EA42-4CDD-915C-1354B951384A}"/>
                </a:ext>
              </a:extLst>
            </p:cNvPr>
            <p:cNvSpPr>
              <a:spLocks noEditPoints="1"/>
            </p:cNvSpPr>
            <p:nvPr/>
          </p:nvSpPr>
          <p:spPr bwMode="auto">
            <a:xfrm>
              <a:off x="5878" y="1207"/>
              <a:ext cx="163" cy="199"/>
            </a:xfrm>
            <a:custGeom>
              <a:avLst/>
              <a:gdLst>
                <a:gd name="T0" fmla="*/ 244 w 245"/>
                <a:gd name="T1" fmla="*/ 60 h 299"/>
                <a:gd name="T2" fmla="*/ 242 w 245"/>
                <a:gd name="T3" fmla="*/ 56 h 299"/>
                <a:gd name="T4" fmla="*/ 190 w 245"/>
                <a:gd name="T5" fmla="*/ 3 h 299"/>
                <a:gd name="T6" fmla="*/ 182 w 245"/>
                <a:gd name="T7" fmla="*/ 0 h 299"/>
                <a:gd name="T8" fmla="*/ 85 w 245"/>
                <a:gd name="T9" fmla="*/ 0 h 299"/>
                <a:gd name="T10" fmla="*/ 75 w 245"/>
                <a:gd name="T11" fmla="*/ 11 h 299"/>
                <a:gd name="T12" fmla="*/ 75 w 245"/>
                <a:gd name="T13" fmla="*/ 64 h 299"/>
                <a:gd name="T14" fmla="*/ 11 w 245"/>
                <a:gd name="T15" fmla="*/ 64 h 299"/>
                <a:gd name="T16" fmla="*/ 0 w 245"/>
                <a:gd name="T17" fmla="*/ 75 h 299"/>
                <a:gd name="T18" fmla="*/ 0 w 245"/>
                <a:gd name="T19" fmla="*/ 288 h 299"/>
                <a:gd name="T20" fmla="*/ 11 w 245"/>
                <a:gd name="T21" fmla="*/ 299 h 299"/>
                <a:gd name="T22" fmla="*/ 160 w 245"/>
                <a:gd name="T23" fmla="*/ 299 h 299"/>
                <a:gd name="T24" fmla="*/ 171 w 245"/>
                <a:gd name="T25" fmla="*/ 288 h 299"/>
                <a:gd name="T26" fmla="*/ 171 w 245"/>
                <a:gd name="T27" fmla="*/ 235 h 299"/>
                <a:gd name="T28" fmla="*/ 235 w 245"/>
                <a:gd name="T29" fmla="*/ 235 h 299"/>
                <a:gd name="T30" fmla="*/ 245 w 245"/>
                <a:gd name="T31" fmla="*/ 224 h 299"/>
                <a:gd name="T32" fmla="*/ 245 w 245"/>
                <a:gd name="T33" fmla="*/ 64 h 299"/>
                <a:gd name="T34" fmla="*/ 244 w 245"/>
                <a:gd name="T35" fmla="*/ 60 h 299"/>
                <a:gd name="T36" fmla="*/ 192 w 245"/>
                <a:gd name="T37" fmla="*/ 36 h 299"/>
                <a:gd name="T38" fmla="*/ 210 w 245"/>
                <a:gd name="T39" fmla="*/ 54 h 299"/>
                <a:gd name="T40" fmla="*/ 192 w 245"/>
                <a:gd name="T41" fmla="*/ 54 h 299"/>
                <a:gd name="T42" fmla="*/ 192 w 245"/>
                <a:gd name="T43" fmla="*/ 36 h 299"/>
                <a:gd name="T44" fmla="*/ 149 w 245"/>
                <a:gd name="T45" fmla="*/ 278 h 299"/>
                <a:gd name="T46" fmla="*/ 21 w 245"/>
                <a:gd name="T47" fmla="*/ 278 h 299"/>
                <a:gd name="T48" fmla="*/ 21 w 245"/>
                <a:gd name="T49" fmla="*/ 86 h 299"/>
                <a:gd name="T50" fmla="*/ 96 w 245"/>
                <a:gd name="T51" fmla="*/ 86 h 299"/>
                <a:gd name="T52" fmla="*/ 96 w 245"/>
                <a:gd name="T53" fmla="*/ 128 h 299"/>
                <a:gd name="T54" fmla="*/ 107 w 245"/>
                <a:gd name="T55" fmla="*/ 139 h 299"/>
                <a:gd name="T56" fmla="*/ 149 w 245"/>
                <a:gd name="T57" fmla="*/ 139 h 299"/>
                <a:gd name="T58" fmla="*/ 149 w 245"/>
                <a:gd name="T59" fmla="*/ 278 h 299"/>
                <a:gd name="T60" fmla="*/ 117 w 245"/>
                <a:gd name="T61" fmla="*/ 118 h 299"/>
                <a:gd name="T62" fmla="*/ 117 w 245"/>
                <a:gd name="T63" fmla="*/ 100 h 299"/>
                <a:gd name="T64" fmla="*/ 135 w 245"/>
                <a:gd name="T65" fmla="*/ 118 h 299"/>
                <a:gd name="T66" fmla="*/ 117 w 245"/>
                <a:gd name="T67" fmla="*/ 118 h 299"/>
                <a:gd name="T68" fmla="*/ 224 w 245"/>
                <a:gd name="T69" fmla="*/ 214 h 299"/>
                <a:gd name="T70" fmla="*/ 171 w 245"/>
                <a:gd name="T71" fmla="*/ 214 h 299"/>
                <a:gd name="T72" fmla="*/ 171 w 245"/>
                <a:gd name="T73" fmla="*/ 128 h 299"/>
                <a:gd name="T74" fmla="*/ 169 w 245"/>
                <a:gd name="T75" fmla="*/ 123 h 299"/>
                <a:gd name="T76" fmla="*/ 167 w 245"/>
                <a:gd name="T77" fmla="*/ 120 h 299"/>
                <a:gd name="T78" fmla="*/ 115 w 245"/>
                <a:gd name="T79" fmla="*/ 67 h 299"/>
                <a:gd name="T80" fmla="*/ 108 w 245"/>
                <a:gd name="T81" fmla="*/ 64 h 299"/>
                <a:gd name="T82" fmla="*/ 96 w 245"/>
                <a:gd name="T83" fmla="*/ 64 h 299"/>
                <a:gd name="T84" fmla="*/ 96 w 245"/>
                <a:gd name="T85" fmla="*/ 22 h 299"/>
                <a:gd name="T86" fmla="*/ 171 w 245"/>
                <a:gd name="T87" fmla="*/ 22 h 299"/>
                <a:gd name="T88" fmla="*/ 171 w 245"/>
                <a:gd name="T89" fmla="*/ 64 h 299"/>
                <a:gd name="T90" fmla="*/ 181 w 245"/>
                <a:gd name="T91" fmla="*/ 75 h 299"/>
                <a:gd name="T92" fmla="*/ 224 w 245"/>
                <a:gd name="T93" fmla="*/ 75 h 299"/>
                <a:gd name="T94" fmla="*/ 224 w 245"/>
                <a:gd name="T95" fmla="*/ 214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5" h="299">
                  <a:moveTo>
                    <a:pt x="244" y="60"/>
                  </a:moveTo>
                  <a:cubicBezTo>
                    <a:pt x="244" y="58"/>
                    <a:pt x="243" y="57"/>
                    <a:pt x="242" y="56"/>
                  </a:cubicBezTo>
                  <a:cubicBezTo>
                    <a:pt x="190" y="3"/>
                    <a:pt x="190" y="3"/>
                    <a:pt x="190" y="3"/>
                  </a:cubicBezTo>
                  <a:cubicBezTo>
                    <a:pt x="188" y="1"/>
                    <a:pt x="185" y="0"/>
                    <a:pt x="182" y="0"/>
                  </a:cubicBezTo>
                  <a:cubicBezTo>
                    <a:pt x="85" y="0"/>
                    <a:pt x="85" y="0"/>
                    <a:pt x="85" y="0"/>
                  </a:cubicBezTo>
                  <a:cubicBezTo>
                    <a:pt x="79" y="0"/>
                    <a:pt x="75" y="5"/>
                    <a:pt x="75" y="11"/>
                  </a:cubicBezTo>
                  <a:cubicBezTo>
                    <a:pt x="75" y="64"/>
                    <a:pt x="75" y="64"/>
                    <a:pt x="75" y="64"/>
                  </a:cubicBezTo>
                  <a:cubicBezTo>
                    <a:pt x="11" y="64"/>
                    <a:pt x="11" y="64"/>
                    <a:pt x="11" y="64"/>
                  </a:cubicBezTo>
                  <a:cubicBezTo>
                    <a:pt x="5" y="64"/>
                    <a:pt x="0" y="69"/>
                    <a:pt x="0" y="75"/>
                  </a:cubicBezTo>
                  <a:cubicBezTo>
                    <a:pt x="0" y="288"/>
                    <a:pt x="0" y="288"/>
                    <a:pt x="0" y="288"/>
                  </a:cubicBezTo>
                  <a:cubicBezTo>
                    <a:pt x="0" y="294"/>
                    <a:pt x="5" y="299"/>
                    <a:pt x="11" y="299"/>
                  </a:cubicBezTo>
                  <a:cubicBezTo>
                    <a:pt x="160" y="299"/>
                    <a:pt x="160" y="299"/>
                    <a:pt x="160" y="299"/>
                  </a:cubicBezTo>
                  <a:cubicBezTo>
                    <a:pt x="166" y="299"/>
                    <a:pt x="171" y="294"/>
                    <a:pt x="171" y="288"/>
                  </a:cubicBezTo>
                  <a:cubicBezTo>
                    <a:pt x="171" y="235"/>
                    <a:pt x="171" y="235"/>
                    <a:pt x="171" y="235"/>
                  </a:cubicBezTo>
                  <a:cubicBezTo>
                    <a:pt x="235" y="235"/>
                    <a:pt x="235" y="235"/>
                    <a:pt x="235" y="235"/>
                  </a:cubicBezTo>
                  <a:cubicBezTo>
                    <a:pt x="241" y="235"/>
                    <a:pt x="245" y="230"/>
                    <a:pt x="245" y="224"/>
                  </a:cubicBezTo>
                  <a:cubicBezTo>
                    <a:pt x="245" y="64"/>
                    <a:pt x="245" y="64"/>
                    <a:pt x="245" y="64"/>
                  </a:cubicBezTo>
                  <a:cubicBezTo>
                    <a:pt x="245" y="63"/>
                    <a:pt x="245" y="61"/>
                    <a:pt x="244" y="60"/>
                  </a:cubicBezTo>
                  <a:close/>
                  <a:moveTo>
                    <a:pt x="192" y="36"/>
                  </a:moveTo>
                  <a:cubicBezTo>
                    <a:pt x="210" y="54"/>
                    <a:pt x="210" y="54"/>
                    <a:pt x="210" y="54"/>
                  </a:cubicBezTo>
                  <a:cubicBezTo>
                    <a:pt x="192" y="54"/>
                    <a:pt x="192" y="54"/>
                    <a:pt x="192" y="54"/>
                  </a:cubicBezTo>
                  <a:lnTo>
                    <a:pt x="192" y="36"/>
                  </a:lnTo>
                  <a:close/>
                  <a:moveTo>
                    <a:pt x="149" y="278"/>
                  </a:moveTo>
                  <a:cubicBezTo>
                    <a:pt x="21" y="278"/>
                    <a:pt x="21" y="278"/>
                    <a:pt x="21" y="278"/>
                  </a:cubicBezTo>
                  <a:cubicBezTo>
                    <a:pt x="21" y="86"/>
                    <a:pt x="21" y="86"/>
                    <a:pt x="21" y="86"/>
                  </a:cubicBezTo>
                  <a:cubicBezTo>
                    <a:pt x="96" y="86"/>
                    <a:pt x="96" y="86"/>
                    <a:pt x="96" y="86"/>
                  </a:cubicBezTo>
                  <a:cubicBezTo>
                    <a:pt x="96" y="128"/>
                    <a:pt x="96" y="128"/>
                    <a:pt x="96" y="128"/>
                  </a:cubicBezTo>
                  <a:cubicBezTo>
                    <a:pt x="96" y="134"/>
                    <a:pt x="101" y="139"/>
                    <a:pt x="107" y="139"/>
                  </a:cubicBezTo>
                  <a:cubicBezTo>
                    <a:pt x="149" y="139"/>
                    <a:pt x="149" y="139"/>
                    <a:pt x="149" y="139"/>
                  </a:cubicBezTo>
                  <a:lnTo>
                    <a:pt x="149" y="278"/>
                  </a:lnTo>
                  <a:close/>
                  <a:moveTo>
                    <a:pt x="117" y="118"/>
                  </a:moveTo>
                  <a:cubicBezTo>
                    <a:pt x="117" y="100"/>
                    <a:pt x="117" y="100"/>
                    <a:pt x="117" y="100"/>
                  </a:cubicBezTo>
                  <a:cubicBezTo>
                    <a:pt x="135" y="118"/>
                    <a:pt x="135" y="118"/>
                    <a:pt x="135" y="118"/>
                  </a:cubicBezTo>
                  <a:lnTo>
                    <a:pt x="117" y="118"/>
                  </a:lnTo>
                  <a:close/>
                  <a:moveTo>
                    <a:pt x="224" y="214"/>
                  </a:moveTo>
                  <a:cubicBezTo>
                    <a:pt x="171" y="214"/>
                    <a:pt x="171" y="214"/>
                    <a:pt x="171" y="214"/>
                  </a:cubicBezTo>
                  <a:cubicBezTo>
                    <a:pt x="171" y="128"/>
                    <a:pt x="171" y="128"/>
                    <a:pt x="171" y="128"/>
                  </a:cubicBezTo>
                  <a:cubicBezTo>
                    <a:pt x="171" y="126"/>
                    <a:pt x="170" y="125"/>
                    <a:pt x="169" y="123"/>
                  </a:cubicBezTo>
                  <a:cubicBezTo>
                    <a:pt x="169" y="122"/>
                    <a:pt x="168" y="121"/>
                    <a:pt x="167" y="120"/>
                  </a:cubicBezTo>
                  <a:cubicBezTo>
                    <a:pt x="115" y="67"/>
                    <a:pt x="115" y="67"/>
                    <a:pt x="115" y="67"/>
                  </a:cubicBezTo>
                  <a:cubicBezTo>
                    <a:pt x="113" y="65"/>
                    <a:pt x="111" y="64"/>
                    <a:pt x="108" y="64"/>
                  </a:cubicBezTo>
                  <a:cubicBezTo>
                    <a:pt x="96" y="64"/>
                    <a:pt x="96" y="64"/>
                    <a:pt x="96" y="64"/>
                  </a:cubicBezTo>
                  <a:cubicBezTo>
                    <a:pt x="96" y="22"/>
                    <a:pt x="96" y="22"/>
                    <a:pt x="96" y="22"/>
                  </a:cubicBezTo>
                  <a:cubicBezTo>
                    <a:pt x="171" y="22"/>
                    <a:pt x="171" y="22"/>
                    <a:pt x="171" y="22"/>
                  </a:cubicBezTo>
                  <a:cubicBezTo>
                    <a:pt x="171" y="64"/>
                    <a:pt x="171" y="64"/>
                    <a:pt x="171" y="64"/>
                  </a:cubicBezTo>
                  <a:cubicBezTo>
                    <a:pt x="171" y="70"/>
                    <a:pt x="175" y="75"/>
                    <a:pt x="181" y="75"/>
                  </a:cubicBezTo>
                  <a:cubicBezTo>
                    <a:pt x="224" y="75"/>
                    <a:pt x="224" y="75"/>
                    <a:pt x="224" y="75"/>
                  </a:cubicBezTo>
                  <a:lnTo>
                    <a:pt x="224" y="21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5" name="Freeform 101">
              <a:extLst>
                <a:ext uri="{FF2B5EF4-FFF2-40B4-BE49-F238E27FC236}">
                  <a16:creationId xmlns:a16="http://schemas.microsoft.com/office/drawing/2014/main" id="{C7EEF05F-BEA1-4031-9F16-91042A14EE3D}"/>
                </a:ext>
              </a:extLst>
            </p:cNvPr>
            <p:cNvSpPr>
              <a:spLocks noEditPoints="1"/>
            </p:cNvSpPr>
            <p:nvPr/>
          </p:nvSpPr>
          <p:spPr bwMode="auto">
            <a:xfrm>
              <a:off x="5779" y="1137"/>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nvGrpSpPr>
          <p:cNvPr id="116" name="Group 201">
            <a:extLst>
              <a:ext uri="{FF2B5EF4-FFF2-40B4-BE49-F238E27FC236}">
                <a16:creationId xmlns:a16="http://schemas.microsoft.com/office/drawing/2014/main" id="{F732D4B9-6847-4A00-8439-6954F62E3FFF}"/>
              </a:ext>
            </a:extLst>
          </p:cNvPr>
          <p:cNvGrpSpPr>
            <a:grpSpLocks noChangeAspect="1"/>
          </p:cNvGrpSpPr>
          <p:nvPr/>
        </p:nvGrpSpPr>
        <p:grpSpPr bwMode="auto">
          <a:xfrm>
            <a:off x="4307864" y="2337938"/>
            <a:ext cx="685800" cy="685800"/>
            <a:chOff x="1152" y="749"/>
            <a:chExt cx="340" cy="340"/>
          </a:xfrm>
          <a:solidFill>
            <a:schemeClr val="accent4"/>
          </a:solidFill>
        </p:grpSpPr>
        <p:sp>
          <p:nvSpPr>
            <p:cNvPr id="117" name="Freeform 202">
              <a:extLst>
                <a:ext uri="{FF2B5EF4-FFF2-40B4-BE49-F238E27FC236}">
                  <a16:creationId xmlns:a16="http://schemas.microsoft.com/office/drawing/2014/main" id="{9DFF50AA-0987-4120-B154-E06E76EA57DE}"/>
                </a:ext>
              </a:extLst>
            </p:cNvPr>
            <p:cNvSpPr>
              <a:spLocks noEditPoints="1"/>
            </p:cNvSpPr>
            <p:nvPr/>
          </p:nvSpPr>
          <p:spPr bwMode="auto">
            <a:xfrm>
              <a:off x="1152" y="749"/>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8" name="Freeform 203">
              <a:extLst>
                <a:ext uri="{FF2B5EF4-FFF2-40B4-BE49-F238E27FC236}">
                  <a16:creationId xmlns:a16="http://schemas.microsoft.com/office/drawing/2014/main" id="{BA3C2523-64D1-4C50-AB10-39F5B221B584}"/>
                </a:ext>
              </a:extLst>
            </p:cNvPr>
            <p:cNvSpPr>
              <a:spLocks noEditPoints="1"/>
            </p:cNvSpPr>
            <p:nvPr/>
          </p:nvSpPr>
          <p:spPr bwMode="auto">
            <a:xfrm>
              <a:off x="1219" y="821"/>
              <a:ext cx="205" cy="195"/>
            </a:xfrm>
            <a:custGeom>
              <a:avLst/>
              <a:gdLst>
                <a:gd name="T0" fmla="*/ 299 w 309"/>
                <a:gd name="T1" fmla="*/ 77 h 294"/>
                <a:gd name="T2" fmla="*/ 235 w 309"/>
                <a:gd name="T3" fmla="*/ 77 h 294"/>
                <a:gd name="T4" fmla="*/ 244 w 309"/>
                <a:gd name="T5" fmla="*/ 13 h 294"/>
                <a:gd name="T6" fmla="*/ 234 w 309"/>
                <a:gd name="T7" fmla="*/ 1 h 294"/>
                <a:gd name="T8" fmla="*/ 222 w 309"/>
                <a:gd name="T9" fmla="*/ 10 h 294"/>
                <a:gd name="T10" fmla="*/ 214 w 309"/>
                <a:gd name="T11" fmla="*/ 77 h 294"/>
                <a:gd name="T12" fmla="*/ 114 w 309"/>
                <a:gd name="T13" fmla="*/ 77 h 294"/>
                <a:gd name="T14" fmla="*/ 123 w 309"/>
                <a:gd name="T15" fmla="*/ 13 h 294"/>
                <a:gd name="T16" fmla="*/ 114 w 309"/>
                <a:gd name="T17" fmla="*/ 1 h 294"/>
                <a:gd name="T18" fmla="*/ 102 w 309"/>
                <a:gd name="T19" fmla="*/ 10 h 294"/>
                <a:gd name="T20" fmla="*/ 93 w 309"/>
                <a:gd name="T21" fmla="*/ 77 h 294"/>
                <a:gd name="T22" fmla="*/ 27 w 309"/>
                <a:gd name="T23" fmla="*/ 77 h 294"/>
                <a:gd name="T24" fmla="*/ 16 w 309"/>
                <a:gd name="T25" fmla="*/ 87 h 294"/>
                <a:gd name="T26" fmla="*/ 27 w 309"/>
                <a:gd name="T27" fmla="*/ 98 h 294"/>
                <a:gd name="T28" fmla="*/ 90 w 309"/>
                <a:gd name="T29" fmla="*/ 98 h 294"/>
                <a:gd name="T30" fmla="*/ 77 w 309"/>
                <a:gd name="T31" fmla="*/ 197 h 294"/>
                <a:gd name="T32" fmla="*/ 11 w 309"/>
                <a:gd name="T33" fmla="*/ 197 h 294"/>
                <a:gd name="T34" fmla="*/ 0 w 309"/>
                <a:gd name="T35" fmla="*/ 208 h 294"/>
                <a:gd name="T36" fmla="*/ 11 w 309"/>
                <a:gd name="T37" fmla="*/ 219 h 294"/>
                <a:gd name="T38" fmla="*/ 74 w 309"/>
                <a:gd name="T39" fmla="*/ 219 h 294"/>
                <a:gd name="T40" fmla="*/ 66 w 309"/>
                <a:gd name="T41" fmla="*/ 282 h 294"/>
                <a:gd name="T42" fmla="*/ 75 w 309"/>
                <a:gd name="T43" fmla="*/ 294 h 294"/>
                <a:gd name="T44" fmla="*/ 76 w 309"/>
                <a:gd name="T45" fmla="*/ 294 h 294"/>
                <a:gd name="T46" fmla="*/ 87 w 309"/>
                <a:gd name="T47" fmla="*/ 285 h 294"/>
                <a:gd name="T48" fmla="*/ 96 w 309"/>
                <a:gd name="T49" fmla="*/ 219 h 294"/>
                <a:gd name="T50" fmla="*/ 195 w 309"/>
                <a:gd name="T51" fmla="*/ 219 h 294"/>
                <a:gd name="T52" fmla="*/ 187 w 309"/>
                <a:gd name="T53" fmla="*/ 282 h 294"/>
                <a:gd name="T54" fmla="*/ 196 w 309"/>
                <a:gd name="T55" fmla="*/ 294 h 294"/>
                <a:gd name="T56" fmla="*/ 197 w 309"/>
                <a:gd name="T57" fmla="*/ 294 h 294"/>
                <a:gd name="T58" fmla="*/ 208 w 309"/>
                <a:gd name="T59" fmla="*/ 285 h 294"/>
                <a:gd name="T60" fmla="*/ 217 w 309"/>
                <a:gd name="T61" fmla="*/ 219 h 294"/>
                <a:gd name="T62" fmla="*/ 283 w 309"/>
                <a:gd name="T63" fmla="*/ 219 h 294"/>
                <a:gd name="T64" fmla="*/ 293 w 309"/>
                <a:gd name="T65" fmla="*/ 208 h 294"/>
                <a:gd name="T66" fmla="*/ 283 w 309"/>
                <a:gd name="T67" fmla="*/ 197 h 294"/>
                <a:gd name="T68" fmla="*/ 219 w 309"/>
                <a:gd name="T69" fmla="*/ 197 h 294"/>
                <a:gd name="T70" fmla="*/ 232 w 309"/>
                <a:gd name="T71" fmla="*/ 98 h 294"/>
                <a:gd name="T72" fmla="*/ 299 w 309"/>
                <a:gd name="T73" fmla="*/ 98 h 294"/>
                <a:gd name="T74" fmla="*/ 309 w 309"/>
                <a:gd name="T75" fmla="*/ 87 h 294"/>
                <a:gd name="T76" fmla="*/ 299 w 309"/>
                <a:gd name="T77" fmla="*/ 77 h 294"/>
                <a:gd name="T78" fmla="*/ 198 w 309"/>
                <a:gd name="T79" fmla="*/ 197 h 294"/>
                <a:gd name="T80" fmla="*/ 98 w 309"/>
                <a:gd name="T81" fmla="*/ 197 h 294"/>
                <a:gd name="T82" fmla="*/ 112 w 309"/>
                <a:gd name="T83" fmla="*/ 98 h 294"/>
                <a:gd name="T84" fmla="*/ 211 w 309"/>
                <a:gd name="T85" fmla="*/ 98 h 294"/>
                <a:gd name="T86" fmla="*/ 198 w 309"/>
                <a:gd name="T87" fmla="*/ 197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9" h="294">
                  <a:moveTo>
                    <a:pt x="299" y="77"/>
                  </a:moveTo>
                  <a:cubicBezTo>
                    <a:pt x="235" y="77"/>
                    <a:pt x="235" y="77"/>
                    <a:pt x="235" y="77"/>
                  </a:cubicBezTo>
                  <a:cubicBezTo>
                    <a:pt x="244" y="13"/>
                    <a:pt x="244" y="13"/>
                    <a:pt x="244" y="13"/>
                  </a:cubicBezTo>
                  <a:cubicBezTo>
                    <a:pt x="244" y="7"/>
                    <a:pt x="240" y="2"/>
                    <a:pt x="234" y="1"/>
                  </a:cubicBezTo>
                  <a:cubicBezTo>
                    <a:pt x="229" y="0"/>
                    <a:pt x="223" y="4"/>
                    <a:pt x="222" y="10"/>
                  </a:cubicBezTo>
                  <a:cubicBezTo>
                    <a:pt x="214" y="77"/>
                    <a:pt x="214" y="77"/>
                    <a:pt x="214" y="77"/>
                  </a:cubicBezTo>
                  <a:cubicBezTo>
                    <a:pt x="114" y="77"/>
                    <a:pt x="114" y="77"/>
                    <a:pt x="114" y="77"/>
                  </a:cubicBezTo>
                  <a:cubicBezTo>
                    <a:pt x="123" y="13"/>
                    <a:pt x="123" y="13"/>
                    <a:pt x="123" y="13"/>
                  </a:cubicBezTo>
                  <a:cubicBezTo>
                    <a:pt x="123" y="7"/>
                    <a:pt x="119" y="2"/>
                    <a:pt x="114" y="1"/>
                  </a:cubicBezTo>
                  <a:cubicBezTo>
                    <a:pt x="108" y="0"/>
                    <a:pt x="102" y="4"/>
                    <a:pt x="102" y="10"/>
                  </a:cubicBezTo>
                  <a:cubicBezTo>
                    <a:pt x="93" y="77"/>
                    <a:pt x="93" y="77"/>
                    <a:pt x="93" y="77"/>
                  </a:cubicBezTo>
                  <a:cubicBezTo>
                    <a:pt x="27" y="77"/>
                    <a:pt x="27" y="77"/>
                    <a:pt x="27" y="77"/>
                  </a:cubicBezTo>
                  <a:cubicBezTo>
                    <a:pt x="21" y="77"/>
                    <a:pt x="16" y="81"/>
                    <a:pt x="16" y="87"/>
                  </a:cubicBezTo>
                  <a:cubicBezTo>
                    <a:pt x="16" y="93"/>
                    <a:pt x="21" y="98"/>
                    <a:pt x="27" y="98"/>
                  </a:cubicBezTo>
                  <a:cubicBezTo>
                    <a:pt x="90" y="98"/>
                    <a:pt x="90" y="98"/>
                    <a:pt x="90" y="98"/>
                  </a:cubicBezTo>
                  <a:cubicBezTo>
                    <a:pt x="77" y="197"/>
                    <a:pt x="77" y="197"/>
                    <a:pt x="77" y="197"/>
                  </a:cubicBezTo>
                  <a:cubicBezTo>
                    <a:pt x="11" y="197"/>
                    <a:pt x="11" y="197"/>
                    <a:pt x="11" y="197"/>
                  </a:cubicBezTo>
                  <a:cubicBezTo>
                    <a:pt x="5" y="197"/>
                    <a:pt x="0" y="202"/>
                    <a:pt x="0" y="208"/>
                  </a:cubicBezTo>
                  <a:cubicBezTo>
                    <a:pt x="0" y="214"/>
                    <a:pt x="5" y="219"/>
                    <a:pt x="11" y="219"/>
                  </a:cubicBezTo>
                  <a:cubicBezTo>
                    <a:pt x="74" y="219"/>
                    <a:pt x="74" y="219"/>
                    <a:pt x="74" y="219"/>
                  </a:cubicBezTo>
                  <a:cubicBezTo>
                    <a:pt x="66" y="282"/>
                    <a:pt x="66" y="282"/>
                    <a:pt x="66" y="282"/>
                  </a:cubicBezTo>
                  <a:cubicBezTo>
                    <a:pt x="65" y="288"/>
                    <a:pt x="69" y="294"/>
                    <a:pt x="75" y="294"/>
                  </a:cubicBezTo>
                  <a:cubicBezTo>
                    <a:pt x="76" y="294"/>
                    <a:pt x="76" y="294"/>
                    <a:pt x="76" y="294"/>
                  </a:cubicBezTo>
                  <a:cubicBezTo>
                    <a:pt x="82" y="294"/>
                    <a:pt x="86" y="290"/>
                    <a:pt x="87" y="285"/>
                  </a:cubicBezTo>
                  <a:cubicBezTo>
                    <a:pt x="96" y="219"/>
                    <a:pt x="96" y="219"/>
                    <a:pt x="96" y="219"/>
                  </a:cubicBezTo>
                  <a:cubicBezTo>
                    <a:pt x="195" y="219"/>
                    <a:pt x="195" y="219"/>
                    <a:pt x="195" y="219"/>
                  </a:cubicBezTo>
                  <a:cubicBezTo>
                    <a:pt x="187" y="282"/>
                    <a:pt x="187" y="282"/>
                    <a:pt x="187" y="282"/>
                  </a:cubicBezTo>
                  <a:cubicBezTo>
                    <a:pt x="186" y="288"/>
                    <a:pt x="190" y="294"/>
                    <a:pt x="196" y="294"/>
                  </a:cubicBezTo>
                  <a:cubicBezTo>
                    <a:pt x="197" y="294"/>
                    <a:pt x="197" y="294"/>
                    <a:pt x="197" y="294"/>
                  </a:cubicBezTo>
                  <a:cubicBezTo>
                    <a:pt x="203" y="294"/>
                    <a:pt x="207" y="290"/>
                    <a:pt x="208" y="285"/>
                  </a:cubicBezTo>
                  <a:cubicBezTo>
                    <a:pt x="217" y="219"/>
                    <a:pt x="217" y="219"/>
                    <a:pt x="217" y="219"/>
                  </a:cubicBezTo>
                  <a:cubicBezTo>
                    <a:pt x="283" y="219"/>
                    <a:pt x="283" y="219"/>
                    <a:pt x="283" y="219"/>
                  </a:cubicBezTo>
                  <a:cubicBezTo>
                    <a:pt x="289" y="219"/>
                    <a:pt x="293" y="214"/>
                    <a:pt x="293" y="208"/>
                  </a:cubicBezTo>
                  <a:cubicBezTo>
                    <a:pt x="293" y="202"/>
                    <a:pt x="289" y="197"/>
                    <a:pt x="283" y="197"/>
                  </a:cubicBezTo>
                  <a:cubicBezTo>
                    <a:pt x="219" y="197"/>
                    <a:pt x="219" y="197"/>
                    <a:pt x="219" y="197"/>
                  </a:cubicBezTo>
                  <a:cubicBezTo>
                    <a:pt x="232" y="98"/>
                    <a:pt x="232" y="98"/>
                    <a:pt x="232" y="98"/>
                  </a:cubicBezTo>
                  <a:cubicBezTo>
                    <a:pt x="299" y="98"/>
                    <a:pt x="299" y="98"/>
                    <a:pt x="299" y="98"/>
                  </a:cubicBezTo>
                  <a:cubicBezTo>
                    <a:pt x="305" y="98"/>
                    <a:pt x="309" y="93"/>
                    <a:pt x="309" y="87"/>
                  </a:cubicBezTo>
                  <a:cubicBezTo>
                    <a:pt x="309" y="81"/>
                    <a:pt x="305" y="77"/>
                    <a:pt x="299" y="77"/>
                  </a:cubicBezTo>
                  <a:close/>
                  <a:moveTo>
                    <a:pt x="198" y="197"/>
                  </a:moveTo>
                  <a:cubicBezTo>
                    <a:pt x="98" y="197"/>
                    <a:pt x="98" y="197"/>
                    <a:pt x="98" y="197"/>
                  </a:cubicBezTo>
                  <a:cubicBezTo>
                    <a:pt x="112" y="98"/>
                    <a:pt x="112" y="98"/>
                    <a:pt x="112" y="98"/>
                  </a:cubicBezTo>
                  <a:cubicBezTo>
                    <a:pt x="211" y="98"/>
                    <a:pt x="211" y="98"/>
                    <a:pt x="211" y="98"/>
                  </a:cubicBezTo>
                  <a:lnTo>
                    <a:pt x="198" y="19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nvGrpSpPr>
          <p:cNvPr id="119" name="Group 977">
            <a:extLst>
              <a:ext uri="{FF2B5EF4-FFF2-40B4-BE49-F238E27FC236}">
                <a16:creationId xmlns:a16="http://schemas.microsoft.com/office/drawing/2014/main" id="{B2D12DA0-53FD-4734-BF2A-EA86BCFE8343}"/>
              </a:ext>
            </a:extLst>
          </p:cNvPr>
          <p:cNvGrpSpPr>
            <a:grpSpLocks noChangeAspect="1"/>
          </p:cNvGrpSpPr>
          <p:nvPr/>
        </p:nvGrpSpPr>
        <p:grpSpPr bwMode="auto">
          <a:xfrm>
            <a:off x="1403778" y="2337938"/>
            <a:ext cx="685800" cy="685800"/>
            <a:chOff x="1925" y="3985"/>
            <a:chExt cx="340" cy="340"/>
          </a:xfrm>
          <a:solidFill>
            <a:schemeClr val="accent5"/>
          </a:solidFill>
        </p:grpSpPr>
        <p:sp>
          <p:nvSpPr>
            <p:cNvPr id="120" name="Freeform 978">
              <a:extLst>
                <a:ext uri="{FF2B5EF4-FFF2-40B4-BE49-F238E27FC236}">
                  <a16:creationId xmlns:a16="http://schemas.microsoft.com/office/drawing/2014/main" id="{D93BC298-C596-4D9D-A213-AB52C6233853}"/>
                </a:ext>
              </a:extLst>
            </p:cNvPr>
            <p:cNvSpPr>
              <a:spLocks noEditPoints="1"/>
            </p:cNvSpPr>
            <p:nvPr/>
          </p:nvSpPr>
          <p:spPr bwMode="auto">
            <a:xfrm>
              <a:off x="2017" y="4049"/>
              <a:ext cx="156" cy="212"/>
            </a:xfrm>
            <a:custGeom>
              <a:avLst/>
              <a:gdLst>
                <a:gd name="T0" fmla="*/ 118 w 235"/>
                <a:gd name="T1" fmla="*/ 0 h 320"/>
                <a:gd name="T2" fmla="*/ 118 w 235"/>
                <a:gd name="T3" fmla="*/ 0 h 320"/>
                <a:gd name="T4" fmla="*/ 117 w 235"/>
                <a:gd name="T5" fmla="*/ 0 h 320"/>
                <a:gd name="T6" fmla="*/ 0 w 235"/>
                <a:gd name="T7" fmla="*/ 117 h 320"/>
                <a:gd name="T8" fmla="*/ 17 w 235"/>
                <a:gd name="T9" fmla="*/ 176 h 320"/>
                <a:gd name="T10" fmla="*/ 109 w 235"/>
                <a:gd name="T11" fmla="*/ 315 h 320"/>
                <a:gd name="T12" fmla="*/ 117 w 235"/>
                <a:gd name="T13" fmla="*/ 320 h 320"/>
                <a:gd name="T14" fmla="*/ 118 w 235"/>
                <a:gd name="T15" fmla="*/ 320 h 320"/>
                <a:gd name="T16" fmla="*/ 118 w 235"/>
                <a:gd name="T17" fmla="*/ 320 h 320"/>
                <a:gd name="T18" fmla="*/ 127 w 235"/>
                <a:gd name="T19" fmla="*/ 315 h 320"/>
                <a:gd name="T20" fmla="*/ 219 w 235"/>
                <a:gd name="T21" fmla="*/ 176 h 320"/>
                <a:gd name="T22" fmla="*/ 235 w 235"/>
                <a:gd name="T23" fmla="*/ 117 h 320"/>
                <a:gd name="T24" fmla="*/ 118 w 235"/>
                <a:gd name="T25" fmla="*/ 0 h 320"/>
                <a:gd name="T26" fmla="*/ 201 w 235"/>
                <a:gd name="T27" fmla="*/ 164 h 320"/>
                <a:gd name="T28" fmla="*/ 118 w 235"/>
                <a:gd name="T29" fmla="*/ 290 h 320"/>
                <a:gd name="T30" fmla="*/ 35 w 235"/>
                <a:gd name="T31" fmla="*/ 165 h 320"/>
                <a:gd name="T32" fmla="*/ 22 w 235"/>
                <a:gd name="T33" fmla="*/ 117 h 320"/>
                <a:gd name="T34" fmla="*/ 117 w 235"/>
                <a:gd name="T35" fmla="*/ 21 h 320"/>
                <a:gd name="T36" fmla="*/ 118 w 235"/>
                <a:gd name="T37" fmla="*/ 21 h 320"/>
                <a:gd name="T38" fmla="*/ 118 w 235"/>
                <a:gd name="T39" fmla="*/ 21 h 320"/>
                <a:gd name="T40" fmla="*/ 213 w 235"/>
                <a:gd name="T41" fmla="*/ 117 h 320"/>
                <a:gd name="T42" fmla="*/ 201 w 235"/>
                <a:gd name="T43" fmla="*/ 16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5" h="320">
                  <a:moveTo>
                    <a:pt x="118" y="0"/>
                  </a:moveTo>
                  <a:cubicBezTo>
                    <a:pt x="118" y="0"/>
                    <a:pt x="118" y="0"/>
                    <a:pt x="118" y="0"/>
                  </a:cubicBezTo>
                  <a:cubicBezTo>
                    <a:pt x="118" y="0"/>
                    <a:pt x="117" y="0"/>
                    <a:pt x="117" y="0"/>
                  </a:cubicBezTo>
                  <a:cubicBezTo>
                    <a:pt x="53" y="0"/>
                    <a:pt x="0" y="52"/>
                    <a:pt x="0" y="117"/>
                  </a:cubicBezTo>
                  <a:cubicBezTo>
                    <a:pt x="0" y="139"/>
                    <a:pt x="5" y="156"/>
                    <a:pt x="17" y="176"/>
                  </a:cubicBezTo>
                  <a:cubicBezTo>
                    <a:pt x="109" y="315"/>
                    <a:pt x="109" y="315"/>
                    <a:pt x="109" y="315"/>
                  </a:cubicBezTo>
                  <a:cubicBezTo>
                    <a:pt x="111" y="318"/>
                    <a:pt x="114" y="320"/>
                    <a:pt x="117" y="320"/>
                  </a:cubicBezTo>
                  <a:cubicBezTo>
                    <a:pt x="117" y="320"/>
                    <a:pt x="118" y="320"/>
                    <a:pt x="118" y="320"/>
                  </a:cubicBezTo>
                  <a:cubicBezTo>
                    <a:pt x="118" y="320"/>
                    <a:pt x="118" y="320"/>
                    <a:pt x="118" y="320"/>
                  </a:cubicBezTo>
                  <a:cubicBezTo>
                    <a:pt x="121" y="320"/>
                    <a:pt x="125" y="318"/>
                    <a:pt x="127" y="315"/>
                  </a:cubicBezTo>
                  <a:cubicBezTo>
                    <a:pt x="219" y="176"/>
                    <a:pt x="219" y="176"/>
                    <a:pt x="219" y="176"/>
                  </a:cubicBezTo>
                  <a:cubicBezTo>
                    <a:pt x="230" y="156"/>
                    <a:pt x="235" y="139"/>
                    <a:pt x="235" y="117"/>
                  </a:cubicBezTo>
                  <a:cubicBezTo>
                    <a:pt x="235" y="52"/>
                    <a:pt x="182" y="0"/>
                    <a:pt x="118" y="0"/>
                  </a:cubicBezTo>
                  <a:close/>
                  <a:moveTo>
                    <a:pt x="201" y="164"/>
                  </a:moveTo>
                  <a:cubicBezTo>
                    <a:pt x="118" y="290"/>
                    <a:pt x="118" y="290"/>
                    <a:pt x="118" y="290"/>
                  </a:cubicBezTo>
                  <a:cubicBezTo>
                    <a:pt x="35" y="165"/>
                    <a:pt x="35" y="165"/>
                    <a:pt x="35" y="165"/>
                  </a:cubicBezTo>
                  <a:cubicBezTo>
                    <a:pt x="25" y="149"/>
                    <a:pt x="22" y="135"/>
                    <a:pt x="22" y="117"/>
                  </a:cubicBezTo>
                  <a:cubicBezTo>
                    <a:pt x="22" y="64"/>
                    <a:pt x="65" y="21"/>
                    <a:pt x="117" y="21"/>
                  </a:cubicBezTo>
                  <a:cubicBezTo>
                    <a:pt x="117" y="21"/>
                    <a:pt x="118" y="21"/>
                    <a:pt x="118" y="21"/>
                  </a:cubicBezTo>
                  <a:cubicBezTo>
                    <a:pt x="118" y="21"/>
                    <a:pt x="118" y="21"/>
                    <a:pt x="118" y="21"/>
                  </a:cubicBezTo>
                  <a:cubicBezTo>
                    <a:pt x="170" y="21"/>
                    <a:pt x="213" y="64"/>
                    <a:pt x="213" y="117"/>
                  </a:cubicBezTo>
                  <a:cubicBezTo>
                    <a:pt x="213" y="135"/>
                    <a:pt x="210" y="149"/>
                    <a:pt x="201" y="16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1" name="Freeform 979">
              <a:extLst>
                <a:ext uri="{FF2B5EF4-FFF2-40B4-BE49-F238E27FC236}">
                  <a16:creationId xmlns:a16="http://schemas.microsoft.com/office/drawing/2014/main" id="{4168BCD8-7C46-4D4F-A574-99192EEE69AA}"/>
                </a:ext>
              </a:extLst>
            </p:cNvPr>
            <p:cNvSpPr>
              <a:spLocks noEditPoints="1"/>
            </p:cNvSpPr>
            <p:nvPr/>
          </p:nvSpPr>
          <p:spPr bwMode="auto">
            <a:xfrm>
              <a:off x="2059" y="4091"/>
              <a:ext cx="71" cy="71"/>
            </a:xfrm>
            <a:custGeom>
              <a:avLst/>
              <a:gdLst>
                <a:gd name="T0" fmla="*/ 54 w 107"/>
                <a:gd name="T1" fmla="*/ 0 h 106"/>
                <a:gd name="T2" fmla="*/ 0 w 107"/>
                <a:gd name="T3" fmla="*/ 53 h 106"/>
                <a:gd name="T4" fmla="*/ 54 w 107"/>
                <a:gd name="T5" fmla="*/ 106 h 106"/>
                <a:gd name="T6" fmla="*/ 107 w 107"/>
                <a:gd name="T7" fmla="*/ 53 h 106"/>
                <a:gd name="T8" fmla="*/ 54 w 107"/>
                <a:gd name="T9" fmla="*/ 0 h 106"/>
                <a:gd name="T10" fmla="*/ 54 w 107"/>
                <a:gd name="T11" fmla="*/ 85 h 106"/>
                <a:gd name="T12" fmla="*/ 22 w 107"/>
                <a:gd name="T13" fmla="*/ 53 h 106"/>
                <a:gd name="T14" fmla="*/ 54 w 107"/>
                <a:gd name="T15" fmla="*/ 21 h 106"/>
                <a:gd name="T16" fmla="*/ 86 w 107"/>
                <a:gd name="T17" fmla="*/ 53 h 106"/>
                <a:gd name="T18" fmla="*/ 54 w 107"/>
                <a:gd name="T19" fmla="*/ 8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106">
                  <a:moveTo>
                    <a:pt x="54" y="0"/>
                  </a:moveTo>
                  <a:cubicBezTo>
                    <a:pt x="24" y="0"/>
                    <a:pt x="0" y="24"/>
                    <a:pt x="0" y="53"/>
                  </a:cubicBezTo>
                  <a:cubicBezTo>
                    <a:pt x="0" y="82"/>
                    <a:pt x="24" y="106"/>
                    <a:pt x="54" y="106"/>
                  </a:cubicBezTo>
                  <a:cubicBezTo>
                    <a:pt x="83" y="106"/>
                    <a:pt x="107" y="82"/>
                    <a:pt x="107" y="53"/>
                  </a:cubicBezTo>
                  <a:cubicBezTo>
                    <a:pt x="107" y="24"/>
                    <a:pt x="83" y="0"/>
                    <a:pt x="54" y="0"/>
                  </a:cubicBezTo>
                  <a:close/>
                  <a:moveTo>
                    <a:pt x="54" y="85"/>
                  </a:moveTo>
                  <a:cubicBezTo>
                    <a:pt x="36" y="85"/>
                    <a:pt x="22" y="71"/>
                    <a:pt x="22" y="53"/>
                  </a:cubicBezTo>
                  <a:cubicBezTo>
                    <a:pt x="22" y="35"/>
                    <a:pt x="36" y="21"/>
                    <a:pt x="54" y="21"/>
                  </a:cubicBezTo>
                  <a:cubicBezTo>
                    <a:pt x="71" y="21"/>
                    <a:pt x="86" y="35"/>
                    <a:pt x="86" y="53"/>
                  </a:cubicBezTo>
                  <a:cubicBezTo>
                    <a:pt x="86" y="71"/>
                    <a:pt x="71" y="85"/>
                    <a:pt x="54" y="8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2" name="Freeform 980">
              <a:extLst>
                <a:ext uri="{FF2B5EF4-FFF2-40B4-BE49-F238E27FC236}">
                  <a16:creationId xmlns:a16="http://schemas.microsoft.com/office/drawing/2014/main" id="{897431FC-A490-4605-9C66-4D1D534E6391}"/>
                </a:ext>
              </a:extLst>
            </p:cNvPr>
            <p:cNvSpPr>
              <a:spLocks noEditPoints="1"/>
            </p:cNvSpPr>
            <p:nvPr/>
          </p:nvSpPr>
          <p:spPr bwMode="auto">
            <a:xfrm>
              <a:off x="1925" y="3985"/>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123" name="Rectangle 122">
            <a:extLst>
              <a:ext uri="{FF2B5EF4-FFF2-40B4-BE49-F238E27FC236}">
                <a16:creationId xmlns:a16="http://schemas.microsoft.com/office/drawing/2014/main" id="{CBAF64A2-7655-4734-B77C-DB0C7835FE07}"/>
              </a:ext>
            </a:extLst>
          </p:cNvPr>
          <p:cNvSpPr/>
          <p:nvPr/>
        </p:nvSpPr>
        <p:spPr>
          <a:xfrm>
            <a:off x="3477342" y="5275306"/>
            <a:ext cx="2344825" cy="598942"/>
          </a:xfrm>
          <a:prstGeom prst="rect">
            <a:avLst/>
          </a:prstGeom>
          <a:solidFill>
            <a:schemeClr val="accent4">
              <a:lumMod val="20000"/>
              <a:lumOff val="80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0" rtlCol="0" anchor="t" anchorCtr="0"/>
          <a:lstStyle/>
          <a:p>
            <a:pPr lvl="0" algn="ctr">
              <a:defRPr/>
            </a:pPr>
            <a:r>
              <a:rPr lang="en-US" sz="1400" dirty="0">
                <a:solidFill>
                  <a:srgbClr val="000000"/>
                </a:solidFill>
                <a:ea typeface="Verdana" panose="020B0604030504040204" pitchFamily="34" charset="0"/>
                <a:cs typeface="Verdana" panose="020B0604030504040204" pitchFamily="34" charset="0"/>
              </a:rPr>
              <a:t>The financial cost of the data/analysis is negligible.</a:t>
            </a:r>
          </a:p>
        </p:txBody>
      </p:sp>
      <p:sp>
        <p:nvSpPr>
          <p:cNvPr id="124" name="Rectangle 123">
            <a:extLst>
              <a:ext uri="{FF2B5EF4-FFF2-40B4-BE49-F238E27FC236}">
                <a16:creationId xmlns:a16="http://schemas.microsoft.com/office/drawing/2014/main" id="{70046179-89D9-4461-9BDD-24C48409EC93}"/>
              </a:ext>
            </a:extLst>
          </p:cNvPr>
          <p:cNvSpPr/>
          <p:nvPr/>
        </p:nvSpPr>
        <p:spPr>
          <a:xfrm>
            <a:off x="6379322" y="4072812"/>
            <a:ext cx="2351056" cy="757254"/>
          </a:xfrm>
          <a:prstGeom prst="rect">
            <a:avLst/>
          </a:prstGeom>
          <a:solidFill>
            <a:schemeClr val="accent3">
              <a:lumMod val="20000"/>
              <a:lumOff val="80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0" rtlCol="0" anchor="t" anchorCtr="0"/>
          <a:lstStyle/>
          <a:p>
            <a:pPr lvl="0" algn="ctr">
              <a:defRPr/>
            </a:pPr>
            <a:r>
              <a:rPr lang="en-US" sz="1400" dirty="0">
                <a:solidFill>
                  <a:srgbClr val="000000"/>
                </a:solidFill>
                <a:ea typeface="Verdana" panose="020B0604030504040204" pitchFamily="34" charset="0"/>
                <a:cs typeface="Verdana" panose="020B0604030504040204" pitchFamily="34" charset="0"/>
              </a:rPr>
              <a:t>Progress Check 1: building and validating innovation index against existing studies</a:t>
            </a:r>
          </a:p>
        </p:txBody>
      </p:sp>
      <p:sp>
        <p:nvSpPr>
          <p:cNvPr id="125" name="Rectangle 124">
            <a:extLst>
              <a:ext uri="{FF2B5EF4-FFF2-40B4-BE49-F238E27FC236}">
                <a16:creationId xmlns:a16="http://schemas.microsoft.com/office/drawing/2014/main" id="{34CF39BF-0168-4535-9449-029F42534A45}"/>
              </a:ext>
            </a:extLst>
          </p:cNvPr>
          <p:cNvSpPr/>
          <p:nvPr/>
        </p:nvSpPr>
        <p:spPr>
          <a:xfrm>
            <a:off x="6382424" y="5555170"/>
            <a:ext cx="2351056" cy="549606"/>
          </a:xfrm>
          <a:prstGeom prst="rect">
            <a:avLst/>
          </a:prstGeom>
          <a:solidFill>
            <a:schemeClr val="accent3">
              <a:lumMod val="20000"/>
              <a:lumOff val="80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0" rtlCol="0" anchor="t" anchorCtr="0"/>
          <a:lstStyle/>
          <a:p>
            <a:pPr lvl="0" algn="ctr">
              <a:defRPr/>
            </a:pPr>
            <a:r>
              <a:rPr lang="en-US" sz="1400" dirty="0">
                <a:solidFill>
                  <a:srgbClr val="000000"/>
                </a:solidFill>
                <a:ea typeface="Verdana" panose="020B0604030504040204" pitchFamily="34" charset="0"/>
                <a:cs typeface="Verdana" panose="020B0604030504040204" pitchFamily="34" charset="0"/>
              </a:rPr>
              <a:t>Progress Check 2: interactive visualization with findings</a:t>
            </a:r>
          </a:p>
        </p:txBody>
      </p:sp>
      <p:sp>
        <p:nvSpPr>
          <p:cNvPr id="126" name="Rectangle 125">
            <a:extLst>
              <a:ext uri="{FF2B5EF4-FFF2-40B4-BE49-F238E27FC236}">
                <a16:creationId xmlns:a16="http://schemas.microsoft.com/office/drawing/2014/main" id="{A819F377-BEBB-4E18-86FA-D1BC77EFD7A1}"/>
              </a:ext>
            </a:extLst>
          </p:cNvPr>
          <p:cNvSpPr/>
          <p:nvPr/>
        </p:nvSpPr>
        <p:spPr>
          <a:xfrm>
            <a:off x="10539360" y="5365997"/>
            <a:ext cx="980660" cy="591005"/>
          </a:xfrm>
          <a:prstGeom prst="rect">
            <a:avLst/>
          </a:prstGeom>
          <a:solidFill>
            <a:schemeClr val="accent6">
              <a:lumMod val="20000"/>
              <a:lumOff val="80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0" rtlCol="0" anchor="t" anchorCtr="0"/>
          <a:lstStyle/>
          <a:p>
            <a:pPr lvl="0" algn="ctr">
              <a:defRPr/>
            </a:pPr>
            <a:r>
              <a:rPr lang="en-US" sz="1400" dirty="0">
                <a:solidFill>
                  <a:srgbClr val="000000"/>
                </a:solidFill>
                <a:ea typeface="Verdana" panose="020B0604030504040204" pitchFamily="34" charset="0"/>
                <a:cs typeface="Verdana" panose="020B0604030504040204" pitchFamily="34" charset="0"/>
              </a:rPr>
              <a:t>Progress Check 3</a:t>
            </a:r>
          </a:p>
        </p:txBody>
      </p:sp>
      <p:sp>
        <p:nvSpPr>
          <p:cNvPr id="63" name="Rectangle 62">
            <a:extLst>
              <a:ext uri="{FF2B5EF4-FFF2-40B4-BE49-F238E27FC236}">
                <a16:creationId xmlns:a16="http://schemas.microsoft.com/office/drawing/2014/main" id="{8CA51094-9E2A-4B0A-8B04-0D1A842F7EF4}"/>
              </a:ext>
            </a:extLst>
          </p:cNvPr>
          <p:cNvSpPr/>
          <p:nvPr/>
        </p:nvSpPr>
        <p:spPr>
          <a:xfrm>
            <a:off x="581999" y="5662374"/>
            <a:ext cx="2344825" cy="598942"/>
          </a:xfrm>
          <a:prstGeom prst="rect">
            <a:avLst/>
          </a:prstGeom>
          <a:solidFill>
            <a:schemeClr val="accent5">
              <a:lumMod val="20000"/>
              <a:lumOff val="80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0" rtlCol="0" anchor="t" anchorCtr="0"/>
          <a:lstStyle/>
          <a:p>
            <a:pPr lvl="0" algn="ctr">
              <a:defRPr/>
            </a:pPr>
            <a:r>
              <a:rPr lang="en-US" sz="1400" dirty="0">
                <a:solidFill>
                  <a:srgbClr val="000000"/>
                </a:solidFill>
                <a:ea typeface="Verdana" panose="020B0604030504040204" pitchFamily="34" charset="0"/>
                <a:cs typeface="Verdana" panose="020B0604030504040204" pitchFamily="34" charset="0"/>
              </a:rPr>
              <a:t>Project risk: unable to locate sufficient data</a:t>
            </a:r>
          </a:p>
        </p:txBody>
      </p:sp>
    </p:spTree>
    <p:extLst>
      <p:ext uri="{BB962C8B-B14F-4D97-AF65-F5344CB8AC3E}">
        <p14:creationId xmlns:p14="http://schemas.microsoft.com/office/powerpoint/2010/main" val="12244802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_t6f9lMZRH.qq4gGdjM2S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XxD.8gmfS1u4uSfmEXuyAg"/>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488</TotalTime>
  <Words>1102</Words>
  <Application>Microsoft Office PowerPoint</Application>
  <PresentationFormat>Widescreen</PresentationFormat>
  <Paragraphs>233</Paragraphs>
  <Slides>4</Slides>
  <Notes>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13" baseType="lpstr">
      <vt:lpstr>Arial</vt:lpstr>
      <vt:lpstr>Calibri</vt:lpstr>
      <vt:lpstr>Calibri Light</vt:lpstr>
      <vt:lpstr>Chronicle Display Black</vt:lpstr>
      <vt:lpstr>Gotham Book</vt:lpstr>
      <vt:lpstr>Open Sans</vt:lpstr>
      <vt:lpstr>Verdana</vt:lpstr>
      <vt:lpstr>Office Theme</vt:lpstr>
      <vt:lpstr>think-cell Slide</vt:lpstr>
      <vt:lpstr>PowerPoint Presentation</vt:lpstr>
      <vt:lpstr>PowerPoint Presentation</vt:lpstr>
      <vt:lpstr>Quantifying Innovation</vt:lpstr>
      <vt:lpstr>Plan of Activities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Yin, Catherine</dc:creator>
  <cp:lastModifiedBy>Yin, Catherine</cp:lastModifiedBy>
  <cp:revision>85</cp:revision>
  <dcterms:created xsi:type="dcterms:W3CDTF">2020-02-25T02:59:02Z</dcterms:created>
  <dcterms:modified xsi:type="dcterms:W3CDTF">2020-02-27T23:39:36Z</dcterms:modified>
</cp:coreProperties>
</file>