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Microsoft_Equation1.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Microsoft_Equation4.bin" ContentType="application/vnd.openxmlformats-officedocument.oleObject"/>
  <Override PartName="/ppt/embeddings/oleObject73.bin" ContentType="application/vnd.openxmlformats-officedocument.oleObject"/>
  <Override PartName="/ppt/embeddings/Microsoft_Equation5.bin" ContentType="application/vnd.openxmlformats-officedocument.oleObject"/>
  <Override PartName="/ppt/embeddings/Microsoft_Equation6.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Microsoft_Equation7.bin" ContentType="application/vnd.openxmlformats-officedocument.oleObject"/>
  <Override PartName="/ppt/embeddings/Microsoft_Equation8.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Microsoft_Equation9.bin" ContentType="application/vnd.openxmlformats-officedocument.oleObject"/>
  <Override PartName="/ppt/embeddings/oleObject92.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Microsoft_Equation1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396" r:id="rId2"/>
    <p:sldId id="464" r:id="rId3"/>
    <p:sldId id="418" r:id="rId4"/>
    <p:sldId id="419" r:id="rId5"/>
    <p:sldId id="420" r:id="rId6"/>
    <p:sldId id="421" r:id="rId7"/>
    <p:sldId id="422" r:id="rId8"/>
    <p:sldId id="423" r:id="rId9"/>
    <p:sldId id="424" r:id="rId10"/>
    <p:sldId id="425" r:id="rId11"/>
    <p:sldId id="426" r:id="rId12"/>
    <p:sldId id="427" r:id="rId13"/>
    <p:sldId id="345" r:id="rId14"/>
    <p:sldId id="344" r:id="rId15"/>
    <p:sldId id="347" r:id="rId16"/>
    <p:sldId id="446" r:id="rId17"/>
    <p:sldId id="447" r:id="rId18"/>
    <p:sldId id="448" r:id="rId19"/>
    <p:sldId id="351" r:id="rId20"/>
    <p:sldId id="352" r:id="rId21"/>
    <p:sldId id="353" r:id="rId22"/>
    <p:sldId id="354" r:id="rId23"/>
    <p:sldId id="355" r:id="rId24"/>
    <p:sldId id="356" r:id="rId25"/>
    <p:sldId id="357" r:id="rId26"/>
    <p:sldId id="465" r:id="rId27"/>
    <p:sldId id="466" r:id="rId28"/>
    <p:sldId id="467" r:id="rId29"/>
    <p:sldId id="468" r:id="rId30"/>
    <p:sldId id="469" r:id="rId31"/>
    <p:sldId id="470" r:id="rId32"/>
    <p:sldId id="471" r:id="rId33"/>
    <p:sldId id="412" r:id="rId34"/>
    <p:sldId id="399" r:id="rId35"/>
    <p:sldId id="472" r:id="rId36"/>
    <p:sldId id="400" r:id="rId37"/>
    <p:sldId id="401" r:id="rId38"/>
    <p:sldId id="365" r:id="rId39"/>
    <p:sldId id="369" r:id="rId40"/>
    <p:sldId id="370" r:id="rId41"/>
    <p:sldId id="371" r:id="rId42"/>
    <p:sldId id="372" r:id="rId43"/>
    <p:sldId id="373" r:id="rId44"/>
    <p:sldId id="374" r:id="rId45"/>
    <p:sldId id="375" r:id="rId46"/>
    <p:sldId id="376" r:id="rId47"/>
    <p:sldId id="377" r:id="rId48"/>
    <p:sldId id="413" r:id="rId49"/>
    <p:sldId id="414" r:id="rId50"/>
    <p:sldId id="378" r:id="rId51"/>
    <p:sldId id="379" r:id="rId52"/>
    <p:sldId id="380" r:id="rId53"/>
    <p:sldId id="381" r:id="rId54"/>
    <p:sldId id="382" r:id="rId55"/>
    <p:sldId id="407" r:id="rId56"/>
    <p:sldId id="415" r:id="rId57"/>
    <p:sldId id="416" r:id="rId58"/>
    <p:sldId id="383" r:id="rId59"/>
    <p:sldId id="385" r:id="rId60"/>
    <p:sldId id="386" r:id="rId61"/>
    <p:sldId id="387" r:id="rId62"/>
    <p:sldId id="388" r:id="rId63"/>
    <p:sldId id="473" r:id="rId64"/>
    <p:sldId id="474" r:id="rId65"/>
    <p:sldId id="475" r:id="rId66"/>
    <p:sldId id="479" r:id="rId67"/>
    <p:sldId id="480" r:id="rId68"/>
    <p:sldId id="428" r:id="rId69"/>
    <p:sldId id="429" r:id="rId70"/>
    <p:sldId id="431" r:id="rId71"/>
    <p:sldId id="432" r:id="rId72"/>
    <p:sldId id="433" r:id="rId73"/>
    <p:sldId id="434" r:id="rId74"/>
    <p:sldId id="481" r:id="rId75"/>
    <p:sldId id="482" r:id="rId76"/>
    <p:sldId id="435" r:id="rId77"/>
    <p:sldId id="436" r:id="rId78"/>
    <p:sldId id="437" r:id="rId79"/>
    <p:sldId id="438" r:id="rId80"/>
    <p:sldId id="439" r:id="rId81"/>
    <p:sldId id="440" r:id="rId82"/>
    <p:sldId id="443" r:id="rId83"/>
    <p:sldId id="441" r:id="rId84"/>
    <p:sldId id="442" r:id="rId85"/>
    <p:sldId id="449" r:id="rId86"/>
    <p:sldId id="459" r:id="rId87"/>
    <p:sldId id="450" r:id="rId88"/>
    <p:sldId id="451" r:id="rId89"/>
    <p:sldId id="452" r:id="rId90"/>
    <p:sldId id="461" r:id="rId91"/>
    <p:sldId id="463" r:id="rId92"/>
    <p:sldId id="453" r:id="rId93"/>
    <p:sldId id="477" r:id="rId94"/>
    <p:sldId id="462" r:id="rId95"/>
    <p:sldId id="478" r:id="rId96"/>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CECFF"/>
    <a:srgbClr val="FF9966"/>
    <a:srgbClr val="009900"/>
    <a:srgbClr val="0000FF"/>
    <a:srgbClr val="FF0000"/>
    <a:srgbClr val="CC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8" autoAdjust="0"/>
  </p:normalViewPr>
  <p:slideViewPr>
    <p:cSldViewPr>
      <p:cViewPr>
        <p:scale>
          <a:sx n="85" d="100"/>
          <a:sy n="85" d="100"/>
        </p:scale>
        <p:origin x="-368"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notesMaster" Target="notesMasters/notesMaster1.xml"/><Relationship Id="rId98" Type="http://schemas.openxmlformats.org/officeDocument/2006/relationships/handoutMaster" Target="handoutMasters/handoutMaster1.xml"/><Relationship Id="rId99"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presProps" Target="presProps.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 Id="rId2" Type="http://schemas.openxmlformats.org/officeDocument/2006/relationships/image" Target="../media/image4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 Id="rId3"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 Id="rId2"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 Id="rId2" Type="http://schemas.openxmlformats.org/officeDocument/2006/relationships/image" Target="../media/image53.wmf"/><Relationship Id="rId3"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emf"/><Relationship Id="rId2"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63.wmf"/><Relationship Id="rId1" Type="http://schemas.openxmlformats.org/officeDocument/2006/relationships/image" Target="../media/image60.emf"/><Relationship Id="rId2"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4.wmf"/><Relationship Id="rId2" Type="http://schemas.openxmlformats.org/officeDocument/2006/relationships/image" Target="../media/image65.wmf"/><Relationship Id="rId3"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emf"/><Relationship Id="rId4" Type="http://schemas.openxmlformats.org/officeDocument/2006/relationships/image" Target="../media/image71.emf"/><Relationship Id="rId1" Type="http://schemas.openxmlformats.org/officeDocument/2006/relationships/image" Target="../media/image68.emf"/><Relationship Id="rId2" Type="http://schemas.openxmlformats.org/officeDocument/2006/relationships/image" Target="../media/image6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2.emf"/><Relationship Id="rId2"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6.emf"/><Relationship Id="rId4" Type="http://schemas.openxmlformats.org/officeDocument/2006/relationships/image" Target="../media/image77.emf"/><Relationship Id="rId5" Type="http://schemas.openxmlformats.org/officeDocument/2006/relationships/image" Target="../media/image78.wmf"/><Relationship Id="rId1" Type="http://schemas.openxmlformats.org/officeDocument/2006/relationships/image" Target="../media/image74.emf"/><Relationship Id="rId2" Type="http://schemas.openxmlformats.org/officeDocument/2006/relationships/image" Target="../media/image7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8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8.emf"/><Relationship Id="rId4" Type="http://schemas.openxmlformats.org/officeDocument/2006/relationships/image" Target="../media/image89.emf"/><Relationship Id="rId5" Type="http://schemas.openxmlformats.org/officeDocument/2006/relationships/image" Target="../media/image90.emf"/><Relationship Id="rId1" Type="http://schemas.openxmlformats.org/officeDocument/2006/relationships/image" Target="../media/image86.emf"/><Relationship Id="rId2" Type="http://schemas.openxmlformats.org/officeDocument/2006/relationships/image" Target="../media/image8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8.emf"/><Relationship Id="rId4" Type="http://schemas.openxmlformats.org/officeDocument/2006/relationships/image" Target="../media/image94.emf"/><Relationship Id="rId5" Type="http://schemas.openxmlformats.org/officeDocument/2006/relationships/image" Target="../media/image95.emf"/><Relationship Id="rId1" Type="http://schemas.openxmlformats.org/officeDocument/2006/relationships/image" Target="../media/image92.emf"/><Relationship Id="rId2" Type="http://schemas.openxmlformats.org/officeDocument/2006/relationships/image" Target="../media/image9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7.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8.emf"/><Relationship Id="rId2" Type="http://schemas.openxmlformats.org/officeDocument/2006/relationships/image" Target="../media/image9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1.emf"/><Relationship Id="rId2" Type="http://schemas.openxmlformats.org/officeDocument/2006/relationships/image" Target="../media/image102.emf"/><Relationship Id="rId3" Type="http://schemas.openxmlformats.org/officeDocument/2006/relationships/image" Target="../media/image10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0.wmf"/><Relationship Id="rId4" Type="http://schemas.openxmlformats.org/officeDocument/2006/relationships/image" Target="../media/image111.wmf"/><Relationship Id="rId5" Type="http://schemas.openxmlformats.org/officeDocument/2006/relationships/image" Target="../media/image112.wmf"/><Relationship Id="rId1" Type="http://schemas.openxmlformats.org/officeDocument/2006/relationships/image" Target="../media/image108.wmf"/><Relationship Id="rId2" Type="http://schemas.openxmlformats.org/officeDocument/2006/relationships/image" Target="../media/image10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0.wmf"/><Relationship Id="rId4" Type="http://schemas.openxmlformats.org/officeDocument/2006/relationships/image" Target="../media/image116.emf"/><Relationship Id="rId5" Type="http://schemas.openxmlformats.org/officeDocument/2006/relationships/image" Target="../media/image117.emf"/><Relationship Id="rId1" Type="http://schemas.openxmlformats.org/officeDocument/2006/relationships/image" Target="../media/image114.emf"/><Relationship Id="rId2" Type="http://schemas.openxmlformats.org/officeDocument/2006/relationships/image" Target="../media/image115.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10.wmf"/><Relationship Id="rId4" Type="http://schemas.openxmlformats.org/officeDocument/2006/relationships/image" Target="../media/image122.emf"/><Relationship Id="rId5" Type="http://schemas.openxmlformats.org/officeDocument/2006/relationships/image" Target="../media/image123.emf"/><Relationship Id="rId1" Type="http://schemas.openxmlformats.org/officeDocument/2006/relationships/image" Target="../media/image120.emf"/><Relationship Id="rId2" Type="http://schemas.openxmlformats.org/officeDocument/2006/relationships/image" Target="../media/image1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image" Target="../media/image25.wmf"/><Relationship Id="rId3"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4" Type="http://schemas.openxmlformats.org/officeDocument/2006/relationships/image" Target="../media/image30.wmf"/><Relationship Id="rId5" Type="http://schemas.openxmlformats.org/officeDocument/2006/relationships/image" Target="../media/image31.wmf"/><Relationship Id="rId1" Type="http://schemas.openxmlformats.org/officeDocument/2006/relationships/image" Target="../media/image27.wmf"/><Relationship Id="rId2"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wmf"/><Relationship Id="rId1" Type="http://schemas.openxmlformats.org/officeDocument/2006/relationships/image" Target="../media/image32.wmf"/><Relationship Id="rId2"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4" Type="http://schemas.openxmlformats.org/officeDocument/2006/relationships/image" Target="../media/image39.wmf"/><Relationship Id="rId1" Type="http://schemas.openxmlformats.org/officeDocument/2006/relationships/image" Target="../media/image36.wmf"/><Relationship Id="rId2"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43.wmf"/><Relationship Id="rId1" Type="http://schemas.openxmlformats.org/officeDocument/2006/relationships/image" Target="../media/image40.emf"/><Relationship Id="rId2"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3907" name="Rectangle 3"/>
          <p:cNvSpPr>
            <a:spLocks noGrp="1" noChangeArrowheads="1"/>
          </p:cNvSpPr>
          <p:nvPr>
            <p:ph type="dt" sz="quarter" idx="1"/>
          </p:nvPr>
        </p:nvSpPr>
        <p:spPr bwMode="auto">
          <a:xfrm>
            <a:off x="3871125"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3908" name="Rectangle 4"/>
          <p:cNvSpPr>
            <a:spLocks noGrp="1" noChangeArrowheads="1"/>
          </p:cNvSpPr>
          <p:nvPr>
            <p:ph type="ftr" sz="quarter" idx="2"/>
          </p:nvPr>
        </p:nvSpPr>
        <p:spPr bwMode="auto">
          <a:xfrm>
            <a:off x="0"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3909" name="Rectangle 5"/>
          <p:cNvSpPr>
            <a:spLocks noGrp="1" noChangeArrowheads="1"/>
          </p:cNvSpPr>
          <p:nvPr>
            <p:ph type="sldNum" sz="quarter" idx="3"/>
          </p:nvPr>
        </p:nvSpPr>
        <p:spPr bwMode="auto">
          <a:xfrm>
            <a:off x="3871125"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F23B92C-C45C-427F-86D0-EEA55FC0CA40}" type="slidenum">
              <a:rPr lang="en-US" altLang="zh-CN"/>
              <a:pPr/>
              <a:t>‹#›</a:t>
            </a:fld>
            <a:endParaRPr lang="en-US" altLang="zh-CN"/>
          </a:p>
        </p:txBody>
      </p:sp>
    </p:spTree>
    <p:extLst>
      <p:ext uri="{BB962C8B-B14F-4D97-AF65-F5344CB8AC3E}">
        <p14:creationId xmlns:p14="http://schemas.microsoft.com/office/powerpoint/2010/main" val="1300580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21859" name="Rectangle 3"/>
          <p:cNvSpPr>
            <a:spLocks noGrp="1" noChangeArrowheads="1"/>
          </p:cNvSpPr>
          <p:nvPr>
            <p:ph type="dt" idx="1"/>
          </p:nvPr>
        </p:nvSpPr>
        <p:spPr bwMode="auto">
          <a:xfrm>
            <a:off x="3871125" y="0"/>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2186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3419" y="4740037"/>
            <a:ext cx="5467350" cy="4490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1862" name="Rectangle 6"/>
          <p:cNvSpPr>
            <a:spLocks noGrp="1" noChangeArrowheads="1"/>
          </p:cNvSpPr>
          <p:nvPr>
            <p:ph type="ftr" sz="quarter" idx="4"/>
          </p:nvPr>
        </p:nvSpPr>
        <p:spPr bwMode="auto">
          <a:xfrm>
            <a:off x="0"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21863" name="Rectangle 7"/>
          <p:cNvSpPr>
            <a:spLocks noGrp="1" noChangeArrowheads="1"/>
          </p:cNvSpPr>
          <p:nvPr>
            <p:ph type="sldNum" sz="quarter" idx="5"/>
          </p:nvPr>
        </p:nvSpPr>
        <p:spPr bwMode="auto">
          <a:xfrm>
            <a:off x="3871125" y="9478342"/>
            <a:ext cx="2961481"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BBAFEAC-18F8-4F08-8D6C-D99156FFB206}" type="slidenum">
              <a:rPr lang="en-US" altLang="zh-CN"/>
              <a:pPr/>
              <a:t>‹#›</a:t>
            </a:fld>
            <a:endParaRPr lang="en-US" altLang="zh-CN"/>
          </a:p>
        </p:txBody>
      </p:sp>
    </p:spTree>
    <p:extLst>
      <p:ext uri="{BB962C8B-B14F-4D97-AF65-F5344CB8AC3E}">
        <p14:creationId xmlns:p14="http://schemas.microsoft.com/office/powerpoint/2010/main" val="20068140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4829D4C-06AC-4781-B87D-A5BE459DC0A5}" type="slidenum">
              <a:rPr lang="en-US" altLang="zh-CN"/>
              <a:pPr/>
              <a:t>‹#›</a:t>
            </a:fld>
            <a:endParaRPr lang="en-US" altLang="zh-CN"/>
          </a:p>
        </p:txBody>
      </p:sp>
    </p:spTree>
    <p:extLst>
      <p:ext uri="{BB962C8B-B14F-4D97-AF65-F5344CB8AC3E}">
        <p14:creationId xmlns:p14="http://schemas.microsoft.com/office/powerpoint/2010/main" val="126180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E16F99-1A55-4F08-B3FC-A10E463D048F}" type="slidenum">
              <a:rPr lang="en-US" altLang="zh-CN"/>
              <a:pPr/>
              <a:t>‹#›</a:t>
            </a:fld>
            <a:endParaRPr lang="en-US" altLang="zh-CN"/>
          </a:p>
        </p:txBody>
      </p:sp>
    </p:spTree>
    <p:extLst>
      <p:ext uri="{BB962C8B-B14F-4D97-AF65-F5344CB8AC3E}">
        <p14:creationId xmlns:p14="http://schemas.microsoft.com/office/powerpoint/2010/main" val="16202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3493249-5EB8-4306-B2EC-C56061B2CBE7}" type="slidenum">
              <a:rPr lang="en-US" altLang="zh-CN"/>
              <a:pPr/>
              <a:t>‹#›</a:t>
            </a:fld>
            <a:endParaRPr lang="en-US" altLang="zh-CN"/>
          </a:p>
        </p:txBody>
      </p:sp>
    </p:spTree>
    <p:extLst>
      <p:ext uri="{BB962C8B-B14F-4D97-AF65-F5344CB8AC3E}">
        <p14:creationId xmlns:p14="http://schemas.microsoft.com/office/powerpoint/2010/main" val="300225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50AA3897-02E8-40F4-8557-5DE3B8E5373F}" type="slidenum">
              <a:rPr lang="en-US" altLang="zh-CN"/>
              <a:pPr/>
              <a:t>‹#›</a:t>
            </a:fld>
            <a:endParaRPr lang="en-US" altLang="zh-CN"/>
          </a:p>
        </p:txBody>
      </p:sp>
    </p:spTree>
    <p:extLst>
      <p:ext uri="{BB962C8B-B14F-4D97-AF65-F5344CB8AC3E}">
        <p14:creationId xmlns:p14="http://schemas.microsoft.com/office/powerpoint/2010/main" val="245778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23C85FEF-B49A-4473-98B8-086181726A92}" type="slidenum">
              <a:rPr lang="en-US" altLang="zh-CN"/>
              <a:pPr/>
              <a:t>‹#›</a:t>
            </a:fld>
            <a:endParaRPr lang="en-US" altLang="zh-CN"/>
          </a:p>
        </p:txBody>
      </p:sp>
    </p:spTree>
    <p:extLst>
      <p:ext uri="{BB962C8B-B14F-4D97-AF65-F5344CB8AC3E}">
        <p14:creationId xmlns:p14="http://schemas.microsoft.com/office/powerpoint/2010/main" val="340546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A4CFA2FC-AE7E-4203-B67C-65BDB048A155}" type="slidenum">
              <a:rPr lang="en-US" altLang="zh-CN"/>
              <a:pPr/>
              <a:t>‹#›</a:t>
            </a:fld>
            <a:endParaRPr lang="en-US" altLang="zh-CN"/>
          </a:p>
        </p:txBody>
      </p:sp>
    </p:spTree>
    <p:extLst>
      <p:ext uri="{BB962C8B-B14F-4D97-AF65-F5344CB8AC3E}">
        <p14:creationId xmlns:p14="http://schemas.microsoft.com/office/powerpoint/2010/main" val="325035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8E28B27-6AF4-4273-98F1-D726D148CFCD}" type="slidenum">
              <a:rPr lang="en-US" altLang="zh-CN"/>
              <a:pPr/>
              <a:t>‹#›</a:t>
            </a:fld>
            <a:endParaRPr lang="en-US" altLang="zh-CN"/>
          </a:p>
        </p:txBody>
      </p:sp>
    </p:spTree>
    <p:extLst>
      <p:ext uri="{BB962C8B-B14F-4D97-AF65-F5344CB8AC3E}">
        <p14:creationId xmlns:p14="http://schemas.microsoft.com/office/powerpoint/2010/main" val="239526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B6007CF-7BE0-453B-85FE-6F84383E38E4}" type="slidenum">
              <a:rPr lang="en-US" altLang="zh-CN"/>
              <a:pPr/>
              <a:t>‹#›</a:t>
            </a:fld>
            <a:endParaRPr lang="en-US" altLang="zh-CN"/>
          </a:p>
        </p:txBody>
      </p:sp>
    </p:spTree>
    <p:extLst>
      <p:ext uri="{BB962C8B-B14F-4D97-AF65-F5344CB8AC3E}">
        <p14:creationId xmlns:p14="http://schemas.microsoft.com/office/powerpoint/2010/main" val="146196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6D4521-E475-490F-9E25-E7BECA0400DC}" type="slidenum">
              <a:rPr lang="en-US" altLang="zh-CN"/>
              <a:pPr/>
              <a:t>‹#›</a:t>
            </a:fld>
            <a:endParaRPr lang="en-US" altLang="zh-CN"/>
          </a:p>
        </p:txBody>
      </p:sp>
    </p:spTree>
    <p:extLst>
      <p:ext uri="{BB962C8B-B14F-4D97-AF65-F5344CB8AC3E}">
        <p14:creationId xmlns:p14="http://schemas.microsoft.com/office/powerpoint/2010/main" val="283388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DA91B5E-70CE-4465-8AC0-315CECBF04E3}" type="slidenum">
              <a:rPr lang="en-US" altLang="zh-CN"/>
              <a:pPr/>
              <a:t>‹#›</a:t>
            </a:fld>
            <a:endParaRPr lang="en-US" altLang="zh-CN"/>
          </a:p>
        </p:txBody>
      </p:sp>
    </p:spTree>
    <p:extLst>
      <p:ext uri="{BB962C8B-B14F-4D97-AF65-F5344CB8AC3E}">
        <p14:creationId xmlns:p14="http://schemas.microsoft.com/office/powerpoint/2010/main" val="396173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6647CCEA-7A3F-411D-B4F4-1E2D8F75081B}" type="slidenum">
              <a:rPr lang="en-US" altLang="zh-CN"/>
              <a:pPr/>
              <a:t>‹#›</a:t>
            </a:fld>
            <a:endParaRPr lang="en-US" altLang="zh-CN"/>
          </a:p>
        </p:txBody>
      </p:sp>
    </p:spTree>
    <p:extLst>
      <p:ext uri="{BB962C8B-B14F-4D97-AF65-F5344CB8AC3E}">
        <p14:creationId xmlns:p14="http://schemas.microsoft.com/office/powerpoint/2010/main" val="36593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0ECFC5E-A378-4DD9-B89F-9E74578B8304}" type="slidenum">
              <a:rPr lang="en-US" altLang="zh-CN"/>
              <a:pPr/>
              <a:t>‹#›</a:t>
            </a:fld>
            <a:endParaRPr lang="en-US" altLang="zh-CN"/>
          </a:p>
        </p:txBody>
      </p:sp>
    </p:spTree>
    <p:extLst>
      <p:ext uri="{BB962C8B-B14F-4D97-AF65-F5344CB8AC3E}">
        <p14:creationId xmlns:p14="http://schemas.microsoft.com/office/powerpoint/2010/main" val="241309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7D81FA-3F84-4C8B-9D88-56277A84E797}" type="slidenum">
              <a:rPr lang="en-US" altLang="zh-CN"/>
              <a:pPr/>
              <a:t>‹#›</a:t>
            </a:fld>
            <a:endParaRPr lang="en-US" altLang="zh-CN"/>
          </a:p>
        </p:txBody>
      </p:sp>
    </p:spTree>
    <p:extLst>
      <p:ext uri="{BB962C8B-B14F-4D97-AF65-F5344CB8AC3E}">
        <p14:creationId xmlns:p14="http://schemas.microsoft.com/office/powerpoint/2010/main" val="339479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0DF5B98-9EC5-4DC6-96DB-EDBC12393A4D}" type="slidenum">
              <a:rPr lang="en-US" altLang="zh-CN"/>
              <a:pPr/>
              <a:t>‹#›</a:t>
            </a:fld>
            <a:endParaRPr lang="en-US" altLang="zh-CN"/>
          </a:p>
        </p:txBody>
      </p:sp>
    </p:spTree>
    <p:extLst>
      <p:ext uri="{BB962C8B-B14F-4D97-AF65-F5344CB8AC3E}">
        <p14:creationId xmlns:p14="http://schemas.microsoft.com/office/powerpoint/2010/main" val="2263438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AB4FE8B-86B3-49AB-9A4E-3DEF0947E01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oleObject" Target="../embeddings/oleObject1.bin"/><Relationship Id="rId5" Type="http://schemas.openxmlformats.org/officeDocument/2006/relationships/image" Target="../media/image1.png"/><Relationship Id="rId6" Type="http://schemas.openxmlformats.org/officeDocument/2006/relationships/image" Target="../media/image3.gif"/><Relationship Id="rId7"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 Type="http://schemas.openxmlformats.org/officeDocument/2006/relationships/image" Target="../media/image14.emf"/><Relationship Id="rId12" Type="http://schemas.openxmlformats.org/officeDocument/2006/relationships/image" Target="../media/image15.emf"/><Relationship Id="rId13" Type="http://schemas.openxmlformats.org/officeDocument/2006/relationships/image" Target="../media/image16.emf"/><Relationship Id="rId14" Type="http://schemas.openxmlformats.org/officeDocument/2006/relationships/image" Target="../media/image17.emf"/><Relationship Id="rId15" Type="http://schemas.openxmlformats.org/officeDocument/2006/relationships/image" Target="../media/image18.emf"/><Relationship Id="rId1" Type="http://schemas.openxmlformats.org/officeDocument/2006/relationships/slideLayout" Target="../slideLayouts/slideLayout13.xml"/><Relationship Id="rId2" Type="http://schemas.openxmlformats.org/officeDocument/2006/relationships/image" Target="../media/image5.emf"/><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8" Type="http://schemas.openxmlformats.org/officeDocument/2006/relationships/image" Target="../media/image11.emf"/><Relationship Id="rId9" Type="http://schemas.openxmlformats.org/officeDocument/2006/relationships/image" Target="../media/image12.emf"/><Relationship Id="rId10"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0.wmf"/><Relationship Id="rId5" Type="http://schemas.openxmlformats.org/officeDocument/2006/relationships/oleObject" Target="../embeddings/oleObject4.bin"/><Relationship Id="rId6" Type="http://schemas.openxmlformats.org/officeDocument/2006/relationships/image" Target="../media/image21.wmf"/><Relationship Id="rId7" Type="http://schemas.openxmlformats.org/officeDocument/2006/relationships/oleObject" Target="../embeddings/oleObject5.bin"/><Relationship Id="rId8" Type="http://schemas.openxmlformats.org/officeDocument/2006/relationships/image" Target="../media/image22.wmf"/><Relationship Id="rId1" Type="http://schemas.openxmlformats.org/officeDocument/2006/relationships/vmlDrawing" Target="../drawings/vmlDrawing3.vml"/><Relationship Id="rId2"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3.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4.wmf"/><Relationship Id="rId5" Type="http://schemas.openxmlformats.org/officeDocument/2006/relationships/oleObject" Target="../embeddings/oleObject8.bin"/><Relationship Id="rId6" Type="http://schemas.openxmlformats.org/officeDocument/2006/relationships/image" Target="../media/image25.wmf"/><Relationship Id="rId7" Type="http://schemas.openxmlformats.org/officeDocument/2006/relationships/oleObject" Target="../embeddings/oleObject9.bin"/><Relationship Id="rId8" Type="http://schemas.openxmlformats.org/officeDocument/2006/relationships/image" Target="../media/image26.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31.wmf"/><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10.bin"/><Relationship Id="rId4" Type="http://schemas.openxmlformats.org/officeDocument/2006/relationships/image" Target="../media/image27.wmf"/><Relationship Id="rId5" Type="http://schemas.openxmlformats.org/officeDocument/2006/relationships/oleObject" Target="../embeddings/oleObject11.bin"/><Relationship Id="rId6" Type="http://schemas.openxmlformats.org/officeDocument/2006/relationships/image" Target="../media/image28.wmf"/><Relationship Id="rId7" Type="http://schemas.openxmlformats.org/officeDocument/2006/relationships/oleObject" Target="../embeddings/oleObject12.bin"/><Relationship Id="rId8" Type="http://schemas.openxmlformats.org/officeDocument/2006/relationships/image" Target="../media/image29.wmf"/><Relationship Id="rId9" Type="http://schemas.openxmlformats.org/officeDocument/2006/relationships/oleObject" Target="../embeddings/oleObject13.bin"/><Relationship Id="rId10"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32.wmf"/><Relationship Id="rId5" Type="http://schemas.openxmlformats.org/officeDocument/2006/relationships/oleObject" Target="../embeddings/oleObject16.bin"/><Relationship Id="rId6" Type="http://schemas.openxmlformats.org/officeDocument/2006/relationships/image" Target="../media/image33.wmf"/><Relationship Id="rId7" Type="http://schemas.openxmlformats.org/officeDocument/2006/relationships/oleObject" Target="../embeddings/oleObject17.bin"/><Relationship Id="rId8" Type="http://schemas.openxmlformats.org/officeDocument/2006/relationships/image" Target="../media/image34.emf"/><Relationship Id="rId9" Type="http://schemas.openxmlformats.org/officeDocument/2006/relationships/oleObject" Target="../embeddings/oleObject18.bin"/><Relationship Id="rId10" Type="http://schemas.openxmlformats.org/officeDocument/2006/relationships/image" Target="../media/image35.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36.wmf"/><Relationship Id="rId5" Type="http://schemas.openxmlformats.org/officeDocument/2006/relationships/oleObject" Target="../embeddings/oleObject20.bin"/><Relationship Id="rId6" Type="http://schemas.openxmlformats.org/officeDocument/2006/relationships/image" Target="../media/image37.wmf"/><Relationship Id="rId7" Type="http://schemas.openxmlformats.org/officeDocument/2006/relationships/oleObject" Target="../embeddings/oleObject21.bin"/><Relationship Id="rId8" Type="http://schemas.openxmlformats.org/officeDocument/2006/relationships/image" Target="../media/image38.wmf"/><Relationship Id="rId9" Type="http://schemas.openxmlformats.org/officeDocument/2006/relationships/oleObject" Target="../embeddings/oleObject22.bin"/><Relationship Id="rId10" Type="http://schemas.openxmlformats.org/officeDocument/2006/relationships/image" Target="../media/image39.wmf"/><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3.bin"/><Relationship Id="rId4" Type="http://schemas.openxmlformats.org/officeDocument/2006/relationships/image" Target="../media/image40.emf"/><Relationship Id="rId5" Type="http://schemas.openxmlformats.org/officeDocument/2006/relationships/oleObject" Target="../embeddings/oleObject24.bin"/><Relationship Id="rId6" Type="http://schemas.openxmlformats.org/officeDocument/2006/relationships/image" Target="../media/image41.wmf"/><Relationship Id="rId7" Type="http://schemas.openxmlformats.org/officeDocument/2006/relationships/oleObject" Target="../embeddings/oleObject25.bin"/><Relationship Id="rId8" Type="http://schemas.openxmlformats.org/officeDocument/2006/relationships/image" Target="../media/image42.wmf"/><Relationship Id="rId9" Type="http://schemas.openxmlformats.org/officeDocument/2006/relationships/oleObject" Target="../embeddings/oleObject26.bin"/><Relationship Id="rId10" Type="http://schemas.openxmlformats.org/officeDocument/2006/relationships/image" Target="../media/image43.wmf"/><Relationship Id="rId1" Type="http://schemas.openxmlformats.org/officeDocument/2006/relationships/vmlDrawing" Target="../drawings/vmlDrawing9.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4" Type="http://schemas.openxmlformats.org/officeDocument/2006/relationships/image" Target="../media/image44.emf"/><Relationship Id="rId5" Type="http://schemas.openxmlformats.org/officeDocument/2006/relationships/oleObject" Target="../embeddings/oleObject28.bin"/><Relationship Id="rId6" Type="http://schemas.openxmlformats.org/officeDocument/2006/relationships/image" Target="../media/image45.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4" Type="http://schemas.openxmlformats.org/officeDocument/2006/relationships/image" Target="../media/image46.emf"/><Relationship Id="rId5" Type="http://schemas.openxmlformats.org/officeDocument/2006/relationships/oleObject" Target="../embeddings/oleObject30.bin"/><Relationship Id="rId6" Type="http://schemas.openxmlformats.org/officeDocument/2006/relationships/image" Target="../media/image47.emf"/><Relationship Id="rId7" Type="http://schemas.openxmlformats.org/officeDocument/2006/relationships/oleObject" Target="../embeddings/oleObject31.bin"/><Relationship Id="rId8" Type="http://schemas.openxmlformats.org/officeDocument/2006/relationships/image" Target="../media/image48.emf"/><Relationship Id="rId1" Type="http://schemas.openxmlformats.org/officeDocument/2006/relationships/vmlDrawing" Target="../drawings/vmlDrawing11.vml"/><Relationship Id="rId2"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2.bin"/><Relationship Id="rId4" Type="http://schemas.openxmlformats.org/officeDocument/2006/relationships/image" Target="../media/image4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3.bin"/><Relationship Id="rId4" Type="http://schemas.openxmlformats.org/officeDocument/2006/relationships/image" Target="../media/image50.wmf"/><Relationship Id="rId5" Type="http://schemas.openxmlformats.org/officeDocument/2006/relationships/oleObject" Target="../embeddings/oleObject34.bin"/><Relationship Id="rId6" Type="http://schemas.openxmlformats.org/officeDocument/2006/relationships/image" Target="../media/image51.wmf"/><Relationship Id="rId1" Type="http://schemas.openxmlformats.org/officeDocument/2006/relationships/vmlDrawing" Target="../drawings/vmlDrawing13.vml"/><Relationship Id="rId2"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5.bin"/><Relationship Id="rId4" Type="http://schemas.openxmlformats.org/officeDocument/2006/relationships/image" Target="../media/image52.emf"/><Relationship Id="rId5" Type="http://schemas.openxmlformats.org/officeDocument/2006/relationships/oleObject" Target="../embeddings/oleObject36.bin"/><Relationship Id="rId6" Type="http://schemas.openxmlformats.org/officeDocument/2006/relationships/image" Target="../media/image53.wmf"/><Relationship Id="rId7" Type="http://schemas.openxmlformats.org/officeDocument/2006/relationships/oleObject" Target="../embeddings/oleObject37.bin"/><Relationship Id="rId8" Type="http://schemas.openxmlformats.org/officeDocument/2006/relationships/image" Target="../media/image54.wmf"/><Relationship Id="rId1" Type="http://schemas.openxmlformats.org/officeDocument/2006/relationships/vmlDrawing" Target="../drawings/vmlDrawing14.vml"/><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8.bin"/><Relationship Id="rId4" Type="http://schemas.openxmlformats.org/officeDocument/2006/relationships/image" Target="../media/image55.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9.bin"/><Relationship Id="rId4" Type="http://schemas.openxmlformats.org/officeDocument/2006/relationships/image" Target="../media/image56.emf"/><Relationship Id="rId5" Type="http://schemas.openxmlformats.org/officeDocument/2006/relationships/oleObject" Target="../embeddings/oleObject40.bin"/><Relationship Id="rId6" Type="http://schemas.openxmlformats.org/officeDocument/2006/relationships/image" Target="../media/image57.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58.wmf"/><Relationship Id="rId5" Type="http://schemas.openxmlformats.org/officeDocument/2006/relationships/oleObject" Target="../embeddings/oleObject42.bin"/><Relationship Id="rId6" Type="http://schemas.openxmlformats.org/officeDocument/2006/relationships/image" Target="../media/image59.wmf"/><Relationship Id="rId1" Type="http://schemas.openxmlformats.org/officeDocument/2006/relationships/vmlDrawing" Target="../drawings/vmlDrawing17.vml"/><Relationship Id="rId2"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3.bin"/><Relationship Id="rId4" Type="http://schemas.openxmlformats.org/officeDocument/2006/relationships/image" Target="../media/image60.emf"/><Relationship Id="rId5" Type="http://schemas.openxmlformats.org/officeDocument/2006/relationships/oleObject" Target="../embeddings/oleObject44.bin"/><Relationship Id="rId6" Type="http://schemas.openxmlformats.org/officeDocument/2006/relationships/image" Target="../media/image61.wmf"/><Relationship Id="rId7" Type="http://schemas.openxmlformats.org/officeDocument/2006/relationships/oleObject" Target="../embeddings/oleObject45.bin"/><Relationship Id="rId8" Type="http://schemas.openxmlformats.org/officeDocument/2006/relationships/image" Target="../media/image62.wmf"/><Relationship Id="rId9" Type="http://schemas.openxmlformats.org/officeDocument/2006/relationships/oleObject" Target="../embeddings/oleObject46.bin"/><Relationship Id="rId10" Type="http://schemas.openxmlformats.org/officeDocument/2006/relationships/image" Target="../media/image63.wmf"/><Relationship Id="rId1" Type="http://schemas.openxmlformats.org/officeDocument/2006/relationships/vmlDrawing" Target="../drawings/vmlDrawing18.vml"/><Relationship Id="rId2"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64.wmf"/><Relationship Id="rId5" Type="http://schemas.openxmlformats.org/officeDocument/2006/relationships/oleObject" Target="../embeddings/oleObject48.bin"/><Relationship Id="rId6" Type="http://schemas.openxmlformats.org/officeDocument/2006/relationships/image" Target="../media/image65.wmf"/><Relationship Id="rId7" Type="http://schemas.openxmlformats.org/officeDocument/2006/relationships/oleObject" Target="../embeddings/oleObject49.bin"/><Relationship Id="rId8" Type="http://schemas.openxmlformats.org/officeDocument/2006/relationships/image" Target="../media/image66.wmf"/><Relationship Id="rId1" Type="http://schemas.openxmlformats.org/officeDocument/2006/relationships/vmlDrawing" Target="../drawings/vmlDrawing19.vml"/><Relationship Id="rId2"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0.bin"/><Relationship Id="rId4" Type="http://schemas.openxmlformats.org/officeDocument/2006/relationships/image" Target="../media/image67.emf"/><Relationship Id="rId1" Type="http://schemas.openxmlformats.org/officeDocument/2006/relationships/vmlDrawing" Target="../drawings/vmlDrawing20.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68.emf"/><Relationship Id="rId5" Type="http://schemas.openxmlformats.org/officeDocument/2006/relationships/oleObject" Target="../embeddings/oleObject52.bin"/><Relationship Id="rId6" Type="http://schemas.openxmlformats.org/officeDocument/2006/relationships/image" Target="../media/image69.emf"/><Relationship Id="rId7" Type="http://schemas.openxmlformats.org/officeDocument/2006/relationships/oleObject" Target="../embeddings/oleObject53.bin"/><Relationship Id="rId8" Type="http://schemas.openxmlformats.org/officeDocument/2006/relationships/image" Target="../media/image70.emf"/><Relationship Id="rId9" Type="http://schemas.openxmlformats.org/officeDocument/2006/relationships/oleObject" Target="../embeddings/oleObject54.bin"/><Relationship Id="rId10" Type="http://schemas.openxmlformats.org/officeDocument/2006/relationships/image" Target="../media/image71.e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72.emf"/><Relationship Id="rId5" Type="http://schemas.openxmlformats.org/officeDocument/2006/relationships/oleObject" Target="../embeddings/oleObject56.bin"/><Relationship Id="rId6" Type="http://schemas.openxmlformats.org/officeDocument/2006/relationships/image" Target="../media/image73.emf"/><Relationship Id="rId1" Type="http://schemas.openxmlformats.org/officeDocument/2006/relationships/vmlDrawing" Target="../drawings/vmlDrawing22.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78.wmf"/><Relationship Id="rId1" Type="http://schemas.openxmlformats.org/officeDocument/2006/relationships/vmlDrawing" Target="../drawings/vmlDrawing23.vml"/><Relationship Id="rId2" Type="http://schemas.openxmlformats.org/officeDocument/2006/relationships/slideLayout" Target="../slideLayouts/slideLayout12.xml"/><Relationship Id="rId3" Type="http://schemas.openxmlformats.org/officeDocument/2006/relationships/oleObject" Target="../embeddings/oleObject57.bin"/><Relationship Id="rId4" Type="http://schemas.openxmlformats.org/officeDocument/2006/relationships/image" Target="../media/image74.emf"/><Relationship Id="rId5" Type="http://schemas.openxmlformats.org/officeDocument/2006/relationships/oleObject" Target="../embeddings/oleObject58.bin"/><Relationship Id="rId6" Type="http://schemas.openxmlformats.org/officeDocument/2006/relationships/image" Target="../media/image75.emf"/><Relationship Id="rId7" Type="http://schemas.openxmlformats.org/officeDocument/2006/relationships/oleObject" Target="../embeddings/oleObject59.bin"/><Relationship Id="rId8" Type="http://schemas.openxmlformats.org/officeDocument/2006/relationships/image" Target="../media/image76.emf"/><Relationship Id="rId9" Type="http://schemas.openxmlformats.org/officeDocument/2006/relationships/oleObject" Target="../embeddings/oleObject60.bin"/><Relationship Id="rId10" Type="http://schemas.openxmlformats.org/officeDocument/2006/relationships/image" Target="../media/image7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2.bin"/><Relationship Id="rId4" Type="http://schemas.openxmlformats.org/officeDocument/2006/relationships/image" Target="../media/image79.wmf"/><Relationship Id="rId1" Type="http://schemas.openxmlformats.org/officeDocument/2006/relationships/vmlDrawing" Target="../drawings/vmlDrawing24.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3.bin"/><Relationship Id="rId4" Type="http://schemas.openxmlformats.org/officeDocument/2006/relationships/image" Target="../media/image20.wmf"/><Relationship Id="rId5" Type="http://schemas.openxmlformats.org/officeDocument/2006/relationships/oleObject" Target="../embeddings/oleObject64.bin"/><Relationship Id="rId6" Type="http://schemas.openxmlformats.org/officeDocument/2006/relationships/image" Target="../media/image21.wmf"/><Relationship Id="rId7" Type="http://schemas.openxmlformats.org/officeDocument/2006/relationships/oleObject" Target="../embeddings/Microsoft_Equation1.bin"/><Relationship Id="rId8" Type="http://schemas.openxmlformats.org/officeDocument/2006/relationships/image" Target="../media/image80.emf"/><Relationship Id="rId1" Type="http://schemas.openxmlformats.org/officeDocument/2006/relationships/vmlDrawing" Target="../drawings/vmlDrawing25.vml"/><Relationship Id="rId2"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5.bin"/><Relationship Id="rId4" Type="http://schemas.openxmlformats.org/officeDocument/2006/relationships/image" Target="../media/image82.emf"/><Relationship Id="rId1" Type="http://schemas.openxmlformats.org/officeDocument/2006/relationships/vmlDrawing" Target="../drawings/vmlDrawing26.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6.bin"/><Relationship Id="rId4" Type="http://schemas.openxmlformats.org/officeDocument/2006/relationships/image" Target="../media/image83.emf"/><Relationship Id="rId1" Type="http://schemas.openxmlformats.org/officeDocument/2006/relationships/vmlDrawing" Target="../drawings/vmlDrawing27.v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7.bin"/><Relationship Id="rId4" Type="http://schemas.openxmlformats.org/officeDocument/2006/relationships/image" Target="../media/image84.emf"/><Relationship Id="rId1" Type="http://schemas.openxmlformats.org/officeDocument/2006/relationships/vmlDrawing" Target="../drawings/vmlDrawing28.vml"/><Relationship Id="rId2"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8.bin"/><Relationship Id="rId4" Type="http://schemas.openxmlformats.org/officeDocument/2006/relationships/image" Target="../media/image85.emf"/><Relationship Id="rId1" Type="http://schemas.openxmlformats.org/officeDocument/2006/relationships/vmlDrawing" Target="../drawings/vmlDrawing29.vml"/><Relationship Id="rId2"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1" Type="http://schemas.openxmlformats.org/officeDocument/2006/relationships/image" Target="../media/image89.emf"/><Relationship Id="rId12" Type="http://schemas.openxmlformats.org/officeDocument/2006/relationships/oleObject" Target="../embeddings/Microsoft_Equation2.bin"/><Relationship Id="rId13" Type="http://schemas.openxmlformats.org/officeDocument/2006/relationships/image" Target="../media/image90.emf"/><Relationship Id="rId1" Type="http://schemas.openxmlformats.org/officeDocument/2006/relationships/vmlDrawing" Target="../drawings/vmlDrawing30.vml"/><Relationship Id="rId2" Type="http://schemas.openxmlformats.org/officeDocument/2006/relationships/slideLayout" Target="../slideLayouts/slideLayout7.xml"/><Relationship Id="rId3" Type="http://schemas.openxmlformats.org/officeDocument/2006/relationships/image" Target="../media/image91.png"/><Relationship Id="rId4" Type="http://schemas.openxmlformats.org/officeDocument/2006/relationships/oleObject" Target="../embeddings/oleObject69.bin"/><Relationship Id="rId5" Type="http://schemas.openxmlformats.org/officeDocument/2006/relationships/image" Target="../media/image86.emf"/><Relationship Id="rId6" Type="http://schemas.openxmlformats.org/officeDocument/2006/relationships/oleObject" Target="../embeddings/oleObject70.bin"/><Relationship Id="rId7" Type="http://schemas.openxmlformats.org/officeDocument/2006/relationships/image" Target="../media/image87.emf"/><Relationship Id="rId8" Type="http://schemas.openxmlformats.org/officeDocument/2006/relationships/oleObject" Target="../embeddings/oleObject71.bin"/><Relationship Id="rId9" Type="http://schemas.openxmlformats.org/officeDocument/2006/relationships/image" Target="../media/image88.emf"/><Relationship Id="rId10" Type="http://schemas.openxmlformats.org/officeDocument/2006/relationships/oleObject" Target="../embeddings/oleObject72.bin"/></Relationships>
</file>

<file path=ppt/slides/_rels/slide75.xml.rels><?xml version="1.0" encoding="UTF-8" standalone="yes"?>
<Relationships xmlns="http://schemas.openxmlformats.org/package/2006/relationships"><Relationship Id="rId11" Type="http://schemas.openxmlformats.org/officeDocument/2006/relationships/oleObject" Target="../embeddings/Microsoft_Equation6.bin"/><Relationship Id="rId12" Type="http://schemas.openxmlformats.org/officeDocument/2006/relationships/image" Target="../media/image95.emf"/><Relationship Id="rId13" Type="http://schemas.openxmlformats.org/officeDocument/2006/relationships/image" Target="../media/image96.png"/><Relationship Id="rId1" Type="http://schemas.openxmlformats.org/officeDocument/2006/relationships/vmlDrawing" Target="../drawings/vmlDrawing31.vml"/><Relationship Id="rId2" Type="http://schemas.openxmlformats.org/officeDocument/2006/relationships/slideLayout" Target="../slideLayouts/slideLayout7.xml"/><Relationship Id="rId3" Type="http://schemas.openxmlformats.org/officeDocument/2006/relationships/oleObject" Target="../embeddings/Microsoft_Equation3.bin"/><Relationship Id="rId4" Type="http://schemas.openxmlformats.org/officeDocument/2006/relationships/image" Target="../media/image92.emf"/><Relationship Id="rId5" Type="http://schemas.openxmlformats.org/officeDocument/2006/relationships/oleObject" Target="../embeddings/Microsoft_Equation4.bin"/><Relationship Id="rId6" Type="http://schemas.openxmlformats.org/officeDocument/2006/relationships/image" Target="../media/image93.emf"/><Relationship Id="rId7" Type="http://schemas.openxmlformats.org/officeDocument/2006/relationships/oleObject" Target="../embeddings/oleObject73.bin"/><Relationship Id="rId8" Type="http://schemas.openxmlformats.org/officeDocument/2006/relationships/image" Target="../media/image88.emf"/><Relationship Id="rId9" Type="http://schemas.openxmlformats.org/officeDocument/2006/relationships/oleObject" Target="../embeddings/Microsoft_Equation5.bin"/><Relationship Id="rId10" Type="http://schemas.openxmlformats.org/officeDocument/2006/relationships/image" Target="../media/image94.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4.bin"/><Relationship Id="rId4" Type="http://schemas.openxmlformats.org/officeDocument/2006/relationships/image" Target="../media/image97.emf"/><Relationship Id="rId1" Type="http://schemas.openxmlformats.org/officeDocument/2006/relationships/vmlDrawing" Target="../drawings/vmlDrawing32.vml"/><Relationship Id="rId2"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5.bin"/><Relationship Id="rId4" Type="http://schemas.openxmlformats.org/officeDocument/2006/relationships/image" Target="../media/image98.emf"/><Relationship Id="rId5" Type="http://schemas.openxmlformats.org/officeDocument/2006/relationships/oleObject" Target="../embeddings/oleObject76.bin"/><Relationship Id="rId6" Type="http://schemas.openxmlformats.org/officeDocument/2006/relationships/image" Target="../media/image99.emf"/><Relationship Id="rId1" Type="http://schemas.openxmlformats.org/officeDocument/2006/relationships/vmlDrawing" Target="../drawings/vmlDrawing33.vml"/><Relationship Id="rId2"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7.bin"/><Relationship Id="rId4" Type="http://schemas.openxmlformats.org/officeDocument/2006/relationships/image" Target="../media/image100.emf"/><Relationship Id="rId1" Type="http://schemas.openxmlformats.org/officeDocument/2006/relationships/vmlDrawing" Target="../drawings/vmlDrawing34.vml"/><Relationship Id="rId2"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8.bin"/><Relationship Id="rId4" Type="http://schemas.openxmlformats.org/officeDocument/2006/relationships/image" Target="../media/image101.emf"/><Relationship Id="rId5" Type="http://schemas.openxmlformats.org/officeDocument/2006/relationships/oleObject" Target="../embeddings/oleObject79.bin"/><Relationship Id="rId6" Type="http://schemas.openxmlformats.org/officeDocument/2006/relationships/image" Target="../media/image102.emf"/><Relationship Id="rId7" Type="http://schemas.openxmlformats.org/officeDocument/2006/relationships/oleObject" Target="../embeddings/oleObject80.bin"/><Relationship Id="rId8" Type="http://schemas.openxmlformats.org/officeDocument/2006/relationships/image" Target="../media/image103.emf"/><Relationship Id="rId1" Type="http://schemas.openxmlformats.org/officeDocument/2006/relationships/vmlDrawing" Target="../drawings/vmlDrawing35.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1.bin"/><Relationship Id="rId4" Type="http://schemas.openxmlformats.org/officeDocument/2006/relationships/image" Target="../media/image104.wmf"/><Relationship Id="rId1" Type="http://schemas.openxmlformats.org/officeDocument/2006/relationships/vmlDrawing" Target="../drawings/vmlDrawing36.vml"/><Relationship Id="rId2"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2.bin"/><Relationship Id="rId4" Type="http://schemas.openxmlformats.org/officeDocument/2006/relationships/image" Target="../media/image105.emf"/><Relationship Id="rId1" Type="http://schemas.openxmlformats.org/officeDocument/2006/relationships/vmlDrawing" Target="../drawings/vmlDrawing37.vml"/><Relationship Id="rId2"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3.bin"/><Relationship Id="rId4" Type="http://schemas.openxmlformats.org/officeDocument/2006/relationships/image" Target="../media/image106.emf"/><Relationship Id="rId1" Type="http://schemas.openxmlformats.org/officeDocument/2006/relationships/vmlDrawing" Target="../drawings/vmlDrawing38.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4.bin"/><Relationship Id="rId4" Type="http://schemas.openxmlformats.org/officeDocument/2006/relationships/image" Target="../media/image107.emf"/><Relationship Id="rId1" Type="http://schemas.openxmlformats.org/officeDocument/2006/relationships/vmlDrawing" Target="../drawings/vmlDrawing39.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1" Type="http://schemas.openxmlformats.org/officeDocument/2006/relationships/oleObject" Target="../embeddings/oleObject89.bin"/><Relationship Id="rId12" Type="http://schemas.openxmlformats.org/officeDocument/2006/relationships/image" Target="../media/image112.wmf"/><Relationship Id="rId1" Type="http://schemas.openxmlformats.org/officeDocument/2006/relationships/vmlDrawing" Target="../drawings/vmlDrawing40.vml"/><Relationship Id="rId2" Type="http://schemas.openxmlformats.org/officeDocument/2006/relationships/slideLayout" Target="../slideLayouts/slideLayout7.xml"/><Relationship Id="rId3" Type="http://schemas.openxmlformats.org/officeDocument/2006/relationships/oleObject" Target="../embeddings/oleObject85.bin"/><Relationship Id="rId4" Type="http://schemas.openxmlformats.org/officeDocument/2006/relationships/image" Target="../media/image108.wmf"/><Relationship Id="rId5" Type="http://schemas.openxmlformats.org/officeDocument/2006/relationships/oleObject" Target="../embeddings/oleObject86.bin"/><Relationship Id="rId6" Type="http://schemas.openxmlformats.org/officeDocument/2006/relationships/image" Target="../media/image109.wmf"/><Relationship Id="rId7" Type="http://schemas.openxmlformats.org/officeDocument/2006/relationships/oleObject" Target="../embeddings/oleObject87.bin"/><Relationship Id="rId8" Type="http://schemas.openxmlformats.org/officeDocument/2006/relationships/image" Target="../media/image110.wmf"/><Relationship Id="rId9" Type="http://schemas.openxmlformats.org/officeDocument/2006/relationships/oleObject" Target="../embeddings/oleObject88.bin"/><Relationship Id="rId10" Type="http://schemas.openxmlformats.org/officeDocument/2006/relationships/image" Target="../media/image111.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s>
</file>

<file path=ppt/slides/_rels/slide93.xml.rels><?xml version="1.0" encoding="UTF-8" standalone="yes"?>
<Relationships xmlns="http://schemas.openxmlformats.org/package/2006/relationships"><Relationship Id="rId11" Type="http://schemas.openxmlformats.org/officeDocument/2006/relationships/image" Target="../media/image116.emf"/><Relationship Id="rId12" Type="http://schemas.openxmlformats.org/officeDocument/2006/relationships/oleObject" Target="../embeddings/Microsoft_Equation9.bin"/><Relationship Id="rId13" Type="http://schemas.openxmlformats.org/officeDocument/2006/relationships/image" Target="../media/image117.emf"/><Relationship Id="rId1" Type="http://schemas.openxmlformats.org/officeDocument/2006/relationships/vmlDrawing" Target="../drawings/vmlDrawing41.vml"/><Relationship Id="rId2" Type="http://schemas.openxmlformats.org/officeDocument/2006/relationships/slideLayout" Target="../slideLayouts/slideLayout2.xml"/><Relationship Id="rId3" Type="http://schemas.openxmlformats.org/officeDocument/2006/relationships/image" Target="../media/image118.png"/><Relationship Id="rId4" Type="http://schemas.openxmlformats.org/officeDocument/2006/relationships/oleObject" Target="../embeddings/Microsoft_Equation7.bin"/><Relationship Id="rId5" Type="http://schemas.openxmlformats.org/officeDocument/2006/relationships/image" Target="../media/image114.emf"/><Relationship Id="rId6" Type="http://schemas.openxmlformats.org/officeDocument/2006/relationships/oleObject" Target="../embeddings/Microsoft_Equation8.bin"/><Relationship Id="rId7" Type="http://schemas.openxmlformats.org/officeDocument/2006/relationships/image" Target="../media/image115.emf"/><Relationship Id="rId8" Type="http://schemas.openxmlformats.org/officeDocument/2006/relationships/oleObject" Target="../embeddings/oleObject90.bin"/><Relationship Id="rId9" Type="http://schemas.openxmlformats.org/officeDocument/2006/relationships/image" Target="../media/image110.wmf"/><Relationship Id="rId10" Type="http://schemas.openxmlformats.org/officeDocument/2006/relationships/oleObject" Target="../embeddings/oleObject91.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92.bin"/><Relationship Id="rId4" Type="http://schemas.openxmlformats.org/officeDocument/2006/relationships/image" Target="../media/image119.emf"/><Relationship Id="rId1" Type="http://schemas.openxmlformats.org/officeDocument/2006/relationships/vmlDrawing" Target="../drawings/vmlDrawing42.vml"/><Relationship Id="rId2"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1" Type="http://schemas.openxmlformats.org/officeDocument/2006/relationships/image" Target="../media/image122.emf"/><Relationship Id="rId12" Type="http://schemas.openxmlformats.org/officeDocument/2006/relationships/oleObject" Target="../embeddings/Microsoft_Equation12.bin"/><Relationship Id="rId13" Type="http://schemas.openxmlformats.org/officeDocument/2006/relationships/image" Target="../media/image123.emf"/><Relationship Id="rId1" Type="http://schemas.openxmlformats.org/officeDocument/2006/relationships/vmlDrawing" Target="../drawings/vmlDrawing43.vml"/><Relationship Id="rId2" Type="http://schemas.openxmlformats.org/officeDocument/2006/relationships/slideLayout" Target="../slideLayouts/slideLayout2.xml"/><Relationship Id="rId3" Type="http://schemas.openxmlformats.org/officeDocument/2006/relationships/image" Target="../media/image124.png"/><Relationship Id="rId4" Type="http://schemas.openxmlformats.org/officeDocument/2006/relationships/oleObject" Target="../embeddings/Microsoft_Equation10.bin"/><Relationship Id="rId5" Type="http://schemas.openxmlformats.org/officeDocument/2006/relationships/image" Target="../media/image120.emf"/><Relationship Id="rId6" Type="http://schemas.openxmlformats.org/officeDocument/2006/relationships/oleObject" Target="../embeddings/Microsoft_Equation11.bin"/><Relationship Id="rId7" Type="http://schemas.openxmlformats.org/officeDocument/2006/relationships/image" Target="../media/image121.emf"/><Relationship Id="rId8" Type="http://schemas.openxmlformats.org/officeDocument/2006/relationships/oleObject" Target="../embeddings/oleObject93.bin"/><Relationship Id="rId9" Type="http://schemas.openxmlformats.org/officeDocument/2006/relationships/image" Target="../media/image110.wmf"/><Relationship Id="rId10" Type="http://schemas.openxmlformats.org/officeDocument/2006/relationships/oleObject" Target="../embeddings/oleObject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6CFE5F0A-83B1-4ABC-B58D-60A4E53FD34D}" type="slidenum">
              <a:rPr lang="en-US" altLang="zh-CN"/>
              <a:pPr/>
              <a:t>1</a:t>
            </a:fld>
            <a:endParaRPr lang="en-US" altLang="zh-CN"/>
          </a:p>
        </p:txBody>
      </p:sp>
      <p:pic>
        <p:nvPicPr>
          <p:cNvPr id="239618" name="Picture 2"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26988"/>
            <a:ext cx="1981200" cy="2378076"/>
          </a:xfrm>
          <a:prstGeom prst="rect">
            <a:avLst/>
          </a:prstGeom>
          <a:noFill/>
          <a:extLst>
            <a:ext uri="{909E8E84-426E-40dd-AFC4-6F175D3DCCD1}">
              <a14:hiddenFill xmlns:a14="http://schemas.microsoft.com/office/drawing/2010/main">
                <a:solidFill>
                  <a:srgbClr val="FFFFFF"/>
                </a:solidFill>
              </a14:hiddenFill>
            </a:ext>
          </a:extLst>
        </p:spPr>
      </p:pic>
      <p:sp>
        <p:nvSpPr>
          <p:cNvPr id="239620" name="Text Box 4"/>
          <p:cNvSpPr txBox="1">
            <a:spLocks noChangeArrowheads="1"/>
          </p:cNvSpPr>
          <p:nvPr/>
        </p:nvSpPr>
        <p:spPr bwMode="auto">
          <a:xfrm>
            <a:off x="2233613" y="1708150"/>
            <a:ext cx="6875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smtClean="0">
                <a:solidFill>
                  <a:srgbClr val="0033CC"/>
                </a:solidFill>
                <a:effectLst>
                  <a:outerShdw blurRad="38100" dist="38100" dir="2700000" algn="tl">
                    <a:srgbClr val="C0C0C0"/>
                  </a:outerShdw>
                </a:effectLst>
                <a:latin typeface="隶书" pitchFamily="49" charset="-122"/>
                <a:ea typeface="华文行楷" pitchFamily="2" charset="-122"/>
              </a:rPr>
              <a:t>第四讲</a:t>
            </a:r>
            <a:endParaRPr kumimoji="1" lang="zh-CN" altLang="en-US" sz="3600" b="1" dirty="0">
              <a:solidFill>
                <a:srgbClr val="0033CC"/>
              </a:solidFill>
              <a:effectLst>
                <a:outerShdw blurRad="38100" dist="38100" dir="2700000" algn="tl">
                  <a:srgbClr val="C0C0C0"/>
                </a:outerShdw>
              </a:effectLst>
              <a:latin typeface="Times New Roman" pitchFamily="18" charset="0"/>
              <a:ea typeface="华文行楷" pitchFamily="2" charset="-122"/>
            </a:endParaRPr>
          </a:p>
        </p:txBody>
      </p:sp>
      <p:sp>
        <p:nvSpPr>
          <p:cNvPr id="239621" name="Text Box 5"/>
          <p:cNvSpPr txBox="1">
            <a:spLocks noChangeArrowheads="1"/>
          </p:cNvSpPr>
          <p:nvPr/>
        </p:nvSpPr>
        <p:spPr bwMode="auto">
          <a:xfrm>
            <a:off x="2130425" y="2708275"/>
            <a:ext cx="69056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4800" b="1">
                <a:effectLst>
                  <a:outerShdw blurRad="38100" dist="38100" dir="2700000" algn="tl">
                    <a:srgbClr val="C0C0C0"/>
                  </a:outerShdw>
                </a:effectLst>
                <a:latin typeface="华文行楷" pitchFamily="2" charset="-122"/>
                <a:ea typeface="华文行楷" pitchFamily="2" charset="-122"/>
              </a:rPr>
              <a:t> </a:t>
            </a:r>
            <a:r>
              <a:rPr kumimoji="1" lang="zh-CN" altLang="en-US" sz="4800" b="1">
                <a:effectLst>
                  <a:outerShdw blurRad="38100" dist="38100" dir="2700000" algn="tl">
                    <a:srgbClr val="C0C0C0"/>
                  </a:outerShdw>
                </a:effectLst>
                <a:latin typeface="华文行楷" pitchFamily="2" charset="-122"/>
                <a:ea typeface="华文行楷" pitchFamily="2" charset="-122"/>
              </a:rPr>
              <a:t>母函数与递归关系</a:t>
            </a:r>
          </a:p>
        </p:txBody>
      </p:sp>
      <p:graphicFrame>
        <p:nvGraphicFramePr>
          <p:cNvPr id="239622" name="Object 6"/>
          <p:cNvGraphicFramePr>
            <a:graphicFrameLocks noChangeAspect="1"/>
          </p:cNvGraphicFramePr>
          <p:nvPr/>
        </p:nvGraphicFramePr>
        <p:xfrm>
          <a:off x="179388" y="4365625"/>
          <a:ext cx="1835150" cy="1943100"/>
        </p:xfrm>
        <a:graphic>
          <a:graphicData uri="http://schemas.openxmlformats.org/presentationml/2006/ole">
            <mc:AlternateContent xmlns:mc="http://schemas.openxmlformats.org/markup-compatibility/2006">
              <mc:Choice xmlns:v="urn:schemas-microsoft-com:vml" Requires="v">
                <p:oleObj spid="_x0000_s239691" name="Photo Editor 照片" r:id="rId4" imgW="6714286" imgH="6942857" progId="">
                  <p:embed/>
                </p:oleObj>
              </mc:Choice>
              <mc:Fallback>
                <p:oleObj name="Photo Editor 照片" r:id="rId4" imgW="6714286" imgH="6942857" progId="">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365625"/>
                        <a:ext cx="1835150" cy="1943100"/>
                      </a:xfrm>
                      <a:prstGeom prst="rect">
                        <a:avLst/>
                      </a:prstGeom>
                      <a:noFill/>
                      <a:ln>
                        <a:noFill/>
                      </a:ln>
                      <a:effectLst>
                        <a:outerShdw blurRad="63500"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9623" name="Line 7"/>
          <p:cNvSpPr>
            <a:spLocks noChangeShapeType="1"/>
          </p:cNvSpPr>
          <p:nvPr/>
        </p:nvSpPr>
        <p:spPr bwMode="auto">
          <a:xfrm>
            <a:off x="2051050"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9624" name="Line 8"/>
          <p:cNvSpPr>
            <a:spLocks noChangeShapeType="1"/>
          </p:cNvSpPr>
          <p:nvPr/>
        </p:nvSpPr>
        <p:spPr bwMode="auto">
          <a:xfrm>
            <a:off x="34925" y="0"/>
            <a:ext cx="0" cy="6858000"/>
          </a:xfrm>
          <a:prstGeom prst="line">
            <a:avLst/>
          </a:prstGeom>
          <a:noFill/>
          <a:ln w="101600">
            <a:solidFill>
              <a:srgbClr val="66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9625" name="Picture 9"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4479925"/>
            <a:ext cx="1981200" cy="2378075"/>
          </a:xfrm>
          <a:prstGeom prst="rect">
            <a:avLst/>
          </a:prstGeom>
          <a:noFill/>
          <a:extLst>
            <a:ext uri="{909E8E84-426E-40dd-AFC4-6F175D3DCCD1}">
              <a14:hiddenFill xmlns:a14="http://schemas.microsoft.com/office/drawing/2010/main">
                <a:solidFill>
                  <a:srgbClr val="FFFFFF"/>
                </a:solidFill>
              </a14:hiddenFill>
            </a:ext>
          </a:extLst>
        </p:spPr>
      </p:pic>
      <p:pic>
        <p:nvPicPr>
          <p:cNvPr id="239626" name="Picture 10" descr="j01443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50" y="2130425"/>
            <a:ext cx="1981200" cy="2378075"/>
          </a:xfrm>
          <a:prstGeom prst="rect">
            <a:avLst/>
          </a:prstGeom>
          <a:noFill/>
          <a:extLst>
            <a:ext uri="{909E8E84-426E-40dd-AFC4-6F175D3DCCD1}">
              <a14:hiddenFill xmlns:a14="http://schemas.microsoft.com/office/drawing/2010/main">
                <a:solidFill>
                  <a:srgbClr val="FFFFFF"/>
                </a:solidFill>
              </a14:hiddenFill>
            </a:ext>
          </a:extLst>
        </p:spPr>
      </p:pic>
      <p:sp>
        <p:nvSpPr>
          <p:cNvPr id="239628" name="Line 12"/>
          <p:cNvSpPr>
            <a:spLocks noChangeShapeType="1"/>
          </p:cNvSpPr>
          <p:nvPr/>
        </p:nvSpPr>
        <p:spPr bwMode="auto">
          <a:xfrm>
            <a:off x="0" y="2420938"/>
            <a:ext cx="9144000" cy="0"/>
          </a:xfrm>
          <a:prstGeom prst="line">
            <a:avLst/>
          </a:prstGeom>
          <a:noFill/>
          <a:ln w="762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39633" name="Picture 17" descr="j0234687"/>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25" y="2420938"/>
            <a:ext cx="1873250" cy="116681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1" descr="D:\lihao's lair\RUC\人大校徽.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851" y="419492"/>
            <a:ext cx="1981870" cy="2027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3"/>
          <p:cNvSpPr txBox="1">
            <a:spLocks noChangeArrowheads="1"/>
          </p:cNvSpPr>
          <p:nvPr/>
        </p:nvSpPr>
        <p:spPr bwMode="auto">
          <a:xfrm>
            <a:off x="2124075" y="795338"/>
            <a:ext cx="6908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rPr>
              <a:t> </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a:t>
            </a:r>
            <a:r>
              <a:rPr kumimoji="1" lang="zh-CN" altLang="en-US" sz="4400" dirty="0" smtClean="0">
                <a:solidFill>
                  <a:srgbClr val="FF0066"/>
                </a:solidFill>
                <a:effectLst>
                  <a:outerShdw blurRad="38100" dist="38100" dir="2700000" algn="tl">
                    <a:srgbClr val="C0C0C0"/>
                  </a:outerShdw>
                </a:effectLst>
                <a:latin typeface="黑体" pitchFamily="2" charset="-122"/>
                <a:ea typeface="黑体" pitchFamily="2" charset="-122"/>
              </a:rPr>
              <a:t>图论与</a:t>
            </a:r>
            <a:r>
              <a:rPr kumimoji="1" lang="zh-CN" altLang="en-US" sz="4400" dirty="0" smtClean="0">
                <a:solidFill>
                  <a:srgbClr val="FF0066"/>
                </a:solidFill>
                <a:effectLst>
                  <a:outerShdw blurRad="38100" dist="38100" dir="2700000" algn="tl">
                    <a:srgbClr val="C0C0C0"/>
                  </a:outerShdw>
                </a:effectLst>
                <a:latin typeface="隶书" pitchFamily="49" charset="-122"/>
                <a:ea typeface="隶书" pitchFamily="49" charset="-122"/>
              </a:rPr>
              <a:t>组合优化</a:t>
            </a:r>
            <a:r>
              <a:rPr kumimoji="1" lang="en-US" altLang="zh-CN" sz="4400" dirty="0" smtClean="0">
                <a:solidFill>
                  <a:srgbClr val="FF0066"/>
                </a:solidFill>
                <a:effectLst>
                  <a:outerShdw blurRad="38100" dist="38100" dir="2700000" algn="tl">
                    <a:srgbClr val="C0C0C0"/>
                  </a:outerShdw>
                </a:effectLst>
                <a:latin typeface="黑体" pitchFamily="2" charset="-122"/>
                <a:ea typeface="黑体" pitchFamily="2" charset="-122"/>
              </a:rPr>
              <a:t>》 </a:t>
            </a:r>
            <a:endParaRPr kumimoji="1" lang="en-US" altLang="zh-CN" sz="4400" dirty="0">
              <a:solidFill>
                <a:srgbClr val="FF0066"/>
              </a:solidFill>
              <a:effectLst>
                <a:outerShdw blurRad="38100" dist="38100" dir="2700000" algn="tl">
                  <a:srgbClr val="C0C0C0"/>
                </a:outerShdw>
              </a:effectLst>
              <a:latin typeface="黑体" pitchFamily="2" charset="-122"/>
              <a:ea typeface="黑体"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7205CCA-B18E-44B0-B384-91B143A74466}" type="slidenum">
              <a:rPr lang="en-US" altLang="zh-CN"/>
              <a:pPr/>
              <a:t>10</a:t>
            </a:fld>
            <a:endParaRPr lang="en-US" altLang="zh-CN"/>
          </a:p>
        </p:txBody>
      </p:sp>
      <p:sp>
        <p:nvSpPr>
          <p:cNvPr id="216067" name="Rectangle 3"/>
          <p:cNvSpPr>
            <a:spLocks noGrp="1" noChangeArrowheads="1"/>
          </p:cNvSpPr>
          <p:nvPr>
            <p:ph type="body" idx="1"/>
          </p:nvPr>
        </p:nvSpPr>
        <p:spPr>
          <a:xfrm>
            <a:off x="457200" y="620713"/>
            <a:ext cx="8229600" cy="5505450"/>
          </a:xfrm>
        </p:spPr>
        <p:txBody>
          <a:bodyPr/>
          <a:lstStyle/>
          <a:p>
            <a:pPr>
              <a:lnSpc>
                <a:spcPct val="110000"/>
              </a:lnSpc>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2</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solidFill>
                  <a:srgbClr val="0000FF"/>
                </a:solidFill>
                <a:effectLst>
                  <a:outerShdw blurRad="38100" dist="38100" dir="2700000" algn="tl">
                    <a:srgbClr val="C0C0C0"/>
                  </a:outerShdw>
                </a:effectLst>
                <a:latin typeface="Times New Roman" pitchFamily="18" charset="0"/>
              </a:rPr>
              <a:t>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effectLst>
                  <a:outerShdw blurRad="38100" dist="38100" dir="2700000" algn="tl">
                    <a:srgbClr val="C0C0C0"/>
                  </a:outerShdw>
                </a:effectLst>
                <a:latin typeface="Times New Roman" pitchFamily="18" charset="0"/>
              </a:rPr>
              <a:t>数列是递推关系的又一典型问题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数列的本身有着许多应用</a:t>
            </a:r>
            <a:r>
              <a:rPr lang="en-US" altLang="zh-CN" sz="3600" b="1" dirty="0">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问题的提出</a:t>
            </a:r>
            <a:r>
              <a:rPr lang="zh-CN" altLang="en-US" sz="3600" b="1" dirty="0">
                <a:effectLst>
                  <a:outerShdw blurRad="38100" dist="38100" dir="2700000" algn="tl">
                    <a:srgbClr val="C0C0C0"/>
                  </a:outerShdw>
                </a:effectLst>
                <a:latin typeface="Times New Roman" pitchFamily="18" charset="0"/>
              </a:rPr>
              <a:t>：假定初生的一对雌雄兔子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从出生的第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个月之后每个月都可以生出另外一对雌雄兔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个月只有一对初生的雌雄兔子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问</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个月之后共有多少对兔子？</a:t>
            </a:r>
          </a:p>
        </p:txBody>
      </p:sp>
    </p:spTree>
    <p:extLst>
      <p:ext uri="{BB962C8B-B14F-4D97-AF65-F5344CB8AC3E}">
        <p14:creationId xmlns:p14="http://schemas.microsoft.com/office/powerpoint/2010/main" val="20813725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strips(downRight)">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strips(downRight)">
                                      <p:cBhvr>
                                        <p:cTn id="12" dur="500"/>
                                        <p:tgtEl>
                                          <p:spTgt spid="21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strips(downRight)">
                                      <p:cBhvr>
                                        <p:cTn id="17"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8"/>
          <p:cNvSpPr>
            <a:spLocks noGrp="1"/>
          </p:cNvSpPr>
          <p:nvPr>
            <p:ph type="sldNum" sz="quarter" idx="12"/>
          </p:nvPr>
        </p:nvSpPr>
        <p:spPr/>
        <p:txBody>
          <a:bodyPr/>
          <a:lstStyle/>
          <a:p>
            <a:fld id="{94288712-8C23-48A5-89FA-E17FAC67C29B}" type="slidenum">
              <a:rPr lang="en-US" altLang="zh-CN"/>
              <a:pPr/>
              <a:t>11</a:t>
            </a:fld>
            <a:endParaRPr lang="en-US" altLang="zh-CN"/>
          </a:p>
        </p:txBody>
      </p:sp>
      <p:sp>
        <p:nvSpPr>
          <p:cNvPr id="263170" name="Text Box 2"/>
          <p:cNvSpPr txBox="1">
            <a:spLocks noChangeArrowheads="1"/>
          </p:cNvSpPr>
          <p:nvPr/>
        </p:nvSpPr>
        <p:spPr bwMode="auto">
          <a:xfrm>
            <a:off x="468313" y="588963"/>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1</a:t>
            </a:r>
            <a:r>
              <a:rPr lang="zh-CN" altLang="en-US" sz="3600" b="1"/>
              <a:t>月</a:t>
            </a:r>
          </a:p>
        </p:txBody>
      </p:sp>
      <p:sp>
        <p:nvSpPr>
          <p:cNvPr id="263171" name="Text Box 3"/>
          <p:cNvSpPr txBox="1">
            <a:spLocks noChangeArrowheads="1"/>
          </p:cNvSpPr>
          <p:nvPr/>
        </p:nvSpPr>
        <p:spPr bwMode="auto">
          <a:xfrm>
            <a:off x="398463" y="1741488"/>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2</a:t>
            </a:r>
            <a:r>
              <a:rPr lang="zh-CN" altLang="en-US" sz="3600" b="1"/>
              <a:t>月</a:t>
            </a:r>
          </a:p>
        </p:txBody>
      </p:sp>
      <p:sp>
        <p:nvSpPr>
          <p:cNvPr id="263172" name="Text Box 4"/>
          <p:cNvSpPr txBox="1">
            <a:spLocks noChangeArrowheads="1"/>
          </p:cNvSpPr>
          <p:nvPr/>
        </p:nvSpPr>
        <p:spPr bwMode="auto">
          <a:xfrm>
            <a:off x="398463" y="3284538"/>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3</a:t>
            </a:r>
            <a:r>
              <a:rPr lang="zh-CN" altLang="en-US" sz="3600" b="1"/>
              <a:t>月</a:t>
            </a:r>
          </a:p>
        </p:txBody>
      </p:sp>
      <p:sp>
        <p:nvSpPr>
          <p:cNvPr id="263173" name="Text Box 5"/>
          <p:cNvSpPr txBox="1">
            <a:spLocks noChangeArrowheads="1"/>
          </p:cNvSpPr>
          <p:nvPr/>
        </p:nvSpPr>
        <p:spPr bwMode="auto">
          <a:xfrm>
            <a:off x="398463" y="4508500"/>
            <a:ext cx="933450" cy="67945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t>4</a:t>
            </a:r>
            <a:r>
              <a:rPr lang="zh-CN" altLang="en-US" sz="3600" b="1"/>
              <a:t>月</a:t>
            </a:r>
          </a:p>
        </p:txBody>
      </p:sp>
      <p:pic>
        <p:nvPicPr>
          <p:cNvPr id="263174" name="Picture 6" descr="j030493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a:xfrm>
            <a:off x="1547813" y="1341438"/>
            <a:ext cx="1296987"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5" name="Picture 7" descr="j0304933"/>
          <p:cNvPicPr>
            <a:picLocks noGrp="1" noChangeAspect="1" noChangeArrowheads="1"/>
          </p:cNvPicPr>
          <p:nvPr>
            <p:ph sz="quarter" idx="2"/>
          </p:nvPr>
        </p:nvPicPr>
        <p:blipFill>
          <a:blip r:embed="rId3" cstate="print">
            <a:lum contrast="6000"/>
            <a:extLst>
              <a:ext uri="{28A0092B-C50C-407E-A947-70E740481C1C}">
                <a14:useLocalDpi xmlns:a14="http://schemas.microsoft.com/office/drawing/2010/main" val="0"/>
              </a:ext>
            </a:extLst>
          </a:blip>
          <a:srcRect/>
          <a:stretch>
            <a:fillRect/>
          </a:stretch>
        </p:blipFill>
        <p:spPr>
          <a:xfrm>
            <a:off x="2916238" y="1268413"/>
            <a:ext cx="1296987"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6" name="Picture 8" descr="j0304933"/>
          <p:cNvPicPr>
            <a:picLocks noGrp="1" noChangeAspect="1" noChangeArrowheads="1"/>
          </p:cNvPicPr>
          <p:nvPr>
            <p:ph sz="quarter" idx="3"/>
          </p:nvPr>
        </p:nvPicPr>
        <p:blipFill>
          <a:blip r:embed="rId4" cstate="print">
            <a:lum contrast="6000"/>
            <a:extLst>
              <a:ext uri="{28A0092B-C50C-407E-A947-70E740481C1C}">
                <a14:useLocalDpi xmlns:a14="http://schemas.microsoft.com/office/drawing/2010/main" val="0"/>
              </a:ext>
            </a:extLst>
          </a:blip>
          <a:srcRect/>
          <a:stretch>
            <a:fillRect/>
          </a:stretch>
        </p:blipFill>
        <p:spPr>
          <a:xfrm>
            <a:off x="2987675" y="2852738"/>
            <a:ext cx="1296988" cy="11890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7" name="Picture 9" descr="j0304933"/>
          <p:cNvPicPr>
            <a:picLocks noGrp="1" noChangeAspect="1" noChangeArrowheads="1"/>
          </p:cNvPicPr>
          <p:nvPr>
            <p:ph sz="quarter" idx="4"/>
          </p:nvPr>
        </p:nvPicPr>
        <p:blipFill>
          <a:blip r:embed="rId5" cstate="print">
            <a:lum contrast="6000"/>
            <a:extLst>
              <a:ext uri="{28A0092B-C50C-407E-A947-70E740481C1C}">
                <a14:useLocalDpi xmlns:a14="http://schemas.microsoft.com/office/drawing/2010/main" val="0"/>
              </a:ext>
            </a:extLst>
          </a:blip>
          <a:srcRect/>
          <a:stretch>
            <a:fillRect/>
          </a:stretch>
        </p:blipFill>
        <p:spPr>
          <a:xfrm>
            <a:off x="5724525" y="3141663"/>
            <a:ext cx="792163" cy="725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3178" name="Picture 10" descr="j030493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3438" y="3068638"/>
            <a:ext cx="8651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79" name="Picture 11" descr="j03049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47813" y="2924175"/>
            <a:ext cx="1295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0" name="Picture 12" descr="j030493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19250" y="4221163"/>
            <a:ext cx="1223963"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1" name="Picture 13" descr="j030493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59338" y="4292600"/>
            <a:ext cx="115093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2" name="Picture 14" descr="j0304933"/>
          <p:cNvPicPr>
            <a:picLocks noChangeAspect="1" noChangeArrowheads="1"/>
          </p:cNvPicPr>
          <p:nvPr/>
        </p:nvPicPr>
        <p:blipFill>
          <a:blip r:embed="rId10" cstate="print">
            <a:lum contrast="6000"/>
            <a:extLst>
              <a:ext uri="{28A0092B-C50C-407E-A947-70E740481C1C}">
                <a14:useLocalDpi xmlns:a14="http://schemas.microsoft.com/office/drawing/2010/main" val="0"/>
              </a:ext>
            </a:extLst>
          </a:blip>
          <a:srcRect/>
          <a:stretch>
            <a:fillRect/>
          </a:stretch>
        </p:blipFill>
        <p:spPr bwMode="auto">
          <a:xfrm>
            <a:off x="3203575" y="4292600"/>
            <a:ext cx="11525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3" name="Picture 15" descr="j0304933"/>
          <p:cNvPicPr>
            <a:picLocks noChangeAspect="1" noChangeArrowheads="1"/>
          </p:cNvPicPr>
          <p:nvPr/>
        </p:nvPicPr>
        <p:blipFill>
          <a:blip r:embed="rId11" cstate="print">
            <a:lum contrast="6000"/>
            <a:extLst>
              <a:ext uri="{28A0092B-C50C-407E-A947-70E740481C1C}">
                <a14:useLocalDpi xmlns:a14="http://schemas.microsoft.com/office/drawing/2010/main" val="0"/>
              </a:ext>
            </a:extLst>
          </a:blip>
          <a:srcRect/>
          <a:stretch>
            <a:fillRect/>
          </a:stretch>
        </p:blipFill>
        <p:spPr bwMode="auto">
          <a:xfrm>
            <a:off x="6156325" y="4365625"/>
            <a:ext cx="10795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4" name="Picture 16" descr="j030493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63713" y="5445125"/>
            <a:ext cx="86518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5" name="Picture 17" descr="j0304933"/>
          <p:cNvPicPr>
            <a:picLocks noChangeAspect="1" noChangeArrowheads="1"/>
          </p:cNvPicPr>
          <p:nvPr/>
        </p:nvPicPr>
        <p:blipFill>
          <a:blip r:embed="rId13" cstate="print">
            <a:lum contrast="6000"/>
            <a:extLst>
              <a:ext uri="{28A0092B-C50C-407E-A947-70E740481C1C}">
                <a14:useLocalDpi xmlns:a14="http://schemas.microsoft.com/office/drawing/2010/main" val="0"/>
              </a:ext>
            </a:extLst>
          </a:blip>
          <a:srcRect/>
          <a:stretch>
            <a:fillRect/>
          </a:stretch>
        </p:blipFill>
        <p:spPr bwMode="auto">
          <a:xfrm>
            <a:off x="3276600" y="5445125"/>
            <a:ext cx="863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6" name="Picture 18" descr="j030493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35150" y="549275"/>
            <a:ext cx="8651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187" name="Picture 19" descr="j0304933"/>
          <p:cNvPicPr>
            <a:picLocks noChangeAspect="1" noChangeArrowheads="1"/>
          </p:cNvPicPr>
          <p:nvPr/>
        </p:nvPicPr>
        <p:blipFill>
          <a:blip r:embed="rId15" cstate="print">
            <a:lum contrast="6000"/>
            <a:extLst>
              <a:ext uri="{28A0092B-C50C-407E-A947-70E740481C1C}">
                <a14:useLocalDpi xmlns:a14="http://schemas.microsoft.com/office/drawing/2010/main" val="0"/>
              </a:ext>
            </a:extLst>
          </a:blip>
          <a:srcRect/>
          <a:stretch>
            <a:fillRect/>
          </a:stretch>
        </p:blipFill>
        <p:spPr bwMode="auto">
          <a:xfrm>
            <a:off x="3059113" y="615950"/>
            <a:ext cx="79216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7358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Effect transition="in" filter="blinds(horizontal)">
                                      <p:cBhvr>
                                        <p:cTn id="7" dur="500"/>
                                        <p:tgtEl>
                                          <p:spTgt spid="263170"/>
                                        </p:tgtEl>
                                      </p:cBhvr>
                                    </p:animEffect>
                                  </p:childTnLst>
                                </p:cTn>
                              </p:par>
                              <p:par>
                                <p:cTn id="8" presetID="2" presetClass="entr" presetSubtype="4" fill="hold" nodeType="withEffect">
                                  <p:stCondLst>
                                    <p:cond delay="0"/>
                                  </p:stCondLst>
                                  <p:childTnLst>
                                    <p:set>
                                      <p:cBhvr>
                                        <p:cTn id="9" dur="1" fill="hold">
                                          <p:stCondLst>
                                            <p:cond delay="0"/>
                                          </p:stCondLst>
                                        </p:cTn>
                                        <p:tgtEl>
                                          <p:spTgt spid="263186"/>
                                        </p:tgtEl>
                                        <p:attrNameLst>
                                          <p:attrName>style.visibility</p:attrName>
                                        </p:attrNameLst>
                                      </p:cBhvr>
                                      <p:to>
                                        <p:strVal val="visible"/>
                                      </p:to>
                                    </p:set>
                                    <p:anim calcmode="lin" valueType="num">
                                      <p:cBhvr additive="base">
                                        <p:cTn id="10" dur="500" fill="hold"/>
                                        <p:tgtEl>
                                          <p:spTgt spid="263186"/>
                                        </p:tgtEl>
                                        <p:attrNameLst>
                                          <p:attrName>ppt_x</p:attrName>
                                        </p:attrNameLst>
                                      </p:cBhvr>
                                      <p:tavLst>
                                        <p:tav tm="0">
                                          <p:val>
                                            <p:strVal val="#ppt_x"/>
                                          </p:val>
                                        </p:tav>
                                        <p:tav tm="100000">
                                          <p:val>
                                            <p:strVal val="#ppt_x"/>
                                          </p:val>
                                        </p:tav>
                                      </p:tavLst>
                                    </p:anim>
                                    <p:anim calcmode="lin" valueType="num">
                                      <p:cBhvr additive="base">
                                        <p:cTn id="11" dur="500" fill="hold"/>
                                        <p:tgtEl>
                                          <p:spTgt spid="263186"/>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263187"/>
                                        </p:tgtEl>
                                        <p:attrNameLst>
                                          <p:attrName>style.visibility</p:attrName>
                                        </p:attrNameLst>
                                      </p:cBhvr>
                                      <p:to>
                                        <p:strVal val="visible"/>
                                      </p:to>
                                    </p:set>
                                    <p:anim calcmode="lin" valueType="num">
                                      <p:cBhvr additive="base">
                                        <p:cTn id="14" dur="500" fill="hold"/>
                                        <p:tgtEl>
                                          <p:spTgt spid="263187"/>
                                        </p:tgtEl>
                                        <p:attrNameLst>
                                          <p:attrName>ppt_x</p:attrName>
                                        </p:attrNameLst>
                                      </p:cBhvr>
                                      <p:tavLst>
                                        <p:tav tm="0">
                                          <p:val>
                                            <p:strVal val="#ppt_x"/>
                                          </p:val>
                                        </p:tav>
                                        <p:tav tm="100000">
                                          <p:val>
                                            <p:strVal val="#ppt_x"/>
                                          </p:val>
                                        </p:tav>
                                      </p:tavLst>
                                    </p:anim>
                                    <p:anim calcmode="lin" valueType="num">
                                      <p:cBhvr additive="base">
                                        <p:cTn id="15" dur="500" fill="hold"/>
                                        <p:tgtEl>
                                          <p:spTgt spid="263187"/>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3171"/>
                                        </p:tgtEl>
                                        <p:attrNameLst>
                                          <p:attrName>style.visibility</p:attrName>
                                        </p:attrNameLst>
                                      </p:cBhvr>
                                      <p:to>
                                        <p:strVal val="visible"/>
                                      </p:to>
                                    </p:set>
                                    <p:animEffect transition="in" filter="blinds(horizontal)">
                                      <p:cBhvr>
                                        <p:cTn id="20" dur="500"/>
                                        <p:tgtEl>
                                          <p:spTgt spid="2631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3174"/>
                                        </p:tgtEl>
                                        <p:attrNameLst>
                                          <p:attrName>style.visibility</p:attrName>
                                        </p:attrNameLst>
                                      </p:cBhvr>
                                      <p:to>
                                        <p:strVal val="visible"/>
                                      </p:to>
                                    </p:set>
                                    <p:anim calcmode="lin" valueType="num">
                                      <p:cBhvr additive="base">
                                        <p:cTn id="25" dur="500" fill="hold"/>
                                        <p:tgtEl>
                                          <p:spTgt spid="263174"/>
                                        </p:tgtEl>
                                        <p:attrNameLst>
                                          <p:attrName>ppt_x</p:attrName>
                                        </p:attrNameLst>
                                      </p:cBhvr>
                                      <p:tavLst>
                                        <p:tav tm="0">
                                          <p:val>
                                            <p:strVal val="#ppt_x"/>
                                          </p:val>
                                        </p:tav>
                                        <p:tav tm="100000">
                                          <p:val>
                                            <p:strVal val="#ppt_x"/>
                                          </p:val>
                                        </p:tav>
                                      </p:tavLst>
                                    </p:anim>
                                    <p:anim calcmode="lin" valueType="num">
                                      <p:cBhvr additive="base">
                                        <p:cTn id="26" dur="500" fill="hold"/>
                                        <p:tgtEl>
                                          <p:spTgt spid="26317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3175"/>
                                        </p:tgtEl>
                                        <p:attrNameLst>
                                          <p:attrName>style.visibility</p:attrName>
                                        </p:attrNameLst>
                                      </p:cBhvr>
                                      <p:to>
                                        <p:strVal val="visible"/>
                                      </p:to>
                                    </p:set>
                                    <p:anim calcmode="lin" valueType="num">
                                      <p:cBhvr additive="base">
                                        <p:cTn id="29" dur="500" fill="hold"/>
                                        <p:tgtEl>
                                          <p:spTgt spid="263175"/>
                                        </p:tgtEl>
                                        <p:attrNameLst>
                                          <p:attrName>ppt_x</p:attrName>
                                        </p:attrNameLst>
                                      </p:cBhvr>
                                      <p:tavLst>
                                        <p:tav tm="0">
                                          <p:val>
                                            <p:strVal val="#ppt_x"/>
                                          </p:val>
                                        </p:tav>
                                        <p:tav tm="100000">
                                          <p:val>
                                            <p:strVal val="#ppt_x"/>
                                          </p:val>
                                        </p:tav>
                                      </p:tavLst>
                                    </p:anim>
                                    <p:anim calcmode="lin" valueType="num">
                                      <p:cBhvr additive="base">
                                        <p:cTn id="30" dur="500" fill="hold"/>
                                        <p:tgtEl>
                                          <p:spTgt spid="26317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3172"/>
                                        </p:tgtEl>
                                        <p:attrNameLst>
                                          <p:attrName>style.visibility</p:attrName>
                                        </p:attrNameLst>
                                      </p:cBhvr>
                                      <p:to>
                                        <p:strVal val="visible"/>
                                      </p:to>
                                    </p:set>
                                    <p:animEffect transition="in" filter="blinds(horizontal)">
                                      <p:cBhvr>
                                        <p:cTn id="35" dur="500"/>
                                        <p:tgtEl>
                                          <p:spTgt spid="26317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63179"/>
                                        </p:tgtEl>
                                        <p:attrNameLst>
                                          <p:attrName>style.visibility</p:attrName>
                                        </p:attrNameLst>
                                      </p:cBhvr>
                                      <p:to>
                                        <p:strVal val="visible"/>
                                      </p:to>
                                    </p:set>
                                    <p:anim calcmode="lin" valueType="num">
                                      <p:cBhvr additive="base">
                                        <p:cTn id="40" dur="500" fill="hold"/>
                                        <p:tgtEl>
                                          <p:spTgt spid="263179"/>
                                        </p:tgtEl>
                                        <p:attrNameLst>
                                          <p:attrName>ppt_x</p:attrName>
                                        </p:attrNameLst>
                                      </p:cBhvr>
                                      <p:tavLst>
                                        <p:tav tm="0">
                                          <p:val>
                                            <p:strVal val="#ppt_x"/>
                                          </p:val>
                                        </p:tav>
                                        <p:tav tm="100000">
                                          <p:val>
                                            <p:strVal val="#ppt_x"/>
                                          </p:val>
                                        </p:tav>
                                      </p:tavLst>
                                    </p:anim>
                                    <p:anim calcmode="lin" valueType="num">
                                      <p:cBhvr additive="base">
                                        <p:cTn id="41" dur="500" fill="hold"/>
                                        <p:tgtEl>
                                          <p:spTgt spid="263179"/>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63176"/>
                                        </p:tgtEl>
                                        <p:attrNameLst>
                                          <p:attrName>style.visibility</p:attrName>
                                        </p:attrNameLst>
                                      </p:cBhvr>
                                      <p:to>
                                        <p:strVal val="visible"/>
                                      </p:to>
                                    </p:set>
                                    <p:anim calcmode="lin" valueType="num">
                                      <p:cBhvr additive="base">
                                        <p:cTn id="44" dur="500" fill="hold"/>
                                        <p:tgtEl>
                                          <p:spTgt spid="263176"/>
                                        </p:tgtEl>
                                        <p:attrNameLst>
                                          <p:attrName>ppt_x</p:attrName>
                                        </p:attrNameLst>
                                      </p:cBhvr>
                                      <p:tavLst>
                                        <p:tav tm="0">
                                          <p:val>
                                            <p:strVal val="#ppt_x"/>
                                          </p:val>
                                        </p:tav>
                                        <p:tav tm="100000">
                                          <p:val>
                                            <p:strVal val="#ppt_x"/>
                                          </p:val>
                                        </p:tav>
                                      </p:tavLst>
                                    </p:anim>
                                    <p:anim calcmode="lin" valueType="num">
                                      <p:cBhvr additive="base">
                                        <p:cTn id="45" dur="500" fill="hold"/>
                                        <p:tgtEl>
                                          <p:spTgt spid="263176"/>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63178"/>
                                        </p:tgtEl>
                                        <p:attrNameLst>
                                          <p:attrName>style.visibility</p:attrName>
                                        </p:attrNameLst>
                                      </p:cBhvr>
                                      <p:to>
                                        <p:strVal val="visible"/>
                                      </p:to>
                                    </p:set>
                                    <p:anim calcmode="lin" valueType="num">
                                      <p:cBhvr additive="base">
                                        <p:cTn id="48" dur="500" fill="hold"/>
                                        <p:tgtEl>
                                          <p:spTgt spid="263178"/>
                                        </p:tgtEl>
                                        <p:attrNameLst>
                                          <p:attrName>ppt_x</p:attrName>
                                        </p:attrNameLst>
                                      </p:cBhvr>
                                      <p:tavLst>
                                        <p:tav tm="0">
                                          <p:val>
                                            <p:strVal val="#ppt_x"/>
                                          </p:val>
                                        </p:tav>
                                        <p:tav tm="100000">
                                          <p:val>
                                            <p:strVal val="#ppt_x"/>
                                          </p:val>
                                        </p:tav>
                                      </p:tavLst>
                                    </p:anim>
                                    <p:anim calcmode="lin" valueType="num">
                                      <p:cBhvr additive="base">
                                        <p:cTn id="49" dur="500" fill="hold"/>
                                        <p:tgtEl>
                                          <p:spTgt spid="263178"/>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63177"/>
                                        </p:tgtEl>
                                        <p:attrNameLst>
                                          <p:attrName>style.visibility</p:attrName>
                                        </p:attrNameLst>
                                      </p:cBhvr>
                                      <p:to>
                                        <p:strVal val="visible"/>
                                      </p:to>
                                    </p:set>
                                    <p:anim calcmode="lin" valueType="num">
                                      <p:cBhvr additive="base">
                                        <p:cTn id="52" dur="500" fill="hold"/>
                                        <p:tgtEl>
                                          <p:spTgt spid="263177"/>
                                        </p:tgtEl>
                                        <p:attrNameLst>
                                          <p:attrName>ppt_x</p:attrName>
                                        </p:attrNameLst>
                                      </p:cBhvr>
                                      <p:tavLst>
                                        <p:tav tm="0">
                                          <p:val>
                                            <p:strVal val="#ppt_x"/>
                                          </p:val>
                                        </p:tav>
                                        <p:tav tm="100000">
                                          <p:val>
                                            <p:strVal val="#ppt_x"/>
                                          </p:val>
                                        </p:tav>
                                      </p:tavLst>
                                    </p:anim>
                                    <p:anim calcmode="lin" valueType="num">
                                      <p:cBhvr additive="base">
                                        <p:cTn id="53" dur="500" fill="hold"/>
                                        <p:tgtEl>
                                          <p:spTgt spid="263177"/>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63173"/>
                                        </p:tgtEl>
                                        <p:attrNameLst>
                                          <p:attrName>style.visibility</p:attrName>
                                        </p:attrNameLst>
                                      </p:cBhvr>
                                      <p:to>
                                        <p:strVal val="visible"/>
                                      </p:to>
                                    </p:set>
                                    <p:animEffect transition="in" filter="blinds(horizontal)">
                                      <p:cBhvr>
                                        <p:cTn id="58" dur="500"/>
                                        <p:tgtEl>
                                          <p:spTgt spid="2631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263180"/>
                                        </p:tgtEl>
                                        <p:attrNameLst>
                                          <p:attrName>style.visibility</p:attrName>
                                        </p:attrNameLst>
                                      </p:cBhvr>
                                      <p:to>
                                        <p:strVal val="visible"/>
                                      </p:to>
                                    </p:set>
                                    <p:anim calcmode="lin" valueType="num">
                                      <p:cBhvr additive="base">
                                        <p:cTn id="63" dur="500" fill="hold"/>
                                        <p:tgtEl>
                                          <p:spTgt spid="263180"/>
                                        </p:tgtEl>
                                        <p:attrNameLst>
                                          <p:attrName>ppt_x</p:attrName>
                                        </p:attrNameLst>
                                      </p:cBhvr>
                                      <p:tavLst>
                                        <p:tav tm="0">
                                          <p:val>
                                            <p:strVal val="#ppt_x"/>
                                          </p:val>
                                        </p:tav>
                                        <p:tav tm="100000">
                                          <p:val>
                                            <p:strVal val="#ppt_x"/>
                                          </p:val>
                                        </p:tav>
                                      </p:tavLst>
                                    </p:anim>
                                    <p:anim calcmode="lin" valueType="num">
                                      <p:cBhvr additive="base">
                                        <p:cTn id="64" dur="500" fill="hold"/>
                                        <p:tgtEl>
                                          <p:spTgt spid="26318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63182"/>
                                        </p:tgtEl>
                                        <p:attrNameLst>
                                          <p:attrName>style.visibility</p:attrName>
                                        </p:attrNameLst>
                                      </p:cBhvr>
                                      <p:to>
                                        <p:strVal val="visible"/>
                                      </p:to>
                                    </p:set>
                                    <p:anim calcmode="lin" valueType="num">
                                      <p:cBhvr additive="base">
                                        <p:cTn id="67" dur="500" fill="hold"/>
                                        <p:tgtEl>
                                          <p:spTgt spid="263182"/>
                                        </p:tgtEl>
                                        <p:attrNameLst>
                                          <p:attrName>ppt_x</p:attrName>
                                        </p:attrNameLst>
                                      </p:cBhvr>
                                      <p:tavLst>
                                        <p:tav tm="0">
                                          <p:val>
                                            <p:strVal val="#ppt_x"/>
                                          </p:val>
                                        </p:tav>
                                        <p:tav tm="100000">
                                          <p:val>
                                            <p:strVal val="#ppt_x"/>
                                          </p:val>
                                        </p:tav>
                                      </p:tavLst>
                                    </p:anim>
                                    <p:anim calcmode="lin" valueType="num">
                                      <p:cBhvr additive="base">
                                        <p:cTn id="68" dur="500" fill="hold"/>
                                        <p:tgtEl>
                                          <p:spTgt spid="26318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63184"/>
                                        </p:tgtEl>
                                        <p:attrNameLst>
                                          <p:attrName>style.visibility</p:attrName>
                                        </p:attrNameLst>
                                      </p:cBhvr>
                                      <p:to>
                                        <p:strVal val="visible"/>
                                      </p:to>
                                    </p:set>
                                    <p:anim calcmode="lin" valueType="num">
                                      <p:cBhvr additive="base">
                                        <p:cTn id="71" dur="500" fill="hold"/>
                                        <p:tgtEl>
                                          <p:spTgt spid="263184"/>
                                        </p:tgtEl>
                                        <p:attrNameLst>
                                          <p:attrName>ppt_x</p:attrName>
                                        </p:attrNameLst>
                                      </p:cBhvr>
                                      <p:tavLst>
                                        <p:tav tm="0">
                                          <p:val>
                                            <p:strVal val="#ppt_x"/>
                                          </p:val>
                                        </p:tav>
                                        <p:tav tm="100000">
                                          <p:val>
                                            <p:strVal val="#ppt_x"/>
                                          </p:val>
                                        </p:tav>
                                      </p:tavLst>
                                    </p:anim>
                                    <p:anim calcmode="lin" valueType="num">
                                      <p:cBhvr additive="base">
                                        <p:cTn id="72" dur="500" fill="hold"/>
                                        <p:tgtEl>
                                          <p:spTgt spid="26318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63185"/>
                                        </p:tgtEl>
                                        <p:attrNameLst>
                                          <p:attrName>style.visibility</p:attrName>
                                        </p:attrNameLst>
                                      </p:cBhvr>
                                      <p:to>
                                        <p:strVal val="visible"/>
                                      </p:to>
                                    </p:set>
                                    <p:anim calcmode="lin" valueType="num">
                                      <p:cBhvr additive="base">
                                        <p:cTn id="75" dur="500" fill="hold"/>
                                        <p:tgtEl>
                                          <p:spTgt spid="263185"/>
                                        </p:tgtEl>
                                        <p:attrNameLst>
                                          <p:attrName>ppt_x</p:attrName>
                                        </p:attrNameLst>
                                      </p:cBhvr>
                                      <p:tavLst>
                                        <p:tav tm="0">
                                          <p:val>
                                            <p:strVal val="#ppt_x"/>
                                          </p:val>
                                        </p:tav>
                                        <p:tav tm="100000">
                                          <p:val>
                                            <p:strVal val="#ppt_x"/>
                                          </p:val>
                                        </p:tav>
                                      </p:tavLst>
                                    </p:anim>
                                    <p:anim calcmode="lin" valueType="num">
                                      <p:cBhvr additive="base">
                                        <p:cTn id="76" dur="500" fill="hold"/>
                                        <p:tgtEl>
                                          <p:spTgt spid="263185"/>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263181"/>
                                        </p:tgtEl>
                                        <p:attrNameLst>
                                          <p:attrName>style.visibility</p:attrName>
                                        </p:attrNameLst>
                                      </p:cBhvr>
                                      <p:to>
                                        <p:strVal val="visible"/>
                                      </p:to>
                                    </p:set>
                                    <p:anim calcmode="lin" valueType="num">
                                      <p:cBhvr additive="base">
                                        <p:cTn id="81" dur="500" fill="hold"/>
                                        <p:tgtEl>
                                          <p:spTgt spid="263181"/>
                                        </p:tgtEl>
                                        <p:attrNameLst>
                                          <p:attrName>ppt_x</p:attrName>
                                        </p:attrNameLst>
                                      </p:cBhvr>
                                      <p:tavLst>
                                        <p:tav tm="0">
                                          <p:val>
                                            <p:strVal val="#ppt_x"/>
                                          </p:val>
                                        </p:tav>
                                        <p:tav tm="100000">
                                          <p:val>
                                            <p:strVal val="#ppt_x"/>
                                          </p:val>
                                        </p:tav>
                                      </p:tavLst>
                                    </p:anim>
                                    <p:anim calcmode="lin" valueType="num">
                                      <p:cBhvr additive="base">
                                        <p:cTn id="82" dur="500" fill="hold"/>
                                        <p:tgtEl>
                                          <p:spTgt spid="263181"/>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63183"/>
                                        </p:tgtEl>
                                        <p:attrNameLst>
                                          <p:attrName>style.visibility</p:attrName>
                                        </p:attrNameLst>
                                      </p:cBhvr>
                                      <p:to>
                                        <p:strVal val="visible"/>
                                      </p:to>
                                    </p:set>
                                    <p:anim calcmode="lin" valueType="num">
                                      <p:cBhvr additive="base">
                                        <p:cTn id="85" dur="500" fill="hold"/>
                                        <p:tgtEl>
                                          <p:spTgt spid="263183"/>
                                        </p:tgtEl>
                                        <p:attrNameLst>
                                          <p:attrName>ppt_x</p:attrName>
                                        </p:attrNameLst>
                                      </p:cBhvr>
                                      <p:tavLst>
                                        <p:tav tm="0">
                                          <p:val>
                                            <p:strVal val="#ppt_x"/>
                                          </p:val>
                                        </p:tav>
                                        <p:tav tm="100000">
                                          <p:val>
                                            <p:strVal val="#ppt_x"/>
                                          </p:val>
                                        </p:tav>
                                      </p:tavLst>
                                    </p:anim>
                                    <p:anim calcmode="lin" valueType="num">
                                      <p:cBhvr additive="base">
                                        <p:cTn id="86" dur="500" fill="hold"/>
                                        <p:tgtEl>
                                          <p:spTgt spid="263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nimBg="1"/>
      <p:bldP spid="263171" grpId="0" animBg="1"/>
      <p:bldP spid="263172" grpId="0" animBg="1"/>
      <p:bldP spid="2631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43A2ADC-3E17-4C64-B003-C3AD275EFBFD}" type="slidenum">
              <a:rPr lang="en-US" altLang="zh-CN"/>
              <a:pPr/>
              <a:t>12</a:t>
            </a:fld>
            <a:endParaRPr lang="en-US" altLang="zh-CN"/>
          </a:p>
        </p:txBody>
      </p:sp>
      <p:sp>
        <p:nvSpPr>
          <p:cNvPr id="217091" name="Rectangle 3"/>
          <p:cNvSpPr>
            <a:spLocks noGrp="1" noChangeArrowheads="1"/>
          </p:cNvSpPr>
          <p:nvPr>
            <p:ph type="body" idx="1"/>
          </p:nvPr>
        </p:nvSpPr>
        <p:spPr>
          <a:xfrm>
            <a:off x="468313" y="476250"/>
            <a:ext cx="8229600" cy="5761038"/>
          </a:xfrm>
        </p:spPr>
        <p:txBody>
          <a:bodyPr/>
          <a:lstStyle/>
          <a:p>
            <a:pPr algn="ctr">
              <a:lnSpc>
                <a:spcPct val="9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求递推关系</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设满</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个月时兔子对数为</a:t>
            </a:r>
            <a:r>
              <a:rPr lang="en-US" altLang="zh-CN" sz="3600" b="1" dirty="0" err="1">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其中当月新生兔数目设为</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个月留下的兔子数目设为</a:t>
            </a:r>
            <a:r>
              <a:rPr lang="en-US" altLang="zh-CN" sz="3600" b="1" dirty="0" err="1">
                <a:solidFill>
                  <a:srgbClr val="0000FF"/>
                </a:solidFill>
                <a:effectLst>
                  <a:outerShdw blurRad="38100" dist="38100" dir="2700000" algn="tl">
                    <a:srgbClr val="C0C0C0"/>
                  </a:outerShdw>
                </a:effectLst>
                <a:latin typeface="Times New Roman" pitchFamily="18" charset="0"/>
              </a:rPr>
              <a:t>Q</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Q</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但</a:t>
            </a:r>
            <a:r>
              <a:rPr lang="en-US" altLang="zh-CN" sz="3600" b="1" dirty="0" err="1">
                <a:solidFill>
                  <a:srgbClr val="0000FF"/>
                </a:solidFill>
                <a:effectLst>
                  <a:outerShdw blurRad="38100" dist="38100" dir="2700000" algn="tl">
                    <a:srgbClr val="C0C0C0"/>
                  </a:outerShdw>
                </a:effectLst>
                <a:latin typeface="Times New Roman" pitchFamily="18" charset="0"/>
              </a:rPr>
              <a:t>Q</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Q</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的所有兔子到第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个月都有繁殖能力了 </a:t>
            </a:r>
            <a:r>
              <a:rPr lang="en-US" altLang="zh-CN" sz="3600" b="1" dirty="0" err="1" smtClean="0">
                <a:solidFill>
                  <a:srgbClr val="0000FF"/>
                </a:solidFill>
                <a:effectLst>
                  <a:outerShdw blurRad="38100" dist="38100" dir="2700000" algn="tl">
                    <a:srgbClr val="C0C0C0"/>
                  </a:outerShdw>
                </a:effectLst>
                <a:latin typeface="Times New Roman" pitchFamily="18" charset="0"/>
              </a:rPr>
              <a:t>F</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dirty="0">
                <a:solidFill>
                  <a:srgbClr val="FF0000"/>
                </a:solidFill>
                <a:effectLst>
                  <a:outerShdw blurRad="38100" dist="38100" dir="2700000" algn="tl">
                    <a:srgbClr val="C0C0C0"/>
                  </a:outerShdw>
                </a:effectLst>
                <a:latin typeface="Times New Roman" pitchFamily="18" charset="0"/>
              </a:rPr>
              <a:t>(3.7)</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由递推关系</a:t>
            </a:r>
            <a:r>
              <a:rPr lang="en-US" altLang="zh-CN" sz="3600" b="1" dirty="0">
                <a:solidFill>
                  <a:srgbClr val="FF0000"/>
                </a:solidFill>
                <a:effectLst>
                  <a:outerShdw blurRad="38100" dist="38100" dir="2700000" algn="tl">
                    <a:srgbClr val="C0C0C0"/>
                  </a:outerShdw>
                </a:effectLst>
                <a:latin typeface="Times New Roman" pitchFamily="18" charset="0"/>
              </a:rPr>
              <a:t>(3.7)</a:t>
            </a:r>
            <a:r>
              <a:rPr lang="zh-CN" altLang="en-US" sz="3600" b="1" dirty="0">
                <a:effectLst>
                  <a:outerShdw blurRad="38100" dist="38100" dir="2700000" algn="tl">
                    <a:srgbClr val="C0C0C0"/>
                  </a:outerShdw>
                </a:effectLst>
                <a:latin typeface="Times New Roman" pitchFamily="18" charset="0"/>
              </a:rPr>
              <a:t>式可依次得到</a:t>
            </a:r>
          </a:p>
          <a:p>
            <a:pPr>
              <a:lnSpc>
                <a:spcPct val="90000"/>
              </a:lnSpc>
              <a:buFontTx/>
              <a:buNone/>
            </a:pPr>
            <a:r>
              <a:rPr lang="zh-CN" altLang="en-US"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=2, F</a:t>
            </a:r>
            <a:r>
              <a:rPr lang="en-US" altLang="zh-CN" sz="3600" b="1" baseline="-25000" dirty="0">
                <a:solidFill>
                  <a:srgbClr val="0000FF"/>
                </a:solidFill>
                <a:effectLst>
                  <a:outerShdw blurRad="38100" dist="38100" dir="2700000" algn="tl">
                    <a:srgbClr val="C0C0C0"/>
                  </a:outerShdw>
                </a:effectLst>
                <a:latin typeface="Times New Roman" pitchFamily="18" charset="0"/>
              </a:rPr>
              <a:t>4</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=3, </a:t>
            </a:r>
          </a:p>
          <a:p>
            <a:pPr>
              <a:lnSpc>
                <a:spcPct val="90000"/>
              </a:lnSpc>
              <a:buFontTx/>
              <a:buNone/>
            </a:pP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5</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4</a:t>
            </a:r>
            <a:r>
              <a:rPr lang="en-US" altLang="zh-CN" sz="3600" b="1" dirty="0">
                <a:solidFill>
                  <a:srgbClr val="0000FF"/>
                </a:solidFill>
                <a:effectLst>
                  <a:outerShdw blurRad="38100" dist="38100" dir="2700000" algn="tl">
                    <a:srgbClr val="C0C0C0"/>
                  </a:outerShdw>
                </a:effectLst>
                <a:latin typeface="Times New Roman" pitchFamily="18" charset="0"/>
              </a:rPr>
              <a:t>=3+2=5, </a:t>
            </a:r>
            <a:r>
              <a:rPr lang="en-US" altLang="zh-CN" sz="3600" b="1" dirty="0" smtClean="0">
                <a:solidFill>
                  <a:srgbClr val="0000FF"/>
                </a:solidFill>
                <a:effectLst>
                  <a:outerShdw blurRad="38100" dist="38100" dir="2700000" algn="tl">
                    <a:srgbClr val="C0C0C0"/>
                  </a:outerShdw>
                </a:effectLst>
                <a:latin typeface="Times New Roman" pitchFamily="18" charset="0"/>
              </a:rPr>
              <a:t>…</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p:txBody>
      </p:sp>
    </p:spTree>
    <p:extLst>
      <p:ext uri="{BB962C8B-B14F-4D97-AF65-F5344CB8AC3E}">
        <p14:creationId xmlns:p14="http://schemas.microsoft.com/office/powerpoint/2010/main" val="28523362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strips(downRight)">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strips(downRight)">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strips(downRight)">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strips(downRight)">
                                      <p:cBhvr>
                                        <p:cTn id="22" dur="500"/>
                                        <p:tgtEl>
                                          <p:spTgt spid="217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7091">
                                            <p:txEl>
                                              <p:pRg st="4" end="4"/>
                                            </p:txEl>
                                          </p:spTgt>
                                        </p:tgtEl>
                                        <p:attrNameLst>
                                          <p:attrName>style.visibility</p:attrName>
                                        </p:attrNameLst>
                                      </p:cBhvr>
                                      <p:to>
                                        <p:strVal val="visible"/>
                                      </p:to>
                                    </p:set>
                                    <p:animEffect transition="in" filter="strips(downRight)">
                                      <p:cBhvr>
                                        <p:cTn id="27" dur="500"/>
                                        <p:tgtEl>
                                          <p:spTgt spid="217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17091">
                                            <p:txEl>
                                              <p:pRg st="5" end="5"/>
                                            </p:txEl>
                                          </p:spTgt>
                                        </p:tgtEl>
                                        <p:attrNameLst>
                                          <p:attrName>style.visibility</p:attrName>
                                        </p:attrNameLst>
                                      </p:cBhvr>
                                      <p:to>
                                        <p:strVal val="visible"/>
                                      </p:to>
                                    </p:set>
                                    <p:animEffect transition="in" filter="strips(downRight)">
                                      <p:cBhvr>
                                        <p:cTn id="32"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B25CC63-9534-44E9-B434-5E1EC1C57147}" type="slidenum">
              <a:rPr lang="en-US" altLang="zh-CN"/>
              <a:pPr/>
              <a:t>13</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0000FF"/>
                </a:solidFill>
                <a:effectLst>
                  <a:outerShdw blurRad="38100" dist="38100" dir="2700000" algn="tl">
                    <a:srgbClr val="C0C0C0"/>
                  </a:outerShdw>
                </a:effectLst>
                <a:latin typeface="隶书" pitchFamily="49" charset="-122"/>
                <a:ea typeface="隶书" pitchFamily="49" charset="-122"/>
              </a:rPr>
              <a:t>母函数与递归关系</a:t>
            </a:r>
          </a:p>
        </p:txBody>
      </p:sp>
      <p:sp>
        <p:nvSpPr>
          <p:cNvPr id="119816" name="Rectangle 8"/>
          <p:cNvSpPr>
            <a:spLocks noChangeArrowheads="1"/>
          </p:cNvSpPr>
          <p:nvPr/>
        </p:nvSpPr>
        <p:spPr bwMode="auto">
          <a:xfrm>
            <a:off x="10937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l"/>
            </a:pP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母函数理论引言</a:t>
            </a:r>
            <a:r>
              <a:rPr lang="zh-CN" altLang="en-US" sz="3600" b="1">
                <a:effectLst>
                  <a:outerShdw blurRad="38100" dist="38100" dir="2700000" algn="tl">
                    <a:srgbClr val="C0C0C0"/>
                  </a:outerShdw>
                </a:effectLst>
                <a:latin typeface="楷体_GB2312" pitchFamily="49" charset="-122"/>
                <a:ea typeface="楷体_GB2312" pitchFamily="49" charset="-122"/>
              </a:rPr>
              <a:t> </a:t>
            </a:r>
          </a:p>
        </p:txBody>
      </p:sp>
      <p:sp>
        <p:nvSpPr>
          <p:cNvPr id="119819" name="Rectangle 11"/>
          <p:cNvSpPr>
            <a:spLocks noGrp="1" noChangeArrowheads="1"/>
          </p:cNvSpPr>
          <p:nvPr>
            <p:ph type="body" idx="1"/>
          </p:nvPr>
        </p:nvSpPr>
        <p:spPr>
          <a:xfrm>
            <a:off x="1671638" y="3573463"/>
            <a:ext cx="8229600" cy="792162"/>
          </a:xfrm>
          <a:noFill/>
          <a:ln/>
        </p:spPr>
        <p:txBody>
          <a:bodyPr/>
          <a:lstStyle/>
          <a:p>
            <a:pPr marL="609600" indent="-609600">
              <a:buClr>
                <a:srgbClr val="FF0000"/>
              </a:buClr>
              <a:buFont typeface="Wingdings" pitchFamily="2" charset="2"/>
              <a:buChar char="l"/>
            </a:pPr>
            <a:r>
              <a:rPr lang="zh-CN" altLang="en-US" sz="3600" b="1">
                <a:solidFill>
                  <a:srgbClr val="0000FF"/>
                </a:solidFill>
                <a:effectLst>
                  <a:outerShdw blurRad="38100" dist="38100" dir="2700000" algn="tl">
                    <a:srgbClr val="C0C0C0"/>
                  </a:outerShdw>
                </a:effectLst>
                <a:latin typeface="Times New Roman" pitchFamily="18" charset="0"/>
              </a:rPr>
              <a:t>母函数概念与运算</a:t>
            </a:r>
            <a:endParaRPr lang="zh-CN" altLang="en-US" sz="3600">
              <a:effectLst>
                <a:outerShdw blurRad="38100" dist="38100" dir="2700000" algn="tl">
                  <a:srgbClr val="C0C0C0"/>
                </a:outerShdw>
              </a:effectLst>
              <a:latin typeface="楷体_GB2312" pitchFamily="49" charset="-122"/>
              <a:ea typeface="楷体_GB2312" pitchFamily="49" charset="-122"/>
            </a:endParaRPr>
          </a:p>
        </p:txBody>
      </p:sp>
      <p:sp>
        <p:nvSpPr>
          <p:cNvPr id="119820" name="Rectangle 12"/>
          <p:cNvSpPr>
            <a:spLocks noChangeArrowheads="1"/>
          </p:cNvSpPr>
          <p:nvPr/>
        </p:nvSpPr>
        <p:spPr bwMode="auto">
          <a:xfrm>
            <a:off x="2319338" y="45815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90000"/>
              </a:lnSpc>
              <a:spcBef>
                <a:spcPct val="20000"/>
              </a:spcBef>
              <a:buClr>
                <a:srgbClr val="FF0000"/>
              </a:buClr>
              <a:buFont typeface="Wingdings" pitchFamily="2" charset="2"/>
              <a:buChar char="l"/>
            </a:pPr>
            <a:r>
              <a:rPr lang="en-US" altLang="zh-CN" sz="3600" b="1">
                <a:solidFill>
                  <a:srgbClr val="FF0000"/>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母函数与递归关系</a:t>
            </a:r>
            <a:endParaRPr lang="zh-CN" altLang="en-US" sz="36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119822" name="Rectangle 14"/>
          <p:cNvSpPr>
            <a:spLocks noChangeArrowheads="1"/>
          </p:cNvSpPr>
          <p:nvPr/>
        </p:nvSpPr>
        <p:spPr bwMode="auto">
          <a:xfrm>
            <a:off x="4460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SzPct val="80000"/>
              <a:buFont typeface="Wingdings" pitchFamily="2" charset="2"/>
              <a:buNone/>
            </a:pPr>
            <a:r>
              <a:rPr lang="en-US" altLang="zh-CN" sz="28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Generating Functions and Recurrence Relations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DF5C406-656B-440D-92FC-D762CAA989AF}" type="slidenum">
              <a:rPr lang="en-US" altLang="zh-CN"/>
              <a:pPr/>
              <a:t>14</a:t>
            </a:fld>
            <a:endParaRPr lang="en-US" altLang="zh-CN"/>
          </a:p>
        </p:txBody>
      </p:sp>
      <p:sp>
        <p:nvSpPr>
          <p:cNvPr id="118786"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一</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母函数理论引言</a:t>
            </a:r>
          </a:p>
        </p:txBody>
      </p:sp>
      <p:sp>
        <p:nvSpPr>
          <p:cNvPr id="118787" name="Rectangle 3"/>
          <p:cNvSpPr>
            <a:spLocks noGrp="1" noChangeArrowheads="1"/>
          </p:cNvSpPr>
          <p:nvPr>
            <p:ph type="body" idx="1"/>
          </p:nvPr>
        </p:nvSpPr>
        <p:spPr>
          <a:xfrm>
            <a:off x="468313" y="1341438"/>
            <a:ext cx="8229600" cy="5111750"/>
          </a:xfrm>
        </p:spPr>
        <p:txBody>
          <a:bodyPr/>
          <a:lstStyle/>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母函数就象一根晒衣绳</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我们把需要得到的一列数就挂在它上面</a:t>
            </a:r>
            <a:r>
              <a:rPr lang="en-US" altLang="zh-CN" sz="3600"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假定我们的问题的解是一列数</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我们想知道这个数列是什么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我们期望得到怎样的答案</a:t>
            </a:r>
            <a:r>
              <a:rPr lang="en-US" altLang="zh-CN" sz="3600"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当然</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最好的答案就是关于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的一个简单的公式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比如诸如</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30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之类的表达式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ea typeface="楷体_GB2312" pitchFamily="49" charset="-122"/>
              </a:rPr>
              <a:t>通项公式</a:t>
            </a:r>
            <a:r>
              <a:rPr lang="en-US" altLang="zh-CN" sz="3600" b="1" dirty="0">
                <a:effectLst>
                  <a:outerShdw blurRad="38100" dist="38100" dir="2700000" algn="tl">
                    <a:srgbClr val="C0C0C0"/>
                  </a:outerShdw>
                </a:effectLst>
                <a:latin typeface="Times New Roman" pitchFamily="18" charset="0"/>
              </a:rPr>
              <a:t>.</a:t>
            </a:r>
            <a:endParaRPr lang="en-US" altLang="zh-CN" sz="3600" b="1" dirty="0">
              <a:solidFill>
                <a:srgbClr val="0000FF"/>
              </a:solidFill>
              <a:effectLst>
                <a:outerShdw blurRad="38100" dist="38100" dir="2700000" algn="tl">
                  <a:srgbClr val="C0C0C0"/>
                </a:outerShdw>
              </a:effectLst>
              <a:latin typeface="Times New Roman" pitchFamily="18" charset="0"/>
            </a:endParaRPr>
          </a:p>
        </p:txBody>
      </p:sp>
      <p:graphicFrame>
        <p:nvGraphicFramePr>
          <p:cNvPr id="118788" name="Object 4"/>
          <p:cNvGraphicFramePr>
            <a:graphicFrameLocks noChangeAspect="1"/>
          </p:cNvGraphicFramePr>
          <p:nvPr/>
        </p:nvGraphicFramePr>
        <p:xfrm>
          <a:off x="0" y="0"/>
          <a:ext cx="914400" cy="198438"/>
        </p:xfrm>
        <a:graphic>
          <a:graphicData uri="http://schemas.openxmlformats.org/presentationml/2006/ole">
            <mc:AlternateContent xmlns:mc="http://schemas.openxmlformats.org/markup-compatibility/2006">
              <mc:Choice xmlns:v="urn:schemas-microsoft-com:vml" Requires="v">
                <p:oleObj spid="_x0000_s118846" name="Equation" r:id="rId3" imgW="435285" imgH="677109" progId="Equation.DSMT4">
                  <p:embed/>
                </p:oleObj>
              </mc:Choice>
              <mc:Fallback>
                <p:oleObj name="Equation" r:id="rId3" imgW="435285" imgH="677109"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strips(downRigh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strips(downRight)">
                                      <p:cBhvr>
                                        <p:cTn id="12" dur="500"/>
                                        <p:tgtEl>
                                          <p:spTgt spid="118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8787">
                                            <p:txEl>
                                              <p:pRg st="1" end="1"/>
                                            </p:txEl>
                                          </p:spTgt>
                                        </p:tgtEl>
                                        <p:attrNameLst>
                                          <p:attrName>style.visibility</p:attrName>
                                        </p:attrNameLst>
                                      </p:cBhvr>
                                      <p:to>
                                        <p:strVal val="visible"/>
                                      </p:to>
                                    </p:set>
                                    <p:animEffect transition="in" filter="strips(downRight)">
                                      <p:cBhvr>
                                        <p:cTn id="17" dur="500"/>
                                        <p:tgtEl>
                                          <p:spTgt spid="1187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8787">
                                            <p:txEl>
                                              <p:pRg st="2" end="2"/>
                                            </p:txEl>
                                          </p:spTgt>
                                        </p:tgtEl>
                                        <p:attrNameLst>
                                          <p:attrName>style.visibility</p:attrName>
                                        </p:attrNameLst>
                                      </p:cBhvr>
                                      <p:to>
                                        <p:strVal val="visible"/>
                                      </p:to>
                                    </p:set>
                                    <p:animEffect transition="in" filter="strips(downRight)">
                                      <p:cBhvr>
                                        <p:cTn id="22" dur="500"/>
                                        <p:tgtEl>
                                          <p:spTgt spid="1187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7BC78A3-E5BE-4D7E-BCD8-C89305C2478E}" type="slidenum">
              <a:rPr lang="en-US" altLang="zh-CN"/>
              <a:pPr/>
              <a:t>15</a:t>
            </a:fld>
            <a:endParaRPr lang="en-US" altLang="zh-CN"/>
          </a:p>
        </p:txBody>
      </p:sp>
      <p:sp>
        <p:nvSpPr>
          <p:cNvPr id="128003" name="Rectangle 3"/>
          <p:cNvSpPr>
            <a:spLocks noGrp="1" noChangeArrowheads="1"/>
          </p:cNvSpPr>
          <p:nvPr>
            <p:ph type="body" idx="1"/>
          </p:nvPr>
        </p:nvSpPr>
        <p:spPr>
          <a:xfrm>
            <a:off x="539750" y="404813"/>
            <a:ext cx="8135938" cy="5861050"/>
          </a:xfrm>
        </p:spPr>
        <p:txBody>
          <a:bodyPr/>
          <a:lstStyle/>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但是</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如果一个未知数列没有简单公式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或者即便存在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但是很复杂</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很不容易得到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我们也不知道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该怎么办</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如果我们还希望研究这个数列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讨论它的性质</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该如何下手</a:t>
            </a:r>
            <a:r>
              <a:rPr lang="en-US" altLang="zh-CN" sz="3600" b="1">
                <a:effectLst>
                  <a:outerShdw blurRad="38100" dist="38100" dir="2700000" algn="tl">
                    <a:srgbClr val="C0C0C0"/>
                  </a:outerShdw>
                </a:effectLst>
                <a:latin typeface="Times New Roman" pitchFamily="18" charset="0"/>
              </a:rPr>
              <a:t>? </a:t>
            </a:r>
          </a:p>
          <a:p>
            <a:pPr algn="just">
              <a:buClr>
                <a:srgbClr val="FF0000"/>
              </a:buClr>
              <a:buSzPct val="80000"/>
              <a:buFont typeface="Wingdings" pitchFamily="2" charset="2"/>
              <a:buChar char="l"/>
            </a:pPr>
            <a:r>
              <a:rPr lang="zh-CN" altLang="en-US" sz="3600" b="1">
                <a:effectLst>
                  <a:outerShdw blurRad="38100" dist="38100" dir="2700000" algn="tl">
                    <a:srgbClr val="C0C0C0"/>
                  </a:outerShdw>
                </a:effectLst>
                <a:latin typeface="Times New Roman" pitchFamily="18" charset="0"/>
              </a:rPr>
              <a:t>举一个极端的例子</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假定这个数列是</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3, 5, 7, 11, 13, 17, 19, 23, ….,</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此处</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是第</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个素数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这样的情况</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期望任何简单的公式都是不合理的</a:t>
            </a:r>
            <a:r>
              <a:rPr lang="en-US" altLang="zh-CN" sz="3600" b="1">
                <a:effectLst>
                  <a:outerShdw blurRad="38100" dist="38100" dir="2700000" algn="tl">
                    <a:srgbClr val="C0C0C0"/>
                  </a:outerShdw>
                </a:effectLst>
                <a:latin typeface="Times New Roman" pitchFamily="18" charset="0"/>
              </a:rPr>
              <a:t>.</a:t>
            </a:r>
            <a:r>
              <a:rPr lang="en-US" altLang="zh-CN" sz="3600">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strips(downRight)">
                                      <p:cBhvr>
                                        <p:cTn id="7" dur="500"/>
                                        <p:tgtEl>
                                          <p:spTgt spid="128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strips(downRight)">
                                      <p:cBhvr>
                                        <p:cTn id="12" dur="500"/>
                                        <p:tgtEl>
                                          <p:spTgt spid="128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strips(downRight)">
                                      <p:cBhvr>
                                        <p:cTn id="17" dur="5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7EE8701D-47C7-4D1E-BFCE-EE8DF1335CF8}" type="slidenum">
              <a:rPr lang="en-US" altLang="zh-CN"/>
              <a:pPr/>
              <a:t>16</a:t>
            </a:fld>
            <a:endParaRPr lang="en-US" altLang="zh-CN"/>
          </a:p>
        </p:txBody>
      </p:sp>
      <p:sp>
        <p:nvSpPr>
          <p:cNvPr id="180227" name="Rectangle 3"/>
          <p:cNvSpPr>
            <a:spLocks noGrp="1" noChangeArrowheads="1"/>
          </p:cNvSpPr>
          <p:nvPr>
            <p:ph type="body" idx="1"/>
          </p:nvPr>
        </p:nvSpPr>
        <p:spPr>
          <a:xfrm>
            <a:off x="457200" y="476250"/>
            <a:ext cx="8229600" cy="5649913"/>
          </a:xfrm>
        </p:spPr>
        <p:txBody>
          <a:bodyPr/>
          <a:lstStyle/>
          <a:p>
            <a:pPr>
              <a:buClr>
                <a:srgbClr val="FF0000"/>
              </a:buClr>
              <a:buFont typeface="Wingdings" pitchFamily="2" charset="2"/>
              <a:buChar char="l"/>
            </a:pPr>
            <a:r>
              <a:rPr lang="zh-CN" altLang="en-US" sz="3600" b="1" dirty="0">
                <a:solidFill>
                  <a:srgbClr val="0033CC"/>
                </a:solidFill>
                <a:effectLst>
                  <a:outerShdw blurRad="38100" dist="38100" dir="2700000" algn="tl">
                    <a:srgbClr val="C0C0C0"/>
                  </a:outerShdw>
                </a:effectLst>
                <a:latin typeface="Times New Roman" pitchFamily="18" charset="0"/>
              </a:rPr>
              <a:t>母函数</a:t>
            </a:r>
            <a:r>
              <a:rPr lang="zh-CN" altLang="en-US" sz="3600" b="1" dirty="0">
                <a:effectLst>
                  <a:outerShdw blurRad="38100" dist="38100" dir="2700000" algn="tl">
                    <a:srgbClr val="C0C0C0"/>
                  </a:outerShdw>
                </a:effectLst>
                <a:latin typeface="Times New Roman" pitchFamily="18" charset="0"/>
              </a:rPr>
              <a:t>把数列的所有成员用一种非常巧妙的方法联系在一起</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虽然这样做并不一定能得到数列的简单公式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可是也许能够给出一个</a:t>
            </a:r>
            <a:r>
              <a:rPr lang="zh-CN" altLang="en-US" sz="3600" b="1" dirty="0">
                <a:solidFill>
                  <a:srgbClr val="0000FF"/>
                </a:solidFill>
                <a:effectLst>
                  <a:outerShdw blurRad="38100" dist="38100" dir="2700000" algn="tl">
                    <a:srgbClr val="C0C0C0"/>
                  </a:outerShdw>
                </a:effectLst>
                <a:latin typeface="Times New Roman" pitchFamily="18" charset="0"/>
              </a:rPr>
              <a:t>幂级数和</a:t>
            </a:r>
            <a:r>
              <a:rPr lang="zh-CN" altLang="en-US" sz="3600" b="1" dirty="0">
                <a:effectLst>
                  <a:outerShdw blurRad="38100" dist="38100" dir="2700000" algn="tl">
                    <a:srgbClr val="C0C0C0"/>
                  </a:outerShdw>
                </a:effectLst>
                <a:latin typeface="Times New Roman" pitchFamily="18" charset="0"/>
              </a:rPr>
              <a:t>的简单公式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展开这个和函数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所得到的</a:t>
            </a:r>
            <a:r>
              <a:rPr lang="zh-CN" altLang="en-US" sz="3600" b="1" dirty="0">
                <a:solidFill>
                  <a:srgbClr val="0000FF"/>
                </a:solidFill>
                <a:effectLst>
                  <a:outerShdw blurRad="38100" dist="38100" dir="2700000" algn="tl">
                    <a:srgbClr val="C0C0C0"/>
                  </a:outerShdw>
                </a:effectLst>
                <a:latin typeface="Times New Roman" pitchFamily="18" charset="0"/>
              </a:rPr>
              <a:t>幂级数</a:t>
            </a:r>
            <a:r>
              <a:rPr lang="zh-CN" altLang="en-US" sz="3600" b="1" dirty="0">
                <a:effectLst>
                  <a:outerShdw blurRad="38100" dist="38100" dir="2700000" algn="tl">
                    <a:srgbClr val="C0C0C0"/>
                  </a:outerShdw>
                </a:effectLst>
                <a:latin typeface="Times New Roman" pitchFamily="18" charset="0"/>
              </a:rPr>
              <a:t>的</a:t>
            </a:r>
            <a:r>
              <a:rPr lang="zh-CN" altLang="en-US" sz="3600" b="1" dirty="0">
                <a:solidFill>
                  <a:srgbClr val="0000FF"/>
                </a:solidFill>
                <a:effectLst>
                  <a:outerShdw blurRad="38100" dist="38100" dir="2700000" algn="tl">
                    <a:srgbClr val="C0C0C0"/>
                  </a:outerShdw>
                </a:effectLst>
                <a:latin typeface="Times New Roman" pitchFamily="18" charset="0"/>
              </a:rPr>
              <a:t>系数</a:t>
            </a:r>
            <a:r>
              <a:rPr lang="zh-CN" altLang="en-US" sz="3600" b="1" dirty="0">
                <a:effectLst>
                  <a:outerShdw blurRad="38100" dist="38100" dir="2700000" algn="tl">
                    <a:srgbClr val="C0C0C0"/>
                  </a:outerShdw>
                </a:effectLst>
                <a:latin typeface="Times New Roman" pitchFamily="18" charset="0"/>
              </a:rPr>
              <a:t>就是我们所要找的</a:t>
            </a:r>
            <a:r>
              <a:rPr lang="zh-CN" altLang="en-US" sz="3600" b="1" dirty="0">
                <a:solidFill>
                  <a:srgbClr val="0000FF"/>
                </a:solidFill>
                <a:effectLst>
                  <a:outerShdw blurRad="38100" dist="38100" dir="2700000" algn="tl">
                    <a:srgbClr val="C0C0C0"/>
                  </a:outerShdw>
                </a:effectLst>
                <a:latin typeface="Times New Roman" pitchFamily="18" charset="0"/>
              </a:rPr>
              <a:t>数列</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smtClean="0">
                <a:effectLst>
                  <a:outerShdw blurRad="38100" dist="38100" dir="2700000" algn="tl">
                    <a:srgbClr val="C0C0C0"/>
                  </a:outerShdw>
                </a:effectLst>
                <a:latin typeface="Times New Roman" pitchFamily="18" charset="0"/>
              </a:rPr>
              <a:t>比如我们学习</a:t>
            </a:r>
            <a:r>
              <a:rPr lang="zh-CN" altLang="en-US" sz="3600" b="1" dirty="0">
                <a:effectLst>
                  <a:outerShdw blurRad="38100" dist="38100" dir="2700000" algn="tl">
                    <a:srgbClr val="C0C0C0"/>
                  </a:outerShdw>
                </a:effectLst>
                <a:latin typeface="Times New Roman" pitchFamily="18" charset="0"/>
              </a:rPr>
              <a:t>到的</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它满足一个递归关系</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&gt;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F</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=F</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=1).</a:t>
            </a:r>
          </a:p>
        </p:txBody>
      </p:sp>
    </p:spTree>
    <p:extLst>
      <p:ext uri="{BB962C8B-B14F-4D97-AF65-F5344CB8AC3E}">
        <p14:creationId xmlns:p14="http://schemas.microsoft.com/office/powerpoint/2010/main" val="1801835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strips(downRigh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strips(downRight)">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strips(downRight)">
                                      <p:cBhvr>
                                        <p:cTn id="17" dur="500"/>
                                        <p:tgtEl>
                                          <p:spTgt spid="180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67D1332-AB2D-49BC-A4B1-3290B9BAA974}" type="slidenum">
              <a:rPr lang="en-US" altLang="zh-CN"/>
              <a:pPr/>
              <a:t>17</a:t>
            </a:fld>
            <a:endParaRPr lang="en-US" altLang="zh-CN"/>
          </a:p>
        </p:txBody>
      </p:sp>
      <p:sp>
        <p:nvSpPr>
          <p:cNvPr id="181251" name="Rectangle 3"/>
          <p:cNvSpPr>
            <a:spLocks noGrp="1" noChangeArrowheads="1"/>
          </p:cNvSpPr>
          <p:nvPr>
            <p:ph type="body" idx="1"/>
          </p:nvPr>
        </p:nvSpPr>
        <p:spPr>
          <a:xfrm>
            <a:off x="457200" y="620713"/>
            <a:ext cx="8229600" cy="5761037"/>
          </a:xfrm>
        </p:spPr>
        <p:txBody>
          <a:bodyPr/>
          <a:lstStyle/>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虽然这个数列也有一个准确的公式</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也不算太复杂</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但是</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我们将以它作为例子</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说明用母函数的思想方法是如何回答这个问题的</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应该是有意义的</a:t>
            </a:r>
            <a:r>
              <a:rPr lang="en-US" altLang="zh-CN"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这个回答就是</a:t>
            </a:r>
            <a:r>
              <a:rPr lang="en-US" altLang="zh-CN" b="1">
                <a:effectLst>
                  <a:outerShdw blurRad="38100" dist="38100" dir="2700000" algn="tl">
                    <a:srgbClr val="C0C0C0"/>
                  </a:outerShdw>
                </a:effectLst>
                <a:latin typeface="Times New Roman" pitchFamily="18" charset="0"/>
              </a:rPr>
              <a:t>: </a:t>
            </a:r>
            <a:r>
              <a:rPr lang="en-US" altLang="zh-CN" b="1">
                <a:solidFill>
                  <a:srgbClr val="0000FF"/>
                </a:solidFill>
                <a:effectLst>
                  <a:outerShdw blurRad="38100" dist="38100" dir="2700000" algn="tl">
                    <a:srgbClr val="C0C0C0"/>
                  </a:outerShdw>
                </a:effectLst>
                <a:latin typeface="Times New Roman" pitchFamily="18" charset="0"/>
              </a:rPr>
              <a:t> F</a:t>
            </a:r>
            <a:r>
              <a:rPr lang="en-US" altLang="zh-CN" b="1" i="1" baseline="-25000">
                <a:solidFill>
                  <a:srgbClr val="0000FF"/>
                </a:solidFill>
                <a:effectLst>
                  <a:outerShdw blurRad="38100" dist="38100" dir="2700000" algn="tl">
                    <a:srgbClr val="C0C0C0"/>
                  </a:outerShdw>
                </a:effectLst>
                <a:latin typeface="Times New Roman" pitchFamily="18" charset="0"/>
              </a:rPr>
              <a:t>n</a:t>
            </a:r>
            <a:r>
              <a:rPr lang="zh-CN" altLang="en-US" b="1">
                <a:effectLst>
                  <a:outerShdw blurRad="38100" dist="38100" dir="2700000" algn="tl">
                    <a:srgbClr val="C0C0C0"/>
                  </a:outerShdw>
                </a:effectLst>
                <a:latin typeface="Times New Roman" pitchFamily="18" charset="0"/>
              </a:rPr>
              <a:t>是函数</a:t>
            </a:r>
            <a:r>
              <a:rPr lang="en-US" altLang="zh-CN" b="1">
                <a:solidFill>
                  <a:srgbClr val="0000FF"/>
                </a:solidFill>
                <a:effectLst>
                  <a:outerShdw blurRad="38100" dist="38100" dir="2700000" algn="tl">
                    <a:srgbClr val="C0C0C0"/>
                  </a:outerShdw>
                </a:effectLst>
                <a:latin typeface="Times New Roman" pitchFamily="18" charset="0"/>
              </a:rPr>
              <a:t>1/(1-</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a:solidFill>
                  <a:srgbClr val="0000FF"/>
                </a:solidFill>
                <a:effectLst>
                  <a:outerShdw blurRad="38100" dist="38100" dir="2700000" algn="tl">
                    <a:srgbClr val="C0C0C0"/>
                  </a:outerShdw>
                </a:effectLst>
                <a:latin typeface="Times New Roman" pitchFamily="18" charset="0"/>
              </a:rPr>
              <a:t>-</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baseline="30000">
                <a:solidFill>
                  <a:srgbClr val="0000FF"/>
                </a:solidFill>
                <a:effectLst>
                  <a:outerShdw blurRad="38100" dist="38100" dir="2700000" algn="tl">
                    <a:srgbClr val="C0C0C0"/>
                  </a:outerShdw>
                </a:effectLst>
                <a:latin typeface="Times New Roman" pitchFamily="18" charset="0"/>
              </a:rPr>
              <a:t>2</a:t>
            </a:r>
            <a:r>
              <a:rPr lang="en-US" altLang="zh-CN" b="1">
                <a:solidFill>
                  <a:srgbClr val="0000FF"/>
                </a:solidFill>
                <a:effectLst>
                  <a:outerShdw blurRad="38100" dist="38100" dir="2700000" algn="tl">
                    <a:srgbClr val="C0C0C0"/>
                  </a:outerShdw>
                </a:effectLst>
                <a:latin typeface="Times New Roman" pitchFamily="18" charset="0"/>
              </a:rPr>
              <a:t>)</a:t>
            </a:r>
            <a:r>
              <a:rPr lang="zh-CN" altLang="en-US" b="1">
                <a:effectLst>
                  <a:outerShdw blurRad="38100" dist="38100" dir="2700000" algn="tl">
                    <a:srgbClr val="C0C0C0"/>
                  </a:outerShdw>
                </a:effectLst>
                <a:latin typeface="Times New Roman" pitchFamily="18" charset="0"/>
              </a:rPr>
              <a:t>关于原点的幂级数展开式中</a:t>
            </a:r>
            <a:r>
              <a:rPr lang="en-US" altLang="zh-CN" b="1" i="1">
                <a:solidFill>
                  <a:srgbClr val="0000FF"/>
                </a:solidFill>
                <a:effectLst>
                  <a:outerShdw blurRad="38100" dist="38100" dir="2700000" algn="tl">
                    <a:srgbClr val="C0C0C0"/>
                  </a:outerShdw>
                </a:effectLst>
                <a:latin typeface="Times New Roman" pitchFamily="18" charset="0"/>
              </a:rPr>
              <a:t>x</a:t>
            </a:r>
            <a:r>
              <a:rPr lang="en-US" altLang="zh-CN" b="1" i="1" baseline="30000">
                <a:solidFill>
                  <a:srgbClr val="0000FF"/>
                </a:solidFill>
                <a:effectLst>
                  <a:outerShdw blurRad="38100" dist="38100" dir="2700000" algn="tl">
                    <a:srgbClr val="C0C0C0"/>
                  </a:outerShdw>
                </a:effectLst>
                <a:latin typeface="Times New Roman" pitchFamily="18" charset="0"/>
              </a:rPr>
              <a:t>n</a:t>
            </a:r>
            <a:r>
              <a:rPr lang="zh-CN" altLang="en-US" b="1">
                <a:effectLst>
                  <a:outerShdw blurRad="38100" dist="38100" dir="2700000" algn="tl">
                    <a:srgbClr val="C0C0C0"/>
                  </a:outerShdw>
                </a:effectLst>
                <a:latin typeface="Times New Roman" pitchFamily="18" charset="0"/>
              </a:rPr>
              <a:t>的系数</a:t>
            </a:r>
            <a:r>
              <a:rPr lang="en-US" altLang="zh-CN"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也许你会承认这是一种答案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但是不欣赏这个答案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因为我们没有明显的公式</a:t>
            </a:r>
            <a:r>
              <a:rPr lang="en-US" altLang="zh-CN"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b="1">
                <a:effectLst>
                  <a:outerShdw blurRad="38100" dist="38100" dir="2700000" algn="tl">
                    <a:srgbClr val="C0C0C0"/>
                  </a:outerShdw>
                </a:effectLst>
                <a:latin typeface="Times New Roman" pitchFamily="18" charset="0"/>
              </a:rPr>
              <a:t>实际上</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这是一个相当优美的答案</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用这样的结果</a:t>
            </a:r>
            <a:r>
              <a:rPr lang="en-US" altLang="zh-CN" b="1">
                <a:effectLst>
                  <a:outerShdw blurRad="38100" dist="38100" dir="2700000" algn="tl">
                    <a:srgbClr val="C0C0C0"/>
                  </a:outerShdw>
                </a:effectLst>
                <a:latin typeface="Times New Roman" pitchFamily="18" charset="0"/>
              </a:rPr>
              <a:t>, </a:t>
            </a:r>
            <a:r>
              <a:rPr lang="zh-CN" altLang="en-US" b="1">
                <a:effectLst>
                  <a:outerShdw blurRad="38100" dist="38100" dir="2700000" algn="tl">
                    <a:srgbClr val="C0C0C0"/>
                  </a:outerShdw>
                </a:effectLst>
                <a:latin typeface="Times New Roman" pitchFamily="18" charset="0"/>
              </a:rPr>
              <a:t>我们可以对</a:t>
            </a:r>
            <a:r>
              <a:rPr lang="zh-CN" altLang="en-US" b="1">
                <a:solidFill>
                  <a:srgbClr val="0000FF"/>
                </a:solidFill>
                <a:effectLst>
                  <a:outerShdw blurRad="38100" dist="38100" dir="2700000" algn="tl">
                    <a:srgbClr val="C0C0C0"/>
                  </a:outerShdw>
                </a:effectLst>
                <a:latin typeface="Times New Roman" pitchFamily="18" charset="0"/>
              </a:rPr>
              <a:t>整个数列</a:t>
            </a:r>
            <a:r>
              <a:rPr lang="zh-CN" altLang="en-US" b="1">
                <a:effectLst>
                  <a:outerShdw blurRad="38100" dist="38100" dir="2700000" algn="tl">
                    <a:srgbClr val="C0C0C0"/>
                  </a:outerShdw>
                </a:effectLst>
                <a:latin typeface="Times New Roman" pitchFamily="18" charset="0"/>
              </a:rPr>
              <a:t>做我们想做的许多事情</a:t>
            </a:r>
            <a:r>
              <a:rPr lang="en-US" altLang="zh-CN" b="1">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4180796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strips(downRight)">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strips(downRight)">
                                      <p:cBhvr>
                                        <p:cTn id="12" dur="500"/>
                                        <p:tgtEl>
                                          <p:spTgt spid="181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1251">
                                            <p:txEl>
                                              <p:pRg st="2" end="2"/>
                                            </p:txEl>
                                          </p:spTgt>
                                        </p:tgtEl>
                                        <p:attrNameLst>
                                          <p:attrName>style.visibility</p:attrName>
                                        </p:attrNameLst>
                                      </p:cBhvr>
                                      <p:to>
                                        <p:strVal val="visible"/>
                                      </p:to>
                                    </p:set>
                                    <p:animEffect transition="in" filter="strips(downRight)">
                                      <p:cBhvr>
                                        <p:cTn id="17" dur="500"/>
                                        <p:tgtEl>
                                          <p:spTgt spid="181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1251">
                                            <p:txEl>
                                              <p:pRg st="3" end="3"/>
                                            </p:txEl>
                                          </p:spTgt>
                                        </p:tgtEl>
                                        <p:attrNameLst>
                                          <p:attrName>style.visibility</p:attrName>
                                        </p:attrNameLst>
                                      </p:cBhvr>
                                      <p:to>
                                        <p:strVal val="visible"/>
                                      </p:to>
                                    </p:set>
                                    <p:animEffect transition="in" filter="strips(downRight)">
                                      <p:cBhvr>
                                        <p:cTn id="22"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FE2AEC2-A11B-4881-BA8C-587574465409}" type="slidenum">
              <a:rPr lang="en-US" altLang="zh-CN"/>
              <a:pPr/>
              <a:t>18</a:t>
            </a:fld>
            <a:endParaRPr lang="en-US" altLang="zh-CN"/>
          </a:p>
        </p:txBody>
      </p:sp>
      <p:sp>
        <p:nvSpPr>
          <p:cNvPr id="182275" name="Rectangle 3"/>
          <p:cNvSpPr>
            <a:spLocks noGrp="1" noChangeArrowheads="1"/>
          </p:cNvSpPr>
          <p:nvPr>
            <p:ph type="body" idx="1"/>
          </p:nvPr>
        </p:nvSpPr>
        <p:spPr>
          <a:xfrm>
            <a:off x="457200" y="836613"/>
            <a:ext cx="8229600" cy="5329237"/>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我们不可能讲的太深入</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但是我还是想列举出数列的母函数能帮助我们所做的事情</a:t>
            </a:r>
            <a:r>
              <a:rPr lang="en-US" altLang="zh-CN" sz="36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找准确公式</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找递归关系</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证明恒等式</a:t>
            </a:r>
          </a:p>
          <a:p>
            <a:pPr lvl="1">
              <a:buClr>
                <a:srgbClr val="FF0000"/>
              </a:buClr>
              <a:buFont typeface="Wingdings" pitchFamily="2" charset="2"/>
              <a:buChar char="l"/>
            </a:pPr>
            <a:r>
              <a:rPr lang="zh-CN" altLang="en-US" sz="3200" b="1">
                <a:effectLst>
                  <a:outerShdw blurRad="38100" dist="38100" dir="2700000" algn="tl">
                    <a:srgbClr val="C0C0C0"/>
                  </a:outerShdw>
                </a:effectLst>
                <a:latin typeface="Times New Roman" pitchFamily="18" charset="0"/>
              </a:rPr>
              <a:t> 求平均值</a:t>
            </a:r>
            <a:r>
              <a:rPr lang="en-US" altLang="zh-CN" sz="3200" b="1">
                <a:effectLst>
                  <a:outerShdw blurRad="38100" dist="38100" dir="2700000" algn="tl">
                    <a:srgbClr val="C0C0C0"/>
                  </a:outerShdw>
                </a:effectLst>
                <a:latin typeface="Times New Roman" pitchFamily="18" charset="0"/>
              </a:rPr>
              <a:t>.</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求渐近公式</a:t>
            </a:r>
            <a:r>
              <a:rPr lang="en-US" altLang="zh-CN" sz="3200" b="1">
                <a:effectLst>
                  <a:outerShdw blurRad="38100" dist="38100" dir="2700000" algn="tl">
                    <a:srgbClr val="C0C0C0"/>
                  </a:outerShdw>
                </a:effectLst>
                <a:latin typeface="Times New Roman" pitchFamily="18" charset="0"/>
              </a:rPr>
              <a:t>. </a:t>
            </a:r>
          </a:p>
          <a:p>
            <a:pPr lvl="1">
              <a:buClr>
                <a:srgbClr val="FF0000"/>
              </a:buClr>
              <a:buFont typeface="Wingdings" pitchFamily="2" charset="2"/>
              <a:buChar char="l"/>
            </a:pP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证明单峰性质</a:t>
            </a:r>
          </a:p>
        </p:txBody>
      </p:sp>
    </p:spTree>
    <p:extLst>
      <p:ext uri="{BB962C8B-B14F-4D97-AF65-F5344CB8AC3E}">
        <p14:creationId xmlns:p14="http://schemas.microsoft.com/office/powerpoint/2010/main" val="22756890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strips(downRight)">
                                      <p:cBhvr>
                                        <p:cTn id="7" dur="500"/>
                                        <p:tgtEl>
                                          <p:spTgt spid="182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strips(downRight)">
                                      <p:cBhvr>
                                        <p:cTn id="12" dur="500"/>
                                        <p:tgtEl>
                                          <p:spTgt spid="182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2275">
                                            <p:txEl>
                                              <p:pRg st="2" end="2"/>
                                            </p:txEl>
                                          </p:spTgt>
                                        </p:tgtEl>
                                        <p:attrNameLst>
                                          <p:attrName>style.visibility</p:attrName>
                                        </p:attrNameLst>
                                      </p:cBhvr>
                                      <p:to>
                                        <p:strVal val="visible"/>
                                      </p:to>
                                    </p:set>
                                    <p:animEffect transition="in" filter="strips(downRight)">
                                      <p:cBhvr>
                                        <p:cTn id="17" dur="500"/>
                                        <p:tgtEl>
                                          <p:spTgt spid="182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2275">
                                            <p:txEl>
                                              <p:pRg st="3" end="3"/>
                                            </p:txEl>
                                          </p:spTgt>
                                        </p:tgtEl>
                                        <p:attrNameLst>
                                          <p:attrName>style.visibility</p:attrName>
                                        </p:attrNameLst>
                                      </p:cBhvr>
                                      <p:to>
                                        <p:strVal val="visible"/>
                                      </p:to>
                                    </p:set>
                                    <p:animEffect transition="in" filter="strips(downRight)">
                                      <p:cBhvr>
                                        <p:cTn id="22" dur="500"/>
                                        <p:tgtEl>
                                          <p:spTgt spid="182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2275">
                                            <p:txEl>
                                              <p:pRg st="4" end="4"/>
                                            </p:txEl>
                                          </p:spTgt>
                                        </p:tgtEl>
                                        <p:attrNameLst>
                                          <p:attrName>style.visibility</p:attrName>
                                        </p:attrNameLst>
                                      </p:cBhvr>
                                      <p:to>
                                        <p:strVal val="visible"/>
                                      </p:to>
                                    </p:set>
                                    <p:animEffect transition="in" filter="strips(downRight)">
                                      <p:cBhvr>
                                        <p:cTn id="27" dur="500"/>
                                        <p:tgtEl>
                                          <p:spTgt spid="182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2275">
                                            <p:txEl>
                                              <p:pRg st="5" end="5"/>
                                            </p:txEl>
                                          </p:spTgt>
                                        </p:tgtEl>
                                        <p:attrNameLst>
                                          <p:attrName>style.visibility</p:attrName>
                                        </p:attrNameLst>
                                      </p:cBhvr>
                                      <p:to>
                                        <p:strVal val="visible"/>
                                      </p:to>
                                    </p:set>
                                    <p:animEffect transition="in" filter="strips(downRight)">
                                      <p:cBhvr>
                                        <p:cTn id="32" dur="500"/>
                                        <p:tgtEl>
                                          <p:spTgt spid="182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2275">
                                            <p:txEl>
                                              <p:pRg st="6" end="6"/>
                                            </p:txEl>
                                          </p:spTgt>
                                        </p:tgtEl>
                                        <p:attrNameLst>
                                          <p:attrName>style.visibility</p:attrName>
                                        </p:attrNameLst>
                                      </p:cBhvr>
                                      <p:to>
                                        <p:strVal val="visible"/>
                                      </p:to>
                                    </p:set>
                                    <p:animEffect transition="in" filter="strips(downRight)">
                                      <p:cBhvr>
                                        <p:cTn id="37" dur="500"/>
                                        <p:tgtEl>
                                          <p:spTgt spid="182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4A983BC-3CE9-41DB-A782-07FF4AE97506}" type="slidenum">
              <a:rPr lang="en-US" altLang="zh-CN"/>
              <a:pPr/>
              <a:t>19</a:t>
            </a:fld>
            <a:endParaRPr lang="en-US" altLang="zh-CN"/>
          </a:p>
        </p:txBody>
      </p:sp>
      <p:sp>
        <p:nvSpPr>
          <p:cNvPr id="183298" name="Rectangle 2"/>
          <p:cNvSpPr>
            <a:spLocks noGrp="1" noChangeArrowheads="1"/>
          </p:cNvSpPr>
          <p:nvPr>
            <p:ph type="title"/>
          </p:nvPr>
        </p:nvSpPr>
        <p:spPr/>
        <p:txBody>
          <a:bodyPr/>
          <a:lstStyle/>
          <a:p>
            <a:r>
              <a:rPr lang="zh-CN" altLang="en-US" sz="4800" b="1">
                <a:solidFill>
                  <a:srgbClr val="FF0000"/>
                </a:solidFill>
                <a:effectLst>
                  <a:outerShdw blurRad="38100" dist="38100" dir="2700000" algn="tl">
                    <a:srgbClr val="C0C0C0"/>
                  </a:outerShdw>
                </a:effectLst>
              </a:rPr>
              <a:t>二</a:t>
            </a:r>
            <a:r>
              <a:rPr lang="en-US" altLang="zh-CN" sz="4800" b="1">
                <a:solidFill>
                  <a:srgbClr val="FF0000"/>
                </a:solidFill>
                <a:effectLst>
                  <a:outerShdw blurRad="38100" dist="38100" dir="2700000" algn="tl">
                    <a:srgbClr val="C0C0C0"/>
                  </a:outerShdw>
                </a:effectLst>
              </a:rPr>
              <a:t>. </a:t>
            </a:r>
            <a:r>
              <a:rPr lang="zh-CN" altLang="en-US" sz="4800" b="1">
                <a:solidFill>
                  <a:srgbClr val="FF0000"/>
                </a:solidFill>
                <a:effectLst>
                  <a:outerShdw blurRad="38100" dist="38100" dir="2700000" algn="tl">
                    <a:srgbClr val="C0C0C0"/>
                  </a:outerShdw>
                </a:effectLst>
              </a:rPr>
              <a:t>母函数概念及运算</a:t>
            </a:r>
          </a:p>
        </p:txBody>
      </p:sp>
      <p:sp>
        <p:nvSpPr>
          <p:cNvPr id="183299" name="Rectangle 3"/>
          <p:cNvSpPr>
            <a:spLocks noGrp="1" noChangeArrowheads="1"/>
          </p:cNvSpPr>
          <p:nvPr>
            <p:ph type="body" idx="1"/>
          </p:nvPr>
        </p:nvSpPr>
        <p:spPr>
          <a:xfrm>
            <a:off x="395288" y="1268413"/>
            <a:ext cx="8229600" cy="5113337"/>
          </a:xfrm>
        </p:spPr>
        <p:txBody>
          <a:bodyPr/>
          <a:lstStyle/>
          <a:p>
            <a:pPr marL="609600" indent="-609600">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母函数概念</a:t>
            </a:r>
            <a:r>
              <a:rPr lang="zh-CN" altLang="en-US" sz="3600">
                <a:solidFill>
                  <a:srgbClr val="0000FF"/>
                </a:solidFill>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设有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三个不同的球</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从中选取一个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把这些可能的选取形象地表示为</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类似地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从中选取二个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和</a:t>
            </a:r>
            <a:r>
              <a:rPr lang="en-US" altLang="zh-CN" sz="3600" b="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和</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可形象地表示为</a:t>
            </a:r>
            <a:r>
              <a:rPr lang="en-US" altLang="zh-CN" sz="3600" b="1" i="1">
                <a:solidFill>
                  <a:srgbClr val="0000FF"/>
                </a:solidFill>
                <a:effectLst>
                  <a:outerShdw blurRad="38100" dist="38100" dir="2700000" algn="tl">
                    <a:srgbClr val="C0C0C0"/>
                  </a:outerShdw>
                </a:effectLst>
                <a:latin typeface="Times New Roman" pitchFamily="18" charset="0"/>
              </a:rPr>
              <a:t>ab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同样</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从中选取三个</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只有一种方法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也可形象地表示为</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strips(downRight)">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3299">
                                            <p:txEl>
                                              <p:pRg st="0" end="0"/>
                                            </p:txEl>
                                          </p:spTgt>
                                        </p:tgtEl>
                                        <p:attrNameLst>
                                          <p:attrName>style.visibility</p:attrName>
                                        </p:attrNameLst>
                                      </p:cBhvr>
                                      <p:to>
                                        <p:strVal val="visible"/>
                                      </p:to>
                                    </p:set>
                                    <p:animEffect transition="in" filter="strips(downRight)">
                                      <p:cBhvr>
                                        <p:cTn id="12" dur="500"/>
                                        <p:tgtEl>
                                          <p:spTgt spid="183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3299">
                                            <p:txEl>
                                              <p:pRg st="1" end="1"/>
                                            </p:txEl>
                                          </p:spTgt>
                                        </p:tgtEl>
                                        <p:attrNameLst>
                                          <p:attrName>style.visibility</p:attrName>
                                        </p:attrNameLst>
                                      </p:cBhvr>
                                      <p:to>
                                        <p:strVal val="visible"/>
                                      </p:to>
                                    </p:set>
                                    <p:animEffect transition="in" filter="strips(downRight)">
                                      <p:cBhvr>
                                        <p:cTn id="17" dur="500"/>
                                        <p:tgtEl>
                                          <p:spTgt spid="1832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3299">
                                            <p:txEl>
                                              <p:pRg st="2" end="2"/>
                                            </p:txEl>
                                          </p:spTgt>
                                        </p:tgtEl>
                                        <p:attrNameLst>
                                          <p:attrName>style.visibility</p:attrName>
                                        </p:attrNameLst>
                                      </p:cBhvr>
                                      <p:to>
                                        <p:strVal val="visible"/>
                                      </p:to>
                                    </p:set>
                                    <p:animEffect transition="in" filter="strips(downRight)">
                                      <p:cBhvr>
                                        <p:cTn id="22" dur="500"/>
                                        <p:tgtEl>
                                          <p:spTgt spid="183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p:bldP spid="1832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852181C0-C0EF-D845-AAB9-41690C16FBE2}" type="slidenum">
              <a:rPr lang="en-US" altLang="zh-CN"/>
              <a:pPr/>
              <a:t>2</a:t>
            </a:fld>
            <a:endParaRPr lang="en-US" altLang="zh-CN"/>
          </a:p>
        </p:txBody>
      </p:sp>
      <p:sp>
        <p:nvSpPr>
          <p:cNvPr id="119813" name="Text Box 5"/>
          <p:cNvSpPr txBox="1">
            <a:spLocks noGrp="1" noChangeArrowheads="1"/>
          </p:cNvSpPr>
          <p:nvPr>
            <p:ph type="title"/>
          </p:nvPr>
        </p:nvSpPr>
        <p:spPr>
          <a:xfrm>
            <a:off x="446088" y="476250"/>
            <a:ext cx="8229600" cy="1143000"/>
          </a:xfrm>
          <a:noFill/>
          <a:ln/>
        </p:spPr>
        <p:txBody>
          <a:bodyPr/>
          <a:lstStyle/>
          <a:p>
            <a:r>
              <a:rPr lang="zh-CN" altLang="en-US" b="1">
                <a:solidFill>
                  <a:srgbClr val="0000FF"/>
                </a:solidFill>
                <a:effectLst>
                  <a:outerShdw blurRad="38100" dist="38100" dir="2700000" algn="tl">
                    <a:srgbClr val="DDDDDD"/>
                  </a:outerShdw>
                </a:effectLst>
                <a:latin typeface="隶书" charset="0"/>
                <a:ea typeface="隶书" charset="0"/>
                <a:cs typeface="隶书" charset="0"/>
              </a:rPr>
              <a:t>母函数与递归关系</a:t>
            </a:r>
          </a:p>
        </p:txBody>
      </p:sp>
      <p:sp>
        <p:nvSpPr>
          <p:cNvPr id="119816" name="Rectangle 8"/>
          <p:cNvSpPr>
            <a:spLocks noChangeArrowheads="1"/>
          </p:cNvSpPr>
          <p:nvPr/>
        </p:nvSpPr>
        <p:spPr bwMode="auto">
          <a:xfrm>
            <a:off x="1093788" y="2565400"/>
            <a:ext cx="83740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en-US" altLang="zh-CN" sz="3600" b="1">
                <a:solidFill>
                  <a:srgbClr val="FF0000"/>
                </a:solidFill>
                <a:effectLst>
                  <a:outerShdw blurRad="38100" dist="38100" dir="2700000" algn="tl">
                    <a:srgbClr val="DDDDDD"/>
                  </a:outerShdw>
                </a:effectLst>
                <a:latin typeface="Times New Roman" charset="0"/>
              </a:rPr>
              <a:t> </a:t>
            </a:r>
            <a:r>
              <a:rPr lang="zh-CN" altLang="en-US" sz="3600" b="1">
                <a:solidFill>
                  <a:srgbClr val="0000FF"/>
                </a:solidFill>
                <a:effectLst>
                  <a:outerShdw blurRad="38100" dist="38100" dir="2700000" algn="tl">
                    <a:srgbClr val="DDDDDD"/>
                  </a:outerShdw>
                </a:effectLst>
                <a:latin typeface="Times New Roman" charset="0"/>
              </a:rPr>
              <a:t>母函数理论引言</a:t>
            </a:r>
            <a:r>
              <a:rPr lang="en-US" altLang="zh-CN" sz="3600" b="1">
                <a:effectLst>
                  <a:outerShdw blurRad="38100" dist="38100" dir="2700000" algn="tl">
                    <a:srgbClr val="DDDDDD"/>
                  </a:outerShdw>
                </a:effectLst>
                <a:latin typeface="楷体_GB2312" charset="0"/>
                <a:ea typeface="楷体_GB2312" charset="0"/>
                <a:cs typeface="楷体_GB2312" charset="0"/>
              </a:rPr>
              <a:t> </a:t>
            </a:r>
          </a:p>
        </p:txBody>
      </p:sp>
      <p:sp>
        <p:nvSpPr>
          <p:cNvPr id="119819" name="Rectangle 11"/>
          <p:cNvSpPr>
            <a:spLocks noGrp="1" noChangeArrowheads="1"/>
          </p:cNvSpPr>
          <p:nvPr>
            <p:ph type="body" idx="1"/>
          </p:nvPr>
        </p:nvSpPr>
        <p:spPr>
          <a:xfrm>
            <a:off x="1671638" y="3573463"/>
            <a:ext cx="8229600" cy="792162"/>
          </a:xfrm>
          <a:noFill/>
          <a:ln/>
        </p:spPr>
        <p:txBody>
          <a:bodyPr/>
          <a:lstStyle/>
          <a:p>
            <a:pPr marL="609600" indent="-609600">
              <a:buClr>
                <a:srgbClr val="FF0000"/>
              </a:buClr>
              <a:buFont typeface="Wingdings" charset="0"/>
              <a:buChar char="l"/>
            </a:pPr>
            <a:r>
              <a:rPr lang="zh-CN" altLang="en-US" sz="3600" b="1">
                <a:solidFill>
                  <a:srgbClr val="0000FF"/>
                </a:solidFill>
                <a:effectLst>
                  <a:outerShdw blurRad="38100" dist="38100" dir="2700000" algn="tl">
                    <a:srgbClr val="DDDDDD"/>
                  </a:outerShdw>
                </a:effectLst>
                <a:latin typeface="Times New Roman" charset="0"/>
              </a:rPr>
              <a:t>母函数概念与运算</a:t>
            </a:r>
            <a:endParaRPr lang="zh-CN" altLang="en-US" sz="3600">
              <a:effectLst>
                <a:outerShdw blurRad="38100" dist="38100" dir="2700000" algn="tl">
                  <a:srgbClr val="DDDDDD"/>
                </a:outerShdw>
              </a:effectLst>
              <a:latin typeface="楷体_GB2312" charset="0"/>
              <a:ea typeface="楷体_GB2312" charset="0"/>
              <a:cs typeface="楷体_GB2312" charset="0"/>
            </a:endParaRPr>
          </a:p>
        </p:txBody>
      </p:sp>
      <p:sp>
        <p:nvSpPr>
          <p:cNvPr id="119820" name="Rectangle 12"/>
          <p:cNvSpPr>
            <a:spLocks noChangeArrowheads="1"/>
          </p:cNvSpPr>
          <p:nvPr/>
        </p:nvSpPr>
        <p:spPr bwMode="auto">
          <a:xfrm>
            <a:off x="2319338" y="4581525"/>
            <a:ext cx="82296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lnSpc>
                <a:spcPct val="90000"/>
              </a:lnSpc>
              <a:spcBef>
                <a:spcPct val="20000"/>
              </a:spcBef>
              <a:buClr>
                <a:srgbClr val="FF0000"/>
              </a:buClr>
              <a:buFont typeface="Wingdings" charset="0"/>
              <a:buChar char="l"/>
            </a:pPr>
            <a:r>
              <a:rPr lang="en-US" altLang="zh-CN" sz="3600" b="1">
                <a:solidFill>
                  <a:srgbClr val="FF0000"/>
                </a:solidFill>
                <a:effectLst>
                  <a:outerShdw blurRad="38100" dist="38100" dir="2700000" algn="tl">
                    <a:srgbClr val="DDDDDD"/>
                  </a:outerShdw>
                </a:effectLst>
                <a:latin typeface="Times New Roman" charset="0"/>
              </a:rPr>
              <a:t>  </a:t>
            </a:r>
            <a:r>
              <a:rPr lang="zh-CN" altLang="en-US" sz="3600" b="1">
                <a:solidFill>
                  <a:srgbClr val="0000FF"/>
                </a:solidFill>
                <a:effectLst>
                  <a:outerShdw blurRad="38100" dist="38100" dir="2700000" algn="tl">
                    <a:srgbClr val="DDDDDD"/>
                  </a:outerShdw>
                </a:effectLst>
                <a:latin typeface="Times New Roman" charset="0"/>
              </a:rPr>
              <a:t>母函数与递归关系</a:t>
            </a:r>
            <a:endParaRPr lang="zh-CN" altLang="en-US" sz="3600" b="1">
              <a:solidFill>
                <a:srgbClr val="0000FF"/>
              </a:solidFill>
              <a:effectLst>
                <a:outerShdw blurRad="38100" dist="38100" dir="2700000" algn="tl">
                  <a:srgbClr val="DDDDDD"/>
                </a:outerShdw>
              </a:effectLst>
              <a:latin typeface="Times New Roman" charset="0"/>
              <a:ea typeface="楷体_GB2312" charset="0"/>
              <a:cs typeface="楷体_GB2312" charset="0"/>
            </a:endParaRPr>
          </a:p>
        </p:txBody>
      </p:sp>
      <p:sp>
        <p:nvSpPr>
          <p:cNvPr id="119822" name="Rectangle 14"/>
          <p:cNvSpPr>
            <a:spLocks noChangeArrowheads="1"/>
          </p:cNvSpPr>
          <p:nvPr/>
        </p:nvSpPr>
        <p:spPr bwMode="auto">
          <a:xfrm>
            <a:off x="446088" y="16287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609600" indent="-609600" algn="ctr">
              <a:spcBef>
                <a:spcPct val="20000"/>
              </a:spcBef>
              <a:buSzPct val="80000"/>
              <a:buFont typeface="Wingdings" charset="0"/>
              <a:buNone/>
            </a:pPr>
            <a:r>
              <a:rPr lang="en-US" altLang="zh-CN" sz="2800" b="1">
                <a:effectLst>
                  <a:outerShdw blurRad="38100" dist="38100" dir="2700000" algn="tl">
                    <a:srgbClr val="DDDDDD"/>
                  </a:outerShdw>
                </a:effectLst>
                <a:latin typeface="Arial Unicode MS" charset="0"/>
                <a:cs typeface="Arial Unicode MS" charset="0"/>
              </a:rPr>
              <a:t>Generating Functions and Recurrence Relations</a:t>
            </a:r>
          </a:p>
        </p:txBody>
      </p:sp>
    </p:spTree>
    <p:extLst>
      <p:ext uri="{BB962C8B-B14F-4D97-AF65-F5344CB8AC3E}">
        <p14:creationId xmlns:p14="http://schemas.microsoft.com/office/powerpoint/2010/main" val="106560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19822"/>
                                        </p:tgtEl>
                                        <p:attrNameLst>
                                          <p:attrName>style.visibility</p:attrName>
                                        </p:attrNameLst>
                                      </p:cBhvr>
                                      <p:to>
                                        <p:strVal val="visible"/>
                                      </p:to>
                                    </p:set>
                                    <p:animEffect transition="in" filter="strips(downRight)">
                                      <p:cBhvr>
                                        <p:cTn id="11" dur="500"/>
                                        <p:tgtEl>
                                          <p:spTgt spid="1198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19816"/>
                                        </p:tgtEl>
                                        <p:attrNameLst>
                                          <p:attrName>style.visibility</p:attrName>
                                        </p:attrNameLst>
                                      </p:cBhvr>
                                      <p:to>
                                        <p:strVal val="visible"/>
                                      </p:to>
                                    </p:set>
                                    <p:animEffect transition="in" filter="strips(downRight)">
                                      <p:cBhvr>
                                        <p:cTn id="16" dur="500"/>
                                        <p:tgtEl>
                                          <p:spTgt spid="1198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strips(downRight)">
                                      <p:cBhvr>
                                        <p:cTn id="21" dur="500"/>
                                        <p:tgtEl>
                                          <p:spTgt spid="1198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19820"/>
                                        </p:tgtEl>
                                        <p:attrNameLst>
                                          <p:attrName>style.visibility</p:attrName>
                                        </p:attrNameLst>
                                      </p:cBhvr>
                                      <p:to>
                                        <p:strVal val="visible"/>
                                      </p:to>
                                    </p:set>
                                    <p:animEffect transition="in" filter="strips(downRight)">
                                      <p:cBhvr>
                                        <p:cTn id="26" dur="500"/>
                                        <p:tgtEl>
                                          <p:spTgt spid="11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16" grpId="0"/>
      <p:bldP spid="119819" grpId="0" build="p"/>
      <p:bldP spid="119820" grpId="0"/>
      <p:bldP spid="1198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C71A728-F3F4-4F6F-A6D7-23CD39839CB4}" type="slidenum">
              <a:rPr lang="en-US" altLang="zh-CN"/>
              <a:pPr/>
              <a:t>20</a:t>
            </a:fld>
            <a:endParaRPr lang="en-US" altLang="zh-CN"/>
          </a:p>
        </p:txBody>
      </p:sp>
      <p:sp>
        <p:nvSpPr>
          <p:cNvPr id="184323"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从多项式  </a:t>
            </a:r>
          </a:p>
          <a:p>
            <a:pPr>
              <a:buClr>
                <a:srgbClr val="FF0000"/>
              </a:buClr>
              <a:buFont typeface="Wingdings" pitchFamily="2" charset="2"/>
              <a:buNone/>
            </a:pPr>
            <a:r>
              <a:rPr lang="zh-CN" altLang="en-US"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)(1+b</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)(1+c</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(3.1)</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ab+ac+bc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abc</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3</a:t>
            </a:r>
            <a:r>
              <a:rPr lang="en-US" altLang="zh-CN" sz="3600" b="1" i="1">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i="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中发现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所有这些可能的选取方式正好是</a:t>
            </a:r>
            <a:r>
              <a:rPr lang="en-US" altLang="zh-CN" sz="3600" b="1" i="1">
                <a:solidFill>
                  <a:srgbClr val="0000FF"/>
                </a:solidFill>
                <a:effectLst>
                  <a:outerShdw blurRad="38100" dist="38100" dir="2700000" algn="tl">
                    <a:srgbClr val="C0C0C0"/>
                  </a:outerShdw>
                </a:effectLst>
                <a:latin typeface="Times New Roman" pitchFamily="18" charset="0"/>
              </a:rPr>
              <a:t>x</a:t>
            </a:r>
            <a:r>
              <a:rPr lang="zh-CN" altLang="en-US" sz="3600" b="1">
                <a:effectLst>
                  <a:outerShdw blurRad="38100" dist="38100" dir="2700000" algn="tl">
                    <a:srgbClr val="C0C0C0"/>
                  </a:outerShdw>
                </a:effectLst>
                <a:latin typeface="Times New Roman" pitchFamily="18" charset="0"/>
              </a:rPr>
              <a:t>幂的系数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其中</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的系数是从三个球中选取</a:t>
            </a:r>
            <a:r>
              <a:rPr lang="en-US" altLang="zh-CN" sz="3600" b="1" i="1">
                <a:solidFill>
                  <a:srgbClr val="0000FF"/>
                </a:solidFill>
                <a:effectLst>
                  <a:outerShdw blurRad="38100" dist="38100" dir="2700000" algn="tl">
                    <a:srgbClr val="C0C0C0"/>
                  </a:outerShdw>
                </a:effectLst>
                <a:latin typeface="Times New Roman" pitchFamily="18" charset="0"/>
              </a:rPr>
              <a:t>i</a:t>
            </a:r>
            <a:r>
              <a:rPr lang="zh-CN" altLang="en-US" sz="3600" b="1">
                <a:effectLst>
                  <a:outerShdw blurRad="38100" dist="38100" dir="2700000" algn="tl">
                    <a:srgbClr val="C0C0C0"/>
                  </a:outerShdw>
                </a:effectLst>
                <a:latin typeface="Times New Roman" pitchFamily="18" charset="0"/>
              </a:rPr>
              <a:t>个的方法之形象表示</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因子</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形象地指出</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对球</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有两种选取方法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不选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或选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因子</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ax</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中的</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表示不选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而</a:t>
            </a:r>
            <a:r>
              <a:rPr lang="en-US" altLang="zh-CN" sz="3600" b="1" i="1">
                <a:solidFill>
                  <a:srgbClr val="0000FF"/>
                </a:solidFill>
                <a:effectLst>
                  <a:outerShdw blurRad="38100" dist="38100" dir="2700000" algn="tl">
                    <a:srgbClr val="C0C0C0"/>
                  </a:outerShdw>
                </a:effectLst>
                <a:latin typeface="Times New Roman" pitchFamily="18" charset="0"/>
              </a:rPr>
              <a:t>x</a:t>
            </a:r>
            <a:r>
              <a:rPr lang="zh-CN" altLang="en-US" sz="3600" b="1">
                <a:effectLst>
                  <a:outerShdw blurRad="38100" dist="38100" dir="2700000" algn="tl">
                    <a:srgbClr val="C0C0C0"/>
                  </a:outerShdw>
                </a:effectLst>
                <a:latin typeface="Times New Roman" pitchFamily="18" charset="0"/>
              </a:rPr>
              <a:t>的系数</a:t>
            </a:r>
            <a:r>
              <a:rPr lang="en-US" altLang="zh-CN" sz="3600" b="1" i="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表示选</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effectLst>
                  <a:outerShdw blurRad="38100" dist="38100" dir="2700000" algn="tl">
                    <a:srgbClr val="C0C0C0"/>
                  </a:outerShdw>
                </a:effectLst>
                <a:latin typeface="Times New Roman" pitchFamily="18" charset="0"/>
              </a:rPr>
              <a:t>.</a:t>
            </a:r>
            <a:endParaRPr lang="en-US" altLang="zh-CN" sz="3600">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strips(downRight)">
                                      <p:cBhvr>
                                        <p:cTn id="7" dur="500"/>
                                        <p:tgtEl>
                                          <p:spTgt spid="184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strips(downRight)">
                                      <p:cBhvr>
                                        <p:cTn id="12" dur="500"/>
                                        <p:tgtEl>
                                          <p:spTgt spid="184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4323">
                                            <p:txEl>
                                              <p:pRg st="2" end="2"/>
                                            </p:txEl>
                                          </p:spTgt>
                                        </p:tgtEl>
                                        <p:attrNameLst>
                                          <p:attrName>style.visibility</p:attrName>
                                        </p:attrNameLst>
                                      </p:cBhvr>
                                      <p:to>
                                        <p:strVal val="visible"/>
                                      </p:to>
                                    </p:set>
                                    <p:animEffect transition="in" filter="strips(downRight)">
                                      <p:cBhvr>
                                        <p:cTn id="17" dur="500"/>
                                        <p:tgtEl>
                                          <p:spTgt spid="184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4323">
                                            <p:txEl>
                                              <p:pRg st="3" end="3"/>
                                            </p:txEl>
                                          </p:spTgt>
                                        </p:tgtEl>
                                        <p:attrNameLst>
                                          <p:attrName>style.visibility</p:attrName>
                                        </p:attrNameLst>
                                      </p:cBhvr>
                                      <p:to>
                                        <p:strVal val="visible"/>
                                      </p:to>
                                    </p:set>
                                    <p:animEffect transition="in" filter="strips(downRight)">
                                      <p:cBhvr>
                                        <p:cTn id="22" dur="500"/>
                                        <p:tgtEl>
                                          <p:spTgt spid="184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4323">
                                            <p:txEl>
                                              <p:pRg st="4" end="4"/>
                                            </p:txEl>
                                          </p:spTgt>
                                        </p:tgtEl>
                                        <p:attrNameLst>
                                          <p:attrName>style.visibility</p:attrName>
                                        </p:attrNameLst>
                                      </p:cBhvr>
                                      <p:to>
                                        <p:strVal val="visible"/>
                                      </p:to>
                                    </p:set>
                                    <p:animEffect transition="in" filter="strips(downRight)">
                                      <p:cBhvr>
                                        <p:cTn id="27"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C98DDAC-3080-4C3D-9F99-3C74F4B93D53}" type="slidenum">
              <a:rPr lang="en-US" altLang="zh-CN"/>
              <a:pPr/>
              <a:t>21</a:t>
            </a:fld>
            <a:endParaRPr lang="en-US" altLang="zh-CN"/>
          </a:p>
        </p:txBody>
      </p:sp>
      <p:sp>
        <p:nvSpPr>
          <p:cNvPr id="185347"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既然在上述多项式中</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的系数表明选取</a:t>
            </a:r>
            <a:r>
              <a:rPr lang="en-US" altLang="zh-CN" sz="3600" b="1" i="1" dirty="0" err="1">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个球的方法</a:t>
            </a:r>
            <a:r>
              <a:rPr lang="en-US" altLang="zh-CN" sz="3600" b="1" dirty="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那么</a:t>
            </a:r>
            <a:endParaRPr lang="en-US" altLang="zh-CN" sz="3600" b="1" dirty="0" smtClean="0">
              <a:effectLst>
                <a:outerShdw blurRad="38100" dist="38100" dir="2700000" algn="tl">
                  <a:srgbClr val="C0C0C0"/>
                </a:outerShdw>
              </a:effectLst>
              <a:latin typeface="Times New Roman" pitchFamily="18" charset="0"/>
            </a:endParaRPr>
          </a:p>
          <a:p>
            <a:pPr marL="0" indent="0">
              <a:buClr>
                <a:srgbClr val="FF0000"/>
              </a:buClr>
              <a:buNone/>
            </a:pP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ax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smtClean="0">
                <a:solidFill>
                  <a:srgbClr val="0000FF"/>
                </a:solidFill>
                <a:effectLst>
                  <a:outerShdw blurRad="38100" dist="38100" dir="2700000" algn="tl">
                    <a:srgbClr val="C0C0C0"/>
                  </a:outerShdw>
                </a:effectLst>
                <a:latin typeface="Times New Roman" pitchFamily="18" charset="0"/>
              </a:rPr>
              <a:t>bx</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cx</a:t>
            </a:r>
            <a:r>
              <a:rPr lang="en-US" altLang="zh-CN" sz="3600" b="1" dirty="0">
                <a:solidFill>
                  <a:srgbClr val="0000FF"/>
                </a:solidFill>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所表明的是</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对</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dirty="0">
                <a:solidFill>
                  <a:srgbClr val="0000FF"/>
                </a:solidFill>
                <a:effectLst>
                  <a:outerShdw blurRad="38100" dist="38100" dir="2700000" algn="tl">
                    <a:srgbClr val="C0C0C0"/>
                  </a:outerShdw>
                </a:effectLst>
                <a:latin typeface="Times New Roman" pitchFamily="18" charset="0"/>
              </a:rPr>
              <a:t>, b, c</a:t>
            </a:r>
            <a:r>
              <a:rPr lang="zh-CN" altLang="en-US" sz="3600" b="1" dirty="0">
                <a:effectLst>
                  <a:outerShdw blurRad="38100" dist="38100" dir="2700000" algn="tl">
                    <a:srgbClr val="C0C0C0"/>
                  </a:outerShdw>
                </a:effectLst>
                <a:latin typeface="Times New Roman" pitchFamily="18" charset="0"/>
              </a:rPr>
              <a:t>三球</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选取的方法是</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选</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或不选</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和“选</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或不选</a:t>
            </a:r>
            <a:r>
              <a:rPr lang="en-US" altLang="zh-CN" sz="3600" b="1" dirty="0">
                <a:solidFill>
                  <a:srgbClr val="0000FF"/>
                </a:solidFill>
                <a:effectLst>
                  <a:outerShdw blurRad="38100" dist="38100" dir="2700000" algn="tl">
                    <a:srgbClr val="C0C0C0"/>
                  </a:outerShdw>
                </a:effectLst>
                <a:latin typeface="Times New Roman" pitchFamily="18" charset="0"/>
              </a:rPr>
              <a:t>b</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以及“选</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或不选</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多项式中</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的幂次表示选取球的个数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而其相应系数表示一切可能的选取方法</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strips(downRight)">
                                      <p:cBhvr>
                                        <p:cTn id="7" dur="5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strips(downRight)">
                                      <p:cBhvr>
                                        <p:cTn id="12" dur="500"/>
                                        <p:tgtEl>
                                          <p:spTgt spid="185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strips(downRight)">
                                      <p:cBhvr>
                                        <p:cTn id="17" dur="500"/>
                                        <p:tgtEl>
                                          <p:spTgt spid="185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strips(downRight)">
                                      <p:cBhvr>
                                        <p:cTn id="22" dur="500"/>
                                        <p:tgtEl>
                                          <p:spTgt spid="1853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789A841-9EDA-400B-B88D-80D8812578C0}" type="slidenum">
              <a:rPr lang="en-US" altLang="zh-CN"/>
              <a:pPr/>
              <a:t>22</a:t>
            </a:fld>
            <a:endParaRPr lang="en-US" altLang="zh-CN"/>
          </a:p>
        </p:txBody>
      </p:sp>
      <p:sp>
        <p:nvSpPr>
          <p:cNvPr id="186371" name="Rectangle 3"/>
          <p:cNvSpPr>
            <a:spLocks noGrp="1" noChangeArrowheads="1"/>
          </p:cNvSpPr>
          <p:nvPr>
            <p:ph type="body" idx="1"/>
          </p:nvPr>
        </p:nvSpPr>
        <p:spPr>
          <a:xfrm>
            <a:off x="457200" y="549275"/>
            <a:ext cx="8229600" cy="5576888"/>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如果我们只</a:t>
            </a:r>
            <a:r>
              <a:rPr lang="zh-CN" altLang="en-US" sz="3600" b="1">
                <a:solidFill>
                  <a:srgbClr val="0000FF"/>
                </a:solidFill>
                <a:effectLst>
                  <a:outerShdw blurRad="38100" dist="38100" dir="2700000" algn="tl">
                    <a:srgbClr val="C0C0C0"/>
                  </a:outerShdw>
                </a:effectLst>
                <a:latin typeface="Times New Roman" pitchFamily="18" charset="0"/>
              </a:rPr>
              <a:t>关心</a:t>
            </a:r>
            <a:r>
              <a:rPr lang="zh-CN" altLang="en-US" sz="3600" b="1">
                <a:effectLst>
                  <a:outerShdw blurRad="38100" dist="38100" dir="2700000" algn="tl">
                    <a:srgbClr val="C0C0C0"/>
                  </a:outerShdw>
                </a:effectLst>
                <a:latin typeface="Times New Roman" pitchFamily="18" charset="0"/>
              </a:rPr>
              <a:t>不同组合方案的</a:t>
            </a:r>
            <a:r>
              <a:rPr lang="zh-CN" altLang="en-US" sz="3600" b="1">
                <a:solidFill>
                  <a:srgbClr val="0000FF"/>
                </a:solidFill>
                <a:effectLst>
                  <a:outerShdw blurRad="38100" dist="38100" dir="2700000" algn="tl">
                    <a:srgbClr val="C0C0C0"/>
                  </a:outerShdw>
                </a:effectLst>
                <a:latin typeface="Times New Roman" pitchFamily="18" charset="0"/>
              </a:rPr>
              <a:t>数目</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不关心</a:t>
            </a:r>
            <a:r>
              <a:rPr lang="zh-CN" altLang="en-US" sz="3600" b="1">
                <a:effectLst>
                  <a:outerShdw blurRad="38100" dist="38100" dir="2700000" algn="tl">
                    <a:srgbClr val="C0C0C0"/>
                  </a:outerShdw>
                </a:effectLst>
                <a:latin typeface="Times New Roman" pitchFamily="18" charset="0"/>
              </a:rPr>
              <a:t>各种</a:t>
            </a:r>
            <a:r>
              <a:rPr lang="zh-CN" altLang="en-US" sz="3600" b="1">
                <a:solidFill>
                  <a:srgbClr val="0000FF"/>
                </a:solidFill>
                <a:effectLst>
                  <a:outerShdw blurRad="38100" dist="38100" dir="2700000" algn="tl">
                    <a:srgbClr val="C0C0C0"/>
                  </a:outerShdw>
                </a:effectLst>
                <a:latin typeface="Times New Roman" pitchFamily="18" charset="0"/>
              </a:rPr>
              <a:t>方案</a:t>
            </a:r>
            <a:r>
              <a:rPr lang="zh-CN" altLang="en-US" sz="3600" b="1">
                <a:effectLst>
                  <a:outerShdw blurRad="38100" dist="38100" dir="2700000" algn="tl">
                    <a:srgbClr val="C0C0C0"/>
                  </a:outerShdw>
                </a:effectLst>
                <a:latin typeface="Times New Roman" pitchFamily="18" charset="0"/>
              </a:rPr>
              <a:t>的罗列</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可以在</a:t>
            </a:r>
            <a:r>
              <a:rPr lang="en-US" altLang="zh-CN" sz="3600" b="1">
                <a:solidFill>
                  <a:srgbClr val="FF0000"/>
                </a:solidFill>
                <a:effectLst>
                  <a:outerShdw blurRad="38100" dist="38100" dir="2700000" algn="tl">
                    <a:srgbClr val="C0C0C0"/>
                  </a:outerShdw>
                </a:effectLst>
                <a:latin typeface="Times New Roman" pitchFamily="18" charset="0"/>
              </a:rPr>
              <a:t>(3.1)</a:t>
            </a:r>
            <a:r>
              <a:rPr lang="zh-CN" altLang="en-US" sz="3600" b="1">
                <a:effectLst>
                  <a:outerShdw blurRad="38100" dist="38100" dir="2700000" algn="tl">
                    <a:srgbClr val="C0C0C0"/>
                  </a:outerShdw>
                </a:effectLst>
                <a:latin typeface="Times New Roman" pitchFamily="18" charset="0"/>
              </a:rPr>
              <a:t>式中令</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c</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则得到</a:t>
            </a:r>
          </a:p>
          <a:p>
            <a:pPr>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baseline="30000">
                <a:solidFill>
                  <a:srgbClr val="0000FF"/>
                </a:solidFill>
                <a:effectLst>
                  <a:outerShdw blurRad="38100" dist="38100" dir="2700000" algn="tl">
                    <a:srgbClr val="C0C0C0"/>
                  </a:outerShdw>
                </a:effectLst>
                <a:latin typeface="Times New Roman" pitchFamily="18" charset="0"/>
              </a:rPr>
              <a:t>3</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 C(3,0)+C(3,1)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+C(3,2)</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+C(3,3)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3 </a:t>
            </a:r>
            <a:r>
              <a:rPr lang="en-US" altLang="zh-CN" sz="3600" b="1">
                <a:solidFill>
                  <a:srgbClr val="0000FF"/>
                </a:solidFill>
                <a:effectLst>
                  <a:outerShdw blurRad="38100" dist="38100" dir="2700000" algn="tl">
                    <a:srgbClr val="C0C0C0"/>
                  </a:outerShdw>
                </a:effectLst>
                <a:latin typeface="Times New Roman" pitchFamily="18" charset="0"/>
              </a:rPr>
              <a:t>=1+3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+3</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3</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(3.2)</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总方案数</a:t>
            </a:r>
            <a:r>
              <a:rPr lang="en-US" altLang="zh-CN" sz="3600" b="1">
                <a:solidFill>
                  <a:srgbClr val="0000FF"/>
                </a:solidFill>
                <a:effectLst>
                  <a:outerShdw blurRad="38100" dist="38100" dir="2700000" algn="tl">
                    <a:srgbClr val="C0C0C0"/>
                  </a:outerShdw>
                </a:effectLst>
                <a:latin typeface="Times New Roman" pitchFamily="18" charset="0"/>
              </a:rPr>
              <a:t>N=C(3,0)+C(3,1)+C(3,2)+C(3,3)</a:t>
            </a:r>
          </a:p>
          <a:p>
            <a:pPr>
              <a:buClr>
                <a:srgbClr val="FF0000"/>
              </a:buCl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     =1+3+3+1=8.</a:t>
            </a:r>
            <a:r>
              <a:rPr lang="en-US" altLang="zh-CN" sz="3600">
                <a:solidFill>
                  <a:srgbClr val="0000FF"/>
                </a:solidFill>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strips(downRight)">
                                      <p:cBhvr>
                                        <p:cTn id="7" dur="500"/>
                                        <p:tgtEl>
                                          <p:spTgt spid="186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strips(downRight)">
                                      <p:cBhvr>
                                        <p:cTn id="12" dur="500"/>
                                        <p:tgtEl>
                                          <p:spTgt spid="186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6371">
                                            <p:txEl>
                                              <p:pRg st="2" end="2"/>
                                            </p:txEl>
                                          </p:spTgt>
                                        </p:tgtEl>
                                        <p:attrNameLst>
                                          <p:attrName>style.visibility</p:attrName>
                                        </p:attrNameLst>
                                      </p:cBhvr>
                                      <p:to>
                                        <p:strVal val="visible"/>
                                      </p:to>
                                    </p:set>
                                    <p:animEffect transition="in" filter="strips(downRight)">
                                      <p:cBhvr>
                                        <p:cTn id="17" dur="500"/>
                                        <p:tgtEl>
                                          <p:spTgt spid="186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6371">
                                            <p:txEl>
                                              <p:pRg st="3" end="3"/>
                                            </p:txEl>
                                          </p:spTgt>
                                        </p:tgtEl>
                                        <p:attrNameLst>
                                          <p:attrName>style.visibility</p:attrName>
                                        </p:attrNameLst>
                                      </p:cBhvr>
                                      <p:to>
                                        <p:strVal val="visible"/>
                                      </p:to>
                                    </p:set>
                                    <p:animEffect transition="in" filter="strips(downRight)">
                                      <p:cBhvr>
                                        <p:cTn id="22" dur="500"/>
                                        <p:tgtEl>
                                          <p:spTgt spid="186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6371">
                                            <p:txEl>
                                              <p:pRg st="4" end="4"/>
                                            </p:txEl>
                                          </p:spTgt>
                                        </p:tgtEl>
                                        <p:attrNameLst>
                                          <p:attrName>style.visibility</p:attrName>
                                        </p:attrNameLst>
                                      </p:cBhvr>
                                      <p:to>
                                        <p:strVal val="visible"/>
                                      </p:to>
                                    </p:set>
                                    <p:animEffect transition="in" filter="strips(downRight)">
                                      <p:cBhvr>
                                        <p:cTn id="27" dur="500"/>
                                        <p:tgtEl>
                                          <p:spTgt spid="186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547267A-AE5E-4094-A67E-31437A6F6D1F}" type="slidenum">
              <a:rPr lang="en-US" altLang="zh-CN"/>
              <a:pPr/>
              <a:t>23</a:t>
            </a:fld>
            <a:endParaRPr lang="en-US" altLang="zh-CN"/>
          </a:p>
        </p:txBody>
      </p:sp>
      <p:sp>
        <p:nvSpPr>
          <p:cNvPr id="187395" name="Rectangle 3"/>
          <p:cNvSpPr>
            <a:spLocks noGrp="1" noChangeArrowheads="1"/>
          </p:cNvSpPr>
          <p:nvPr>
            <p:ph type="body" idx="1"/>
          </p:nvPr>
        </p:nvSpPr>
        <p:spPr>
          <a:xfrm>
            <a:off x="395288" y="404813"/>
            <a:ext cx="8229600" cy="6119812"/>
          </a:xfrm>
        </p:spPr>
        <p:txBody>
          <a:bodyPr/>
          <a:lstStyle/>
          <a:p>
            <a:pPr>
              <a:buClr>
                <a:srgbClr val="FF0000"/>
              </a:buClr>
              <a:buFont typeface="Wingdings" pitchFamily="2" charset="2"/>
              <a:buChar char="l"/>
            </a:pPr>
            <a:r>
              <a:rPr lang="en-US" altLang="zh-CN" sz="3600" b="1" dirty="0">
                <a:solidFill>
                  <a:srgbClr val="FF0000"/>
                </a:solidFill>
                <a:effectLst>
                  <a:outerShdw blurRad="38100" dist="38100" dir="2700000" algn="tl">
                    <a:srgbClr val="C0C0C0"/>
                  </a:outerShdw>
                </a:effectLst>
                <a:latin typeface="Times New Roman" pitchFamily="18" charset="0"/>
              </a:rPr>
              <a:t>(3.2)</a:t>
            </a:r>
            <a:r>
              <a:rPr lang="zh-CN" altLang="en-US" sz="3600" b="1" dirty="0">
                <a:effectLst>
                  <a:outerShdw blurRad="38100" dist="38100" dir="2700000" algn="tl">
                    <a:srgbClr val="C0C0C0"/>
                  </a:outerShdw>
                </a:effectLst>
                <a:latin typeface="Times New Roman" pitchFamily="18" charset="0"/>
              </a:rPr>
              <a:t>就是一个关于形式变量</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zh-CN" altLang="en-US" sz="3600" b="1" dirty="0">
                <a:effectLst>
                  <a:outerShdw blurRad="38100" dist="38100" dir="2700000" algn="tl">
                    <a:srgbClr val="C0C0C0"/>
                  </a:outerShdw>
                </a:effectLst>
                <a:latin typeface="Times New Roman" pitchFamily="18" charset="0"/>
              </a:rPr>
              <a:t>的幂函数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这个幂函数中不同幂次的系数都是一个组合数</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这可以推广到任意</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个不同球所有可能组合的方案数情况</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这其实就是我们大家熟悉的二项式系数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不过现在我们是用形式级数的观点来看问题</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利用这种形式级数不仅仅是一种不同的表达形式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还非常有用</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下面熟悉的公式可以用这种方法证明</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strips(downRight)">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strips(downRight)">
                                      <p:cBhvr>
                                        <p:cTn id="12" dur="500"/>
                                        <p:tgtEl>
                                          <p:spTgt spid="187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strips(downRight)">
                                      <p:cBhvr>
                                        <p:cTn id="17" dur="500"/>
                                        <p:tgtEl>
                                          <p:spTgt spid="187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strips(downRight)">
                                      <p:cBhvr>
                                        <p:cTn id="22" dur="500"/>
                                        <p:tgtEl>
                                          <p:spTgt spid="187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E112664-7956-4AA2-AE9B-8E035C04183A}" type="slidenum">
              <a:rPr lang="en-US" altLang="zh-CN"/>
              <a:pPr/>
              <a:t>24</a:t>
            </a:fld>
            <a:endParaRPr lang="en-US" altLang="zh-CN"/>
          </a:p>
        </p:txBody>
      </p:sp>
      <p:sp>
        <p:nvSpPr>
          <p:cNvPr id="188419" name="Rectangle 3"/>
          <p:cNvSpPr>
            <a:spLocks noGrp="1" noChangeArrowheads="1"/>
          </p:cNvSpPr>
          <p:nvPr>
            <p:ph type="body" idx="1"/>
          </p:nvPr>
        </p:nvSpPr>
        <p:spPr>
          <a:xfrm>
            <a:off x="457200" y="476250"/>
            <a:ext cx="8229600" cy="5905500"/>
          </a:xfrm>
        </p:spPr>
        <p:txBody>
          <a:bodyPr/>
          <a:lstStyle/>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通过比较</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m</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err="1">
                <a:solidFill>
                  <a:srgbClr val="0000FF"/>
                </a:solidFill>
                <a:effectLst>
                  <a:outerShdw blurRad="38100" dist="38100" dir="2700000" algn="tl">
                    <a:srgbClr val="C0C0C0"/>
                  </a:outerShdw>
                </a:effectLst>
                <a:latin typeface="Times New Roman" pitchFamily="18" charset="0"/>
              </a:rPr>
              <a:t>m</a:t>
            </a:r>
            <a:r>
              <a:rPr lang="en-US" altLang="zh-CN" b="1" baseline="30000" dirty="0" err="1">
                <a:solidFill>
                  <a:srgbClr val="0000FF"/>
                </a:solidFill>
                <a:effectLst>
                  <a:outerShdw blurRad="38100" dist="38100" dir="2700000" algn="tl">
                    <a:srgbClr val="C0C0C0"/>
                  </a:outerShdw>
                </a:effectLst>
                <a:latin typeface="Times New Roman" pitchFamily="18" charset="0"/>
              </a:rPr>
              <a:t>+</a:t>
            </a:r>
            <a:r>
              <a:rPr lang="en-US" altLang="zh-CN" b="1" i="1" baseline="30000" dirty="0" err="1">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两边</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i="1" baseline="30000" dirty="0" err="1">
                <a:solidFill>
                  <a:srgbClr val="0000FF"/>
                </a:solidFill>
                <a:effectLst>
                  <a:outerShdw blurRad="38100" dist="38100" dir="2700000" algn="tl">
                    <a:srgbClr val="C0C0C0"/>
                  </a:outerShdw>
                </a:effectLst>
                <a:latin typeface="Times New Roman" pitchFamily="18" charset="0"/>
              </a:rPr>
              <a:t>r</a:t>
            </a:r>
            <a:r>
              <a:rPr lang="zh-CN" altLang="en-US" b="1" dirty="0">
                <a:effectLst>
                  <a:outerShdw blurRad="38100" dist="38100" dir="2700000" algn="tl">
                    <a:srgbClr val="C0C0C0"/>
                  </a:outerShdw>
                </a:effectLst>
                <a:latin typeface="Times New Roman" pitchFamily="18" charset="0"/>
              </a:rPr>
              <a:t>项的系数可以得到</a:t>
            </a:r>
            <a:r>
              <a:rPr lang="en-US" altLang="zh-CN"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sz="2800" b="1" dirty="0">
                <a:effectLst>
                  <a:outerShdw blurRad="38100" dist="38100" dir="2700000" algn="tl">
                    <a:srgbClr val="C0C0C0"/>
                  </a:outerShdw>
                </a:effectLst>
                <a:latin typeface="Times New Roman" pitchFamily="18" charset="0"/>
              </a:rPr>
              <a:t>    </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err="1">
                <a:solidFill>
                  <a:srgbClr val="0000FF"/>
                </a:solidFill>
                <a:effectLst>
                  <a:outerShdw blurRad="38100" dist="38100" dir="2700000" algn="tl">
                    <a:srgbClr val="C0C0C0"/>
                  </a:outerShdw>
                </a:effectLst>
                <a:latin typeface="Times New Roman" pitchFamily="18" charset="0"/>
              </a:rPr>
              <a:t>m</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 </a:t>
            </a:r>
            <a:r>
              <a:rPr lang="en-US" altLang="zh-CN" sz="2800" b="1" i="1" dirty="0">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sz="2800" b="1" dirty="0">
                <a:solidFill>
                  <a:srgbClr val="0000FF"/>
                </a:solidFill>
                <a:effectLst>
                  <a:outerShdw blurRad="38100" dist="38100" dir="2700000" algn="tl">
                    <a:srgbClr val="C0C0C0"/>
                  </a:outerShdw>
                </a:effectLst>
                <a:latin typeface="Times New Roman" pitchFamily="18" charset="0"/>
              </a:rPr>
              <a:t>     =C(</a:t>
            </a:r>
            <a:r>
              <a:rPr lang="en-US" altLang="zh-CN" sz="2800" b="1" i="1" dirty="0">
                <a:solidFill>
                  <a:srgbClr val="0000FF"/>
                </a:solidFill>
                <a:effectLst>
                  <a:outerShdw blurRad="38100" dist="38100" dir="2700000" algn="tl">
                    <a:srgbClr val="C0C0C0"/>
                  </a:outerShdw>
                </a:effectLst>
                <a:latin typeface="Times New Roman" pitchFamily="18" charset="0"/>
              </a:rPr>
              <a:t>m</a:t>
            </a:r>
            <a:r>
              <a:rPr lang="en-US" altLang="zh-CN" sz="2800" b="1" dirty="0">
                <a:solidFill>
                  <a:srgbClr val="0000FF"/>
                </a:solidFill>
                <a:effectLst>
                  <a:outerShdw blurRad="38100" dist="38100" dir="2700000" algn="tl">
                    <a:srgbClr val="C0C0C0"/>
                  </a:outerShdw>
                </a:effectLst>
                <a:latin typeface="Times New Roman" pitchFamily="18" charset="0"/>
              </a:rPr>
              <a:t>, 0)C(</a:t>
            </a:r>
            <a:r>
              <a:rPr lang="en-US" altLang="zh-CN" sz="2800" b="1" i="1" dirty="0" err="1">
                <a:solidFill>
                  <a:srgbClr val="0000FF"/>
                </a:solidFill>
                <a:effectLst>
                  <a:outerShdw blurRad="38100" dist="38100" dir="2700000" algn="tl">
                    <a:srgbClr val="C0C0C0"/>
                  </a:outerShdw>
                </a:effectLst>
                <a:latin typeface="Times New Roman" pitchFamily="18" charset="0"/>
              </a:rPr>
              <a:t>n</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a:solidFill>
                  <a:srgbClr val="0000FF"/>
                </a:solidFill>
                <a:effectLst>
                  <a:outerShdw blurRad="38100" dist="38100" dir="2700000" algn="tl">
                    <a:srgbClr val="C0C0C0"/>
                  </a:outerShdw>
                </a:effectLst>
                <a:latin typeface="Times New Roman" pitchFamily="18" charset="0"/>
              </a:rPr>
              <a:t>m</a:t>
            </a:r>
            <a:r>
              <a:rPr lang="en-US" altLang="zh-CN" sz="2800" b="1" dirty="0">
                <a:solidFill>
                  <a:srgbClr val="0000FF"/>
                </a:solidFill>
                <a:effectLst>
                  <a:outerShdw blurRad="38100" dist="38100" dir="2700000" algn="tl">
                    <a:srgbClr val="C0C0C0"/>
                  </a:outerShdw>
                </a:effectLst>
                <a:latin typeface="Times New Roman" pitchFamily="18" charset="0"/>
              </a:rPr>
              <a:t>,1)C(</a:t>
            </a:r>
            <a:r>
              <a:rPr lang="en-US" altLang="zh-CN" sz="2800" b="1" i="1" dirty="0">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a:t>
            </a:r>
            <a:r>
              <a:rPr lang="en-US" altLang="zh-CN" sz="2800" b="1" i="1" dirty="0">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-1)+…+C(</a:t>
            </a:r>
            <a:r>
              <a:rPr lang="en-US" altLang="zh-CN" sz="2800" b="1" i="1" dirty="0" err="1">
                <a:solidFill>
                  <a:srgbClr val="0000FF"/>
                </a:solidFill>
                <a:effectLst>
                  <a:outerShdw blurRad="38100" dist="38100" dir="2700000" algn="tl">
                    <a:srgbClr val="C0C0C0"/>
                  </a:outerShdw>
                </a:effectLst>
                <a:latin typeface="Times New Roman" pitchFamily="18" charset="0"/>
              </a:rPr>
              <a:t>m</a:t>
            </a:r>
            <a:r>
              <a:rPr lang="en-US" altLang="zh-CN" sz="2800" b="1" dirty="0" err="1">
                <a:solidFill>
                  <a:srgbClr val="0000FF"/>
                </a:solidFill>
                <a:effectLst>
                  <a:outerShdw blurRad="38100" dist="38100" dir="2700000" algn="tl">
                    <a:srgbClr val="C0C0C0"/>
                  </a:outerShdw>
                </a:effectLst>
                <a:latin typeface="Times New Roman" pitchFamily="18" charset="0"/>
              </a:rPr>
              <a:t>,</a:t>
            </a:r>
            <a:r>
              <a:rPr lang="en-US" altLang="zh-CN" sz="2800" b="1" i="1" dirty="0" err="1">
                <a:solidFill>
                  <a:srgbClr val="0000FF"/>
                </a:solidFill>
                <a:effectLst>
                  <a:outerShdw blurRad="38100" dist="38100" dir="2700000" algn="tl">
                    <a:srgbClr val="C0C0C0"/>
                  </a:outerShdw>
                </a:effectLst>
                <a:latin typeface="Times New Roman" pitchFamily="18" charset="0"/>
              </a:rPr>
              <a:t>r</a:t>
            </a:r>
            <a:r>
              <a:rPr lang="en-US" altLang="zh-CN" sz="2800" b="1" dirty="0">
                <a:solidFill>
                  <a:srgbClr val="0000FF"/>
                </a:solidFill>
                <a:effectLst>
                  <a:outerShdw blurRad="38100" dist="38100" dir="2700000" algn="tl">
                    <a:srgbClr val="C0C0C0"/>
                  </a:outerShdw>
                </a:effectLst>
                <a:latin typeface="Times New Roman" pitchFamily="18" charset="0"/>
              </a:rPr>
              <a:t>)C(</a:t>
            </a:r>
            <a:r>
              <a:rPr lang="en-US" altLang="zh-CN" sz="2800" b="1" i="1" dirty="0">
                <a:solidFill>
                  <a:srgbClr val="0000FF"/>
                </a:solidFill>
                <a:effectLst>
                  <a:outerShdw blurRad="38100" dist="38100" dir="2700000" algn="tl">
                    <a:srgbClr val="C0C0C0"/>
                  </a:outerShdw>
                </a:effectLst>
                <a:latin typeface="Times New Roman" pitchFamily="18" charset="0"/>
              </a:rPr>
              <a:t>n</a:t>
            </a:r>
            <a:r>
              <a:rPr lang="en-US" altLang="zh-CN" sz="2800" b="1" dirty="0">
                <a:solidFill>
                  <a:srgbClr val="0000FF"/>
                </a:solidFill>
                <a:effectLst>
                  <a:outerShdw blurRad="38100" dist="38100" dir="2700000" algn="tl">
                    <a:srgbClr val="C0C0C0"/>
                  </a:outerShdw>
                </a:effectLst>
                <a:latin typeface="Times New Roman" pitchFamily="18" charset="0"/>
              </a:rPr>
              <a:t>,0</a:t>
            </a:r>
            <a:r>
              <a:rPr lang="en-US" altLang="zh-CN" b="1" dirty="0">
                <a:solidFill>
                  <a:srgbClr val="0000FF"/>
                </a:solidFill>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通过在</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中令</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可以得到</a:t>
            </a:r>
            <a:r>
              <a:rPr lang="en-US" altLang="zh-CN"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None/>
            </a:pPr>
            <a:r>
              <a:rPr lang="en-US" altLang="zh-CN" b="1" dirty="0">
                <a:effectLst>
                  <a:outerShdw blurRad="38100" dist="38100" dir="2700000" algn="tl">
                    <a:srgbClr val="C0C0C0"/>
                  </a:outerShdw>
                </a:effectLst>
                <a:latin typeface="Times New Roman" pitchFamily="18" charset="0"/>
              </a:rPr>
              <a:t>             </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,1)+…+C(</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baseline="30000" dirty="0">
                <a:solidFill>
                  <a:srgbClr val="0000FF"/>
                </a:solidFill>
                <a:effectLst>
                  <a:outerShdw blurRad="38100" dist="38100" dir="2700000" algn="tl">
                    <a:srgbClr val="C0C0C0"/>
                  </a:outerShdw>
                </a:effectLst>
                <a:latin typeface="Times New Roman" pitchFamily="18" charset="0"/>
              </a:rPr>
              <a:t>n</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通过对</a:t>
            </a:r>
          </a:p>
          <a:p>
            <a:pPr marL="609600" indent="-609600">
              <a:buClr>
                <a:srgbClr val="FF0000"/>
              </a:buClr>
              <a:buFont typeface="Wingdings" pitchFamily="2" charset="2"/>
              <a:buNone/>
            </a:pP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baseline="30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baseline="30000" dirty="0" err="1">
                <a:solidFill>
                  <a:srgbClr val="0000FF"/>
                </a:solidFill>
                <a:effectLst>
                  <a:outerShdw blurRad="38100" dist="38100" dir="2700000" algn="tl">
                    <a:srgbClr val="C0C0C0"/>
                  </a:outerShdw>
                </a:effectLst>
                <a:latin typeface="Times New Roman" pitchFamily="18" charset="0"/>
              </a:rPr>
              <a:t>n</a:t>
            </a:r>
            <a:endParaRPr lang="en-US" altLang="zh-CN" b="1" baseline="30000" dirty="0">
              <a:solidFill>
                <a:srgbClr val="0000FF"/>
              </a:solidFill>
              <a:effectLst>
                <a:outerShdw blurRad="38100" dist="38100" dir="2700000" algn="tl">
                  <a:srgbClr val="C0C0C0"/>
                </a:outerShdw>
              </a:effectLst>
              <a:latin typeface="Times New Roman" pitchFamily="18" charset="0"/>
            </a:endParaRPr>
          </a:p>
          <a:p>
            <a:pPr marL="609600" indent="-609600">
              <a:buClr>
                <a:srgbClr val="FF0000"/>
              </a:buClr>
              <a:buFont typeface="Wingdings" pitchFamily="2" charset="2"/>
              <a:buNone/>
            </a:pPr>
            <a:r>
              <a:rPr lang="zh-CN" altLang="en-US" b="1" dirty="0">
                <a:effectLst>
                  <a:outerShdw blurRad="38100" dist="38100" dir="2700000" algn="tl">
                    <a:srgbClr val="C0C0C0"/>
                  </a:outerShdw>
                </a:effectLst>
                <a:latin typeface="Times New Roman" pitchFamily="18" charset="0"/>
              </a:rPr>
              <a:t>两边对</a:t>
            </a:r>
            <a:r>
              <a:rPr lang="en-US" altLang="zh-CN" b="1" i="1" dirty="0">
                <a:solidFill>
                  <a:srgbClr val="0000FF"/>
                </a:solidFill>
                <a:effectLst>
                  <a:outerShdw blurRad="38100" dist="38100" dir="2700000" algn="tl">
                    <a:srgbClr val="C0C0C0"/>
                  </a:outerShdw>
                </a:effectLst>
                <a:latin typeface="Times New Roman" pitchFamily="18" charset="0"/>
              </a:rPr>
              <a:t>x</a:t>
            </a:r>
            <a:r>
              <a:rPr lang="zh-CN" altLang="en-US" b="1" dirty="0">
                <a:effectLst>
                  <a:outerShdw blurRad="38100" dist="38100" dir="2700000" algn="tl">
                    <a:srgbClr val="C0C0C0"/>
                  </a:outerShdw>
                </a:effectLst>
                <a:latin typeface="Times New Roman" pitchFamily="18" charset="0"/>
              </a:rPr>
              <a:t>求导数</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然后令</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=1</a:t>
            </a:r>
            <a:r>
              <a:rPr lang="zh-CN" altLang="en-US" b="1" dirty="0">
                <a:effectLst>
                  <a:outerShdw blurRad="38100" dist="38100" dir="2700000" algn="tl">
                    <a:srgbClr val="C0C0C0"/>
                  </a:outerShdw>
                </a:effectLst>
                <a:latin typeface="Times New Roman" pitchFamily="18" charset="0"/>
              </a:rPr>
              <a:t>就得到</a:t>
            </a:r>
          </a:p>
          <a:p>
            <a:pPr marL="609600" indent="-609600" algn="ctr">
              <a:buClr>
                <a:srgbClr val="FF0000"/>
              </a:buClr>
              <a:buFont typeface="Wingdings" pitchFamily="2" charset="2"/>
              <a:buNone/>
            </a:pPr>
            <a:r>
              <a:rPr lang="en-US" altLang="zh-CN" b="1" dirty="0" smtClean="0">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1)+2C(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2)+…+</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 </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a:t>
            </a:r>
            <a:r>
              <a:rPr lang="en-US" altLang="zh-CN" b="1" i="1" baseline="30000" dirty="0">
                <a:solidFill>
                  <a:srgbClr val="0000FF"/>
                </a:solidFill>
                <a:effectLst>
                  <a:outerShdw blurRad="38100" dist="38100" dir="2700000" algn="tl">
                    <a:srgbClr val="C0C0C0"/>
                  </a:outerShdw>
                </a:effectLst>
                <a:latin typeface="Times New Roman" pitchFamily="18" charset="0"/>
              </a:rPr>
              <a:t>n</a:t>
            </a:r>
            <a:r>
              <a:rPr lang="en-US" altLang="zh-CN" b="1" baseline="30000" dirty="0">
                <a:solidFill>
                  <a:srgbClr val="0000FF"/>
                </a:solidFill>
                <a:effectLst>
                  <a:outerShdw blurRad="38100" dist="38100" dir="2700000" algn="tl">
                    <a:srgbClr val="C0C0C0"/>
                  </a:outerShdw>
                </a:effectLst>
                <a:latin typeface="Times New Roman" pitchFamily="18" charset="0"/>
              </a:rPr>
              <a:t>-1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strips(downRight)">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strips(downRight)">
                                      <p:cBhvr>
                                        <p:cTn id="12" dur="500"/>
                                        <p:tgtEl>
                                          <p:spTgt spid="188419">
                                            <p:txEl>
                                              <p:pRg st="1" end="1"/>
                                            </p:txEl>
                                          </p:spTgt>
                                        </p:tgtEl>
                                      </p:cBhvr>
                                    </p:animEffect>
                                  </p:childTnLst>
                                </p:cTn>
                              </p:par>
                            </p:childTnLst>
                          </p:cTn>
                        </p:par>
                        <p:par>
                          <p:cTn id="13" fill="hold" nodeType="with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88419">
                                            <p:txEl>
                                              <p:pRg st="2" end="2"/>
                                            </p:txEl>
                                          </p:spTgt>
                                        </p:tgtEl>
                                        <p:attrNameLst>
                                          <p:attrName>style.visibility</p:attrName>
                                        </p:attrNameLst>
                                      </p:cBhvr>
                                      <p:to>
                                        <p:strVal val="visible"/>
                                      </p:to>
                                    </p:set>
                                    <p:animEffect transition="in" filter="strips(downRight)">
                                      <p:cBhvr>
                                        <p:cTn id="16" dur="500"/>
                                        <p:tgtEl>
                                          <p:spTgt spid="18841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8419">
                                            <p:txEl>
                                              <p:pRg st="3" end="3"/>
                                            </p:txEl>
                                          </p:spTgt>
                                        </p:tgtEl>
                                        <p:attrNameLst>
                                          <p:attrName>style.visibility</p:attrName>
                                        </p:attrNameLst>
                                      </p:cBhvr>
                                      <p:to>
                                        <p:strVal val="visible"/>
                                      </p:to>
                                    </p:set>
                                    <p:animEffect transition="in" filter="strips(downRight)">
                                      <p:cBhvr>
                                        <p:cTn id="21" dur="500"/>
                                        <p:tgtEl>
                                          <p:spTgt spid="18841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8419">
                                            <p:txEl>
                                              <p:pRg st="4" end="4"/>
                                            </p:txEl>
                                          </p:spTgt>
                                        </p:tgtEl>
                                        <p:attrNameLst>
                                          <p:attrName>style.visibility</p:attrName>
                                        </p:attrNameLst>
                                      </p:cBhvr>
                                      <p:to>
                                        <p:strVal val="visible"/>
                                      </p:to>
                                    </p:set>
                                    <p:animEffect transition="in" filter="strips(downRight)">
                                      <p:cBhvr>
                                        <p:cTn id="26" dur="500"/>
                                        <p:tgtEl>
                                          <p:spTgt spid="18841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8419">
                                            <p:txEl>
                                              <p:pRg st="5" end="5"/>
                                            </p:txEl>
                                          </p:spTgt>
                                        </p:tgtEl>
                                        <p:attrNameLst>
                                          <p:attrName>style.visibility</p:attrName>
                                        </p:attrNameLst>
                                      </p:cBhvr>
                                      <p:to>
                                        <p:strVal val="visible"/>
                                      </p:to>
                                    </p:set>
                                    <p:animEffect transition="in" filter="strips(downRight)">
                                      <p:cBhvr>
                                        <p:cTn id="31" dur="500"/>
                                        <p:tgtEl>
                                          <p:spTgt spid="18841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8419">
                                            <p:txEl>
                                              <p:pRg st="6" end="6"/>
                                            </p:txEl>
                                          </p:spTgt>
                                        </p:tgtEl>
                                        <p:attrNameLst>
                                          <p:attrName>style.visibility</p:attrName>
                                        </p:attrNameLst>
                                      </p:cBhvr>
                                      <p:to>
                                        <p:strVal val="visible"/>
                                      </p:to>
                                    </p:set>
                                    <p:animEffect transition="in" filter="strips(downRight)">
                                      <p:cBhvr>
                                        <p:cTn id="36" dur="500"/>
                                        <p:tgtEl>
                                          <p:spTgt spid="188419">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188419">
                                            <p:txEl>
                                              <p:pRg st="7" end="7"/>
                                            </p:txEl>
                                          </p:spTgt>
                                        </p:tgtEl>
                                        <p:attrNameLst>
                                          <p:attrName>style.visibility</p:attrName>
                                        </p:attrNameLst>
                                      </p:cBhvr>
                                      <p:to>
                                        <p:strVal val="visible"/>
                                      </p:to>
                                    </p:set>
                                    <p:animEffect transition="in" filter="strips(downRight)">
                                      <p:cBhvr>
                                        <p:cTn id="41" dur="500"/>
                                        <p:tgtEl>
                                          <p:spTgt spid="188419">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88419">
                                            <p:txEl>
                                              <p:pRg st="8" end="8"/>
                                            </p:txEl>
                                          </p:spTgt>
                                        </p:tgtEl>
                                        <p:attrNameLst>
                                          <p:attrName>style.visibility</p:attrName>
                                        </p:attrNameLst>
                                      </p:cBhvr>
                                      <p:to>
                                        <p:strVal val="visible"/>
                                      </p:to>
                                    </p:set>
                                    <p:animEffect transition="in" filter="strips(downRight)">
                                      <p:cBhvr>
                                        <p:cTn id="46" dur="500"/>
                                        <p:tgtEl>
                                          <p:spTgt spid="188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D892478-02BE-4A65-8592-99E86FF898A7}" type="slidenum">
              <a:rPr lang="en-US" altLang="zh-CN"/>
              <a:pPr/>
              <a:t>25</a:t>
            </a:fld>
            <a:endParaRPr lang="en-US" altLang="zh-CN"/>
          </a:p>
        </p:txBody>
      </p:sp>
      <p:sp>
        <p:nvSpPr>
          <p:cNvPr id="189443" name="Rectangle 3"/>
          <p:cNvSpPr>
            <a:spLocks noGrp="1" noChangeArrowheads="1"/>
          </p:cNvSpPr>
          <p:nvPr>
            <p:ph type="body" idx="1"/>
          </p:nvPr>
        </p:nvSpPr>
        <p:spPr>
          <a:xfrm>
            <a:off x="457200" y="765175"/>
            <a:ext cx="8229600" cy="5688013"/>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rPr>
              <a:t>说明这种函数表达式可以帮助我们得到它们系数中所反映出来的组合数之间的关系</a:t>
            </a:r>
            <a:r>
              <a:rPr lang="en-US" altLang="zh-CN" sz="3600" b="1">
                <a:effectLst>
                  <a:outerShdw blurRad="38100" dist="38100" dir="2700000" algn="tl">
                    <a:srgbClr val="C0C0C0"/>
                  </a:outerShdw>
                </a:effectLst>
              </a:rPr>
              <a:t>. </a:t>
            </a:r>
          </a:p>
          <a:p>
            <a:pPr>
              <a:buClr>
                <a:srgbClr val="FF0000"/>
              </a:buClr>
              <a:buFont typeface="Wingdings" pitchFamily="2" charset="2"/>
              <a:buChar char="l"/>
            </a:pPr>
            <a:r>
              <a:rPr lang="zh-CN" altLang="en-US" sz="3600" b="1">
                <a:effectLst>
                  <a:outerShdw blurRad="38100" dist="38100" dir="2700000" algn="tl">
                    <a:srgbClr val="C0C0C0"/>
                  </a:outerShdw>
                </a:effectLst>
              </a:rPr>
              <a:t>许多组合恒等式都可以用这种方法来证明</a:t>
            </a:r>
            <a:r>
              <a:rPr lang="en-US" altLang="zh-CN" sz="3600" b="1">
                <a:effectLst>
                  <a:outerShdw blurRad="38100" dist="38100" dir="2700000" algn="tl">
                    <a:srgbClr val="C0C0C0"/>
                  </a:outerShdw>
                </a:effectLst>
              </a:rPr>
              <a:t>. </a:t>
            </a:r>
          </a:p>
          <a:p>
            <a:pPr>
              <a:buClr>
                <a:srgbClr val="FF0000"/>
              </a:buClr>
              <a:buFont typeface="Wingdings" pitchFamily="2" charset="2"/>
              <a:buChar char="l"/>
            </a:pPr>
            <a:r>
              <a:rPr lang="zh-CN" altLang="en-US" sz="3600" b="1">
                <a:effectLst>
                  <a:outerShdw blurRad="38100" dist="38100" dir="2700000" algn="tl">
                    <a:srgbClr val="C0C0C0"/>
                  </a:outerShdw>
                </a:effectLst>
              </a:rPr>
              <a:t>引入母函数的概念绝对不是为这种简单的目的</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母函数还有许多更深刻的应用</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特别是可以用来</a:t>
            </a:r>
            <a:r>
              <a:rPr lang="zh-CN" altLang="en-US" sz="3600" b="1">
                <a:solidFill>
                  <a:srgbClr val="0000FF"/>
                </a:solidFill>
                <a:effectLst>
                  <a:outerShdw blurRad="38100" dist="38100" dir="2700000" algn="tl">
                    <a:srgbClr val="C0C0C0"/>
                  </a:outerShdw>
                </a:effectLst>
              </a:rPr>
              <a:t>解递归关系</a:t>
            </a:r>
            <a:r>
              <a:rPr lang="en-US" altLang="zh-CN" sz="3600" b="1">
                <a:effectLst>
                  <a:outerShdw blurRad="38100" dist="38100" dir="2700000" algn="tl">
                    <a:srgbClr val="C0C0C0"/>
                  </a:outerShdw>
                </a:effectLst>
              </a:rPr>
              <a:t>. </a:t>
            </a:r>
            <a:r>
              <a:rPr lang="zh-CN" altLang="en-US" sz="3600" b="1">
                <a:effectLst>
                  <a:outerShdw blurRad="38100" dist="38100" dir="2700000" algn="tl">
                    <a:srgbClr val="C0C0C0"/>
                  </a:outerShdw>
                </a:effectLst>
              </a:rPr>
              <a:t>这一点后面我们会体会到</a:t>
            </a:r>
            <a:r>
              <a:rPr lang="en-US" altLang="zh-CN" sz="3600" b="1">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strips(downRight)">
                                      <p:cBhvr>
                                        <p:cTn id="7" dur="500"/>
                                        <p:tgtEl>
                                          <p:spTgt spid="189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strips(downRight)">
                                      <p:cBhvr>
                                        <p:cTn id="12" dur="500"/>
                                        <p:tgtEl>
                                          <p:spTgt spid="189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strips(downRight)">
                                      <p:cBhvr>
                                        <p:cTn id="17" dur="500"/>
                                        <p:tgtEl>
                                          <p:spTgt spid="189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125241B1-0C2B-D546-9861-928CC9251FD8}" type="slidenum">
              <a:rPr lang="en-US" altLang="zh-CN"/>
              <a:pPr/>
              <a:t>26</a:t>
            </a:fld>
            <a:endParaRPr lang="en-US" altLang="zh-CN"/>
          </a:p>
        </p:txBody>
      </p:sp>
      <p:sp>
        <p:nvSpPr>
          <p:cNvPr id="190467" name="Rectangle 3"/>
          <p:cNvSpPr>
            <a:spLocks noGrp="1" noChangeArrowheads="1"/>
          </p:cNvSpPr>
          <p:nvPr>
            <p:ph type="body" idx="1"/>
          </p:nvPr>
        </p:nvSpPr>
        <p:spPr>
          <a:xfrm>
            <a:off x="457200" y="404813"/>
            <a:ext cx="8229600" cy="5832475"/>
          </a:xfrm>
        </p:spPr>
        <p:txBody>
          <a:bodyPr/>
          <a:lstStyle/>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2.</a:t>
            </a:r>
            <a:r>
              <a:rPr lang="en-US" altLang="zh-CN" sz="3600" b="1" dirty="0">
                <a:effectLst>
                  <a:outerShdw blurRad="38100" dist="38100" dir="2700000" algn="tl">
                    <a:srgbClr val="DDDDDD"/>
                  </a:outerShdw>
                </a:effectLst>
                <a:latin typeface="Times New Roman" charset="0"/>
              </a:rPr>
              <a:t> </a:t>
            </a:r>
            <a:r>
              <a:rPr lang="zh-CN" altLang="en-US" sz="3600" b="1" dirty="0">
                <a:solidFill>
                  <a:srgbClr val="0000FF"/>
                </a:solidFill>
                <a:effectLst>
                  <a:outerShdw blurRad="38100" dist="38100" dir="2700000" algn="tl">
                    <a:srgbClr val="DDDDDD"/>
                  </a:outerShdw>
                </a:effectLst>
                <a:latin typeface="Times New Roman" charset="0"/>
              </a:rPr>
              <a:t>母函数定义</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zh-CN" altLang="en-US" sz="3600" b="1" dirty="0">
                <a:solidFill>
                  <a:srgbClr val="FF0000"/>
                </a:solidFill>
                <a:effectLst>
                  <a:outerShdw blurRad="38100" dist="38100" dir="2700000" algn="tl">
                    <a:srgbClr val="DDDDDD"/>
                  </a:outerShdw>
                </a:effectLst>
                <a:latin typeface="Times New Roman" charset="0"/>
              </a:rPr>
              <a:t>定义</a:t>
            </a:r>
            <a:r>
              <a:rPr lang="en-US" altLang="zh-CN" sz="3600" b="1" dirty="0">
                <a:solidFill>
                  <a:srgbClr val="FF0000"/>
                </a:solidFill>
                <a:effectLst>
                  <a:outerShdw blurRad="38100" dist="38100" dir="2700000" algn="tl">
                    <a:srgbClr val="DDDDDD"/>
                  </a:outerShdw>
                </a:effectLst>
                <a:latin typeface="Times New Roman" charset="0"/>
              </a:rPr>
              <a:t>3.1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利用给定序列</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zh-CN" altLang="en-US" sz="3600" b="1" dirty="0" smtClean="0">
                <a:effectLst>
                  <a:outerShdw blurRad="38100" dist="38100" dir="2700000" algn="tl">
                    <a:srgbClr val="DDDDDD"/>
                  </a:outerShdw>
                </a:effectLst>
                <a:latin typeface="Times New Roman" charset="0"/>
              </a:rPr>
              <a:t>所构造的函数</a:t>
            </a:r>
            <a:r>
              <a:rPr lang="en-US" altLang="zh-CN" sz="3600" b="1" dirty="0" smtClean="0">
                <a:solidFill>
                  <a:srgbClr val="0000FF"/>
                </a:solidFill>
                <a:effectLst>
                  <a:outerShdw blurRad="38100" dist="38100" dir="2700000" algn="tl">
                    <a:srgbClr val="DDDDDD"/>
                  </a:outerShdw>
                </a:effectLst>
                <a:latin typeface="Times New Roman" charset="0"/>
              </a:rPr>
              <a:t>F</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endParaRPr lang="en-US" altLang="zh-CN" sz="3600" b="1" dirty="0">
              <a:solidFill>
                <a:srgbClr val="0000FF"/>
              </a:solidFill>
              <a:effectLst>
                <a:outerShdw blurRad="38100" dist="38100" dir="2700000" algn="tl">
                  <a:srgbClr val="DDDDDD"/>
                </a:outerShdw>
              </a:effectLst>
              <a:latin typeface="Times New Roman" charset="0"/>
              <a:sym typeface="Symbol" charset="0"/>
            </a:endParaRPr>
          </a:p>
          <a:p>
            <a:pPr>
              <a:buClr>
                <a:srgbClr val="FF0000"/>
              </a:buClr>
              <a:buFont typeface="Wingdings" charset="0"/>
              <a:buNone/>
            </a:pPr>
            <a:r>
              <a:rPr lang="en-US" altLang="zh-CN" sz="3600" b="1" dirty="0">
                <a:effectLst>
                  <a:outerShdw blurRad="38100" dist="38100" dir="2700000" algn="tl">
                    <a:srgbClr val="DDDDDD"/>
                  </a:outerShdw>
                </a:effectLst>
                <a:latin typeface="Times New Roman" charset="0"/>
                <a:sym typeface="Symbol" charset="0"/>
              </a:rPr>
              <a:t>   </a:t>
            </a:r>
            <a:r>
              <a:rPr lang="zh-CN" altLang="en-US" sz="3600" b="1" dirty="0">
                <a:effectLst>
                  <a:outerShdw blurRad="38100" dist="38100" dir="2700000" algn="tl">
                    <a:srgbClr val="DDDDDD"/>
                  </a:outerShdw>
                </a:effectLst>
                <a:latin typeface="Times New Roman" charset="0"/>
              </a:rPr>
              <a:t>称为序列</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zh-CN" altLang="en-US" sz="3600" b="1" dirty="0" smtClean="0">
                <a:effectLst>
                  <a:outerShdw blurRad="38100" dist="38100" dir="2700000" algn="tl">
                    <a:srgbClr val="DDDDDD"/>
                  </a:outerShdw>
                </a:effectLst>
                <a:latin typeface="Times New Roman" charset="0"/>
              </a:rPr>
              <a:t>的</a:t>
            </a:r>
            <a:r>
              <a:rPr lang="zh-CN" altLang="en-US" sz="3600" b="1" dirty="0" smtClean="0">
                <a:solidFill>
                  <a:srgbClr val="FF0000"/>
                </a:solidFill>
                <a:effectLst>
                  <a:outerShdw blurRad="38100" dist="38100" dir="2700000" algn="tl">
                    <a:srgbClr val="DDDDDD"/>
                  </a:outerShdw>
                </a:effectLst>
                <a:latin typeface="Times New Roman" charset="0"/>
              </a:rPr>
              <a:t>母</a:t>
            </a:r>
            <a:r>
              <a:rPr lang="zh-CN" altLang="en-US" sz="3600" b="1" dirty="0">
                <a:solidFill>
                  <a:srgbClr val="FF0000"/>
                </a:solidFill>
                <a:effectLst>
                  <a:outerShdw blurRad="38100" dist="38100" dir="2700000" algn="tl">
                    <a:srgbClr val="DDDDDD"/>
                  </a:outerShdw>
                </a:effectLst>
                <a:latin typeface="Times New Roman" charset="0"/>
              </a:rPr>
              <a:t>函数</a:t>
            </a:r>
            <a:r>
              <a:rPr lang="en-US" altLang="zh-CN" sz="3600" b="1" dirty="0">
                <a:solidFill>
                  <a:srgbClr val="FF0000"/>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母函数定义中的级数是</a:t>
            </a:r>
            <a:r>
              <a:rPr lang="zh-CN" altLang="en-US" sz="3600" b="1" dirty="0">
                <a:solidFill>
                  <a:srgbClr val="0000FF"/>
                </a:solidFill>
                <a:effectLst>
                  <a:outerShdw blurRad="38100" dist="38100" dir="2700000" algn="tl">
                    <a:srgbClr val="DDDDDD"/>
                  </a:outerShdw>
                </a:effectLst>
                <a:latin typeface="Times New Roman" charset="0"/>
              </a:rPr>
              <a:t>形式幂级数</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不必关心收敛性</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zh-CN" altLang="en-US" sz="3600" b="1" dirty="0">
                <a:effectLst>
                  <a:outerShdw blurRad="38100" dist="38100" dir="2700000" algn="tl">
                    <a:srgbClr val="DDDDDD"/>
                  </a:outerShdw>
                </a:effectLst>
                <a:latin typeface="Times New Roman" charset="0"/>
              </a:rPr>
              <a:t>只是一个形式变量</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dirty="0">
                <a:effectLst>
                  <a:outerShdw blurRad="38100" dist="38100" dir="2700000" algn="tl">
                    <a:srgbClr val="DDDDDD"/>
                  </a:outerShdw>
                </a:effectLst>
                <a:latin typeface="Times New Roman" charset="0"/>
              </a:rPr>
              <a:t>有限序列</a:t>
            </a:r>
            <a:r>
              <a:rPr lang="en-US" altLang="zh-CN" sz="3600" b="1" dirty="0">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baseline="-25000" dirty="0">
                <a:solidFill>
                  <a:srgbClr val="0000FF"/>
                </a:solidFill>
                <a:effectLst>
                  <a:outerShdw blurRad="38100" dist="38100" dir="2700000" algn="tl">
                    <a:srgbClr val="DDDDDD"/>
                  </a:outerShdw>
                </a:effectLst>
                <a:latin typeface="Times New Roman" charset="0"/>
              </a:rPr>
              <a:t>1</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 </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sym typeface="Symbol" charset="0"/>
              </a:rPr>
              <a:t>n</a:t>
            </a:r>
            <a:r>
              <a:rPr lang="zh-CN" altLang="en-US" sz="3600" b="1" dirty="0">
                <a:effectLst>
                  <a:outerShdw blurRad="38100" dist="38100" dir="2700000" algn="tl">
                    <a:srgbClr val="DDDDDD"/>
                  </a:outerShdw>
                </a:effectLst>
                <a:latin typeface="Times New Roman" charset="0"/>
              </a:rPr>
              <a:t>也可以定义它的母函数</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后面添加</a:t>
            </a:r>
            <a:r>
              <a:rPr lang="en-US" altLang="zh-CN" sz="3600" b="1" dirty="0">
                <a:solidFill>
                  <a:srgbClr val="0000FF"/>
                </a:solidFill>
                <a:effectLst>
                  <a:outerShdw blurRad="38100" dist="38100" dir="2700000" algn="tl">
                    <a:srgbClr val="DDDDDD"/>
                  </a:outerShdw>
                </a:effectLst>
                <a:latin typeface="Times New Roman" charset="0"/>
              </a:rPr>
              <a:t>0</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26055883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2" dur="500"/>
                                        <p:tgtEl>
                                          <p:spTgt spid="19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strips(downRight)">
                                      <p:cBhvr>
                                        <p:cTn id="22" dur="500"/>
                                        <p:tgtEl>
                                          <p:spTgt spid="190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strips(downRight)">
                                      <p:cBhvr>
                                        <p:cTn id="27"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57058CCC-1837-8847-8152-3BEFAC0379E6}" type="slidenum">
              <a:rPr lang="en-US" altLang="zh-CN"/>
              <a:pPr/>
              <a:t>27</a:t>
            </a:fld>
            <a:endParaRPr lang="en-US" altLang="zh-CN"/>
          </a:p>
        </p:txBody>
      </p:sp>
      <p:sp>
        <p:nvSpPr>
          <p:cNvPr id="191491" name="Rectangle 3"/>
          <p:cNvSpPr>
            <a:spLocks noGrp="1" noChangeArrowheads="1"/>
          </p:cNvSpPr>
          <p:nvPr>
            <p:ph type="body" idx="1"/>
          </p:nvPr>
        </p:nvSpPr>
        <p:spPr>
          <a:xfrm>
            <a:off x="539750" y="765175"/>
            <a:ext cx="8229600" cy="5400675"/>
          </a:xfrm>
        </p:spPr>
        <p:txBody>
          <a:bodyPr/>
          <a:lstStyle/>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3. </a:t>
            </a:r>
            <a:r>
              <a:rPr lang="zh-CN" altLang="en-US" sz="3600" b="1" dirty="0">
                <a:solidFill>
                  <a:srgbClr val="0000FF"/>
                </a:solidFill>
                <a:effectLst>
                  <a:outerShdw blurRad="38100" dist="38100" dir="2700000" algn="tl">
                    <a:srgbClr val="DDDDDD"/>
                  </a:outerShdw>
                </a:effectLst>
                <a:latin typeface="Times New Roman" charset="0"/>
              </a:rPr>
              <a:t>母函数的运算</a:t>
            </a:r>
            <a:endParaRPr lang="en-US" altLang="zh-CN" sz="3600" b="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设序列</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的母函数</a:t>
            </a:r>
            <a:r>
              <a:rPr lang="en-US" altLang="zh-CN" sz="3600" b="1" dirty="0">
                <a:solidFill>
                  <a:srgbClr val="0000FF"/>
                </a:solidFill>
                <a:effectLst>
                  <a:outerShdw blurRad="38100" dist="38100" dir="2700000" algn="tl">
                    <a:srgbClr val="DDDDDD"/>
                  </a:outerShdw>
                </a:effectLst>
                <a:latin typeface="Times New Roman" charset="0"/>
              </a:rPr>
              <a:t>A(x)</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a</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的母函数为</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b</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运算定义如下</a:t>
            </a:r>
            <a:r>
              <a:rPr lang="en-US" altLang="zh-CN" sz="3600" b="1" dirty="0">
                <a:effectLst>
                  <a:outerShdw blurRad="38100" dist="38100" dir="2700000" algn="tl">
                    <a:srgbClr val="DDDDDD"/>
                  </a:outerShdw>
                </a:effectLst>
                <a:latin typeface="Times New Roman" charset="0"/>
              </a:rPr>
              <a:t>:</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相等</a:t>
            </a:r>
            <a:r>
              <a:rPr lang="en-US" altLang="zh-CN" sz="3600" b="1" dirty="0">
                <a:effectLst>
                  <a:outerShdw blurRad="38100" dist="38100" dir="2700000" algn="tl">
                    <a:srgbClr val="DDDDDD"/>
                  </a:outerShdw>
                </a:effectLst>
                <a:latin typeface="Times New Roman" charset="0"/>
              </a:rPr>
              <a:t>:</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t> </a:t>
            </a:r>
            <a:r>
              <a:rPr lang="en-US" altLang="zh-CN" sz="3600" dirty="0">
                <a:solidFill>
                  <a:srgbClr val="0000FF"/>
                </a:solidFill>
              </a:rPr>
              <a:t>&lt;=&gt;</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dirty="0"/>
              <a:t> </a:t>
            </a:r>
            <a:r>
              <a:rPr lang="en-US" altLang="zh-CN" sz="3600" dirty="0">
                <a:solidFill>
                  <a:srgbClr val="0000FF"/>
                </a:solidFill>
              </a:rPr>
              <a:t>&lt;=&gt;</a:t>
            </a:r>
            <a:r>
              <a:rPr lang="en-US" altLang="zh-CN" sz="3600" b="1" i="1" dirty="0" err="1" smtClean="0">
                <a:solidFill>
                  <a:srgbClr val="0000FF"/>
                </a:solidFill>
                <a:effectLst>
                  <a:outerShdw blurRad="38100" dist="38100" dir="2700000" algn="tl">
                    <a:srgbClr val="DDDDDD"/>
                  </a:outerShdw>
                </a:effectLst>
                <a:latin typeface="Times New Roman" charset="0"/>
              </a:rPr>
              <a:t>a</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dirty="0" smtClean="0">
                <a:solidFill>
                  <a:srgbClr val="0000FF"/>
                </a:solidFill>
                <a:effectLst>
                  <a:outerShdw blurRad="38100" dist="38100" dir="2700000" algn="tl">
                    <a:srgbClr val="DDDDDD"/>
                  </a:outerShdw>
                </a:effectLst>
                <a:latin typeface="Times New Roman" charset="0"/>
              </a:rPr>
              <a:t>  </a:t>
            </a:r>
            <a:r>
              <a:rPr lang="en-US" altLang="zh-CN" sz="3600" b="1" i="1"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=1,2,…</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(2)</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相加</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err="1">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b</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endParaRPr lang="en-US" altLang="zh-CN" sz="3600" b="1" i="1" dirty="0">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(3)</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相减</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)-B(x)</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i="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r>
              <a:rPr lang="en-US" altLang="zh-CN" sz="3600"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None/>
            </a:pPr>
            <a:r>
              <a:rPr lang="en-US" altLang="zh-CN" sz="3600" b="1" dirty="0">
                <a:solidFill>
                  <a:srgbClr val="FF0000"/>
                </a:solidFill>
                <a:effectLst>
                  <a:outerShdw blurRad="38100" dist="38100" dir="2700000" algn="tl">
                    <a:srgbClr val="DDDDDD"/>
                  </a:outerShdw>
                </a:effectLst>
                <a:latin typeface="Times New Roman" charset="0"/>
              </a:rPr>
              <a:t>(4)</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数乘</a:t>
            </a:r>
            <a:r>
              <a:rPr lang="en-US" altLang="zh-CN" sz="3600" b="1" dirty="0">
                <a:effectLst>
                  <a:outerShdw blurRad="38100" dist="38100" dir="2700000" algn="tl">
                    <a:srgbClr val="DDDDDD"/>
                  </a:outerShdw>
                </a:effectLst>
                <a:latin typeface="Times New Roman" charset="0"/>
              </a:rPr>
              <a:t>:  </a:t>
            </a:r>
            <a:r>
              <a:rPr lang="en-US" altLang="zh-CN" sz="3600" b="1" dirty="0" err="1">
                <a:solidFill>
                  <a:srgbClr val="0000FF"/>
                </a:solidFill>
                <a:effectLst>
                  <a:outerShdw blurRad="38100" dist="38100" dir="2700000" algn="tl">
                    <a:srgbClr val="DDDDDD"/>
                  </a:outerShdw>
                </a:effectLst>
                <a:latin typeface="Times New Roman" charset="0"/>
              </a:rPr>
              <a:t>cA</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 </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err="1">
                <a:solidFill>
                  <a:srgbClr val="0000FF"/>
                </a:solidFill>
                <a:effectLst>
                  <a:outerShdw blurRad="38100" dist="38100" dir="2700000" algn="tl">
                    <a:srgbClr val="DDDDDD"/>
                  </a:outerShdw>
                </a:effectLst>
                <a:latin typeface="Times New Roman" charset="0"/>
              </a:rPr>
              <a:t>c</a:t>
            </a:r>
            <a:r>
              <a:rPr lang="en-US" altLang="zh-CN" sz="3600" b="1" i="1" dirty="0" err="1">
                <a:solidFill>
                  <a:srgbClr val="0000FF"/>
                </a:solidFill>
                <a:effectLst>
                  <a:outerShdw blurRad="38100" dist="38100" dir="2700000" algn="tl">
                    <a:srgbClr val="DDDDDD"/>
                  </a:outerShdw>
                </a:effectLst>
                <a:latin typeface="Times New Roman" charset="0"/>
              </a:rPr>
              <a:t>a</a:t>
            </a:r>
            <a:r>
              <a:rPr lang="en-US" altLang="zh-CN" sz="3600" b="1" baseline="-25000" dirty="0" err="1">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i="1" baseline="30000" dirty="0">
                <a:solidFill>
                  <a:srgbClr val="0000FF"/>
                </a:solidFill>
                <a:effectLst>
                  <a:outerShdw blurRad="38100" dist="38100" dir="2700000" algn="tl">
                    <a:srgbClr val="DDDDDD"/>
                  </a:outerShdw>
                </a:effectLst>
                <a:latin typeface="Times New Roman" charset="0"/>
              </a:rPr>
              <a:t>i</a:t>
            </a:r>
            <a:r>
              <a:rPr lang="en-US" altLang="zh-CN" sz="3600" dirty="0">
                <a:solidFill>
                  <a:srgbClr val="0000FF"/>
                </a:solidFill>
                <a:effectLst>
                  <a:outerShdw blurRad="38100" dist="38100" dir="2700000" algn="tl">
                    <a:srgbClr val="DDDDDD"/>
                  </a:outerShdw>
                </a:effectLst>
                <a:latin typeface="Times New Roman" charset="0"/>
              </a:rPr>
              <a:t> </a:t>
            </a:r>
          </a:p>
          <a:p>
            <a:pPr>
              <a:buClr>
                <a:srgbClr val="FF0000"/>
              </a:buClr>
              <a:buFont typeface="Wingdings" charset="0"/>
              <a:buNone/>
            </a:pPr>
            <a:endParaRPr lang="zh-CN" altLang="en-US" sz="3600" dirty="0">
              <a:solidFill>
                <a:srgbClr val="0000FF"/>
              </a:solidFill>
              <a:effectLst>
                <a:outerShdw blurRad="38100" dist="38100" dir="2700000" algn="tl">
                  <a:srgbClr val="DDDDDD"/>
                </a:outerShdw>
              </a:effectLst>
              <a:latin typeface="Times New Roman" charset="0"/>
            </a:endParaRPr>
          </a:p>
        </p:txBody>
      </p:sp>
    </p:spTree>
    <p:extLst>
      <p:ext uri="{BB962C8B-B14F-4D97-AF65-F5344CB8AC3E}">
        <p14:creationId xmlns:p14="http://schemas.microsoft.com/office/powerpoint/2010/main" val="8225475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animEffect transition="in" filter="strips(downRight)">
                                      <p:cBhvr>
                                        <p:cTn id="7" dur="500"/>
                                        <p:tgtEl>
                                          <p:spTgt spid="19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1491">
                                            <p:txEl>
                                              <p:pRg st="1" end="1"/>
                                            </p:txEl>
                                          </p:spTgt>
                                        </p:tgtEl>
                                        <p:attrNameLst>
                                          <p:attrName>style.visibility</p:attrName>
                                        </p:attrNameLst>
                                      </p:cBhvr>
                                      <p:to>
                                        <p:strVal val="visible"/>
                                      </p:to>
                                    </p:set>
                                    <p:animEffect transition="in" filter="strips(downRight)">
                                      <p:cBhvr>
                                        <p:cTn id="12" dur="500"/>
                                        <p:tgtEl>
                                          <p:spTgt spid="19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1491">
                                            <p:txEl>
                                              <p:pRg st="2" end="2"/>
                                            </p:txEl>
                                          </p:spTgt>
                                        </p:tgtEl>
                                        <p:attrNameLst>
                                          <p:attrName>style.visibility</p:attrName>
                                        </p:attrNameLst>
                                      </p:cBhvr>
                                      <p:to>
                                        <p:strVal val="visible"/>
                                      </p:to>
                                    </p:set>
                                    <p:animEffect transition="in" filter="strips(downRight)">
                                      <p:cBhvr>
                                        <p:cTn id="17" dur="500"/>
                                        <p:tgtEl>
                                          <p:spTgt spid="19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1491">
                                            <p:txEl>
                                              <p:pRg st="3" end="3"/>
                                            </p:txEl>
                                          </p:spTgt>
                                        </p:tgtEl>
                                        <p:attrNameLst>
                                          <p:attrName>style.visibility</p:attrName>
                                        </p:attrNameLst>
                                      </p:cBhvr>
                                      <p:to>
                                        <p:strVal val="visible"/>
                                      </p:to>
                                    </p:set>
                                    <p:animEffect transition="in" filter="strips(downRight)">
                                      <p:cBhvr>
                                        <p:cTn id="22" dur="500"/>
                                        <p:tgtEl>
                                          <p:spTgt spid="19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1491">
                                            <p:txEl>
                                              <p:pRg st="4" end="4"/>
                                            </p:txEl>
                                          </p:spTgt>
                                        </p:tgtEl>
                                        <p:attrNameLst>
                                          <p:attrName>style.visibility</p:attrName>
                                        </p:attrNameLst>
                                      </p:cBhvr>
                                      <p:to>
                                        <p:strVal val="visible"/>
                                      </p:to>
                                    </p:set>
                                    <p:animEffect transition="in" filter="strips(downRight)">
                                      <p:cBhvr>
                                        <p:cTn id="27" dur="500"/>
                                        <p:tgtEl>
                                          <p:spTgt spid="1914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1491">
                                            <p:txEl>
                                              <p:pRg st="5" end="5"/>
                                            </p:txEl>
                                          </p:spTgt>
                                        </p:tgtEl>
                                        <p:attrNameLst>
                                          <p:attrName>style.visibility</p:attrName>
                                        </p:attrNameLst>
                                      </p:cBhvr>
                                      <p:to>
                                        <p:strVal val="visible"/>
                                      </p:to>
                                    </p:set>
                                    <p:animEffect transition="in" filter="strips(downRight)">
                                      <p:cBhvr>
                                        <p:cTn id="32" dur="500"/>
                                        <p:tgtEl>
                                          <p:spTgt spid="191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CFB6E118-D9D6-7340-A526-9222335A20E0}" type="slidenum">
              <a:rPr lang="en-US" altLang="zh-CN"/>
              <a:pPr/>
              <a:t>28</a:t>
            </a:fld>
            <a:endParaRPr lang="en-US" altLang="zh-CN"/>
          </a:p>
        </p:txBody>
      </p:sp>
      <p:sp>
        <p:nvSpPr>
          <p:cNvPr id="192515" name="Rectangle 3"/>
          <p:cNvSpPr>
            <a:spLocks noGrp="1" noChangeArrowheads="1"/>
          </p:cNvSpPr>
          <p:nvPr>
            <p:ph type="body" idx="1"/>
          </p:nvPr>
        </p:nvSpPr>
        <p:spPr>
          <a:xfrm>
            <a:off x="611188" y="620713"/>
            <a:ext cx="8229600" cy="5505450"/>
          </a:xfrm>
        </p:spPr>
        <p:txBody>
          <a:bodyPr/>
          <a:lstStyle/>
          <a:p>
            <a:pPr marL="609600" indent="-609600">
              <a:buFontTx/>
              <a:buNone/>
            </a:pPr>
            <a:r>
              <a:rPr lang="en-US" altLang="zh-CN" sz="3600" b="1" dirty="0">
                <a:solidFill>
                  <a:srgbClr val="FF0000"/>
                </a:solidFill>
                <a:effectLst>
                  <a:outerShdw blurRad="38100" dist="38100" dir="2700000" algn="tl">
                    <a:srgbClr val="DDDDDD"/>
                  </a:outerShdw>
                </a:effectLst>
                <a:latin typeface="Times New Roman" charset="0"/>
              </a:rPr>
              <a:t>(5)</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相乘</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rPr>
              <a:t>=</a:t>
            </a:r>
            <a:r>
              <a:rPr lang="el-GR" altLang="zh-CN" sz="3600" dirty="0">
                <a:solidFill>
                  <a:srgbClr val="0000FF"/>
                </a:solidFill>
              </a:rPr>
              <a:t>Σ</a:t>
            </a:r>
            <a:r>
              <a:rPr lang="en-US" altLang="zh-CN" sz="3600" b="1" i="1" dirty="0" err="1" smtClean="0">
                <a:solidFill>
                  <a:srgbClr val="0000FF"/>
                </a:solidFill>
                <a:effectLst>
                  <a:outerShdw blurRad="38100" dist="38100" dir="2700000" algn="tl">
                    <a:srgbClr val="DDDDDD"/>
                  </a:outerShdw>
                </a:effectLst>
                <a:latin typeface="Times New Roman" charset="0"/>
              </a:rPr>
              <a:t>c</a:t>
            </a:r>
            <a:r>
              <a:rPr lang="en-US" altLang="zh-CN" sz="3600" b="1" i="1" baseline="-25000" dirty="0" err="1" smtClean="0">
                <a:solidFill>
                  <a:srgbClr val="0000FF"/>
                </a:solidFill>
                <a:effectLst>
                  <a:outerShdw blurRad="38100" dist="38100" dir="2700000" algn="tl">
                    <a:srgbClr val="DDDDDD"/>
                  </a:outerShdw>
                </a:effectLst>
                <a:latin typeface="Times New Roman" charset="0"/>
              </a:rPr>
              <a:t>i</a:t>
            </a:r>
            <a:r>
              <a:rPr lang="en-US" altLang="zh-CN" sz="3600" b="1" i="1" dirty="0" err="1" smtClean="0">
                <a:solidFill>
                  <a:srgbClr val="0000FF"/>
                </a:solidFill>
                <a:effectLst>
                  <a:outerShdw blurRad="38100" dist="38100" dir="2700000" algn="tl">
                    <a:srgbClr val="DDDDDD"/>
                  </a:outerShdw>
                </a:effectLst>
                <a:latin typeface="Times New Roman" charset="0"/>
              </a:rPr>
              <a:t>x</a:t>
            </a:r>
            <a:r>
              <a:rPr lang="en-US" altLang="zh-CN" sz="3600" b="1" i="1" baseline="30000" dirty="0" err="1" smtClean="0">
                <a:solidFill>
                  <a:srgbClr val="0000FF"/>
                </a:solidFill>
                <a:effectLst>
                  <a:outerShdw blurRad="38100" dist="38100" dir="2700000" algn="tl">
                    <a:srgbClr val="DDDDDD"/>
                  </a:outerShdw>
                </a:effectLst>
                <a:latin typeface="Times New Roman" charset="0"/>
              </a:rPr>
              <a:t>i</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其中</a:t>
            </a:r>
            <a:endParaRPr lang="en-US" altLang="zh-CN" sz="3600" b="1" dirty="0">
              <a:effectLst>
                <a:outerShdw blurRad="38100" dist="38100" dir="2700000" algn="tl">
                  <a:srgbClr val="DDDDDD"/>
                </a:outerShdw>
              </a:effectLst>
              <a:latin typeface="Times New Roman" charset="0"/>
            </a:endParaRPr>
          </a:p>
          <a:p>
            <a:pPr marL="609600" indent="-609600">
              <a:buFontTx/>
              <a:buNone/>
            </a:pPr>
            <a:r>
              <a:rPr lang="en-US" altLang="zh-CN" sz="3600" b="1" dirty="0">
                <a:solidFill>
                  <a:srgbClr val="0000FF"/>
                </a:solidFill>
                <a:effectLst>
                  <a:outerShdw blurRad="38100" dist="38100" dir="2700000" algn="tl">
                    <a:srgbClr val="DDDDDD"/>
                  </a:outerShdw>
                </a:effectLst>
                <a:latin typeface="Times New Roman" charset="0"/>
              </a:rPr>
              <a:t>      </a:t>
            </a:r>
            <a:r>
              <a:rPr lang="en-US" altLang="zh-CN" sz="3600" b="1" i="1" dirty="0">
                <a:solidFill>
                  <a:srgbClr val="0000FF"/>
                </a:solidFill>
                <a:effectLst>
                  <a:outerShdw blurRad="38100" dist="38100" dir="2700000" algn="tl">
                    <a:srgbClr val="DDDDDD"/>
                  </a:outerShdw>
                </a:effectLst>
                <a:latin typeface="Times New Roman" charset="0"/>
              </a:rPr>
              <a:t>c</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c</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c</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2</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 ………….,</a:t>
            </a:r>
          </a:p>
          <a:p>
            <a:pPr marL="609600" indent="-609600">
              <a:buFontTx/>
              <a:buNone/>
            </a:pPr>
            <a:r>
              <a:rPr lang="en-US" altLang="zh-CN" sz="3600" b="1" i="1" dirty="0">
                <a:solidFill>
                  <a:srgbClr val="0000FF"/>
                </a:solidFill>
                <a:effectLst>
                  <a:outerShdw blurRad="38100" dist="38100" dir="2700000" algn="tl">
                    <a:srgbClr val="DDDDDD"/>
                  </a:outerShdw>
                </a:effectLst>
                <a:latin typeface="Times New Roman" charset="0"/>
              </a:rPr>
              <a:t>      </a:t>
            </a:r>
            <a:r>
              <a:rPr lang="en-US" altLang="zh-CN" sz="3600" b="1" i="1" dirty="0" err="1">
                <a:solidFill>
                  <a:srgbClr val="0000FF"/>
                </a:solidFill>
                <a:effectLst>
                  <a:outerShdw blurRad="38100" dist="38100" dir="2700000" algn="tl">
                    <a:srgbClr val="DDDDDD"/>
                  </a:outerShdw>
                </a:effectLst>
                <a:latin typeface="Times New Roman" charset="0"/>
              </a:rPr>
              <a:t>c</a:t>
            </a:r>
            <a:r>
              <a:rPr lang="en-US" altLang="zh-CN" sz="3600" b="1" i="1" baseline="-25000" dirty="0" err="1">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r-1</a:t>
            </a:r>
            <a:r>
              <a:rPr lang="en-US" altLang="zh-CN" sz="3600" b="1" i="1" dirty="0">
                <a:solidFill>
                  <a:srgbClr val="0000FF"/>
                </a:solidFill>
                <a:effectLst>
                  <a:outerShdw blurRad="38100" dist="38100" dir="2700000" algn="tl">
                    <a:srgbClr val="DDDDDD"/>
                  </a:outerShdw>
                </a:effectLst>
                <a:latin typeface="Times New Roman" charset="0"/>
              </a:rPr>
              <a:t>+…+a</a:t>
            </a:r>
            <a:r>
              <a:rPr lang="en-US" altLang="zh-CN" sz="3600" b="1" i="1" baseline="-25000" dirty="0">
                <a:solidFill>
                  <a:srgbClr val="0000FF"/>
                </a:solidFill>
                <a:effectLst>
                  <a:outerShdw blurRad="38100" dist="38100" dir="2700000" algn="tl">
                    <a:srgbClr val="DDDDDD"/>
                  </a:outerShdw>
                </a:effectLst>
                <a:latin typeface="Times New Roman" charset="0"/>
              </a:rPr>
              <a:t>r</a:t>
            </a:r>
            <a:r>
              <a:rPr lang="en-US" altLang="zh-CN" sz="3600" b="1" i="1" dirty="0">
                <a:solidFill>
                  <a:srgbClr val="0000FF"/>
                </a:solidFill>
                <a:effectLst>
                  <a:outerShdw blurRad="38100" dist="38100" dir="2700000" algn="tl">
                    <a:srgbClr val="DDDDDD"/>
                  </a:outerShdw>
                </a:effectLst>
                <a:latin typeface="Times New Roman" charset="0"/>
              </a:rPr>
              <a:t>b</a:t>
            </a:r>
            <a:r>
              <a:rPr lang="en-US" altLang="zh-CN" sz="3600" b="1" i="1" baseline="-25000" dirty="0">
                <a:solidFill>
                  <a:srgbClr val="0000FF"/>
                </a:solidFill>
                <a:effectLst>
                  <a:outerShdw blurRad="38100" dist="38100" dir="2700000" algn="tl">
                    <a:srgbClr val="DDDDDD"/>
                  </a:outerShdw>
                </a:effectLst>
                <a:latin typeface="Times New Roman" charset="0"/>
              </a:rPr>
              <a:t>0</a:t>
            </a:r>
            <a:r>
              <a:rPr lang="en-US" altLang="zh-CN" sz="3600" b="1" dirty="0">
                <a:solidFill>
                  <a:srgbClr val="0000FF"/>
                </a:solidFill>
                <a:effectLst>
                  <a:outerShdw blurRad="38100" dist="38100" dir="2700000" algn="tl">
                    <a:srgbClr val="DDDDDD"/>
                  </a:outerShdw>
                </a:effectLst>
                <a:latin typeface="Times New Roman" charset="0"/>
              </a:rPr>
              <a:t>, ………….</a:t>
            </a:r>
          </a:p>
          <a:p>
            <a:pPr marL="609600" indent="-609600">
              <a:buFontTx/>
              <a:buNone/>
            </a:pPr>
            <a:r>
              <a:rPr lang="en-US" altLang="zh-CN" sz="3600" b="1" dirty="0">
                <a:solidFill>
                  <a:srgbClr val="FF0000"/>
                </a:solidFill>
                <a:effectLst>
                  <a:outerShdw blurRad="38100" dist="38100" dir="2700000" algn="tl">
                    <a:srgbClr val="DDDDDD"/>
                  </a:outerShdw>
                </a:effectLst>
                <a:latin typeface="Times New Roman" charset="0"/>
              </a:rPr>
              <a:t>(6)</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如果</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则称</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p>
          <a:p>
            <a:pPr marL="609600" indent="-609600">
              <a:buFontTx/>
              <a:buNone/>
            </a:pPr>
            <a:r>
              <a:rPr lang="zh-CN" altLang="en-US" sz="3600" b="1" dirty="0">
                <a:effectLst>
                  <a:outerShdw blurRad="38100" dist="38100" dir="2700000" algn="tl">
                    <a:srgbClr val="DDDDDD"/>
                  </a:outerShdw>
                </a:effectLst>
                <a:latin typeface="Times New Roman" charset="0"/>
              </a:rPr>
              <a:t>为</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zh-CN" altLang="en-US" sz="3600" b="1" dirty="0">
                <a:effectLst>
                  <a:outerShdw blurRad="38100" dist="38100" dir="2700000" algn="tl">
                    <a:srgbClr val="DDDDDD"/>
                  </a:outerShdw>
                </a:effectLst>
                <a:latin typeface="Times New Roman" charset="0"/>
              </a:rPr>
              <a:t>的逆</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记为</a:t>
            </a:r>
            <a:r>
              <a:rPr lang="en-US" altLang="zh-CN" sz="3600" b="1" dirty="0">
                <a:solidFill>
                  <a:srgbClr val="0000FF"/>
                </a:solidFill>
                <a:effectLst>
                  <a:outerShdw blurRad="38100" dist="38100" dir="2700000" algn="tl">
                    <a:srgbClr val="DDDDDD"/>
                  </a:outerShdw>
                </a:effectLst>
                <a:latin typeface="Times New Roman" charset="0"/>
              </a:rPr>
              <a:t>B(</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a:t>
            </a:r>
            <a:r>
              <a:rPr lang="en-US" altLang="zh-CN" sz="3600" b="1" baseline="30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 =1/A(</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p>
          <a:p>
            <a:pPr marL="609600" indent="-609600">
              <a:buFontTx/>
              <a:buNone/>
            </a:pP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显然两者互为逆</a:t>
            </a:r>
            <a:r>
              <a:rPr lang="en-US" altLang="zh-CN" sz="3600" b="1" dirty="0">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1194278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strips(downRight)">
                                      <p:cBhvr>
                                        <p:cTn id="7" dur="5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strips(downRight)">
                                      <p:cBhvr>
                                        <p:cTn id="12" dur="500"/>
                                        <p:tgtEl>
                                          <p:spTgt spid="192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Effect transition="in" filter="strips(downRight)">
                                      <p:cBhvr>
                                        <p:cTn id="17" dur="500"/>
                                        <p:tgtEl>
                                          <p:spTgt spid="192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2515">
                                            <p:txEl>
                                              <p:pRg st="3" end="3"/>
                                            </p:txEl>
                                          </p:spTgt>
                                        </p:tgtEl>
                                        <p:attrNameLst>
                                          <p:attrName>style.visibility</p:attrName>
                                        </p:attrNameLst>
                                      </p:cBhvr>
                                      <p:to>
                                        <p:strVal val="visible"/>
                                      </p:to>
                                    </p:set>
                                    <p:animEffect transition="in" filter="strips(downRight)">
                                      <p:cBhvr>
                                        <p:cTn id="22" dur="500"/>
                                        <p:tgtEl>
                                          <p:spTgt spid="1925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2515">
                                            <p:txEl>
                                              <p:pRg st="4" end="4"/>
                                            </p:txEl>
                                          </p:spTgt>
                                        </p:tgtEl>
                                        <p:attrNameLst>
                                          <p:attrName>style.visibility</p:attrName>
                                        </p:attrNameLst>
                                      </p:cBhvr>
                                      <p:to>
                                        <p:strVal val="visible"/>
                                      </p:to>
                                    </p:set>
                                    <p:animEffect transition="in" filter="strips(downRight)">
                                      <p:cBhvr>
                                        <p:cTn id="27" dur="500"/>
                                        <p:tgtEl>
                                          <p:spTgt spid="1925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2515">
                                            <p:txEl>
                                              <p:pRg st="5" end="5"/>
                                            </p:txEl>
                                          </p:spTgt>
                                        </p:tgtEl>
                                        <p:attrNameLst>
                                          <p:attrName>style.visibility</p:attrName>
                                        </p:attrNameLst>
                                      </p:cBhvr>
                                      <p:to>
                                        <p:strVal val="visible"/>
                                      </p:to>
                                    </p:set>
                                    <p:animEffect transition="in" filter="strips(downRight)">
                                      <p:cBhvr>
                                        <p:cTn id="32" dur="500"/>
                                        <p:tgtEl>
                                          <p:spTgt spid="1925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92515">
                                            <p:txEl>
                                              <p:pRg st="6" end="6"/>
                                            </p:txEl>
                                          </p:spTgt>
                                        </p:tgtEl>
                                        <p:attrNameLst>
                                          <p:attrName>style.visibility</p:attrName>
                                        </p:attrNameLst>
                                      </p:cBhvr>
                                      <p:to>
                                        <p:strVal val="visible"/>
                                      </p:to>
                                    </p:set>
                                    <p:animEffect transition="in" filter="strips(downRight)">
                                      <p:cBhvr>
                                        <p:cTn id="37" dur="500"/>
                                        <p:tgtEl>
                                          <p:spTgt spid="1925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92515">
                                            <p:txEl>
                                              <p:pRg st="7" end="7"/>
                                            </p:txEl>
                                          </p:spTgt>
                                        </p:tgtEl>
                                        <p:attrNameLst>
                                          <p:attrName>style.visibility</p:attrName>
                                        </p:attrNameLst>
                                      </p:cBhvr>
                                      <p:to>
                                        <p:strVal val="visible"/>
                                      </p:to>
                                    </p:set>
                                    <p:animEffect transition="in" filter="strips(downRight)">
                                      <p:cBhvr>
                                        <p:cTn id="42" dur="500"/>
                                        <p:tgtEl>
                                          <p:spTgt spid="192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46F30112-C200-684A-877A-12125782EA85}" type="slidenum">
              <a:rPr lang="en-US" altLang="zh-CN"/>
              <a:pPr/>
              <a:t>29</a:t>
            </a:fld>
            <a:endParaRPr lang="en-US" altLang="zh-CN"/>
          </a:p>
        </p:txBody>
      </p:sp>
      <p:sp>
        <p:nvSpPr>
          <p:cNvPr id="193539" name="Rectangle 3"/>
          <p:cNvSpPr>
            <a:spLocks noGrp="1" noChangeArrowheads="1"/>
          </p:cNvSpPr>
          <p:nvPr>
            <p:ph type="body" idx="1"/>
          </p:nvPr>
        </p:nvSpPr>
        <p:spPr>
          <a:xfrm>
            <a:off x="468313" y="908050"/>
            <a:ext cx="8229600" cy="5218113"/>
          </a:xfrm>
        </p:spPr>
        <p:txBody>
          <a:bodyPr/>
          <a:lstStyle/>
          <a:p>
            <a:pPr>
              <a:buClr>
                <a:srgbClr val="FF0000"/>
              </a:buClr>
              <a:buFont typeface="Wingdings" charset="0"/>
              <a:buChar char="l"/>
            </a:pPr>
            <a:r>
              <a:rPr lang="zh-CN" altLang="en-US" sz="3600" b="1">
                <a:solidFill>
                  <a:srgbClr val="0000FF"/>
                </a:solidFill>
                <a:effectLst>
                  <a:outerShdw blurRad="38100" dist="38100" dir="2700000" algn="tl">
                    <a:srgbClr val="DDDDDD"/>
                  </a:outerShdw>
                </a:effectLst>
                <a:latin typeface="Times New Roman" charset="0"/>
              </a:rPr>
              <a:t>思考题</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A(</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可逆的条件是什么</a:t>
            </a:r>
            <a:r>
              <a:rPr lang="en-US" altLang="zh-CN" sz="3600" b="1">
                <a:effectLst>
                  <a:outerShdw blurRad="38100" dist="38100" dir="2700000" algn="tl">
                    <a:srgbClr val="DDDDDD"/>
                  </a:outerShdw>
                </a:effectLst>
                <a:latin typeface="Times New Roman" charset="0"/>
              </a:rPr>
              <a:t>?</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注意到以上所列的这些运算公式是定义</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是不能够证明的</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这样定义的合理性</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需要代数系统的观点</a:t>
            </a:r>
            <a:r>
              <a:rPr lang="en-US" altLang="zh-CN" sz="3600" b="1">
                <a:effectLst>
                  <a:outerShdw blurRad="38100" dist="38100" dir="2700000" algn="tl">
                    <a:srgbClr val="DDDDDD"/>
                  </a:outerShdw>
                </a:effectLst>
                <a:latin typeface="Times New Roman" charset="0"/>
              </a:rPr>
              <a:t>. </a:t>
            </a: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可以证明按照上述定义</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所有</a:t>
            </a:r>
            <a:r>
              <a:rPr lang="zh-CN" altLang="en-US" sz="3600" b="1">
                <a:solidFill>
                  <a:srgbClr val="0033CC"/>
                </a:solidFill>
                <a:effectLst>
                  <a:outerShdw blurRad="38100" dist="38100" dir="2700000" algn="tl">
                    <a:srgbClr val="DDDDDD"/>
                  </a:outerShdw>
                </a:effectLst>
                <a:latin typeface="Times New Roman" charset="0"/>
              </a:rPr>
              <a:t>形式幂级数</a:t>
            </a:r>
            <a:r>
              <a:rPr lang="zh-CN" altLang="en-US" sz="3600" b="1">
                <a:effectLst>
                  <a:outerShdw blurRad="38100" dist="38100" dir="2700000" algn="tl">
                    <a:srgbClr val="DDDDDD"/>
                  </a:outerShdw>
                </a:effectLst>
                <a:latin typeface="Times New Roman" charset="0"/>
              </a:rPr>
              <a:t>全体够成一个</a:t>
            </a:r>
            <a:r>
              <a:rPr lang="zh-CN" altLang="en-US" sz="3600" b="1">
                <a:solidFill>
                  <a:srgbClr val="0000FF"/>
                </a:solidFill>
                <a:effectLst>
                  <a:outerShdw blurRad="38100" dist="38100" dir="2700000" algn="tl">
                    <a:srgbClr val="DDDDDD"/>
                  </a:outerShdw>
                </a:effectLst>
                <a:latin typeface="Times New Roman" charset="0"/>
              </a:rPr>
              <a:t>交换环</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而过去我们熟悉的在一个给定域上收敛的幂级数的全体做成这个环的一个</a:t>
            </a:r>
            <a:r>
              <a:rPr lang="zh-CN" altLang="en-US" sz="3600" b="1">
                <a:solidFill>
                  <a:srgbClr val="0000FF"/>
                </a:solidFill>
                <a:effectLst>
                  <a:outerShdw blurRad="38100" dist="38100" dir="2700000" algn="tl">
                    <a:srgbClr val="DDDDDD"/>
                  </a:outerShdw>
                </a:effectLst>
                <a:latin typeface="Times New Roman" charset="0"/>
              </a:rPr>
              <a:t>子环</a:t>
            </a:r>
            <a:r>
              <a:rPr lang="en-US" altLang="zh-CN" sz="3600" b="1">
                <a:effectLst>
                  <a:outerShdw blurRad="38100" dist="38100" dir="2700000" algn="tl">
                    <a:srgbClr val="DDDDDD"/>
                  </a:outerShdw>
                </a:effectLst>
                <a:latin typeface="Times New Roman" charset="0"/>
              </a:rPr>
              <a:t>.</a:t>
            </a:r>
            <a:r>
              <a:rPr lang="en-US" altLang="zh-CN" sz="3600">
                <a:effectLst>
                  <a:outerShdw blurRad="38100" dist="38100" dir="2700000" algn="tl">
                    <a:srgbClr val="DDDDDD"/>
                  </a:outerShdw>
                </a:effectLst>
                <a:latin typeface="Times New Roman" charset="0"/>
              </a:rPr>
              <a:t> </a:t>
            </a:r>
          </a:p>
        </p:txBody>
      </p:sp>
    </p:spTree>
    <p:extLst>
      <p:ext uri="{BB962C8B-B14F-4D97-AF65-F5344CB8AC3E}">
        <p14:creationId xmlns:p14="http://schemas.microsoft.com/office/powerpoint/2010/main" val="27849603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strips(downRight)">
                                      <p:cBhvr>
                                        <p:cTn id="7" dur="500"/>
                                        <p:tgtEl>
                                          <p:spTgt spid="193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strips(downRight)">
                                      <p:cBhvr>
                                        <p:cTn id="12" dur="500"/>
                                        <p:tgtEl>
                                          <p:spTgt spid="193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3539">
                                            <p:txEl>
                                              <p:pRg st="2" end="2"/>
                                            </p:txEl>
                                          </p:spTgt>
                                        </p:tgtEl>
                                        <p:attrNameLst>
                                          <p:attrName>style.visibility</p:attrName>
                                        </p:attrNameLst>
                                      </p:cBhvr>
                                      <p:to>
                                        <p:strVal val="visible"/>
                                      </p:to>
                                    </p:set>
                                    <p:animEffect transition="in" filter="strips(downRight)">
                                      <p:cBhvr>
                                        <p:cTn id="17" dur="500"/>
                                        <p:tgtEl>
                                          <p:spTgt spid="193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8ECB620-4D73-4CCB-90A3-C5006216213B}" type="slidenum">
              <a:rPr lang="en-US" altLang="zh-CN"/>
              <a:pPr/>
              <a:t>3</a:t>
            </a:fld>
            <a:endParaRPr lang="en-US" altLang="zh-CN"/>
          </a:p>
        </p:txBody>
      </p:sp>
      <p:sp>
        <p:nvSpPr>
          <p:cNvPr id="197635" name="Rectangle 3"/>
          <p:cNvSpPr>
            <a:spLocks noGrp="1" noChangeArrowheads="1"/>
          </p:cNvSpPr>
          <p:nvPr>
            <p:ph type="body" idx="1"/>
          </p:nvPr>
        </p:nvSpPr>
        <p:spPr>
          <a:xfrm>
            <a:off x="457200" y="1052736"/>
            <a:ext cx="8229600" cy="4525963"/>
          </a:xfrm>
        </p:spPr>
        <p:txBody>
          <a:bodyPr/>
          <a:lstStyle/>
          <a:p>
            <a:pPr>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smtClean="0">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Hanoi</a:t>
            </a:r>
            <a:r>
              <a:rPr lang="zh-CN" altLang="en-US" sz="3600" b="1" dirty="0">
                <a:solidFill>
                  <a:srgbClr val="0000FF"/>
                </a:solidFill>
                <a:effectLst>
                  <a:outerShdw blurRad="38100" dist="38100" dir="2700000" algn="tl">
                    <a:srgbClr val="C0C0C0"/>
                  </a:outerShdw>
                </a:effectLst>
                <a:latin typeface="Times New Roman" pitchFamily="18" charset="0"/>
              </a:rPr>
              <a:t>塔问题</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个圆盘依其半径大小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从下而上套在柱</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3.1</a:t>
            </a:r>
            <a:r>
              <a:rPr lang="zh-CN" altLang="en-US" sz="3600" b="1" dirty="0">
                <a:effectLst>
                  <a:outerShdw blurRad="38100" dist="38100" dir="2700000" algn="tl">
                    <a:srgbClr val="C0C0C0"/>
                  </a:outerShdw>
                </a:effectLst>
                <a:latin typeface="Times New Roman" pitchFamily="18" charset="0"/>
              </a:rPr>
              <a:t>所示</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每次只允许取一个转移到柱</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而且</a:t>
            </a:r>
            <a:r>
              <a:rPr lang="zh-CN" altLang="en-US" sz="3600" b="1" dirty="0">
                <a:solidFill>
                  <a:srgbClr val="0000FF"/>
                </a:solidFill>
                <a:effectLst>
                  <a:outerShdw blurRad="38100" dist="38100" dir="2700000" algn="tl">
                    <a:srgbClr val="C0C0C0"/>
                  </a:outerShdw>
                </a:effectLst>
                <a:latin typeface="Times New Roman" pitchFamily="18" charset="0"/>
              </a:rPr>
              <a:t>不允许大盘放在小盘上方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若要求把</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柱上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请设计一种方法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并估计要移动几个盘次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现在只有</a:t>
            </a:r>
            <a:r>
              <a:rPr lang="en-US" altLang="zh-CN" sz="3600" b="1" dirty="0">
                <a:solidFill>
                  <a:srgbClr val="0000FF"/>
                </a:solidFill>
                <a:effectLst>
                  <a:outerShdw blurRad="38100" dist="38100" dir="2700000" algn="tl">
                    <a:srgbClr val="C0C0C0"/>
                  </a:outerShdw>
                </a:effectLst>
                <a:latin typeface="Times New Roman" pitchFamily="18" charset="0"/>
              </a:rPr>
              <a:t>A, B, C</a:t>
            </a:r>
            <a:r>
              <a:rPr lang="zh-CN" altLang="en-US" sz="3600" b="1" dirty="0">
                <a:effectLst>
                  <a:outerShdw blurRad="38100" dist="38100" dir="2700000" algn="tl">
                    <a:srgbClr val="C0C0C0"/>
                  </a:outerShdw>
                </a:effectLst>
                <a:latin typeface="Times New Roman" pitchFamily="18" charset="0"/>
              </a:rPr>
              <a:t>三根柱子可供使用</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40880062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7"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3"/>
          <p:cNvSpPr>
            <a:spLocks noGrp="1"/>
          </p:cNvSpPr>
          <p:nvPr>
            <p:ph type="sldNum" sz="quarter" idx="12"/>
          </p:nvPr>
        </p:nvSpPr>
        <p:spPr/>
        <p:txBody>
          <a:bodyPr/>
          <a:lstStyle/>
          <a:p>
            <a:fld id="{EF85F543-8181-4248-9461-FF6182157C0D}" type="slidenum">
              <a:rPr lang="en-US" altLang="zh-CN"/>
              <a:pPr/>
              <a:t>30</a:t>
            </a:fld>
            <a:endParaRPr lang="en-US" altLang="zh-CN"/>
          </a:p>
        </p:txBody>
      </p:sp>
      <p:sp>
        <p:nvSpPr>
          <p:cNvPr id="240642" name="Rectangle 2"/>
          <p:cNvSpPr>
            <a:spLocks noGrp="1" noChangeArrowheads="1"/>
          </p:cNvSpPr>
          <p:nvPr>
            <p:ph type="title" idx="4294967295"/>
          </p:nvPr>
        </p:nvSpPr>
        <p:spPr>
          <a:xfrm>
            <a:off x="0" y="274638"/>
            <a:ext cx="8229600" cy="1143000"/>
          </a:xfrm>
        </p:spPr>
        <p:txBody>
          <a:bodyPr/>
          <a:lstStyle/>
          <a:p>
            <a:r>
              <a:rPr lang="zh-CN" altLang="en-US" b="1" u="sng">
                <a:solidFill>
                  <a:srgbClr val="FF0000"/>
                </a:solidFill>
              </a:rPr>
              <a:t>常用公式</a:t>
            </a:r>
          </a:p>
        </p:txBody>
      </p:sp>
      <p:graphicFrame>
        <p:nvGraphicFramePr>
          <p:cNvPr id="240644" name="Object 4"/>
          <p:cNvGraphicFramePr>
            <a:graphicFrameLocks noGrp="1" noChangeAspect="1"/>
          </p:cNvGraphicFramePr>
          <p:nvPr>
            <p:ph sz="half" idx="4294967295"/>
          </p:nvPr>
        </p:nvGraphicFramePr>
        <p:xfrm>
          <a:off x="323850" y="1412875"/>
          <a:ext cx="8135938" cy="1423988"/>
        </p:xfrm>
        <a:graphic>
          <a:graphicData uri="http://schemas.openxmlformats.org/presentationml/2006/ole">
            <mc:AlternateContent xmlns:mc="http://schemas.openxmlformats.org/markup-compatibility/2006">
              <mc:Choice xmlns:v="urn:schemas-microsoft-com:vml" Requires="v">
                <p:oleObj spid="_x0000_s314413" name="公式" r:id="rId3" imgW="2755800" imgH="482400" progId="Equation.3">
                  <p:embed/>
                </p:oleObj>
              </mc:Choice>
              <mc:Fallback>
                <p:oleObj name="公式" r:id="rId3" imgW="27558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12875"/>
                        <a:ext cx="8135938"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6" name="Object 6"/>
          <p:cNvGraphicFramePr>
            <a:graphicFrameLocks noGrp="1" noChangeAspect="1"/>
          </p:cNvGraphicFramePr>
          <p:nvPr>
            <p:ph sz="half" idx="4294967295"/>
          </p:nvPr>
        </p:nvGraphicFramePr>
        <p:xfrm>
          <a:off x="395288" y="2781300"/>
          <a:ext cx="7777162" cy="1314450"/>
        </p:xfrm>
        <a:graphic>
          <a:graphicData uri="http://schemas.openxmlformats.org/presentationml/2006/ole">
            <mc:AlternateContent xmlns:mc="http://schemas.openxmlformats.org/markup-compatibility/2006">
              <mc:Choice xmlns:v="urn:schemas-microsoft-com:vml" Requires="v">
                <p:oleObj spid="_x0000_s314414" name="公式" r:id="rId5" imgW="2552400" imgH="431640" progId="Equation.3">
                  <p:embed/>
                </p:oleObj>
              </mc:Choice>
              <mc:Fallback>
                <p:oleObj name="公式" r:id="rId5" imgW="2552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81300"/>
                        <a:ext cx="777716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8" name="Object 8"/>
          <p:cNvGraphicFramePr>
            <a:graphicFrameLocks noChangeAspect="1"/>
          </p:cNvGraphicFramePr>
          <p:nvPr/>
        </p:nvGraphicFramePr>
        <p:xfrm>
          <a:off x="468313" y="4075113"/>
          <a:ext cx="7127875" cy="2471737"/>
        </p:xfrm>
        <a:graphic>
          <a:graphicData uri="http://schemas.openxmlformats.org/presentationml/2006/ole">
            <mc:AlternateContent xmlns:mc="http://schemas.openxmlformats.org/markup-compatibility/2006">
              <mc:Choice xmlns:v="urn:schemas-microsoft-com:vml" Requires="v">
                <p:oleObj spid="_x0000_s314415" name="公式" r:id="rId7" imgW="2489040" imgH="863280" progId="Equation.3">
                  <p:embed/>
                </p:oleObj>
              </mc:Choice>
              <mc:Fallback>
                <p:oleObj name="公式" r:id="rId7" imgW="2489040" imgH="8632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075113"/>
                        <a:ext cx="7127875" cy="247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9279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82046EAB-650C-1A4C-A3DC-4316AF4D5EC7}" type="slidenum">
              <a:rPr lang="en-US" altLang="zh-CN"/>
              <a:pPr/>
              <a:t>31</a:t>
            </a:fld>
            <a:endParaRPr lang="en-US" altLang="zh-CN"/>
          </a:p>
        </p:txBody>
      </p:sp>
      <p:sp>
        <p:nvSpPr>
          <p:cNvPr id="194563" name="Rectangle 3"/>
          <p:cNvSpPr>
            <a:spLocks noGrp="1" noChangeArrowheads="1"/>
          </p:cNvSpPr>
          <p:nvPr>
            <p:ph type="body" idx="1"/>
          </p:nvPr>
        </p:nvSpPr>
        <p:spPr>
          <a:xfrm>
            <a:off x="457200" y="908050"/>
            <a:ext cx="8229600" cy="1828800"/>
          </a:xfrm>
        </p:spPr>
        <p:txBody>
          <a:bodyPr/>
          <a:lstStyle/>
          <a:p>
            <a:pPr>
              <a:buFontTx/>
              <a:buNone/>
            </a:pPr>
            <a:r>
              <a:rPr lang="zh-CN" altLang="en-US" sz="3600" b="1" dirty="0">
                <a:solidFill>
                  <a:srgbClr val="FF0000"/>
                </a:solidFill>
                <a:effectLst>
                  <a:outerShdw blurRad="38100" dist="38100" dir="2700000" algn="tl">
                    <a:srgbClr val="DDDDDD"/>
                  </a:outerShdw>
                </a:effectLst>
                <a:latin typeface="Times New Roman" charset="0"/>
              </a:rPr>
              <a:t>例</a:t>
            </a:r>
            <a:r>
              <a:rPr lang="en-US" altLang="zh-CN" sz="3600" b="1" dirty="0">
                <a:solidFill>
                  <a:srgbClr val="FF0000"/>
                </a:solidFill>
                <a:effectLst>
                  <a:outerShdw blurRad="38100" dist="38100" dir="2700000" algn="tl">
                    <a:srgbClr val="DDDDDD"/>
                  </a:outerShdw>
                </a:effectLst>
                <a:latin typeface="Times New Roman" charset="0"/>
              </a:rPr>
              <a:t>3.1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设</a:t>
            </a:r>
            <a:r>
              <a:rPr lang="en-US" altLang="zh-CN" sz="3600" b="1" dirty="0">
                <a:solidFill>
                  <a:srgbClr val="0000FF"/>
                </a:solidFill>
                <a:effectLst>
                  <a:outerShdw blurRad="38100" dist="38100" dir="2700000" algn="tl">
                    <a:srgbClr val="DDDDDD"/>
                  </a:outerShdw>
                </a:effectLst>
                <a:latin typeface="Times New Roman" charset="0"/>
              </a:rPr>
              <a:t>F(x)= 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baseline="30000" dirty="0">
                <a:solidFill>
                  <a:srgbClr val="0000FF"/>
                </a:solidFill>
                <a:effectLst>
                  <a:outerShdw blurRad="38100" dist="38100" dir="2700000" algn="tl">
                    <a:srgbClr val="DDDDDD"/>
                  </a:outerShdw>
                </a:effectLst>
                <a:latin typeface="Times New Roman" charset="0"/>
              </a:rPr>
              <a:t>2</a:t>
            </a:r>
            <a:r>
              <a:rPr lang="en-US" altLang="zh-CN" sz="3600" b="1" dirty="0" smtClean="0">
                <a:solidFill>
                  <a:srgbClr val="0000FF"/>
                </a:solidFill>
                <a:effectLst>
                  <a:outerShdw blurRad="38100" dist="38100" dir="2700000" algn="tl">
                    <a:srgbClr val="DDDDDD"/>
                  </a:outerShdw>
                </a:effectLst>
                <a:latin typeface="Times New Roman" charset="0"/>
              </a:rPr>
              <a:t>+</a:t>
            </a:r>
            <a:r>
              <a:rPr lang="en-US" altLang="zh-CN" sz="3600" b="1" dirty="0" smtClean="0">
                <a:solidFill>
                  <a:srgbClr val="0000FF"/>
                </a:solidFill>
                <a:effectLst>
                  <a:outerShdw blurRad="38100" dist="38100" dir="2700000" algn="tl">
                    <a:srgbClr val="DDDDDD"/>
                  </a:outerShdw>
                </a:effectLst>
                <a:latin typeface="Times New Roman" charset="0"/>
                <a:sym typeface="Symbol" charset="0"/>
              </a:rPr>
              <a:t>…,</a:t>
            </a:r>
            <a:r>
              <a:rPr lang="en-US" altLang="zh-CN" sz="3600" b="1" dirty="0" smtClean="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由定义可以得到</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F(</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)=1,</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因此</a:t>
            </a:r>
            <a:r>
              <a:rPr lang="en-US" altLang="zh-CN" sz="3600" b="1" dirty="0">
                <a:solidFill>
                  <a:srgbClr val="0000FF"/>
                </a:solidFill>
                <a:effectLst>
                  <a:outerShdw blurRad="38100" dist="38100" dir="2700000" algn="tl">
                    <a:srgbClr val="DDDDDD"/>
                  </a:outerShdw>
                </a:effectLst>
                <a:latin typeface="Times New Roman" charset="0"/>
              </a:rPr>
              <a:t>1/G(</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en-US" altLang="zh-CN" sz="3600" b="1" dirty="0">
                <a:solidFill>
                  <a:srgbClr val="0000FF"/>
                </a:solidFill>
                <a:effectLst>
                  <a:outerShdw blurRad="38100" dist="38100" dir="2700000" algn="tl">
                    <a:srgbClr val="DDDDDD"/>
                  </a:outerShdw>
                </a:effectLst>
                <a:latin typeface="Times New Roman" charset="0"/>
              </a:rPr>
              <a:t>G</a:t>
            </a:r>
            <a:r>
              <a:rPr lang="en-US" altLang="zh-CN" sz="3600" b="1" baseline="30000" dirty="0">
                <a:solidFill>
                  <a:srgbClr val="0000FF"/>
                </a:solidFill>
                <a:effectLst>
                  <a:outerShdw blurRad="38100" dist="38100" dir="2700000" algn="tl">
                    <a:srgbClr val="DDDDDD"/>
                  </a:outerShdw>
                </a:effectLst>
                <a:latin typeface="Times New Roman" charset="0"/>
              </a:rPr>
              <a:t>-1</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)=F(</a:t>
            </a:r>
            <a:r>
              <a:rPr lang="en-US" altLang="zh-CN" sz="3600" b="1" i="1" dirty="0">
                <a:solidFill>
                  <a:srgbClr val="0000FF"/>
                </a:solidFill>
                <a:effectLst>
                  <a:outerShdw blurRad="38100" dist="38100" dir="2700000" algn="tl">
                    <a:srgbClr val="DDDDDD"/>
                  </a:outerShdw>
                </a:effectLst>
                <a:latin typeface="Times New Roman" charset="0"/>
              </a:rPr>
              <a:t>x</a:t>
            </a:r>
            <a:r>
              <a:rPr lang="en-US" altLang="zh-CN" sz="3600" b="1" dirty="0">
                <a:solidFill>
                  <a:srgbClr val="0000FF"/>
                </a:solidFill>
                <a:effectLst>
                  <a:outerShdw blurRad="38100" dist="38100" dir="2700000" algn="tl">
                    <a:srgbClr val="DDDDDD"/>
                  </a:outerShdw>
                </a:effectLst>
                <a:latin typeface="Times New Roman" charset="0"/>
              </a:rPr>
              <a:t>),</a:t>
            </a:r>
            <a:r>
              <a:rPr lang="en-US" altLang="zh-CN" sz="3600" b="1" dirty="0">
                <a:effectLst>
                  <a:outerShdw blurRad="38100" dist="38100" dir="2700000" algn="tl">
                    <a:srgbClr val="DDDDDD"/>
                  </a:outerShdw>
                </a:effectLst>
                <a:latin typeface="Times New Roman" charset="0"/>
              </a:rPr>
              <a:t> </a:t>
            </a:r>
            <a:r>
              <a:rPr lang="zh-CN" altLang="en-US" sz="3600" b="1" dirty="0">
                <a:effectLst>
                  <a:outerShdw blurRad="38100" dist="38100" dir="2700000" algn="tl">
                    <a:srgbClr val="DDDDDD"/>
                  </a:outerShdw>
                </a:effectLst>
                <a:latin typeface="Times New Roman" charset="0"/>
              </a:rPr>
              <a:t>即</a:t>
            </a:r>
          </a:p>
        </p:txBody>
      </p:sp>
      <p:sp>
        <p:nvSpPr>
          <p:cNvPr id="194564" name="Rectangle 4"/>
          <p:cNvSpPr>
            <a:spLocks noChangeArrowheads="1"/>
          </p:cNvSpPr>
          <p:nvPr/>
        </p:nvSpPr>
        <p:spPr bwMode="auto">
          <a:xfrm>
            <a:off x="395288" y="4508500"/>
            <a:ext cx="82296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just">
              <a:spcBef>
                <a:spcPct val="20000"/>
              </a:spcBef>
              <a:buClr>
                <a:srgbClr val="FF0000"/>
              </a:buClr>
              <a:buFont typeface="Wingdings" charset="0"/>
              <a:buChar char="l"/>
            </a:pPr>
            <a:r>
              <a:rPr lang="zh-CN" altLang="en-US" sz="3600" b="1">
                <a:effectLst>
                  <a:outerShdw blurRad="38100" dist="38100" dir="2700000" algn="tl">
                    <a:srgbClr val="DDDDDD"/>
                  </a:outerShdw>
                </a:effectLst>
              </a:rPr>
              <a:t>这同微积分中函数</a:t>
            </a:r>
            <a:r>
              <a:rPr lang="en-US" altLang="zh-CN" sz="3600" b="1">
                <a:solidFill>
                  <a:srgbClr val="0000FF"/>
                </a:solidFill>
                <a:effectLst>
                  <a:outerShdw blurRad="38100" dist="38100" dir="2700000" algn="tl">
                    <a:srgbClr val="DDDDDD"/>
                  </a:outerShdw>
                </a:effectLst>
                <a:latin typeface="Times New Roman" charset="0"/>
              </a:rPr>
              <a:t>1/(1-</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rPr>
              <a:t>的幂级数展开式是完全一致的</a:t>
            </a:r>
            <a:r>
              <a:rPr lang="en-US" altLang="zh-CN" sz="3600" b="1">
                <a:effectLst>
                  <a:outerShdw blurRad="38100" dist="38100" dir="2700000" algn="tl">
                    <a:srgbClr val="DDDDDD"/>
                  </a:outerShdw>
                </a:effectLst>
              </a:rPr>
              <a:t>.</a:t>
            </a:r>
          </a:p>
        </p:txBody>
      </p:sp>
      <p:sp>
        <p:nvSpPr>
          <p:cNvPr id="194566"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4565" name="Object 5"/>
          <p:cNvGraphicFramePr>
            <a:graphicFrameLocks noChangeAspect="1"/>
          </p:cNvGraphicFramePr>
          <p:nvPr/>
        </p:nvGraphicFramePr>
        <p:xfrm>
          <a:off x="2195513" y="2924175"/>
          <a:ext cx="4321175" cy="1231900"/>
        </p:xfrm>
        <a:graphic>
          <a:graphicData uri="http://schemas.openxmlformats.org/presentationml/2006/ole">
            <mc:AlternateContent xmlns:mc="http://schemas.openxmlformats.org/markup-compatibility/2006">
              <mc:Choice xmlns:v="urn:schemas-microsoft-com:vml" Requires="v">
                <p:oleObj spid="_x0000_s315409" name="公式" r:id="rId3" imgW="1434477" imgH="406224" progId="Equation.3">
                  <p:embed/>
                </p:oleObj>
              </mc:Choice>
              <mc:Fallback>
                <p:oleObj name="公式" r:id="rId3" imgW="1434477"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924175"/>
                        <a:ext cx="43211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014628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strips(downRight)">
                                      <p:cBhvr>
                                        <p:cTn id="7" dur="500"/>
                                        <p:tgtEl>
                                          <p:spTgt spid="194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194565"/>
                                        </p:tgtEl>
                                        <p:attrNameLst>
                                          <p:attrName>style.visibility</p:attrName>
                                        </p:attrNameLst>
                                      </p:cBhvr>
                                      <p:to>
                                        <p:strVal val="visible"/>
                                      </p:to>
                                    </p:set>
                                    <p:anim calcmode="lin" valueType="num">
                                      <p:cBhvr>
                                        <p:cTn id="12" dur="500" fill="hold"/>
                                        <p:tgtEl>
                                          <p:spTgt spid="194565"/>
                                        </p:tgtEl>
                                        <p:attrNameLst>
                                          <p:attrName>ppt_w</p:attrName>
                                        </p:attrNameLst>
                                      </p:cBhvr>
                                      <p:tavLst>
                                        <p:tav tm="0">
                                          <p:val>
                                            <p:fltVal val="0"/>
                                          </p:val>
                                        </p:tav>
                                        <p:tav tm="100000">
                                          <p:val>
                                            <p:strVal val="#ppt_w"/>
                                          </p:val>
                                        </p:tav>
                                      </p:tavLst>
                                    </p:anim>
                                    <p:anim calcmode="lin" valueType="num">
                                      <p:cBhvr>
                                        <p:cTn id="13" dur="500" fill="hold"/>
                                        <p:tgtEl>
                                          <p:spTgt spid="194565"/>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94564"/>
                                        </p:tgtEl>
                                        <p:attrNameLst>
                                          <p:attrName>style.visibility</p:attrName>
                                        </p:attrNameLst>
                                      </p:cBhvr>
                                      <p:to>
                                        <p:strVal val="visible"/>
                                      </p:to>
                                    </p:set>
                                    <p:animEffect transition="in" filter="strips(downRight)">
                                      <p:cBhvr>
                                        <p:cTn id="18" dur="500"/>
                                        <p:tgtEl>
                                          <p:spTgt spid="194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P spid="19456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p:txBody>
          <a:bodyPr/>
          <a:lstStyle/>
          <a:p>
            <a:fld id="{5956A401-D9C6-714D-BC84-049B689F0EF1}" type="slidenum">
              <a:rPr lang="en-US" altLang="zh-CN"/>
              <a:pPr/>
              <a:t>32</a:t>
            </a:fld>
            <a:endParaRPr lang="en-US" altLang="zh-CN"/>
          </a:p>
        </p:txBody>
      </p:sp>
      <p:sp>
        <p:nvSpPr>
          <p:cNvPr id="195587" name="Rectangle 3"/>
          <p:cNvSpPr>
            <a:spLocks noGrp="1" noChangeArrowheads="1"/>
          </p:cNvSpPr>
          <p:nvPr>
            <p:ph type="body" idx="1"/>
          </p:nvPr>
        </p:nvSpPr>
        <p:spPr>
          <a:xfrm>
            <a:off x="395288" y="620713"/>
            <a:ext cx="8229600" cy="892175"/>
          </a:xfrm>
        </p:spPr>
        <p:txBody>
          <a:bodyPr/>
          <a:lstStyle/>
          <a:p>
            <a:pPr>
              <a:buFontTx/>
              <a:buNone/>
            </a:pPr>
            <a:r>
              <a:rPr lang="zh-CN" altLang="en-US" sz="3600" b="1">
                <a:solidFill>
                  <a:srgbClr val="FF0000"/>
                </a:solidFill>
                <a:effectLst>
                  <a:outerShdw blurRad="38100" dist="38100" dir="2700000" algn="tl">
                    <a:srgbClr val="DDDDDD"/>
                  </a:outerShdw>
                </a:effectLst>
                <a:latin typeface="Times New Roman" charset="0"/>
              </a:rPr>
              <a:t>例</a:t>
            </a:r>
            <a:r>
              <a:rPr lang="en-US" altLang="zh-CN" sz="3600" b="1">
                <a:solidFill>
                  <a:srgbClr val="FF0000"/>
                </a:solidFill>
                <a:effectLst>
                  <a:outerShdw blurRad="38100" dist="38100" dir="2700000" algn="tl">
                    <a:srgbClr val="DDDDDD"/>
                  </a:outerShdw>
                </a:effectLst>
                <a:latin typeface="Times New Roman" charset="0"/>
              </a:rPr>
              <a:t>3.2</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设</a:t>
            </a:r>
          </a:p>
        </p:txBody>
      </p:sp>
      <p:sp>
        <p:nvSpPr>
          <p:cNvPr id="195588" name="Rectangle 4"/>
          <p:cNvSpPr>
            <a:spLocks noChangeArrowheads="1"/>
          </p:cNvSpPr>
          <p:nvPr/>
        </p:nvSpPr>
        <p:spPr bwMode="auto">
          <a:xfrm>
            <a:off x="879475" y="3213100"/>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pPr>
            <a:r>
              <a:rPr lang="zh-CN" altLang="en-US" sz="3600" b="1">
                <a:effectLst>
                  <a:outerShdw blurRad="38100" dist="38100" dir="2700000" algn="tl">
                    <a:srgbClr val="DDDDDD"/>
                  </a:outerShdw>
                </a:effectLst>
                <a:latin typeface="Times New Roman" charset="0"/>
              </a:rPr>
              <a:t>则</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G</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F</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))(1-3</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+2</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i="1">
                <a:solidFill>
                  <a:srgbClr val="0000FF"/>
                </a:solidFill>
                <a:effectLst>
                  <a:outerShdw blurRad="38100" dist="38100" dir="2700000" algn="tl">
                    <a:srgbClr val="DDDDDD"/>
                  </a:outerShdw>
                </a:effectLst>
                <a:latin typeface="Times New Roman" charset="0"/>
              </a:rPr>
              <a:t>x</a:t>
            </a:r>
            <a:r>
              <a:rPr lang="en-US" altLang="zh-CN" sz="3600" b="1">
                <a:solidFill>
                  <a:srgbClr val="0000FF"/>
                </a:solidFill>
                <a:effectLst>
                  <a:outerShdw blurRad="38100" dist="38100" dir="2700000" algn="tl">
                    <a:srgbClr val="DDDDDD"/>
                  </a:outerShdw>
                </a:effectLst>
                <a:latin typeface="Times New Roman" charset="0"/>
              </a:rPr>
              <a:t>.</a:t>
            </a:r>
            <a:r>
              <a:rPr lang="en-US" altLang="zh-CN" sz="3600" b="1">
                <a:effectLst>
                  <a:outerShdw blurRad="38100" dist="38100" dir="2700000" algn="tl">
                    <a:srgbClr val="DDDDDD"/>
                  </a:outerShdw>
                </a:effectLst>
                <a:latin typeface="Times New Roman" charset="0"/>
              </a:rPr>
              <a:t> </a:t>
            </a:r>
            <a:r>
              <a:rPr lang="zh-CN" altLang="en-US" sz="3600" b="1">
                <a:effectLst>
                  <a:outerShdw blurRad="38100" dist="38100" dir="2700000" algn="tl">
                    <a:srgbClr val="DDDDDD"/>
                  </a:outerShdw>
                </a:effectLst>
                <a:latin typeface="Times New Roman" charset="0"/>
              </a:rPr>
              <a:t>这说明</a:t>
            </a:r>
          </a:p>
        </p:txBody>
      </p:sp>
      <p:sp>
        <p:nvSpPr>
          <p:cNvPr id="195590" name="Rectangle 6"/>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89" name="Object 5"/>
          <p:cNvGraphicFramePr>
            <a:graphicFrameLocks noChangeAspect="1"/>
          </p:cNvGraphicFramePr>
          <p:nvPr/>
        </p:nvGraphicFramePr>
        <p:xfrm>
          <a:off x="900113" y="1052513"/>
          <a:ext cx="7056437" cy="1168400"/>
        </p:xfrm>
        <a:graphic>
          <a:graphicData uri="http://schemas.openxmlformats.org/presentationml/2006/ole">
            <mc:AlternateContent xmlns:mc="http://schemas.openxmlformats.org/markup-compatibility/2006">
              <mc:Choice xmlns:v="urn:schemas-microsoft-com:vml" Requires="v">
                <p:oleObj spid="_x0000_s316461" name="公式" r:id="rId3" imgW="2476500" imgH="406400" progId="Equation.3">
                  <p:embed/>
                </p:oleObj>
              </mc:Choice>
              <mc:Fallback>
                <p:oleObj name="公式" r:id="rId3" imgW="24765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052513"/>
                        <a:ext cx="7056437"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2" name="Rectangle 8"/>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91" name="Object 7"/>
          <p:cNvGraphicFramePr>
            <a:graphicFrameLocks noChangeAspect="1"/>
          </p:cNvGraphicFramePr>
          <p:nvPr/>
        </p:nvGraphicFramePr>
        <p:xfrm>
          <a:off x="900113" y="2133600"/>
          <a:ext cx="7775575" cy="1089025"/>
        </p:xfrm>
        <a:graphic>
          <a:graphicData uri="http://schemas.openxmlformats.org/presentationml/2006/ole">
            <mc:AlternateContent xmlns:mc="http://schemas.openxmlformats.org/markup-compatibility/2006">
              <mc:Choice xmlns:v="urn:schemas-microsoft-com:vml" Requires="v">
                <p:oleObj spid="_x0000_s316462" name="公式" r:id="rId5" imgW="2921000" imgH="406400" progId="Equation.3">
                  <p:embed/>
                </p:oleObj>
              </mc:Choice>
              <mc:Fallback>
                <p:oleObj name="公式" r:id="rId5" imgW="29210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133600"/>
                        <a:ext cx="7775575"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4" name="Rectangle 10"/>
          <p:cNvSpPr>
            <a:spLocks noChangeArrowheads="1"/>
          </p:cNvSpPr>
          <p:nvPr/>
        </p:nvSpPr>
        <p:spPr bwMode="auto">
          <a:xfrm>
            <a:off x="0" y="3224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195593" name="Object 9"/>
          <p:cNvGraphicFramePr>
            <a:graphicFrameLocks noChangeAspect="1"/>
          </p:cNvGraphicFramePr>
          <p:nvPr/>
        </p:nvGraphicFramePr>
        <p:xfrm>
          <a:off x="827088" y="3789363"/>
          <a:ext cx="7632700" cy="1079500"/>
        </p:xfrm>
        <a:graphic>
          <a:graphicData uri="http://schemas.openxmlformats.org/presentationml/2006/ole">
            <mc:AlternateContent xmlns:mc="http://schemas.openxmlformats.org/markup-compatibility/2006">
              <mc:Choice xmlns:v="urn:schemas-microsoft-com:vml" Requires="v">
                <p:oleObj spid="_x0000_s316463" name="公式" r:id="rId7" imgW="2895600" imgH="406400" progId="Equation.3">
                  <p:embed/>
                </p:oleObj>
              </mc:Choice>
              <mc:Fallback>
                <p:oleObj name="公式" r:id="rId7" imgW="28956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789363"/>
                        <a:ext cx="76327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5" name="Rectangle 11"/>
          <p:cNvSpPr>
            <a:spLocks noChangeArrowheads="1"/>
          </p:cNvSpPr>
          <p:nvPr/>
        </p:nvSpPr>
        <p:spPr bwMode="auto">
          <a:xfrm>
            <a:off x="539750" y="5013325"/>
            <a:ext cx="8229600"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FF0000"/>
              </a:buClr>
              <a:buFont typeface="Wingdings" charset="0"/>
              <a:buChar char="l"/>
            </a:pPr>
            <a:r>
              <a:rPr lang="zh-CN" altLang="en-US" sz="3200" b="1">
                <a:effectLst>
                  <a:outerShdw blurRad="38100" dist="38100" dir="2700000" algn="tl">
                    <a:srgbClr val="DDDDDD"/>
                  </a:outerShdw>
                </a:effectLst>
              </a:rPr>
              <a:t>这与把它们看成普通函数的运算是一致的</a:t>
            </a:r>
            <a:r>
              <a:rPr lang="en-US" altLang="zh-CN" sz="3200" b="1">
                <a:effectLst>
                  <a:outerShdw blurRad="38100" dist="38100" dir="2700000" algn="tl">
                    <a:srgbClr val="DDDDDD"/>
                  </a:outerShdw>
                </a:effectLst>
              </a:rPr>
              <a:t>.</a:t>
            </a:r>
          </a:p>
        </p:txBody>
      </p:sp>
    </p:spTree>
    <p:extLst>
      <p:ext uri="{BB962C8B-B14F-4D97-AF65-F5344CB8AC3E}">
        <p14:creationId xmlns:p14="http://schemas.microsoft.com/office/powerpoint/2010/main" val="4084137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strips(downLeft)">
                                      <p:cBhvr>
                                        <p:cTn id="7" dur="500"/>
                                        <p:tgtEl>
                                          <p:spTgt spid="195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5589"/>
                                        </p:tgtEl>
                                        <p:attrNameLst>
                                          <p:attrName>style.visibility</p:attrName>
                                        </p:attrNameLst>
                                      </p:cBhvr>
                                      <p:to>
                                        <p:strVal val="visible"/>
                                      </p:to>
                                    </p:set>
                                    <p:animEffect transition="in" filter="strips(downRight)">
                                      <p:cBhvr>
                                        <p:cTn id="12" dur="500"/>
                                        <p:tgtEl>
                                          <p:spTgt spid="195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5591"/>
                                        </p:tgtEl>
                                        <p:attrNameLst>
                                          <p:attrName>style.visibility</p:attrName>
                                        </p:attrNameLst>
                                      </p:cBhvr>
                                      <p:to>
                                        <p:strVal val="visible"/>
                                      </p:to>
                                    </p:set>
                                    <p:animEffect transition="in" filter="strips(downRight)">
                                      <p:cBhvr>
                                        <p:cTn id="17" dur="500"/>
                                        <p:tgtEl>
                                          <p:spTgt spid="195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5588"/>
                                        </p:tgtEl>
                                        <p:attrNameLst>
                                          <p:attrName>style.visibility</p:attrName>
                                        </p:attrNameLst>
                                      </p:cBhvr>
                                      <p:to>
                                        <p:strVal val="visible"/>
                                      </p:to>
                                    </p:set>
                                    <p:animEffect transition="in" filter="strips(downRight)">
                                      <p:cBhvr>
                                        <p:cTn id="22" dur="500"/>
                                        <p:tgtEl>
                                          <p:spTgt spid="195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5593"/>
                                        </p:tgtEl>
                                        <p:attrNameLst>
                                          <p:attrName>style.visibility</p:attrName>
                                        </p:attrNameLst>
                                      </p:cBhvr>
                                      <p:to>
                                        <p:strVal val="visible"/>
                                      </p:to>
                                    </p:set>
                                    <p:animEffect transition="in" filter="strips(downRight)">
                                      <p:cBhvr>
                                        <p:cTn id="27" dur="500"/>
                                        <p:tgtEl>
                                          <p:spTgt spid="195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5595"/>
                                        </p:tgtEl>
                                        <p:attrNameLst>
                                          <p:attrName>style.visibility</p:attrName>
                                        </p:attrNameLst>
                                      </p:cBhvr>
                                      <p:to>
                                        <p:strVal val="visible"/>
                                      </p:to>
                                    </p:set>
                                    <p:animEffect transition="in" filter="strips(downRight)">
                                      <p:cBhvr>
                                        <p:cTn id="32" dur="500"/>
                                        <p:tgtEl>
                                          <p:spTgt spid="195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P spid="195588" grpId="0"/>
      <p:bldP spid="1955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C88561D-2963-4E2B-8B10-A4148DD645B3}" type="slidenum">
              <a:rPr lang="en-US" altLang="zh-CN"/>
              <a:pPr/>
              <a:t>33</a:t>
            </a:fld>
            <a:endParaRPr lang="en-US" altLang="zh-CN"/>
          </a:p>
        </p:txBody>
      </p:sp>
      <p:sp>
        <p:nvSpPr>
          <p:cNvPr id="258050" name="Rectangle 2"/>
          <p:cNvSpPr>
            <a:spLocks noGrp="1" noChangeArrowheads="1"/>
          </p:cNvSpPr>
          <p:nvPr>
            <p:ph type="title"/>
          </p:nvPr>
        </p:nvSpPr>
        <p:spPr/>
        <p:txBody>
          <a:bodyPr/>
          <a:lstStyle/>
          <a:p>
            <a:r>
              <a:rPr lang="zh-CN" altLang="en-US" b="1">
                <a:solidFill>
                  <a:srgbClr val="FF0000"/>
                </a:solidFill>
                <a:effectLst>
                  <a:outerShdw blurRad="38100" dist="38100" dir="2700000" algn="tl">
                    <a:srgbClr val="C0C0C0"/>
                  </a:outerShdw>
                </a:effectLst>
              </a:rPr>
              <a:t>用母函数方法解计数问题</a:t>
            </a:r>
          </a:p>
        </p:txBody>
      </p:sp>
      <p:sp>
        <p:nvSpPr>
          <p:cNvPr id="258051" name="Rectangle 3"/>
          <p:cNvSpPr>
            <a:spLocks noGrp="1" noChangeArrowheads="1"/>
          </p:cNvSpPr>
          <p:nvPr>
            <p:ph type="body" idx="1"/>
          </p:nvPr>
        </p:nvSpPr>
        <p:spPr/>
        <p:txBody>
          <a:bodyPr/>
          <a:lstStyle/>
          <a:p>
            <a:r>
              <a:rPr lang="zh-CN" altLang="en-US" b="1">
                <a:latin typeface="Times New Roman" pitchFamily="18" charset="0"/>
              </a:rPr>
              <a:t>为了求</a:t>
            </a:r>
            <a:r>
              <a:rPr lang="en-US" altLang="zh-CN" b="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en-US" altLang="zh-CN" b="1">
                <a:solidFill>
                  <a:srgbClr val="0033CC"/>
                </a:solidFill>
                <a:latin typeface="Times New Roman" pitchFamily="18" charset="0"/>
              </a:rPr>
              <a:t>|=</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，分两步：</a:t>
            </a:r>
          </a:p>
          <a:p>
            <a:r>
              <a:rPr lang="zh-CN" altLang="en-US" b="1">
                <a:latin typeface="Times New Roman" pitchFamily="18" charset="0"/>
              </a:rPr>
              <a:t>由</a:t>
            </a:r>
            <a:r>
              <a:rPr lang="en-US" altLang="zh-CN" b="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的组合意义，求出</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的母函数</a:t>
            </a:r>
            <a:r>
              <a:rPr lang="en-US" altLang="zh-CN" b="1" i="1">
                <a:latin typeface="Times New Roman" pitchFamily="18" charset="0"/>
              </a:rPr>
              <a:t>f</a:t>
            </a:r>
            <a:r>
              <a:rPr lang="en-US" altLang="zh-CN" b="1">
                <a:latin typeface="Times New Roman" pitchFamily="18" charset="0"/>
              </a:rPr>
              <a:t>(</a:t>
            </a:r>
            <a:r>
              <a:rPr lang="en-US" altLang="zh-CN" b="1" i="1">
                <a:latin typeface="Times New Roman" pitchFamily="18" charset="0"/>
              </a:rPr>
              <a:t>x</a:t>
            </a:r>
            <a:r>
              <a:rPr lang="en-US" altLang="zh-CN" b="1">
                <a:latin typeface="Times New Roman" pitchFamily="18" charset="0"/>
              </a:rPr>
              <a:t>);</a:t>
            </a:r>
          </a:p>
          <a:p>
            <a:r>
              <a:rPr lang="zh-CN" altLang="en-US" b="1">
                <a:latin typeface="Times New Roman" pitchFamily="18" charset="0"/>
              </a:rPr>
              <a:t>母函数</a:t>
            </a:r>
            <a:r>
              <a:rPr lang="en-US" altLang="zh-CN" b="1" i="1">
                <a:latin typeface="Times New Roman" pitchFamily="18" charset="0"/>
              </a:rPr>
              <a:t>f</a:t>
            </a:r>
            <a:r>
              <a:rPr lang="en-US" altLang="zh-CN" b="1">
                <a:latin typeface="Times New Roman" pitchFamily="18" charset="0"/>
              </a:rPr>
              <a:t>(</a:t>
            </a:r>
            <a:r>
              <a:rPr lang="en-US" altLang="zh-CN" b="1" i="1">
                <a:latin typeface="Times New Roman" pitchFamily="18" charset="0"/>
              </a:rPr>
              <a:t>x</a:t>
            </a:r>
            <a:r>
              <a:rPr lang="en-US" altLang="zh-CN" b="1">
                <a:latin typeface="Times New Roman" pitchFamily="18" charset="0"/>
              </a:rPr>
              <a:t>)</a:t>
            </a:r>
            <a:r>
              <a:rPr lang="zh-CN" altLang="en-US" b="1">
                <a:latin typeface="Times New Roman" pitchFamily="18" charset="0"/>
              </a:rPr>
              <a:t>展开，求出</a:t>
            </a:r>
            <a:r>
              <a:rPr lang="en-US" altLang="zh-CN" b="1" i="1">
                <a:solidFill>
                  <a:srgbClr val="0033CC"/>
                </a:solidFill>
                <a:latin typeface="Times New Roman" pitchFamily="18" charset="0"/>
              </a:rPr>
              <a:t>a</a:t>
            </a:r>
            <a:r>
              <a:rPr lang="en-US" altLang="zh-CN" b="1" i="1" baseline="-25000">
                <a:solidFill>
                  <a:srgbClr val="0033CC"/>
                </a:solidFill>
                <a:latin typeface="Times New Roman" pitchFamily="18" charset="0"/>
              </a:rPr>
              <a:t>n</a:t>
            </a:r>
            <a:r>
              <a:rPr lang="zh-CN" altLang="en-US" b="1">
                <a:latin typeface="Times New Roman" pitchFamily="18" charset="0"/>
              </a:rPr>
              <a:t>的表达式。</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F0A1EB68-C6D0-4996-B2A0-3F155EDF22F0}" type="slidenum">
              <a:rPr lang="en-US" altLang="zh-CN"/>
              <a:pPr/>
              <a:t>34</a:t>
            </a:fld>
            <a:endParaRPr lang="en-US" altLang="zh-CN"/>
          </a:p>
        </p:txBody>
      </p:sp>
      <p:sp>
        <p:nvSpPr>
          <p:cNvPr id="244740" name="Text Box 4"/>
          <p:cNvSpPr txBox="1">
            <a:spLocks noChangeArrowheads="1"/>
          </p:cNvSpPr>
          <p:nvPr/>
        </p:nvSpPr>
        <p:spPr bwMode="auto">
          <a:xfrm>
            <a:off x="879475" y="188913"/>
            <a:ext cx="743665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3</a:t>
            </a:r>
            <a:r>
              <a:rPr lang="zh-CN" altLang="en-US" sz="3200" b="1" dirty="0" smtClean="0"/>
              <a:t>丢</a:t>
            </a:r>
            <a:r>
              <a:rPr lang="zh-CN" altLang="en-US" sz="3200" b="1" dirty="0"/>
              <a:t>掷四颗骰子，求出现的点数和为</a:t>
            </a:r>
            <a:r>
              <a:rPr lang="en-US" altLang="zh-CN" sz="3200" b="1" dirty="0"/>
              <a:t>15</a:t>
            </a:r>
          </a:p>
          <a:p>
            <a:r>
              <a:rPr lang="zh-CN" altLang="en-US" sz="3200" b="1" dirty="0"/>
              <a:t>的丢掷结果的种数。</a:t>
            </a:r>
          </a:p>
        </p:txBody>
      </p:sp>
      <p:sp>
        <p:nvSpPr>
          <p:cNvPr id="244741" name="Text Box 5"/>
          <p:cNvSpPr txBox="1">
            <a:spLocks noChangeArrowheads="1"/>
          </p:cNvSpPr>
          <p:nvPr/>
        </p:nvSpPr>
        <p:spPr bwMode="auto">
          <a:xfrm>
            <a:off x="879475" y="1268413"/>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解：以</a:t>
            </a:r>
            <a:r>
              <a:rPr lang="en-US" altLang="zh-CN" sz="3200" b="1" i="1">
                <a:latin typeface="Times New Roman" pitchFamily="18" charset="0"/>
              </a:rPr>
              <a:t>a</a:t>
            </a:r>
            <a:r>
              <a:rPr lang="en-US" altLang="zh-CN" sz="3200" b="1" i="1" baseline="-25000">
                <a:latin typeface="Times New Roman" pitchFamily="18" charset="0"/>
              </a:rPr>
              <a:t>n</a:t>
            </a:r>
            <a:r>
              <a:rPr lang="zh-CN" altLang="en-US" sz="3200" b="1">
                <a:latin typeface="Times New Roman" pitchFamily="18" charset="0"/>
              </a:rPr>
              <a:t>记点数和为</a:t>
            </a:r>
            <a:r>
              <a:rPr lang="en-US" altLang="zh-CN" sz="3200" b="1" i="1">
                <a:latin typeface="Times New Roman" pitchFamily="18" charset="0"/>
              </a:rPr>
              <a:t>n</a:t>
            </a:r>
            <a:r>
              <a:rPr lang="zh-CN" altLang="en-US" sz="3200" b="1">
                <a:latin typeface="Times New Roman" pitchFamily="18" charset="0"/>
              </a:rPr>
              <a:t>的丢掷结果种数，则</a:t>
            </a:r>
          </a:p>
          <a:p>
            <a:r>
              <a:rPr lang="zh-CN" altLang="en-US" sz="3200" b="1">
                <a:latin typeface="Times New Roman" pitchFamily="18" charset="0"/>
              </a:rPr>
              <a:t>        </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n</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4742" name="Object 6"/>
          <p:cNvGraphicFramePr>
            <a:graphicFrameLocks noChangeAspect="1"/>
          </p:cNvGraphicFramePr>
          <p:nvPr/>
        </p:nvGraphicFramePr>
        <p:xfrm>
          <a:off x="1042988" y="2276475"/>
          <a:ext cx="6553200" cy="693738"/>
        </p:xfrm>
        <a:graphic>
          <a:graphicData uri="http://schemas.openxmlformats.org/presentationml/2006/ole">
            <mc:AlternateContent xmlns:mc="http://schemas.openxmlformats.org/markup-compatibility/2006">
              <mc:Choice xmlns:v="urn:schemas-microsoft-com:vml" Requires="v">
                <p:oleObj spid="_x0000_s245025" name="公式" r:id="rId3" imgW="2159000" imgH="228600" progId="Equation.3">
                  <p:embed/>
                </p:oleObj>
              </mc:Choice>
              <mc:Fallback>
                <p:oleObj name="公式" r:id="rId3" imgW="2159000" imgH="228600" progId="Equation.3">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76475"/>
                        <a:ext cx="6553200"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3" name="Object 7"/>
          <p:cNvGraphicFramePr>
            <a:graphicFrameLocks noChangeAspect="1"/>
          </p:cNvGraphicFramePr>
          <p:nvPr/>
        </p:nvGraphicFramePr>
        <p:xfrm>
          <a:off x="2051050" y="2997200"/>
          <a:ext cx="5184775" cy="630238"/>
        </p:xfrm>
        <a:graphic>
          <a:graphicData uri="http://schemas.openxmlformats.org/presentationml/2006/ole">
            <mc:AlternateContent xmlns:mc="http://schemas.openxmlformats.org/markup-compatibility/2006">
              <mc:Choice xmlns:v="urn:schemas-microsoft-com:vml" Requires="v">
                <p:oleObj spid="_x0000_s245026" name="公式" r:id="rId5" imgW="1879600" imgH="228600" progId="Equation.3">
                  <p:embed/>
                </p:oleObj>
              </mc:Choice>
              <mc:Fallback>
                <p:oleObj name="公式" r:id="rId5" imgW="1879600" imgH="228600" progId="Equation.3">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997200"/>
                        <a:ext cx="518477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4" name="Object 8"/>
          <p:cNvGraphicFramePr>
            <a:graphicFrameLocks noChangeAspect="1"/>
          </p:cNvGraphicFramePr>
          <p:nvPr/>
        </p:nvGraphicFramePr>
        <p:xfrm>
          <a:off x="2051050" y="3429000"/>
          <a:ext cx="4752975" cy="1130300"/>
        </p:xfrm>
        <a:graphic>
          <a:graphicData uri="http://schemas.openxmlformats.org/presentationml/2006/ole">
            <mc:AlternateContent xmlns:mc="http://schemas.openxmlformats.org/markup-compatibility/2006">
              <mc:Choice xmlns:v="urn:schemas-microsoft-com:vml" Requires="v">
                <p:oleObj spid="_x0000_s245027" name="公式" r:id="rId7" imgW="2133600" imgH="508000" progId="Equation.3">
                  <p:embed/>
                </p:oleObj>
              </mc:Choice>
              <mc:Fallback>
                <p:oleObj name="公式" r:id="rId7" imgW="2133600" imgH="508000" progId="Equation.3">
                  <p:embed/>
                  <p:pic>
                    <p:nvPicPr>
                      <p:cNvPr id="0" name="Picture 1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429000"/>
                        <a:ext cx="475297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5" name="Object 9"/>
          <p:cNvGraphicFramePr>
            <a:graphicFrameLocks noChangeAspect="1"/>
          </p:cNvGraphicFramePr>
          <p:nvPr/>
        </p:nvGraphicFramePr>
        <p:xfrm>
          <a:off x="1908175" y="4433888"/>
          <a:ext cx="6840538" cy="1165225"/>
        </p:xfrm>
        <a:graphic>
          <a:graphicData uri="http://schemas.openxmlformats.org/presentationml/2006/ole">
            <mc:AlternateContent xmlns:mc="http://schemas.openxmlformats.org/markup-compatibility/2006">
              <mc:Choice xmlns:v="urn:schemas-microsoft-com:vml" Requires="v">
                <p:oleObj spid="_x0000_s245028" name="公式" r:id="rId9" imgW="2832100" imgH="482600" progId="Equation.3">
                  <p:embed/>
                </p:oleObj>
              </mc:Choice>
              <mc:Fallback>
                <p:oleObj name="公式" r:id="rId9" imgW="2832100" imgH="482600" progId="Equation.3">
                  <p:embed/>
                  <p:pic>
                    <p:nvPicPr>
                      <p:cNvPr id="0" name="Picture 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433888"/>
                        <a:ext cx="6840538"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4746" name="Object 10"/>
          <p:cNvGraphicFramePr>
            <a:graphicFrameLocks noChangeAspect="1"/>
          </p:cNvGraphicFramePr>
          <p:nvPr/>
        </p:nvGraphicFramePr>
        <p:xfrm>
          <a:off x="1681163" y="5805488"/>
          <a:ext cx="4414837" cy="611187"/>
        </p:xfrm>
        <a:graphic>
          <a:graphicData uri="http://schemas.openxmlformats.org/presentationml/2006/ole">
            <mc:AlternateContent xmlns:mc="http://schemas.openxmlformats.org/markup-compatibility/2006">
              <mc:Choice xmlns:v="urn:schemas-microsoft-com:vml" Requires="v">
                <p:oleObj spid="_x0000_s245029" name="Equation" r:id="rId11" imgW="1651000" imgH="228600" progId="Equation.DSMT4">
                  <p:embed/>
                </p:oleObj>
              </mc:Choice>
              <mc:Fallback>
                <p:oleObj name="Equation" r:id="rId11" imgW="1651000" imgH="228600" progId="Equation.DSMT4">
                  <p:embed/>
                  <p:pic>
                    <p:nvPicPr>
                      <p:cNvPr id="0" name="Picture 1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1163" y="5805488"/>
                        <a:ext cx="4414837"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4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47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47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4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4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3"/>
          <p:cNvSpPr>
            <a:spLocks noGrp="1"/>
          </p:cNvSpPr>
          <p:nvPr>
            <p:ph type="sldNum" sz="quarter" idx="12"/>
          </p:nvPr>
        </p:nvSpPr>
        <p:spPr/>
        <p:txBody>
          <a:bodyPr/>
          <a:lstStyle/>
          <a:p>
            <a:fld id="{2D001104-5E30-ED4C-B268-73CC085DA277}" type="slidenum">
              <a:rPr lang="en-US" altLang="zh-CN"/>
              <a:pPr/>
              <a:t>35</a:t>
            </a:fld>
            <a:endParaRPr lang="en-US" altLang="zh-CN"/>
          </a:p>
        </p:txBody>
      </p:sp>
      <p:sp>
        <p:nvSpPr>
          <p:cNvPr id="248836" name="Text Box 4"/>
          <p:cNvSpPr txBox="1">
            <a:spLocks noChangeArrowheads="1"/>
          </p:cNvSpPr>
          <p:nvPr/>
        </p:nvSpPr>
        <p:spPr bwMode="auto">
          <a:xfrm>
            <a:off x="447675" y="44450"/>
            <a:ext cx="828464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b="1" dirty="0" smtClean="0">
                <a:solidFill>
                  <a:srgbClr val="FF0000"/>
                </a:solidFill>
                <a:latin typeface="Times New Roman" charset="0"/>
              </a:rPr>
              <a:t>例</a:t>
            </a:r>
            <a:r>
              <a:rPr lang="en-US" altLang="zh-CN" sz="3200" b="1" dirty="0" smtClean="0">
                <a:solidFill>
                  <a:srgbClr val="FF0000"/>
                </a:solidFill>
                <a:latin typeface="Times New Roman" charset="0"/>
              </a:rPr>
              <a:t>4</a:t>
            </a:r>
            <a:r>
              <a:rPr lang="en-US" altLang="zh-CN" dirty="0" smtClean="0">
                <a:solidFill>
                  <a:srgbClr val="FF0000"/>
                </a:solidFill>
              </a:rPr>
              <a:t>  </a:t>
            </a:r>
            <a:r>
              <a:rPr lang="zh-CN" altLang="en-US" sz="3200" b="1" dirty="0">
                <a:latin typeface="Times New Roman" charset="0"/>
              </a:rPr>
              <a:t>有</a:t>
            </a:r>
            <a:r>
              <a:rPr lang="en-US" altLang="zh-CN" sz="3200" b="1" dirty="0">
                <a:latin typeface="Times New Roman" charset="0"/>
              </a:rPr>
              <a:t>1</a:t>
            </a:r>
            <a:r>
              <a:rPr lang="zh-CN" altLang="en-US" sz="3200" b="1" dirty="0">
                <a:latin typeface="Times New Roman" charset="0"/>
              </a:rPr>
              <a:t>分、</a:t>
            </a:r>
            <a:r>
              <a:rPr lang="en-US" altLang="zh-CN" sz="3200" b="1" dirty="0">
                <a:latin typeface="Times New Roman" charset="0"/>
              </a:rPr>
              <a:t>2</a:t>
            </a:r>
            <a:r>
              <a:rPr lang="zh-CN" altLang="en-US" sz="3200" b="1" dirty="0">
                <a:latin typeface="Times New Roman" charset="0"/>
              </a:rPr>
              <a:t>分、</a:t>
            </a:r>
            <a:r>
              <a:rPr lang="en-US" altLang="zh-CN" sz="3200" b="1" dirty="0">
                <a:latin typeface="Times New Roman" charset="0"/>
              </a:rPr>
              <a:t>4</a:t>
            </a:r>
            <a:r>
              <a:rPr lang="zh-CN" altLang="en-US" sz="3200" b="1" dirty="0">
                <a:latin typeface="Times New Roman" charset="0"/>
              </a:rPr>
              <a:t>分</a:t>
            </a:r>
            <a:r>
              <a:rPr lang="en-US" altLang="zh-CN" sz="3200" b="1" dirty="0">
                <a:latin typeface="Times New Roman" charset="0"/>
              </a:rPr>
              <a:t>,…,2</a:t>
            </a:r>
            <a:r>
              <a:rPr lang="en-US" altLang="zh-CN" sz="3200" b="1" i="1" baseline="30000" dirty="0">
                <a:latin typeface="Times New Roman" charset="0"/>
              </a:rPr>
              <a:t>p</a:t>
            </a:r>
            <a:r>
              <a:rPr lang="zh-CN" altLang="en-US" sz="3200" b="1" dirty="0">
                <a:latin typeface="Times New Roman" charset="0"/>
              </a:rPr>
              <a:t>分的硬币，问一张</a:t>
            </a:r>
            <a:endParaRPr lang="en-US" altLang="zh-CN" sz="3200" b="1" dirty="0">
              <a:latin typeface="Times New Roman" charset="0"/>
            </a:endParaRPr>
          </a:p>
          <a:p>
            <a:r>
              <a:rPr lang="en-US" altLang="zh-CN" sz="3200" b="1" i="1" dirty="0">
                <a:latin typeface="Times New Roman" charset="0"/>
              </a:rPr>
              <a:t>n</a:t>
            </a:r>
            <a:r>
              <a:rPr lang="zh-CN" altLang="en-US" sz="3200" b="1" dirty="0">
                <a:latin typeface="Times New Roman" charset="0"/>
              </a:rPr>
              <a:t>分的纸币兑换硬币，有几种兑换方法？</a:t>
            </a:r>
          </a:p>
        </p:txBody>
      </p:sp>
      <p:sp>
        <p:nvSpPr>
          <p:cNvPr id="248837" name="Text Box 5"/>
          <p:cNvSpPr txBox="1">
            <a:spLocks noChangeArrowheads="1"/>
          </p:cNvSpPr>
          <p:nvPr/>
        </p:nvSpPr>
        <p:spPr bwMode="auto">
          <a:xfrm>
            <a:off x="519113" y="1125538"/>
            <a:ext cx="76065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zh-CN" altLang="en-US" sz="3200" b="1" dirty="0">
                <a:solidFill>
                  <a:srgbClr val="333399"/>
                </a:solidFill>
              </a:rPr>
              <a:t>解：</a:t>
            </a:r>
            <a:r>
              <a:rPr lang="zh-CN" altLang="en-US" sz="3200" b="1" dirty="0"/>
              <a:t>以</a:t>
            </a:r>
            <a:r>
              <a:rPr lang="en-US" altLang="zh-CN" sz="3200" b="1" i="1" dirty="0">
                <a:latin typeface="Times New Roman" charset="0"/>
              </a:rPr>
              <a:t>a</a:t>
            </a:r>
            <a:r>
              <a:rPr lang="en-US" altLang="zh-CN" sz="3200" b="1" i="1" baseline="-25000" dirty="0">
                <a:latin typeface="Times New Roman" charset="0"/>
              </a:rPr>
              <a:t>n</a:t>
            </a:r>
            <a:r>
              <a:rPr lang="zh-CN" altLang="en-US" sz="3200" b="1" dirty="0"/>
              <a:t>记</a:t>
            </a:r>
            <a:r>
              <a:rPr lang="en-US" altLang="zh-CN" sz="3200" b="1" i="1" dirty="0">
                <a:latin typeface="Times New Roman" charset="0"/>
              </a:rPr>
              <a:t>n</a:t>
            </a:r>
            <a:r>
              <a:rPr lang="zh-CN" altLang="en-US" sz="3200" b="1" dirty="0"/>
              <a:t>分纸币的兑换方法数，则</a:t>
            </a:r>
            <a:r>
              <a:rPr lang="en-US" altLang="zh-CN" sz="3200" b="1" dirty="0">
                <a:latin typeface="Times New Roman" charset="0"/>
              </a:rPr>
              <a:t>{</a:t>
            </a:r>
            <a:r>
              <a:rPr lang="en-US" altLang="zh-CN" sz="3200" b="1" i="1" dirty="0">
                <a:latin typeface="Times New Roman" charset="0"/>
              </a:rPr>
              <a:t>a</a:t>
            </a:r>
            <a:r>
              <a:rPr lang="en-US" altLang="zh-CN" sz="3200" b="1" i="1" baseline="-25000" dirty="0">
                <a:latin typeface="Times New Roman" charset="0"/>
              </a:rPr>
              <a:t>n</a:t>
            </a:r>
            <a:r>
              <a:rPr lang="en-US" altLang="zh-CN" sz="3200" b="1" dirty="0">
                <a:latin typeface="Times New Roman" charset="0"/>
              </a:rPr>
              <a:t>}</a:t>
            </a:r>
          </a:p>
          <a:p>
            <a:r>
              <a:rPr lang="en-US" altLang="zh-CN" sz="3200" b="1" dirty="0"/>
              <a:t>       </a:t>
            </a:r>
            <a:r>
              <a:rPr lang="zh-CN" altLang="en-US" sz="3200" b="1" dirty="0"/>
              <a:t>的母函数为</a:t>
            </a:r>
          </a:p>
        </p:txBody>
      </p:sp>
      <p:graphicFrame>
        <p:nvGraphicFramePr>
          <p:cNvPr id="248838" name="Object 6"/>
          <p:cNvGraphicFramePr>
            <a:graphicFrameLocks noChangeAspect="1"/>
          </p:cNvGraphicFramePr>
          <p:nvPr/>
        </p:nvGraphicFramePr>
        <p:xfrm>
          <a:off x="1187450" y="2060575"/>
          <a:ext cx="6553200" cy="682625"/>
        </p:xfrm>
        <a:graphic>
          <a:graphicData uri="http://schemas.openxmlformats.org/presentationml/2006/ole">
            <mc:AlternateContent xmlns:mc="http://schemas.openxmlformats.org/markup-compatibility/2006">
              <mc:Choice xmlns:v="urn:schemas-microsoft-com:vml" Requires="v">
                <p:oleObj spid="_x0000_s317499" name="公式" r:id="rId3" imgW="2438280" imgH="253800" progId="Equation.3">
                  <p:embed/>
                </p:oleObj>
              </mc:Choice>
              <mc:Fallback>
                <p:oleObj name="公式" r:id="rId3" imgW="2438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60575"/>
                        <a:ext cx="65532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39" name="Object 7"/>
          <p:cNvGraphicFramePr>
            <a:graphicFrameLocks noChangeAspect="1"/>
          </p:cNvGraphicFramePr>
          <p:nvPr/>
        </p:nvGraphicFramePr>
        <p:xfrm>
          <a:off x="2052638" y="2420938"/>
          <a:ext cx="5543550" cy="1231900"/>
        </p:xfrm>
        <a:graphic>
          <a:graphicData uri="http://schemas.openxmlformats.org/presentationml/2006/ole">
            <mc:AlternateContent xmlns:mc="http://schemas.openxmlformats.org/markup-compatibility/2006">
              <mc:Choice xmlns:v="urn:schemas-microsoft-com:vml" Requires="v">
                <p:oleObj spid="_x0000_s317500" name="公式" r:id="rId5" imgW="1714320" imgH="380880" progId="Equation.3">
                  <p:embed/>
                </p:oleObj>
              </mc:Choice>
              <mc:Fallback>
                <p:oleObj name="公式" r:id="rId5" imgW="171432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2420938"/>
                        <a:ext cx="554355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40" name="Object 8"/>
          <p:cNvGraphicFramePr>
            <a:graphicFrameLocks noChangeAspect="1"/>
          </p:cNvGraphicFramePr>
          <p:nvPr>
            <p:extLst>
              <p:ext uri="{D42A27DB-BD31-4B8C-83A1-F6EECF244321}">
                <p14:modId xmlns:p14="http://schemas.microsoft.com/office/powerpoint/2010/main" val="1326952860"/>
              </p:ext>
            </p:extLst>
          </p:nvPr>
        </p:nvGraphicFramePr>
        <p:xfrm>
          <a:off x="2041525" y="3644900"/>
          <a:ext cx="5541963" cy="739775"/>
        </p:xfrm>
        <a:graphic>
          <a:graphicData uri="http://schemas.openxmlformats.org/presentationml/2006/ole">
            <mc:AlternateContent xmlns:mc="http://schemas.openxmlformats.org/markup-compatibility/2006">
              <mc:Choice xmlns:v="urn:schemas-microsoft-com:vml" Requires="v">
                <p:oleObj spid="_x0000_s317501" name="公式" r:id="rId7" imgW="1714500" imgH="228600" progId="Equation.3">
                  <p:embed/>
                </p:oleObj>
              </mc:Choice>
              <mc:Fallback>
                <p:oleObj name="公式" r:id="rId7" imgW="1714500" imgH="228600" progId="Equation.3">
                  <p:embed/>
                  <p:pic>
                    <p:nvPicPr>
                      <p:cNvPr id="0" name=""/>
                      <p:cNvPicPr>
                        <a:picLocks noChangeAspect="1" noChangeArrowheads="1"/>
                      </p:cNvPicPr>
                      <p:nvPr/>
                    </p:nvPicPr>
                    <p:blipFill>
                      <a:blip r:embed="rId8"/>
                      <a:srcRect/>
                      <a:stretch>
                        <a:fillRect/>
                      </a:stretch>
                    </p:blipFill>
                    <p:spPr bwMode="auto">
                      <a:xfrm>
                        <a:off x="2041525" y="3644900"/>
                        <a:ext cx="5541963"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48841" name="Object 9"/>
          <p:cNvGraphicFramePr>
            <a:graphicFrameLocks noChangeAspect="1"/>
          </p:cNvGraphicFramePr>
          <p:nvPr/>
        </p:nvGraphicFramePr>
        <p:xfrm>
          <a:off x="1763713" y="4437063"/>
          <a:ext cx="5113337" cy="1381125"/>
        </p:xfrm>
        <a:graphic>
          <a:graphicData uri="http://schemas.openxmlformats.org/presentationml/2006/ole">
            <mc:AlternateContent xmlns:mc="http://schemas.openxmlformats.org/markup-compatibility/2006">
              <mc:Choice xmlns:v="urn:schemas-microsoft-com:vml" Requires="v">
                <p:oleObj spid="_x0000_s317502" name="公式" r:id="rId9" imgW="1879560" imgH="507960" progId="Equation.3">
                  <p:embed/>
                </p:oleObj>
              </mc:Choice>
              <mc:Fallback>
                <p:oleObj name="公式" r:id="rId9" imgW="1879560" imgH="507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437063"/>
                        <a:ext cx="5113337" cy="1381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7356229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8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8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8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8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D45E57C4-7BA6-4476-8E99-8F1344B8757A}" type="slidenum">
              <a:rPr lang="en-US" altLang="zh-CN"/>
              <a:pPr/>
              <a:t>36</a:t>
            </a:fld>
            <a:endParaRPr lang="en-US" altLang="zh-CN"/>
          </a:p>
        </p:txBody>
      </p:sp>
      <p:sp>
        <p:nvSpPr>
          <p:cNvPr id="245764" name="Text Box 4"/>
          <p:cNvSpPr txBox="1">
            <a:spLocks noChangeArrowheads="1"/>
          </p:cNvSpPr>
          <p:nvPr/>
        </p:nvSpPr>
        <p:spPr bwMode="auto">
          <a:xfrm>
            <a:off x="663575" y="398463"/>
            <a:ext cx="73693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5</a:t>
            </a:r>
            <a:r>
              <a:rPr lang="en-US" altLang="zh-CN" sz="3200" b="1" i="1" dirty="0" smtClean="0">
                <a:latin typeface="Times New Roman" pitchFamily="18" charset="0"/>
              </a:rPr>
              <a:t>r</a:t>
            </a:r>
            <a:r>
              <a:rPr lang="zh-CN" altLang="en-US" sz="3200" b="1" dirty="0">
                <a:latin typeface="Times New Roman" pitchFamily="18" charset="0"/>
              </a:rPr>
              <a:t>个没有区别的球，分放到</a:t>
            </a:r>
            <a:r>
              <a:rPr lang="en-US" altLang="zh-CN" sz="3200" b="1" i="1" dirty="0">
                <a:latin typeface="Times New Roman" pitchFamily="18" charset="0"/>
              </a:rPr>
              <a:t>n</a:t>
            </a:r>
            <a:r>
              <a:rPr lang="zh-CN" altLang="en-US" sz="3200" b="1" dirty="0">
                <a:latin typeface="Times New Roman" pitchFamily="18" charset="0"/>
              </a:rPr>
              <a:t>个不同的</a:t>
            </a:r>
          </a:p>
          <a:p>
            <a:r>
              <a:rPr lang="zh-CN" altLang="en-US" sz="3200" b="1" dirty="0">
                <a:latin typeface="Times New Roman" pitchFamily="18" charset="0"/>
              </a:rPr>
              <a:t>盒子，求分放种数</a:t>
            </a:r>
            <a:r>
              <a:rPr lang="en-US" altLang="zh-CN" sz="3200" b="1" i="1" dirty="0">
                <a:latin typeface="Times New Roman" pitchFamily="18" charset="0"/>
              </a:rPr>
              <a:t>a</a:t>
            </a:r>
            <a:r>
              <a:rPr lang="en-US" altLang="zh-CN" sz="3200" b="1" i="1" baseline="-25000" dirty="0">
                <a:latin typeface="Times New Roman" pitchFamily="18" charset="0"/>
              </a:rPr>
              <a:t>r</a:t>
            </a:r>
            <a:r>
              <a:rPr lang="en-US" altLang="zh-CN" sz="3200" b="1" dirty="0">
                <a:latin typeface="Times New Roman" pitchFamily="18" charset="0"/>
              </a:rPr>
              <a:t>.</a:t>
            </a:r>
            <a:r>
              <a:rPr lang="en-US" altLang="zh-CN" dirty="0"/>
              <a:t> </a:t>
            </a:r>
          </a:p>
        </p:txBody>
      </p:sp>
      <p:sp>
        <p:nvSpPr>
          <p:cNvPr id="245765" name="Text Box 5"/>
          <p:cNvSpPr txBox="1">
            <a:spLocks noChangeArrowheads="1"/>
          </p:cNvSpPr>
          <p:nvPr/>
        </p:nvSpPr>
        <p:spPr bwMode="auto">
          <a:xfrm>
            <a:off x="735013" y="1481138"/>
            <a:ext cx="3667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r</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5766" name="Object 6"/>
          <p:cNvGraphicFramePr>
            <a:graphicFrameLocks noChangeAspect="1"/>
          </p:cNvGraphicFramePr>
          <p:nvPr/>
        </p:nvGraphicFramePr>
        <p:xfrm>
          <a:off x="1187450" y="2133600"/>
          <a:ext cx="5111750" cy="657225"/>
        </p:xfrm>
        <a:graphic>
          <a:graphicData uri="http://schemas.openxmlformats.org/presentationml/2006/ole">
            <mc:AlternateContent xmlns:mc="http://schemas.openxmlformats.org/markup-compatibility/2006">
              <mc:Choice xmlns:v="urn:schemas-microsoft-com:vml" Requires="v">
                <p:oleObj spid="_x0000_s245993" name="公式" r:id="rId3" imgW="1778000" imgH="228600" progId="Equation.3">
                  <p:embed/>
                </p:oleObj>
              </mc:Choice>
              <mc:Fallback>
                <p:oleObj name="公式" r:id="rId3" imgW="1778000" imgH="228600" progId="Equation.3">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51117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7" name="Object 7"/>
          <p:cNvGraphicFramePr>
            <a:graphicFrameLocks noChangeAspect="1"/>
          </p:cNvGraphicFramePr>
          <p:nvPr/>
        </p:nvGraphicFramePr>
        <p:xfrm>
          <a:off x="2339975" y="2724150"/>
          <a:ext cx="3311525" cy="1177925"/>
        </p:xfrm>
        <a:graphic>
          <a:graphicData uri="http://schemas.openxmlformats.org/presentationml/2006/ole">
            <mc:AlternateContent xmlns:mc="http://schemas.openxmlformats.org/markup-compatibility/2006">
              <mc:Choice xmlns:v="urn:schemas-microsoft-com:vml" Requires="v">
                <p:oleObj spid="_x0000_s245994" name="公式" r:id="rId5" imgW="1320227" imgH="469696" progId="Equation.3">
                  <p:embed/>
                </p:oleObj>
              </mc:Choice>
              <mc:Fallback>
                <p:oleObj name="公式" r:id="rId5" imgW="1320227" imgH="469696"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724150"/>
                        <a:ext cx="3311525" cy="1177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8" name="Object 8"/>
          <p:cNvGraphicFramePr>
            <a:graphicFrameLocks noChangeAspect="1"/>
          </p:cNvGraphicFramePr>
          <p:nvPr/>
        </p:nvGraphicFramePr>
        <p:xfrm>
          <a:off x="2484438" y="3910013"/>
          <a:ext cx="3671887" cy="1212850"/>
        </p:xfrm>
        <a:graphic>
          <a:graphicData uri="http://schemas.openxmlformats.org/presentationml/2006/ole">
            <mc:AlternateContent xmlns:mc="http://schemas.openxmlformats.org/markup-compatibility/2006">
              <mc:Choice xmlns:v="urn:schemas-microsoft-com:vml" Requires="v">
                <p:oleObj spid="_x0000_s245995" name="公式" r:id="rId7" imgW="1307532" imgH="431613" progId="Equation.3">
                  <p:embed/>
                </p:oleObj>
              </mc:Choice>
              <mc:Fallback>
                <p:oleObj name="公式" r:id="rId7" imgW="1307532" imgH="431613" progId="Equation.3">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3910013"/>
                        <a:ext cx="3671887"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9" name="Object 9"/>
          <p:cNvGraphicFramePr>
            <a:graphicFrameLocks noChangeAspect="1"/>
          </p:cNvGraphicFramePr>
          <p:nvPr/>
        </p:nvGraphicFramePr>
        <p:xfrm>
          <a:off x="1403350" y="5445125"/>
          <a:ext cx="3960813" cy="617538"/>
        </p:xfrm>
        <a:graphic>
          <a:graphicData uri="http://schemas.openxmlformats.org/presentationml/2006/ole">
            <mc:AlternateContent xmlns:mc="http://schemas.openxmlformats.org/markup-compatibility/2006">
              <mc:Choice xmlns:v="urn:schemas-microsoft-com:vml" Requires="v">
                <p:oleObj spid="_x0000_s245996" name="公式" r:id="rId9" imgW="1383699" imgH="215806" progId="Equation.3">
                  <p:embed/>
                </p:oleObj>
              </mc:Choice>
              <mc:Fallback>
                <p:oleObj name="公式" r:id="rId9" imgW="1383699" imgH="215806"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5445125"/>
                        <a:ext cx="396081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96865A26-8A69-49B8-96B5-63D99B270F4E}" type="slidenum">
              <a:rPr lang="en-US" altLang="zh-CN"/>
              <a:pPr/>
              <a:t>37</a:t>
            </a:fld>
            <a:endParaRPr lang="en-US" altLang="zh-CN"/>
          </a:p>
        </p:txBody>
      </p:sp>
      <p:sp>
        <p:nvSpPr>
          <p:cNvPr id="246786" name="Text Box 2"/>
          <p:cNvSpPr txBox="1">
            <a:spLocks noChangeArrowheads="1"/>
          </p:cNvSpPr>
          <p:nvPr/>
        </p:nvSpPr>
        <p:spPr bwMode="auto">
          <a:xfrm>
            <a:off x="663575" y="398463"/>
            <a:ext cx="795602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smtClean="0">
                <a:solidFill>
                  <a:srgbClr val="FF0000"/>
                </a:solidFill>
                <a:effectLst>
                  <a:outerShdw blurRad="38100" dist="38100" dir="2700000" algn="tl">
                    <a:srgbClr val="C0C0C0"/>
                  </a:outerShdw>
                </a:effectLst>
                <a:latin typeface="Times New Roman" pitchFamily="18" charset="0"/>
              </a:rPr>
              <a:t>6 </a:t>
            </a:r>
            <a:r>
              <a:rPr lang="en-US" altLang="zh-CN" sz="3200" b="1" i="1" dirty="0" smtClean="0">
                <a:latin typeface="Times New Roman" pitchFamily="18" charset="0"/>
              </a:rPr>
              <a:t>r</a:t>
            </a:r>
            <a:r>
              <a:rPr lang="zh-CN" altLang="en-US" sz="3200" b="1" dirty="0">
                <a:latin typeface="Times New Roman" pitchFamily="18" charset="0"/>
              </a:rPr>
              <a:t>个没有区别的球，分放到</a:t>
            </a:r>
            <a:r>
              <a:rPr lang="en-US" altLang="zh-CN" sz="3200" b="1" i="1" dirty="0">
                <a:latin typeface="Times New Roman" pitchFamily="18" charset="0"/>
              </a:rPr>
              <a:t>n</a:t>
            </a:r>
            <a:r>
              <a:rPr lang="zh-CN" altLang="en-US" sz="3200" b="1" dirty="0">
                <a:latin typeface="Times New Roman" pitchFamily="18" charset="0"/>
              </a:rPr>
              <a:t>个不同的盒</a:t>
            </a:r>
          </a:p>
          <a:p>
            <a:r>
              <a:rPr lang="zh-CN" altLang="en-US" sz="3200" b="1" dirty="0">
                <a:latin typeface="Times New Roman" pitchFamily="18" charset="0"/>
              </a:rPr>
              <a:t>子，要求每盒不空，求分放种数</a:t>
            </a:r>
            <a:r>
              <a:rPr lang="en-US" altLang="zh-CN" sz="3200" b="1" i="1" dirty="0">
                <a:latin typeface="Times New Roman" pitchFamily="18" charset="0"/>
              </a:rPr>
              <a:t>a</a:t>
            </a:r>
            <a:r>
              <a:rPr lang="en-US" altLang="zh-CN" sz="3200" b="1" i="1" baseline="-25000" dirty="0">
                <a:latin typeface="Times New Roman" pitchFamily="18" charset="0"/>
              </a:rPr>
              <a:t>r</a:t>
            </a:r>
            <a:r>
              <a:rPr lang="en-US" altLang="zh-CN" sz="3200" b="1" dirty="0">
                <a:latin typeface="Times New Roman" pitchFamily="18" charset="0"/>
              </a:rPr>
              <a:t>.</a:t>
            </a:r>
            <a:r>
              <a:rPr lang="en-US" altLang="zh-CN" dirty="0"/>
              <a:t> </a:t>
            </a:r>
            <a:r>
              <a:rPr lang="zh-CN" altLang="en-US" sz="3200" b="1" dirty="0"/>
              <a:t>其中</a:t>
            </a:r>
            <a:r>
              <a:rPr lang="en-US" altLang="zh-CN" sz="3200" b="1" i="1" dirty="0" err="1">
                <a:latin typeface="Times New Roman" pitchFamily="18" charset="0"/>
              </a:rPr>
              <a:t>r</a:t>
            </a:r>
            <a:r>
              <a:rPr lang="en-US" altLang="zh-CN" sz="3000" b="1" i="1" dirty="0" err="1">
                <a:latin typeface="Times New Roman" pitchFamily="18" charset="0"/>
                <a:cs typeface="Times New Roman" pitchFamily="18" charset="0"/>
              </a:rPr>
              <a:t>≥</a:t>
            </a:r>
            <a:r>
              <a:rPr lang="en-US" altLang="zh-CN" sz="3200" b="1" i="1" dirty="0" err="1">
                <a:latin typeface="Times New Roman" pitchFamily="18" charset="0"/>
                <a:cs typeface="Times New Roman" pitchFamily="18" charset="0"/>
              </a:rPr>
              <a:t>n</a:t>
            </a:r>
            <a:r>
              <a:rPr lang="en-US" altLang="zh-CN" sz="3200" b="1" i="1" dirty="0">
                <a:latin typeface="Times New Roman" pitchFamily="18" charset="0"/>
                <a:cs typeface="Times New Roman" pitchFamily="18" charset="0"/>
              </a:rPr>
              <a:t>.</a:t>
            </a:r>
          </a:p>
        </p:txBody>
      </p:sp>
      <p:sp>
        <p:nvSpPr>
          <p:cNvPr id="246787" name="Text Box 3"/>
          <p:cNvSpPr txBox="1">
            <a:spLocks noChangeArrowheads="1"/>
          </p:cNvSpPr>
          <p:nvPr/>
        </p:nvSpPr>
        <p:spPr bwMode="auto">
          <a:xfrm>
            <a:off x="735013" y="1481138"/>
            <a:ext cx="3667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latin typeface="Times New Roman" pitchFamily="18" charset="0"/>
              </a:rPr>
              <a:t>解：</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r</a:t>
            </a:r>
            <a:r>
              <a:rPr lang="en-US" altLang="zh-CN" sz="3200" b="1">
                <a:latin typeface="Times New Roman" pitchFamily="18" charset="0"/>
              </a:rPr>
              <a:t>}</a:t>
            </a:r>
            <a:r>
              <a:rPr lang="zh-CN" altLang="en-US" sz="3200" b="1">
                <a:latin typeface="Times New Roman" pitchFamily="18" charset="0"/>
              </a:rPr>
              <a:t>的母函数为</a:t>
            </a:r>
          </a:p>
        </p:txBody>
      </p:sp>
      <p:graphicFrame>
        <p:nvGraphicFramePr>
          <p:cNvPr id="246788" name="Object 4"/>
          <p:cNvGraphicFramePr>
            <a:graphicFrameLocks noChangeAspect="1"/>
          </p:cNvGraphicFramePr>
          <p:nvPr>
            <p:extLst>
              <p:ext uri="{D42A27DB-BD31-4B8C-83A1-F6EECF244321}">
                <p14:modId xmlns:p14="http://schemas.microsoft.com/office/powerpoint/2010/main" val="2242070159"/>
              </p:ext>
            </p:extLst>
          </p:nvPr>
        </p:nvGraphicFramePr>
        <p:xfrm>
          <a:off x="215900" y="2116138"/>
          <a:ext cx="4454525" cy="693737"/>
        </p:xfrm>
        <a:graphic>
          <a:graphicData uri="http://schemas.openxmlformats.org/presentationml/2006/ole">
            <mc:AlternateContent xmlns:mc="http://schemas.openxmlformats.org/markup-compatibility/2006">
              <mc:Choice xmlns:v="urn:schemas-microsoft-com:vml" Requires="v">
                <p:oleObj spid="_x0000_s247019" name="公式" r:id="rId3" imgW="1549400" imgH="241300" progId="Equation.3">
                  <p:embed/>
                </p:oleObj>
              </mc:Choice>
              <mc:Fallback>
                <p:oleObj name="公式" r:id="rId3" imgW="1549400" imgH="241300" progId="Equation.3">
                  <p:embed/>
                  <p:pic>
                    <p:nvPicPr>
                      <p:cNvPr id="0" name="Picture 80"/>
                      <p:cNvPicPr>
                        <a:picLocks noChangeAspect="1" noChangeArrowheads="1"/>
                      </p:cNvPicPr>
                      <p:nvPr/>
                    </p:nvPicPr>
                    <p:blipFill>
                      <a:blip r:embed="rId4"/>
                      <a:srcRect/>
                      <a:stretch>
                        <a:fillRect/>
                      </a:stretch>
                    </p:blipFill>
                    <p:spPr bwMode="auto">
                      <a:xfrm>
                        <a:off x="215900" y="2116138"/>
                        <a:ext cx="4454525"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9" name="Object 5"/>
          <p:cNvGraphicFramePr>
            <a:graphicFrameLocks noChangeAspect="1"/>
          </p:cNvGraphicFramePr>
          <p:nvPr/>
        </p:nvGraphicFramePr>
        <p:xfrm>
          <a:off x="1042988" y="2740025"/>
          <a:ext cx="4108450" cy="1146175"/>
        </p:xfrm>
        <a:graphic>
          <a:graphicData uri="http://schemas.openxmlformats.org/presentationml/2006/ole">
            <mc:AlternateContent xmlns:mc="http://schemas.openxmlformats.org/markup-compatibility/2006">
              <mc:Choice xmlns:v="urn:schemas-microsoft-com:vml" Requires="v">
                <p:oleObj spid="_x0000_s247020" name="Equation" r:id="rId5" imgW="1638300" imgH="457200" progId="Equation.DSMT4">
                  <p:embed/>
                </p:oleObj>
              </mc:Choice>
              <mc:Fallback>
                <p:oleObj name="Equation" r:id="rId5" imgW="1638300" imgH="457200" progId="Equation.DSMT4">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40025"/>
                        <a:ext cx="4108450" cy="114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90" name="Object 6"/>
          <p:cNvGraphicFramePr>
            <a:graphicFrameLocks noChangeAspect="1"/>
          </p:cNvGraphicFramePr>
          <p:nvPr/>
        </p:nvGraphicFramePr>
        <p:xfrm>
          <a:off x="957263" y="3602038"/>
          <a:ext cx="8007350" cy="2490787"/>
        </p:xfrm>
        <a:graphic>
          <a:graphicData uri="http://schemas.openxmlformats.org/presentationml/2006/ole">
            <mc:AlternateContent xmlns:mc="http://schemas.openxmlformats.org/markup-compatibility/2006">
              <mc:Choice xmlns:v="urn:schemas-microsoft-com:vml" Requires="v">
                <p:oleObj spid="_x0000_s247021" name="Equation" r:id="rId7" imgW="2857500" imgH="889000" progId="Equation.DSMT4">
                  <p:embed/>
                </p:oleObj>
              </mc:Choice>
              <mc:Fallback>
                <p:oleObj name="Equation" r:id="rId7" imgW="2857500" imgH="889000" progId="Equation.DSMT4">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7263" y="3602038"/>
                        <a:ext cx="8007350" cy="249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91" name="Object 7"/>
          <p:cNvGraphicFramePr>
            <a:graphicFrameLocks noChangeAspect="1"/>
          </p:cNvGraphicFramePr>
          <p:nvPr/>
        </p:nvGraphicFramePr>
        <p:xfrm>
          <a:off x="477838" y="5943600"/>
          <a:ext cx="6686550" cy="654050"/>
        </p:xfrm>
        <a:graphic>
          <a:graphicData uri="http://schemas.openxmlformats.org/presentationml/2006/ole">
            <mc:AlternateContent xmlns:mc="http://schemas.openxmlformats.org/markup-compatibility/2006">
              <mc:Choice xmlns:v="urn:schemas-microsoft-com:vml" Requires="v">
                <p:oleObj spid="_x0000_s247022" name="Equation" r:id="rId9" imgW="2336800" imgH="228600" progId="Equation.DSMT4">
                  <p:embed/>
                </p:oleObj>
              </mc:Choice>
              <mc:Fallback>
                <p:oleObj name="Equation" r:id="rId9" imgW="2336800" imgH="228600" progId="Equation.DSMT4">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838" y="5943600"/>
                        <a:ext cx="668655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6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67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67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6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8ECB620-4D73-4CCB-90A3-C5006216213B}" type="slidenum">
              <a:rPr lang="en-US" altLang="zh-CN"/>
              <a:pPr/>
              <a:t>38</a:t>
            </a:fld>
            <a:endParaRPr lang="en-US" altLang="zh-CN"/>
          </a:p>
        </p:txBody>
      </p:sp>
      <p:sp>
        <p:nvSpPr>
          <p:cNvPr id="197634" name="Rectangle 2"/>
          <p:cNvSpPr>
            <a:spLocks noGrp="1" noChangeArrowheads="1"/>
          </p:cNvSpPr>
          <p:nvPr>
            <p:ph type="title"/>
          </p:nvPr>
        </p:nvSpPr>
        <p:spPr/>
        <p:txBody>
          <a:bodyPr/>
          <a:lstStyle/>
          <a:p>
            <a:r>
              <a:rPr lang="zh-CN" altLang="en-US" b="1">
                <a:solidFill>
                  <a:srgbClr val="FF0000"/>
                </a:solidFill>
                <a:effectLst>
                  <a:outerShdw blurRad="38100" dist="38100" dir="2700000" algn="tl">
                    <a:srgbClr val="C0C0C0"/>
                  </a:outerShdw>
                </a:effectLst>
              </a:rPr>
              <a:t>三</a:t>
            </a:r>
            <a:r>
              <a:rPr lang="en-US" altLang="zh-CN" b="1">
                <a:solidFill>
                  <a:srgbClr val="FF0000"/>
                </a:solidFill>
                <a:effectLst>
                  <a:outerShdw blurRad="38100" dist="38100" dir="2700000" algn="tl">
                    <a:srgbClr val="C0C0C0"/>
                  </a:outerShdw>
                </a:effectLst>
              </a:rPr>
              <a:t>. </a:t>
            </a:r>
            <a:r>
              <a:rPr lang="zh-CN" altLang="en-US" b="1">
                <a:solidFill>
                  <a:srgbClr val="FF0000"/>
                </a:solidFill>
                <a:effectLst>
                  <a:outerShdw blurRad="38100" dist="38100" dir="2700000" algn="tl">
                    <a:srgbClr val="C0C0C0"/>
                  </a:outerShdw>
                </a:effectLst>
              </a:rPr>
              <a:t>母函数与递归关系例题</a:t>
            </a:r>
          </a:p>
        </p:txBody>
      </p:sp>
      <p:sp>
        <p:nvSpPr>
          <p:cNvPr id="197635" name="Rectangle 3"/>
          <p:cNvSpPr>
            <a:spLocks noGrp="1" noChangeArrowheads="1"/>
          </p:cNvSpPr>
          <p:nvPr>
            <p:ph type="body" idx="1"/>
          </p:nvPr>
        </p:nvSpPr>
        <p:spPr/>
        <p:txBody>
          <a:bodyPr/>
          <a:lstStyle/>
          <a:p>
            <a:pPr>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1(</a:t>
            </a:r>
            <a:r>
              <a:rPr lang="zh-CN" altLang="en-US" sz="3600" b="1" dirty="0" smtClean="0">
                <a:solidFill>
                  <a:srgbClr val="FF0000"/>
                </a:solidFill>
                <a:effectLst>
                  <a:outerShdw blurRad="38100" dist="38100" dir="2700000" algn="tl">
                    <a:srgbClr val="C0C0C0"/>
                  </a:outerShdw>
                </a:effectLst>
                <a:latin typeface="Times New Roman" pitchFamily="18" charset="0"/>
              </a:rPr>
              <a:t>续</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Hanoi</a:t>
            </a:r>
            <a:r>
              <a:rPr lang="zh-CN" altLang="en-US" sz="3600" b="1" dirty="0">
                <a:solidFill>
                  <a:srgbClr val="0000FF"/>
                </a:solidFill>
                <a:effectLst>
                  <a:outerShdw blurRad="38100" dist="38100" dir="2700000" algn="tl">
                    <a:srgbClr val="C0C0C0"/>
                  </a:outerShdw>
                </a:effectLst>
                <a:latin typeface="Times New Roman" pitchFamily="18" charset="0"/>
              </a:rPr>
              <a:t>塔问题</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个圆盘依其半径大小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从下而上套在柱</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3.1</a:t>
            </a:r>
            <a:r>
              <a:rPr lang="zh-CN" altLang="en-US" sz="3600" b="1" dirty="0">
                <a:effectLst>
                  <a:outerShdw blurRad="38100" dist="38100" dir="2700000" algn="tl">
                    <a:srgbClr val="C0C0C0"/>
                  </a:outerShdw>
                </a:effectLst>
                <a:latin typeface="Times New Roman" pitchFamily="18" charset="0"/>
              </a:rPr>
              <a:t>所示</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每次只允许取一个转移到柱</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或</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而且</a:t>
            </a:r>
            <a:r>
              <a:rPr lang="zh-CN" altLang="en-US" sz="3600" b="1" dirty="0">
                <a:solidFill>
                  <a:srgbClr val="0000FF"/>
                </a:solidFill>
                <a:effectLst>
                  <a:outerShdw blurRad="38100" dist="38100" dir="2700000" algn="tl">
                    <a:srgbClr val="C0C0C0"/>
                  </a:outerShdw>
                </a:effectLst>
                <a:latin typeface="Times New Roman" pitchFamily="18" charset="0"/>
              </a:rPr>
              <a:t>不允许大盘放在小盘上方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若要求把</a:t>
            </a:r>
            <a:r>
              <a:rPr lang="en-US" altLang="zh-CN" sz="3600" b="1" dirty="0">
                <a:solidFill>
                  <a:srgbClr val="0000FF"/>
                </a:solidFill>
                <a:effectLst>
                  <a:outerShdw blurRad="38100" dist="38100" dir="2700000" algn="tl">
                    <a:srgbClr val="C0C0C0"/>
                  </a:outerShdw>
                </a:effectLst>
                <a:latin typeface="Times New Roman" pitchFamily="18" charset="0"/>
              </a:rPr>
              <a:t>A</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柱上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请设计一种方法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并估计要移动几个盘次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现在只有</a:t>
            </a:r>
            <a:r>
              <a:rPr lang="en-US" altLang="zh-CN" sz="3600" b="1" dirty="0">
                <a:solidFill>
                  <a:srgbClr val="0000FF"/>
                </a:solidFill>
                <a:effectLst>
                  <a:outerShdw blurRad="38100" dist="38100" dir="2700000" algn="tl">
                    <a:srgbClr val="C0C0C0"/>
                  </a:outerShdw>
                </a:effectLst>
                <a:latin typeface="Times New Roman" pitchFamily="18" charset="0"/>
              </a:rPr>
              <a:t>A, B, C</a:t>
            </a:r>
            <a:r>
              <a:rPr lang="zh-CN" altLang="en-US" sz="3600" b="1" dirty="0">
                <a:effectLst>
                  <a:outerShdw blurRad="38100" dist="38100" dir="2700000" algn="tl">
                    <a:srgbClr val="C0C0C0"/>
                  </a:outerShdw>
                </a:effectLst>
                <a:latin typeface="Times New Roman" pitchFamily="18" charset="0"/>
              </a:rPr>
              <a:t>三根柱子可供使用</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strips(downRight)">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strips(downRight)">
                                      <p:cBhvr>
                                        <p:cTn id="12" dur="500"/>
                                        <p:tgtEl>
                                          <p:spTgt spid="1976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F91678B-B63B-4DE9-BC01-FC751DAD06D6}" type="slidenum">
              <a:rPr lang="en-US" altLang="zh-CN"/>
              <a:pPr/>
              <a:t>39</a:t>
            </a:fld>
            <a:endParaRPr lang="en-US" altLang="zh-CN"/>
          </a:p>
        </p:txBody>
      </p:sp>
      <p:sp>
        <p:nvSpPr>
          <p:cNvPr id="201731"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zh-CN" altLang="en-US" sz="3600" b="1" dirty="0" smtClean="0">
                <a:solidFill>
                  <a:srgbClr val="0000FF"/>
                </a:solidFill>
                <a:effectLst>
                  <a:outerShdw blurRad="38100" dist="38100" dir="2700000" algn="tl">
                    <a:srgbClr val="C0C0C0"/>
                  </a:outerShdw>
                </a:effectLst>
                <a:latin typeface="Times New Roman" pitchFamily="18" charset="0"/>
              </a:rPr>
              <a:t>算法分析</a:t>
            </a:r>
            <a:r>
              <a:rPr lang="zh-CN" altLang="en-US" sz="3600" b="1" dirty="0">
                <a:effectLst>
                  <a:outerShdw blurRad="38100" dist="38100" dir="2700000" algn="tl">
                    <a:srgbClr val="C0C0C0"/>
                  </a:outerShdw>
                </a:effectLst>
                <a:latin typeface="Times New Roman" pitchFamily="18" charset="0"/>
              </a:rPr>
              <a:t>：令</a:t>
            </a: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表示</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个圆盘所需要的转移次数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根据算法先把前面</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个盘子转移到</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然后把第</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个盘子转移到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最后再一次将</a:t>
            </a:r>
            <a:r>
              <a:rPr lang="en-US" altLang="zh-CN" sz="3600" b="1" dirty="0">
                <a:solidFill>
                  <a:srgbClr val="0000FF"/>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上的</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个盘子转到</a:t>
            </a:r>
            <a:r>
              <a:rPr lang="en-US" altLang="zh-CN" sz="3600" b="1" dirty="0">
                <a:solidFill>
                  <a:srgbClr val="0000FF"/>
                </a:solidFill>
                <a:effectLst>
                  <a:outerShdw blurRad="38100" dist="38100" dir="2700000" algn="tl">
                    <a:srgbClr val="C0C0C0"/>
                  </a:outerShdw>
                </a:effectLst>
                <a:latin typeface="Times New Roman" pitchFamily="18" charset="0"/>
              </a:rPr>
              <a:t>C</a:t>
            </a:r>
            <a:r>
              <a:rPr lang="zh-CN" altLang="en-US" sz="3600" b="1" dirty="0">
                <a:effectLst>
                  <a:outerShdw blurRad="38100" dist="38100" dir="2700000" algn="tl">
                    <a:srgbClr val="C0C0C0"/>
                  </a:outerShdw>
                </a:effectLst>
                <a:latin typeface="Times New Roman" pitchFamily="18" charset="0"/>
              </a:rPr>
              <a:t>上</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算法</a:t>
            </a:r>
            <a:r>
              <a:rPr lang="zh-CN" altLang="en-US" sz="3600" b="1" dirty="0">
                <a:solidFill>
                  <a:srgbClr val="0000FF"/>
                </a:solidFill>
                <a:effectLst>
                  <a:outerShdw blurRad="38100" dist="38100" dir="2700000" algn="tl">
                    <a:srgbClr val="C0C0C0"/>
                  </a:outerShdw>
                </a:effectLst>
                <a:latin typeface="Times New Roman" pitchFamily="18" charset="0"/>
              </a:rPr>
              <a:t>可实现性</a:t>
            </a:r>
            <a:r>
              <a:rPr lang="zh-CN" altLang="en-US" sz="3600" b="1" dirty="0">
                <a:effectLst>
                  <a:outerShdw blurRad="38100" dist="38100" dir="2700000" algn="tl">
                    <a:srgbClr val="C0C0C0"/>
                  </a:outerShdw>
                </a:effectLst>
                <a:latin typeface="Times New Roman" pitchFamily="18" charset="0"/>
              </a:rPr>
              <a:t>可用归纳法得到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因</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时对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假定</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对</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那么</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自然也对</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关于转移次数容易得到一个递归关系</a:t>
            </a:r>
            <a:r>
              <a:rPr lang="en-US" altLang="zh-CN" sz="3600" b="1" dirty="0">
                <a:effectLst>
                  <a:outerShdw blurRad="38100" dist="38100" dir="2700000" algn="tl">
                    <a:srgbClr val="C0C0C0"/>
                  </a:outerShdw>
                </a:effectLst>
                <a:latin typeface="Times New Roman" pitchFamily="18" charset="0"/>
              </a:rPr>
              <a:t>:</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+1 ,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(3.3)</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fld id="{6640883C-FE90-45BC-B763-A14416CDDC98}" type="slidenum">
              <a:rPr lang="en-US" altLang="zh-CN"/>
              <a:pPr/>
              <a:t>4</a:t>
            </a:fld>
            <a:endParaRPr lang="en-US" altLang="zh-CN"/>
          </a:p>
        </p:txBody>
      </p:sp>
      <p:grpSp>
        <p:nvGrpSpPr>
          <p:cNvPr id="198660" name="Group 4"/>
          <p:cNvGrpSpPr>
            <a:grpSpLocks noChangeAspect="1"/>
          </p:cNvGrpSpPr>
          <p:nvPr/>
        </p:nvGrpSpPr>
        <p:grpSpPr bwMode="auto">
          <a:xfrm>
            <a:off x="827088" y="115888"/>
            <a:ext cx="7993062" cy="4103687"/>
            <a:chOff x="2832" y="774"/>
            <a:chExt cx="6372" cy="3120"/>
          </a:xfrm>
        </p:grpSpPr>
        <p:sp>
          <p:nvSpPr>
            <p:cNvPr id="198661" name="AutoShape 5"/>
            <p:cNvSpPr>
              <a:spLocks noChangeAspect="1" noChangeArrowheads="1"/>
            </p:cNvSpPr>
            <p:nvPr/>
          </p:nvSpPr>
          <p:spPr bwMode="auto">
            <a:xfrm>
              <a:off x="2832" y="774"/>
              <a:ext cx="6372" cy="3120"/>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662" name="Rectangle 6"/>
            <p:cNvSpPr>
              <a:spLocks noChangeArrowheads="1"/>
            </p:cNvSpPr>
            <p:nvPr/>
          </p:nvSpPr>
          <p:spPr bwMode="auto">
            <a:xfrm>
              <a:off x="3732" y="1554"/>
              <a:ext cx="180" cy="1404"/>
            </a:xfrm>
            <a:prstGeom prst="rect">
              <a:avLst/>
            </a:prstGeom>
            <a:gradFill rotWithShape="1">
              <a:gsLst>
                <a:gs pos="0">
                  <a:srgbClr val="FFFFFF">
                    <a:gamma/>
                    <a:shade val="46275"/>
                    <a:invGamma/>
                  </a:srgbClr>
                </a:gs>
                <a:gs pos="50000">
                  <a:srgbClr val="FFFFFF"/>
                </a:gs>
                <a:gs pos="100000">
                  <a:srgbClr val="FFFFFF">
                    <a:gamma/>
                    <a:shade val="46275"/>
                    <a:invGamma/>
                  </a:srgbClr>
                </a:gs>
              </a:gsLst>
              <a:lin ang="0" scaled="1"/>
            </a:gradFill>
            <a:ln w="9525">
              <a:solidFill>
                <a:srgbClr val="000000"/>
              </a:solidFill>
              <a:miter lim="800000"/>
              <a:headEnd/>
              <a:tailEnd/>
            </a:ln>
          </p:spPr>
          <p:txBody>
            <a:bodyPr/>
            <a:lstStyle/>
            <a:p>
              <a:endParaRPr lang="zh-CN" altLang="en-US"/>
            </a:p>
          </p:txBody>
        </p:sp>
        <p:sp>
          <p:nvSpPr>
            <p:cNvPr id="198663" name="Rectangle 7"/>
            <p:cNvSpPr>
              <a:spLocks noChangeArrowheads="1"/>
            </p:cNvSpPr>
            <p:nvPr/>
          </p:nvSpPr>
          <p:spPr bwMode="auto">
            <a:xfrm>
              <a:off x="3372" y="2490"/>
              <a:ext cx="900" cy="156"/>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4" name="Rectangle 8"/>
            <p:cNvSpPr>
              <a:spLocks noChangeArrowheads="1"/>
            </p:cNvSpPr>
            <p:nvPr/>
          </p:nvSpPr>
          <p:spPr bwMode="auto">
            <a:xfrm>
              <a:off x="3552" y="2334"/>
              <a:ext cx="540" cy="156"/>
            </a:xfrm>
            <a:prstGeom prst="rect">
              <a:avLst/>
            </a:prstGeom>
            <a:gradFill rotWithShape="1">
              <a:gsLst>
                <a:gs pos="0">
                  <a:srgbClr val="FFFF00">
                    <a:gamma/>
                    <a:shade val="46275"/>
                    <a:invGamma/>
                  </a:srgbClr>
                </a:gs>
                <a:gs pos="50000">
                  <a:srgbClr val="FFFF00"/>
                </a:gs>
                <a:gs pos="100000">
                  <a:srgbClr val="FFFF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5" name="Rectangle 9"/>
            <p:cNvSpPr>
              <a:spLocks noChangeArrowheads="1"/>
            </p:cNvSpPr>
            <p:nvPr/>
          </p:nvSpPr>
          <p:spPr bwMode="auto">
            <a:xfrm>
              <a:off x="3192" y="2646"/>
              <a:ext cx="1260" cy="156"/>
            </a:xfrm>
            <a:prstGeom prst="rect">
              <a:avLst/>
            </a:prstGeom>
            <a:gradFill rotWithShape="1">
              <a:gsLst>
                <a:gs pos="0">
                  <a:srgbClr val="00FF00">
                    <a:gamma/>
                    <a:shade val="46275"/>
                    <a:invGamma/>
                  </a:srgbClr>
                </a:gs>
                <a:gs pos="50000">
                  <a:srgbClr val="00FF00"/>
                </a:gs>
                <a:gs pos="100000">
                  <a:srgbClr val="00FF00">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6" name="Rectangle 10"/>
            <p:cNvSpPr>
              <a:spLocks noChangeArrowheads="1"/>
            </p:cNvSpPr>
            <p:nvPr/>
          </p:nvSpPr>
          <p:spPr bwMode="auto">
            <a:xfrm>
              <a:off x="3012" y="2802"/>
              <a:ext cx="1620" cy="156"/>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rgbClr val="000000"/>
              </a:solidFill>
              <a:miter lim="800000"/>
              <a:headEnd/>
              <a:tailEnd/>
            </a:ln>
          </p:spPr>
          <p:txBody>
            <a:bodyPr/>
            <a:lstStyle/>
            <a:p>
              <a:endParaRPr lang="zh-CN" altLang="en-US"/>
            </a:p>
          </p:txBody>
        </p:sp>
        <p:sp>
          <p:nvSpPr>
            <p:cNvPr id="198667" name="Rectangle 11"/>
            <p:cNvSpPr>
              <a:spLocks noChangeArrowheads="1"/>
            </p:cNvSpPr>
            <p:nvPr/>
          </p:nvSpPr>
          <p:spPr bwMode="auto">
            <a:xfrm>
              <a:off x="5892" y="1554"/>
              <a:ext cx="180" cy="1404"/>
            </a:xfrm>
            <a:prstGeom prst="rect">
              <a:avLst/>
            </a:prstGeom>
            <a:gradFill rotWithShape="1">
              <a:gsLst>
                <a:gs pos="0">
                  <a:srgbClr val="333333"/>
                </a:gs>
                <a:gs pos="50000">
                  <a:srgbClr val="FFFFFF"/>
                </a:gs>
                <a:gs pos="100000">
                  <a:srgbClr val="333333"/>
                </a:gs>
              </a:gsLst>
              <a:lin ang="0" scaled="1"/>
            </a:gradFill>
            <a:ln w="9525">
              <a:solidFill>
                <a:srgbClr val="000000"/>
              </a:solidFill>
              <a:miter lim="800000"/>
              <a:headEnd/>
              <a:tailEnd/>
            </a:ln>
          </p:spPr>
          <p:txBody>
            <a:bodyPr/>
            <a:lstStyle/>
            <a:p>
              <a:endParaRPr lang="zh-CN" altLang="en-US"/>
            </a:p>
          </p:txBody>
        </p:sp>
        <p:sp>
          <p:nvSpPr>
            <p:cNvPr id="198668" name="Line 12"/>
            <p:cNvSpPr>
              <a:spLocks noChangeShapeType="1"/>
            </p:cNvSpPr>
            <p:nvPr/>
          </p:nvSpPr>
          <p:spPr bwMode="auto">
            <a:xfrm>
              <a:off x="5172" y="2958"/>
              <a:ext cx="162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69" name="Rectangle 13"/>
            <p:cNvSpPr>
              <a:spLocks noChangeArrowheads="1"/>
            </p:cNvSpPr>
            <p:nvPr/>
          </p:nvSpPr>
          <p:spPr bwMode="auto">
            <a:xfrm>
              <a:off x="8052" y="1554"/>
              <a:ext cx="180" cy="1404"/>
            </a:xfrm>
            <a:prstGeom prst="rect">
              <a:avLst/>
            </a:prstGeom>
            <a:gradFill rotWithShape="1">
              <a:gsLst>
                <a:gs pos="0">
                  <a:srgbClr val="000000"/>
                </a:gs>
                <a:gs pos="50000">
                  <a:srgbClr val="FFFFFF"/>
                </a:gs>
                <a:gs pos="100000">
                  <a:srgbClr val="000000"/>
                </a:gs>
              </a:gsLst>
              <a:lin ang="0" scaled="1"/>
            </a:gradFill>
            <a:ln>
              <a:noFill/>
            </a:ln>
            <a:extLst>
              <a:ext uri="{91240B29-F687-4f45-9708-019B960494DF}">
                <a14:hiddenLine xmlns:a14="http://schemas.microsoft.com/office/drawing/2010/main" w="9525">
                  <a:solidFill>
                    <a:srgbClr val="0000FF"/>
                  </a:solidFill>
                  <a:miter lim="800000"/>
                  <a:headEnd/>
                  <a:tailEnd/>
                </a14:hiddenLine>
              </a:ext>
            </a:extLst>
          </p:spPr>
          <p:txBody>
            <a:bodyPr/>
            <a:lstStyle/>
            <a:p>
              <a:endParaRPr lang="zh-CN" altLang="en-US"/>
            </a:p>
          </p:txBody>
        </p:sp>
        <p:sp>
          <p:nvSpPr>
            <p:cNvPr id="198670" name="Line 14"/>
            <p:cNvSpPr>
              <a:spLocks noChangeShapeType="1"/>
            </p:cNvSpPr>
            <p:nvPr/>
          </p:nvSpPr>
          <p:spPr bwMode="auto">
            <a:xfrm>
              <a:off x="7332" y="2957"/>
              <a:ext cx="162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71" name="Text Box 15"/>
            <p:cNvSpPr txBox="1">
              <a:spLocks noChangeArrowheads="1"/>
            </p:cNvSpPr>
            <p:nvPr/>
          </p:nvSpPr>
          <p:spPr bwMode="auto">
            <a:xfrm>
              <a:off x="5652" y="3114"/>
              <a:ext cx="1020" cy="5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800" b="1">
                  <a:solidFill>
                    <a:srgbClr val="FF0000"/>
                  </a:solidFill>
                  <a:latin typeface="Times New Roman" pitchFamily="18" charset="0"/>
                </a:rPr>
                <a:t>图</a:t>
              </a:r>
              <a:r>
                <a:rPr lang="en-US" altLang="zh-CN" sz="2800" b="1">
                  <a:solidFill>
                    <a:srgbClr val="FF0000"/>
                  </a:solidFill>
                  <a:latin typeface="Times New Roman" pitchFamily="18" charset="0"/>
                </a:rPr>
                <a:t>3.1</a:t>
              </a:r>
              <a:endParaRPr lang="en-US" altLang="zh-CN" sz="2800">
                <a:solidFill>
                  <a:srgbClr val="FF0000"/>
                </a:solidFill>
              </a:endParaRPr>
            </a:p>
          </p:txBody>
        </p:sp>
        <p:sp>
          <p:nvSpPr>
            <p:cNvPr id="198672" name="Text Box 16"/>
            <p:cNvSpPr txBox="1">
              <a:spLocks noChangeArrowheads="1"/>
            </p:cNvSpPr>
            <p:nvPr/>
          </p:nvSpPr>
          <p:spPr bwMode="auto">
            <a:xfrm>
              <a:off x="3192" y="1086"/>
              <a:ext cx="792"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A</a:t>
              </a:r>
              <a:endParaRPr lang="en-US" altLang="zh-CN" sz="2800"/>
            </a:p>
          </p:txBody>
        </p:sp>
        <p:sp>
          <p:nvSpPr>
            <p:cNvPr id="198673" name="Text Box 17"/>
            <p:cNvSpPr txBox="1">
              <a:spLocks noChangeArrowheads="1"/>
            </p:cNvSpPr>
            <p:nvPr/>
          </p:nvSpPr>
          <p:spPr bwMode="auto">
            <a:xfrm>
              <a:off x="5172" y="1086"/>
              <a:ext cx="8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B</a:t>
              </a:r>
              <a:endParaRPr lang="en-US" altLang="zh-CN" sz="2800"/>
            </a:p>
          </p:txBody>
        </p:sp>
        <p:sp>
          <p:nvSpPr>
            <p:cNvPr id="198674" name="Text Box 18"/>
            <p:cNvSpPr txBox="1">
              <a:spLocks noChangeArrowheads="1"/>
            </p:cNvSpPr>
            <p:nvPr/>
          </p:nvSpPr>
          <p:spPr bwMode="auto">
            <a:xfrm>
              <a:off x="7512" y="930"/>
              <a:ext cx="8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b="1">
                  <a:latin typeface="Times New Roman" pitchFamily="18" charset="0"/>
                </a:rPr>
                <a:t>C</a:t>
              </a:r>
              <a:endParaRPr lang="en-US" altLang="zh-CN" sz="2800"/>
            </a:p>
          </p:txBody>
        </p:sp>
        <p:sp>
          <p:nvSpPr>
            <p:cNvPr id="198675" name="Text Box 19"/>
            <p:cNvSpPr txBox="1">
              <a:spLocks noChangeArrowheads="1"/>
            </p:cNvSpPr>
            <p:nvPr/>
          </p:nvSpPr>
          <p:spPr bwMode="auto">
            <a:xfrm>
              <a:off x="4332" y="2448"/>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6" name="Text Box 20"/>
            <p:cNvSpPr txBox="1">
              <a:spLocks noChangeArrowheads="1"/>
            </p:cNvSpPr>
            <p:nvPr/>
          </p:nvSpPr>
          <p:spPr bwMode="auto">
            <a:xfrm>
              <a:off x="4152" y="2292"/>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7" name="Text Box 21"/>
            <p:cNvSpPr txBox="1">
              <a:spLocks noChangeArrowheads="1"/>
            </p:cNvSpPr>
            <p:nvPr/>
          </p:nvSpPr>
          <p:spPr bwMode="auto">
            <a:xfrm>
              <a:off x="3972" y="2136"/>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sp>
          <p:nvSpPr>
            <p:cNvPr id="198678" name="Text Box 22"/>
            <p:cNvSpPr txBox="1">
              <a:spLocks noChangeArrowheads="1"/>
            </p:cNvSpPr>
            <p:nvPr/>
          </p:nvSpPr>
          <p:spPr bwMode="auto">
            <a:xfrm>
              <a:off x="3792" y="1980"/>
              <a:ext cx="48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zh-CN"/>
            </a:p>
          </p:txBody>
        </p:sp>
      </p:grpSp>
      <p:sp>
        <p:nvSpPr>
          <p:cNvPr id="198698" name="Text Box 42"/>
          <p:cNvSpPr txBox="1">
            <a:spLocks noChangeArrowheads="1"/>
          </p:cNvSpPr>
          <p:nvPr/>
        </p:nvSpPr>
        <p:spPr bwMode="auto">
          <a:xfrm>
            <a:off x="2835275" y="24923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4</a:t>
            </a:r>
          </a:p>
        </p:txBody>
      </p:sp>
      <p:sp>
        <p:nvSpPr>
          <p:cNvPr id="198699" name="Text Box 43"/>
          <p:cNvSpPr txBox="1">
            <a:spLocks noChangeArrowheads="1"/>
          </p:cNvSpPr>
          <p:nvPr/>
        </p:nvSpPr>
        <p:spPr bwMode="auto">
          <a:xfrm>
            <a:off x="2124075" y="18446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1</a:t>
            </a:r>
          </a:p>
        </p:txBody>
      </p:sp>
      <p:sp>
        <p:nvSpPr>
          <p:cNvPr id="198700" name="Text Box 44"/>
          <p:cNvSpPr txBox="1">
            <a:spLocks noChangeArrowheads="1"/>
          </p:cNvSpPr>
          <p:nvPr/>
        </p:nvSpPr>
        <p:spPr bwMode="auto">
          <a:xfrm>
            <a:off x="2619375" y="2276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3</a:t>
            </a:r>
          </a:p>
        </p:txBody>
      </p:sp>
      <p:sp>
        <p:nvSpPr>
          <p:cNvPr id="198701" name="Text Box 45"/>
          <p:cNvSpPr txBox="1">
            <a:spLocks noChangeArrowheads="1"/>
          </p:cNvSpPr>
          <p:nvPr/>
        </p:nvSpPr>
        <p:spPr bwMode="auto">
          <a:xfrm>
            <a:off x="2403475" y="20605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t>2</a:t>
            </a:r>
          </a:p>
        </p:txBody>
      </p:sp>
      <p:sp>
        <p:nvSpPr>
          <p:cNvPr id="198702" name="Rectangle 46"/>
          <p:cNvSpPr>
            <a:spLocks noGrp="1" noChangeArrowheads="1"/>
          </p:cNvSpPr>
          <p:nvPr>
            <p:ph type="body" idx="1"/>
          </p:nvPr>
        </p:nvSpPr>
        <p:spPr>
          <a:xfrm>
            <a:off x="395288" y="3860800"/>
            <a:ext cx="8229600" cy="2016125"/>
          </a:xfrm>
          <a:noFill/>
          <a:ln/>
        </p:spPr>
        <p:txBody>
          <a:bodyPr/>
          <a:lstStyle/>
          <a:p>
            <a:pPr>
              <a:lnSpc>
                <a:spcPct val="110000"/>
              </a:lnSpc>
              <a:buClr>
                <a:srgbClr val="FF0000"/>
              </a:buClr>
              <a:buFont typeface="Wingdings" pitchFamily="2" charset="2"/>
              <a:buChar char="l"/>
            </a:pPr>
            <a:r>
              <a:rPr lang="en-US" altLang="zh-CN" sz="3600" b="1">
                <a:solidFill>
                  <a:srgbClr val="0000FF"/>
                </a:solidFill>
                <a:effectLst>
                  <a:outerShdw blurRad="38100" dist="38100" dir="2700000" algn="tl">
                    <a:srgbClr val="C0C0C0"/>
                  </a:outerShdw>
                </a:effectLst>
                <a:latin typeface="Times New Roman" pitchFamily="18" charset="0"/>
              </a:rPr>
              <a:t>Hanoi</a:t>
            </a:r>
            <a:r>
              <a:rPr lang="zh-CN" altLang="en-US" sz="3600" b="1">
                <a:effectLst>
                  <a:outerShdw blurRad="38100" dist="38100" dir="2700000" algn="tl">
                    <a:srgbClr val="C0C0C0"/>
                  </a:outerShdw>
                </a:effectLst>
                <a:latin typeface="Times New Roman" pitchFamily="18" charset="0"/>
              </a:rPr>
              <a:t>塔是个经典问题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对于这个问题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我们先要设计算法</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进而估计算法的计算复杂性</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这里就是</a:t>
            </a:r>
            <a:r>
              <a:rPr lang="zh-CN" altLang="en-US" sz="3600" b="1">
                <a:solidFill>
                  <a:srgbClr val="0000FF"/>
                </a:solidFill>
                <a:effectLst>
                  <a:outerShdw blurRad="38100" dist="38100" dir="2700000" algn="tl">
                    <a:srgbClr val="C0C0C0"/>
                  </a:outerShdw>
                </a:effectLst>
                <a:latin typeface="Times New Roman" pitchFamily="18" charset="0"/>
              </a:rPr>
              <a:t>移动的总次数</a:t>
            </a:r>
            <a:r>
              <a:rPr lang="en-US" altLang="zh-CN" sz="3600" b="1">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34400987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8702">
                                            <p:txEl>
                                              <p:pRg st="0" end="0"/>
                                            </p:txEl>
                                          </p:spTgt>
                                        </p:tgtEl>
                                        <p:attrNameLst>
                                          <p:attrName>style.visibility</p:attrName>
                                        </p:attrNameLst>
                                      </p:cBhvr>
                                      <p:to>
                                        <p:strVal val="visible"/>
                                      </p:to>
                                    </p:set>
                                    <p:animEffect transition="in" filter="strips(downRight)">
                                      <p:cBhvr>
                                        <p:cTn id="7" dur="1000"/>
                                        <p:tgtEl>
                                          <p:spTgt spid="1987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A1F1AB-BD65-41C1-82A4-59D00A3BFA95}" type="slidenum">
              <a:rPr lang="en-US" altLang="zh-CN"/>
              <a:pPr/>
              <a:t>40</a:t>
            </a:fld>
            <a:endParaRPr lang="en-US" altLang="zh-CN"/>
          </a:p>
        </p:txBody>
      </p:sp>
      <p:sp>
        <p:nvSpPr>
          <p:cNvPr id="202755" name="Rectangle 3"/>
          <p:cNvSpPr>
            <a:spLocks noGrp="1" noChangeArrowheads="1"/>
          </p:cNvSpPr>
          <p:nvPr>
            <p:ph type="body" idx="1"/>
          </p:nvPr>
        </p:nvSpPr>
        <p:spPr>
          <a:xfrm>
            <a:off x="457200" y="404813"/>
            <a:ext cx="8229600" cy="5976937"/>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方法</a:t>
            </a: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归纳法</a:t>
            </a:r>
            <a:r>
              <a:rPr lang="zh-CN" altLang="en-US"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计算这个数列前几项</a:t>
            </a:r>
            <a:r>
              <a:rPr lang="en-US" altLang="zh-CN" sz="3600" b="1" dirty="0">
                <a:effectLst>
                  <a:outerShdw blurRad="38100" dist="38100" dir="2700000" algn="tl">
                    <a:srgbClr val="C0C0C0"/>
                  </a:outerShdw>
                </a:effectLst>
                <a:latin typeface="Times New Roman" pitchFamily="18" charset="0"/>
              </a:rPr>
              <a:t>: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1, 3, 7, 15, 31, …</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看起来有点象</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2</a:t>
            </a:r>
            <a:r>
              <a:rPr lang="en-US" altLang="zh-CN" sz="3600" b="1" i="1" baseline="30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=1,2,…</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根据递归关系</a:t>
            </a:r>
            <a:r>
              <a:rPr lang="en-US" altLang="zh-CN" sz="3600" b="1" dirty="0">
                <a:solidFill>
                  <a:srgbClr val="FF0000"/>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用归纳法即可证之</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但是为了说明母函数方法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我们假装不 知道这个结果</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来用母函数方法重新得到这个准确的公式</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2755">
                                            <p:txEl>
                                              <p:pRg st="6" end="6"/>
                                            </p:txEl>
                                          </p:spTgt>
                                        </p:tgtEl>
                                        <p:attrNameLst>
                                          <p:attrName>style.visibility</p:attrName>
                                        </p:attrNameLst>
                                      </p:cBhvr>
                                      <p:to>
                                        <p:strVal val="visible"/>
                                      </p:to>
                                    </p:set>
                                    <p:animEffect transition="in" filter="fade">
                                      <p:cBhvr>
                                        <p:cTn id="7" dur="1000"/>
                                        <p:tgtEl>
                                          <p:spTgt spid="202755">
                                            <p:txEl>
                                              <p:pRg st="6" end="6"/>
                                            </p:txEl>
                                          </p:spTgt>
                                        </p:tgtEl>
                                      </p:cBhvr>
                                    </p:animEffect>
                                    <p:anim calcmode="lin" valueType="num">
                                      <p:cBhvr>
                                        <p:cTn id="8" dur="1000" fill="hold"/>
                                        <p:tgtEl>
                                          <p:spTgt spid="20275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0275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D577538-8953-4F5A-84DF-02FE15CD7EDA}" type="slidenum">
              <a:rPr lang="en-US" altLang="zh-CN"/>
              <a:pPr/>
              <a:t>41</a:t>
            </a:fld>
            <a:endParaRPr lang="en-US" altLang="zh-CN"/>
          </a:p>
        </p:txBody>
      </p:sp>
      <p:sp>
        <p:nvSpPr>
          <p:cNvPr id="203779"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zh-CN" altLang="en-US" sz="3600" b="1" dirty="0">
                <a:solidFill>
                  <a:srgbClr val="FF0000"/>
                </a:solidFill>
                <a:effectLst>
                  <a:outerShdw blurRad="38100" dist="38100" dir="2700000" algn="tl">
                    <a:srgbClr val="C0C0C0"/>
                  </a:outerShdw>
                </a:effectLst>
                <a:latin typeface="Times New Roman" pitchFamily="18" charset="0"/>
              </a:rPr>
              <a:t>方法</a:t>
            </a:r>
            <a:r>
              <a:rPr lang="en-US" altLang="zh-CN" sz="3600" b="1" dirty="0">
                <a:solidFill>
                  <a:srgbClr val="FF0000"/>
                </a:solidFill>
                <a:effectLst>
                  <a:outerShdw blurRad="38100" dist="38100" dir="2700000" algn="tl">
                    <a:srgbClr val="C0C0C0"/>
                  </a:outerShdw>
                </a:effectLst>
                <a:latin typeface="Times New Roman" pitchFamily="18" charset="0"/>
              </a:rPr>
              <a:t>2</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母函数法</a:t>
            </a:r>
            <a:r>
              <a:rPr lang="en-US" altLang="zh-CN" sz="3600" b="1" dirty="0">
                <a:solidFill>
                  <a:srgbClr val="0000FF"/>
                </a:solidFill>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令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H(</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endParaRPr lang="en-US" altLang="zh-CN" sz="3600" b="1" dirty="0">
              <a:solidFill>
                <a:srgbClr val="0000FF"/>
              </a:solidFill>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H(</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是序列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dirty="0" smtClean="0">
                <a:effectLst>
                  <a:outerShdw blurRad="38100" dist="38100" dir="2700000" algn="tl">
                    <a:srgbClr val="C0C0C0"/>
                  </a:outerShdw>
                </a:effectLst>
                <a:latin typeface="Times New Roman" pitchFamily="18" charset="0"/>
              </a:rPr>
              <a:t>的母</a:t>
            </a:r>
            <a:r>
              <a:rPr lang="zh-CN" altLang="en-US" sz="3600" b="1" dirty="0">
                <a:effectLst>
                  <a:outerShdw blurRad="38100" dist="38100" dir="2700000" algn="tl">
                    <a:srgbClr val="C0C0C0"/>
                  </a:outerShdw>
                </a:effectLst>
                <a:latin typeface="Times New Roman" pitchFamily="18" charset="0"/>
              </a:rPr>
              <a:t>函数</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给出了序列</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就可确定对应的母函数</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反过来也一样</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求得了母函数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对应的序列也就可得而知</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当然</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利用递推关系</a:t>
            </a:r>
            <a:r>
              <a:rPr lang="en-US" altLang="zh-CN" sz="3600" b="1" dirty="0">
                <a:solidFill>
                  <a:srgbClr val="0000FF"/>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也可迭代求得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dirty="0">
                <a:effectLst>
                  <a:outerShdw blurRad="38100" dist="38100" dir="2700000" algn="tl">
                    <a:srgbClr val="C0C0C0"/>
                  </a:outerShdw>
                </a:effectLst>
                <a:latin typeface="Times New Roman" pitchFamily="18" charset="0"/>
              </a:rPr>
              <a:t>但现在我们一要寻找明确的公式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二要显示母函数的作用</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strips(downRight)">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strips(downRight)">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strips(downRight)">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strips(downRight)">
                                      <p:cBhvr>
                                        <p:cTn id="22" dur="500"/>
                                        <p:tgtEl>
                                          <p:spTgt spid="203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strips(downRight)">
                                      <p:cBhvr>
                                        <p:cTn id="27" dur="500"/>
                                        <p:tgtEl>
                                          <p:spTgt spid="203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1F186AE-D342-4701-B265-86D8E609E896}" type="slidenum">
              <a:rPr lang="en-US" altLang="zh-CN"/>
              <a:pPr/>
              <a:t>42</a:t>
            </a:fld>
            <a:endParaRPr lang="en-US" altLang="zh-CN"/>
          </a:p>
        </p:txBody>
      </p:sp>
      <p:sp>
        <p:nvSpPr>
          <p:cNvPr id="204803" name="Rectangle 3"/>
          <p:cNvSpPr>
            <a:spLocks noGrp="1" noChangeArrowheads="1"/>
          </p:cNvSpPr>
          <p:nvPr>
            <p:ph type="body" idx="1"/>
          </p:nvPr>
        </p:nvSpPr>
        <p:spPr>
          <a:xfrm>
            <a:off x="827088" y="2000250"/>
            <a:ext cx="7848600" cy="4308475"/>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左边</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i="1" dirty="0">
                <a:solidFill>
                  <a:srgbClr val="0000FF"/>
                </a:solidFill>
                <a:effectLst>
                  <a:outerShdw blurRad="38100" dist="38100" dir="2700000" algn="tl">
                    <a:srgbClr val="C0C0C0"/>
                  </a:outerShdw>
                </a:effectLst>
                <a:latin typeface="Times New Roman" pitchFamily="18" charset="0"/>
              </a:rPr>
              <a:t> + h</a:t>
            </a:r>
            <a:r>
              <a:rPr lang="en-US" altLang="zh-CN" sz="3600" b="1" i="1" baseline="-25000" dirty="0">
                <a:solidFill>
                  <a:srgbClr val="0000FF"/>
                </a:solidFill>
                <a:effectLst>
                  <a:outerShdw blurRad="38100" dist="38100" dir="2700000" algn="tl">
                    <a:srgbClr val="C0C0C0"/>
                  </a:outerShdw>
                </a:effectLst>
                <a:latin typeface="Times New Roman" pitchFamily="18" charset="0"/>
              </a:rPr>
              <a:t>4</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4</a:t>
            </a:r>
            <a:r>
              <a:rPr lang="en-US" altLang="zh-CN" sz="3600" b="1" i="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右边</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2h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2h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i="1" baseline="30000" dirty="0">
                <a:solidFill>
                  <a:srgbClr val="0000FF"/>
                </a:solidFill>
                <a:effectLst>
                  <a:outerShdw blurRad="38100" dist="38100" dir="2700000" algn="tl">
                    <a:srgbClr val="C0C0C0"/>
                  </a:outerShdw>
                </a:effectLst>
                <a:latin typeface="Times New Roman" pitchFamily="18" charset="0"/>
              </a:rPr>
              <a:t>3</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dirty="0">
                <a:solidFill>
                  <a:srgbClr val="0000FF"/>
                </a:solidFill>
                <a:effectLst>
                  <a:outerShdw blurRad="38100" dist="38100" dir="2700000" algn="tl">
                    <a:srgbClr val="C0C0C0"/>
                  </a:outerShdw>
                </a:effectLst>
                <a:latin typeface="Times New Roman" pitchFamily="18" charset="0"/>
              </a:rPr>
              <a:t>+</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 +x</a:t>
            </a:r>
            <a:r>
              <a:rPr lang="en-US" altLang="zh-CN" sz="3600" b="1" i="1" baseline="30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2xH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zh-CN" altLang="en-US" sz="3600" b="1" dirty="0">
                <a:effectLst>
                  <a:outerShdw blurRad="38100" dist="38100" dir="2700000" algn="tl">
                    <a:srgbClr val="C0C0C0"/>
                  </a:outerShdw>
                </a:effectLst>
                <a:latin typeface="Times New Roman" pitchFamily="18" charset="0"/>
              </a:rPr>
              <a:t>根据左右相等可以得到 </a:t>
            </a:r>
          </a:p>
          <a:p>
            <a:pPr algn="ctr">
              <a:buFontTx/>
              <a:buNone/>
            </a:pP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rPr>
              <a:t>1</a:t>
            </a:r>
            <a:r>
              <a:rPr lang="en-US" altLang="zh-CN" sz="3600" b="1" i="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2</a:t>
            </a:r>
            <a:r>
              <a:rPr lang="en-US" altLang="zh-CN" sz="3600" b="1" i="1" dirty="0" smtClean="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 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p>
          <a:p>
            <a:pPr algn="ctr">
              <a:buFontTx/>
              <a:buNone/>
            </a:pPr>
            <a:r>
              <a:rPr lang="en-US" altLang="zh-CN" sz="3600" b="1" i="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-2x</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(3.4)</a:t>
            </a:r>
          </a:p>
        </p:txBody>
      </p:sp>
      <p:sp>
        <p:nvSpPr>
          <p:cNvPr id="204804" name="Rectangle 4"/>
          <p:cNvSpPr>
            <a:spLocks noChangeArrowheads="1"/>
          </p:cNvSpPr>
          <p:nvPr/>
        </p:nvSpPr>
        <p:spPr bwMode="auto">
          <a:xfrm>
            <a:off x="457200" y="620713"/>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给递推关系式</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i="1">
                <a:solidFill>
                  <a:srgbClr val="0000FF"/>
                </a:solidFill>
                <a:effectLst>
                  <a:outerShdw blurRad="38100" dist="38100" dir="2700000" algn="tl">
                    <a:srgbClr val="C0C0C0"/>
                  </a:outerShdw>
                </a:effectLst>
                <a:latin typeface="Times New Roman" pitchFamily="18" charset="0"/>
              </a:rPr>
              <a:t>=2h</a:t>
            </a:r>
            <a:r>
              <a:rPr lang="en-US" altLang="zh-CN" sz="3600" b="1" i="1" baseline="-25000">
                <a:solidFill>
                  <a:srgbClr val="0000FF"/>
                </a:solidFill>
                <a:effectLst>
                  <a:outerShdw blurRad="38100" dist="38100" dir="2700000" algn="tl">
                    <a:srgbClr val="C0C0C0"/>
                  </a:outerShdw>
                </a:effectLst>
                <a:latin typeface="Times New Roman" pitchFamily="18" charset="0"/>
              </a:rPr>
              <a:t>n-1</a:t>
            </a:r>
            <a:r>
              <a:rPr lang="en-US" altLang="zh-CN" sz="3600" b="1" i="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两边同乘</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然后分别对</a:t>
            </a:r>
            <a:r>
              <a:rPr lang="en-US" altLang="zh-CN" sz="3600" b="1" i="1">
                <a:solidFill>
                  <a:srgbClr val="0000FF"/>
                </a:solidFill>
                <a:effectLst>
                  <a:outerShdw blurRad="38100" dist="38100" dir="2700000" algn="tl">
                    <a:srgbClr val="C0C0C0"/>
                  </a:outerShdw>
                </a:effectLst>
                <a:latin typeface="Times New Roman" pitchFamily="18" charset="0"/>
              </a:rPr>
              <a:t>n=1,2</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求和 </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约定</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0</a:t>
            </a:r>
            <a:r>
              <a:rPr lang="en-US" altLang="zh-CN" sz="3600" b="1" i="1">
                <a:solidFill>
                  <a:srgbClr val="0000FF"/>
                </a:solidFill>
                <a:effectLst>
                  <a:outerShdw blurRad="38100" dist="38100" dir="2700000" algn="tl">
                    <a:srgbClr val="C0C0C0"/>
                  </a:outerShdw>
                </a:effectLst>
                <a:latin typeface="Times New Roman" pitchFamily="18" charset="0"/>
              </a:rPr>
              <a:t>=0</a:t>
            </a:r>
            <a:r>
              <a:rPr lang="en-US" altLang="zh-CN" sz="3600" b="1">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a:t>
            </a:r>
            <a:endParaRPr lang="en-US" altLang="zh-CN" sz="3600" b="1">
              <a:solidFill>
                <a:srgbClr val="FF0000"/>
              </a:solidFill>
              <a:effectLst>
                <a:outerShdw blurRad="38100" dist="38100" dir="2700000" algn="tl">
                  <a:srgbClr val="C0C0C0"/>
                </a:outerShdw>
              </a:effectLst>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strips(downRight)">
                                      <p:cBhvr>
                                        <p:cTn id="7" dur="500"/>
                                        <p:tgtEl>
                                          <p:spTgt spid="204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4803">
                                            <p:txEl>
                                              <p:pRg st="0" end="0"/>
                                            </p:txEl>
                                          </p:spTgt>
                                        </p:tgtEl>
                                        <p:attrNameLst>
                                          <p:attrName>style.visibility</p:attrName>
                                        </p:attrNameLst>
                                      </p:cBhvr>
                                      <p:to>
                                        <p:strVal val="visible"/>
                                      </p:to>
                                    </p:set>
                                    <p:animEffect transition="in" filter="strips(downRight)">
                                      <p:cBhvr>
                                        <p:cTn id="12" dur="500"/>
                                        <p:tgtEl>
                                          <p:spTgt spid="204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animEffect transition="in" filter="strips(downRight)">
                                      <p:cBhvr>
                                        <p:cTn id="17" dur="500"/>
                                        <p:tgtEl>
                                          <p:spTgt spid="204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4803">
                                            <p:txEl>
                                              <p:pRg st="2" end="2"/>
                                            </p:txEl>
                                          </p:spTgt>
                                        </p:tgtEl>
                                        <p:attrNameLst>
                                          <p:attrName>style.visibility</p:attrName>
                                        </p:attrNameLst>
                                      </p:cBhvr>
                                      <p:to>
                                        <p:strVal val="visible"/>
                                      </p:to>
                                    </p:set>
                                    <p:animEffect transition="in" filter="strips(downRight)">
                                      <p:cBhvr>
                                        <p:cTn id="22" dur="500"/>
                                        <p:tgtEl>
                                          <p:spTgt spid="204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4803">
                                            <p:txEl>
                                              <p:pRg st="3" end="3"/>
                                            </p:txEl>
                                          </p:spTgt>
                                        </p:tgtEl>
                                        <p:attrNameLst>
                                          <p:attrName>style.visibility</p:attrName>
                                        </p:attrNameLst>
                                      </p:cBhvr>
                                      <p:to>
                                        <p:strVal val="visible"/>
                                      </p:to>
                                    </p:set>
                                    <p:animEffect transition="in" filter="strips(downRight)">
                                      <p:cBhvr>
                                        <p:cTn id="27" dur="500"/>
                                        <p:tgtEl>
                                          <p:spTgt spid="204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4803">
                                            <p:txEl>
                                              <p:pRg st="4" end="4"/>
                                            </p:txEl>
                                          </p:spTgt>
                                        </p:tgtEl>
                                        <p:attrNameLst>
                                          <p:attrName>style.visibility</p:attrName>
                                        </p:attrNameLst>
                                      </p:cBhvr>
                                      <p:to>
                                        <p:strVal val="visible"/>
                                      </p:to>
                                    </p:set>
                                    <p:animEffect transition="in" filter="strips(downRight)">
                                      <p:cBhvr>
                                        <p:cTn id="32" dur="500"/>
                                        <p:tgtEl>
                                          <p:spTgt spid="2048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04803">
                                            <p:txEl>
                                              <p:pRg st="5" end="5"/>
                                            </p:txEl>
                                          </p:spTgt>
                                        </p:tgtEl>
                                        <p:attrNameLst>
                                          <p:attrName>style.visibility</p:attrName>
                                        </p:attrNameLst>
                                      </p:cBhvr>
                                      <p:to>
                                        <p:strVal val="visible"/>
                                      </p:to>
                                    </p:set>
                                    <p:animEffect transition="in" filter="strips(downRight)">
                                      <p:cBhvr>
                                        <p:cTn id="37" dur="500"/>
                                        <p:tgtEl>
                                          <p:spTgt spid="204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P spid="2048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EC9F0C3-88F4-4424-B7AC-7B11D7E88407}" type="slidenum">
              <a:rPr lang="en-US" altLang="zh-CN"/>
              <a:pPr/>
              <a:t>43</a:t>
            </a:fld>
            <a:endParaRPr lang="en-US" altLang="zh-CN"/>
          </a:p>
        </p:txBody>
      </p:sp>
      <p:sp>
        <p:nvSpPr>
          <p:cNvPr id="205827" name="Rectangle 3"/>
          <p:cNvSpPr>
            <a:spLocks noGrp="1" noChangeArrowheads="1"/>
          </p:cNvSpPr>
          <p:nvPr>
            <p:ph type="body" idx="1"/>
          </p:nvPr>
        </p:nvSpPr>
        <p:spPr>
          <a:xfrm>
            <a:off x="519113" y="765175"/>
            <a:ext cx="8229600" cy="5360988"/>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这就是转移次数数列的母函数</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但是我们希望得到</a:t>
            </a:r>
            <a:r>
              <a:rPr lang="zh-CN" altLang="en-US" sz="3600" b="1" dirty="0">
                <a:solidFill>
                  <a:srgbClr val="0000FF"/>
                </a:solidFill>
                <a:effectLst>
                  <a:outerShdw blurRad="38100" dist="38100" dir="2700000" algn="tl">
                    <a:srgbClr val="C0C0C0"/>
                  </a:outerShdw>
                </a:effectLst>
                <a:latin typeface="Times New Roman" pitchFamily="18" charset="0"/>
              </a:rPr>
              <a:t>显式</a:t>
            </a:r>
            <a:r>
              <a:rPr lang="zh-CN" altLang="en-US" sz="3600" b="1" dirty="0">
                <a:effectLst>
                  <a:outerShdw blurRad="38100" dist="38100" dir="2700000" algn="tl">
                    <a:srgbClr val="C0C0C0"/>
                  </a:outerShdw>
                </a:effectLst>
                <a:latin typeface="Times New Roman" pitchFamily="18" charset="0"/>
              </a:rPr>
              <a:t>表达式</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这不难做到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可以从母函数的幂级数展开式中求得数列</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en-US" altLang="zh-CN" sz="3600" b="1" i="1" dirty="0">
                <a:solidFill>
                  <a:srgbClr val="0000FF"/>
                </a:solidFill>
                <a:effectLst>
                  <a:outerShdw blurRad="38100" dist="38100" dir="2700000" algn="tl">
                    <a:srgbClr val="C0C0C0"/>
                  </a:outerShdw>
                </a:effectLst>
                <a:latin typeface="Times New Roman" pitchFamily="18" charset="0"/>
              </a:rPr>
              <a:t>,h</a:t>
            </a:r>
            <a:r>
              <a:rPr lang="en-US" altLang="zh-CN" sz="3600" b="1" i="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我们下面所运用的方法是处理这种问题的一个</a:t>
            </a:r>
            <a:r>
              <a:rPr lang="zh-CN" altLang="en-US" sz="3600" b="1" dirty="0">
                <a:solidFill>
                  <a:srgbClr val="0000FF"/>
                </a:solidFill>
                <a:effectLst>
                  <a:outerShdw blurRad="38100" dist="38100" dir="2700000" algn="tl">
                    <a:srgbClr val="C0C0C0"/>
                  </a:outerShdw>
                </a:effectLst>
                <a:latin typeface="Times New Roman" pitchFamily="18" charset="0"/>
              </a:rPr>
              <a:t>常规</a:t>
            </a:r>
            <a:r>
              <a:rPr lang="zh-CN" altLang="en-US" sz="3600" b="1" dirty="0">
                <a:effectLst>
                  <a:outerShdw blurRad="38100" dist="38100" dir="2700000" algn="tl">
                    <a:srgbClr val="C0C0C0"/>
                  </a:outerShdw>
                </a:effectLst>
                <a:latin typeface="Times New Roman" pitchFamily="18" charset="0"/>
              </a:rPr>
              <a:t>的方法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初看起来可能感觉不太适应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用多了就习以为常了</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这就是所谓的部分分数的算法</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strips(downRight)">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strips(downRight)">
                                      <p:cBhvr>
                                        <p:cTn id="12" dur="5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strips(downRight)">
                                      <p:cBhvr>
                                        <p:cTn id="17" dur="500"/>
                                        <p:tgtEl>
                                          <p:spTgt spid="205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strips(downRight)">
                                      <p:cBhvr>
                                        <p:cTn id="22" dur="500"/>
                                        <p:tgtEl>
                                          <p:spTgt spid="205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Effect transition="in" filter="strips(downRight)">
                                      <p:cBhvr>
                                        <p:cTn id="27" dur="500"/>
                                        <p:tgtEl>
                                          <p:spTgt spid="205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14DA285-5955-477B-8C39-A29108C1344D}" type="slidenum">
              <a:rPr lang="en-US" altLang="zh-CN"/>
              <a:pPr/>
              <a:t>44</a:t>
            </a:fld>
            <a:endParaRPr lang="en-US" altLang="zh-CN"/>
          </a:p>
        </p:txBody>
      </p:sp>
      <p:sp>
        <p:nvSpPr>
          <p:cNvPr id="206851" name="Rectangle 3"/>
          <p:cNvSpPr>
            <a:spLocks noGrp="1" noChangeArrowheads="1"/>
          </p:cNvSpPr>
          <p:nvPr>
            <p:ph type="body" idx="1"/>
          </p:nvPr>
        </p:nvSpPr>
        <p:spPr>
          <a:xfrm>
            <a:off x="468313" y="2852738"/>
            <a:ext cx="8229600" cy="752475"/>
          </a:xfrm>
        </p:spPr>
        <p:txBody>
          <a:bodyPr/>
          <a:lstStyle/>
          <a:p>
            <a:pPr>
              <a:buFontTx/>
              <a:buNone/>
            </a:pPr>
            <a:r>
              <a:rPr lang="en-US" altLang="zh-CN" b="1" dirty="0" smtClean="0">
                <a:solidFill>
                  <a:srgbClr val="0000FF"/>
                </a:solidFill>
                <a:latin typeface="Times New Roman" pitchFamily="18" charset="0"/>
              </a:rPr>
              <a:t> </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A</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B</a:t>
            </a:r>
            <a:r>
              <a:rPr lang="en-US" altLang="zh-CN" b="1" dirty="0">
                <a:solidFill>
                  <a:srgbClr val="0000FF"/>
                </a:solidFill>
                <a:latin typeface="Times New Roman" pitchFamily="18" charset="0"/>
              </a:rPr>
              <a:t>)-(2</a:t>
            </a:r>
            <a:r>
              <a:rPr lang="en-US" altLang="zh-CN" b="1" i="1" dirty="0">
                <a:solidFill>
                  <a:srgbClr val="0000FF"/>
                </a:solidFill>
                <a:latin typeface="Times New Roman" pitchFamily="18" charset="0"/>
              </a:rPr>
              <a:t>A</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B</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x</a:t>
            </a:r>
            <a:r>
              <a:rPr lang="en-US" altLang="zh-CN" b="1" dirty="0">
                <a:solidFill>
                  <a:srgbClr val="0000FF"/>
                </a:solidFill>
                <a:latin typeface="Times New Roman" pitchFamily="18" charset="0"/>
              </a:rPr>
              <a:t>=</a:t>
            </a:r>
            <a:r>
              <a:rPr lang="en-US" altLang="zh-CN" b="1" i="1" dirty="0">
                <a:solidFill>
                  <a:srgbClr val="0000FF"/>
                </a:solidFill>
                <a:latin typeface="Times New Roman" pitchFamily="18" charset="0"/>
              </a:rPr>
              <a:t>x</a:t>
            </a:r>
            <a:r>
              <a:rPr lang="en-US" altLang="zh-CN" b="1" dirty="0">
                <a:solidFill>
                  <a:srgbClr val="0000FF"/>
                </a:solidFill>
                <a:latin typeface="Times New Roman" pitchFamily="18" charset="0"/>
              </a:rPr>
              <a:t>.</a:t>
            </a:r>
          </a:p>
        </p:txBody>
      </p:sp>
      <p:sp>
        <p:nvSpPr>
          <p:cNvPr id="2068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52" name="Object 4"/>
          <p:cNvGraphicFramePr>
            <a:graphicFrameLocks noChangeAspect="1"/>
          </p:cNvGraphicFramePr>
          <p:nvPr/>
        </p:nvGraphicFramePr>
        <p:xfrm>
          <a:off x="395288" y="311150"/>
          <a:ext cx="8353425" cy="2393950"/>
        </p:xfrm>
        <a:graphic>
          <a:graphicData uri="http://schemas.openxmlformats.org/presentationml/2006/ole">
            <mc:AlternateContent xmlns:mc="http://schemas.openxmlformats.org/markup-compatibility/2006">
              <mc:Choice xmlns:v="urn:schemas-microsoft-com:vml" Requires="v">
                <p:oleObj spid="_x0000_s206970" name="公式" r:id="rId3" imgW="3029007" imgH="866757" progId="Equation.3">
                  <p:embed/>
                </p:oleObj>
              </mc:Choice>
              <mc:Fallback>
                <p:oleObj name="公式" r:id="rId3" imgW="3029007" imgH="866757" progId="Equation.3">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11150"/>
                        <a:ext cx="8353425" cy="239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5" name="Rectangle 7"/>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54" name="Object 6"/>
          <p:cNvGraphicFramePr>
            <a:graphicFrameLocks noChangeAspect="1"/>
          </p:cNvGraphicFramePr>
          <p:nvPr/>
        </p:nvGraphicFramePr>
        <p:xfrm>
          <a:off x="4643438" y="2327275"/>
          <a:ext cx="3349625" cy="1593850"/>
        </p:xfrm>
        <a:graphic>
          <a:graphicData uri="http://schemas.openxmlformats.org/presentationml/2006/ole">
            <mc:AlternateContent xmlns:mc="http://schemas.openxmlformats.org/markup-compatibility/2006">
              <mc:Choice xmlns:v="urn:schemas-microsoft-com:vml" Requires="v">
                <p:oleObj spid="_x0000_s206971" name="公式" r:id="rId5" imgW="971517" imgH="457267" progId="Equation.3">
                  <p:embed/>
                </p:oleObj>
              </mc:Choice>
              <mc:Fallback>
                <p:oleObj name="公式" r:id="rId5" imgW="971517" imgH="457267" progId="Equation.3">
                  <p:embed/>
                  <p:pic>
                    <p:nvPicPr>
                      <p:cNvPr id="0" name="Picture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2327275"/>
                        <a:ext cx="3349625"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56" name="Rectangle 8"/>
          <p:cNvSpPr>
            <a:spLocks noChangeArrowheads="1"/>
          </p:cNvSpPr>
          <p:nvPr/>
        </p:nvSpPr>
        <p:spPr bwMode="auto">
          <a:xfrm>
            <a:off x="395288" y="393382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解得</a:t>
            </a:r>
            <a:r>
              <a:rPr lang="en-US" altLang="zh-CN" sz="3600" b="1" i="1">
                <a:solidFill>
                  <a:srgbClr val="0000FF"/>
                </a:solidFill>
                <a:effectLst>
                  <a:outerShdw blurRad="38100" dist="38100" dir="2700000" algn="tl">
                    <a:srgbClr val="C0C0C0"/>
                  </a:outerShdw>
                </a:effectLst>
                <a:latin typeface="Times New Roman" pitchFamily="18" charset="0"/>
              </a:rPr>
              <a:t>A</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B</a:t>
            </a:r>
            <a:r>
              <a:rPr lang="en-US" altLang="zh-CN" sz="3600" b="1">
                <a:solidFill>
                  <a:srgbClr val="0000FF"/>
                </a:solidFill>
                <a:effectLst>
                  <a:outerShdw blurRad="38100" dist="38100" dir="2700000" algn="tl">
                    <a:srgbClr val="C0C0C0"/>
                  </a:outerShdw>
                </a:effectLst>
                <a:latin typeface="Times New Roman" pitchFamily="18" charset="0"/>
              </a:rPr>
              <a:t>=1.</a:t>
            </a:r>
          </a:p>
          <a:p>
            <a:pPr marL="342900" indent="-342900">
              <a:spcBef>
                <a:spcPct val="20000"/>
              </a:spcBef>
              <a:buClr>
                <a:srgbClr val="FF0000"/>
              </a:buClr>
              <a:buFont typeface="Wingdings" pitchFamily="2" charset="2"/>
              <a:buChar char="l"/>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其实一眼就可看出结果</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这里只是想说 </a:t>
            </a:r>
          </a:p>
          <a:p>
            <a:pPr marL="342900" indent="-342900">
              <a:spcBef>
                <a:spcPct val="20000"/>
              </a:spcBef>
              <a:buClr>
                <a:srgbClr val="FF0000"/>
              </a:buClr>
              <a:buFont typeface="Wingdings" pitchFamily="2" charset="2"/>
              <a:buNone/>
            </a:pPr>
            <a:r>
              <a:rPr lang="zh-CN" altLang="en-US" sz="3600" b="1">
                <a:effectLst>
                  <a:outerShdw blurRad="38100" dist="38100" dir="2700000" algn="tl">
                    <a:srgbClr val="C0C0C0"/>
                  </a:outerShdw>
                </a:effectLst>
                <a:latin typeface="Times New Roman" pitchFamily="18" charset="0"/>
              </a:rPr>
              <a:t>    明方法而已</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strips(downRight)">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206851">
                                            <p:txEl>
                                              <p:pRg st="0" end="0"/>
                                            </p:txEl>
                                          </p:spTgt>
                                        </p:tgtEl>
                                        <p:attrNameLst>
                                          <p:attrName>style.visibility</p:attrName>
                                        </p:attrNameLst>
                                      </p:cBhvr>
                                      <p:to>
                                        <p:strVal val="visible"/>
                                      </p:to>
                                    </p:set>
                                    <p:anim calcmode="lin" valueType="num">
                                      <p:cBhvr>
                                        <p:cTn id="12" dur="500" fill="hold"/>
                                        <p:tgtEl>
                                          <p:spTgt spid="20685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0685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206854"/>
                                        </p:tgtEl>
                                        <p:attrNameLst>
                                          <p:attrName>style.visibility</p:attrName>
                                        </p:attrNameLst>
                                      </p:cBhvr>
                                      <p:to>
                                        <p:strVal val="visible"/>
                                      </p:to>
                                    </p:set>
                                    <p:anim calcmode="lin" valueType="num">
                                      <p:cBhvr>
                                        <p:cTn id="18" dur="1000" fill="hold"/>
                                        <p:tgtEl>
                                          <p:spTgt spid="206854"/>
                                        </p:tgtEl>
                                        <p:attrNameLst>
                                          <p:attrName>ppt_w</p:attrName>
                                        </p:attrNameLst>
                                      </p:cBhvr>
                                      <p:tavLst>
                                        <p:tav tm="0">
                                          <p:val>
                                            <p:strVal val="#ppt_w*0.70"/>
                                          </p:val>
                                        </p:tav>
                                        <p:tav tm="100000">
                                          <p:val>
                                            <p:strVal val="#ppt_w"/>
                                          </p:val>
                                        </p:tav>
                                      </p:tavLst>
                                    </p:anim>
                                    <p:anim calcmode="lin" valueType="num">
                                      <p:cBhvr>
                                        <p:cTn id="19" dur="1000" fill="hold"/>
                                        <p:tgtEl>
                                          <p:spTgt spid="206854"/>
                                        </p:tgtEl>
                                        <p:attrNameLst>
                                          <p:attrName>ppt_h</p:attrName>
                                        </p:attrNameLst>
                                      </p:cBhvr>
                                      <p:tavLst>
                                        <p:tav tm="0">
                                          <p:val>
                                            <p:strVal val="#ppt_h"/>
                                          </p:val>
                                        </p:tav>
                                        <p:tav tm="100000">
                                          <p:val>
                                            <p:strVal val="#ppt_h"/>
                                          </p:val>
                                        </p:tav>
                                      </p:tavLst>
                                    </p:anim>
                                    <p:animEffect transition="in" filter="fade">
                                      <p:cBhvr>
                                        <p:cTn id="20" dur="1000"/>
                                        <p:tgtEl>
                                          <p:spTgt spid="20685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206856"/>
                                        </p:tgtEl>
                                        <p:attrNameLst>
                                          <p:attrName>style.visibility</p:attrName>
                                        </p:attrNameLst>
                                      </p:cBhvr>
                                      <p:to>
                                        <p:strVal val="visible"/>
                                      </p:to>
                                    </p:set>
                                    <p:anim calcmode="lin" valueType="num">
                                      <p:cBhvr>
                                        <p:cTn id="25" dur="1000" fill="hold"/>
                                        <p:tgtEl>
                                          <p:spTgt spid="206856"/>
                                        </p:tgtEl>
                                        <p:attrNameLst>
                                          <p:attrName>ppt_w</p:attrName>
                                        </p:attrNameLst>
                                      </p:cBhvr>
                                      <p:tavLst>
                                        <p:tav tm="0">
                                          <p:val>
                                            <p:strVal val="#ppt_w*0.70"/>
                                          </p:val>
                                        </p:tav>
                                        <p:tav tm="100000">
                                          <p:val>
                                            <p:strVal val="#ppt_w"/>
                                          </p:val>
                                        </p:tav>
                                      </p:tavLst>
                                    </p:anim>
                                    <p:anim calcmode="lin" valueType="num">
                                      <p:cBhvr>
                                        <p:cTn id="26" dur="1000" fill="hold"/>
                                        <p:tgtEl>
                                          <p:spTgt spid="206856"/>
                                        </p:tgtEl>
                                        <p:attrNameLst>
                                          <p:attrName>ppt_h</p:attrName>
                                        </p:attrNameLst>
                                      </p:cBhvr>
                                      <p:tavLst>
                                        <p:tav tm="0">
                                          <p:val>
                                            <p:strVal val="#ppt_h"/>
                                          </p:val>
                                        </p:tav>
                                        <p:tav tm="100000">
                                          <p:val>
                                            <p:strVal val="#ppt_h"/>
                                          </p:val>
                                        </p:tav>
                                      </p:tavLst>
                                    </p:anim>
                                    <p:animEffect transition="in" filter="fade">
                                      <p:cBhvr>
                                        <p:cTn id="27" dur="1000"/>
                                        <p:tgtEl>
                                          <p:spTgt spid="206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P spid="2068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fld id="{AF0C814C-6B67-4831-9A28-60102015CEC9}" type="slidenum">
              <a:rPr lang="en-US" altLang="zh-CN"/>
              <a:pPr/>
              <a:t>45</a:t>
            </a:fld>
            <a:endParaRPr lang="en-US" altLang="zh-CN"/>
          </a:p>
        </p:txBody>
      </p:sp>
      <p:sp>
        <p:nvSpPr>
          <p:cNvPr id="2078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76" name="Object 4"/>
          <p:cNvGraphicFramePr>
            <a:graphicFrameLocks noChangeAspect="1"/>
          </p:cNvGraphicFramePr>
          <p:nvPr/>
        </p:nvGraphicFramePr>
        <p:xfrm>
          <a:off x="827088" y="438150"/>
          <a:ext cx="7777162" cy="2840038"/>
        </p:xfrm>
        <a:graphic>
          <a:graphicData uri="http://schemas.openxmlformats.org/presentationml/2006/ole">
            <mc:AlternateContent xmlns:mc="http://schemas.openxmlformats.org/markup-compatibility/2006">
              <mc:Choice xmlns:v="urn:schemas-microsoft-com:vml" Requires="v">
                <p:oleObj spid="_x0000_s208054" name="公式" r:id="rId3" imgW="2476438" imgH="895370" progId="Equation.3">
                  <p:embed/>
                </p:oleObj>
              </mc:Choice>
              <mc:Fallback>
                <p:oleObj name="公式" r:id="rId3" imgW="2476438" imgH="895370" progId="Equation.3">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38150"/>
                        <a:ext cx="7777162" cy="284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7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881"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80" name="Object 8"/>
          <p:cNvGraphicFramePr>
            <a:graphicFrameLocks noChangeAspect="1"/>
          </p:cNvGraphicFramePr>
          <p:nvPr/>
        </p:nvGraphicFramePr>
        <p:xfrm>
          <a:off x="900113" y="3357563"/>
          <a:ext cx="6048375" cy="1289050"/>
        </p:xfrm>
        <a:graphic>
          <a:graphicData uri="http://schemas.openxmlformats.org/presentationml/2006/ole">
            <mc:AlternateContent xmlns:mc="http://schemas.openxmlformats.org/markup-compatibility/2006">
              <mc:Choice xmlns:v="urn:schemas-microsoft-com:vml" Requires="v">
                <p:oleObj spid="_x0000_s208055" name="公式" r:id="rId5" imgW="2000262" imgH="419207" progId="Equation.3">
                  <p:embed/>
                </p:oleObj>
              </mc:Choice>
              <mc:Fallback>
                <p:oleObj name="公式" r:id="rId5" imgW="2000262" imgH="419207" progId="Equation.3">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357563"/>
                        <a:ext cx="6048375"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887" name="Object 15"/>
          <p:cNvGraphicFramePr>
            <a:graphicFrameLocks noGrp="1" noChangeAspect="1"/>
          </p:cNvGraphicFramePr>
          <p:nvPr>
            <p:ph/>
          </p:nvPr>
        </p:nvGraphicFramePr>
        <p:xfrm>
          <a:off x="1339850" y="4868863"/>
          <a:ext cx="5386388" cy="874712"/>
        </p:xfrm>
        <a:graphic>
          <a:graphicData uri="http://schemas.openxmlformats.org/presentationml/2006/ole">
            <mc:AlternateContent xmlns:mc="http://schemas.openxmlformats.org/markup-compatibility/2006">
              <mc:Choice xmlns:v="urn:schemas-microsoft-com:vml" Requires="v">
                <p:oleObj spid="_x0000_s208056" name="公式" r:id="rId7" imgW="1476307" imgH="228634" progId="Equation.3">
                  <p:embed/>
                </p:oleObj>
              </mc:Choice>
              <mc:Fallback>
                <p:oleObj name="公式" r:id="rId7" imgW="1476307" imgH="228634" progId="Equation.3">
                  <p:embed/>
                  <p:pic>
                    <p:nvPicPr>
                      <p:cNvPr id="0" name="Picture 7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9850" y="4868863"/>
                        <a:ext cx="5386388" cy="874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7876"/>
                                        </p:tgtEl>
                                        <p:attrNameLst>
                                          <p:attrName>style.visibility</p:attrName>
                                        </p:attrNameLst>
                                      </p:cBhvr>
                                      <p:to>
                                        <p:strVal val="visible"/>
                                      </p:to>
                                    </p:set>
                                    <p:animEffect transition="in" filter="strips(downRight)">
                                      <p:cBhvr>
                                        <p:cTn id="7" dur="500"/>
                                        <p:tgtEl>
                                          <p:spTgt spid="207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07880"/>
                                        </p:tgtEl>
                                        <p:attrNameLst>
                                          <p:attrName>style.visibility</p:attrName>
                                        </p:attrNameLst>
                                      </p:cBhvr>
                                      <p:to>
                                        <p:strVal val="visible"/>
                                      </p:to>
                                    </p:set>
                                    <p:animEffect transition="in" filter="strips(downRight)">
                                      <p:cBhvr>
                                        <p:cTn id="12" dur="500"/>
                                        <p:tgtEl>
                                          <p:spTgt spid="2078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07887"/>
                                        </p:tgtEl>
                                        <p:attrNameLst>
                                          <p:attrName>style.visibility</p:attrName>
                                        </p:attrNameLst>
                                      </p:cBhvr>
                                      <p:to>
                                        <p:strVal val="visible"/>
                                      </p:to>
                                    </p:set>
                                    <p:animEffect transition="in" filter="strips(downRight)">
                                      <p:cBhvr>
                                        <p:cTn id="17" dur="500"/>
                                        <p:tgtEl>
                                          <p:spTgt spid="207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A4F432-7315-4DED-AD55-AD033B9A317A}" type="slidenum">
              <a:rPr lang="en-US" altLang="zh-CN"/>
              <a:pPr/>
              <a:t>46</a:t>
            </a:fld>
            <a:endParaRPr lang="en-US" altLang="zh-CN"/>
          </a:p>
        </p:txBody>
      </p:sp>
      <p:sp>
        <p:nvSpPr>
          <p:cNvPr id="208899" name="Rectangle 3"/>
          <p:cNvSpPr>
            <a:spLocks noGrp="1" noChangeArrowheads="1"/>
          </p:cNvSpPr>
          <p:nvPr>
            <p:ph type="body" idx="1"/>
          </p:nvPr>
        </p:nvSpPr>
        <p:spPr>
          <a:xfrm>
            <a:off x="250825" y="838200"/>
            <a:ext cx="8229600" cy="3527425"/>
          </a:xfrm>
        </p:spPr>
        <p:txBody>
          <a:bodyPr/>
          <a:lstStyle/>
          <a:p>
            <a:pPr>
              <a:lnSpc>
                <a:spcPct val="110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(3)</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算法评价</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是要移动圆盘数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规模</a:t>
            </a:r>
            <a:r>
              <a:rPr lang="en-US" altLang="zh-CN" sz="3600" b="1" dirty="0">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的指数函数</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以</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=60</a:t>
            </a:r>
            <a:r>
              <a:rPr lang="zh-CN" altLang="en-US" sz="3600" b="1" dirty="0">
                <a:effectLst>
                  <a:outerShdw blurRad="38100" dist="38100" dir="2700000" algn="tl">
                    <a:srgbClr val="C0C0C0"/>
                  </a:outerShdw>
                </a:effectLst>
                <a:latin typeface="Times New Roman" pitchFamily="18" charset="0"/>
              </a:rPr>
              <a:t>为例子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可以计算出</a:t>
            </a:r>
            <a:r>
              <a:rPr lang="en-US" altLang="zh-CN" sz="3600" b="1" dirty="0">
                <a:solidFill>
                  <a:srgbClr val="0000FF"/>
                </a:solidFill>
                <a:effectLst>
                  <a:outerShdw blurRad="38100" dist="38100" dir="2700000" algn="tl">
                    <a:srgbClr val="C0C0C0"/>
                  </a:outerShdw>
                </a:effectLst>
                <a:latin typeface="Times New Roman" pitchFamily="18" charset="0"/>
              </a:rPr>
              <a:t>2</a:t>
            </a:r>
            <a:r>
              <a:rPr lang="en-US" altLang="zh-CN" sz="3600" b="1" baseline="30000" dirty="0">
                <a:solidFill>
                  <a:srgbClr val="0000FF"/>
                </a:solidFill>
                <a:effectLst>
                  <a:outerShdw blurRad="38100" dist="38100" dir="2700000" algn="tl">
                    <a:srgbClr val="C0C0C0"/>
                  </a:outerShdw>
                </a:effectLst>
                <a:latin typeface="Times New Roman" pitchFamily="18" charset="0"/>
              </a:rPr>
              <a:t>60</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1.15292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10</a:t>
            </a:r>
            <a:r>
              <a:rPr lang="en-US" altLang="zh-CN" sz="3600" b="1" baseline="30000" dirty="0" smtClean="0">
                <a:solidFill>
                  <a:srgbClr val="0000FF"/>
                </a:solidFill>
                <a:effectLst>
                  <a:outerShdw blurRad="38100" dist="38100" dir="2700000" algn="tl">
                    <a:srgbClr val="C0C0C0"/>
                  </a:outerShdw>
                </a:effectLst>
                <a:latin typeface="Times New Roman" pitchFamily="18" charset="0"/>
              </a:rPr>
              <a:t>18</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这个数是一个什么概念</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假如你每秒钟移动一个盘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按照上述算法</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你移动</a:t>
            </a:r>
            <a:r>
              <a:rPr lang="en-US" altLang="zh-CN" sz="3600" b="1" dirty="0">
                <a:solidFill>
                  <a:srgbClr val="0000FF"/>
                </a:solidFill>
                <a:effectLst>
                  <a:outerShdw blurRad="38100" dist="38100" dir="2700000" algn="tl">
                    <a:srgbClr val="C0C0C0"/>
                  </a:outerShdw>
                </a:effectLst>
                <a:latin typeface="Times New Roman" pitchFamily="18" charset="0"/>
              </a:rPr>
              <a:t>60</a:t>
            </a:r>
            <a:r>
              <a:rPr lang="zh-CN" altLang="en-US" sz="3600" b="1" dirty="0">
                <a:effectLst>
                  <a:outerShdw blurRad="38100" dist="38100" dir="2700000" algn="tl">
                    <a:srgbClr val="C0C0C0"/>
                  </a:outerShdw>
                </a:effectLst>
                <a:latin typeface="Times New Roman" pitchFamily="18" charset="0"/>
              </a:rPr>
              <a:t>个盘的时间是</a:t>
            </a:r>
            <a:r>
              <a:rPr lang="en-US" altLang="zh-CN" sz="3600" b="1" dirty="0">
                <a:effectLst>
                  <a:outerShdw blurRad="38100" dist="38100" dir="2700000" algn="tl">
                    <a:srgbClr val="C0C0C0"/>
                  </a:outerShdw>
                </a:effectLst>
                <a:latin typeface="Times New Roman" pitchFamily="18" charset="0"/>
              </a:rPr>
              <a:t>:</a:t>
            </a:r>
          </a:p>
        </p:txBody>
      </p:sp>
      <p:sp>
        <p:nvSpPr>
          <p:cNvPr id="20890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8900" name="Object 4"/>
          <p:cNvGraphicFramePr>
            <a:graphicFrameLocks noChangeAspect="1"/>
          </p:cNvGraphicFramePr>
          <p:nvPr/>
        </p:nvGraphicFramePr>
        <p:xfrm>
          <a:off x="611188" y="4149725"/>
          <a:ext cx="7991475" cy="1279525"/>
        </p:xfrm>
        <a:graphic>
          <a:graphicData uri="http://schemas.openxmlformats.org/presentationml/2006/ole">
            <mc:AlternateContent xmlns:mc="http://schemas.openxmlformats.org/markup-compatibility/2006">
              <mc:Choice xmlns:v="urn:schemas-microsoft-com:vml" Requires="v">
                <p:oleObj spid="_x0000_s208960" name="公式" r:id="rId3" imgW="2609788" imgH="409489" progId="Equation.3">
                  <p:embed/>
                </p:oleObj>
              </mc:Choice>
              <mc:Fallback>
                <p:oleObj name="公式" r:id="rId3" imgW="2609788" imgH="409489"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7991475" cy="127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p:cTn id="7" dur="1000" fill="hold"/>
                                        <p:tgtEl>
                                          <p:spTgt spid="20889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889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88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08900"/>
                                        </p:tgtEl>
                                        <p:attrNameLst>
                                          <p:attrName>style.visibility</p:attrName>
                                        </p:attrNameLst>
                                      </p:cBhvr>
                                      <p:to>
                                        <p:strVal val="visible"/>
                                      </p:to>
                                    </p:set>
                                    <p:anim calcmode="lin" valueType="num">
                                      <p:cBhvr>
                                        <p:cTn id="14" dur="1000" fill="hold"/>
                                        <p:tgtEl>
                                          <p:spTgt spid="208900"/>
                                        </p:tgtEl>
                                        <p:attrNameLst>
                                          <p:attrName>ppt_w</p:attrName>
                                        </p:attrNameLst>
                                      </p:cBhvr>
                                      <p:tavLst>
                                        <p:tav tm="0">
                                          <p:val>
                                            <p:strVal val="#ppt_w*0.70"/>
                                          </p:val>
                                        </p:tav>
                                        <p:tav tm="100000">
                                          <p:val>
                                            <p:strVal val="#ppt_w"/>
                                          </p:val>
                                        </p:tav>
                                      </p:tavLst>
                                    </p:anim>
                                    <p:anim calcmode="lin" valueType="num">
                                      <p:cBhvr>
                                        <p:cTn id="15" dur="1000" fill="hold"/>
                                        <p:tgtEl>
                                          <p:spTgt spid="208900"/>
                                        </p:tgtEl>
                                        <p:attrNameLst>
                                          <p:attrName>ppt_h</p:attrName>
                                        </p:attrNameLst>
                                      </p:cBhvr>
                                      <p:tavLst>
                                        <p:tav tm="0">
                                          <p:val>
                                            <p:strVal val="#ppt_h"/>
                                          </p:val>
                                        </p:tav>
                                        <p:tav tm="100000">
                                          <p:val>
                                            <p:strVal val="#ppt_h"/>
                                          </p:val>
                                        </p:tav>
                                      </p:tavLst>
                                    </p:anim>
                                    <p:animEffect transition="in" filter="fade">
                                      <p:cBhvr>
                                        <p:cTn id="16" dur="10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50651473-2B84-4D2A-992E-E9CCF6260833}" type="slidenum">
              <a:rPr lang="en-US" altLang="zh-CN"/>
              <a:pPr/>
              <a:t>47</a:t>
            </a:fld>
            <a:endParaRPr lang="en-US" altLang="zh-CN"/>
          </a:p>
        </p:txBody>
      </p:sp>
      <p:sp>
        <p:nvSpPr>
          <p:cNvPr id="209923" name="Rectangle 3"/>
          <p:cNvSpPr>
            <a:spLocks noGrp="1" noChangeArrowheads="1"/>
          </p:cNvSpPr>
          <p:nvPr>
            <p:ph type="body" idx="1"/>
          </p:nvPr>
        </p:nvSpPr>
        <p:spPr>
          <a:xfrm>
            <a:off x="457200" y="1052513"/>
            <a:ext cx="8229600" cy="5073650"/>
          </a:xfrm>
        </p:spPr>
        <p:txBody>
          <a:bodyPr/>
          <a:lstStyle/>
          <a:p>
            <a:pPr>
              <a:lnSpc>
                <a:spcPct val="110000"/>
              </a:lnSpc>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真是不算不知道</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一算吓一跳</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=60</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数不过百</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也是很小的整数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可是</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baseline="30000">
                <a:solidFill>
                  <a:srgbClr val="0000FF"/>
                </a:solidFill>
                <a:effectLst>
                  <a:outerShdw blurRad="38100" dist="38100" dir="2700000" algn="tl">
                    <a:srgbClr val="C0C0C0"/>
                  </a:outerShdw>
                </a:effectLst>
                <a:latin typeface="Times New Roman" pitchFamily="18" charset="0"/>
              </a:rPr>
              <a:t>60</a:t>
            </a:r>
            <a:r>
              <a:rPr lang="zh-CN" altLang="en-US" sz="3600" b="1">
                <a:effectLst>
                  <a:outerShdw blurRad="38100" dist="38100" dir="2700000" algn="tl">
                    <a:srgbClr val="C0C0C0"/>
                  </a:outerShdw>
                </a:effectLst>
                <a:latin typeface="Times New Roman" pitchFamily="18" charset="0"/>
              </a:rPr>
              <a:t>却是一个很大的数</a:t>
            </a:r>
            <a:r>
              <a:rPr lang="en-US" altLang="zh-CN" sz="3600" b="1">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这就是所谓的“</a:t>
            </a:r>
            <a:r>
              <a:rPr lang="zh-CN" altLang="en-US" sz="3600" b="1">
                <a:solidFill>
                  <a:srgbClr val="0000FF"/>
                </a:solidFill>
                <a:effectLst>
                  <a:outerShdw blurRad="38100" dist="38100" dir="2700000" algn="tl">
                    <a:srgbClr val="C0C0C0"/>
                  </a:outerShdw>
                </a:effectLst>
                <a:latin typeface="Times New Roman" pitchFamily="18" charset="0"/>
              </a:rPr>
              <a:t>指数爆炸</a:t>
            </a:r>
            <a:r>
              <a:rPr lang="zh-CN" altLang="en-US" sz="3600" b="1">
                <a:effectLst>
                  <a:outerShdw blurRad="38100" dist="38100" dir="2700000" algn="tl">
                    <a:srgbClr val="C0C0C0"/>
                  </a:outerShdw>
                </a:effectLst>
                <a:latin typeface="Times New Roman" pitchFamily="18" charset="0"/>
              </a:rPr>
              <a:t>”现象</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一般称复杂性为规模</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的指数函数的算法为“</a:t>
            </a:r>
            <a:r>
              <a:rPr lang="zh-CN" altLang="en-US" sz="3600" b="1">
                <a:solidFill>
                  <a:srgbClr val="0000FF"/>
                </a:solidFill>
                <a:effectLst>
                  <a:outerShdw blurRad="38100" dist="38100" dir="2700000" algn="tl">
                    <a:srgbClr val="C0C0C0"/>
                  </a:outerShdw>
                </a:effectLst>
                <a:latin typeface="Times New Roman" pitchFamily="18" charset="0"/>
              </a:rPr>
              <a:t>坏算法</a:t>
            </a:r>
            <a:r>
              <a:rPr lang="zh-CN" altLang="en-US" sz="3600" b="1">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好算法</a:t>
            </a:r>
            <a:r>
              <a:rPr lang="zh-CN" altLang="en-US" sz="3600" b="1">
                <a:effectLst>
                  <a:outerShdw blurRad="38100" dist="38100" dir="2700000" algn="tl">
                    <a:srgbClr val="C0C0C0"/>
                  </a:outerShdw>
                </a:effectLst>
                <a:latin typeface="Times New Roman" pitchFamily="18" charset="0"/>
              </a:rPr>
              <a:t>是指多项式算法或者线性算法</a:t>
            </a:r>
            <a:r>
              <a:rPr lang="en-US" altLang="zh-CN" sz="3600" b="1">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p:cTn id="7" dur="1000" fill="hold"/>
                                        <p:tgtEl>
                                          <p:spTgt spid="2099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099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099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09923">
                                            <p:txEl>
                                              <p:pRg st="1" end="1"/>
                                            </p:txEl>
                                          </p:spTgt>
                                        </p:tgtEl>
                                        <p:attrNameLst>
                                          <p:attrName>style.visibility</p:attrName>
                                        </p:attrNameLst>
                                      </p:cBhvr>
                                      <p:to>
                                        <p:strVal val="visible"/>
                                      </p:to>
                                    </p:set>
                                    <p:anim calcmode="lin" valueType="num">
                                      <p:cBhvr>
                                        <p:cTn id="14" dur="1000" fill="hold"/>
                                        <p:tgtEl>
                                          <p:spTgt spid="20992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0992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09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4FB4334-4D85-4274-A030-11A7BFCAC459}" type="slidenum">
              <a:rPr lang="en-US" altLang="zh-CN"/>
              <a:pPr/>
              <a:t>48</a:t>
            </a:fld>
            <a:endParaRPr lang="en-US" altLang="zh-CN"/>
          </a:p>
        </p:txBody>
      </p:sp>
      <p:sp>
        <p:nvSpPr>
          <p:cNvPr id="259074" name="Text Box 2"/>
          <p:cNvSpPr txBox="1">
            <a:spLocks noChangeArrowheads="1"/>
          </p:cNvSpPr>
          <p:nvPr/>
        </p:nvSpPr>
        <p:spPr bwMode="auto">
          <a:xfrm>
            <a:off x="250825" y="395288"/>
            <a:ext cx="8820043"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7</a:t>
            </a:r>
            <a:r>
              <a:rPr lang="zh-CN" altLang="en-US" sz="3200" b="1" dirty="0" smtClean="0">
                <a:effectLst>
                  <a:outerShdw blurRad="38100" dist="38100" dir="2700000" algn="tl">
                    <a:srgbClr val="C0C0C0"/>
                  </a:outerShdw>
                </a:effectLst>
              </a:rPr>
              <a:t> </a:t>
            </a:r>
            <a:r>
              <a:rPr lang="zh-CN" altLang="en-US" sz="3200" b="1" dirty="0">
                <a:effectLst>
                  <a:outerShdw blurRad="38100" dist="38100" dir="2700000" algn="tl">
                    <a:srgbClr val="C0C0C0"/>
                  </a:outerShdw>
                </a:effectLst>
              </a:rPr>
              <a:t>古代有一个国王要奖赏他的臣子，臣子要求</a:t>
            </a:r>
          </a:p>
          <a:p>
            <a:r>
              <a:rPr lang="zh-CN" altLang="en-US" sz="3200" b="1" dirty="0">
                <a:effectLst>
                  <a:outerShdw blurRad="38100" dist="38100" dir="2700000" algn="tl">
                    <a:srgbClr val="C0C0C0"/>
                  </a:outerShdw>
                </a:effectLst>
              </a:rPr>
              <a:t>在</a:t>
            </a:r>
            <a:r>
              <a:rPr lang="en-US" altLang="zh-CN" sz="3200" b="1" dirty="0">
                <a:effectLst>
                  <a:outerShdw blurRad="38100" dist="38100" dir="2700000" algn="tl">
                    <a:srgbClr val="C0C0C0"/>
                  </a:outerShdw>
                </a:effectLst>
                <a:latin typeface="Times New Roman" pitchFamily="18" charset="0"/>
              </a:rPr>
              <a:t>8</a:t>
            </a:r>
            <a:r>
              <a:rPr lang="en-US" altLang="zh-CN" sz="3200" b="1" dirty="0">
                <a:effectLst>
                  <a:outerShdw blurRad="38100" dist="38100" dir="2700000" algn="tl">
                    <a:srgbClr val="C0C0C0"/>
                  </a:outerShdw>
                </a:effectLst>
                <a:latin typeface="Times New Roman" pitchFamily="18" charset="0"/>
                <a:cs typeface="Arial" charset="0"/>
              </a:rPr>
              <a:t>×8</a:t>
            </a:r>
            <a:r>
              <a:rPr lang="zh-CN" altLang="en-US" sz="3200" b="1" dirty="0">
                <a:effectLst>
                  <a:outerShdw blurRad="38100" dist="38100" dir="2700000" algn="tl">
                    <a:srgbClr val="C0C0C0"/>
                  </a:outerShdw>
                </a:effectLst>
                <a:latin typeface="Times New Roman" pitchFamily="18" charset="0"/>
                <a:cs typeface="Arial" charset="0"/>
              </a:rPr>
              <a:t>的棋盘上的第</a:t>
            </a:r>
            <a:r>
              <a:rPr lang="en-US" altLang="zh-CN" sz="3200" b="1" dirty="0">
                <a:effectLst>
                  <a:outerShdw blurRad="38100" dist="38100" dir="2700000" algn="tl">
                    <a:srgbClr val="C0C0C0"/>
                  </a:outerShdw>
                </a:effectLst>
                <a:latin typeface="Times New Roman" pitchFamily="18" charset="0"/>
                <a:cs typeface="Arial" charset="0"/>
              </a:rPr>
              <a:t>1</a:t>
            </a:r>
            <a:r>
              <a:rPr lang="zh-CN" altLang="en-US" sz="3200" b="1" dirty="0">
                <a:effectLst>
                  <a:outerShdw blurRad="38100" dist="38100" dir="2700000" algn="tl">
                    <a:srgbClr val="C0C0C0"/>
                  </a:outerShdw>
                </a:effectLst>
                <a:latin typeface="Times New Roman" pitchFamily="18" charset="0"/>
                <a:cs typeface="Arial" charset="0"/>
              </a:rPr>
              <a:t>个格子放</a:t>
            </a:r>
            <a:r>
              <a:rPr lang="en-US" altLang="zh-CN" sz="3200" b="1" dirty="0">
                <a:effectLst>
                  <a:outerShdw blurRad="38100" dist="38100" dir="2700000" algn="tl">
                    <a:srgbClr val="C0C0C0"/>
                  </a:outerShdw>
                </a:effectLst>
                <a:latin typeface="Times New Roman" pitchFamily="18" charset="0"/>
                <a:cs typeface="Arial" charset="0"/>
              </a:rPr>
              <a:t>1</a:t>
            </a:r>
            <a:r>
              <a:rPr lang="zh-CN" altLang="en-US" sz="3200" b="1" dirty="0">
                <a:effectLst>
                  <a:outerShdw blurRad="38100" dist="38100" dir="2700000" algn="tl">
                    <a:srgbClr val="C0C0C0"/>
                  </a:outerShdw>
                </a:effectLst>
                <a:latin typeface="Times New Roman" pitchFamily="18" charset="0"/>
                <a:cs typeface="Arial" charset="0"/>
              </a:rPr>
              <a:t>个麦粒，在第</a:t>
            </a:r>
            <a:r>
              <a:rPr lang="en-US" altLang="zh-CN" sz="3200" b="1" dirty="0">
                <a:effectLst>
                  <a:outerShdw blurRad="38100" dist="38100" dir="2700000" algn="tl">
                    <a:srgbClr val="C0C0C0"/>
                  </a:outerShdw>
                </a:effectLst>
                <a:latin typeface="Times New Roman" pitchFamily="18" charset="0"/>
                <a:cs typeface="Arial" charset="0"/>
              </a:rPr>
              <a:t>2</a:t>
            </a:r>
          </a:p>
          <a:p>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zh-CN" altLang="en-US" sz="3200" b="1" dirty="0">
                <a:effectLst>
                  <a:outerShdw blurRad="38100" dist="38100" dir="2700000" algn="tl">
                    <a:srgbClr val="C0C0C0"/>
                  </a:outerShdw>
                </a:effectLst>
                <a:latin typeface="Times New Roman" pitchFamily="18" charset="0"/>
                <a:cs typeface="Arial" charset="0"/>
              </a:rPr>
              <a:t>个麦</a:t>
            </a:r>
            <a:r>
              <a:rPr lang="zh-CN" altLang="en-US" sz="3200" b="1" dirty="0">
                <a:effectLst>
                  <a:outerShdw blurRad="38100" dist="38100" dir="2700000" algn="tl">
                    <a:srgbClr val="C0C0C0"/>
                  </a:outerShdw>
                </a:effectLst>
              </a:rPr>
              <a:t>粒</a:t>
            </a:r>
            <a:r>
              <a:rPr lang="zh-CN" altLang="en-US" sz="3200" b="1" dirty="0">
                <a:effectLst>
                  <a:outerShdw blurRad="38100" dist="38100" dir="2700000" algn="tl">
                    <a:srgbClr val="C0C0C0"/>
                  </a:outerShdw>
                </a:effectLst>
                <a:latin typeface="Times New Roman" pitchFamily="18" charset="0"/>
                <a:cs typeface="Arial" charset="0"/>
              </a:rPr>
              <a:t>，第</a:t>
            </a:r>
            <a:r>
              <a:rPr lang="en-US" altLang="zh-CN" sz="3200" b="1" dirty="0">
                <a:effectLst>
                  <a:outerShdw blurRad="38100" dist="38100" dir="2700000" algn="tl">
                    <a:srgbClr val="C0C0C0"/>
                  </a:outerShdw>
                </a:effectLst>
                <a:latin typeface="Times New Roman" pitchFamily="18" charset="0"/>
                <a:cs typeface="Arial" charset="0"/>
              </a:rPr>
              <a:t>3</a:t>
            </a:r>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en-US" altLang="zh-CN" sz="3200" b="1" baseline="30000" dirty="0">
                <a:effectLst>
                  <a:outerShdw blurRad="38100" dist="38100" dir="2700000" algn="tl">
                    <a:srgbClr val="C0C0C0"/>
                  </a:outerShdw>
                </a:effectLst>
                <a:latin typeface="Times New Roman" pitchFamily="18" charset="0"/>
                <a:cs typeface="Arial" charset="0"/>
              </a:rPr>
              <a:t>2</a:t>
            </a:r>
            <a:r>
              <a:rPr lang="zh-CN" altLang="en-US" sz="3200" b="1" dirty="0">
                <a:effectLst>
                  <a:outerShdw blurRad="38100" dist="38100" dir="2700000" algn="tl">
                    <a:srgbClr val="C0C0C0"/>
                  </a:outerShdw>
                </a:effectLst>
                <a:latin typeface="Times New Roman" pitchFamily="18" charset="0"/>
                <a:cs typeface="Arial" charset="0"/>
              </a:rPr>
              <a:t>个麦粒，</a:t>
            </a:r>
          </a:p>
          <a:p>
            <a:r>
              <a:rPr lang="en-US" altLang="zh-CN" sz="3200" b="1" dirty="0">
                <a:effectLst>
                  <a:outerShdw blurRad="38100" dist="38100" dir="2700000" algn="tl">
                    <a:srgbClr val="C0C0C0"/>
                  </a:outerShdw>
                </a:effectLst>
                <a:latin typeface="Times New Roman" pitchFamily="18" charset="0"/>
                <a:cs typeface="Arial" charset="0"/>
              </a:rPr>
              <a:t>......</a:t>
            </a:r>
            <a:r>
              <a:rPr lang="zh-CN" altLang="en-US" sz="3200" b="1" dirty="0">
                <a:effectLst>
                  <a:outerShdw blurRad="38100" dist="38100" dir="2700000" algn="tl">
                    <a:srgbClr val="C0C0C0"/>
                  </a:outerShdw>
                </a:effectLst>
                <a:latin typeface="Times New Roman" pitchFamily="18" charset="0"/>
                <a:cs typeface="Arial" charset="0"/>
              </a:rPr>
              <a:t>，</a:t>
            </a:r>
            <a:r>
              <a:rPr lang="en-US" altLang="zh-CN" sz="3200" b="1" dirty="0">
                <a:effectLst>
                  <a:outerShdw blurRad="38100" dist="38100" dir="2700000" algn="tl">
                    <a:srgbClr val="C0C0C0"/>
                  </a:outerShdw>
                </a:effectLst>
                <a:latin typeface="Times New Roman" pitchFamily="18" charset="0"/>
                <a:cs typeface="Arial" charset="0"/>
              </a:rPr>
              <a:t>64</a:t>
            </a:r>
            <a:r>
              <a:rPr lang="zh-CN" altLang="en-US" sz="3200" b="1" dirty="0">
                <a:effectLst>
                  <a:outerShdw blurRad="38100" dist="38100" dir="2700000" algn="tl">
                    <a:srgbClr val="C0C0C0"/>
                  </a:outerShdw>
                </a:effectLst>
                <a:latin typeface="Times New Roman" pitchFamily="18" charset="0"/>
                <a:cs typeface="Arial" charset="0"/>
              </a:rPr>
              <a:t>个格子上放</a:t>
            </a:r>
            <a:r>
              <a:rPr lang="en-US" altLang="zh-CN" sz="3200" b="1" dirty="0">
                <a:effectLst>
                  <a:outerShdw blurRad="38100" dist="38100" dir="2700000" algn="tl">
                    <a:srgbClr val="C0C0C0"/>
                  </a:outerShdw>
                </a:effectLst>
                <a:latin typeface="Times New Roman" pitchFamily="18" charset="0"/>
                <a:cs typeface="Arial" charset="0"/>
              </a:rPr>
              <a:t>2</a:t>
            </a:r>
            <a:r>
              <a:rPr lang="en-US" altLang="zh-CN" sz="3200" b="1" baseline="30000" dirty="0">
                <a:effectLst>
                  <a:outerShdw blurRad="38100" dist="38100" dir="2700000" algn="tl">
                    <a:srgbClr val="C0C0C0"/>
                  </a:outerShdw>
                </a:effectLst>
                <a:latin typeface="Times New Roman" pitchFamily="18" charset="0"/>
                <a:cs typeface="Arial" charset="0"/>
              </a:rPr>
              <a:t>63</a:t>
            </a:r>
            <a:r>
              <a:rPr lang="zh-CN" altLang="en-US" sz="3200" b="1" dirty="0">
                <a:effectLst>
                  <a:outerShdw blurRad="38100" dist="38100" dir="2700000" algn="tl">
                    <a:srgbClr val="C0C0C0"/>
                  </a:outerShdw>
                </a:effectLst>
                <a:latin typeface="Times New Roman" pitchFamily="18" charset="0"/>
                <a:cs typeface="Arial" charset="0"/>
              </a:rPr>
              <a:t>个麦粒，求臣子所得的麦</a:t>
            </a:r>
          </a:p>
          <a:p>
            <a:r>
              <a:rPr lang="zh-CN" altLang="en-US" sz="3200" b="1" dirty="0">
                <a:effectLst>
                  <a:outerShdw blurRad="38100" dist="38100" dir="2700000" algn="tl">
                    <a:srgbClr val="C0C0C0"/>
                  </a:outerShdw>
                </a:effectLst>
                <a:latin typeface="Times New Roman" pitchFamily="18" charset="0"/>
                <a:cs typeface="Arial" charset="0"/>
              </a:rPr>
              <a:t>粒数。</a:t>
            </a:r>
          </a:p>
        </p:txBody>
      </p:sp>
      <p:sp>
        <p:nvSpPr>
          <p:cNvPr id="259075" name="Text Box 3"/>
          <p:cNvSpPr txBox="1">
            <a:spLocks noChangeArrowheads="1"/>
          </p:cNvSpPr>
          <p:nvPr/>
        </p:nvSpPr>
        <p:spPr bwMode="auto">
          <a:xfrm>
            <a:off x="303213" y="3062288"/>
            <a:ext cx="87190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effectLst>
                  <a:outerShdw blurRad="38100" dist="38100" dir="2700000" algn="tl">
                    <a:srgbClr val="C0C0C0"/>
                  </a:outerShdw>
                </a:effectLst>
                <a:latin typeface="Times New Roman" pitchFamily="18" charset="0"/>
              </a:rPr>
              <a:t>解：设</a:t>
            </a:r>
            <a:r>
              <a:rPr lang="en-US" altLang="zh-CN" sz="3200" b="1" i="1" dirty="0" err="1">
                <a:effectLst>
                  <a:outerShdw blurRad="38100" dist="38100" dir="2700000" algn="tl">
                    <a:srgbClr val="C0C0C0"/>
                  </a:outerShdw>
                </a:effectLst>
                <a:latin typeface="Times New Roman" pitchFamily="18" charset="0"/>
              </a:rPr>
              <a:t>s</a:t>
            </a:r>
            <a:r>
              <a:rPr lang="en-US" altLang="zh-CN" sz="3200" b="1" i="1" baseline="-25000" dirty="0" err="1">
                <a:effectLst>
                  <a:outerShdw blurRad="38100" dist="38100" dir="2700000" algn="tl">
                    <a:srgbClr val="C0C0C0"/>
                  </a:outerShdw>
                </a:effectLst>
                <a:latin typeface="Times New Roman" pitchFamily="18" charset="0"/>
              </a:rPr>
              <a:t>k</a:t>
            </a:r>
            <a:r>
              <a:rPr lang="zh-CN" altLang="en-US" sz="3200" b="1" dirty="0" smtClean="0">
                <a:effectLst>
                  <a:outerShdw blurRad="38100" dist="38100" dir="2700000" algn="tl">
                    <a:srgbClr val="C0C0C0"/>
                  </a:outerShdw>
                </a:effectLst>
                <a:latin typeface="Times New Roman" pitchFamily="18" charset="0"/>
              </a:rPr>
              <a:t>为第</a:t>
            </a:r>
            <a:r>
              <a:rPr lang="en-US" altLang="zh-CN" sz="3200" b="1" dirty="0" smtClean="0">
                <a:effectLst>
                  <a:outerShdw blurRad="38100" dist="38100" dir="2700000" algn="tl">
                    <a:srgbClr val="C0C0C0"/>
                  </a:outerShdw>
                </a:effectLst>
                <a:latin typeface="Times New Roman" pitchFamily="18" charset="0"/>
              </a:rPr>
              <a:t>1</a:t>
            </a:r>
            <a:r>
              <a:rPr lang="zh-CN" altLang="en-US" sz="3200" b="1" dirty="0" smtClean="0">
                <a:effectLst>
                  <a:outerShdw blurRad="38100" dist="38100" dir="2700000" algn="tl">
                    <a:srgbClr val="C0C0C0"/>
                  </a:outerShdw>
                </a:effectLst>
                <a:latin typeface="Times New Roman" pitchFamily="18" charset="0"/>
              </a:rPr>
              <a:t>个到第</a:t>
            </a:r>
            <a:r>
              <a:rPr lang="en-US" altLang="zh-CN" sz="3200" b="1" i="1" dirty="0" smtClean="0">
                <a:effectLst>
                  <a:outerShdw blurRad="38100" dist="38100" dir="2700000" algn="tl">
                    <a:srgbClr val="C0C0C0"/>
                  </a:outerShdw>
                </a:effectLst>
                <a:latin typeface="Times New Roman" pitchFamily="18" charset="0"/>
              </a:rPr>
              <a:t>k</a:t>
            </a:r>
            <a:r>
              <a:rPr lang="zh-CN" altLang="en-US" sz="3200" b="1" dirty="0">
                <a:effectLst>
                  <a:outerShdw blurRad="38100" dist="38100" dir="2700000" algn="tl">
                    <a:srgbClr val="C0C0C0"/>
                  </a:outerShdw>
                </a:effectLst>
                <a:latin typeface="Times New Roman" pitchFamily="18" charset="0"/>
              </a:rPr>
              <a:t>个格子的</a:t>
            </a:r>
            <a:r>
              <a:rPr lang="zh-CN" altLang="en-US" sz="3200" b="1" dirty="0" smtClean="0">
                <a:effectLst>
                  <a:outerShdw blurRad="38100" dist="38100" dir="2700000" algn="tl">
                    <a:srgbClr val="C0C0C0"/>
                  </a:outerShdw>
                </a:effectLst>
                <a:latin typeface="Times New Roman" pitchFamily="18" charset="0"/>
              </a:rPr>
              <a:t>麦粒总数</a:t>
            </a:r>
            <a:r>
              <a:rPr lang="zh-CN" altLang="en-US" sz="3200" b="1" dirty="0">
                <a:effectLst>
                  <a:outerShdw blurRad="38100" dist="38100" dir="2700000" algn="tl">
                    <a:srgbClr val="C0C0C0"/>
                  </a:outerShdw>
                </a:effectLst>
                <a:latin typeface="Times New Roman" pitchFamily="18" charset="0"/>
              </a:rPr>
              <a:t>，则有</a:t>
            </a:r>
          </a:p>
        </p:txBody>
      </p:sp>
      <p:graphicFrame>
        <p:nvGraphicFramePr>
          <p:cNvPr id="259076" name="Object 4"/>
          <p:cNvGraphicFramePr>
            <a:graphicFrameLocks noChangeAspect="1"/>
          </p:cNvGraphicFramePr>
          <p:nvPr/>
        </p:nvGraphicFramePr>
        <p:xfrm>
          <a:off x="1116013" y="3500438"/>
          <a:ext cx="4537075" cy="749300"/>
        </p:xfrm>
        <a:graphic>
          <a:graphicData uri="http://schemas.openxmlformats.org/presentationml/2006/ole">
            <mc:AlternateContent xmlns:mc="http://schemas.openxmlformats.org/markup-compatibility/2006">
              <mc:Choice xmlns:v="urn:schemas-microsoft-com:vml" Requires="v">
                <p:oleObj spid="_x0000_s259191" name="公式" r:id="rId3" imgW="1459866" imgH="241195" progId="Equation.3">
                  <p:embed/>
                </p:oleObj>
              </mc:Choice>
              <mc:Fallback>
                <p:oleObj name="公式" r:id="rId3" imgW="1459866" imgH="241195"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500438"/>
                        <a:ext cx="45370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7" name="Object 5"/>
          <p:cNvGraphicFramePr>
            <a:graphicFrameLocks noChangeAspect="1"/>
          </p:cNvGraphicFramePr>
          <p:nvPr/>
        </p:nvGraphicFramePr>
        <p:xfrm>
          <a:off x="971550" y="4237038"/>
          <a:ext cx="6629400" cy="2287587"/>
        </p:xfrm>
        <a:graphic>
          <a:graphicData uri="http://schemas.openxmlformats.org/presentationml/2006/ole">
            <mc:AlternateContent xmlns:mc="http://schemas.openxmlformats.org/markup-compatibility/2006">
              <mc:Choice xmlns:v="urn:schemas-microsoft-com:vml" Requires="v">
                <p:oleObj spid="_x0000_s259192" name="公式" r:id="rId5" imgW="2133600" imgH="736600" progId="Equation.3">
                  <p:embed/>
                </p:oleObj>
              </mc:Choice>
              <mc:Fallback>
                <p:oleObj name="公式" r:id="rId5" imgW="2133600" imgH="736600"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237038"/>
                        <a:ext cx="6629400" cy="2287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9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9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0469DE6-8792-441A-8D39-9A5DFDC48CBE}" type="slidenum">
              <a:rPr lang="en-US" altLang="zh-CN"/>
              <a:pPr/>
              <a:t>49</a:t>
            </a:fld>
            <a:endParaRPr lang="en-US" altLang="zh-CN"/>
          </a:p>
        </p:txBody>
      </p:sp>
      <p:sp>
        <p:nvSpPr>
          <p:cNvPr id="260098" name="Text Box 2"/>
          <p:cNvSpPr txBox="1">
            <a:spLocks noChangeArrowheads="1"/>
          </p:cNvSpPr>
          <p:nvPr/>
        </p:nvSpPr>
        <p:spPr bwMode="auto">
          <a:xfrm>
            <a:off x="592138" y="327025"/>
            <a:ext cx="4743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effectLst>
                  <a:outerShdw blurRad="38100" dist="38100" dir="2700000" algn="tl">
                    <a:srgbClr val="C0C0C0"/>
                  </a:outerShdw>
                </a:effectLst>
                <a:latin typeface="Times New Roman" pitchFamily="18" charset="0"/>
              </a:rPr>
              <a:t>设序列</a:t>
            </a:r>
            <a:r>
              <a:rPr lang="en-US" altLang="zh-CN" sz="3200" b="1" i="1">
                <a:effectLst>
                  <a:outerShdw blurRad="38100" dist="38100" dir="2700000" algn="tl">
                    <a:srgbClr val="C0C0C0"/>
                  </a:outerShdw>
                </a:effectLst>
                <a:latin typeface="Times New Roman" pitchFamily="18" charset="0"/>
              </a:rPr>
              <a:t>s</a:t>
            </a:r>
            <a:r>
              <a:rPr lang="en-US" altLang="zh-CN" sz="3200" b="1" baseline="-25000">
                <a:effectLst>
                  <a:outerShdw blurRad="38100" dist="38100" dir="2700000" algn="tl">
                    <a:srgbClr val="C0C0C0"/>
                  </a:outerShdw>
                </a:effectLst>
                <a:latin typeface="Times New Roman" pitchFamily="18" charset="0"/>
              </a:rPr>
              <a:t>1</a:t>
            </a:r>
            <a:r>
              <a:rPr lang="en-US" altLang="zh-CN" sz="3200" b="1">
                <a:effectLst>
                  <a:outerShdw blurRad="38100" dist="38100" dir="2700000" algn="tl">
                    <a:srgbClr val="C0C0C0"/>
                  </a:outerShdw>
                </a:effectLst>
                <a:latin typeface="Times New Roman" pitchFamily="18" charset="0"/>
              </a:rPr>
              <a:t>, </a:t>
            </a:r>
            <a:r>
              <a:rPr lang="en-US" altLang="zh-CN" sz="3200" b="1" i="1">
                <a:effectLst>
                  <a:outerShdw blurRad="38100" dist="38100" dir="2700000" algn="tl">
                    <a:srgbClr val="C0C0C0"/>
                  </a:outerShdw>
                </a:effectLst>
                <a:latin typeface="Times New Roman" pitchFamily="18" charset="0"/>
              </a:rPr>
              <a:t>s</a:t>
            </a:r>
            <a:r>
              <a:rPr lang="en-US" altLang="zh-CN" sz="3200" b="1" baseline="-25000">
                <a:effectLst>
                  <a:outerShdw blurRad="38100" dist="38100" dir="2700000" algn="tl">
                    <a:srgbClr val="C0C0C0"/>
                  </a:outerShdw>
                </a:effectLst>
                <a:latin typeface="Times New Roman" pitchFamily="18" charset="0"/>
              </a:rPr>
              <a:t>2</a:t>
            </a:r>
            <a:r>
              <a:rPr lang="en-US" altLang="zh-CN" sz="3200" b="1">
                <a:effectLst>
                  <a:outerShdw blurRad="38100" dist="38100" dir="2700000" algn="tl">
                    <a:srgbClr val="C0C0C0"/>
                  </a:outerShdw>
                </a:effectLst>
                <a:latin typeface="Times New Roman" pitchFamily="18" charset="0"/>
              </a:rPr>
              <a:t>, ...</a:t>
            </a:r>
            <a:r>
              <a:rPr lang="zh-CN" altLang="en-US" sz="3200" b="1">
                <a:effectLst>
                  <a:outerShdw blurRad="38100" dist="38100" dir="2700000" algn="tl">
                    <a:srgbClr val="C0C0C0"/>
                  </a:outerShdw>
                </a:effectLst>
                <a:latin typeface="Times New Roman" pitchFamily="18" charset="0"/>
              </a:rPr>
              <a:t>的母函数为</a:t>
            </a:r>
          </a:p>
        </p:txBody>
      </p:sp>
      <p:graphicFrame>
        <p:nvGraphicFramePr>
          <p:cNvPr id="260099" name="Object 3"/>
          <p:cNvGraphicFramePr>
            <a:graphicFrameLocks noChangeAspect="1"/>
          </p:cNvGraphicFramePr>
          <p:nvPr>
            <p:extLst>
              <p:ext uri="{D42A27DB-BD31-4B8C-83A1-F6EECF244321}">
                <p14:modId xmlns:p14="http://schemas.microsoft.com/office/powerpoint/2010/main" val="609551351"/>
              </p:ext>
            </p:extLst>
          </p:nvPr>
        </p:nvGraphicFramePr>
        <p:xfrm>
          <a:off x="1379538" y="1017588"/>
          <a:ext cx="5014912" cy="815975"/>
        </p:xfrm>
        <a:graphic>
          <a:graphicData uri="http://schemas.openxmlformats.org/presentationml/2006/ole">
            <mc:AlternateContent xmlns:mc="http://schemas.openxmlformats.org/markup-compatibility/2006">
              <mc:Choice xmlns:v="urn:schemas-microsoft-com:vml" Requires="v">
                <p:oleObj spid="_x0000_s260270" name="公式" r:id="rId3" imgW="1562100" imgH="254000" progId="Equation.3">
                  <p:embed/>
                </p:oleObj>
              </mc:Choice>
              <mc:Fallback>
                <p:oleObj name="公式" r:id="rId3" imgW="1562100" imgH="254000" progId="Equation.3">
                  <p:embed/>
                  <p:pic>
                    <p:nvPicPr>
                      <p:cNvPr id="0" name="Picture 57"/>
                      <p:cNvPicPr>
                        <a:picLocks noChangeAspect="1" noChangeArrowheads="1"/>
                      </p:cNvPicPr>
                      <p:nvPr/>
                    </p:nvPicPr>
                    <p:blipFill>
                      <a:blip r:embed="rId4"/>
                      <a:srcRect/>
                      <a:stretch>
                        <a:fillRect/>
                      </a:stretch>
                    </p:blipFill>
                    <p:spPr bwMode="auto">
                      <a:xfrm>
                        <a:off x="1379538" y="1017588"/>
                        <a:ext cx="5014912"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0" name="Object 4"/>
          <p:cNvGraphicFramePr>
            <a:graphicFrameLocks noChangeAspect="1"/>
          </p:cNvGraphicFramePr>
          <p:nvPr/>
        </p:nvGraphicFramePr>
        <p:xfrm>
          <a:off x="381000" y="1814513"/>
          <a:ext cx="5645150" cy="831850"/>
        </p:xfrm>
        <a:graphic>
          <a:graphicData uri="http://schemas.openxmlformats.org/presentationml/2006/ole">
            <mc:AlternateContent xmlns:mc="http://schemas.openxmlformats.org/markup-compatibility/2006">
              <mc:Choice xmlns:v="urn:schemas-microsoft-com:vml" Requires="v">
                <p:oleObj spid="_x0000_s260271" name="Equation" r:id="rId5" imgW="1638300" imgH="241300" progId="Equation.DSMT4">
                  <p:embed/>
                </p:oleObj>
              </mc:Choice>
              <mc:Fallback>
                <p:oleObj name="Equation" r:id="rId5" imgW="1638300" imgH="241300" progId="Equation.DSMT4">
                  <p:embed/>
                  <p:pic>
                    <p:nvPicPr>
                      <p:cNvPr id="0" name="Picture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814513"/>
                        <a:ext cx="564515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323850" y="2781300"/>
          <a:ext cx="8569325" cy="3646488"/>
        </p:xfrm>
        <a:graphic>
          <a:graphicData uri="http://schemas.openxmlformats.org/presentationml/2006/ole">
            <mc:AlternateContent xmlns:mc="http://schemas.openxmlformats.org/markup-compatibility/2006">
              <mc:Choice xmlns:v="urn:schemas-microsoft-com:vml" Requires="v">
                <p:oleObj spid="_x0000_s260272" name="公式" r:id="rId7" imgW="3162300" imgH="1346200" progId="Equation.3">
                  <p:embed/>
                </p:oleObj>
              </mc:Choice>
              <mc:Fallback>
                <p:oleObj name="公式" r:id="rId7" imgW="3162300" imgH="1346200" progId="Equation.3">
                  <p:embed/>
                  <p:pic>
                    <p:nvPicPr>
                      <p:cNvPr id="0" name="Picture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2781300"/>
                        <a:ext cx="8569325" cy="364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0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0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0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EF33A2C-95BD-4CAC-8BEA-BDE9380D3A88}" type="slidenum">
              <a:rPr lang="en-US" altLang="zh-CN"/>
              <a:pPr/>
              <a:t>5</a:t>
            </a:fld>
            <a:endParaRPr lang="en-US" altLang="zh-CN"/>
          </a:p>
        </p:txBody>
      </p:sp>
      <p:sp>
        <p:nvSpPr>
          <p:cNvPr id="199683" name="Rectangle 3"/>
          <p:cNvSpPr>
            <a:spLocks noGrp="1" noChangeArrowheads="1"/>
          </p:cNvSpPr>
          <p:nvPr>
            <p:ph type="body" idx="1"/>
          </p:nvPr>
        </p:nvSpPr>
        <p:spPr>
          <a:xfrm>
            <a:off x="457200" y="333375"/>
            <a:ext cx="8229600" cy="6119813"/>
          </a:xfrm>
        </p:spPr>
        <p:txBody>
          <a:bodyPr/>
          <a:lstStyle/>
          <a:p>
            <a:pPr>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算法设计：</a:t>
            </a:r>
          </a:p>
          <a:p>
            <a:pPr>
              <a:buClr>
                <a:srgbClr val="FF0000"/>
              </a:buClr>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完毕</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时</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再转移到</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把圆盘</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从</a:t>
            </a:r>
            <a:r>
              <a:rPr lang="en-US" altLang="zh-CN" sz="3600" b="1">
                <a:solidFill>
                  <a:srgbClr val="0000FF"/>
                </a:solidFill>
                <a:effectLst>
                  <a:outerShdw blurRad="38100" dist="38100" dir="2700000" algn="tl">
                    <a:srgbClr val="C0C0C0"/>
                  </a:outerShdw>
                </a:effectLst>
                <a:latin typeface="Times New Roman" pitchFamily="18" charset="0"/>
              </a:rPr>
              <a:t>A</a:t>
            </a:r>
            <a:r>
              <a:rPr lang="zh-CN" altLang="en-US" sz="3600" b="1">
                <a:effectLst>
                  <a:outerShdw blurRad="38100" dist="38100" dir="2700000" algn="tl">
                    <a:srgbClr val="C0C0C0"/>
                  </a:outerShdw>
                </a:effectLst>
                <a:latin typeface="Times New Roman" pitchFamily="18" charset="0"/>
              </a:rPr>
              <a:t>套在</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完毕</a:t>
            </a:r>
            <a:r>
              <a:rPr lang="en-US" altLang="zh-CN" sz="3600"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看看</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的演示过程</a:t>
            </a:r>
            <a:r>
              <a:rPr lang="en-US" altLang="zh-CN" sz="3600" b="1">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31323004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strips(downRight)">
                                      <p:cBhvr>
                                        <p:cTn id="7" dur="500"/>
                                        <p:tgtEl>
                                          <p:spTgt spid="199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9683">
                                            <p:txEl>
                                              <p:pRg st="1" end="1"/>
                                            </p:txEl>
                                          </p:spTgt>
                                        </p:tgtEl>
                                        <p:attrNameLst>
                                          <p:attrName>style.visibility</p:attrName>
                                        </p:attrNameLst>
                                      </p:cBhvr>
                                      <p:to>
                                        <p:strVal val="visible"/>
                                      </p:to>
                                    </p:set>
                                    <p:animEffect transition="in" filter="strips(downRight)">
                                      <p:cBhvr>
                                        <p:cTn id="12" dur="500"/>
                                        <p:tgtEl>
                                          <p:spTgt spid="199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9683">
                                            <p:txEl>
                                              <p:pRg st="2" end="2"/>
                                            </p:txEl>
                                          </p:spTgt>
                                        </p:tgtEl>
                                        <p:attrNameLst>
                                          <p:attrName>style.visibility</p:attrName>
                                        </p:attrNameLst>
                                      </p:cBhvr>
                                      <p:to>
                                        <p:strVal val="visible"/>
                                      </p:to>
                                    </p:set>
                                    <p:animEffect transition="in" filter="strips(downRight)">
                                      <p:cBhvr>
                                        <p:cTn id="17" dur="500"/>
                                        <p:tgtEl>
                                          <p:spTgt spid="199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9683">
                                            <p:txEl>
                                              <p:pRg st="3" end="3"/>
                                            </p:txEl>
                                          </p:spTgt>
                                        </p:tgtEl>
                                        <p:attrNameLst>
                                          <p:attrName>style.visibility</p:attrName>
                                        </p:attrNameLst>
                                      </p:cBhvr>
                                      <p:to>
                                        <p:strVal val="visible"/>
                                      </p:to>
                                    </p:set>
                                    <p:animEffect transition="in" filter="strips(downRight)">
                                      <p:cBhvr>
                                        <p:cTn id="22" dur="500"/>
                                        <p:tgtEl>
                                          <p:spTgt spid="199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D69D0CC-114D-4658-A658-E2334901B5BE}" type="slidenum">
              <a:rPr lang="en-US" altLang="zh-CN"/>
              <a:pPr/>
              <a:t>50</a:t>
            </a:fld>
            <a:endParaRPr lang="en-US" altLang="zh-CN"/>
          </a:p>
        </p:txBody>
      </p:sp>
      <p:sp>
        <p:nvSpPr>
          <p:cNvPr id="210947" name="Rectangle 3"/>
          <p:cNvSpPr>
            <a:spLocks noGrp="1" noChangeArrowheads="1"/>
          </p:cNvSpPr>
          <p:nvPr>
            <p:ph type="body" idx="1"/>
          </p:nvPr>
        </p:nvSpPr>
        <p:spPr>
          <a:xfrm>
            <a:off x="457200" y="333375"/>
            <a:ext cx="8229600" cy="5903913"/>
          </a:xfrm>
        </p:spPr>
        <p:txBody>
          <a:bodyPr/>
          <a:lstStyle/>
          <a:p>
            <a:pPr>
              <a:lnSpc>
                <a:spcPct val="120000"/>
              </a:lnSpc>
              <a:buClr>
                <a:srgbClr val="FF0000"/>
              </a:buClr>
              <a:buFont typeface="Wingdings" pitchFamily="2" charset="2"/>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8</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个元素</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个进行允许重复的组合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假定允许重复的组合数用</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表示</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我们已经知道</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 . </a:t>
            </a:r>
            <a:r>
              <a:rPr lang="zh-CN" altLang="en-US" sz="3600" b="1" dirty="0">
                <a:effectLst>
                  <a:outerShdw blurRad="38100" dist="38100" dir="2700000" algn="tl">
                    <a:srgbClr val="C0C0C0"/>
                  </a:outerShdw>
                </a:effectLst>
                <a:latin typeface="Times New Roman" pitchFamily="18" charset="0"/>
              </a:rPr>
              <a:t>现在我们想用母函数方法重新得到这个结果</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我们先寻找递归公式</a:t>
            </a:r>
            <a:r>
              <a:rPr lang="en-US" altLang="zh-CN" sz="3600" b="1" dirty="0">
                <a:effectLst>
                  <a:outerShdw blurRad="38100" dist="38100" dir="2700000" algn="tl">
                    <a:srgbClr val="C0C0C0"/>
                  </a:outerShdw>
                </a:effectLst>
                <a:latin typeface="Times New Roman" pitchFamily="18" charset="0"/>
              </a:rPr>
              <a:t>. </a:t>
            </a:r>
          </a:p>
          <a:p>
            <a:pPr>
              <a:lnSpc>
                <a:spcPct val="120000"/>
              </a:lnSpc>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这种</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元组合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有以下两重情况</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strips(downRigh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strips(downRight)">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strips(downRight)">
                                      <p:cBhvr>
                                        <p:cTn id="17" dur="500"/>
                                        <p:tgtEl>
                                          <p:spTgt spid="210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strips(downRight)">
                                      <p:cBhvr>
                                        <p:cTn id="22" dur="500"/>
                                        <p:tgtEl>
                                          <p:spTgt spid="210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A4E2593B-99EF-4FE7-AF5F-D6B01231CB10}" type="slidenum">
              <a:rPr lang="en-US" altLang="zh-CN"/>
              <a:pPr/>
              <a:t>51</a:t>
            </a:fld>
            <a:endParaRPr lang="en-US" altLang="zh-CN"/>
          </a:p>
        </p:txBody>
      </p:sp>
      <p:sp>
        <p:nvSpPr>
          <p:cNvPr id="211971" name="Rectangle 3"/>
          <p:cNvSpPr>
            <a:spLocks noGrp="1" noChangeArrowheads="1"/>
          </p:cNvSpPr>
          <p:nvPr>
            <p:ph type="body" idx="1"/>
          </p:nvPr>
        </p:nvSpPr>
        <p:spPr>
          <a:xfrm>
            <a:off x="457200" y="549275"/>
            <a:ext cx="8229600" cy="5576888"/>
          </a:xfrm>
        </p:spPr>
        <p:txBody>
          <a:bodyPr/>
          <a:lstStyle/>
          <a:p>
            <a:pPr>
              <a:lnSpc>
                <a:spcPct val="115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(a)</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不出现某特定元素设为</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这样的组合数为</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相当于排除</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后从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 </a:t>
            </a:r>
          </a:p>
          <a:p>
            <a:pPr>
              <a:lnSpc>
                <a:spcPct val="115000"/>
              </a:lnSpc>
              <a:buFontTx/>
              <a:buNone/>
            </a:pPr>
            <a:r>
              <a:rPr lang="en-US" altLang="zh-CN" sz="3600" b="1" dirty="0">
                <a:solidFill>
                  <a:srgbClr val="FF0000"/>
                </a:solidFill>
                <a:effectLst>
                  <a:outerShdw blurRad="38100" dist="38100" dir="2700000" algn="tl">
                    <a:srgbClr val="C0C0C0"/>
                  </a:outerShdw>
                </a:effectLst>
                <a:latin typeface="Times New Roman" pitchFamily="18" charset="0"/>
              </a:rPr>
              <a:t>(b)</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至少出现一个</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其组合数为</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相当于从</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中取</a:t>
            </a:r>
            <a:r>
              <a:rPr lang="en-US" altLang="zh-CN" sz="3600" b="1" dirty="0">
                <a:solidFill>
                  <a:srgbClr val="0000FF"/>
                </a:solidFill>
                <a:effectLst>
                  <a:outerShdw blurRad="38100" dist="38100" dir="2700000" algn="tl">
                    <a:srgbClr val="C0C0C0"/>
                  </a:outerShdw>
                </a:effectLst>
                <a:latin typeface="Times New Roman" pitchFamily="18" charset="0"/>
              </a:rPr>
              <a:t>r-1</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然后再加上一个</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得从</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个元素中取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个作允许重复的组合</a:t>
            </a:r>
            <a:r>
              <a:rPr lang="en-US" altLang="zh-CN" sz="3600" b="1" dirty="0">
                <a:effectLst>
                  <a:outerShdw blurRad="38100" dist="38100" dir="2700000" algn="tl">
                    <a:srgbClr val="C0C0C0"/>
                  </a:outerShdw>
                </a:effectLst>
                <a:latin typeface="Times New Roman" pitchFamily="18" charset="0"/>
              </a:rPr>
              <a:t>.</a:t>
            </a:r>
            <a:r>
              <a:rPr lang="en-US" altLang="zh-CN" sz="3600" dirty="0">
                <a:effectLst>
                  <a:outerShdw blurRad="38100" dist="38100" dir="2700000" algn="tl">
                    <a:srgbClr val="C0C0C0"/>
                  </a:outerShdw>
                </a:effectLst>
                <a:latin typeface="Times New Roman" pitchFamily="18"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strips(downRight)">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strips(downRight)">
                                      <p:cBhvr>
                                        <p:cTn id="12" dur="500"/>
                                        <p:tgtEl>
                                          <p:spTgt spid="2119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B8B6013-0ACC-495E-A893-E2677AF30D03}" type="slidenum">
              <a:rPr lang="en-US" altLang="zh-CN"/>
              <a:pPr/>
              <a:t>52</a:t>
            </a:fld>
            <a:endParaRPr lang="en-US" altLang="zh-CN"/>
          </a:p>
        </p:txBody>
      </p:sp>
      <p:sp>
        <p:nvSpPr>
          <p:cNvPr id="212995" name="Rectangle 3"/>
          <p:cNvSpPr>
            <a:spLocks noGrp="1" noChangeArrowheads="1"/>
          </p:cNvSpPr>
          <p:nvPr>
            <p:ph type="body" idx="1"/>
          </p:nvPr>
        </p:nvSpPr>
        <p:spPr>
          <a:xfrm>
            <a:off x="457200" y="476250"/>
            <a:ext cx="8229600" cy="5649913"/>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依据加法法则可得</a:t>
            </a:r>
          </a:p>
          <a:p>
            <a:pPr>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dirty="0" smtClean="0">
                <a:solidFill>
                  <a:srgbClr val="0000FF"/>
                </a:solidFill>
                <a:effectLst>
                  <a:outerShdw blurRad="38100" dist="38100" dir="2700000" algn="tl">
                    <a:srgbClr val="C0C0C0"/>
                  </a:outerShdw>
                </a:effectLst>
                <a:latin typeface="Times New Roman" pitchFamily="18" charset="0"/>
              </a:rPr>
              <a:t>C</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,r-1)+C*(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-1,r),</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FF0000"/>
                </a:solidFill>
                <a:effectLst>
                  <a:outerShdw blurRad="38100" dist="38100" dir="2700000" algn="tl">
                    <a:srgbClr val="C0C0C0"/>
                  </a:outerShdw>
                </a:effectLst>
                <a:latin typeface="Times New Roman" pitchFamily="18" charset="0"/>
              </a:rPr>
              <a:t>(3.5)</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因</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 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1)=</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可以约定</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,0)=1.</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这里的递推关系</a:t>
            </a:r>
            <a:r>
              <a:rPr lang="en-US" altLang="zh-CN" sz="3600" b="1" dirty="0">
                <a:solidFill>
                  <a:srgbClr val="FF0000"/>
                </a:solidFill>
                <a:effectLst>
                  <a:outerShdw blurRad="38100" dist="38100" dir="2700000" algn="tl">
                    <a:srgbClr val="C0C0C0"/>
                  </a:outerShdw>
                </a:effectLst>
                <a:latin typeface="Times New Roman" pitchFamily="18" charset="0"/>
              </a:rPr>
              <a:t>(3.5)</a:t>
            </a:r>
            <a:r>
              <a:rPr lang="zh-CN" altLang="en-US" sz="3600" b="1" dirty="0">
                <a:effectLst>
                  <a:outerShdw blurRad="38100" dist="38100" dir="2700000" algn="tl">
                    <a:srgbClr val="C0C0C0"/>
                  </a:outerShdw>
                </a:effectLst>
                <a:latin typeface="Times New Roman" pitchFamily="18" charset="0"/>
              </a:rPr>
              <a:t>带有两个参数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和</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定义数列</a:t>
            </a:r>
            <a:r>
              <a:rPr lang="en-US" altLang="zh-CN" sz="3600" b="1" dirty="0">
                <a:solidFill>
                  <a:srgbClr val="0000FF"/>
                </a:solidFill>
                <a:effectLst>
                  <a:outerShdw blurRad="38100" dist="38100" dir="2700000" algn="tl">
                    <a:srgbClr val="C0C0C0"/>
                  </a:outerShdw>
                </a:effectLst>
                <a:latin typeface="Times New Roman" pitchFamily="18" charset="0"/>
              </a:rPr>
              <a:t>{C*(</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dirty="0" err="1">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en-US" altLang="zh-CN" sz="3600" b="1" dirty="0">
                <a:solidFill>
                  <a:srgbClr val="0000FF"/>
                </a:solidFill>
                <a:effectLst>
                  <a:outerShdw blurRad="38100" dist="38100" dir="2700000" algn="tl">
                    <a:srgbClr val="C0C0C0"/>
                  </a:outerShdw>
                </a:effectLst>
                <a:latin typeface="Times New Roman" pitchFamily="18" charset="0"/>
              </a:rPr>
              <a:t>=0,1,2,…)</a:t>
            </a:r>
            <a:r>
              <a:rPr lang="zh-CN" altLang="en-US" sz="3600" b="1" dirty="0">
                <a:effectLst>
                  <a:outerShdw blurRad="38100" dist="38100" dir="2700000" algn="tl">
                    <a:srgbClr val="C0C0C0"/>
                  </a:outerShdw>
                </a:effectLst>
                <a:latin typeface="Times New Roman" pitchFamily="18" charset="0"/>
              </a:rPr>
              <a:t>的母函数如下</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None/>
            </a:pPr>
            <a:r>
              <a:rPr lang="en-US" altLang="zh-CN" b="1" dirty="0" err="1">
                <a:solidFill>
                  <a:srgbClr val="0000FF"/>
                </a:solidFill>
                <a:effectLst>
                  <a:outerShdw blurRad="38100" dist="38100" dir="2700000" algn="tl">
                    <a:srgbClr val="C0C0C0"/>
                  </a:outerShdw>
                </a:effectLst>
                <a:latin typeface="Times New Roman" pitchFamily="18" charset="0"/>
              </a:rPr>
              <a:t>G</a:t>
            </a:r>
            <a:r>
              <a:rPr lang="en-US" altLang="zh-CN" b="1" i="1" baseline="-25000" dirty="0" err="1">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dirty="0">
                <a:solidFill>
                  <a:srgbClr val="0000FF"/>
                </a:solidFill>
                <a:effectLst>
                  <a:outerShdw blurRad="38100" dist="38100" dir="2700000" algn="tl">
                    <a:srgbClr val="C0C0C0"/>
                  </a:outerShdw>
                </a:effectLst>
                <a:latin typeface="Times New Roman" pitchFamily="18" charset="0"/>
              </a:rPr>
              <a:t>)=C*(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,0)+C*(</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,1)</a:t>
            </a:r>
            <a:r>
              <a:rPr lang="en-US" altLang="zh-CN" b="1" i="1" dirty="0" err="1">
                <a:solidFill>
                  <a:srgbClr val="0000FF"/>
                </a:solidFill>
                <a:effectLst>
                  <a:outerShdw blurRad="38100" dist="38100" dir="2700000" algn="tl">
                    <a:srgbClr val="C0C0C0"/>
                  </a:outerShdw>
                </a:effectLst>
                <a:latin typeface="Times New Roman" pitchFamily="18" charset="0"/>
              </a:rPr>
              <a:t>x</a:t>
            </a:r>
            <a:r>
              <a:rPr lang="en-US" altLang="zh-CN" b="1" dirty="0" err="1">
                <a:solidFill>
                  <a:srgbClr val="0000FF"/>
                </a:solidFill>
                <a:effectLst>
                  <a:outerShdw blurRad="38100" dist="38100" dir="2700000" algn="tl">
                    <a:srgbClr val="C0C0C0"/>
                  </a:outerShdw>
                </a:effectLst>
                <a:latin typeface="Times New Roman" pitchFamily="18" charset="0"/>
              </a:rPr>
              <a:t>+C</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i="1" dirty="0">
                <a:solidFill>
                  <a:srgbClr val="0000FF"/>
                </a:solidFill>
                <a:effectLst>
                  <a:outerShdw blurRad="38100" dist="38100" dir="2700000" algn="tl">
                    <a:srgbClr val="C0C0C0"/>
                  </a:outerShdw>
                </a:effectLst>
                <a:latin typeface="Times New Roman" pitchFamily="18" charset="0"/>
              </a:rPr>
              <a:t>n</a:t>
            </a:r>
            <a:r>
              <a:rPr lang="en-US" altLang="zh-CN" b="1" dirty="0">
                <a:solidFill>
                  <a:srgbClr val="0000FF"/>
                </a:solidFill>
                <a:effectLst>
                  <a:outerShdw blurRad="38100" dist="38100" dir="2700000" algn="tl">
                    <a:srgbClr val="C0C0C0"/>
                  </a:outerShdw>
                </a:effectLst>
                <a:latin typeface="Times New Roman" pitchFamily="18" charset="0"/>
              </a:rPr>
              <a:t>,2) </a:t>
            </a:r>
            <a:r>
              <a:rPr lang="en-US" altLang="zh-CN" b="1" i="1" dirty="0">
                <a:solidFill>
                  <a:srgbClr val="0000FF"/>
                </a:solidFill>
                <a:effectLst>
                  <a:outerShdw blurRad="38100" dist="38100" dir="2700000" algn="tl">
                    <a:srgbClr val="C0C0C0"/>
                  </a:outerShdw>
                </a:effectLst>
                <a:latin typeface="Times New Roman" pitchFamily="18" charset="0"/>
              </a:rPr>
              <a:t>x</a:t>
            </a:r>
            <a:r>
              <a:rPr lang="en-US" altLang="zh-CN" b="1" baseline="30000" dirty="0">
                <a:solidFill>
                  <a:srgbClr val="0000FF"/>
                </a:solidFill>
                <a:effectLst>
                  <a:outerShdw blurRad="38100" dist="38100" dir="2700000" algn="tl">
                    <a:srgbClr val="C0C0C0"/>
                  </a:outerShdw>
                </a:effectLst>
                <a:latin typeface="Times New Roman" pitchFamily="18" charset="0"/>
              </a:rPr>
              <a:t>2</a:t>
            </a:r>
            <a:r>
              <a:rPr lang="en-US" altLang="zh-CN" b="1" dirty="0">
                <a:solidFill>
                  <a:srgbClr val="0000FF"/>
                </a:solidFill>
                <a:effectLst>
                  <a:outerShdw blurRad="38100" dist="38100" dir="2700000" algn="tl">
                    <a:srgbClr val="C0C0C0"/>
                  </a:outerShdw>
                </a:effectLst>
                <a:latin typeface="Times New Roman" pitchFamily="18" charset="0"/>
              </a:rPr>
              <a:t>+…</a:t>
            </a:r>
            <a:r>
              <a:rPr lang="en-US" altLang="zh-CN" b="1" dirty="0">
                <a:effectLst>
                  <a:outerShdw blurRad="38100" dist="38100" dir="2700000" algn="tl">
                    <a:srgbClr val="C0C0C0"/>
                  </a:outerShdw>
                </a:effectLst>
                <a:latin typeface="Times New Roman" pitchFamily="18" charset="0"/>
              </a:rPr>
              <a:t> </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a:solidFill>
                  <a:srgbClr val="FF0000"/>
                </a:solidFill>
                <a:effectLst>
                  <a:outerShdw blurRad="38100" dist="38100" dir="2700000" algn="tl">
                    <a:srgbClr val="C0C0C0"/>
                  </a:outerShdw>
                </a:effectLst>
                <a:latin typeface="Times New Roman" pitchFamily="18" charset="0"/>
              </a:rPr>
              <a:t>3.6)</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strips(downRight)">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strips(downRigh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strips(downRight)">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strips(downRight)">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strips(downRight)">
                                      <p:cBhvr>
                                        <p:cTn id="27" dur="500"/>
                                        <p:tgtEl>
                                          <p:spTgt spid="212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3ED6825-6F8B-4C3A-A0B1-491D3772F1B5}" type="slidenum">
              <a:rPr lang="en-US" altLang="zh-CN"/>
              <a:pPr/>
              <a:t>53</a:t>
            </a:fld>
            <a:endParaRPr lang="en-US" altLang="zh-CN"/>
          </a:p>
        </p:txBody>
      </p:sp>
      <p:sp>
        <p:nvSpPr>
          <p:cNvPr id="214019" name="Rectangle 3"/>
          <p:cNvSpPr>
            <a:spLocks noGrp="1" noChangeArrowheads="1"/>
          </p:cNvSpPr>
          <p:nvPr>
            <p:ph type="body" idx="1"/>
          </p:nvPr>
        </p:nvSpPr>
        <p:spPr>
          <a:xfrm>
            <a:off x="395288" y="620713"/>
            <a:ext cx="8229600" cy="3168650"/>
          </a:xfrm>
        </p:spPr>
        <p:txBody>
          <a:bodyPr/>
          <a:lstStyle/>
          <a:p>
            <a:pPr>
              <a:buFontTx/>
              <a:buNone/>
            </a:pPr>
            <a:r>
              <a:rPr lang="zh-CN" altLang="en-US" sz="3600" b="1">
                <a:effectLst>
                  <a:outerShdw blurRad="38100" dist="38100" dir="2700000" algn="tl">
                    <a:srgbClr val="C0C0C0"/>
                  </a:outerShdw>
                </a:effectLst>
                <a:latin typeface="Times New Roman" pitchFamily="18" charset="0"/>
              </a:rPr>
              <a:t>把递推关系</a:t>
            </a:r>
            <a:r>
              <a:rPr lang="en-US" altLang="zh-CN" sz="3600" b="1">
                <a:solidFill>
                  <a:srgbClr val="FF0000"/>
                </a:solidFill>
                <a:effectLst>
                  <a:outerShdw blurRad="38100" dist="38100" dir="2700000" algn="tl">
                    <a:srgbClr val="C0C0C0"/>
                  </a:outerShdw>
                </a:effectLst>
                <a:latin typeface="Times New Roman" pitchFamily="18" charset="0"/>
              </a:rPr>
              <a:t>(3.5)</a:t>
            </a:r>
            <a:r>
              <a:rPr lang="zh-CN" altLang="en-US" sz="3600" b="1">
                <a:effectLst>
                  <a:outerShdw blurRad="38100" dist="38100" dir="2700000" algn="tl">
                    <a:srgbClr val="C0C0C0"/>
                  </a:outerShdw>
                </a:effectLst>
                <a:latin typeface="Times New Roman" pitchFamily="18" charset="0"/>
              </a:rPr>
              <a:t>代入母函数表达式</a:t>
            </a:r>
            <a:r>
              <a:rPr lang="en-US" altLang="zh-CN" sz="3600" b="1">
                <a:solidFill>
                  <a:srgbClr val="FF0000"/>
                </a:solidFill>
                <a:effectLst>
                  <a:outerShdw blurRad="38100" dist="38100" dir="2700000" algn="tl">
                    <a:srgbClr val="C0C0C0"/>
                  </a:outerShdw>
                </a:effectLst>
                <a:latin typeface="Times New Roman" pitchFamily="18" charset="0"/>
              </a:rPr>
              <a:t>(3.6),</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effectLst>
                  <a:outerShdw blurRad="38100" dist="38100" dir="2700000" algn="tl">
                    <a:srgbClr val="C0C0C0"/>
                  </a:outerShdw>
                </a:effectLst>
                <a:latin typeface="Times New Roman" pitchFamily="18" charset="0"/>
              </a:rPr>
              <a:t>整理可得 </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G</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G</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 ,</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由于</a:t>
            </a:r>
            <a:r>
              <a:rPr lang="en-US" altLang="zh-CN" sz="3600" b="1">
                <a:solidFill>
                  <a:srgbClr val="0000FF"/>
                </a:solidFill>
                <a:effectLst>
                  <a:outerShdw blurRad="38100" dist="38100" dir="2700000" algn="tl">
                    <a:srgbClr val="C0C0C0"/>
                  </a:outerShdw>
                </a:effectLst>
                <a:latin typeface="Times New Roman" pitchFamily="18" charset="0"/>
              </a:rPr>
              <a:t>G</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)=C*(1,0)+C*(1,1)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+C*(1,2) </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p>
          <a:p>
            <a:pPr>
              <a:buFontTx/>
              <a:buNone/>
            </a:pPr>
            <a:r>
              <a:rPr lang="en-US" altLang="zh-CN" sz="3600" b="1">
                <a:solidFill>
                  <a:srgbClr val="0000FF"/>
                </a:solidFill>
                <a:effectLst>
                  <a:outerShdw blurRad="38100" dist="38100" dir="2700000" algn="tl">
                    <a:srgbClr val="C0C0C0"/>
                  </a:outerShdw>
                </a:effectLst>
                <a:latin typeface="Times New Roman" pitchFamily="18" charset="0"/>
              </a:rPr>
              <a:t>           =1/(1-</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a:effectLst>
                  <a:outerShdw blurRad="38100" dist="38100" dir="2700000" algn="tl">
                    <a:srgbClr val="C0C0C0"/>
                  </a:outerShdw>
                </a:effectLst>
                <a:latin typeface="Times New Roman" pitchFamily="18" charset="0"/>
              </a:rPr>
              <a:t> </a:t>
            </a:r>
          </a:p>
          <a:p>
            <a:pPr>
              <a:buFontTx/>
              <a:buNone/>
            </a:pPr>
            <a:r>
              <a:rPr lang="zh-CN" altLang="en-US" sz="3600" b="1">
                <a:effectLst>
                  <a:outerShdw blurRad="38100" dist="38100" dir="2700000" algn="tl">
                    <a:srgbClr val="C0C0C0"/>
                  </a:outerShdw>
                </a:effectLst>
                <a:latin typeface="Times New Roman" pitchFamily="18" charset="0"/>
              </a:rPr>
              <a:t>这样</a:t>
            </a:r>
          </a:p>
        </p:txBody>
      </p:sp>
      <p:sp>
        <p:nvSpPr>
          <p:cNvPr id="214021"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4020" name="Object 4"/>
          <p:cNvGraphicFramePr>
            <a:graphicFrameLocks noChangeAspect="1"/>
          </p:cNvGraphicFramePr>
          <p:nvPr/>
        </p:nvGraphicFramePr>
        <p:xfrm>
          <a:off x="1835150" y="3644900"/>
          <a:ext cx="5903913" cy="2274888"/>
        </p:xfrm>
        <a:graphic>
          <a:graphicData uri="http://schemas.openxmlformats.org/presentationml/2006/ole">
            <mc:AlternateContent xmlns:mc="http://schemas.openxmlformats.org/markup-compatibility/2006">
              <mc:Choice xmlns:v="urn:schemas-microsoft-com:vml" Requires="v">
                <p:oleObj spid="_x0000_s214079" name="公式" r:id="rId3" imgW="2152778" imgH="828696" progId="Equation.3">
                  <p:embed/>
                </p:oleObj>
              </mc:Choice>
              <mc:Fallback>
                <p:oleObj name="公式" r:id="rId3" imgW="2152778" imgH="828696"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644900"/>
                        <a:ext cx="5903913" cy="227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p:cTn id="7" dur="500" fill="hold"/>
                                        <p:tgtEl>
                                          <p:spTgt spid="214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40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14019">
                                            <p:txEl>
                                              <p:pRg st="1" end="1"/>
                                            </p:txEl>
                                          </p:spTgt>
                                        </p:tgtEl>
                                        <p:attrNameLst>
                                          <p:attrName>style.visibility</p:attrName>
                                        </p:attrNameLst>
                                      </p:cBhvr>
                                      <p:to>
                                        <p:strVal val="visible"/>
                                      </p:to>
                                    </p:set>
                                    <p:anim calcmode="lin" valueType="num">
                                      <p:cBhvr>
                                        <p:cTn id="13" dur="500" fill="hold"/>
                                        <p:tgtEl>
                                          <p:spTgt spid="21401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14019">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14019">
                                            <p:txEl>
                                              <p:pRg st="2" end="2"/>
                                            </p:txEl>
                                          </p:spTgt>
                                        </p:tgtEl>
                                        <p:attrNameLst>
                                          <p:attrName>style.visibility</p:attrName>
                                        </p:attrNameLst>
                                      </p:cBhvr>
                                      <p:to>
                                        <p:strVal val="visible"/>
                                      </p:to>
                                    </p:set>
                                    <p:anim calcmode="lin" valueType="num">
                                      <p:cBhvr>
                                        <p:cTn id="19" dur="500" fill="hold"/>
                                        <p:tgtEl>
                                          <p:spTgt spid="21401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14019">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214019">
                                            <p:txEl>
                                              <p:pRg st="3" end="3"/>
                                            </p:txEl>
                                          </p:spTgt>
                                        </p:tgtEl>
                                        <p:attrNameLst>
                                          <p:attrName>style.visibility</p:attrName>
                                        </p:attrNameLst>
                                      </p:cBhvr>
                                      <p:to>
                                        <p:strVal val="visible"/>
                                      </p:to>
                                    </p:set>
                                    <p:anim calcmode="lin" valueType="num">
                                      <p:cBhvr>
                                        <p:cTn id="25" dur="500" fill="hold"/>
                                        <p:tgtEl>
                                          <p:spTgt spid="21401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14019">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214020"/>
                                        </p:tgtEl>
                                        <p:attrNameLst>
                                          <p:attrName>style.visibility</p:attrName>
                                        </p:attrNameLst>
                                      </p:cBhvr>
                                      <p:to>
                                        <p:strVal val="visible"/>
                                      </p:to>
                                    </p:set>
                                    <p:anim calcmode="lin" valueType="num">
                                      <p:cBhvr>
                                        <p:cTn id="31" dur="1000" fill="hold"/>
                                        <p:tgtEl>
                                          <p:spTgt spid="214020"/>
                                        </p:tgtEl>
                                        <p:attrNameLst>
                                          <p:attrName>ppt_w</p:attrName>
                                        </p:attrNameLst>
                                      </p:cBhvr>
                                      <p:tavLst>
                                        <p:tav tm="0">
                                          <p:val>
                                            <p:strVal val="#ppt_w*0.70"/>
                                          </p:val>
                                        </p:tav>
                                        <p:tav tm="100000">
                                          <p:val>
                                            <p:strVal val="#ppt_w"/>
                                          </p:val>
                                        </p:tav>
                                      </p:tavLst>
                                    </p:anim>
                                    <p:anim calcmode="lin" valueType="num">
                                      <p:cBhvr>
                                        <p:cTn id="32" dur="1000" fill="hold"/>
                                        <p:tgtEl>
                                          <p:spTgt spid="214020"/>
                                        </p:tgtEl>
                                        <p:attrNameLst>
                                          <p:attrName>ppt_h</p:attrName>
                                        </p:attrNameLst>
                                      </p:cBhvr>
                                      <p:tavLst>
                                        <p:tav tm="0">
                                          <p:val>
                                            <p:strVal val="#ppt_h"/>
                                          </p:val>
                                        </p:tav>
                                        <p:tav tm="100000">
                                          <p:val>
                                            <p:strVal val="#ppt_h"/>
                                          </p:val>
                                        </p:tav>
                                      </p:tavLst>
                                    </p:anim>
                                    <p:animEffect transition="in" filter="fade">
                                      <p:cBhvr>
                                        <p:cTn id="33" dur="10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476857B-AB5D-4F81-9D1A-5859EB96B32C}" type="slidenum">
              <a:rPr lang="en-US" altLang="zh-CN"/>
              <a:pPr/>
              <a:t>54</a:t>
            </a:fld>
            <a:endParaRPr lang="en-US" altLang="zh-CN"/>
          </a:p>
        </p:txBody>
      </p:sp>
      <p:sp>
        <p:nvSpPr>
          <p:cNvPr id="215043" name="Rectangle 3"/>
          <p:cNvSpPr>
            <a:spLocks noGrp="1" noChangeArrowheads="1"/>
          </p:cNvSpPr>
          <p:nvPr>
            <p:ph type="body" idx="1"/>
          </p:nvPr>
        </p:nvSpPr>
        <p:spPr>
          <a:xfrm>
            <a:off x="395288" y="2074192"/>
            <a:ext cx="8229600" cy="749300"/>
          </a:xfrm>
        </p:spPr>
        <p:txBody>
          <a:bodyPr/>
          <a:lstStyle/>
          <a:p>
            <a:pPr>
              <a:buClr>
                <a:srgbClr val="FF0000"/>
              </a:buClr>
              <a:buFont typeface="Wingdings" pitchFamily="2" charset="2"/>
              <a:buChar char="l"/>
            </a:pPr>
            <a:r>
              <a:rPr lang="zh-CN" altLang="en-US" sz="3600" b="1"/>
              <a:t>由此即得</a:t>
            </a:r>
          </a:p>
        </p:txBody>
      </p:sp>
      <p:sp>
        <p:nvSpPr>
          <p:cNvPr id="215045" name="Rectangle 5"/>
          <p:cNvSpPr>
            <a:spLocks noChangeArrowheads="1"/>
          </p:cNvSpPr>
          <p:nvPr/>
        </p:nvSpPr>
        <p:spPr bwMode="auto">
          <a:xfrm>
            <a:off x="0" y="453323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5044" name="Object 4"/>
          <p:cNvGraphicFramePr>
            <a:graphicFrameLocks noChangeAspect="1"/>
          </p:cNvGraphicFramePr>
          <p:nvPr>
            <p:extLst>
              <p:ext uri="{D42A27DB-BD31-4B8C-83A1-F6EECF244321}">
                <p14:modId xmlns:p14="http://schemas.microsoft.com/office/powerpoint/2010/main" val="390274022"/>
              </p:ext>
            </p:extLst>
          </p:nvPr>
        </p:nvGraphicFramePr>
        <p:xfrm>
          <a:off x="1258888" y="2937792"/>
          <a:ext cx="6480175" cy="3011488"/>
        </p:xfrm>
        <a:graphic>
          <a:graphicData uri="http://schemas.openxmlformats.org/presentationml/2006/ole">
            <mc:AlternateContent xmlns:mc="http://schemas.openxmlformats.org/markup-compatibility/2006">
              <mc:Choice xmlns:v="urn:schemas-microsoft-com:vml" Requires="v">
                <p:oleObj spid="_x0000_s215151" name="公式" r:id="rId3" imgW="1809684" imgH="828696" progId="Equation.3">
                  <p:embed/>
                </p:oleObj>
              </mc:Choice>
              <mc:Fallback>
                <p:oleObj name="公式" r:id="rId3" imgW="1809684" imgH="828696"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937792"/>
                        <a:ext cx="6480175" cy="301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706993244"/>
              </p:ext>
            </p:extLst>
          </p:nvPr>
        </p:nvGraphicFramePr>
        <p:xfrm>
          <a:off x="683419" y="548680"/>
          <a:ext cx="7777162" cy="1314450"/>
        </p:xfrm>
        <a:graphic>
          <a:graphicData uri="http://schemas.openxmlformats.org/presentationml/2006/ole">
            <mc:AlternateContent xmlns:mc="http://schemas.openxmlformats.org/markup-compatibility/2006">
              <mc:Choice xmlns:v="urn:schemas-microsoft-com:vml" Requires="v">
                <p:oleObj spid="_x0000_s215152" name="公式" r:id="rId5" imgW="2552700" imgH="431800" progId="Equation.3">
                  <p:embed/>
                </p:oleObj>
              </mc:Choice>
              <mc:Fallback>
                <p:oleObj name="公式" r:id="rId5" imgW="2552700" imgH="431800" progId="Equation.3">
                  <p:embed/>
                  <p:pic>
                    <p:nvPicPr>
                      <p:cNvPr id="0" name="Picture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419" y="548680"/>
                        <a:ext cx="7777162"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p:cTn id="7" dur="500" fill="hold"/>
                                        <p:tgtEl>
                                          <p:spTgt spid="215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150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15044"/>
                                        </p:tgtEl>
                                        <p:attrNameLst>
                                          <p:attrName>style.visibility</p:attrName>
                                        </p:attrNameLst>
                                      </p:cBhvr>
                                      <p:to>
                                        <p:strVal val="visible"/>
                                      </p:to>
                                    </p:set>
                                    <p:anim calcmode="lin" valueType="num">
                                      <p:cBhvr>
                                        <p:cTn id="13" dur="1000" fill="hold"/>
                                        <p:tgtEl>
                                          <p:spTgt spid="215044"/>
                                        </p:tgtEl>
                                        <p:attrNameLst>
                                          <p:attrName>ppt_w</p:attrName>
                                        </p:attrNameLst>
                                      </p:cBhvr>
                                      <p:tavLst>
                                        <p:tav tm="0">
                                          <p:val>
                                            <p:strVal val="#ppt_w*0.70"/>
                                          </p:val>
                                        </p:tav>
                                        <p:tav tm="100000">
                                          <p:val>
                                            <p:strVal val="#ppt_w"/>
                                          </p:val>
                                        </p:tav>
                                      </p:tavLst>
                                    </p:anim>
                                    <p:anim calcmode="lin" valueType="num">
                                      <p:cBhvr>
                                        <p:cTn id="14" dur="1000" fill="hold"/>
                                        <p:tgtEl>
                                          <p:spTgt spid="215044"/>
                                        </p:tgtEl>
                                        <p:attrNameLst>
                                          <p:attrName>ppt_h</p:attrName>
                                        </p:attrNameLst>
                                      </p:cBhvr>
                                      <p:tavLst>
                                        <p:tav tm="0">
                                          <p:val>
                                            <p:strVal val="#ppt_h"/>
                                          </p:val>
                                        </p:tav>
                                        <p:tav tm="100000">
                                          <p:val>
                                            <p:strVal val="#ppt_h"/>
                                          </p:val>
                                        </p:tav>
                                      </p:tavLst>
                                    </p:anim>
                                    <p:animEffect transition="in" filter="fade">
                                      <p:cBhvr>
                                        <p:cTn id="15" dur="1000"/>
                                        <p:tgtEl>
                                          <p:spTgt spid="215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7F42C7A-1E90-4811-A936-55B9E86324B8}" type="slidenum">
              <a:rPr lang="en-US" altLang="zh-CN"/>
              <a:pPr/>
              <a:t>55</a:t>
            </a:fld>
            <a:endParaRPr lang="en-US" altLang="zh-CN"/>
          </a:p>
        </p:txBody>
      </p:sp>
      <p:sp>
        <p:nvSpPr>
          <p:cNvPr id="252932" name="Text Box 4"/>
          <p:cNvSpPr txBox="1">
            <a:spLocks noChangeArrowheads="1"/>
          </p:cNvSpPr>
          <p:nvPr/>
        </p:nvSpPr>
        <p:spPr bwMode="auto">
          <a:xfrm>
            <a:off x="303213" y="254000"/>
            <a:ext cx="84433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smtClean="0">
                <a:solidFill>
                  <a:srgbClr val="FF0000"/>
                </a:solidFill>
                <a:effectLst>
                  <a:outerShdw blurRad="38100" dist="38100" dir="2700000" algn="tl">
                    <a:srgbClr val="C0C0C0"/>
                  </a:outerShdw>
                </a:effectLst>
                <a:latin typeface="Times New Roman" pitchFamily="18" charset="0"/>
              </a:rPr>
              <a:t>例</a:t>
            </a:r>
            <a:r>
              <a:rPr lang="en-US" altLang="zh-CN" sz="3200" b="1" dirty="0">
                <a:solidFill>
                  <a:srgbClr val="FF0000"/>
                </a:solidFill>
                <a:effectLst>
                  <a:outerShdw blurRad="38100" dist="38100" dir="2700000" algn="tl">
                    <a:srgbClr val="C0C0C0"/>
                  </a:outerShdw>
                </a:effectLst>
                <a:latin typeface="Times New Roman" pitchFamily="18" charset="0"/>
              </a:rPr>
              <a:t>9</a:t>
            </a:r>
            <a:r>
              <a:rPr lang="zh-CN" altLang="en-US" sz="3200" b="1" dirty="0" smtClean="0">
                <a:latin typeface="Times New Roman" pitchFamily="18" charset="0"/>
              </a:rPr>
              <a:t>  </a:t>
            </a:r>
            <a:r>
              <a:rPr lang="zh-CN" altLang="en-US" sz="3200" b="1" dirty="0">
                <a:latin typeface="Times New Roman" pitchFamily="18" charset="0"/>
              </a:rPr>
              <a:t>求</a:t>
            </a:r>
            <a:r>
              <a:rPr lang="en-US" altLang="zh-CN" sz="3200" b="1" i="1" dirty="0">
                <a:latin typeface="Times New Roman" pitchFamily="18" charset="0"/>
              </a:rPr>
              <a:t>n</a:t>
            </a:r>
            <a:r>
              <a:rPr lang="zh-CN" altLang="en-US" sz="3200" b="1" dirty="0">
                <a:latin typeface="Times New Roman" pitchFamily="18" charset="0"/>
              </a:rPr>
              <a:t>位十进制数中出现偶数（奇数）个</a:t>
            </a:r>
            <a:r>
              <a:rPr lang="en-US" altLang="zh-CN" sz="3200" b="1" dirty="0">
                <a:latin typeface="Times New Roman" pitchFamily="18" charset="0"/>
              </a:rPr>
              <a:t>1</a:t>
            </a:r>
            <a:r>
              <a:rPr lang="zh-CN" altLang="en-US" sz="3200" b="1" dirty="0">
                <a:latin typeface="Times New Roman" pitchFamily="18" charset="0"/>
              </a:rPr>
              <a:t>的</a:t>
            </a:r>
          </a:p>
          <a:p>
            <a:r>
              <a:rPr lang="zh-CN" altLang="en-US" sz="3200" b="1" dirty="0">
                <a:latin typeface="Times New Roman" pitchFamily="18" charset="0"/>
              </a:rPr>
              <a:t>      数的个数</a:t>
            </a:r>
            <a:r>
              <a:rPr lang="en-US" altLang="zh-CN" sz="3200" b="1" i="1" dirty="0">
                <a:latin typeface="Times New Roman" pitchFamily="18" charset="0"/>
              </a:rPr>
              <a:t>a</a:t>
            </a:r>
            <a:r>
              <a:rPr lang="en-US" altLang="zh-CN" sz="3200" b="1" i="1" baseline="-25000" dirty="0">
                <a:latin typeface="Times New Roman" pitchFamily="18" charset="0"/>
              </a:rPr>
              <a:t>n</a:t>
            </a:r>
            <a:r>
              <a:rPr lang="en-US" altLang="zh-CN" sz="3200" b="1" dirty="0">
                <a:latin typeface="Times New Roman" pitchFamily="18" charset="0"/>
              </a:rPr>
              <a:t>(</a:t>
            </a:r>
            <a:r>
              <a:rPr lang="en-US" altLang="zh-CN" sz="3200" b="1" i="1" dirty="0" err="1">
                <a:latin typeface="Times New Roman" pitchFamily="18" charset="0"/>
              </a:rPr>
              <a:t>b</a:t>
            </a:r>
            <a:r>
              <a:rPr lang="en-US" altLang="zh-CN" sz="3200" b="1" i="1" baseline="-25000" dirty="0" err="1">
                <a:latin typeface="Times New Roman" pitchFamily="18" charset="0"/>
              </a:rPr>
              <a:t>n</a:t>
            </a:r>
            <a:r>
              <a:rPr lang="en-US" altLang="zh-CN" sz="3200" b="1" dirty="0">
                <a:latin typeface="Times New Roman" pitchFamily="18" charset="0"/>
              </a:rPr>
              <a:t>).</a:t>
            </a:r>
          </a:p>
        </p:txBody>
      </p:sp>
      <p:sp>
        <p:nvSpPr>
          <p:cNvPr id="252933" name="Text Box 5"/>
          <p:cNvSpPr txBox="1">
            <a:spLocks noChangeArrowheads="1"/>
          </p:cNvSpPr>
          <p:nvPr/>
        </p:nvSpPr>
        <p:spPr bwMode="auto">
          <a:xfrm>
            <a:off x="519113" y="1379538"/>
            <a:ext cx="3448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解：递推关系式为</a:t>
            </a:r>
          </a:p>
        </p:txBody>
      </p:sp>
      <p:graphicFrame>
        <p:nvGraphicFramePr>
          <p:cNvPr id="252934" name="Object 6"/>
          <p:cNvGraphicFramePr>
            <a:graphicFrameLocks noChangeAspect="1"/>
          </p:cNvGraphicFramePr>
          <p:nvPr/>
        </p:nvGraphicFramePr>
        <p:xfrm>
          <a:off x="1476375" y="2060575"/>
          <a:ext cx="5040313" cy="1268413"/>
        </p:xfrm>
        <a:graphic>
          <a:graphicData uri="http://schemas.openxmlformats.org/presentationml/2006/ole">
            <mc:AlternateContent xmlns:mc="http://schemas.openxmlformats.org/markup-compatibility/2006">
              <mc:Choice xmlns:v="urn:schemas-microsoft-com:vml" Requires="v">
                <p:oleObj spid="_x0000_s253052" name="公式" r:id="rId3" imgW="1816100" imgH="457200" progId="Equation.3">
                  <p:embed/>
                </p:oleObj>
              </mc:Choice>
              <mc:Fallback>
                <p:oleObj name="公式" r:id="rId3" imgW="1816100" imgH="457200" progId="Equation.3">
                  <p:embed/>
                  <p:pic>
                    <p:nvPicPr>
                      <p:cNvPr id="0"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060575"/>
                        <a:ext cx="5040313" cy="1268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5" name="Text Box 7"/>
          <p:cNvSpPr txBox="1">
            <a:spLocks noChangeArrowheads="1"/>
          </p:cNvSpPr>
          <p:nvPr/>
        </p:nvSpPr>
        <p:spPr bwMode="auto">
          <a:xfrm>
            <a:off x="1095375" y="3281363"/>
            <a:ext cx="4276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Times New Roman" pitchFamily="18" charset="0"/>
              </a:rPr>
              <a:t>初始条件为</a:t>
            </a:r>
            <a:r>
              <a:rPr lang="en-US" altLang="zh-CN" sz="3200" b="1" i="1" dirty="0">
                <a:latin typeface="Times New Roman" pitchFamily="18" charset="0"/>
              </a:rPr>
              <a:t>a</a:t>
            </a:r>
            <a:r>
              <a:rPr lang="en-US" altLang="zh-CN" sz="3200" b="1" baseline="-25000" dirty="0">
                <a:latin typeface="Times New Roman" pitchFamily="18" charset="0"/>
              </a:rPr>
              <a:t>1</a:t>
            </a:r>
            <a:r>
              <a:rPr lang="en-US" altLang="zh-CN" sz="3200" b="1" dirty="0">
                <a:latin typeface="Times New Roman" pitchFamily="18" charset="0"/>
              </a:rPr>
              <a:t>=8</a:t>
            </a:r>
            <a:r>
              <a:rPr lang="zh-CN" altLang="en-US" sz="3200" b="1" dirty="0">
                <a:latin typeface="Times New Roman" pitchFamily="18" charset="0"/>
              </a:rPr>
              <a:t>，</a:t>
            </a:r>
            <a:r>
              <a:rPr lang="en-US" altLang="zh-CN" sz="3200" b="1" i="1" dirty="0">
                <a:latin typeface="Times New Roman" pitchFamily="18" charset="0"/>
              </a:rPr>
              <a:t>b</a:t>
            </a:r>
            <a:r>
              <a:rPr lang="en-US" altLang="zh-CN" sz="3200" b="1" baseline="-25000" dirty="0">
                <a:latin typeface="Times New Roman" pitchFamily="18" charset="0"/>
              </a:rPr>
              <a:t>1</a:t>
            </a:r>
            <a:r>
              <a:rPr lang="en-US" altLang="zh-CN" sz="3200" b="1" dirty="0">
                <a:latin typeface="Times New Roman" pitchFamily="18" charset="0"/>
              </a:rPr>
              <a:t>=1.</a:t>
            </a:r>
          </a:p>
        </p:txBody>
      </p:sp>
      <p:sp>
        <p:nvSpPr>
          <p:cNvPr id="252936" name="Text Box 8"/>
          <p:cNvSpPr txBox="1">
            <a:spLocks noChangeArrowheads="1"/>
          </p:cNvSpPr>
          <p:nvPr/>
        </p:nvSpPr>
        <p:spPr bwMode="auto">
          <a:xfrm>
            <a:off x="950913" y="3857625"/>
            <a:ext cx="4994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设</a:t>
            </a:r>
            <a:r>
              <a:rPr lang="en-US" altLang="zh-CN" sz="3200" b="1">
                <a:latin typeface="Times New Roman" pitchFamily="18" charset="0"/>
              </a:rPr>
              <a:t>{</a:t>
            </a:r>
            <a:r>
              <a:rPr lang="en-US" altLang="zh-CN" sz="3200" b="1" i="1">
                <a:latin typeface="Times New Roman" pitchFamily="18" charset="0"/>
              </a:rPr>
              <a:t>a</a:t>
            </a:r>
            <a:r>
              <a:rPr lang="en-US" altLang="zh-CN" sz="3200" b="1" i="1" baseline="-25000">
                <a:latin typeface="Times New Roman" pitchFamily="18" charset="0"/>
              </a:rPr>
              <a:t>n</a:t>
            </a:r>
            <a:r>
              <a:rPr lang="en-US" altLang="zh-CN" sz="3200" b="1">
                <a:latin typeface="Times New Roman" pitchFamily="18" charset="0"/>
              </a:rPr>
              <a:t>}, {</a:t>
            </a:r>
            <a:r>
              <a:rPr lang="en-US" altLang="zh-CN" sz="3200" b="1" i="1">
                <a:latin typeface="Times New Roman" pitchFamily="18" charset="0"/>
              </a:rPr>
              <a:t>b</a:t>
            </a:r>
            <a:r>
              <a:rPr lang="en-US" altLang="zh-CN" sz="3200" b="1" i="1" baseline="-25000">
                <a:latin typeface="Times New Roman" pitchFamily="18" charset="0"/>
              </a:rPr>
              <a:t>n</a:t>
            </a:r>
            <a:r>
              <a:rPr lang="en-US" altLang="zh-CN" sz="3200" b="1">
                <a:latin typeface="Times New Roman" pitchFamily="18" charset="0"/>
              </a:rPr>
              <a:t>}</a:t>
            </a:r>
            <a:r>
              <a:rPr lang="zh-CN" altLang="en-US" sz="3200" b="1">
                <a:latin typeface="Times New Roman" pitchFamily="18" charset="0"/>
              </a:rPr>
              <a:t>的母函数分别为</a:t>
            </a:r>
          </a:p>
        </p:txBody>
      </p:sp>
      <p:graphicFrame>
        <p:nvGraphicFramePr>
          <p:cNvPr id="252937" name="Object 9"/>
          <p:cNvGraphicFramePr>
            <a:graphicFrameLocks noChangeAspect="1"/>
          </p:cNvGraphicFramePr>
          <p:nvPr/>
        </p:nvGraphicFramePr>
        <p:xfrm>
          <a:off x="971550" y="4595813"/>
          <a:ext cx="7345363" cy="1470025"/>
        </p:xfrm>
        <a:graphic>
          <a:graphicData uri="http://schemas.openxmlformats.org/presentationml/2006/ole">
            <mc:AlternateContent xmlns:mc="http://schemas.openxmlformats.org/markup-compatibility/2006">
              <mc:Choice xmlns:v="urn:schemas-microsoft-com:vml" Requires="v">
                <p:oleObj spid="_x0000_s253053" name="公式" r:id="rId5" imgW="2413000" imgH="482600" progId="Equation.3">
                  <p:embed/>
                </p:oleObj>
              </mc:Choice>
              <mc:Fallback>
                <p:oleObj name="公式" r:id="rId5" imgW="2413000" imgH="482600" progId="Equation.3">
                  <p:embed/>
                  <p:pic>
                    <p:nvPicPr>
                      <p:cNvPr id="0" name="Picture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595813"/>
                        <a:ext cx="7345363" cy="147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29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2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p:bldP spid="252935" grpId="0"/>
      <p:bldP spid="2529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AA5BED8C-85A8-45B5-B215-48E259994555}" type="slidenum">
              <a:rPr lang="en-US" altLang="zh-CN"/>
              <a:pPr/>
              <a:t>56</a:t>
            </a:fld>
            <a:endParaRPr lang="en-US" altLang="zh-CN"/>
          </a:p>
        </p:txBody>
      </p:sp>
      <p:graphicFrame>
        <p:nvGraphicFramePr>
          <p:cNvPr id="261122" name="Object 2"/>
          <p:cNvGraphicFramePr>
            <a:graphicFrameLocks noChangeAspect="1"/>
          </p:cNvGraphicFramePr>
          <p:nvPr>
            <p:extLst>
              <p:ext uri="{D42A27DB-BD31-4B8C-83A1-F6EECF244321}">
                <p14:modId xmlns:p14="http://schemas.microsoft.com/office/powerpoint/2010/main" val="3908055731"/>
              </p:ext>
            </p:extLst>
          </p:nvPr>
        </p:nvGraphicFramePr>
        <p:xfrm>
          <a:off x="249238" y="207963"/>
          <a:ext cx="8716962" cy="2127250"/>
        </p:xfrm>
        <a:graphic>
          <a:graphicData uri="http://schemas.openxmlformats.org/presentationml/2006/ole">
            <mc:AlternateContent xmlns:mc="http://schemas.openxmlformats.org/markup-compatibility/2006">
              <mc:Choice xmlns:v="urn:schemas-microsoft-com:vml" Requires="v">
                <p:oleObj spid="_x0000_s261351" name="公式" r:id="rId3" imgW="3175000" imgH="774700" progId="Equation.3">
                  <p:embed/>
                </p:oleObj>
              </mc:Choice>
              <mc:Fallback>
                <p:oleObj name="公式" r:id="rId3" imgW="3175000" imgH="774700" progId="Equation.3">
                  <p:embed/>
                  <p:pic>
                    <p:nvPicPr>
                      <p:cNvPr id="0" name="Picture 76"/>
                      <p:cNvPicPr>
                        <a:picLocks noChangeAspect="1" noChangeArrowheads="1"/>
                      </p:cNvPicPr>
                      <p:nvPr/>
                    </p:nvPicPr>
                    <p:blipFill>
                      <a:blip r:embed="rId4"/>
                      <a:srcRect/>
                      <a:stretch>
                        <a:fillRect/>
                      </a:stretch>
                    </p:blipFill>
                    <p:spPr bwMode="auto">
                      <a:xfrm>
                        <a:off x="249238" y="207963"/>
                        <a:ext cx="8716962" cy="212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3" name="Line 3"/>
          <p:cNvSpPr>
            <a:spLocks noChangeShapeType="1"/>
          </p:cNvSpPr>
          <p:nvPr/>
        </p:nvSpPr>
        <p:spPr bwMode="auto">
          <a:xfrm>
            <a:off x="0" y="2349500"/>
            <a:ext cx="90360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1124" name="Object 4"/>
          <p:cNvGraphicFramePr>
            <a:graphicFrameLocks noChangeAspect="1"/>
          </p:cNvGraphicFramePr>
          <p:nvPr/>
        </p:nvGraphicFramePr>
        <p:xfrm>
          <a:off x="611188" y="2584450"/>
          <a:ext cx="5761037" cy="690563"/>
        </p:xfrm>
        <a:graphic>
          <a:graphicData uri="http://schemas.openxmlformats.org/presentationml/2006/ole">
            <mc:AlternateContent xmlns:mc="http://schemas.openxmlformats.org/markup-compatibility/2006">
              <mc:Choice xmlns:v="urn:schemas-microsoft-com:vml" Requires="v">
                <p:oleObj spid="_x0000_s261352" name="公式" r:id="rId5" imgW="1803400" imgH="215900" progId="Equation.3">
                  <p:embed/>
                </p:oleObj>
              </mc:Choice>
              <mc:Fallback>
                <p:oleObj name="公式" r:id="rId5" imgW="1803400" imgH="215900" progId="Equation.3">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584450"/>
                        <a:ext cx="5761037"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1125" name="Text Box 5"/>
          <p:cNvSpPr txBox="1">
            <a:spLocks noChangeArrowheads="1"/>
          </p:cNvSpPr>
          <p:nvPr/>
        </p:nvSpPr>
        <p:spPr bwMode="auto">
          <a:xfrm>
            <a:off x="592138" y="3251200"/>
            <a:ext cx="1816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t>同理可得</a:t>
            </a:r>
          </a:p>
        </p:txBody>
      </p:sp>
      <p:graphicFrame>
        <p:nvGraphicFramePr>
          <p:cNvPr id="261126" name="Object 6"/>
          <p:cNvGraphicFramePr>
            <a:graphicFrameLocks noChangeAspect="1"/>
          </p:cNvGraphicFramePr>
          <p:nvPr/>
        </p:nvGraphicFramePr>
        <p:xfrm>
          <a:off x="579438" y="3870325"/>
          <a:ext cx="5680075" cy="731838"/>
        </p:xfrm>
        <a:graphic>
          <a:graphicData uri="http://schemas.openxmlformats.org/presentationml/2006/ole">
            <mc:AlternateContent xmlns:mc="http://schemas.openxmlformats.org/markup-compatibility/2006">
              <mc:Choice xmlns:v="urn:schemas-microsoft-com:vml" Requires="v">
                <p:oleObj spid="_x0000_s261353" name="Equation" r:id="rId7" imgW="1778000" imgH="228600" progId="Equation.DSMT4">
                  <p:embed/>
                </p:oleObj>
              </mc:Choice>
              <mc:Fallback>
                <p:oleObj name="Equation" r:id="rId7" imgW="1778000" imgH="228600" progId="Equation.DSMT4">
                  <p:embed/>
                  <p:pic>
                    <p:nvPicPr>
                      <p:cNvPr id="0" name="Picture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8" y="3870325"/>
                        <a:ext cx="56800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7" name="Object 7"/>
          <p:cNvGraphicFramePr>
            <a:graphicFrameLocks noChangeAspect="1"/>
          </p:cNvGraphicFramePr>
          <p:nvPr/>
        </p:nvGraphicFramePr>
        <p:xfrm>
          <a:off x="611188" y="4868863"/>
          <a:ext cx="6553200" cy="995362"/>
        </p:xfrm>
        <a:graphic>
          <a:graphicData uri="http://schemas.openxmlformats.org/presentationml/2006/ole">
            <mc:AlternateContent xmlns:mc="http://schemas.openxmlformats.org/markup-compatibility/2006">
              <mc:Choice xmlns:v="urn:schemas-microsoft-com:vml" Requires="v">
                <p:oleObj spid="_x0000_s261354" name="公式" r:id="rId9" imgW="2590800" imgH="393700" progId="Equation.3">
                  <p:embed/>
                </p:oleObj>
              </mc:Choice>
              <mc:Fallback>
                <p:oleObj name="公式" r:id="rId9" imgW="2590800" imgH="393700" progId="Equation.3">
                  <p:embed/>
                  <p:pic>
                    <p:nvPicPr>
                      <p:cNvPr id="0" name="Picture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868863"/>
                        <a:ext cx="6553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11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1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1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p:bldP spid="2611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8F3A52C8-B378-45B8-A54D-15FB0933E101}" type="slidenum">
              <a:rPr lang="en-US" altLang="zh-CN"/>
              <a:pPr/>
              <a:t>57</a:t>
            </a:fld>
            <a:endParaRPr lang="en-US" altLang="zh-CN"/>
          </a:p>
        </p:txBody>
      </p:sp>
      <p:graphicFrame>
        <p:nvGraphicFramePr>
          <p:cNvPr id="262146" name="Object 2"/>
          <p:cNvGraphicFramePr>
            <a:graphicFrameLocks noChangeAspect="1"/>
          </p:cNvGraphicFramePr>
          <p:nvPr>
            <p:extLst>
              <p:ext uri="{D42A27DB-BD31-4B8C-83A1-F6EECF244321}">
                <p14:modId xmlns:p14="http://schemas.microsoft.com/office/powerpoint/2010/main" val="794135797"/>
              </p:ext>
            </p:extLst>
          </p:nvPr>
        </p:nvGraphicFramePr>
        <p:xfrm>
          <a:off x="1277938" y="155575"/>
          <a:ext cx="5795962" cy="2705100"/>
        </p:xfrm>
        <a:graphic>
          <a:graphicData uri="http://schemas.openxmlformats.org/presentationml/2006/ole">
            <mc:AlternateContent xmlns:mc="http://schemas.openxmlformats.org/markup-compatibility/2006">
              <mc:Choice xmlns:v="urn:schemas-microsoft-com:vml" Requires="v">
                <p:oleObj spid="_x0000_s262314" name="Equation" r:id="rId3" imgW="1904760" imgH="888840" progId="Equation.DSMT4">
                  <p:embed/>
                </p:oleObj>
              </mc:Choice>
              <mc:Fallback>
                <p:oleObj name="Equation" r:id="rId3" imgW="1904760" imgH="888840" progId="Equation.DSMT4">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938" y="155575"/>
                        <a:ext cx="5795962"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47" name="Object 3"/>
          <p:cNvGraphicFramePr>
            <a:graphicFrameLocks noChangeAspect="1"/>
          </p:cNvGraphicFramePr>
          <p:nvPr/>
        </p:nvGraphicFramePr>
        <p:xfrm>
          <a:off x="827088" y="2997200"/>
          <a:ext cx="5681662" cy="1196975"/>
        </p:xfrm>
        <a:graphic>
          <a:graphicData uri="http://schemas.openxmlformats.org/presentationml/2006/ole">
            <mc:AlternateContent xmlns:mc="http://schemas.openxmlformats.org/markup-compatibility/2006">
              <mc:Choice xmlns:v="urn:schemas-microsoft-com:vml" Requires="v">
                <p:oleObj spid="_x0000_s262315" name="Equation" r:id="rId5" imgW="1866090" imgH="393529" progId="Equation.DSMT4">
                  <p:embed/>
                </p:oleObj>
              </mc:Choice>
              <mc:Fallback>
                <p:oleObj name="Equation" r:id="rId5" imgW="1866090" imgH="393529" progId="Equation.DSMT4">
                  <p:embed/>
                  <p:pic>
                    <p:nvPicPr>
                      <p:cNvPr id="0" name="Picture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997200"/>
                        <a:ext cx="5681662"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2148" name="Object 4"/>
          <p:cNvGraphicFramePr>
            <a:graphicFrameLocks noChangeAspect="1"/>
          </p:cNvGraphicFramePr>
          <p:nvPr/>
        </p:nvGraphicFramePr>
        <p:xfrm>
          <a:off x="827088" y="4724400"/>
          <a:ext cx="5641975" cy="1196975"/>
        </p:xfrm>
        <a:graphic>
          <a:graphicData uri="http://schemas.openxmlformats.org/presentationml/2006/ole">
            <mc:AlternateContent xmlns:mc="http://schemas.openxmlformats.org/markup-compatibility/2006">
              <mc:Choice xmlns:v="urn:schemas-microsoft-com:vml" Requires="v">
                <p:oleObj spid="_x0000_s262316" name="Equation" r:id="rId7" imgW="1854200" imgH="393700" progId="Equation.DSMT4">
                  <p:embed/>
                </p:oleObj>
              </mc:Choice>
              <mc:Fallback>
                <p:oleObj name="Equation" r:id="rId7" imgW="1854200" imgH="393700" progId="Equation.DSMT4">
                  <p:embed/>
                  <p:pic>
                    <p:nvPicPr>
                      <p:cNvPr id="0" name="Picture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724400"/>
                        <a:ext cx="5641975"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2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B7205CCA-B18E-44B0-B384-91B143A74466}" type="slidenum">
              <a:rPr lang="en-US" altLang="zh-CN"/>
              <a:pPr/>
              <a:t>58</a:t>
            </a:fld>
            <a:endParaRPr lang="en-US" altLang="zh-CN"/>
          </a:p>
        </p:txBody>
      </p:sp>
      <p:sp>
        <p:nvSpPr>
          <p:cNvPr id="216067" name="Rectangle 3"/>
          <p:cNvSpPr>
            <a:spLocks noGrp="1" noChangeArrowheads="1"/>
          </p:cNvSpPr>
          <p:nvPr>
            <p:ph type="body" idx="1"/>
          </p:nvPr>
        </p:nvSpPr>
        <p:spPr>
          <a:xfrm>
            <a:off x="457200" y="620713"/>
            <a:ext cx="8229600" cy="5505450"/>
          </a:xfrm>
        </p:spPr>
        <p:txBody>
          <a:bodyPr/>
          <a:lstStyle/>
          <a:p>
            <a:pPr>
              <a:lnSpc>
                <a:spcPct val="110000"/>
              </a:lnSpc>
              <a:buFontTx/>
              <a:buNone/>
            </a:pPr>
            <a:r>
              <a:rPr lang="zh-CN" altLang="en-US" sz="3600" b="1" dirty="0" smtClean="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2(</a:t>
            </a:r>
            <a:r>
              <a:rPr lang="zh-CN" altLang="en-US" sz="3600" b="1" dirty="0" smtClean="0">
                <a:solidFill>
                  <a:srgbClr val="FF0000"/>
                </a:solidFill>
                <a:effectLst>
                  <a:outerShdw blurRad="38100" dist="38100" dir="2700000" algn="tl">
                    <a:srgbClr val="C0C0C0"/>
                  </a:outerShdw>
                </a:effectLst>
                <a:latin typeface="Times New Roman" pitchFamily="18" charset="0"/>
              </a:rPr>
              <a:t>续</a:t>
            </a:r>
            <a:r>
              <a:rPr lang="en-US" altLang="zh-CN" sz="3600" b="1" dirty="0" smtClean="0">
                <a:solidFill>
                  <a:srgbClr val="FF0000"/>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solidFill>
                  <a:srgbClr val="0000FF"/>
                </a:solidFill>
                <a:effectLst>
                  <a:outerShdw blurRad="38100" dist="38100" dir="2700000" algn="tl">
                    <a:srgbClr val="C0C0C0"/>
                  </a:outerShdw>
                </a:effectLst>
                <a:latin typeface="Times New Roman" pitchFamily="18" charset="0"/>
              </a:rPr>
              <a:t>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lnSpc>
                <a:spcPct val="110000"/>
              </a:lnSpc>
              <a:buClr>
                <a:srgbClr val="FF0000"/>
              </a:buClr>
              <a:buFont typeface="Wingdings" pitchFamily="2" charset="2"/>
              <a:buChar char="l"/>
            </a:pPr>
            <a:r>
              <a:rPr lang="en-US" altLang="zh-CN" sz="3600" b="1" dirty="0">
                <a:solidFill>
                  <a:srgbClr val="0000FF"/>
                </a:solidFill>
                <a:effectLst>
                  <a:outerShdw blurRad="38100" dist="38100" dir="2700000" algn="tl">
                    <a:srgbClr val="C0C0C0"/>
                  </a:outerShdw>
                </a:effectLst>
                <a:latin typeface="Times New Roman" pitchFamily="18" charset="0"/>
              </a:rPr>
              <a:t>Fibonacci</a:t>
            </a:r>
            <a:r>
              <a:rPr lang="zh-CN" altLang="en-US" sz="3600" b="1" dirty="0">
                <a:effectLst>
                  <a:outerShdw blurRad="38100" dist="38100" dir="2700000" algn="tl">
                    <a:srgbClr val="C0C0C0"/>
                  </a:outerShdw>
                </a:effectLst>
                <a:latin typeface="Times New Roman" pitchFamily="18" charset="0"/>
              </a:rPr>
              <a:t>数列是递推关系的又一典型问题</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数列的本身有着许多应用</a:t>
            </a:r>
            <a:r>
              <a:rPr lang="en-US" altLang="zh-CN" sz="3600" b="1" dirty="0">
                <a:effectLst>
                  <a:outerShdw blurRad="38100" dist="38100" dir="2700000" algn="tl">
                    <a:srgbClr val="C0C0C0"/>
                  </a:outerShdw>
                </a:effectLst>
                <a:latin typeface="Times New Roman" pitchFamily="18" charset="0"/>
              </a:rPr>
              <a:t>. </a:t>
            </a:r>
          </a:p>
          <a:p>
            <a:pPr>
              <a:lnSpc>
                <a:spcPct val="110000"/>
              </a:lnSpc>
              <a:buClr>
                <a:srgbClr val="FF0000"/>
              </a:buClr>
              <a:buFont typeface="Wingdings" pitchFamily="2" charset="2"/>
              <a:buNone/>
            </a:pPr>
            <a:r>
              <a:rPr lang="en-US" altLang="zh-CN" sz="3600" b="1" dirty="0">
                <a:solidFill>
                  <a:srgbClr val="FF0000"/>
                </a:solidFill>
                <a:effectLst>
                  <a:outerShdw blurRad="38100" dist="38100" dir="2700000" algn="tl">
                    <a:srgbClr val="C0C0C0"/>
                  </a:outerShdw>
                </a:effectLst>
                <a:latin typeface="Times New Roman" pitchFamily="18" charset="0"/>
              </a:rPr>
              <a:t>(1)</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FF0000"/>
                </a:solidFill>
                <a:effectLst>
                  <a:outerShdw blurRad="38100" dist="38100" dir="2700000" algn="tl">
                    <a:srgbClr val="C0C0C0"/>
                  </a:outerShdw>
                </a:effectLst>
                <a:latin typeface="Times New Roman" pitchFamily="18" charset="0"/>
              </a:rPr>
              <a:t>问题的提出</a:t>
            </a:r>
            <a:r>
              <a:rPr lang="zh-CN" altLang="en-US" sz="3600" b="1" dirty="0">
                <a:effectLst>
                  <a:outerShdw blurRad="38100" dist="38100" dir="2700000" algn="tl">
                    <a:srgbClr val="C0C0C0"/>
                  </a:outerShdw>
                </a:effectLst>
                <a:latin typeface="Times New Roman" pitchFamily="18" charset="0"/>
              </a:rPr>
              <a:t>：假定初生的一对雌雄兔子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从出生的第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个月之后每个月都可以生出另外一对雌雄兔</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如果第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个月只有一对初生的雌雄兔子</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问</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个月之后共有多少对兔子？</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strips(downRight)">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strips(downRight)">
                                      <p:cBhvr>
                                        <p:cTn id="12" dur="500"/>
                                        <p:tgtEl>
                                          <p:spTgt spid="2160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6067">
                                            <p:txEl>
                                              <p:pRg st="2" end="2"/>
                                            </p:txEl>
                                          </p:spTgt>
                                        </p:tgtEl>
                                        <p:attrNameLst>
                                          <p:attrName>style.visibility</p:attrName>
                                        </p:attrNameLst>
                                      </p:cBhvr>
                                      <p:to>
                                        <p:strVal val="visible"/>
                                      </p:to>
                                    </p:set>
                                    <p:animEffect transition="in" filter="strips(downRight)">
                                      <p:cBhvr>
                                        <p:cTn id="17" dur="500"/>
                                        <p:tgtEl>
                                          <p:spTgt spid="216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583E8D93-95B1-47E8-9498-6F034F63BEC9}" type="slidenum">
              <a:rPr lang="en-US" altLang="zh-CN"/>
              <a:pPr/>
              <a:t>59</a:t>
            </a:fld>
            <a:endParaRPr lang="en-US" altLang="zh-CN"/>
          </a:p>
        </p:txBody>
      </p:sp>
      <p:sp>
        <p:nvSpPr>
          <p:cNvPr id="218115" name="Rectangle 3"/>
          <p:cNvSpPr>
            <a:spLocks noGrp="1" noChangeArrowheads="1"/>
          </p:cNvSpPr>
          <p:nvPr>
            <p:ph type="body" idx="1"/>
          </p:nvPr>
        </p:nvSpPr>
        <p:spPr>
          <a:xfrm>
            <a:off x="358776" y="1569169"/>
            <a:ext cx="8229600" cy="3600450"/>
          </a:xfrm>
        </p:spPr>
        <p:txBody>
          <a:bodyPr/>
          <a:lstStyle/>
          <a:p>
            <a:pPr>
              <a:lnSpc>
                <a:spcPct val="110000"/>
              </a:lnSpc>
              <a:buFontTx/>
              <a:buNone/>
            </a:pPr>
            <a:r>
              <a:rPr lang="en-US" altLang="zh-CN" sz="3600" b="1">
                <a:solidFill>
                  <a:srgbClr val="FF0000"/>
                </a:solidFill>
                <a:effectLst>
                  <a:outerShdw blurRad="38100" dist="38100" dir="2700000" algn="tl">
                    <a:srgbClr val="C0C0C0"/>
                  </a:outerShdw>
                </a:effectLst>
                <a:latin typeface="Times New Roman" pitchFamily="18" charset="0"/>
              </a:rPr>
              <a:t>(3)</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解递推关系</a:t>
            </a:r>
            <a:r>
              <a:rPr lang="en-US" altLang="zh-CN" sz="3600" b="1">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设</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 F</a:t>
            </a:r>
            <a:r>
              <a:rPr lang="en-US" altLang="zh-CN" sz="3600" b="1" baseline="-25000">
                <a:solidFill>
                  <a:srgbClr val="0000FF"/>
                </a:solidFill>
                <a:effectLst>
                  <a:outerShdw blurRad="38100" dist="38100" dir="2700000" algn="tl">
                    <a:srgbClr val="C0C0C0"/>
                  </a:outerShdw>
                </a:effectLst>
                <a:latin typeface="Times New Roman" pitchFamily="18" charset="0"/>
              </a:rPr>
              <a:t>1</a:t>
            </a:r>
            <a:r>
              <a:rPr lang="en-US" altLang="zh-CN" sz="3600" b="1" i="1">
                <a:solidFill>
                  <a:srgbClr val="0000FF"/>
                </a:solidFill>
                <a:effectLst>
                  <a:outerShdw blurRad="38100" dist="38100" dir="2700000" algn="tl">
                    <a:srgbClr val="C0C0C0"/>
                  </a:outerShdw>
                </a:effectLst>
                <a:latin typeface="Times New Roman" pitchFamily="18" charset="0"/>
              </a:rPr>
              <a:t>x+ F</a:t>
            </a:r>
            <a:r>
              <a:rPr lang="en-US" altLang="zh-CN" sz="3600" b="1" baseline="-25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i="1">
                <a:solidFill>
                  <a:srgbClr val="0000FF"/>
                </a:solidFill>
                <a:effectLst>
                  <a:outerShdw blurRad="38100" dist="38100" dir="2700000" algn="tl">
                    <a:srgbClr val="C0C0C0"/>
                  </a:outerShdw>
                </a:effectLst>
                <a:latin typeface="Times New Roman" pitchFamily="18" charset="0"/>
              </a:rPr>
              <a:t>,</a:t>
            </a:r>
            <a:r>
              <a:rPr lang="en-US" altLang="zh-CN" sz="3600" b="1">
                <a:solidFill>
                  <a:srgbClr val="0000FF"/>
                </a:solidFill>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把递推关系</a:t>
            </a:r>
            <a:r>
              <a:rPr lang="en-US" altLang="zh-CN" sz="3600" b="1">
                <a:solidFill>
                  <a:srgbClr val="FF0000"/>
                </a:solidFill>
                <a:effectLst>
                  <a:outerShdw blurRad="38100" dist="38100" dir="2700000" algn="tl">
                    <a:srgbClr val="C0C0C0"/>
                  </a:outerShdw>
                </a:effectLst>
                <a:latin typeface="Times New Roman" pitchFamily="18" charset="0"/>
              </a:rPr>
              <a:t>(3.7)</a:t>
            </a:r>
            <a:r>
              <a:rPr lang="zh-CN" altLang="en-US" sz="3600" b="1">
                <a:effectLst>
                  <a:outerShdw blurRad="38100" dist="38100" dir="2700000" algn="tl">
                    <a:srgbClr val="C0C0C0"/>
                  </a:outerShdw>
                </a:effectLst>
                <a:latin typeface="Times New Roman" pitchFamily="18" charset="0"/>
              </a:rPr>
              <a:t>代入这个母函数式</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整理可得到</a:t>
            </a:r>
            <a:r>
              <a:rPr lang="en-US" altLang="zh-CN" sz="3600" b="1">
                <a:effectLst>
                  <a:outerShdw blurRad="38100" dist="38100" dir="2700000" algn="tl">
                    <a:srgbClr val="C0C0C0"/>
                  </a:outerShdw>
                </a:effectLst>
                <a:latin typeface="Times New Roman" pitchFamily="18" charset="0"/>
              </a:rPr>
              <a:t>:</a:t>
            </a:r>
          </a:p>
          <a:p>
            <a:pPr>
              <a:lnSpc>
                <a:spcPct val="110000"/>
              </a:lnSpc>
              <a:buFontTx/>
              <a:buNone/>
            </a:pP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=x+xG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a:t>
            </a:r>
          </a:p>
          <a:p>
            <a:pPr>
              <a:lnSpc>
                <a:spcPct val="110000"/>
              </a:lnSpc>
              <a:buFontTx/>
              <a:buNone/>
            </a:pPr>
            <a:r>
              <a:rPr lang="en-US" altLang="zh-CN" sz="3600" b="1" i="1">
                <a:solidFill>
                  <a:srgbClr val="0000FF"/>
                </a:solidFill>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1-x-x</a:t>
            </a:r>
            <a:r>
              <a:rPr lang="en-US" altLang="zh-CN" sz="3600" b="1" i="1" baseline="30000">
                <a:solidFill>
                  <a:srgbClr val="0000FF"/>
                </a:solidFill>
                <a:effectLst>
                  <a:outerShdw blurRad="38100" dist="38100" dir="2700000" algn="tl">
                    <a:srgbClr val="C0C0C0"/>
                  </a:outerShdw>
                </a:effectLst>
                <a:latin typeface="Times New Roman" pitchFamily="18" charset="0"/>
              </a:rPr>
              <a:t>2</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G</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r>
              <a:rPr lang="en-US" altLang="zh-CN" sz="3600" b="1" i="1">
                <a:solidFill>
                  <a:srgbClr val="0000FF"/>
                </a:solidFill>
                <a:effectLst>
                  <a:outerShdw blurRad="38100" dist="38100" dir="2700000" algn="tl">
                    <a:srgbClr val="C0C0C0"/>
                  </a:outerShdw>
                </a:effectLst>
                <a:latin typeface="Times New Roman" pitchFamily="18" charset="0"/>
              </a:rPr>
              <a:t>=x.</a:t>
            </a:r>
          </a:p>
        </p:txBody>
      </p:sp>
      <p:sp>
        <p:nvSpPr>
          <p:cNvPr id="218117" name="Rectangle 5"/>
          <p:cNvSpPr>
            <a:spLocks noChangeArrowheads="1"/>
          </p:cNvSpPr>
          <p:nvPr/>
        </p:nvSpPr>
        <p:spPr bwMode="auto">
          <a:xfrm>
            <a:off x="-36512" y="41726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8116" name="Object 4"/>
          <p:cNvGraphicFramePr>
            <a:graphicFrameLocks noChangeAspect="1"/>
          </p:cNvGraphicFramePr>
          <p:nvPr>
            <p:extLst>
              <p:ext uri="{D42A27DB-BD31-4B8C-83A1-F6EECF244321}">
                <p14:modId xmlns:p14="http://schemas.microsoft.com/office/powerpoint/2010/main" val="1833262396"/>
              </p:ext>
            </p:extLst>
          </p:nvPr>
        </p:nvGraphicFramePr>
        <p:xfrm>
          <a:off x="2303463" y="5241056"/>
          <a:ext cx="3671888" cy="1284288"/>
        </p:xfrm>
        <a:graphic>
          <a:graphicData uri="http://schemas.openxmlformats.org/presentationml/2006/ole">
            <mc:AlternateContent xmlns:mc="http://schemas.openxmlformats.org/markup-compatibility/2006">
              <mc:Choice xmlns:v="urn:schemas-microsoft-com:vml" Requires="v">
                <p:oleObj spid="_x0000_s218176" name="公式" r:id="rId3" imgW="1162095" imgH="400042" progId="Equation.3">
                  <p:embed/>
                </p:oleObj>
              </mc:Choice>
              <mc:Fallback>
                <p:oleObj name="公式" r:id="rId3" imgW="1162095" imgH="400042"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3" y="5241056"/>
                        <a:ext cx="3671888"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noChangeArrowheads="1"/>
          </p:cNvSpPr>
          <p:nvPr/>
        </p:nvSpPr>
        <p:spPr bwMode="auto">
          <a:xfrm>
            <a:off x="323528" y="692274"/>
            <a:ext cx="8229600" cy="648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ctr">
              <a:lnSpc>
                <a:spcPct val="90000"/>
              </a:lnSpc>
              <a:buFontTx/>
              <a:buNone/>
            </a:pPr>
            <a:r>
              <a:rPr lang="en-US" altLang="zh-CN" sz="3600" b="1" smtClean="0">
                <a:solidFill>
                  <a:srgbClr val="FF0000"/>
                </a:solidFill>
                <a:effectLst>
                  <a:outerShdw blurRad="38100" dist="38100" dir="2700000" algn="tl">
                    <a:srgbClr val="C0C0C0"/>
                  </a:outerShdw>
                </a:effectLst>
                <a:latin typeface="Times New Roman" pitchFamily="18" charset="0"/>
              </a:rPr>
              <a:t>(2)</a:t>
            </a:r>
            <a:r>
              <a:rPr lang="en-US" altLang="zh-CN" sz="3600" b="1" smtClean="0">
                <a:effectLst>
                  <a:outerShdw blurRad="38100" dist="38100" dir="2700000" algn="tl">
                    <a:srgbClr val="C0C0C0"/>
                  </a:outerShdw>
                </a:effectLst>
                <a:latin typeface="Times New Roman" pitchFamily="18" charset="0"/>
              </a:rPr>
              <a:t> </a:t>
            </a:r>
            <a:r>
              <a:rPr lang="zh-CN" altLang="en-US" sz="3600" b="1" smtClean="0">
                <a:solidFill>
                  <a:srgbClr val="FF0000"/>
                </a:solidFill>
                <a:effectLst>
                  <a:outerShdw blurRad="38100" dist="38100" dir="2700000" algn="tl">
                    <a:srgbClr val="C0C0C0"/>
                  </a:outerShdw>
                </a:effectLst>
                <a:latin typeface="Times New Roman" pitchFamily="18" charset="0"/>
              </a:rPr>
              <a:t>求递推关系</a:t>
            </a:r>
            <a:r>
              <a:rPr lang="en-US" altLang="zh-CN" sz="3600" b="1" smtClean="0">
                <a:effectLst>
                  <a:outerShdw blurRad="38100" dist="38100" dir="2700000" algn="tl">
                    <a:srgbClr val="C0C0C0"/>
                  </a:outerShdw>
                </a:effectLst>
                <a:latin typeface="Times New Roman" pitchFamily="18" charset="0"/>
              </a:rPr>
              <a:t>: </a:t>
            </a:r>
            <a:r>
              <a:rPr lang="en-US" altLang="zh-CN" sz="3600" b="1" smtClean="0">
                <a:solidFill>
                  <a:srgbClr val="0000FF"/>
                </a:solidFill>
                <a:effectLst>
                  <a:outerShdw blurRad="38100" dist="38100" dir="2700000" algn="tl">
                    <a:srgbClr val="C0C0C0"/>
                  </a:outerShdw>
                </a:effectLst>
                <a:latin typeface="Times New Roman" pitchFamily="18" charset="0"/>
              </a:rPr>
              <a:t>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baseline="-25000" smtClean="0">
                <a:solidFill>
                  <a:srgbClr val="0000FF"/>
                </a:solidFill>
                <a:effectLst>
                  <a:outerShdw blurRad="38100" dist="38100" dir="2700000" algn="tl">
                    <a:srgbClr val="C0C0C0"/>
                  </a:outerShdw>
                </a:effectLst>
                <a:latin typeface="Times New Roman" pitchFamily="18" charset="0"/>
              </a:rPr>
              <a:t>-1</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i="1" baseline="-25000" smtClean="0">
                <a:solidFill>
                  <a:srgbClr val="0000FF"/>
                </a:solidFill>
                <a:effectLst>
                  <a:outerShdw blurRad="38100" dist="38100" dir="2700000" algn="tl">
                    <a:srgbClr val="C0C0C0"/>
                  </a:outerShdw>
                </a:effectLst>
                <a:latin typeface="Times New Roman" pitchFamily="18" charset="0"/>
              </a:rPr>
              <a:t>n</a:t>
            </a:r>
            <a:r>
              <a:rPr lang="en-US" altLang="zh-CN" sz="3600" b="1" baseline="-25000" smtClean="0">
                <a:solidFill>
                  <a:srgbClr val="0000FF"/>
                </a:solidFill>
                <a:effectLst>
                  <a:outerShdw blurRad="38100" dist="38100" dir="2700000" algn="tl">
                    <a:srgbClr val="C0C0C0"/>
                  </a:outerShdw>
                </a:effectLst>
                <a:latin typeface="Times New Roman" pitchFamily="18" charset="0"/>
              </a:rPr>
              <a:t>-2</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baseline="-25000" smtClean="0">
                <a:solidFill>
                  <a:srgbClr val="0000FF"/>
                </a:solidFill>
                <a:effectLst>
                  <a:outerShdw blurRad="38100" dist="38100" dir="2700000" algn="tl">
                    <a:srgbClr val="C0C0C0"/>
                  </a:outerShdw>
                </a:effectLst>
                <a:latin typeface="Times New Roman" pitchFamily="18" charset="0"/>
              </a:rPr>
              <a:t>1</a:t>
            </a:r>
            <a:r>
              <a:rPr lang="en-US" altLang="zh-CN" sz="3600" b="1" smtClean="0">
                <a:solidFill>
                  <a:srgbClr val="0000FF"/>
                </a:solidFill>
                <a:effectLst>
                  <a:outerShdw blurRad="38100" dist="38100" dir="2700000" algn="tl">
                    <a:srgbClr val="C0C0C0"/>
                  </a:outerShdw>
                </a:effectLst>
                <a:latin typeface="Times New Roman" pitchFamily="18" charset="0"/>
              </a:rPr>
              <a:t> =F</a:t>
            </a:r>
            <a:r>
              <a:rPr lang="en-US" altLang="zh-CN" sz="3600" b="1" baseline="-25000" smtClean="0">
                <a:solidFill>
                  <a:srgbClr val="0000FF"/>
                </a:solidFill>
                <a:effectLst>
                  <a:outerShdw blurRad="38100" dist="38100" dir="2700000" algn="tl">
                    <a:srgbClr val="C0C0C0"/>
                  </a:outerShdw>
                </a:effectLst>
                <a:latin typeface="Times New Roman" pitchFamily="18" charset="0"/>
              </a:rPr>
              <a:t>2</a:t>
            </a:r>
            <a:r>
              <a:rPr lang="en-US" altLang="zh-CN" sz="3600" b="1" smtClean="0">
                <a:solidFill>
                  <a:srgbClr val="0000FF"/>
                </a:solidFill>
                <a:effectLst>
                  <a:outerShdw blurRad="38100" dist="38100" dir="2700000" algn="tl">
                    <a:srgbClr val="C0C0C0"/>
                  </a:outerShdw>
                </a:effectLst>
                <a:latin typeface="Times New Roman" pitchFamily="18" charset="0"/>
              </a:rPr>
              <a:t>=1</a:t>
            </a:r>
            <a:endParaRPr lang="en-US" altLang="zh-CN" sz="3600" b="1" dirty="0">
              <a:solidFill>
                <a:srgbClr val="0000FF"/>
              </a:solidFill>
              <a:effectLst>
                <a:outerShdw blurRad="38100" dist="38100" dir="2700000" algn="tl">
                  <a:srgbClr val="C0C0C0"/>
                </a:outerShdw>
              </a:effectLst>
              <a:latin typeface="Times New Roman" pitchFamily="18" charset="0"/>
              <a:sym typeface="Symbol" pitchFamily="18" charset="2"/>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down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5">
                                            <p:txEl>
                                              <p:pRg st="0" end="0"/>
                                            </p:txEl>
                                          </p:spTgt>
                                        </p:tgtEl>
                                        <p:attrNameLst>
                                          <p:attrName>style.visibility</p:attrName>
                                        </p:attrNameLst>
                                      </p:cBhvr>
                                      <p:to>
                                        <p:strVal val="visible"/>
                                      </p:to>
                                    </p:set>
                                    <p:animEffect transition="in" filter="strips(downRight)">
                                      <p:cBhvr>
                                        <p:cTn id="12" dur="500"/>
                                        <p:tgtEl>
                                          <p:spTgt spid="218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8115">
                                            <p:txEl>
                                              <p:pRg st="1" end="1"/>
                                            </p:txEl>
                                          </p:spTgt>
                                        </p:tgtEl>
                                        <p:attrNameLst>
                                          <p:attrName>style.visibility</p:attrName>
                                        </p:attrNameLst>
                                      </p:cBhvr>
                                      <p:to>
                                        <p:strVal val="visible"/>
                                      </p:to>
                                    </p:set>
                                    <p:animEffect transition="in" filter="strips(downRight)">
                                      <p:cBhvr>
                                        <p:cTn id="17" dur="500"/>
                                        <p:tgtEl>
                                          <p:spTgt spid="2181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18115">
                                            <p:txEl>
                                              <p:pRg st="2" end="2"/>
                                            </p:txEl>
                                          </p:spTgt>
                                        </p:tgtEl>
                                        <p:attrNameLst>
                                          <p:attrName>style.visibility</p:attrName>
                                        </p:attrNameLst>
                                      </p:cBhvr>
                                      <p:to>
                                        <p:strVal val="visible"/>
                                      </p:to>
                                    </p:set>
                                    <p:animEffect transition="in" filter="strips(downRight)">
                                      <p:cBhvr>
                                        <p:cTn id="22" dur="500"/>
                                        <p:tgtEl>
                                          <p:spTgt spid="2181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18115">
                                            <p:txEl>
                                              <p:pRg st="3" end="3"/>
                                            </p:txEl>
                                          </p:spTgt>
                                        </p:tgtEl>
                                        <p:attrNameLst>
                                          <p:attrName>style.visibility</p:attrName>
                                        </p:attrNameLst>
                                      </p:cBhvr>
                                      <p:to>
                                        <p:strVal val="visible"/>
                                      </p:to>
                                    </p:set>
                                    <p:animEffect transition="in" filter="strips(downRight)">
                                      <p:cBhvr>
                                        <p:cTn id="27" dur="500"/>
                                        <p:tgtEl>
                                          <p:spTgt spid="21811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18116"/>
                                        </p:tgtEl>
                                        <p:attrNameLst>
                                          <p:attrName>style.visibility</p:attrName>
                                        </p:attrNameLst>
                                      </p:cBhvr>
                                      <p:to>
                                        <p:strVal val="visible"/>
                                      </p:to>
                                    </p:set>
                                    <p:anim calcmode="lin" valueType="num">
                                      <p:cBhvr>
                                        <p:cTn id="32" dur="1000" fill="hold"/>
                                        <p:tgtEl>
                                          <p:spTgt spid="218116"/>
                                        </p:tgtEl>
                                        <p:attrNameLst>
                                          <p:attrName>ppt_w</p:attrName>
                                        </p:attrNameLst>
                                      </p:cBhvr>
                                      <p:tavLst>
                                        <p:tav tm="0">
                                          <p:val>
                                            <p:strVal val="#ppt_w*0.70"/>
                                          </p:val>
                                        </p:tav>
                                        <p:tav tm="100000">
                                          <p:val>
                                            <p:strVal val="#ppt_w"/>
                                          </p:val>
                                        </p:tav>
                                      </p:tavLst>
                                    </p:anim>
                                    <p:anim calcmode="lin" valueType="num">
                                      <p:cBhvr>
                                        <p:cTn id="33" dur="1000" fill="hold"/>
                                        <p:tgtEl>
                                          <p:spTgt spid="218116"/>
                                        </p:tgtEl>
                                        <p:attrNameLst>
                                          <p:attrName>ppt_h</p:attrName>
                                        </p:attrNameLst>
                                      </p:cBhvr>
                                      <p:tavLst>
                                        <p:tav tm="0">
                                          <p:val>
                                            <p:strVal val="#ppt_h"/>
                                          </p:val>
                                        </p:tav>
                                        <p:tav tm="100000">
                                          <p:val>
                                            <p:strVal val="#ppt_h"/>
                                          </p:val>
                                        </p:tav>
                                      </p:tavLst>
                                    </p:anim>
                                    <p:animEffect transition="in" filter="fade">
                                      <p:cBhvr>
                                        <p:cTn id="34" dur="1000"/>
                                        <p:tgtEl>
                                          <p:spTgt spid="218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DC77C720-7726-4443-9322-42D000DF0C97}" type="slidenum">
              <a:rPr lang="en-US" altLang="zh-CN"/>
              <a:pPr/>
              <a:t>6</a:t>
            </a:fld>
            <a:endParaRPr lang="en-US" altLang="zh-CN"/>
          </a:p>
        </p:txBody>
      </p:sp>
      <p:sp>
        <p:nvSpPr>
          <p:cNvPr id="227330" name="Rectangle 2"/>
          <p:cNvSpPr>
            <a:spLocks noChangeArrowheads="1"/>
          </p:cNvSpPr>
          <p:nvPr/>
        </p:nvSpPr>
        <p:spPr bwMode="auto">
          <a:xfrm>
            <a:off x="1692275" y="2349500"/>
            <a:ext cx="217488"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1" name="Rectangle 3"/>
          <p:cNvSpPr>
            <a:spLocks noChangeArrowheads="1"/>
          </p:cNvSpPr>
          <p:nvPr/>
        </p:nvSpPr>
        <p:spPr bwMode="auto">
          <a:xfrm>
            <a:off x="4716463" y="2276475"/>
            <a:ext cx="217487"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2" name="Rectangle 4"/>
          <p:cNvSpPr>
            <a:spLocks noChangeArrowheads="1"/>
          </p:cNvSpPr>
          <p:nvPr/>
        </p:nvSpPr>
        <p:spPr bwMode="auto">
          <a:xfrm>
            <a:off x="7018338" y="2276475"/>
            <a:ext cx="217487" cy="2808288"/>
          </a:xfrm>
          <a:prstGeom prst="rect">
            <a:avLst/>
          </a:prstGeom>
          <a:gradFill rotWithShape="1">
            <a:gsLst>
              <a:gs pos="0">
                <a:schemeClr val="tx1"/>
              </a:gs>
              <a:gs pos="100000">
                <a:schemeClr val="tx1">
                  <a:gamma/>
                  <a:tint val="0"/>
                  <a:invGamma/>
                </a:schemeClr>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3" name="Text Box 5"/>
          <p:cNvSpPr txBox="1">
            <a:spLocks noChangeArrowheads="1"/>
          </p:cNvSpPr>
          <p:nvPr/>
        </p:nvSpPr>
        <p:spPr bwMode="auto">
          <a:xfrm>
            <a:off x="1547813" y="836613"/>
            <a:ext cx="455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A</a:t>
            </a:r>
          </a:p>
        </p:txBody>
      </p:sp>
      <p:sp>
        <p:nvSpPr>
          <p:cNvPr id="227334" name="Text Box 6"/>
          <p:cNvSpPr txBox="1">
            <a:spLocks noChangeArrowheads="1"/>
          </p:cNvSpPr>
          <p:nvPr/>
        </p:nvSpPr>
        <p:spPr bwMode="auto">
          <a:xfrm>
            <a:off x="4716463" y="908050"/>
            <a:ext cx="45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B</a:t>
            </a:r>
          </a:p>
        </p:txBody>
      </p:sp>
      <p:sp>
        <p:nvSpPr>
          <p:cNvPr id="227335" name="Text Box 7"/>
          <p:cNvSpPr txBox="1">
            <a:spLocks noChangeArrowheads="1"/>
          </p:cNvSpPr>
          <p:nvPr/>
        </p:nvSpPr>
        <p:spPr bwMode="auto">
          <a:xfrm>
            <a:off x="6948488" y="904875"/>
            <a:ext cx="477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ffectLst>
                  <a:outerShdw blurRad="38100" dist="38100" dir="2700000" algn="tl">
                    <a:srgbClr val="C0C0C0"/>
                  </a:outerShdw>
                </a:effectLst>
                <a:latin typeface="Arial Unicode MS" pitchFamily="34" charset="-122"/>
                <a:ea typeface="Arial Unicode MS" pitchFamily="34" charset="-122"/>
                <a:cs typeface="Arial Unicode MS" pitchFamily="34" charset="-122"/>
              </a:rPr>
              <a:t>C</a:t>
            </a:r>
          </a:p>
        </p:txBody>
      </p:sp>
      <p:sp>
        <p:nvSpPr>
          <p:cNvPr id="227336" name="Rectangle 8"/>
          <p:cNvSpPr>
            <a:spLocks noChangeArrowheads="1"/>
          </p:cNvSpPr>
          <p:nvPr/>
        </p:nvSpPr>
        <p:spPr bwMode="auto">
          <a:xfrm>
            <a:off x="1187450" y="4292600"/>
            <a:ext cx="1152525" cy="288925"/>
          </a:xfrm>
          <a:prstGeom prst="rect">
            <a:avLst/>
          </a:prstGeom>
          <a:gradFill rotWithShape="1">
            <a:gsLst>
              <a:gs pos="0">
                <a:srgbClr val="FF9966">
                  <a:gamma/>
                  <a:shade val="46275"/>
                  <a:invGamma/>
                </a:srgbClr>
              </a:gs>
              <a:gs pos="50000">
                <a:srgbClr val="FF9966"/>
              </a:gs>
              <a:gs pos="100000">
                <a:srgbClr val="FF9966">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7" name="Rectangle 9"/>
          <p:cNvSpPr>
            <a:spLocks noChangeArrowheads="1"/>
          </p:cNvSpPr>
          <p:nvPr/>
        </p:nvSpPr>
        <p:spPr bwMode="auto">
          <a:xfrm>
            <a:off x="971550" y="4579938"/>
            <a:ext cx="1584325" cy="28892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38" name="Rectangle 10"/>
          <p:cNvSpPr>
            <a:spLocks noChangeArrowheads="1"/>
          </p:cNvSpPr>
          <p:nvPr/>
        </p:nvSpPr>
        <p:spPr bwMode="auto">
          <a:xfrm>
            <a:off x="684213" y="4868863"/>
            <a:ext cx="2160587" cy="288925"/>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775858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00226 -0.02546 C -0.00139 -0.04074 0.00226 -0.02245 0.00226 -0.05139 C 0.00226 -0.0588 0.0007 -0.06412 -0.00087 -0.0706 C -0.00399 -0.10185 -0.0026 -0.13704 0.00556 -0.16736 C 0.00834 -0.19097 0.00243 -0.20949 -0.00087 -0.23194 C 0.00174 -0.26805 0.00278 -0.3044 0.01042 -0.33935 C 0.01337 -0.35301 0.01215 -0.36759 0.0217 -0.37593 C 0.02882 -0.39074 0.04479 -0.39954 0.05556 -0.41042 C 0.0625 -0.42477 0.05434 -0.41088 0.06354 -0.41898 C 0.0757 -0.42963 0.06163 -0.42268 0.07327 -0.42755 C 0.07865 -0.43472 0.08525 -0.43935 0.09254 -0.44259 C 0.10261 -0.45162 0.11476 -0.45185 0.12639 -0.45555 C 0.13872 -0.45532 0.20156 -0.45486 0.22813 -0.45139 C 0.25295 -0.44815 0.27691 -0.44213 0.30226 -0.44051 C 0.31233 -0.43866 0.31771 -0.4375 0.32813 -0.43634 C 0.34271 -0.43472 0.3717 -0.43194 0.3717 -0.43194 C 0.41268 -0.43796 0.45295 -0.43356 0.49427 -0.43194 C 0.50938 -0.43055 0.52049 -0.4294 0.53455 -0.42338 C 0.5434 -0.41968 0.53646 -0.42268 0.54913 -0.4169 C 0.5507 -0.4162 0.55382 -0.41481 0.55382 -0.41481 C 0.55903 -0.40995 0.56406 -0.4088 0.56997 -0.40602 C 0.58038 -0.38611 0.5816 -0.35 0.58785 -0.32662 C 0.58698 -0.29676 0.58733 -0.26597 0.58299 -0.23634 C 0.58021 -0.19514 0.57882 -0.15602 0.58611 -0.11574 C 0.58281 -0.05162 0.58455 0.01157 0.58455 0.0757 " pathEditMode="relative" ptsTypes="ffffffffffffffffffffffffA">
                                      <p:cBhvr>
                                        <p:cTn id="6" dur="2000" fill="hold"/>
                                        <p:tgtEl>
                                          <p:spTgt spid="22733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grpId="0" nodeType="clickEffect">
                                  <p:stCondLst>
                                    <p:cond delay="0"/>
                                  </p:stCondLst>
                                  <p:childTnLst>
                                    <p:animMotion origin="layout" path="M -1.94444E-6 2.59259E-6 C -0.00347 -0.02524 0.00417 -0.05209 0.00643 -0.07732 C 0.00816 -0.11621 0.00469 -0.15486 -1.94444E-6 -0.19352 C 0.00052 -0.20348 0.00087 -0.21366 0.00157 -0.22361 C 0.00243 -0.2338 0.00469 -0.25371 0.00469 -0.25371 C 0.00521 -0.26528 0.00608 -0.27662 0.00643 -0.2882 C 0.00712 -0.30834 0.00712 -0.32824 0.00799 -0.34838 C 0.00886 -0.36991 0.01962 -0.40186 0.029 -0.41922 C 0.03507 -0.43033 0.04827 -0.43866 0.05799 -0.44283 C 0.06476 -0.44908 0.07292 -0.45139 0.08056 -0.45579 C 0.09653 -0.46505 0.11198 -0.47385 0.129 -0.4794 C 0.16077 -0.47871 0.24028 -0.4875 0.28386 -0.46667 C 0.29445 -0.46158 0.30209 -0.44977 0.31285 -0.44514 C 0.31667 -0.43727 0.32066 -0.43681 0.3257 -0.4301 C 0.33091 -0.40857 0.32275 -0.43982 0.33056 -0.41713 C 0.33299 -0.40996 0.33403 -0.40301 0.33542 -0.39561 C 0.33316 -0.36806 0.33507 -0.34121 0.33698 -0.31389 C 0.33612 -0.26181 0.33733 -0.20695 0.33212 -0.15486 C 0.33386 -0.12107 0.33577 -0.0875 0.33698 -0.05371 C 0.33646 -0.03496 0.33629 -0.01644 0.33542 0.00231 C 0.3349 0.01435 0.33212 0.02268 0.33212 0.03449 " pathEditMode="relative" ptsTypes="ffffffffffffffffffffA">
                                      <p:cBhvr>
                                        <p:cTn id="10" dur="2000" fill="hold"/>
                                        <p:tgtEl>
                                          <p:spTgt spid="227337"/>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58455 0.0757 C 0.57413 0.03843 0.58247 -0.03541 0.58767 -0.07916 C 0.58889 -0.10463 0.59045 -0.11458 0.58767 -0.13935 C 0.58646 -0.14976 0.58281 -0.16111 0.58125 -0.17152 C 0.57743 -0.22314 0.5849 -0.275 0.57969 -0.32638 C 0.57865 -0.33634 0.55747 -0.34814 0.55052 -0.35208 C 0.53333 -0.36203 0.51684 -0.37569 0.4974 -0.378 C 0.46024 -0.38263 0.47465 -0.37963 0.45382 -0.38449 C 0.42535 -0.38379 0.39688 -0.38402 0.3684 -0.38217 C 0.3684 -0.38217 0.35625 -0.37708 0.35382 -0.37592 C 0.35052 -0.37453 0.3474 -0.37291 0.3441 -0.37152 C 0.34254 -0.37083 0.33924 -0.36944 0.33924 -0.36944 C 0.33333 -0.36388 0.33056 -0.35486 0.32795 -0.34583 C 0.32552 -0.31898 0.32188 -0.29305 0.31997 -0.2662 C 0.3217 -0.21296 0.32379 -0.16041 0.32483 -0.10694 C 0.32396 -0.07569 0.32135 -0.04722 0.32483 -0.01666 C 0.32517 -0.01342 0.32847 -0.00185 0.32969 0.00278 C 0.33021 0.00487 0.33125 0.00903 0.33125 0.00903 C 0.33073 0.01366 0.32674 0.03357 0.32969 0.03704 " pathEditMode="relative" ptsTypes="ffffffffffffffffffA">
                                      <p:cBhvr>
                                        <p:cTn id="14" dur="2000" fill="hold"/>
                                        <p:tgtEl>
                                          <p:spTgt spid="227336"/>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6.66667E-6 -1.85185E-6 C 0.00869 -0.01713 0.00539 -0.02593 0.00643 -0.05162 C 0.00487 -0.07616 0.0007 -0.09722 -0.00486 -0.12037 C -0.00433 -0.12616 -0.00468 -0.13218 -0.00329 -0.1375 C -0.0019 -0.14236 0.0033 -0.15046 0.0033 -0.15046 C 0.0073 -0.17847 0.00591 -0.16481 0.00799 -0.19143 C 0.00539 -0.22731 0.00678 -0.26296 0.00973 -0.29884 C 0.01094 -0.33102 0.01233 -0.36181 0.01615 -0.39352 C 0.01806 -0.4088 0.01928 -0.42361 0.02587 -0.43657 C 0.02813 -0.4456 0.03507 -0.45278 0.04202 -0.45579 C 0.04931 -0.46574 0.05921 -0.46829 0.06928 -0.47083 C 0.07674 -0.47593 0.08403 -0.47639 0.09202 -0.4794 C 0.09358 -0.48009 0.09514 -0.48079 0.09671 -0.48171 C 0.09896 -0.4831 0.10105 -0.48495 0.1033 -0.48588 C 0.1106 -0.48889 0.1198 -0.49074 0.12744 -0.49236 C 0.1349 -0.49583 0.14254 -0.49768 0.15001 -0.50093 C 0.15799 -0.5081 0.16823 -0.50995 0.17744 -0.51389 C 0.22014 -0.53218 0.26546 -0.53148 0.30973 -0.53333 C 0.38126 -0.53264 0.45261 -0.5331 0.52414 -0.53102 C 0.53438 -0.53079 0.54289 -0.52338 0.55157 -0.51829 C 0.55626 -0.51551 0.56615 -0.51181 0.56615 -0.51181 C 0.56945 -0.50903 0.57257 -0.50602 0.57587 -0.50324 C 0.57761 -0.50162 0.5823 -0.48171 0.5823 -0.48171 C 0.58924 -0.45463 0.59393 -0.42778 0.59844 -0.4 C 0.59723 -0.36319 0.5948 -0.33333 0.59358 -0.29676 C 0.59289 -0.23403 0.59514 -0.17338 0.58872 -0.11181 C 0.58698 -0.07361 0.58872 -0.03611 0.58872 0.00232 " pathEditMode="relative" ptsTypes="ffffffffffffffffffffffffffA">
                                      <p:cBhvr>
                                        <p:cTn id="18" dur="2000" fill="hold"/>
                                        <p:tgtEl>
                                          <p:spTgt spid="227338"/>
                                        </p:tgtEl>
                                        <p:attrNameLst>
                                          <p:attrName>ppt_x</p:attrName>
                                          <p:attrName>ppt_y</p:attrName>
                                        </p:attrNameLst>
                                      </p:cBhvr>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2" nodeType="clickEffect">
                                  <p:stCondLst>
                                    <p:cond delay="0"/>
                                  </p:stCondLst>
                                  <p:childTnLst>
                                    <p:animMotion origin="layout" path="M 0.32969 0.03704 C 0.33108 0.0206 0.33125 0.00787 0.32795 -0.0081 C 0.32639 -0.03032 0.32431 -0.05023 0.32639 -0.07269 C 0.32743 -0.08333 0.32969 -0.10486 0.32969 -0.10486 C 0.32622 -0.14838 0.325 -0.19282 0.33125 -0.23611 C 0.33038 -0.27083 0.33056 -0.29352 0.32639 -0.32431 C 0.3257 -0.32986 0.32483 -0.33542 0.32153 -0.33935 C 0.31372 -0.34838 0.31337 -0.34745 0.30538 -0.35 C 0.30156 -0.35787 0.30313 -0.35694 0.29583 -0.36088 C 0.29271 -0.3625 0.28611 -0.36505 0.28611 -0.36505 C 0.27969 -0.37153 0.27604 -0.37546 0.2684 -0.37801 C 0.25955 -0.3838 0.25903 -0.38819 0.24896 -0.39097 C 0.22431 -0.40694 0.19861 -0.41366 0.17153 -0.41667 C 0.13872 -0.41528 0.10556 -0.41505 0.07309 -0.41019 C 0.05295 -0.40718 0.03559 -0.40625 0.0184 -0.39097 C 0.00781 -0.37014 0.0059 -0.34861 0.00226 -0.32431 C 0.00104 -0.3162 -0.00121 -0.30857 -0.0026 -0.30069 C -0.00486 -0.28796 -0.00555 -0.27477 -0.00746 -0.26181 C -0.00555 -0.23449 -0.00382 -0.20718 -0.00104 -0.18009 C 0.00156 -0.12222 -0.0033 -0.06389 -0.0059 -0.00602 C -0.00642 0.01991 -0.00746 0.0456 -0.00746 0.07153 C -0.00746 0.08773 -0.0033 0.08056 -0.00746 0.08657 " pathEditMode="relative" ptsTypes="fffffffffffffffffffffA">
                                      <p:cBhvr>
                                        <p:cTn id="22" dur="2000" fill="hold"/>
                                        <p:tgtEl>
                                          <p:spTgt spid="227336"/>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grpId="1" nodeType="clickEffect">
                                  <p:stCondLst>
                                    <p:cond delay="0"/>
                                  </p:stCondLst>
                                  <p:childTnLst>
                                    <p:animMotion origin="layout" path="M 0.33212 0.0345 C 0.33316 0.00718 0.3349 -0.00532 0.33698 -0.02916 C 0.34011 -0.10185 0.33976 -0.17338 0.33368 -0.24537 C 0.3342 -0.2706 0.33438 -0.2956 0.33542 -0.32083 C 0.33733 -0.36574 0.3408 -0.425 0.38212 -0.43935 C 0.39531 -0.45 0.37778 -0.43657 0.3934 -0.4449 C 0.39514 -0.4456 0.39653 -0.44861 0.39827 -0.44953 C 0.41059 -0.45601 0.42552 -0.45902 0.43872 -0.46157 C 0.45261 -0.46666 0.46198 -0.46481 0.47743 -0.46365 C 0.48472 -0.46064 0.49097 -0.45601 0.49844 -0.45324 C 0.50712 -0.4456 0.51771 -0.44351 0.52761 -0.43935 C 0.5349 -0.43611 0.5415 -0.43171 0.54861 -0.4287 C 0.55434 -0.42384 0.56129 -0.41967 0.56788 -0.41689 C 0.57136 -0.40995 0.57639 -0.4074 0.57917 -0.40046 C 0.58785 -0.3787 0.59167 -0.34838 0.59531 -0.32453 C 0.58733 -0.29398 0.59097 -0.23333 0.59063 -0.21481 C 0.59202 -0.18472 0.59271 -0.1537 0.59531 -0.12314 C 0.59653 -0.09328 0.59844 -0.06319 0.59375 -0.03333 C 0.59323 -0.03078 0.59011 -0.0199 0.58889 -0.01527 C 0.58768 -0.01111 0.58733 0.00093 0.58577 -0.00277 C 0.58525 -0.00439 0.58455 -0.00532 0.58403 -0.00694 " pathEditMode="relative" rAng="0" ptsTypes="ffffffffffffffffffffA">
                                      <p:cBhvr>
                                        <p:cTn id="26" dur="2000" fill="hold"/>
                                        <p:tgtEl>
                                          <p:spTgt spid="227337"/>
                                        </p:tgtEl>
                                        <p:attrNameLst>
                                          <p:attrName>ppt_x</p:attrName>
                                          <p:attrName>ppt_y</p:attrName>
                                        </p:attrNameLst>
                                      </p:cBhvr>
                                      <p:rCtr x="13316" y="-25069"/>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3" nodeType="clickEffect">
                                  <p:stCondLst>
                                    <p:cond delay="0"/>
                                  </p:stCondLst>
                                  <p:childTnLst>
                                    <p:animMotion origin="layout" path="M -0.00746 0.08658 C -0.0059 0.08519 -0.00347 0.0845 -0.0026 0.08218 C -0.00069 0.07686 -0.00034 0.07084 0.0007 0.06505 C 0.00261 0.05394 0.00521 0.04352 0.00712 0.03264 C 0.00556 -0.06273 0.00365 -0.1581 0.0007 -0.25324 C 0.00209 -0.27731 0.0007 -0.32939 0.01684 -0.34791 C 0.02101 -0.35254 0.02361 -0.35185 0.02813 -0.35439 C 0.03403 -0.35787 0.03924 -0.36203 0.04584 -0.36296 C 0.0533 -0.36412 0.06094 -0.36435 0.06841 -0.36504 C 0.08039 -0.36851 0.09167 -0.37013 0.10382 -0.37152 C 0.1283 -0.37754 0.1533 -0.3831 0.17813 -0.38657 C 0.19358 -0.39398 0.21077 -0.39282 0.22639 -0.39953 C 0.26545 -0.4162 0.3066 -0.42662 0.3474 -0.42962 C 0.38577 -0.43773 0.42761 -0.42939 0.46684 -0.42546 C 0.47414 -0.42476 0.49931 -0.42245 0.51198 -0.41898 C 0.51754 -0.41759 0.52813 -0.4125 0.52813 -0.4125 C 0.53368 -0.40694 0.53785 -0.40231 0.54427 -0.39953 C 0.5474 -0.39305 0.55052 -0.38657 0.55382 -0.38009 C 0.55486 -0.378 0.55712 -0.37384 0.55712 -0.37384 C 0.5592 -0.36481 0.56285 -0.35555 0.56684 -0.34791 C 0.57049 -0.33263 0.56806 -0.33865 0.57327 -0.3287 C 0.57709 -0.30763 0.58351 -0.28773 0.58611 -0.2662 C 0.58108 -0.21782 0.58542 -0.14884 0.58455 -0.09837 C 0.58403 -0.0662 0.58403 -0.03379 0.58299 -0.00162 C 0.58282 0.00533 0.58247 0.00463 0.57969 0.00463 " pathEditMode="relative" ptsTypes="ffffffffffffffffffffffffA">
                                      <p:cBhvr>
                                        <p:cTn id="30" dur="2000" fill="hold"/>
                                        <p:tgtEl>
                                          <p:spTgt spid="22733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6" grpId="0" animBg="1"/>
      <p:bldP spid="227336" grpId="1" animBg="1"/>
      <p:bldP spid="227336" grpId="2" animBg="1"/>
      <p:bldP spid="227336" grpId="3" animBg="1"/>
      <p:bldP spid="227337" grpId="0" animBg="1"/>
      <p:bldP spid="227337" grpId="1" animBg="1"/>
      <p:bldP spid="2273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2A140A09-7DAE-42EE-8190-5E6604A5B682}" type="slidenum">
              <a:rPr lang="en-US" altLang="zh-CN"/>
              <a:pPr/>
              <a:t>60</a:t>
            </a:fld>
            <a:endParaRPr lang="en-US" altLang="zh-CN"/>
          </a:p>
        </p:txBody>
      </p:sp>
      <p:sp>
        <p:nvSpPr>
          <p:cNvPr id="2191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0" name="Object 4"/>
          <p:cNvGraphicFramePr>
            <a:graphicFrameLocks noChangeAspect="1"/>
          </p:cNvGraphicFramePr>
          <p:nvPr/>
        </p:nvGraphicFramePr>
        <p:xfrm>
          <a:off x="611188" y="476250"/>
          <a:ext cx="6840537" cy="1908175"/>
        </p:xfrm>
        <a:graphic>
          <a:graphicData uri="http://schemas.openxmlformats.org/presentationml/2006/ole">
            <mc:AlternateContent xmlns:mc="http://schemas.openxmlformats.org/markup-compatibility/2006">
              <mc:Choice xmlns:v="urn:schemas-microsoft-com:vml" Requires="v">
                <p:oleObj spid="_x0000_s219367" name="公式" r:id="rId3" imgW="2209736" imgH="609510" progId="Equation.3">
                  <p:embed/>
                </p:oleObj>
              </mc:Choice>
              <mc:Fallback>
                <p:oleObj name="公式" r:id="rId3" imgW="2209736" imgH="609510" progId="Equation.3">
                  <p:embed/>
                  <p:pic>
                    <p:nvPicPr>
                      <p:cNvPr id="0" name="Picture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6250"/>
                        <a:ext cx="6840537"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3" name="Rectangle 7"/>
          <p:cNvSpPr>
            <a:spLocks noChangeArrowheads="1"/>
          </p:cNvSpPr>
          <p:nvPr/>
        </p:nvSpPr>
        <p:spPr bwMode="auto">
          <a:xfrm>
            <a:off x="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2" name="Object 6"/>
          <p:cNvGraphicFramePr>
            <a:graphicFrameLocks noChangeAspect="1"/>
          </p:cNvGraphicFramePr>
          <p:nvPr/>
        </p:nvGraphicFramePr>
        <p:xfrm>
          <a:off x="1187450" y="2349500"/>
          <a:ext cx="5688013" cy="1922463"/>
        </p:xfrm>
        <a:graphic>
          <a:graphicData uri="http://schemas.openxmlformats.org/presentationml/2006/ole">
            <mc:AlternateContent xmlns:mc="http://schemas.openxmlformats.org/markup-compatibility/2006">
              <mc:Choice xmlns:v="urn:schemas-microsoft-com:vml" Requires="v">
                <p:oleObj spid="_x0000_s219368" name="公式" r:id="rId5" imgW="1819401" imgH="609510" progId="Equation.3">
                  <p:embed/>
                </p:oleObj>
              </mc:Choice>
              <mc:Fallback>
                <p:oleObj name="公式" r:id="rId5" imgW="1819401" imgH="609510" progId="Equation.3">
                  <p:embed/>
                  <p:pic>
                    <p:nvPicPr>
                      <p:cNvPr id="0" name="Picture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5688013" cy="192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5" name="Rectangle 9"/>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4" name="Object 8"/>
          <p:cNvGraphicFramePr>
            <a:graphicFrameLocks noChangeAspect="1"/>
          </p:cNvGraphicFramePr>
          <p:nvPr/>
        </p:nvGraphicFramePr>
        <p:xfrm>
          <a:off x="1187450" y="4308475"/>
          <a:ext cx="3313113" cy="1784350"/>
        </p:xfrm>
        <a:graphic>
          <a:graphicData uri="http://schemas.openxmlformats.org/presentationml/2006/ole">
            <mc:AlternateContent xmlns:mc="http://schemas.openxmlformats.org/markup-compatibility/2006">
              <mc:Choice xmlns:v="urn:schemas-microsoft-com:vml" Requires="v">
                <p:oleObj spid="_x0000_s219369" name="公式" r:id="rId7" imgW="1104868" imgH="590615" progId="Equation.3">
                  <p:embed/>
                </p:oleObj>
              </mc:Choice>
              <mc:Fallback>
                <p:oleObj name="公式" r:id="rId7" imgW="1104868" imgH="590615" progId="Equation.3">
                  <p:embed/>
                  <p:pic>
                    <p:nvPicPr>
                      <p:cNvPr id="0" name="Picture 8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308475"/>
                        <a:ext cx="3313113" cy="178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7" name="Rectangle 11"/>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9146" name="Object 10"/>
          <p:cNvGraphicFramePr>
            <a:graphicFrameLocks noChangeAspect="1"/>
          </p:cNvGraphicFramePr>
          <p:nvPr/>
        </p:nvGraphicFramePr>
        <p:xfrm>
          <a:off x="4806950" y="4365625"/>
          <a:ext cx="2770188" cy="1843088"/>
        </p:xfrm>
        <a:graphic>
          <a:graphicData uri="http://schemas.openxmlformats.org/presentationml/2006/ole">
            <mc:AlternateContent xmlns:mc="http://schemas.openxmlformats.org/markup-compatibility/2006">
              <mc:Choice xmlns:v="urn:schemas-microsoft-com:vml" Requires="v">
                <p:oleObj spid="_x0000_s219370" name="公式" r:id="rId9" imgW="895394" imgH="590615" progId="Equation.3">
                  <p:embed/>
                </p:oleObj>
              </mc:Choice>
              <mc:Fallback>
                <p:oleObj name="公式" r:id="rId9" imgW="895394" imgH="590615" progId="Equation.3">
                  <p:embed/>
                  <p:pic>
                    <p:nvPicPr>
                      <p:cNvPr id="0" name="Picture 8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6950" y="4365625"/>
                        <a:ext cx="2770188" cy="184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p:cTn id="7" dur="1000" fill="hold"/>
                                        <p:tgtEl>
                                          <p:spTgt spid="219140"/>
                                        </p:tgtEl>
                                        <p:attrNameLst>
                                          <p:attrName>ppt_w</p:attrName>
                                        </p:attrNameLst>
                                      </p:cBhvr>
                                      <p:tavLst>
                                        <p:tav tm="0">
                                          <p:val>
                                            <p:strVal val="#ppt_w*0.70"/>
                                          </p:val>
                                        </p:tav>
                                        <p:tav tm="100000">
                                          <p:val>
                                            <p:strVal val="#ppt_w"/>
                                          </p:val>
                                        </p:tav>
                                      </p:tavLst>
                                    </p:anim>
                                    <p:anim calcmode="lin" valueType="num">
                                      <p:cBhvr>
                                        <p:cTn id="8" dur="1000" fill="hold"/>
                                        <p:tgtEl>
                                          <p:spTgt spid="219140"/>
                                        </p:tgtEl>
                                        <p:attrNameLst>
                                          <p:attrName>ppt_h</p:attrName>
                                        </p:attrNameLst>
                                      </p:cBhvr>
                                      <p:tavLst>
                                        <p:tav tm="0">
                                          <p:val>
                                            <p:strVal val="#ppt_h"/>
                                          </p:val>
                                        </p:tav>
                                        <p:tav tm="100000">
                                          <p:val>
                                            <p:strVal val="#ppt_h"/>
                                          </p:val>
                                        </p:tav>
                                      </p:tavLst>
                                    </p:anim>
                                    <p:animEffect transition="in" filter="fade">
                                      <p:cBhvr>
                                        <p:cTn id="9" dur="1000"/>
                                        <p:tgtEl>
                                          <p:spTgt spid="21914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19142"/>
                                        </p:tgtEl>
                                        <p:attrNameLst>
                                          <p:attrName>style.visibility</p:attrName>
                                        </p:attrNameLst>
                                      </p:cBhvr>
                                      <p:to>
                                        <p:strVal val="visible"/>
                                      </p:to>
                                    </p:set>
                                    <p:anim calcmode="lin" valueType="num">
                                      <p:cBhvr>
                                        <p:cTn id="14" dur="1000" fill="hold"/>
                                        <p:tgtEl>
                                          <p:spTgt spid="219142"/>
                                        </p:tgtEl>
                                        <p:attrNameLst>
                                          <p:attrName>ppt_w</p:attrName>
                                        </p:attrNameLst>
                                      </p:cBhvr>
                                      <p:tavLst>
                                        <p:tav tm="0">
                                          <p:val>
                                            <p:strVal val="#ppt_w*0.70"/>
                                          </p:val>
                                        </p:tav>
                                        <p:tav tm="100000">
                                          <p:val>
                                            <p:strVal val="#ppt_w"/>
                                          </p:val>
                                        </p:tav>
                                      </p:tavLst>
                                    </p:anim>
                                    <p:anim calcmode="lin" valueType="num">
                                      <p:cBhvr>
                                        <p:cTn id="15" dur="1000" fill="hold"/>
                                        <p:tgtEl>
                                          <p:spTgt spid="219142"/>
                                        </p:tgtEl>
                                        <p:attrNameLst>
                                          <p:attrName>ppt_h</p:attrName>
                                        </p:attrNameLst>
                                      </p:cBhvr>
                                      <p:tavLst>
                                        <p:tav tm="0">
                                          <p:val>
                                            <p:strVal val="#ppt_h"/>
                                          </p:val>
                                        </p:tav>
                                        <p:tav tm="100000">
                                          <p:val>
                                            <p:strVal val="#ppt_h"/>
                                          </p:val>
                                        </p:tav>
                                      </p:tavLst>
                                    </p:anim>
                                    <p:animEffect transition="in" filter="fade">
                                      <p:cBhvr>
                                        <p:cTn id="16" dur="1000"/>
                                        <p:tgtEl>
                                          <p:spTgt spid="2191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19144"/>
                                        </p:tgtEl>
                                        <p:attrNameLst>
                                          <p:attrName>style.visibility</p:attrName>
                                        </p:attrNameLst>
                                      </p:cBhvr>
                                      <p:to>
                                        <p:strVal val="visible"/>
                                      </p:to>
                                    </p:set>
                                    <p:anim calcmode="lin" valueType="num">
                                      <p:cBhvr>
                                        <p:cTn id="21" dur="1000" fill="hold"/>
                                        <p:tgtEl>
                                          <p:spTgt spid="219144"/>
                                        </p:tgtEl>
                                        <p:attrNameLst>
                                          <p:attrName>ppt_w</p:attrName>
                                        </p:attrNameLst>
                                      </p:cBhvr>
                                      <p:tavLst>
                                        <p:tav tm="0">
                                          <p:val>
                                            <p:strVal val="#ppt_w*0.70"/>
                                          </p:val>
                                        </p:tav>
                                        <p:tav tm="100000">
                                          <p:val>
                                            <p:strVal val="#ppt_w"/>
                                          </p:val>
                                        </p:tav>
                                      </p:tavLst>
                                    </p:anim>
                                    <p:anim calcmode="lin" valueType="num">
                                      <p:cBhvr>
                                        <p:cTn id="22" dur="1000" fill="hold"/>
                                        <p:tgtEl>
                                          <p:spTgt spid="219144"/>
                                        </p:tgtEl>
                                        <p:attrNameLst>
                                          <p:attrName>ppt_h</p:attrName>
                                        </p:attrNameLst>
                                      </p:cBhvr>
                                      <p:tavLst>
                                        <p:tav tm="0">
                                          <p:val>
                                            <p:strVal val="#ppt_h"/>
                                          </p:val>
                                        </p:tav>
                                        <p:tav tm="100000">
                                          <p:val>
                                            <p:strVal val="#ppt_h"/>
                                          </p:val>
                                        </p:tav>
                                      </p:tavLst>
                                    </p:anim>
                                    <p:animEffect transition="in" filter="fade">
                                      <p:cBhvr>
                                        <p:cTn id="23" dur="1000"/>
                                        <p:tgtEl>
                                          <p:spTgt spid="2191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19146"/>
                                        </p:tgtEl>
                                        <p:attrNameLst>
                                          <p:attrName>style.visibility</p:attrName>
                                        </p:attrNameLst>
                                      </p:cBhvr>
                                      <p:to>
                                        <p:strVal val="visible"/>
                                      </p:to>
                                    </p:set>
                                    <p:anim calcmode="lin" valueType="num">
                                      <p:cBhvr>
                                        <p:cTn id="28" dur="1000" fill="hold"/>
                                        <p:tgtEl>
                                          <p:spTgt spid="219146"/>
                                        </p:tgtEl>
                                        <p:attrNameLst>
                                          <p:attrName>ppt_w</p:attrName>
                                        </p:attrNameLst>
                                      </p:cBhvr>
                                      <p:tavLst>
                                        <p:tav tm="0">
                                          <p:val>
                                            <p:strVal val="#ppt_w*0.70"/>
                                          </p:val>
                                        </p:tav>
                                        <p:tav tm="100000">
                                          <p:val>
                                            <p:strVal val="#ppt_w"/>
                                          </p:val>
                                        </p:tav>
                                      </p:tavLst>
                                    </p:anim>
                                    <p:anim calcmode="lin" valueType="num">
                                      <p:cBhvr>
                                        <p:cTn id="29" dur="1000" fill="hold"/>
                                        <p:tgtEl>
                                          <p:spTgt spid="219146"/>
                                        </p:tgtEl>
                                        <p:attrNameLst>
                                          <p:attrName>ppt_h</p:attrName>
                                        </p:attrNameLst>
                                      </p:cBhvr>
                                      <p:tavLst>
                                        <p:tav tm="0">
                                          <p:val>
                                            <p:strVal val="#ppt_h"/>
                                          </p:val>
                                        </p:tav>
                                        <p:tav tm="100000">
                                          <p:val>
                                            <p:strVal val="#ppt_h"/>
                                          </p:val>
                                        </p:tav>
                                      </p:tavLst>
                                    </p:anim>
                                    <p:animEffect transition="in" filter="fade">
                                      <p:cBhvr>
                                        <p:cTn id="30" dur="10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0F95072-E4C2-4F7B-9B8E-2E0967F2F36A}" type="slidenum">
              <a:rPr lang="en-US" altLang="zh-CN"/>
              <a:pPr/>
              <a:t>61</a:t>
            </a:fld>
            <a:endParaRPr lang="en-US" altLang="zh-CN"/>
          </a:p>
        </p:txBody>
      </p:sp>
      <p:sp>
        <p:nvSpPr>
          <p:cNvPr id="2201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4" name="Object 4"/>
          <p:cNvGraphicFramePr>
            <a:graphicFrameLocks noChangeAspect="1"/>
          </p:cNvGraphicFramePr>
          <p:nvPr/>
        </p:nvGraphicFramePr>
        <p:xfrm>
          <a:off x="1042988" y="404813"/>
          <a:ext cx="4681537" cy="1433512"/>
        </p:xfrm>
        <a:graphic>
          <a:graphicData uri="http://schemas.openxmlformats.org/presentationml/2006/ole">
            <mc:AlternateContent xmlns:mc="http://schemas.openxmlformats.org/markup-compatibility/2006">
              <mc:Choice xmlns:v="urn:schemas-microsoft-com:vml" Requires="v">
                <p:oleObj spid="_x0000_s220279" name="公式" r:id="rId3" imgW="1390735" imgH="419207" progId="Equation.3">
                  <p:embed/>
                </p:oleObj>
              </mc:Choice>
              <mc:Fallback>
                <p:oleObj name="公式" r:id="rId3" imgW="1390735" imgH="419207" progId="Equation.3">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04813"/>
                        <a:ext cx="4681537"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0167" name="Rectangle 7"/>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0166" name="Object 6"/>
          <p:cNvGraphicFramePr>
            <a:graphicFrameLocks noChangeAspect="1"/>
          </p:cNvGraphicFramePr>
          <p:nvPr/>
        </p:nvGraphicFramePr>
        <p:xfrm>
          <a:off x="900113" y="1989138"/>
          <a:ext cx="6696075" cy="4181475"/>
        </p:xfrm>
        <a:graphic>
          <a:graphicData uri="http://schemas.openxmlformats.org/presentationml/2006/ole">
            <mc:AlternateContent xmlns:mc="http://schemas.openxmlformats.org/markup-compatibility/2006">
              <mc:Choice xmlns:v="urn:schemas-microsoft-com:vml" Requires="v">
                <p:oleObj spid="_x0000_s220280" name="公式" r:id="rId5" imgW="2247798" imgH="1400145" progId="Equation.3">
                  <p:embed/>
                </p:oleObj>
              </mc:Choice>
              <mc:Fallback>
                <p:oleObj name="公式" r:id="rId5" imgW="2247798" imgH="1400145" progId="Equation.3">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989138"/>
                        <a:ext cx="6696075" cy="418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p:cTn id="7" dur="1000" fill="hold"/>
                                        <p:tgtEl>
                                          <p:spTgt spid="220164"/>
                                        </p:tgtEl>
                                        <p:attrNameLst>
                                          <p:attrName>ppt_w</p:attrName>
                                        </p:attrNameLst>
                                      </p:cBhvr>
                                      <p:tavLst>
                                        <p:tav tm="0">
                                          <p:val>
                                            <p:strVal val="#ppt_w*0.70"/>
                                          </p:val>
                                        </p:tav>
                                        <p:tav tm="100000">
                                          <p:val>
                                            <p:strVal val="#ppt_w"/>
                                          </p:val>
                                        </p:tav>
                                      </p:tavLst>
                                    </p:anim>
                                    <p:anim calcmode="lin" valueType="num">
                                      <p:cBhvr>
                                        <p:cTn id="8" dur="1000" fill="hold"/>
                                        <p:tgtEl>
                                          <p:spTgt spid="220164"/>
                                        </p:tgtEl>
                                        <p:attrNameLst>
                                          <p:attrName>ppt_h</p:attrName>
                                        </p:attrNameLst>
                                      </p:cBhvr>
                                      <p:tavLst>
                                        <p:tav tm="0">
                                          <p:val>
                                            <p:strVal val="#ppt_h"/>
                                          </p:val>
                                        </p:tav>
                                        <p:tav tm="100000">
                                          <p:val>
                                            <p:strVal val="#ppt_h"/>
                                          </p:val>
                                        </p:tav>
                                      </p:tavLst>
                                    </p:anim>
                                    <p:animEffect transition="in" filter="fade">
                                      <p:cBhvr>
                                        <p:cTn id="9" dur="1000"/>
                                        <p:tgtEl>
                                          <p:spTgt spid="2201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7" presetClass="entr" presetSubtype="10" fill="hold" nodeType="clickEffect">
                                  <p:stCondLst>
                                    <p:cond delay="0"/>
                                  </p:stCondLst>
                                  <p:childTnLst>
                                    <p:set>
                                      <p:cBhvr>
                                        <p:cTn id="13" dur="1" fill="hold">
                                          <p:stCondLst>
                                            <p:cond delay="0"/>
                                          </p:stCondLst>
                                        </p:cTn>
                                        <p:tgtEl>
                                          <p:spTgt spid="220166"/>
                                        </p:tgtEl>
                                        <p:attrNameLst>
                                          <p:attrName>style.visibility</p:attrName>
                                        </p:attrNameLst>
                                      </p:cBhvr>
                                      <p:to>
                                        <p:strVal val="visible"/>
                                      </p:to>
                                    </p:set>
                                    <p:anim calcmode="lin" valueType="num">
                                      <p:cBhvr>
                                        <p:cTn id="14" dur="500" fill="hold"/>
                                        <p:tgtEl>
                                          <p:spTgt spid="220166"/>
                                        </p:tgtEl>
                                        <p:attrNameLst>
                                          <p:attrName>ppt_w</p:attrName>
                                        </p:attrNameLst>
                                      </p:cBhvr>
                                      <p:tavLst>
                                        <p:tav tm="0">
                                          <p:val>
                                            <p:fltVal val="0"/>
                                          </p:val>
                                        </p:tav>
                                        <p:tav tm="100000">
                                          <p:val>
                                            <p:strVal val="#ppt_w"/>
                                          </p:val>
                                        </p:tav>
                                      </p:tavLst>
                                    </p:anim>
                                    <p:anim calcmode="lin" valueType="num">
                                      <p:cBhvr>
                                        <p:cTn id="15" dur="500" fill="hold"/>
                                        <p:tgtEl>
                                          <p:spTgt spid="2201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2"/>
          </p:nvPr>
        </p:nvSpPr>
        <p:spPr/>
        <p:txBody>
          <a:bodyPr/>
          <a:lstStyle/>
          <a:p>
            <a:fld id="{0C1FF34E-836D-45EC-A70C-0B87E2B7E5AD}" type="slidenum">
              <a:rPr lang="en-US" altLang="zh-CN"/>
              <a:pPr/>
              <a:t>62</a:t>
            </a:fld>
            <a:endParaRPr lang="en-US" altLang="zh-CN"/>
          </a:p>
        </p:txBody>
      </p:sp>
      <p:sp>
        <p:nvSpPr>
          <p:cNvPr id="221189" name="Rectangle 5"/>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88" name="Object 4"/>
          <p:cNvGraphicFramePr>
            <a:graphicFrameLocks noChangeAspect="1"/>
          </p:cNvGraphicFramePr>
          <p:nvPr/>
        </p:nvGraphicFramePr>
        <p:xfrm>
          <a:off x="684213" y="404813"/>
          <a:ext cx="3024187" cy="1481137"/>
        </p:xfrm>
        <a:graphic>
          <a:graphicData uri="http://schemas.openxmlformats.org/presentationml/2006/ole">
            <mc:AlternateContent xmlns:mc="http://schemas.openxmlformats.org/markup-compatibility/2006">
              <mc:Choice xmlns:v="urn:schemas-microsoft-com:vml" Requires="v">
                <p:oleObj spid="_x0000_s221471" name="公式" r:id="rId3" imgW="904842" imgH="438102" progId="Equation.3">
                  <p:embed/>
                </p:oleObj>
              </mc:Choice>
              <mc:Fallback>
                <p:oleObj name="公式" r:id="rId3" imgW="904842" imgH="438102"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04813"/>
                        <a:ext cx="3024187" cy="148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1"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0" name="Object 6"/>
          <p:cNvGraphicFramePr>
            <a:graphicFrameLocks noChangeAspect="1"/>
          </p:cNvGraphicFramePr>
          <p:nvPr/>
        </p:nvGraphicFramePr>
        <p:xfrm>
          <a:off x="827088" y="1844675"/>
          <a:ext cx="4824412" cy="1262063"/>
        </p:xfrm>
        <a:graphic>
          <a:graphicData uri="http://schemas.openxmlformats.org/presentationml/2006/ole">
            <mc:AlternateContent xmlns:mc="http://schemas.openxmlformats.org/markup-compatibility/2006">
              <mc:Choice xmlns:v="urn:schemas-microsoft-com:vml" Requires="v">
                <p:oleObj spid="_x0000_s221472" name="公式" r:id="rId5" imgW="1628823" imgH="419207" progId="Equation.3">
                  <p:embed/>
                </p:oleObj>
              </mc:Choice>
              <mc:Fallback>
                <p:oleObj name="公式" r:id="rId5" imgW="1628823" imgH="419207"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844675"/>
                        <a:ext cx="4824412"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3" name="Rectangle 9"/>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2" name="Object 8"/>
          <p:cNvGraphicFramePr>
            <a:graphicFrameLocks noChangeAspect="1"/>
          </p:cNvGraphicFramePr>
          <p:nvPr/>
        </p:nvGraphicFramePr>
        <p:xfrm>
          <a:off x="827088" y="3141663"/>
          <a:ext cx="7561262" cy="1573212"/>
        </p:xfrm>
        <a:graphic>
          <a:graphicData uri="http://schemas.openxmlformats.org/presentationml/2006/ole">
            <mc:AlternateContent xmlns:mc="http://schemas.openxmlformats.org/markup-compatibility/2006">
              <mc:Choice xmlns:v="urn:schemas-microsoft-com:vml" Requires="v">
                <p:oleObj spid="_x0000_s221473" name="公式" r:id="rId7" imgW="2552831" imgH="523941" progId="Equation.3">
                  <p:embed/>
                </p:oleObj>
              </mc:Choice>
              <mc:Fallback>
                <p:oleObj name="公式" r:id="rId7" imgW="2552831" imgH="523941" progId="Equation.3">
                  <p:embed/>
                  <p:pic>
                    <p:nvPicPr>
                      <p:cNvPr id="0" name="Picture 1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141663"/>
                        <a:ext cx="7561262"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1195" name="Rectangle 11"/>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1194" name="Object 10"/>
          <p:cNvGraphicFramePr>
            <a:graphicFrameLocks noChangeAspect="1"/>
          </p:cNvGraphicFramePr>
          <p:nvPr/>
        </p:nvGraphicFramePr>
        <p:xfrm>
          <a:off x="827088" y="4652963"/>
          <a:ext cx="4537075" cy="1501775"/>
        </p:xfrm>
        <a:graphic>
          <a:graphicData uri="http://schemas.openxmlformats.org/presentationml/2006/ole">
            <mc:AlternateContent xmlns:mc="http://schemas.openxmlformats.org/markup-compatibility/2006">
              <mc:Choice xmlns:v="urn:schemas-microsoft-com:vml" Requires="v">
                <p:oleObj spid="_x0000_s221474" name="公式" r:id="rId9" imgW="1400183" imgH="457267" progId="Equation.3">
                  <p:embed/>
                </p:oleObj>
              </mc:Choice>
              <mc:Fallback>
                <p:oleObj name="公式" r:id="rId9" imgW="1400183" imgH="457267" progId="Equation.3">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652963"/>
                        <a:ext cx="4537075" cy="1501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1196" name="Object 12"/>
          <p:cNvGraphicFramePr>
            <a:graphicFrameLocks noGrp="1" noChangeAspect="1"/>
          </p:cNvGraphicFramePr>
          <p:nvPr>
            <p:ph/>
          </p:nvPr>
        </p:nvGraphicFramePr>
        <p:xfrm>
          <a:off x="5580063" y="4862513"/>
          <a:ext cx="3313112" cy="1409700"/>
        </p:xfrm>
        <a:graphic>
          <a:graphicData uri="http://schemas.openxmlformats.org/presentationml/2006/ole">
            <mc:AlternateContent xmlns:mc="http://schemas.openxmlformats.org/markup-compatibility/2006">
              <mc:Choice xmlns:v="urn:schemas-microsoft-com:vml" Requires="v">
                <p:oleObj spid="_x0000_s221475" name="Equation" r:id="rId11" imgW="1016000" imgH="431800" progId="Equation.DSMT4">
                  <p:embed/>
                </p:oleObj>
              </mc:Choice>
              <mc:Fallback>
                <p:oleObj name="Equation" r:id="rId11" imgW="1016000" imgH="431800" progId="Equation.DSMT4">
                  <p:embed/>
                  <p:pic>
                    <p:nvPicPr>
                      <p:cNvPr id="0" name="Picture 103"/>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063" y="4862513"/>
                        <a:ext cx="3313112"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p:cTn id="7" dur="1000" fill="hold"/>
                                        <p:tgtEl>
                                          <p:spTgt spid="221188"/>
                                        </p:tgtEl>
                                        <p:attrNameLst>
                                          <p:attrName>ppt_w</p:attrName>
                                        </p:attrNameLst>
                                      </p:cBhvr>
                                      <p:tavLst>
                                        <p:tav tm="0">
                                          <p:val>
                                            <p:strVal val="#ppt_w*0.70"/>
                                          </p:val>
                                        </p:tav>
                                        <p:tav tm="100000">
                                          <p:val>
                                            <p:strVal val="#ppt_w"/>
                                          </p:val>
                                        </p:tav>
                                      </p:tavLst>
                                    </p:anim>
                                    <p:anim calcmode="lin" valueType="num">
                                      <p:cBhvr>
                                        <p:cTn id="8" dur="1000" fill="hold"/>
                                        <p:tgtEl>
                                          <p:spTgt spid="221188"/>
                                        </p:tgtEl>
                                        <p:attrNameLst>
                                          <p:attrName>ppt_h</p:attrName>
                                        </p:attrNameLst>
                                      </p:cBhvr>
                                      <p:tavLst>
                                        <p:tav tm="0">
                                          <p:val>
                                            <p:strVal val="#ppt_h"/>
                                          </p:val>
                                        </p:tav>
                                        <p:tav tm="100000">
                                          <p:val>
                                            <p:strVal val="#ppt_h"/>
                                          </p:val>
                                        </p:tav>
                                      </p:tavLst>
                                    </p:anim>
                                    <p:animEffect transition="in" filter="fade">
                                      <p:cBhvr>
                                        <p:cTn id="9" dur="1000"/>
                                        <p:tgtEl>
                                          <p:spTgt spid="22118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21190"/>
                                        </p:tgtEl>
                                        <p:attrNameLst>
                                          <p:attrName>style.visibility</p:attrName>
                                        </p:attrNameLst>
                                      </p:cBhvr>
                                      <p:to>
                                        <p:strVal val="visible"/>
                                      </p:to>
                                    </p:set>
                                    <p:anim calcmode="lin" valueType="num">
                                      <p:cBhvr>
                                        <p:cTn id="14" dur="1000" fill="hold"/>
                                        <p:tgtEl>
                                          <p:spTgt spid="221190"/>
                                        </p:tgtEl>
                                        <p:attrNameLst>
                                          <p:attrName>ppt_w</p:attrName>
                                        </p:attrNameLst>
                                      </p:cBhvr>
                                      <p:tavLst>
                                        <p:tav tm="0">
                                          <p:val>
                                            <p:strVal val="#ppt_w*0.70"/>
                                          </p:val>
                                        </p:tav>
                                        <p:tav tm="100000">
                                          <p:val>
                                            <p:strVal val="#ppt_w"/>
                                          </p:val>
                                        </p:tav>
                                      </p:tavLst>
                                    </p:anim>
                                    <p:anim calcmode="lin" valueType="num">
                                      <p:cBhvr>
                                        <p:cTn id="15" dur="1000" fill="hold"/>
                                        <p:tgtEl>
                                          <p:spTgt spid="221190"/>
                                        </p:tgtEl>
                                        <p:attrNameLst>
                                          <p:attrName>ppt_h</p:attrName>
                                        </p:attrNameLst>
                                      </p:cBhvr>
                                      <p:tavLst>
                                        <p:tav tm="0">
                                          <p:val>
                                            <p:strVal val="#ppt_h"/>
                                          </p:val>
                                        </p:tav>
                                        <p:tav tm="100000">
                                          <p:val>
                                            <p:strVal val="#ppt_h"/>
                                          </p:val>
                                        </p:tav>
                                      </p:tavLst>
                                    </p:anim>
                                    <p:animEffect transition="in" filter="fade">
                                      <p:cBhvr>
                                        <p:cTn id="16" dur="1000"/>
                                        <p:tgtEl>
                                          <p:spTgt spid="2211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21192"/>
                                        </p:tgtEl>
                                        <p:attrNameLst>
                                          <p:attrName>style.visibility</p:attrName>
                                        </p:attrNameLst>
                                      </p:cBhvr>
                                      <p:to>
                                        <p:strVal val="visible"/>
                                      </p:to>
                                    </p:set>
                                    <p:anim calcmode="lin" valueType="num">
                                      <p:cBhvr>
                                        <p:cTn id="21" dur="1000" fill="hold"/>
                                        <p:tgtEl>
                                          <p:spTgt spid="221192"/>
                                        </p:tgtEl>
                                        <p:attrNameLst>
                                          <p:attrName>ppt_w</p:attrName>
                                        </p:attrNameLst>
                                      </p:cBhvr>
                                      <p:tavLst>
                                        <p:tav tm="0">
                                          <p:val>
                                            <p:strVal val="#ppt_w*0.70"/>
                                          </p:val>
                                        </p:tav>
                                        <p:tav tm="100000">
                                          <p:val>
                                            <p:strVal val="#ppt_w"/>
                                          </p:val>
                                        </p:tav>
                                      </p:tavLst>
                                    </p:anim>
                                    <p:anim calcmode="lin" valueType="num">
                                      <p:cBhvr>
                                        <p:cTn id="22" dur="1000" fill="hold"/>
                                        <p:tgtEl>
                                          <p:spTgt spid="221192"/>
                                        </p:tgtEl>
                                        <p:attrNameLst>
                                          <p:attrName>ppt_h</p:attrName>
                                        </p:attrNameLst>
                                      </p:cBhvr>
                                      <p:tavLst>
                                        <p:tav tm="0">
                                          <p:val>
                                            <p:strVal val="#ppt_h"/>
                                          </p:val>
                                        </p:tav>
                                        <p:tav tm="100000">
                                          <p:val>
                                            <p:strVal val="#ppt_h"/>
                                          </p:val>
                                        </p:tav>
                                      </p:tavLst>
                                    </p:anim>
                                    <p:animEffect transition="in" filter="fade">
                                      <p:cBhvr>
                                        <p:cTn id="23" dur="1000"/>
                                        <p:tgtEl>
                                          <p:spTgt spid="22119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221194"/>
                                        </p:tgtEl>
                                        <p:attrNameLst>
                                          <p:attrName>style.visibility</p:attrName>
                                        </p:attrNameLst>
                                      </p:cBhvr>
                                      <p:to>
                                        <p:strVal val="visible"/>
                                      </p:to>
                                    </p:set>
                                    <p:anim calcmode="lin" valueType="num">
                                      <p:cBhvr>
                                        <p:cTn id="28" dur="500" fill="hold"/>
                                        <p:tgtEl>
                                          <p:spTgt spid="221194"/>
                                        </p:tgtEl>
                                        <p:attrNameLst>
                                          <p:attrName>ppt_w</p:attrName>
                                        </p:attrNameLst>
                                      </p:cBhvr>
                                      <p:tavLst>
                                        <p:tav tm="0">
                                          <p:val>
                                            <p:fltVal val="0"/>
                                          </p:val>
                                        </p:tav>
                                        <p:tav tm="100000">
                                          <p:val>
                                            <p:strVal val="#ppt_w"/>
                                          </p:val>
                                        </p:tav>
                                      </p:tavLst>
                                    </p:anim>
                                    <p:anim calcmode="lin" valueType="num">
                                      <p:cBhvr>
                                        <p:cTn id="29" dur="500" fill="hold"/>
                                        <p:tgtEl>
                                          <p:spTgt spid="221194"/>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21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5"/>
          <p:cNvSpPr>
            <a:spLocks noGrp="1"/>
          </p:cNvSpPr>
          <p:nvPr>
            <p:ph type="sldNum" sz="quarter" idx="12"/>
          </p:nvPr>
        </p:nvSpPr>
        <p:spPr/>
        <p:txBody>
          <a:bodyPr/>
          <a:lstStyle/>
          <a:p>
            <a:fld id="{D9B75599-1F27-5F46-B80C-AC261659923C}" type="slidenum">
              <a:rPr lang="en-US" altLang="zh-CN"/>
              <a:pPr/>
              <a:t>63</a:t>
            </a:fld>
            <a:endParaRPr lang="en-US" altLang="zh-CN"/>
          </a:p>
        </p:txBody>
      </p:sp>
      <p:sp>
        <p:nvSpPr>
          <p:cNvPr id="222211" name="Rectangle 3"/>
          <p:cNvSpPr>
            <a:spLocks noGrp="1" noChangeArrowheads="1"/>
          </p:cNvSpPr>
          <p:nvPr>
            <p:ph type="body" idx="1"/>
          </p:nvPr>
        </p:nvSpPr>
        <p:spPr>
          <a:xfrm>
            <a:off x="457200" y="549275"/>
            <a:ext cx="8229600" cy="5576888"/>
          </a:xfrm>
        </p:spPr>
        <p:txBody>
          <a:bodyPr/>
          <a:lstStyle/>
          <a:p>
            <a:pPr>
              <a:buFontTx/>
              <a:buNone/>
            </a:pPr>
            <a:r>
              <a:rPr lang="en-US" altLang="zh-CN" sz="3600" b="1">
                <a:solidFill>
                  <a:srgbClr val="FF0000"/>
                </a:solidFill>
                <a:effectLst>
                  <a:outerShdw blurRad="38100" dist="38100" dir="2700000" algn="tl">
                    <a:srgbClr val="DDDDDD"/>
                  </a:outerShdw>
                </a:effectLst>
                <a:latin typeface="Times New Roman" charset="0"/>
              </a:rPr>
              <a:t>(4)*</a:t>
            </a: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solidFill>
                  <a:srgbClr val="0000FF"/>
                </a:solidFill>
                <a:effectLst>
                  <a:outerShdw blurRad="38100" dist="38100" dir="2700000" algn="tl">
                    <a:srgbClr val="DDDDDD"/>
                  </a:outerShdw>
                </a:effectLst>
                <a:latin typeface="Times New Roman" charset="0"/>
              </a:rPr>
              <a:t>数列的性质与应用</a:t>
            </a:r>
            <a:endParaRPr lang="en-US" altLang="zh-CN" sz="3600" b="1">
              <a:solidFill>
                <a:srgbClr val="0000FF"/>
              </a:solidFill>
              <a:effectLst>
                <a:outerShdw blurRad="38100" dist="38100" dir="2700000" algn="tl">
                  <a:srgbClr val="DDDDDD"/>
                </a:outerShdw>
              </a:effectLst>
              <a:latin typeface="Times New Roman" charset="0"/>
            </a:endParaRPr>
          </a:p>
          <a:p>
            <a:pPr>
              <a:buClr>
                <a:srgbClr val="FF0000"/>
              </a:buClr>
              <a:buFont typeface="Wingdings" charset="0"/>
              <a:buChar char="l"/>
            </a:pPr>
            <a:r>
              <a:rPr lang="zh-CN" altLang="en-US" sz="3600" b="1">
                <a:effectLst>
                  <a:outerShdw blurRad="38100" dist="38100" dir="2700000" algn="tl">
                    <a:srgbClr val="DDDDDD"/>
                  </a:outerShdw>
                </a:effectLst>
                <a:latin typeface="Times New Roman" charset="0"/>
              </a:rPr>
              <a:t>利用</a:t>
            </a: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effectLst>
                  <a:outerShdw blurRad="38100" dist="38100" dir="2700000" algn="tl">
                    <a:srgbClr val="DDDDDD"/>
                  </a:outerShdw>
                </a:effectLst>
                <a:latin typeface="Times New Roman" charset="0"/>
              </a:rPr>
              <a:t>数列的递推关系不难得到如下有趣的关系式</a:t>
            </a:r>
            <a:r>
              <a:rPr lang="en-US" altLang="zh-CN" sz="3600" b="1">
                <a:effectLst>
                  <a:outerShdw blurRad="38100" dist="38100" dir="2700000" algn="tl">
                    <a:srgbClr val="DDDDDD"/>
                  </a:outerShdw>
                </a:effectLst>
                <a:latin typeface="Times New Roman" charset="0"/>
              </a:rPr>
              <a:t>.</a:t>
            </a:r>
          </a:p>
          <a:p>
            <a:pPr>
              <a:buFontTx/>
              <a:buNone/>
            </a:pPr>
            <a:r>
              <a:rPr lang="en-US" altLang="zh-CN" sz="3600" b="1">
                <a:effectLst>
                  <a:outerShdw blurRad="38100" dist="38100" dir="2700000" algn="tl">
                    <a:srgbClr val="DDDDDD"/>
                  </a:outerShdw>
                </a:effectLst>
                <a:latin typeface="Times New Roman" charset="0"/>
              </a:rPr>
              <a:t>               </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-1</a:t>
            </a:r>
          </a:p>
          <a:p>
            <a:pPr algn="ctr">
              <a:buFontTx/>
              <a:buNone/>
            </a:pP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3</a:t>
            </a:r>
            <a:r>
              <a:rPr lang="en-US" altLang="zh-CN" sz="3600" b="1">
                <a:solidFill>
                  <a:srgbClr val="0000FF"/>
                </a:solidFill>
                <a:effectLst>
                  <a:outerShdw blurRad="38100" dist="38100" dir="2700000" algn="tl">
                    <a:srgbClr val="DDDDDD"/>
                  </a:outerShdw>
                </a:effectLst>
                <a:latin typeface="Times New Roman" charset="0"/>
              </a:rPr>
              <a:t>+ F</a:t>
            </a:r>
            <a:r>
              <a:rPr lang="en-US" altLang="zh-CN" sz="3600" b="1" baseline="-25000">
                <a:solidFill>
                  <a:srgbClr val="0000FF"/>
                </a:solidFill>
                <a:effectLst>
                  <a:outerShdw blurRad="38100" dist="38100" dir="2700000" algn="tl">
                    <a:srgbClr val="DDDDDD"/>
                  </a:outerShdw>
                </a:effectLst>
                <a:latin typeface="Times New Roman" charset="0"/>
              </a:rPr>
              <a:t>5</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endParaRPr lang="en-US" altLang="zh-CN" sz="3600" b="1" baseline="-25000">
              <a:solidFill>
                <a:srgbClr val="0000FF"/>
              </a:solidFill>
              <a:effectLst>
                <a:outerShdw blurRad="38100" dist="38100" dir="2700000" algn="tl">
                  <a:srgbClr val="DDDDDD"/>
                </a:outerShdw>
              </a:effectLst>
              <a:latin typeface="Times New Roman" charset="0"/>
            </a:endParaRPr>
          </a:p>
          <a:p>
            <a:pPr algn="ctr">
              <a:buFontTx/>
              <a:buNone/>
            </a:pP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baseline="-25000">
                <a:solidFill>
                  <a:srgbClr val="0000FF"/>
                </a:solidFill>
                <a:effectLst>
                  <a:outerShdw blurRad="38100" dist="38100" dir="2700000" algn="tl">
                    <a:srgbClr val="DDDDDD"/>
                  </a:outerShdw>
                </a:effectLst>
                <a:latin typeface="Times New Roman" charset="0"/>
              </a:rPr>
              <a:t>1</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baseline="-25000">
                <a:solidFill>
                  <a:srgbClr val="0000FF"/>
                </a:solidFill>
                <a:effectLst>
                  <a:outerShdw blurRad="38100" dist="38100" dir="2700000" algn="tl">
                    <a:srgbClr val="DDDDDD"/>
                  </a:outerShdw>
                </a:effectLst>
                <a:latin typeface="Times New Roman" charset="0"/>
              </a:rPr>
              <a:t>2</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baseline="30000">
                <a:solidFill>
                  <a:srgbClr val="0000FF"/>
                </a:solidFill>
                <a:effectLst>
                  <a:outerShdw blurRad="38100" dist="38100" dir="2700000" algn="tl">
                    <a:srgbClr val="DDDDDD"/>
                  </a:outerShdw>
                </a:effectLst>
                <a:latin typeface="Times New Roman" charset="0"/>
              </a:rPr>
              <a:t>2</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a:solidFill>
                  <a:srgbClr val="0000FF"/>
                </a:solidFill>
                <a:effectLst>
                  <a:outerShdw blurRad="38100" dist="38100" dir="2700000" algn="tl">
                    <a:srgbClr val="DDDDDD"/>
                  </a:outerShdw>
                </a:effectLst>
                <a:latin typeface="Times New Roman" charset="0"/>
              </a:rPr>
              <a:t>F</a:t>
            </a:r>
            <a:r>
              <a:rPr lang="en-US" altLang="zh-CN" sz="3600" b="1" i="1" baseline="-25000">
                <a:solidFill>
                  <a:srgbClr val="0000FF"/>
                </a:solidFill>
                <a:effectLst>
                  <a:outerShdw blurRad="38100" dist="38100" dir="2700000" algn="tl">
                    <a:srgbClr val="DDDDDD"/>
                  </a:outerShdw>
                </a:effectLst>
                <a:latin typeface="Times New Roman" charset="0"/>
              </a:rPr>
              <a:t>n</a:t>
            </a:r>
            <a:r>
              <a:rPr lang="en-US" altLang="zh-CN" sz="3600" b="1" baseline="-25000">
                <a:solidFill>
                  <a:srgbClr val="0000FF"/>
                </a:solidFill>
                <a:effectLst>
                  <a:outerShdw blurRad="38100" dist="38100" dir="2700000" algn="tl">
                    <a:srgbClr val="DDDDDD"/>
                  </a:outerShdw>
                </a:effectLst>
                <a:latin typeface="Times New Roman" charset="0"/>
              </a:rPr>
              <a:t>+1</a:t>
            </a:r>
          </a:p>
          <a:p>
            <a:pPr>
              <a:buClr>
                <a:srgbClr val="FF0000"/>
              </a:buClr>
              <a:buFont typeface="Wingdings" charset="0"/>
              <a:buChar char="l"/>
            </a:pPr>
            <a:r>
              <a:rPr lang="en-US" altLang="zh-CN" sz="3600" b="1">
                <a:solidFill>
                  <a:srgbClr val="0000FF"/>
                </a:solidFill>
                <a:effectLst>
                  <a:outerShdw blurRad="38100" dist="38100" dir="2700000" algn="tl">
                    <a:srgbClr val="DDDDDD"/>
                  </a:outerShdw>
                </a:effectLst>
                <a:latin typeface="Times New Roman" charset="0"/>
              </a:rPr>
              <a:t>Fibonacci</a:t>
            </a:r>
            <a:r>
              <a:rPr lang="zh-CN" altLang="en-US" sz="3600" b="1">
                <a:effectLst>
                  <a:outerShdw blurRad="38100" dist="38100" dir="2700000" algn="tl">
                    <a:srgbClr val="DDDDDD"/>
                  </a:outerShdw>
                </a:effectLst>
                <a:latin typeface="Times New Roman" charset="0"/>
              </a:rPr>
              <a:t>数列还有下面有趣的性质</a:t>
            </a:r>
            <a:r>
              <a:rPr lang="en-US" altLang="zh-CN" sz="3600" b="1">
                <a:effectLst>
                  <a:outerShdw blurRad="38100" dist="38100" dir="2700000" algn="tl">
                    <a:srgbClr val="DDDDDD"/>
                  </a:outerShdw>
                </a:effectLst>
                <a:latin typeface="Times New Roman" charset="0"/>
              </a:rPr>
              <a:t>(</a:t>
            </a:r>
            <a:r>
              <a:rPr lang="zh-CN" altLang="en-US" sz="3600" b="1">
                <a:effectLst>
                  <a:outerShdw blurRad="38100" dist="38100" dir="2700000" algn="tl">
                    <a:srgbClr val="DDDDDD"/>
                  </a:outerShdw>
                </a:effectLst>
                <a:latin typeface="Times New Roman" charset="0"/>
              </a:rPr>
              <a:t>参见第</a:t>
            </a:r>
            <a:r>
              <a:rPr lang="en-US" altLang="zh-CN" sz="3600" b="1">
                <a:solidFill>
                  <a:srgbClr val="FF0000"/>
                </a:solidFill>
                <a:effectLst>
                  <a:outerShdw blurRad="38100" dist="38100" dir="2700000" algn="tl">
                    <a:srgbClr val="DDDDDD"/>
                  </a:outerShdw>
                </a:effectLst>
                <a:latin typeface="Times New Roman" charset="0"/>
              </a:rPr>
              <a:t>3</a:t>
            </a:r>
            <a:r>
              <a:rPr lang="zh-CN" altLang="en-US" sz="3600" b="1">
                <a:effectLst>
                  <a:outerShdw blurRad="38100" dist="38100" dir="2700000" algn="tl">
                    <a:srgbClr val="DDDDDD"/>
                  </a:outerShdw>
                </a:effectLst>
                <a:latin typeface="Times New Roman" charset="0"/>
              </a:rPr>
              <a:t>版</a:t>
            </a:r>
            <a:r>
              <a:rPr lang="en-US" altLang="zh-CN" sz="3600" b="1">
                <a:effectLst>
                  <a:outerShdw blurRad="38100" dist="38100" dir="2700000" algn="tl">
                    <a:srgbClr val="DDDDDD"/>
                  </a:outerShdw>
                </a:effectLst>
                <a:latin typeface="Times New Roman" charset="0"/>
              </a:rPr>
              <a:t>)</a:t>
            </a:r>
          </a:p>
        </p:txBody>
      </p:sp>
    </p:spTree>
    <p:extLst>
      <p:ext uri="{BB962C8B-B14F-4D97-AF65-F5344CB8AC3E}">
        <p14:creationId xmlns:p14="http://schemas.microsoft.com/office/powerpoint/2010/main" val="39950811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strips(downRight)">
                                      <p:cBhvr>
                                        <p:cTn id="7" dur="500"/>
                                        <p:tgtEl>
                                          <p:spTgt spid="22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strips(downRight)">
                                      <p:cBhvr>
                                        <p:cTn id="12" dur="500"/>
                                        <p:tgtEl>
                                          <p:spTgt spid="222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2211">
                                            <p:txEl>
                                              <p:pRg st="2" end="2"/>
                                            </p:txEl>
                                          </p:spTgt>
                                        </p:tgtEl>
                                        <p:attrNameLst>
                                          <p:attrName>style.visibility</p:attrName>
                                        </p:attrNameLst>
                                      </p:cBhvr>
                                      <p:to>
                                        <p:strVal val="visible"/>
                                      </p:to>
                                    </p:set>
                                    <p:animEffect transition="in" filter="strips(downRight)">
                                      <p:cBhvr>
                                        <p:cTn id="17" dur="500"/>
                                        <p:tgtEl>
                                          <p:spTgt spid="222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22211">
                                            <p:txEl>
                                              <p:pRg st="3" end="3"/>
                                            </p:txEl>
                                          </p:spTgt>
                                        </p:tgtEl>
                                        <p:attrNameLst>
                                          <p:attrName>style.visibility</p:attrName>
                                        </p:attrNameLst>
                                      </p:cBhvr>
                                      <p:to>
                                        <p:strVal val="visible"/>
                                      </p:to>
                                    </p:set>
                                    <p:animEffect transition="in" filter="strips(downRight)">
                                      <p:cBhvr>
                                        <p:cTn id="22" dur="500"/>
                                        <p:tgtEl>
                                          <p:spTgt spid="222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2211">
                                            <p:txEl>
                                              <p:pRg st="4" end="4"/>
                                            </p:txEl>
                                          </p:spTgt>
                                        </p:tgtEl>
                                        <p:attrNameLst>
                                          <p:attrName>style.visibility</p:attrName>
                                        </p:attrNameLst>
                                      </p:cBhvr>
                                      <p:to>
                                        <p:strVal val="visible"/>
                                      </p:to>
                                    </p:set>
                                    <p:animEffect transition="in" filter="strips(downRight)">
                                      <p:cBhvr>
                                        <p:cTn id="27" dur="500"/>
                                        <p:tgtEl>
                                          <p:spTgt spid="222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22211">
                                            <p:txEl>
                                              <p:pRg st="5" end="5"/>
                                            </p:txEl>
                                          </p:spTgt>
                                        </p:tgtEl>
                                        <p:attrNameLst>
                                          <p:attrName>style.visibility</p:attrName>
                                        </p:attrNameLst>
                                      </p:cBhvr>
                                      <p:to>
                                        <p:strVal val="visible"/>
                                      </p:to>
                                    </p:set>
                                    <p:animEffect transition="in" filter="strips(downRight)">
                                      <p:cBhvr>
                                        <p:cTn id="32" dur="500"/>
                                        <p:tgtEl>
                                          <p:spTgt spid="2222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CBC7D0D5-3255-404C-B355-E690FB957E8A}" type="slidenum">
              <a:rPr lang="en-US" altLang="zh-CN"/>
              <a:pPr/>
              <a:t>64</a:t>
            </a:fld>
            <a:endParaRPr lang="en-US" altLang="zh-CN"/>
          </a:p>
        </p:txBody>
      </p:sp>
      <p:sp>
        <p:nvSpPr>
          <p:cNvPr id="223235" name="Rectangle 3"/>
          <p:cNvSpPr>
            <a:spLocks noGrp="1" noChangeArrowheads="1"/>
          </p:cNvSpPr>
          <p:nvPr>
            <p:ph type="body" idx="1"/>
          </p:nvPr>
        </p:nvSpPr>
        <p:spPr>
          <a:xfrm>
            <a:off x="395288" y="2349500"/>
            <a:ext cx="8229600" cy="3959225"/>
          </a:xfrm>
        </p:spPr>
        <p:txBody>
          <a:bodyPr/>
          <a:lstStyle/>
          <a:p>
            <a:pPr>
              <a:buFontTx/>
              <a:buNone/>
            </a:pP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其中</a:t>
            </a:r>
            <a:r>
              <a:rPr lang="en-US" altLang="zh-CN" b="1" i="1" dirty="0" err="1">
                <a:solidFill>
                  <a:srgbClr val="0000FF"/>
                </a:solidFill>
                <a:effectLst>
                  <a:outerShdw blurRad="38100" dist="38100" dir="2700000" algn="tl">
                    <a:srgbClr val="DDDDDD"/>
                  </a:outerShdw>
                </a:effectLst>
                <a:latin typeface="Times New Roman" charset="0"/>
              </a:rPr>
              <a:t>a</a:t>
            </a:r>
            <a:r>
              <a:rPr lang="en-US" altLang="zh-CN" b="1" i="1" baseline="-25000" dirty="0" err="1">
                <a:solidFill>
                  <a:srgbClr val="0000FF"/>
                </a:solidFill>
                <a:effectLst>
                  <a:outerShdw blurRad="38100" dist="38100" dir="2700000" algn="tl">
                    <a:srgbClr val="DDDDDD"/>
                  </a:outerShdw>
                </a:effectLst>
                <a:latin typeface="Times New Roman" charset="0"/>
              </a:rPr>
              <a:t>i</a:t>
            </a:r>
            <a:r>
              <a:rPr lang="en-US" altLang="zh-CN" b="1" dirty="0">
                <a:solidFill>
                  <a:srgbClr val="0000FF"/>
                </a:solidFill>
                <a:effectLst>
                  <a:outerShdw blurRad="38100" dist="38100" dir="2700000" algn="tl">
                    <a:srgbClr val="DDDDDD"/>
                  </a:outerShdw>
                </a:effectLst>
                <a:latin typeface="Times New Roman" charset="0"/>
              </a:rPr>
              <a:t>=0, 1,</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而且</a:t>
            </a:r>
            <a:r>
              <a:rPr lang="en-US" altLang="zh-CN" b="1" i="1" dirty="0">
                <a:solidFill>
                  <a:srgbClr val="0000FF"/>
                </a:solidFill>
                <a:effectLst>
                  <a:outerShdw blurRad="38100" dist="38100" dir="2700000" algn="tl">
                    <a:srgbClr val="DDDDDD"/>
                  </a:outerShdw>
                </a:effectLst>
                <a:latin typeface="Times New Roman" charset="0"/>
              </a:rPr>
              <a:t>a</a:t>
            </a:r>
            <a:r>
              <a:rPr lang="en-US" altLang="zh-CN" b="1" i="1" baseline="-25000" dirty="0">
                <a:solidFill>
                  <a:srgbClr val="0000FF"/>
                </a:solidFill>
                <a:effectLst>
                  <a:outerShdw blurRad="38100" dist="38100" dir="2700000" algn="tl">
                    <a:srgbClr val="DDDDDD"/>
                  </a:outerShdw>
                </a:effectLst>
                <a:latin typeface="Times New Roman" charset="0"/>
              </a:rPr>
              <a:t>i</a:t>
            </a:r>
            <a:r>
              <a:rPr lang="en-US" altLang="zh-CN" b="1" i="1" dirty="0">
                <a:solidFill>
                  <a:srgbClr val="0000FF"/>
                </a:solidFill>
                <a:effectLst>
                  <a:outerShdw blurRad="38100" dist="38100" dir="2700000" algn="tl">
                    <a:srgbClr val="DDDDDD"/>
                  </a:outerShdw>
                </a:effectLst>
                <a:latin typeface="Times New Roman" charset="0"/>
              </a:rPr>
              <a:t>a</a:t>
            </a:r>
            <a:r>
              <a:rPr lang="en-US" altLang="zh-CN" b="1" i="1" baseline="-25000" dirty="0">
                <a:solidFill>
                  <a:srgbClr val="0000FF"/>
                </a:solidFill>
                <a:effectLst>
                  <a:outerShdw blurRad="38100" dist="38100" dir="2700000" algn="tl">
                    <a:srgbClr val="DDDDDD"/>
                  </a:outerShdw>
                </a:effectLst>
                <a:latin typeface="Times New Roman" charset="0"/>
              </a:rPr>
              <a:t>i+1</a:t>
            </a:r>
            <a:r>
              <a:rPr lang="en-US" altLang="zh-CN" b="1" dirty="0">
                <a:solidFill>
                  <a:srgbClr val="0000FF"/>
                </a:solidFill>
                <a:effectLst>
                  <a:outerShdw blurRad="38100" dist="38100" dir="2700000" algn="tl">
                    <a:srgbClr val="DDDDDD"/>
                  </a:outerShdw>
                </a:effectLst>
                <a:latin typeface="Times New Roman" charset="0"/>
              </a:rPr>
              <a:t>=0.</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但是</a:t>
            </a:r>
            <a:r>
              <a:rPr lang="en-US" altLang="zh-CN" b="1" dirty="0">
                <a:solidFill>
                  <a:srgbClr val="0000FF"/>
                </a:solidFill>
                <a:effectLst>
                  <a:outerShdw blurRad="38100" dist="38100" dir="2700000" algn="tl">
                    <a:srgbClr val="DDDDDD"/>
                  </a:outerShdw>
                </a:effectLst>
                <a:latin typeface="Times New Roman" charset="0"/>
              </a:rPr>
              <a:t>n</a:t>
            </a:r>
            <a:r>
              <a:rPr lang="zh-CN" altLang="en-US" b="1" dirty="0">
                <a:effectLst>
                  <a:outerShdw blurRad="38100" dist="38100" dir="2700000" algn="tl">
                    <a:srgbClr val="DDDDDD"/>
                  </a:outerShdw>
                </a:effectLst>
                <a:latin typeface="Times New Roman" charset="0"/>
              </a:rPr>
              <a:t>的值不太容易决定</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例如</a:t>
            </a: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11=F</a:t>
            </a:r>
            <a:r>
              <a:rPr lang="en-US" altLang="zh-CN" b="1" baseline="-25000" dirty="0">
                <a:solidFill>
                  <a:srgbClr val="0000FF"/>
                </a:solidFill>
                <a:effectLst>
                  <a:outerShdw blurRad="38100" dist="38100" dir="2700000" algn="tl">
                    <a:srgbClr val="DDDDDD"/>
                  </a:outerShdw>
                </a:effectLst>
                <a:latin typeface="Times New Roman" charset="0"/>
              </a:rPr>
              <a:t>6</a:t>
            </a:r>
            <a:r>
              <a:rPr lang="en-US" altLang="zh-CN" b="1" dirty="0">
                <a:solidFill>
                  <a:srgbClr val="0000FF"/>
                </a:solidFill>
                <a:effectLst>
                  <a:outerShdw blurRad="38100" dist="38100" dir="2700000" algn="tl">
                    <a:srgbClr val="DDDDDD"/>
                  </a:outerShdw>
                </a:effectLst>
                <a:latin typeface="Times New Roman" charset="0"/>
              </a:rPr>
              <a:t>+F</a:t>
            </a:r>
            <a:r>
              <a:rPr lang="en-US" altLang="zh-CN" b="1" baseline="-25000" dirty="0">
                <a:solidFill>
                  <a:srgbClr val="0000FF"/>
                </a:solidFill>
                <a:effectLst>
                  <a:outerShdw blurRad="38100" dist="38100" dir="2700000" algn="tl">
                    <a:srgbClr val="DDDDDD"/>
                  </a:outerShdw>
                </a:effectLst>
                <a:latin typeface="Times New Roman" charset="0"/>
              </a:rPr>
              <a:t>4</a:t>
            </a:r>
            <a:r>
              <a:rPr lang="en-US" altLang="zh-CN" b="1" dirty="0">
                <a:solidFill>
                  <a:srgbClr val="0000FF"/>
                </a:solidFill>
                <a:effectLst>
                  <a:outerShdw blurRad="38100" dist="38100" dir="2700000" algn="tl">
                    <a:srgbClr val="DDDDDD"/>
                  </a:outerShdw>
                </a:effectLst>
                <a:latin typeface="Times New Roman" charset="0"/>
              </a:rPr>
              <a:t>=8+3,</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用</a:t>
            </a:r>
            <a:r>
              <a:rPr lang="en-US" altLang="zh-CN" b="1" dirty="0">
                <a:solidFill>
                  <a:srgbClr val="0000FF"/>
                </a:solidFill>
                <a:effectLst>
                  <a:outerShdw blurRad="38100" dist="38100" dir="2700000" algn="tl">
                    <a:srgbClr val="DDDDDD"/>
                  </a:outerShdw>
                </a:effectLst>
                <a:latin typeface="Times New Roman" charset="0"/>
              </a:rPr>
              <a:t>Fibonacci </a:t>
            </a:r>
            <a:r>
              <a:rPr lang="zh-CN" altLang="en-US" b="1" dirty="0">
                <a:effectLst>
                  <a:outerShdw blurRad="38100" dist="38100" dir="2700000" algn="tl">
                    <a:srgbClr val="DDDDDD"/>
                  </a:outerShdw>
                </a:effectLst>
                <a:latin typeface="Times New Roman" charset="0"/>
              </a:rPr>
              <a:t>数列表示为一个</a:t>
            </a:r>
            <a:r>
              <a:rPr lang="en-US" altLang="zh-CN" b="1" dirty="0">
                <a:solidFill>
                  <a:srgbClr val="0000FF"/>
                </a:solidFill>
                <a:effectLst>
                  <a:outerShdw blurRad="38100" dist="38100" dir="2700000" algn="tl">
                    <a:srgbClr val="DDDDDD"/>
                  </a:outerShdw>
                </a:effectLst>
                <a:latin typeface="Times New Roman" charset="0"/>
              </a:rPr>
              <a:t>5</a:t>
            </a:r>
            <a:r>
              <a:rPr lang="zh-CN" altLang="en-US" b="1" dirty="0">
                <a:effectLst>
                  <a:outerShdw blurRad="38100" dist="38100" dir="2700000" algn="tl">
                    <a:srgbClr val="DDDDDD"/>
                  </a:outerShdw>
                </a:effectLst>
                <a:latin typeface="Times New Roman" charset="0"/>
              </a:rPr>
              <a:t>位数</a:t>
            </a:r>
            <a:r>
              <a:rPr lang="en-US" altLang="zh-CN" b="1" dirty="0">
                <a:effectLst>
                  <a:outerShdw blurRad="38100" dist="38100" dir="2700000" algn="tl">
                    <a:srgbClr val="DDDDDD"/>
                  </a:outerShdw>
                </a:effectLst>
                <a:latin typeface="Times New Roman" charset="0"/>
              </a:rPr>
              <a:t>: </a:t>
            </a:r>
            <a:r>
              <a:rPr lang="en-US" altLang="zh-CN" b="1" dirty="0">
                <a:solidFill>
                  <a:srgbClr val="0000FF"/>
                </a:solidFill>
                <a:effectLst>
                  <a:outerShdw blurRad="38100" dist="38100" dir="2700000" algn="tl">
                    <a:srgbClr val="DDDDDD"/>
                  </a:outerShdw>
                </a:effectLst>
                <a:latin typeface="Times New Roman" charset="0"/>
              </a:rPr>
              <a:t>10100</a:t>
            </a:r>
          </a:p>
          <a:p>
            <a:pPr>
              <a:buFontTx/>
              <a:buNone/>
            </a:pPr>
            <a:r>
              <a:rPr lang="en-US" altLang="zh-CN" b="1" dirty="0">
                <a:effectLst>
                  <a:outerShdw blurRad="38100" dist="38100" dir="2700000" algn="tl">
                    <a:srgbClr val="DDDDDD"/>
                  </a:outerShdw>
                </a:effectLst>
                <a:latin typeface="Times New Roman" charset="0"/>
              </a:rPr>
              <a:t> </a:t>
            </a:r>
            <a:r>
              <a:rPr lang="en-US" altLang="zh-CN" b="1" dirty="0">
                <a:solidFill>
                  <a:srgbClr val="FF0000"/>
                </a:solidFill>
                <a:effectLst>
                  <a:outerShdw blurRad="38100" dist="38100" dir="2700000" algn="tl">
                    <a:srgbClr val="DDDDDD"/>
                  </a:outerShdw>
                </a:effectLst>
                <a:latin typeface="Times New Roman" charset="0"/>
              </a:rPr>
              <a:t>(b)</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有所谓的</a:t>
            </a:r>
            <a:r>
              <a:rPr lang="en-US" altLang="zh-CN" b="1" dirty="0">
                <a:solidFill>
                  <a:srgbClr val="0000FF"/>
                </a:solidFill>
                <a:effectLst>
                  <a:outerShdw blurRad="38100" dist="38100" dir="2700000" algn="tl">
                    <a:srgbClr val="DDDDDD"/>
                  </a:outerShdw>
                </a:effectLst>
                <a:latin typeface="Times New Roman" charset="0"/>
              </a:rPr>
              <a:t>Fibonacci</a:t>
            </a:r>
            <a:r>
              <a:rPr lang="zh-CN" altLang="en-US" b="1" dirty="0">
                <a:effectLst>
                  <a:outerShdw blurRad="38100" dist="38100" dir="2700000" algn="tl">
                    <a:srgbClr val="DDDDDD"/>
                  </a:outerShdw>
                </a:effectLst>
                <a:latin typeface="Times New Roman" charset="0"/>
              </a:rPr>
              <a:t>方形</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即边长为</a:t>
            </a:r>
            <a:r>
              <a:rPr lang="en-US" altLang="zh-CN" b="1" dirty="0" err="1">
                <a:solidFill>
                  <a:srgbClr val="0000FF"/>
                </a:solidFill>
                <a:effectLst>
                  <a:outerShdw blurRad="38100" dist="38100" dir="2700000" algn="tl">
                    <a:srgbClr val="DDDDDD"/>
                  </a:outerShdw>
                </a:effectLst>
                <a:latin typeface="Times New Roman" charset="0"/>
              </a:rPr>
              <a:t>F</a:t>
            </a:r>
            <a:r>
              <a:rPr lang="en-US" altLang="zh-CN" b="1" i="1" baseline="-25000" dirty="0" err="1">
                <a:solidFill>
                  <a:srgbClr val="0000FF"/>
                </a:solidFill>
                <a:effectLst>
                  <a:outerShdw blurRad="38100" dist="38100" dir="2700000" algn="tl">
                    <a:srgbClr val="DDDDDD"/>
                  </a:outerShdw>
                </a:effectLst>
                <a:latin typeface="Times New Roman" charset="0"/>
              </a:rPr>
              <a:t>n</a:t>
            </a:r>
            <a:r>
              <a:rPr lang="zh-CN" altLang="en-US" b="1" dirty="0">
                <a:effectLst>
                  <a:outerShdw blurRad="38100" dist="38100" dir="2700000" algn="tl">
                    <a:srgbClr val="DDDDDD"/>
                  </a:outerShdw>
                </a:effectLst>
                <a:latin typeface="Times New Roman" charset="0"/>
              </a:rPr>
              <a:t>的正方形</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可以分解为若干形如</a:t>
            </a:r>
            <a:r>
              <a:rPr lang="en-US" altLang="zh-CN" b="1" dirty="0">
                <a:solidFill>
                  <a:srgbClr val="0000FF"/>
                </a:solidFill>
                <a:effectLst>
                  <a:outerShdw blurRad="38100" dist="38100" dir="2700000" algn="tl">
                    <a:srgbClr val="DDDDDD"/>
                  </a:outerShdw>
                </a:effectLst>
                <a:latin typeface="Times New Roman" charset="0"/>
              </a:rPr>
              <a:t>F</a:t>
            </a:r>
            <a:r>
              <a:rPr lang="en-US" altLang="zh-CN" b="1" i="1" baseline="-25000" dirty="0">
                <a:solidFill>
                  <a:srgbClr val="0000FF"/>
                </a:solidFill>
                <a:effectLst>
                  <a:outerShdw blurRad="38100" dist="38100" dir="2700000" algn="tl">
                    <a:srgbClr val="DDDDDD"/>
                  </a:outerShdw>
                </a:effectLst>
                <a:latin typeface="Times New Roman" charset="0"/>
              </a:rPr>
              <a:t>i</a:t>
            </a:r>
            <a:r>
              <a:rPr lang="en-US" altLang="zh-CN" b="1" baseline="-25000" dirty="0">
                <a:solidFill>
                  <a:srgbClr val="0000FF"/>
                </a:solidFill>
                <a:effectLst>
                  <a:outerShdw blurRad="38100" dist="38100" dir="2700000" algn="tl">
                    <a:srgbClr val="DDDDDD"/>
                  </a:outerShdw>
                </a:effectLst>
                <a:latin typeface="Times New Roman" charset="0"/>
              </a:rPr>
              <a:t>+</a:t>
            </a:r>
            <a:r>
              <a:rPr lang="en-US" altLang="zh-CN" b="1" baseline="-25000" dirty="0" smtClean="0">
                <a:solidFill>
                  <a:srgbClr val="0000FF"/>
                </a:solidFill>
                <a:effectLst>
                  <a:outerShdw blurRad="38100" dist="38100" dir="2700000" algn="tl">
                    <a:srgbClr val="DDDDDD"/>
                  </a:outerShdw>
                </a:effectLst>
                <a:latin typeface="Times New Roman" charset="0"/>
              </a:rPr>
              <a:t>1</a:t>
            </a:r>
            <a:r>
              <a:rPr lang="en-US" altLang="zh-CN" dirty="0">
                <a:solidFill>
                  <a:srgbClr val="0033CC"/>
                </a:solidFill>
              </a:rPr>
              <a:t>×</a:t>
            </a:r>
            <a:r>
              <a:rPr lang="en-US" altLang="zh-CN" b="1" dirty="0" smtClean="0">
                <a:solidFill>
                  <a:srgbClr val="0000FF"/>
                </a:solidFill>
                <a:effectLst>
                  <a:outerShdw blurRad="38100" dist="38100" dir="2700000" algn="tl">
                    <a:srgbClr val="DDDDDD"/>
                  </a:outerShdw>
                </a:effectLst>
                <a:latin typeface="Times New Roman" charset="0"/>
              </a:rPr>
              <a:t>F</a:t>
            </a:r>
            <a:r>
              <a:rPr lang="en-US" altLang="zh-CN" b="1" i="1" baseline="-25000" dirty="0" smtClean="0">
                <a:solidFill>
                  <a:srgbClr val="0000FF"/>
                </a:solidFill>
                <a:effectLst>
                  <a:outerShdw blurRad="38100" dist="38100" dir="2700000" algn="tl">
                    <a:srgbClr val="DDDDDD"/>
                  </a:outerShdw>
                </a:effectLst>
                <a:latin typeface="Times New Roman" charset="0"/>
              </a:rPr>
              <a:t>i</a:t>
            </a:r>
            <a:r>
              <a:rPr lang="zh-CN" altLang="en-US" b="1" dirty="0">
                <a:effectLst>
                  <a:outerShdw blurRad="38100" dist="38100" dir="2700000" algn="tl">
                    <a:srgbClr val="DDDDDD"/>
                  </a:outerShdw>
                </a:effectLst>
                <a:latin typeface="Times New Roman" charset="0"/>
              </a:rPr>
              <a:t>的</a:t>
            </a:r>
            <a:r>
              <a:rPr lang="en-US" altLang="zh-CN" b="1" dirty="0">
                <a:solidFill>
                  <a:srgbClr val="0000FF"/>
                </a:solidFill>
                <a:effectLst>
                  <a:outerShdw blurRad="38100" dist="38100" dir="2700000" algn="tl">
                    <a:srgbClr val="DDDDDD"/>
                  </a:outerShdw>
                </a:effectLst>
                <a:latin typeface="Times New Roman" charset="0"/>
              </a:rPr>
              <a:t>Fibonacci</a:t>
            </a:r>
            <a:r>
              <a:rPr lang="zh-CN" altLang="en-US" b="1" dirty="0">
                <a:effectLst>
                  <a:outerShdw blurRad="38100" dist="38100" dir="2700000" algn="tl">
                    <a:srgbClr val="DDDDDD"/>
                  </a:outerShdw>
                </a:effectLst>
                <a:latin typeface="Times New Roman" charset="0"/>
              </a:rPr>
              <a:t>矩形的“</a:t>
            </a:r>
            <a:r>
              <a:rPr lang="zh-CN" altLang="en-US" b="1" dirty="0">
                <a:solidFill>
                  <a:srgbClr val="0000FF"/>
                </a:solidFill>
                <a:effectLst>
                  <a:outerShdw blurRad="38100" dist="38100" dir="2700000" algn="tl">
                    <a:srgbClr val="DDDDDD"/>
                  </a:outerShdw>
                </a:effectLst>
                <a:latin typeface="Times New Roman" charset="0"/>
              </a:rPr>
              <a:t>和</a:t>
            </a:r>
            <a:r>
              <a:rPr lang="zh-CN" altLang="en-US" b="1" dirty="0">
                <a:effectLst>
                  <a:outerShdw blurRad="38100" dist="38100" dir="2700000" algn="tl">
                    <a:srgbClr val="DDDDDD"/>
                  </a:outerShdw>
                </a:effectLst>
                <a:latin typeface="Times New Roman" charset="0"/>
              </a:rPr>
              <a:t>”</a:t>
            </a:r>
            <a:r>
              <a:rPr lang="en-US" altLang="zh-CN" b="1" dirty="0">
                <a:effectLst>
                  <a:outerShdw blurRad="38100" dist="38100" dir="2700000" algn="tl">
                    <a:srgbClr val="DDDDDD"/>
                  </a:outerShdw>
                </a:effectLst>
                <a:latin typeface="Times New Roman" charset="0"/>
              </a:rPr>
              <a:t>. </a:t>
            </a:r>
            <a:r>
              <a:rPr lang="zh-CN" altLang="en-US" b="1" dirty="0">
                <a:effectLst>
                  <a:outerShdw blurRad="38100" dist="38100" dir="2700000" algn="tl">
                    <a:srgbClr val="DDDDDD"/>
                  </a:outerShdw>
                </a:effectLst>
                <a:latin typeface="Times New Roman" charset="0"/>
              </a:rPr>
              <a:t>下面是</a:t>
            </a:r>
            <a:r>
              <a:rPr lang="en-US" altLang="zh-CN" b="1" dirty="0">
                <a:solidFill>
                  <a:srgbClr val="0000FF"/>
                </a:solidFill>
                <a:effectLst>
                  <a:outerShdw blurRad="38100" dist="38100" dir="2700000" algn="tl">
                    <a:srgbClr val="DDDDDD"/>
                  </a:outerShdw>
                </a:effectLst>
                <a:latin typeface="Times New Roman" charset="0"/>
              </a:rPr>
              <a:t>F</a:t>
            </a:r>
            <a:r>
              <a:rPr lang="en-US" altLang="zh-CN" b="1" baseline="-25000" dirty="0">
                <a:solidFill>
                  <a:srgbClr val="0000FF"/>
                </a:solidFill>
                <a:effectLst>
                  <a:outerShdw blurRad="38100" dist="38100" dir="2700000" algn="tl">
                    <a:srgbClr val="DDDDDD"/>
                  </a:outerShdw>
                </a:effectLst>
                <a:latin typeface="Times New Roman" charset="0"/>
              </a:rPr>
              <a:t>9</a:t>
            </a:r>
            <a:r>
              <a:rPr lang="en-US" altLang="zh-CN" b="1" dirty="0">
                <a:solidFill>
                  <a:srgbClr val="0000FF"/>
                </a:solidFill>
                <a:effectLst>
                  <a:outerShdw blurRad="38100" dist="38100" dir="2700000" algn="tl">
                    <a:srgbClr val="DDDDDD"/>
                  </a:outerShdw>
                </a:effectLst>
                <a:latin typeface="Times New Roman" charset="0"/>
              </a:rPr>
              <a:t>=21</a:t>
            </a:r>
            <a:r>
              <a:rPr lang="zh-CN" altLang="en-US" b="1" dirty="0">
                <a:effectLst>
                  <a:outerShdw blurRad="38100" dist="38100" dir="2700000" algn="tl">
                    <a:srgbClr val="DDDDDD"/>
                  </a:outerShdw>
                </a:effectLst>
                <a:latin typeface="Times New Roman" charset="0"/>
              </a:rPr>
              <a:t>的正方形的分解</a:t>
            </a:r>
            <a:r>
              <a:rPr lang="en-US" altLang="zh-CN" b="1" dirty="0">
                <a:effectLst>
                  <a:outerShdw blurRad="38100" dist="38100" dir="2700000" algn="tl">
                    <a:srgbClr val="DDDDDD"/>
                  </a:outerShdw>
                </a:effectLst>
                <a:latin typeface="Times New Roman" charset="0"/>
              </a:rPr>
              <a:t>.</a:t>
            </a:r>
            <a:r>
              <a:rPr lang="en-US" altLang="zh-CN" dirty="0">
                <a:effectLst>
                  <a:outerShdw blurRad="38100" dist="38100" dir="2700000" algn="tl">
                    <a:srgbClr val="DDDDDD"/>
                  </a:outerShdw>
                </a:effectLst>
                <a:latin typeface="Times New Roman" charset="0"/>
              </a:rPr>
              <a:t> </a:t>
            </a:r>
          </a:p>
        </p:txBody>
      </p:sp>
      <p:sp>
        <p:nvSpPr>
          <p:cNvPr id="22323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endParaRPr lang="zh-CN" altLang="en-US"/>
          </a:p>
        </p:txBody>
      </p:sp>
      <p:graphicFrame>
        <p:nvGraphicFramePr>
          <p:cNvPr id="223236" name="Object 4"/>
          <p:cNvGraphicFramePr>
            <a:graphicFrameLocks noChangeAspect="1"/>
          </p:cNvGraphicFramePr>
          <p:nvPr/>
        </p:nvGraphicFramePr>
        <p:xfrm>
          <a:off x="3203575" y="1052513"/>
          <a:ext cx="2555875" cy="1370012"/>
        </p:xfrm>
        <a:graphic>
          <a:graphicData uri="http://schemas.openxmlformats.org/presentationml/2006/ole">
            <mc:AlternateContent xmlns:mc="http://schemas.openxmlformats.org/markup-compatibility/2006">
              <mc:Choice xmlns:v="urn:schemas-microsoft-com:vml" Requires="v">
                <p:oleObj spid="_x0000_s318480" name="公式" r:id="rId3" imgW="799753" imgH="431613" progId="Equation.3">
                  <p:embed/>
                </p:oleObj>
              </mc:Choice>
              <mc:Fallback>
                <p:oleObj name="公式" r:id="rId3" imgW="799753"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052513"/>
                        <a:ext cx="2555875" cy="1370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3238" name="Text Box 6"/>
          <p:cNvSpPr txBox="1">
            <a:spLocks noChangeArrowheads="1"/>
          </p:cNvSpPr>
          <p:nvPr/>
        </p:nvSpPr>
        <p:spPr bwMode="auto">
          <a:xfrm>
            <a:off x="900113" y="2603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zh-CN" altLang="en-US">
              <a:effectLst>
                <a:outerShdw blurRad="38100" dist="38100" dir="2700000" algn="tl">
                  <a:srgbClr val="DDDDDD"/>
                </a:outerShdw>
              </a:effectLst>
            </a:endParaRPr>
          </a:p>
        </p:txBody>
      </p:sp>
      <p:sp>
        <p:nvSpPr>
          <p:cNvPr id="223239" name="Text Box 7"/>
          <p:cNvSpPr txBox="1">
            <a:spLocks noChangeArrowheads="1"/>
          </p:cNvSpPr>
          <p:nvPr/>
        </p:nvSpPr>
        <p:spPr bwMode="auto">
          <a:xfrm>
            <a:off x="-323850" y="476250"/>
            <a:ext cx="83518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lvl="2">
              <a:spcBef>
                <a:spcPct val="20000"/>
              </a:spcBef>
            </a:pPr>
            <a:r>
              <a:rPr lang="en-US" altLang="zh-CN" sz="3200" b="1">
                <a:solidFill>
                  <a:srgbClr val="FF0000"/>
                </a:solidFill>
                <a:effectLst>
                  <a:outerShdw blurRad="38100" dist="38100" dir="2700000" algn="tl">
                    <a:srgbClr val="DDDDDD"/>
                  </a:outerShdw>
                </a:effectLst>
                <a:latin typeface="Times New Roman" charset="0"/>
              </a:rPr>
              <a:t>(a)</a:t>
            </a:r>
            <a:r>
              <a:rPr lang="en-US" altLang="zh-CN" sz="3200" b="1">
                <a:solidFill>
                  <a:srgbClr val="0000FF"/>
                </a:solidFill>
                <a:effectLst>
                  <a:outerShdw blurRad="38100" dist="38100" dir="2700000" algn="tl">
                    <a:srgbClr val="DDDDDD"/>
                  </a:outerShdw>
                </a:effectLst>
                <a:latin typeface="Times New Roman" charset="0"/>
              </a:rPr>
              <a:t> Fibonacci</a:t>
            </a:r>
            <a:r>
              <a:rPr lang="zh-CN" altLang="en-US" sz="3200" b="1">
                <a:effectLst>
                  <a:outerShdw blurRad="38100" dist="38100" dir="2700000" algn="tl">
                    <a:srgbClr val="DDDDDD"/>
                  </a:outerShdw>
                </a:effectLst>
                <a:latin typeface="Times New Roman" charset="0"/>
              </a:rPr>
              <a:t>数列可以作为表示任意正整数</a:t>
            </a:r>
            <a:r>
              <a:rPr lang="en-US" altLang="zh-CN" sz="3600" b="1">
                <a:solidFill>
                  <a:srgbClr val="0000FF"/>
                </a:solidFill>
                <a:effectLst>
                  <a:outerShdw blurRad="38100" dist="38100" dir="2700000" algn="tl">
                    <a:srgbClr val="DDDDDD"/>
                  </a:outerShdw>
                </a:effectLst>
                <a:latin typeface="Times New Roman" charset="0"/>
              </a:rPr>
              <a:t>N</a:t>
            </a:r>
            <a:r>
              <a:rPr lang="zh-CN" altLang="en-US" sz="3200" b="1">
                <a:effectLst>
                  <a:outerShdw blurRad="38100" dist="38100" dir="2700000" algn="tl">
                    <a:srgbClr val="DDDDDD"/>
                  </a:outerShdw>
                </a:effectLst>
                <a:latin typeface="Times New Roman" charset="0"/>
              </a:rPr>
              <a:t>的“</a:t>
            </a:r>
            <a:r>
              <a:rPr lang="zh-CN" altLang="en-US" sz="3200" b="1">
                <a:solidFill>
                  <a:srgbClr val="0000FF"/>
                </a:solidFill>
                <a:effectLst>
                  <a:outerShdw blurRad="38100" dist="38100" dir="2700000" algn="tl">
                    <a:srgbClr val="DDDDDD"/>
                  </a:outerShdw>
                </a:effectLst>
                <a:latin typeface="Times New Roman" charset="0"/>
              </a:rPr>
              <a:t>基</a:t>
            </a:r>
            <a:r>
              <a:rPr lang="zh-CN" altLang="en-US" sz="3200" b="1">
                <a:effectLst>
                  <a:outerShdw blurRad="38100" dist="38100" dir="2700000" algn="tl">
                    <a:srgbClr val="DDDDDD"/>
                  </a:outerShdw>
                </a:effectLst>
                <a:latin typeface="Times New Roman" charset="0"/>
              </a:rPr>
              <a:t>”：</a:t>
            </a:r>
            <a:endParaRPr lang="en-US" altLang="zh-CN" sz="3200" b="1">
              <a:effectLst>
                <a:outerShdw blurRad="38100" dist="38100" dir="2700000" algn="tl">
                  <a:srgbClr val="DDDDDD"/>
                </a:outerShdw>
              </a:effectLst>
              <a:latin typeface="Times New Roman" charset="0"/>
            </a:endParaRPr>
          </a:p>
          <a:p>
            <a:endParaRPr lang="zh-CN" altLang="en-US" sz="3200">
              <a:effectLst>
                <a:outerShdw blurRad="38100" dist="38100" dir="2700000" algn="tl">
                  <a:srgbClr val="DDDDDD"/>
                </a:outerShdw>
              </a:effectLst>
              <a:latin typeface="Times New Roman" charset="0"/>
            </a:endParaRPr>
          </a:p>
        </p:txBody>
      </p:sp>
    </p:spTree>
    <p:extLst>
      <p:ext uri="{BB962C8B-B14F-4D97-AF65-F5344CB8AC3E}">
        <p14:creationId xmlns:p14="http://schemas.microsoft.com/office/powerpoint/2010/main" val="283389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3239"/>
                                        </p:tgtEl>
                                        <p:attrNameLst>
                                          <p:attrName>style.visibility</p:attrName>
                                        </p:attrNameLst>
                                      </p:cBhvr>
                                      <p:to>
                                        <p:strVal val="visible"/>
                                      </p:to>
                                    </p:set>
                                    <p:animEffect transition="in" filter="strips(downRight)">
                                      <p:cBhvr>
                                        <p:cTn id="7" dur="500"/>
                                        <p:tgtEl>
                                          <p:spTgt spid="2232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 calcmode="lin" valueType="num">
                                      <p:cBhvr>
                                        <p:cTn id="12" dur="500" fill="hold"/>
                                        <p:tgtEl>
                                          <p:spTgt spid="223236"/>
                                        </p:tgtEl>
                                        <p:attrNameLst>
                                          <p:attrName>ppt_w</p:attrName>
                                        </p:attrNameLst>
                                      </p:cBhvr>
                                      <p:tavLst>
                                        <p:tav tm="0">
                                          <p:val>
                                            <p:fltVal val="0"/>
                                          </p:val>
                                        </p:tav>
                                        <p:tav tm="100000">
                                          <p:val>
                                            <p:strVal val="#ppt_w"/>
                                          </p:val>
                                        </p:tav>
                                      </p:tavLst>
                                    </p:anim>
                                    <p:anim calcmode="lin" valueType="num">
                                      <p:cBhvr>
                                        <p:cTn id="13" dur="500" fill="hold"/>
                                        <p:tgtEl>
                                          <p:spTgt spid="22323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23235">
                                            <p:txEl>
                                              <p:pRg st="0" end="0"/>
                                            </p:txEl>
                                          </p:spTgt>
                                        </p:tgtEl>
                                        <p:attrNameLst>
                                          <p:attrName>style.visibility</p:attrName>
                                        </p:attrNameLst>
                                      </p:cBhvr>
                                      <p:to>
                                        <p:strVal val="visible"/>
                                      </p:to>
                                    </p:set>
                                    <p:animEffect transition="in" filter="strips(downRight)">
                                      <p:cBhvr>
                                        <p:cTn id="18" dur="500"/>
                                        <p:tgtEl>
                                          <p:spTgt spid="22323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23235">
                                            <p:txEl>
                                              <p:pRg st="1" end="1"/>
                                            </p:txEl>
                                          </p:spTgt>
                                        </p:tgtEl>
                                        <p:attrNameLst>
                                          <p:attrName>style.visibility</p:attrName>
                                        </p:attrNameLst>
                                      </p:cBhvr>
                                      <p:to>
                                        <p:strVal val="visible"/>
                                      </p:to>
                                    </p:set>
                                    <p:animEffect transition="in" filter="strips(downRight)">
                                      <p:cBhvr>
                                        <p:cTn id="23" dur="500"/>
                                        <p:tgtEl>
                                          <p:spTgt spid="223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P spid="22323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幻灯片编号占位符 5"/>
          <p:cNvSpPr>
            <a:spLocks noGrp="1"/>
          </p:cNvSpPr>
          <p:nvPr>
            <p:ph type="sldNum" sz="quarter" idx="12"/>
          </p:nvPr>
        </p:nvSpPr>
        <p:spPr/>
        <p:txBody>
          <a:bodyPr/>
          <a:lstStyle/>
          <a:p>
            <a:fld id="{5E706F8F-ADAF-4445-AEE7-B29BB0C99637}" type="slidenum">
              <a:rPr lang="en-US" altLang="zh-CN"/>
              <a:pPr/>
              <a:t>65</a:t>
            </a:fld>
            <a:endParaRPr lang="en-US" altLang="zh-CN"/>
          </a:p>
        </p:txBody>
      </p:sp>
      <p:grpSp>
        <p:nvGrpSpPr>
          <p:cNvPr id="224260" name="Group 4"/>
          <p:cNvGrpSpPr>
            <a:grpSpLocks noChangeAspect="1"/>
          </p:cNvGrpSpPr>
          <p:nvPr/>
        </p:nvGrpSpPr>
        <p:grpSpPr bwMode="auto">
          <a:xfrm>
            <a:off x="755650" y="549275"/>
            <a:ext cx="7416800" cy="5761038"/>
            <a:chOff x="2535" y="1362"/>
            <a:chExt cx="5400" cy="4212"/>
          </a:xfrm>
        </p:grpSpPr>
        <p:sp>
          <p:nvSpPr>
            <p:cNvPr id="224261" name="AutoShape 5"/>
            <p:cNvSpPr>
              <a:spLocks noChangeAspect="1" noChangeArrowheads="1"/>
            </p:cNvSpPr>
            <p:nvPr/>
          </p:nvSpPr>
          <p:spPr bwMode="auto">
            <a:xfrm>
              <a:off x="2535" y="1362"/>
              <a:ext cx="5400" cy="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62" name="Rectangle 6"/>
            <p:cNvSpPr>
              <a:spLocks noChangeArrowheads="1"/>
            </p:cNvSpPr>
            <p:nvPr/>
          </p:nvSpPr>
          <p:spPr bwMode="auto">
            <a:xfrm>
              <a:off x="3255" y="1518"/>
              <a:ext cx="3961" cy="3900"/>
            </a:xfrm>
            <a:prstGeom prst="rect">
              <a:avLst/>
            </a:prstGeom>
            <a:solidFill>
              <a:srgbClr val="FFFF00"/>
            </a:solidFill>
            <a:ln w="9525">
              <a:solidFill>
                <a:srgbClr val="000000"/>
              </a:solidFill>
              <a:miter lim="800000"/>
              <a:headEnd/>
              <a:tailEnd/>
            </a:ln>
          </p:spPr>
          <p:txBody>
            <a:bodyPr/>
            <a:lstStyle/>
            <a:p>
              <a:endParaRPr lang="zh-CN" altLang="en-US"/>
            </a:p>
          </p:txBody>
        </p:sp>
        <p:sp>
          <p:nvSpPr>
            <p:cNvPr id="224263" name="Line 7"/>
            <p:cNvSpPr>
              <a:spLocks noChangeShapeType="1"/>
            </p:cNvSpPr>
            <p:nvPr/>
          </p:nvSpPr>
          <p:spPr bwMode="auto">
            <a:xfrm>
              <a:off x="3255" y="3858"/>
              <a:ext cx="39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4" name="Line 8"/>
            <p:cNvSpPr>
              <a:spLocks noChangeShapeType="1"/>
            </p:cNvSpPr>
            <p:nvPr/>
          </p:nvSpPr>
          <p:spPr bwMode="auto">
            <a:xfrm>
              <a:off x="5415" y="3858"/>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5" name="Line 9"/>
            <p:cNvSpPr>
              <a:spLocks noChangeShapeType="1"/>
            </p:cNvSpPr>
            <p:nvPr/>
          </p:nvSpPr>
          <p:spPr bwMode="auto">
            <a:xfrm>
              <a:off x="5415" y="4483"/>
              <a:ext cx="180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6" name="Line 10"/>
            <p:cNvSpPr>
              <a:spLocks noChangeShapeType="1"/>
            </p:cNvSpPr>
            <p:nvPr/>
          </p:nvSpPr>
          <p:spPr bwMode="auto">
            <a:xfrm>
              <a:off x="6135" y="3858"/>
              <a:ext cx="1" cy="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7" name="Line 11"/>
            <p:cNvSpPr>
              <a:spLocks noChangeShapeType="1"/>
            </p:cNvSpPr>
            <p:nvPr/>
          </p:nvSpPr>
          <p:spPr bwMode="auto">
            <a:xfrm>
              <a:off x="5415" y="4326"/>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8" name="Line 12"/>
            <p:cNvSpPr>
              <a:spLocks noChangeShapeType="1"/>
            </p:cNvSpPr>
            <p:nvPr/>
          </p:nvSpPr>
          <p:spPr bwMode="auto">
            <a:xfrm>
              <a:off x="5955" y="4326"/>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69" name="Text Box 13"/>
            <p:cNvSpPr txBox="1">
              <a:spLocks noChangeArrowheads="1"/>
            </p:cNvSpPr>
            <p:nvPr/>
          </p:nvSpPr>
          <p:spPr bwMode="auto">
            <a:xfrm>
              <a:off x="4695" y="2298"/>
              <a:ext cx="1440"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13</a:t>
              </a:r>
              <a:r>
                <a:rPr lang="en-US" altLang="zh-CN" sz="2800" dirty="0"/>
                <a:t>×</a:t>
              </a:r>
              <a:r>
                <a:rPr lang="en-US" altLang="zh-CN" sz="2800" b="1" dirty="0" smtClean="0">
                  <a:latin typeface="Times New Roman" charset="0"/>
                </a:rPr>
                <a:t>21</a:t>
              </a:r>
              <a:endParaRPr lang="en-US" altLang="zh-CN" sz="2800" dirty="0"/>
            </a:p>
          </p:txBody>
        </p:sp>
        <p:sp>
          <p:nvSpPr>
            <p:cNvPr id="224270" name="Text Box 14"/>
            <p:cNvSpPr txBox="1">
              <a:spLocks noChangeArrowheads="1"/>
            </p:cNvSpPr>
            <p:nvPr/>
          </p:nvSpPr>
          <p:spPr bwMode="auto">
            <a:xfrm>
              <a:off x="3795" y="4326"/>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8</a:t>
              </a:r>
              <a:r>
                <a:rPr lang="en-US" altLang="zh-CN" sz="2800" dirty="0"/>
                <a:t>×</a:t>
              </a:r>
              <a:r>
                <a:rPr lang="en-US" altLang="zh-CN" sz="2800" b="1" dirty="0" smtClean="0">
                  <a:latin typeface="Times New Roman" charset="0"/>
                </a:rPr>
                <a:t>13</a:t>
              </a:r>
              <a:endParaRPr lang="en-US" altLang="zh-CN" sz="2800" dirty="0"/>
            </a:p>
          </p:txBody>
        </p:sp>
        <p:sp>
          <p:nvSpPr>
            <p:cNvPr id="224271" name="Text Box 15"/>
            <p:cNvSpPr txBox="1">
              <a:spLocks noChangeArrowheads="1"/>
            </p:cNvSpPr>
            <p:nvPr/>
          </p:nvSpPr>
          <p:spPr bwMode="auto">
            <a:xfrm>
              <a:off x="5415" y="4170"/>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endParaRPr lang="zh-CN" altLang="en-US" sz="2000"/>
            </a:p>
          </p:txBody>
        </p:sp>
        <p:sp>
          <p:nvSpPr>
            <p:cNvPr id="224272" name="Text Box 16"/>
            <p:cNvSpPr txBox="1">
              <a:spLocks noChangeArrowheads="1"/>
            </p:cNvSpPr>
            <p:nvPr/>
          </p:nvSpPr>
          <p:spPr bwMode="auto">
            <a:xfrm>
              <a:off x="5955" y="463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b="1" dirty="0" smtClean="0">
                  <a:latin typeface="Times New Roman" charset="0"/>
                </a:rPr>
                <a:t>5</a:t>
              </a:r>
              <a:r>
                <a:rPr lang="en-US" altLang="zh-CN" sz="2800" dirty="0"/>
                <a:t>×</a:t>
              </a:r>
              <a:r>
                <a:rPr lang="en-US" altLang="zh-CN" sz="2800" b="1" dirty="0" smtClean="0">
                  <a:latin typeface="Times New Roman" charset="0"/>
                </a:rPr>
                <a:t>8</a:t>
              </a:r>
              <a:endParaRPr lang="en-US" altLang="zh-CN" sz="2800" dirty="0"/>
            </a:p>
          </p:txBody>
        </p:sp>
        <p:sp>
          <p:nvSpPr>
            <p:cNvPr id="224273" name="Text Box 17"/>
            <p:cNvSpPr txBox="1">
              <a:spLocks noChangeArrowheads="1"/>
            </p:cNvSpPr>
            <p:nvPr/>
          </p:nvSpPr>
          <p:spPr bwMode="auto">
            <a:xfrm>
              <a:off x="6315" y="401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dirty="0" smtClean="0">
                  <a:latin typeface="Times New Roman" charset="0"/>
                </a:rPr>
                <a:t>3</a:t>
              </a:r>
              <a:r>
                <a:rPr lang="en-US" altLang="zh-CN" sz="2400" dirty="0"/>
                <a:t>×</a:t>
              </a:r>
              <a:r>
                <a:rPr lang="en-US" altLang="zh-CN" sz="2400" b="1" dirty="0" smtClean="0">
                  <a:latin typeface="Times New Roman" charset="0"/>
                </a:rPr>
                <a:t>5</a:t>
              </a:r>
              <a:endParaRPr lang="en-US" altLang="zh-CN" sz="2400" dirty="0"/>
            </a:p>
          </p:txBody>
        </p:sp>
        <p:sp>
          <p:nvSpPr>
            <p:cNvPr id="224274" name="Text Box 18"/>
            <p:cNvSpPr txBox="1">
              <a:spLocks noChangeArrowheads="1"/>
            </p:cNvSpPr>
            <p:nvPr/>
          </p:nvSpPr>
          <p:spPr bwMode="auto">
            <a:xfrm>
              <a:off x="5415" y="3858"/>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b="1" dirty="0" smtClean="0">
                  <a:latin typeface="Times New Roman" charset="0"/>
                </a:rPr>
                <a:t>2</a:t>
              </a:r>
              <a:r>
                <a:rPr lang="en-US" altLang="zh-CN" sz="2400" dirty="0"/>
                <a:t>×</a:t>
              </a:r>
              <a:r>
                <a:rPr lang="en-US" altLang="zh-CN" sz="2400" b="1" dirty="0" smtClean="0">
                  <a:latin typeface="Times New Roman" charset="0"/>
                </a:rPr>
                <a:t>3</a:t>
              </a:r>
              <a:endParaRPr lang="en-US" altLang="zh-CN" sz="2400" dirty="0"/>
            </a:p>
          </p:txBody>
        </p:sp>
      </p:grpSp>
      <p:sp>
        <p:nvSpPr>
          <p:cNvPr id="224275" name="Text Box 19"/>
          <p:cNvSpPr txBox="1">
            <a:spLocks noChangeArrowheads="1"/>
          </p:cNvSpPr>
          <p:nvPr/>
        </p:nvSpPr>
        <p:spPr bwMode="auto">
          <a:xfrm>
            <a:off x="4729163" y="4525963"/>
            <a:ext cx="5327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zh-CN" sz="1600" b="1" dirty="0" smtClean="0"/>
              <a:t>1</a:t>
            </a:r>
            <a:r>
              <a:rPr lang="en-US" altLang="zh-CN" sz="1600" dirty="0"/>
              <a:t>×</a:t>
            </a:r>
            <a:r>
              <a:rPr lang="en-US" altLang="zh-CN" sz="1600" b="1" dirty="0" smtClean="0">
                <a:sym typeface="Symbol" charset="0"/>
              </a:rPr>
              <a:t>2</a:t>
            </a:r>
            <a:endParaRPr lang="en-US" altLang="zh-CN" sz="1600" b="1" dirty="0">
              <a:sym typeface="Symbol" charset="0"/>
            </a:endParaRPr>
          </a:p>
        </p:txBody>
      </p:sp>
    </p:spTree>
    <p:extLst>
      <p:ext uri="{BB962C8B-B14F-4D97-AF65-F5344CB8AC3E}">
        <p14:creationId xmlns:p14="http://schemas.microsoft.com/office/powerpoint/2010/main" val="423729929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3"/>
          <p:cNvSpPr>
            <a:spLocks noGrp="1"/>
          </p:cNvSpPr>
          <p:nvPr>
            <p:ph type="sldNum" sz="quarter" idx="12"/>
          </p:nvPr>
        </p:nvSpPr>
        <p:spPr/>
        <p:txBody>
          <a:bodyPr/>
          <a:lstStyle/>
          <a:p>
            <a:fld id="{EF85F543-8181-4248-9461-FF6182157C0D}" type="slidenum">
              <a:rPr lang="en-US" altLang="zh-CN"/>
              <a:pPr/>
              <a:t>66</a:t>
            </a:fld>
            <a:endParaRPr lang="en-US" altLang="zh-CN"/>
          </a:p>
        </p:txBody>
      </p:sp>
      <p:sp>
        <p:nvSpPr>
          <p:cNvPr id="240642" name="Rectangle 2"/>
          <p:cNvSpPr>
            <a:spLocks noGrp="1" noChangeArrowheads="1"/>
          </p:cNvSpPr>
          <p:nvPr>
            <p:ph type="title" idx="4294967295"/>
          </p:nvPr>
        </p:nvSpPr>
        <p:spPr>
          <a:xfrm>
            <a:off x="0" y="274638"/>
            <a:ext cx="8229600" cy="1143000"/>
          </a:xfrm>
        </p:spPr>
        <p:txBody>
          <a:bodyPr/>
          <a:lstStyle/>
          <a:p>
            <a:r>
              <a:rPr lang="en-US" altLang="zh-CN" b="1" u="sng" dirty="0" smtClean="0">
                <a:solidFill>
                  <a:srgbClr val="FF0000"/>
                </a:solidFill>
              </a:rPr>
              <a:t>Review:</a:t>
            </a:r>
            <a:r>
              <a:rPr lang="zh-CN" altLang="en-US" b="1" u="sng" dirty="0" smtClean="0">
                <a:solidFill>
                  <a:srgbClr val="FF0000"/>
                </a:solidFill>
              </a:rPr>
              <a:t>常用</a:t>
            </a:r>
            <a:r>
              <a:rPr lang="zh-CN" altLang="en-US" b="1" u="sng" dirty="0">
                <a:solidFill>
                  <a:srgbClr val="FF0000"/>
                </a:solidFill>
              </a:rPr>
              <a:t>公式</a:t>
            </a:r>
          </a:p>
        </p:txBody>
      </p:sp>
      <p:graphicFrame>
        <p:nvGraphicFramePr>
          <p:cNvPr id="240644" name="Object 4"/>
          <p:cNvGraphicFramePr>
            <a:graphicFrameLocks noGrp="1" noChangeAspect="1"/>
          </p:cNvGraphicFramePr>
          <p:nvPr>
            <p:ph sz="half" idx="4294967295"/>
          </p:nvPr>
        </p:nvGraphicFramePr>
        <p:xfrm>
          <a:off x="323850" y="1412875"/>
          <a:ext cx="8135938" cy="1423988"/>
        </p:xfrm>
        <a:graphic>
          <a:graphicData uri="http://schemas.openxmlformats.org/presentationml/2006/ole">
            <mc:AlternateContent xmlns:mc="http://schemas.openxmlformats.org/markup-compatibility/2006">
              <mc:Choice xmlns:v="urn:schemas-microsoft-com:vml" Requires="v">
                <p:oleObj spid="_x0000_s325660" name="公式" r:id="rId3" imgW="2755800" imgH="482400" progId="Equation.3">
                  <p:embed/>
                </p:oleObj>
              </mc:Choice>
              <mc:Fallback>
                <p:oleObj name="公式" r:id="rId3" imgW="27558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12875"/>
                        <a:ext cx="8135938" cy="142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6" name="Object 6"/>
          <p:cNvGraphicFramePr>
            <a:graphicFrameLocks noGrp="1" noChangeAspect="1"/>
          </p:cNvGraphicFramePr>
          <p:nvPr>
            <p:ph sz="half" idx="4294967295"/>
          </p:nvPr>
        </p:nvGraphicFramePr>
        <p:xfrm>
          <a:off x="395288" y="2781300"/>
          <a:ext cx="7777162" cy="1314450"/>
        </p:xfrm>
        <a:graphic>
          <a:graphicData uri="http://schemas.openxmlformats.org/presentationml/2006/ole">
            <mc:AlternateContent xmlns:mc="http://schemas.openxmlformats.org/markup-compatibility/2006">
              <mc:Choice xmlns:v="urn:schemas-microsoft-com:vml" Requires="v">
                <p:oleObj spid="_x0000_s325661" name="公式" r:id="rId5" imgW="2552400" imgH="431640" progId="Equation.3">
                  <p:embed/>
                </p:oleObj>
              </mc:Choice>
              <mc:Fallback>
                <p:oleObj name="公式" r:id="rId5" imgW="2552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2781300"/>
                        <a:ext cx="777716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240648" name="Object 8"/>
          <p:cNvGraphicFramePr>
            <a:graphicFrameLocks noChangeAspect="1"/>
          </p:cNvGraphicFramePr>
          <p:nvPr>
            <p:extLst>
              <p:ext uri="{D42A27DB-BD31-4B8C-83A1-F6EECF244321}">
                <p14:modId xmlns:p14="http://schemas.microsoft.com/office/powerpoint/2010/main" val="1507526464"/>
              </p:ext>
            </p:extLst>
          </p:nvPr>
        </p:nvGraphicFramePr>
        <p:xfrm>
          <a:off x="539552" y="4365104"/>
          <a:ext cx="4219575" cy="763588"/>
        </p:xfrm>
        <a:graphic>
          <a:graphicData uri="http://schemas.openxmlformats.org/presentationml/2006/ole">
            <mc:AlternateContent xmlns:mc="http://schemas.openxmlformats.org/markup-compatibility/2006">
              <mc:Choice xmlns:v="urn:schemas-microsoft-com:vml" Requires="v">
                <p:oleObj spid="_x0000_s325662" name="Equation" r:id="rId7" imgW="1473200" imgH="266700" progId="Equation.3">
                  <p:embed/>
                </p:oleObj>
              </mc:Choice>
              <mc:Fallback>
                <p:oleObj name="Equation" r:id="rId7" imgW="1473200" imgH="266700" progId="Equation.3">
                  <p:embed/>
                  <p:pic>
                    <p:nvPicPr>
                      <p:cNvPr id="0" name=""/>
                      <p:cNvPicPr>
                        <a:picLocks noChangeAspect="1" noChangeArrowheads="1"/>
                      </p:cNvPicPr>
                      <p:nvPr/>
                    </p:nvPicPr>
                    <p:blipFill>
                      <a:blip r:embed="rId8"/>
                      <a:srcRect/>
                      <a:stretch>
                        <a:fillRect/>
                      </a:stretch>
                    </p:blipFill>
                    <p:spPr bwMode="auto">
                      <a:xfrm>
                        <a:off x="539552" y="4365104"/>
                        <a:ext cx="4219575"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72972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67</a:t>
            </a:fld>
            <a:endParaRPr lang="en-US" altLang="zh-CN"/>
          </a:p>
        </p:txBody>
      </p:sp>
      <p:pic>
        <p:nvPicPr>
          <p:cNvPr id="319490" name="Picture 2" descr="F:\同等学力\2016春 图论与组合优化\考题分类\母函数\12-2-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63726"/>
            <a:ext cx="8723070" cy="505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67346"/>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B7A88CC-32C3-437E-93BF-FA743EB4374A}" type="slidenum">
              <a:rPr lang="en-US" altLang="zh-CN"/>
              <a:pPr/>
              <a:t>68</a:t>
            </a:fld>
            <a:endParaRPr lang="en-US" altLang="zh-CN"/>
          </a:p>
        </p:txBody>
      </p:sp>
      <p:sp>
        <p:nvSpPr>
          <p:cNvPr id="180226" name="Rectangle 2"/>
          <p:cNvSpPr>
            <a:spLocks noGrp="1" noChangeArrowheads="1"/>
          </p:cNvSpPr>
          <p:nvPr>
            <p:ph type="title"/>
          </p:nvPr>
        </p:nvSpPr>
        <p:spPr>
          <a:xfrm>
            <a:off x="457200" y="125413"/>
            <a:ext cx="8229600" cy="1143000"/>
          </a:xfrm>
        </p:spPr>
        <p:txBody>
          <a:bodyPr/>
          <a:lstStyle/>
          <a:p>
            <a:pPr marL="1117600" indent="-1117600" algn="l"/>
            <a:r>
              <a:rPr lang="en-US" altLang="zh-CN" sz="4000" b="1">
                <a:solidFill>
                  <a:srgbClr val="FF0000"/>
                </a:solidFill>
                <a:effectLst>
                  <a:outerShdw blurRad="38100" dist="38100" dir="2700000" algn="tl">
                    <a:srgbClr val="C0C0C0"/>
                  </a:outerShdw>
                </a:effectLst>
                <a:latin typeface="Times New Roman" pitchFamily="18" charset="0"/>
              </a:rPr>
              <a:t>I. </a:t>
            </a:r>
            <a:r>
              <a:rPr lang="zh-CN" altLang="en-US" sz="4000" b="1">
                <a:solidFill>
                  <a:srgbClr val="FF0000"/>
                </a:solidFill>
                <a:effectLst>
                  <a:outerShdw blurRad="38100" dist="38100" dir="2700000" algn="tl">
                    <a:srgbClr val="C0C0C0"/>
                  </a:outerShdw>
                </a:effectLst>
                <a:latin typeface="Times New Roman" pitchFamily="18" charset="0"/>
              </a:rPr>
              <a:t>整数拆分与</a:t>
            </a:r>
            <a:r>
              <a:rPr lang="en-US" altLang="zh-CN" sz="4000" b="1">
                <a:solidFill>
                  <a:srgbClr val="FF0000"/>
                </a:solidFill>
                <a:effectLst>
                  <a:outerShdw blurRad="38100" dist="38100" dir="2700000" algn="tl">
                    <a:srgbClr val="C0C0C0"/>
                  </a:outerShdw>
                </a:effectLst>
                <a:latin typeface="Times New Roman" pitchFamily="18" charset="0"/>
              </a:rPr>
              <a:t>Ferrers</a:t>
            </a:r>
            <a:r>
              <a:rPr lang="zh-CN" altLang="en-US" sz="4000" b="1">
                <a:solidFill>
                  <a:srgbClr val="FF0000"/>
                </a:solidFill>
                <a:effectLst>
                  <a:outerShdw blurRad="38100" dist="38100" dir="2700000" algn="tl">
                    <a:srgbClr val="C0C0C0"/>
                  </a:outerShdw>
                </a:effectLst>
                <a:latin typeface="Times New Roman" pitchFamily="18" charset="0"/>
              </a:rPr>
              <a:t>图像</a:t>
            </a:r>
          </a:p>
        </p:txBody>
      </p:sp>
      <p:sp>
        <p:nvSpPr>
          <p:cNvPr id="180250" name="Rectangle 2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0251" name="Rectangle 27"/>
          <p:cNvSpPr>
            <a:spLocks noGrp="1" noChangeArrowheads="1"/>
          </p:cNvSpPr>
          <p:nvPr>
            <p:ph type="body" idx="1"/>
          </p:nvPr>
        </p:nvSpPr>
        <p:spPr>
          <a:xfrm>
            <a:off x="468313" y="1268413"/>
            <a:ext cx="8229600" cy="5113337"/>
          </a:xfrm>
        </p:spPr>
        <p:txBody>
          <a:bodyPr/>
          <a:lstStyle/>
          <a:p>
            <a:pPr marL="812800" indent="-812800">
              <a:buFontTx/>
              <a:buAutoNum type="arabicPeriod"/>
            </a:pPr>
            <a:r>
              <a:rPr lang="zh-CN" altLang="en-US" sz="3600" b="1" dirty="0" smtClean="0">
                <a:solidFill>
                  <a:srgbClr val="0000FF"/>
                </a:solidFill>
                <a:effectLst>
                  <a:outerShdw blurRad="38100" dist="38100" dir="2700000" algn="tl">
                    <a:srgbClr val="C0C0C0"/>
                  </a:outerShdw>
                </a:effectLst>
                <a:latin typeface="Times New Roman" pitchFamily="18" charset="0"/>
              </a:rPr>
              <a:t>整数的拆分</a:t>
            </a:r>
            <a:endParaRPr lang="zh-CN" altLang="en-US" sz="3600" b="1" dirty="0">
              <a:solidFill>
                <a:srgbClr val="0000FF"/>
              </a:solidFill>
              <a:effectLst>
                <a:outerShdw blurRad="38100" dist="38100" dir="2700000" algn="tl">
                  <a:srgbClr val="C0C0C0"/>
                </a:outerShdw>
              </a:effectLst>
              <a:latin typeface="Times New Roman" pitchFamily="18" charset="0"/>
            </a:endParaRPr>
          </a:p>
          <a:p>
            <a:pPr marL="0" indent="0">
              <a:buNone/>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所谓整数拆分</a:t>
            </a:r>
            <a:r>
              <a:rPr lang="zh-CN" altLang="en-US" sz="3600" b="1" dirty="0">
                <a:effectLst>
                  <a:outerShdw blurRad="38100" dist="38100" dir="2700000" algn="tl">
                    <a:srgbClr val="C0C0C0"/>
                  </a:outerShdw>
                </a:effectLst>
                <a:latin typeface="Times New Roman" pitchFamily="18" charset="0"/>
              </a:rPr>
              <a:t>即把正整数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分解成若</a:t>
            </a:r>
          </a:p>
          <a:p>
            <a:pPr marL="812800" indent="-812800">
              <a:buFontTx/>
              <a:buNone/>
            </a:pPr>
            <a:r>
              <a:rPr lang="zh-CN" altLang="en-US" sz="3600" b="1" dirty="0">
                <a:effectLst>
                  <a:outerShdw blurRad="38100" dist="38100" dir="2700000" algn="tl">
                    <a:srgbClr val="C0C0C0"/>
                  </a:outerShdw>
                </a:effectLst>
                <a:latin typeface="Times New Roman" pitchFamily="18" charset="0"/>
              </a:rPr>
              <a:t>干正整数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baseline="-25000" dirty="0" err="1">
                <a:solidFill>
                  <a:srgbClr val="0000FF"/>
                </a:solidFill>
                <a:effectLst>
                  <a:outerShdw blurRad="38100" dist="38100" dir="2700000" algn="tl">
                    <a:srgbClr val="C0C0C0"/>
                  </a:outerShdw>
                </a:effectLst>
                <a:latin typeface="Times New Roman" pitchFamily="18" charset="0"/>
              </a:rPr>
              <a:t>k</a:t>
            </a:r>
            <a:r>
              <a:rPr lang="zh-CN" altLang="en-US" sz="3600" b="1" dirty="0">
                <a:effectLst>
                  <a:outerShdw blurRad="38100" dist="38100" dir="2700000" algn="tl">
                    <a:srgbClr val="C0C0C0"/>
                  </a:outerShdw>
                </a:effectLst>
                <a:latin typeface="Times New Roman" pitchFamily="18" charset="0"/>
              </a:rPr>
              <a:t>的和</a:t>
            </a:r>
          </a:p>
          <a:p>
            <a:pPr marL="812800" indent="-812800" algn="ctr">
              <a:buFontTx/>
              <a:buNone/>
            </a:pP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baseline="-25000" dirty="0" err="1">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p>
          <a:p>
            <a:pPr marL="812800" indent="-812800">
              <a:buFontTx/>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例如</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整数</a:t>
            </a:r>
            <a:r>
              <a:rPr lang="en-US" altLang="zh-CN" sz="3600" b="1" dirty="0">
                <a:solidFill>
                  <a:srgbClr val="0000FF"/>
                </a:solidFill>
                <a:effectLst>
                  <a:outerShdw blurRad="38100" dist="38100" dir="2700000" algn="tl">
                    <a:srgbClr val="C0C0C0"/>
                  </a:outerShdw>
                </a:effectLst>
                <a:latin typeface="Times New Roman" pitchFamily="18" charset="0"/>
              </a:rPr>
              <a:t>5</a:t>
            </a:r>
            <a:r>
              <a:rPr lang="zh-CN" altLang="en-US" sz="3600" b="1" dirty="0">
                <a:effectLst>
                  <a:outerShdw blurRad="38100" dist="38100" dir="2700000" algn="tl">
                    <a:srgbClr val="C0C0C0"/>
                  </a:outerShdw>
                </a:effectLst>
                <a:latin typeface="Times New Roman" pitchFamily="18" charset="0"/>
              </a:rPr>
              <a:t>可拆分成</a:t>
            </a:r>
            <a:r>
              <a:rPr lang="en-US" altLang="zh-CN" sz="3600" b="1" dirty="0">
                <a:effectLst>
                  <a:outerShdw blurRad="38100" dist="38100" dir="2700000" algn="tl">
                    <a:srgbClr val="C0C0C0"/>
                  </a:outerShdw>
                </a:effectLst>
                <a:latin typeface="Times New Roman" pitchFamily="18" charset="0"/>
              </a:rPr>
              <a:t>: </a:t>
            </a:r>
          </a:p>
          <a:p>
            <a:pPr marL="812800" indent="-812800">
              <a:buFontTx/>
              <a:buNone/>
            </a:pP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5, 4+1, 3+2, 3+1+1, 2+2+1, </a:t>
            </a:r>
          </a:p>
          <a:p>
            <a:pPr marL="812800" indent="-812800">
              <a:buFontTx/>
              <a:buNone/>
            </a:pPr>
            <a:r>
              <a:rPr lang="en-US" altLang="zh-CN" sz="3600" b="1" dirty="0">
                <a:solidFill>
                  <a:srgbClr val="0000FF"/>
                </a:solidFill>
                <a:effectLst>
                  <a:outerShdw blurRad="38100" dist="38100" dir="2700000" algn="tl">
                    <a:srgbClr val="C0C0C0"/>
                  </a:outerShdw>
                </a:effectLst>
                <a:latin typeface="Times New Roman" pitchFamily="18" charset="0"/>
              </a:rPr>
              <a:t>       2+1+1+1, 1+1+1+1+1</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strips(downRight)">
                                      <p:cBhvr>
                                        <p:cTn id="7" dur="500"/>
                                        <p:tgtEl>
                                          <p:spTgt spid="180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0251">
                                            <p:txEl>
                                              <p:pRg st="0" end="0"/>
                                            </p:txEl>
                                          </p:spTgt>
                                        </p:tgtEl>
                                        <p:attrNameLst>
                                          <p:attrName>style.visibility</p:attrName>
                                        </p:attrNameLst>
                                      </p:cBhvr>
                                      <p:to>
                                        <p:strVal val="visible"/>
                                      </p:to>
                                    </p:set>
                                    <p:animEffect transition="in" filter="strips(downRight)">
                                      <p:cBhvr>
                                        <p:cTn id="12" dur="500"/>
                                        <p:tgtEl>
                                          <p:spTgt spid="1802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0251">
                                            <p:txEl>
                                              <p:pRg st="1" end="1"/>
                                            </p:txEl>
                                          </p:spTgt>
                                        </p:tgtEl>
                                        <p:attrNameLst>
                                          <p:attrName>style.visibility</p:attrName>
                                        </p:attrNameLst>
                                      </p:cBhvr>
                                      <p:to>
                                        <p:strVal val="visible"/>
                                      </p:to>
                                    </p:set>
                                    <p:animEffect transition="in" filter="strips(downRight)">
                                      <p:cBhvr>
                                        <p:cTn id="17" dur="500"/>
                                        <p:tgtEl>
                                          <p:spTgt spid="1802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0251">
                                            <p:txEl>
                                              <p:pRg st="2" end="2"/>
                                            </p:txEl>
                                          </p:spTgt>
                                        </p:tgtEl>
                                        <p:attrNameLst>
                                          <p:attrName>style.visibility</p:attrName>
                                        </p:attrNameLst>
                                      </p:cBhvr>
                                      <p:to>
                                        <p:strVal val="visible"/>
                                      </p:to>
                                    </p:set>
                                    <p:animEffect transition="in" filter="strips(downRight)">
                                      <p:cBhvr>
                                        <p:cTn id="22" dur="500"/>
                                        <p:tgtEl>
                                          <p:spTgt spid="1802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0251">
                                            <p:txEl>
                                              <p:pRg st="3" end="3"/>
                                            </p:txEl>
                                          </p:spTgt>
                                        </p:tgtEl>
                                        <p:attrNameLst>
                                          <p:attrName>style.visibility</p:attrName>
                                        </p:attrNameLst>
                                      </p:cBhvr>
                                      <p:to>
                                        <p:strVal val="visible"/>
                                      </p:to>
                                    </p:set>
                                    <p:animEffect transition="in" filter="strips(downRight)">
                                      <p:cBhvr>
                                        <p:cTn id="27" dur="500"/>
                                        <p:tgtEl>
                                          <p:spTgt spid="1802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0251">
                                            <p:txEl>
                                              <p:pRg st="4" end="4"/>
                                            </p:txEl>
                                          </p:spTgt>
                                        </p:tgtEl>
                                        <p:attrNameLst>
                                          <p:attrName>style.visibility</p:attrName>
                                        </p:attrNameLst>
                                      </p:cBhvr>
                                      <p:to>
                                        <p:strVal val="visible"/>
                                      </p:to>
                                    </p:set>
                                    <p:animEffect transition="in" filter="strips(downRight)">
                                      <p:cBhvr>
                                        <p:cTn id="32" dur="500"/>
                                        <p:tgtEl>
                                          <p:spTgt spid="18025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80251">
                                            <p:txEl>
                                              <p:pRg st="5" end="5"/>
                                            </p:txEl>
                                          </p:spTgt>
                                        </p:tgtEl>
                                        <p:attrNameLst>
                                          <p:attrName>style.visibility</p:attrName>
                                        </p:attrNameLst>
                                      </p:cBhvr>
                                      <p:to>
                                        <p:strVal val="visible"/>
                                      </p:to>
                                    </p:set>
                                    <p:animEffect transition="in" filter="strips(downRight)">
                                      <p:cBhvr>
                                        <p:cTn id="37" dur="500"/>
                                        <p:tgtEl>
                                          <p:spTgt spid="18025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80251">
                                            <p:txEl>
                                              <p:pRg st="6" end="6"/>
                                            </p:txEl>
                                          </p:spTgt>
                                        </p:tgtEl>
                                        <p:attrNameLst>
                                          <p:attrName>style.visibility</p:attrName>
                                        </p:attrNameLst>
                                      </p:cBhvr>
                                      <p:to>
                                        <p:strVal val="visible"/>
                                      </p:to>
                                    </p:set>
                                    <p:animEffect transition="in" filter="strips(downRight)">
                                      <p:cBhvr>
                                        <p:cTn id="42" dur="500"/>
                                        <p:tgtEl>
                                          <p:spTgt spid="180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p:bldP spid="18025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697946E-45F3-4CB9-BCF3-F65198986AFE}" type="slidenum">
              <a:rPr lang="en-US" altLang="zh-CN"/>
              <a:pPr/>
              <a:t>69</a:t>
            </a:fld>
            <a:endParaRPr lang="en-US" altLang="zh-CN"/>
          </a:p>
        </p:txBody>
      </p:sp>
      <p:sp>
        <p:nvSpPr>
          <p:cNvPr id="291843" name="Rectangle 3"/>
          <p:cNvSpPr>
            <a:spLocks noGrp="1" noChangeArrowheads="1"/>
          </p:cNvSpPr>
          <p:nvPr>
            <p:ph type="body" idx="1"/>
          </p:nvPr>
        </p:nvSpPr>
        <p:spPr>
          <a:xfrm>
            <a:off x="468313" y="476250"/>
            <a:ext cx="8229600" cy="5832475"/>
          </a:xfrm>
        </p:spPr>
        <p:txBody>
          <a:bodyPr/>
          <a:lstStyle/>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如果考虑次序</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就是有序拆分</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否则就是无序拆分</a:t>
            </a: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一般所说拆分都指无序的拆分</a:t>
            </a:r>
            <a:r>
              <a:rPr lang="en-US" altLang="zh-CN" sz="3600" b="1" dirty="0">
                <a:solidFill>
                  <a:srgbClr val="0000FF"/>
                </a:solidFill>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即在</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的拆分中要求</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k</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a:t>
            </a:r>
          </a:p>
          <a:p>
            <a:pPr>
              <a:buClr>
                <a:srgbClr val="FF0000"/>
              </a:buClr>
              <a:buFont typeface="Wingdings" pitchFamily="2" charset="2"/>
              <a:buChar char="l"/>
            </a:pP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的两个拆分</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k</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dirty="0">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m</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m</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m</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l </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只有满足</a:t>
            </a:r>
            <a:r>
              <a:rPr lang="en-US" altLang="zh-CN" sz="3600" b="1" i="1" dirty="0">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l</a:t>
            </a:r>
            <a:r>
              <a:rPr lang="zh-CN" altLang="en-US" sz="3600" b="1" dirty="0">
                <a:effectLst>
                  <a:outerShdw blurRad="38100" dist="38100" dir="2700000" algn="tl">
                    <a:srgbClr val="C0C0C0"/>
                  </a:outerShdw>
                </a:effectLst>
                <a:latin typeface="Times New Roman" pitchFamily="18" charset="0"/>
              </a:rPr>
              <a:t>与而且</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i</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en-US" altLang="zh-CN" sz="3600" b="1" i="1" baseline="-25000" dirty="0">
                <a:solidFill>
                  <a:srgbClr val="0000FF"/>
                </a:solidFill>
                <a:effectLst>
                  <a:outerShdw blurRad="38100" dist="38100" dir="2700000" algn="tl">
                    <a:srgbClr val="C0C0C0"/>
                  </a:outerShdw>
                </a:effectLst>
                <a:latin typeface="Times New Roman" pitchFamily="18" charset="0"/>
              </a:rPr>
              <a:t>i</a:t>
            </a:r>
            <a:r>
              <a:rPr lang="zh-CN" altLang="en-US" sz="3600" b="1" dirty="0">
                <a:effectLst>
                  <a:outerShdw blurRad="38100" dist="38100" dir="2700000" algn="tl">
                    <a:srgbClr val="C0C0C0"/>
                  </a:outerShdw>
                </a:effectLst>
                <a:latin typeface="Times New Roman" pitchFamily="18" charset="0"/>
              </a:rPr>
              <a:t>的时候</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才认为两个拆分相同</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的不同无序拆分总数记为</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或</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可以利用字典序方法给所有拆分排序</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strips(downRight)">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strips(downRight)">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strips(downRight)">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strips(downRight)">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strips(downRight)">
                                      <p:cBhvr>
                                        <p:cTn id="27" dur="500"/>
                                        <p:tgtEl>
                                          <p:spTgt spid="291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2BBA5BC-CF07-42F5-B206-06C4E7895CFC}" type="slidenum">
              <a:rPr lang="en-US" altLang="zh-CN"/>
              <a:pPr/>
              <a:t>7</a:t>
            </a:fld>
            <a:endParaRPr lang="en-US" altLang="zh-CN"/>
          </a:p>
        </p:txBody>
      </p:sp>
      <p:sp>
        <p:nvSpPr>
          <p:cNvPr id="200707" name="Rectangle 3"/>
          <p:cNvSpPr>
            <a:spLocks noGrp="1" noChangeArrowheads="1"/>
          </p:cNvSpPr>
          <p:nvPr>
            <p:ph type="body" idx="1"/>
          </p:nvPr>
        </p:nvSpPr>
        <p:spPr>
          <a:xfrm>
            <a:off x="395288" y="404813"/>
            <a:ext cx="8229600" cy="6119812"/>
          </a:xfrm>
        </p:spPr>
        <p:txBody>
          <a:bodyPr/>
          <a:lstStyle/>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假定</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个盘子的转移算法已经确定</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对</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个圆盘问题</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先把上面的圆盘</a:t>
            </a:r>
            <a:r>
              <a:rPr lang="en-US" altLang="zh-CN" sz="3600" b="1">
                <a:solidFill>
                  <a:srgbClr val="0000FF"/>
                </a:solidFill>
                <a:effectLst>
                  <a:outerShdw blurRad="38100" dist="38100" dir="2700000" algn="tl">
                    <a:srgbClr val="C0C0C0"/>
                  </a:outerShdw>
                </a:effectLst>
                <a:latin typeface="Times New Roman" pitchFamily="18" charset="0"/>
              </a:rPr>
              <a:t>1,2,…,</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再把最后一个盘子转移到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然后把</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个圆盘转移到柱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转移完毕</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这运用的是递归算法</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时给出了算法</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时先利用</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时的算法把圆盘</a:t>
            </a:r>
            <a:r>
              <a:rPr lang="en-US" altLang="zh-CN" sz="3600" b="1">
                <a:solidFill>
                  <a:srgbClr val="0000FF"/>
                </a:solidFill>
                <a:effectLst>
                  <a:outerShdw blurRad="38100" dist="38100" dir="2700000" algn="tl">
                    <a:srgbClr val="C0C0C0"/>
                  </a:outerShdw>
                </a:effectLst>
                <a:latin typeface="Times New Roman" pitchFamily="18" charset="0"/>
              </a:rPr>
              <a:t>1, 2</a:t>
            </a:r>
            <a:r>
              <a:rPr lang="zh-CN" altLang="en-US" sz="3600" b="1">
                <a:effectLst>
                  <a:outerShdw blurRad="38100" dist="38100" dir="2700000" algn="tl">
                    <a:srgbClr val="C0C0C0"/>
                  </a:outerShdw>
                </a:effectLst>
                <a:latin typeface="Times New Roman" pitchFamily="18" charset="0"/>
              </a:rPr>
              <a:t>移</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再把圆盘</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再利用</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时的算法把</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上两个圆盘转移到柱</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=4,5,</a:t>
            </a:r>
            <a:r>
              <a:rPr lang="en-US" altLang="zh-CN" sz="3600" b="1">
                <a:solidFill>
                  <a:srgbClr val="0000FF"/>
                </a:solidFill>
                <a:effectLst>
                  <a:outerShdw blurRad="38100" dist="38100" dir="2700000" algn="tl">
                    <a:srgbClr val="C0C0C0"/>
                  </a:outerShdw>
                </a:effectLst>
                <a:latin typeface="Times New Roman" pitchFamily="18" charset="0"/>
                <a:sym typeface="Symbol" pitchFamily="18" charset="2"/>
              </a:rPr>
              <a:t></a:t>
            </a:r>
            <a:r>
              <a:rPr lang="zh-CN" altLang="en-US" sz="3600" b="1">
                <a:effectLst>
                  <a:outerShdw blurRad="38100" dist="38100" dir="2700000" algn="tl">
                    <a:srgbClr val="C0C0C0"/>
                  </a:outerShdw>
                </a:effectLst>
                <a:latin typeface="Times New Roman" pitchFamily="18" charset="0"/>
              </a:rPr>
              <a:t>以此类推</a:t>
            </a:r>
            <a:r>
              <a:rPr lang="en-US" altLang="zh-CN" sz="3600" b="1">
                <a:effectLst>
                  <a:outerShdw blurRad="38100" dist="38100" dir="2700000" algn="tl">
                    <a:srgbClr val="C0C0C0"/>
                  </a:outerShdw>
                </a:effectLst>
                <a:latin typeface="Times New Roman" pitchFamily="18" charset="0"/>
              </a:rPr>
              <a:t>.</a:t>
            </a:r>
            <a:r>
              <a:rPr lang="en-US" altLang="zh-CN" sz="360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1116623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strips(downRight)">
                                      <p:cBhvr>
                                        <p:cTn id="7" dur="500"/>
                                        <p:tgtEl>
                                          <p:spTgt spid="200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strips(downRight)">
                                      <p:cBhvr>
                                        <p:cTn id="12" dur="500"/>
                                        <p:tgtEl>
                                          <p:spTgt spid="200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strips(downRight)">
                                      <p:cBhvr>
                                        <p:cTn id="17" dur="500"/>
                                        <p:tgtEl>
                                          <p:spTgt spid="200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3E14A23-68F3-4764-9A33-53432854645B}" type="slidenum">
              <a:rPr lang="en-US" altLang="zh-CN"/>
              <a:pPr/>
              <a:t>70</a:t>
            </a:fld>
            <a:endParaRPr lang="en-US" altLang="zh-CN"/>
          </a:p>
        </p:txBody>
      </p:sp>
      <p:sp>
        <p:nvSpPr>
          <p:cNvPr id="244739" name="Rectangle 3"/>
          <p:cNvSpPr>
            <a:spLocks noGrp="1" noChangeArrowheads="1"/>
          </p:cNvSpPr>
          <p:nvPr>
            <p:ph type="body" idx="1"/>
          </p:nvPr>
        </p:nvSpPr>
        <p:spPr>
          <a:xfrm>
            <a:off x="519113" y="404813"/>
            <a:ext cx="8085137" cy="5649912"/>
          </a:xfrm>
        </p:spPr>
        <p:txBody>
          <a:bodyPr/>
          <a:lstStyle/>
          <a:p>
            <a:pPr>
              <a:buFont typeface="Wingdings" pitchFamily="2" charset="2"/>
              <a:buNone/>
            </a:pPr>
            <a:r>
              <a:rPr lang="en-US" altLang="zh-CN" sz="3600" b="1">
                <a:solidFill>
                  <a:srgbClr val="0000FF"/>
                </a:solidFill>
                <a:effectLst>
                  <a:outerShdw blurRad="38100" dist="38100" dir="2700000" algn="tl">
                    <a:srgbClr val="C0C0C0"/>
                  </a:outerShdw>
                </a:effectLst>
                <a:latin typeface="Times New Roman" pitchFamily="18" charset="0"/>
              </a:rPr>
              <a:t>2. </a:t>
            </a:r>
            <a:r>
              <a:rPr lang="zh-CN" altLang="en-US" sz="3600" b="1">
                <a:solidFill>
                  <a:srgbClr val="0000FF"/>
                </a:solidFill>
                <a:effectLst>
                  <a:outerShdw blurRad="38100" dist="38100" dir="2700000" algn="tl">
                    <a:srgbClr val="C0C0C0"/>
                  </a:outerShdw>
                </a:effectLst>
                <a:latin typeface="Times New Roman" pitchFamily="18" charset="0"/>
              </a:rPr>
              <a:t>整数拆分的组合解释</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相当于把</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solidFill>
                  <a:srgbClr val="0000FF"/>
                </a:solidFill>
                <a:effectLst>
                  <a:outerShdw blurRad="38100" dist="38100" dir="2700000" algn="tl">
                    <a:srgbClr val="C0C0C0"/>
                  </a:outerShdw>
                </a:effectLst>
                <a:latin typeface="Times New Roman" pitchFamily="18" charset="0"/>
              </a:rPr>
              <a:t>个无区别</a:t>
            </a:r>
            <a:r>
              <a:rPr lang="zh-CN" altLang="en-US" sz="3600" b="1">
                <a:effectLst>
                  <a:outerShdw blurRad="38100" dist="38100" dir="2700000" algn="tl">
                    <a:srgbClr val="C0C0C0"/>
                  </a:outerShdw>
                </a:effectLst>
                <a:latin typeface="Times New Roman" pitchFamily="18" charset="0"/>
              </a:rPr>
              <a:t>的球放到</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solidFill>
                  <a:srgbClr val="0000FF"/>
                </a:solidFill>
                <a:effectLst>
                  <a:outerShdw blurRad="38100" dist="38100" dir="2700000" algn="tl">
                    <a:srgbClr val="C0C0C0"/>
                  </a:outerShdw>
                </a:effectLst>
                <a:latin typeface="Times New Roman" pitchFamily="18" charset="0"/>
              </a:rPr>
              <a:t>个无标志的盒子</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盒子允许空着</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也允许放一个以上球</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拆分数</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这是一个非常有用的组合数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但是它的精确表达式很难得到</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可以利用母函数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求出给定</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的拆分数</a:t>
            </a:r>
            <a:r>
              <a:rPr lang="en-US" altLang="zh-CN" sz="3600" b="1">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也可以利用母函数估计</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的值或给出上界</a:t>
            </a:r>
            <a:r>
              <a:rPr lang="en-US" altLang="zh-CN" sz="3600" b="1">
                <a:effectLst>
                  <a:outerShdw blurRad="38100" dist="38100" dir="2700000" algn="tl">
                    <a:srgbClr val="C0C0C0"/>
                  </a:outerShdw>
                </a:effectLst>
                <a:latin typeface="Times New Roman" pitchFamily="18" charset="0"/>
              </a:rPr>
              <a:t>:</a:t>
            </a:r>
          </a:p>
        </p:txBody>
      </p:sp>
      <p:sp>
        <p:nvSpPr>
          <p:cNvPr id="24474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4740" name="Object 4"/>
          <p:cNvGraphicFramePr>
            <a:graphicFrameLocks noChangeAspect="1"/>
          </p:cNvGraphicFramePr>
          <p:nvPr/>
        </p:nvGraphicFramePr>
        <p:xfrm>
          <a:off x="2514600" y="5249863"/>
          <a:ext cx="2605088" cy="1198562"/>
        </p:xfrm>
        <a:graphic>
          <a:graphicData uri="http://schemas.openxmlformats.org/presentationml/2006/ole">
            <mc:AlternateContent xmlns:mc="http://schemas.openxmlformats.org/markup-compatibility/2006">
              <mc:Choice xmlns:v="urn:schemas-microsoft-com:vml" Requires="v">
                <p:oleObj spid="_x0000_s300074" name="公式" r:id="rId3" imgW="1053360" imgH="483480" progId="Equation.3">
                  <p:embed/>
                </p:oleObj>
              </mc:Choice>
              <mc:Fallback>
                <p:oleObj name="公式" r:id="rId3" imgW="1053360" imgH="48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5249863"/>
                        <a:ext cx="2605088" cy="1198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animEffect transition="in" filter="strips(downRight)">
                                      <p:cBhvr>
                                        <p:cTn id="7" dur="500"/>
                                        <p:tgtEl>
                                          <p:spTgt spid="24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4739">
                                            <p:txEl>
                                              <p:pRg st="1" end="1"/>
                                            </p:txEl>
                                          </p:spTgt>
                                        </p:tgtEl>
                                        <p:attrNameLst>
                                          <p:attrName>style.visibility</p:attrName>
                                        </p:attrNameLst>
                                      </p:cBhvr>
                                      <p:to>
                                        <p:strVal val="visible"/>
                                      </p:to>
                                    </p:set>
                                    <p:animEffect transition="in" filter="strips(downRight)">
                                      <p:cBhvr>
                                        <p:cTn id="12" dur="500"/>
                                        <p:tgtEl>
                                          <p:spTgt spid="24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4739">
                                            <p:txEl>
                                              <p:pRg st="2" end="2"/>
                                            </p:txEl>
                                          </p:spTgt>
                                        </p:tgtEl>
                                        <p:attrNameLst>
                                          <p:attrName>style.visibility</p:attrName>
                                        </p:attrNameLst>
                                      </p:cBhvr>
                                      <p:to>
                                        <p:strVal val="visible"/>
                                      </p:to>
                                    </p:set>
                                    <p:animEffect transition="in" filter="strips(downRight)">
                                      <p:cBhvr>
                                        <p:cTn id="17" dur="500"/>
                                        <p:tgtEl>
                                          <p:spTgt spid="24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4739">
                                            <p:txEl>
                                              <p:pRg st="3" end="3"/>
                                            </p:txEl>
                                          </p:spTgt>
                                        </p:tgtEl>
                                        <p:attrNameLst>
                                          <p:attrName>style.visibility</p:attrName>
                                        </p:attrNameLst>
                                      </p:cBhvr>
                                      <p:to>
                                        <p:strVal val="visible"/>
                                      </p:to>
                                    </p:set>
                                    <p:animEffect transition="in" filter="strips(downRight)">
                                      <p:cBhvr>
                                        <p:cTn id="22" dur="500"/>
                                        <p:tgtEl>
                                          <p:spTgt spid="24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4739">
                                            <p:txEl>
                                              <p:pRg st="4" end="4"/>
                                            </p:txEl>
                                          </p:spTgt>
                                        </p:tgtEl>
                                        <p:attrNameLst>
                                          <p:attrName>style.visibility</p:attrName>
                                        </p:attrNameLst>
                                      </p:cBhvr>
                                      <p:to>
                                        <p:strVal val="visible"/>
                                      </p:to>
                                    </p:set>
                                    <p:animEffect transition="in" filter="strips(downRight)">
                                      <p:cBhvr>
                                        <p:cTn id="27" dur="500"/>
                                        <p:tgtEl>
                                          <p:spTgt spid="24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4740"/>
                                        </p:tgtEl>
                                        <p:attrNameLst>
                                          <p:attrName>style.visibility</p:attrName>
                                        </p:attrNameLst>
                                      </p:cBhvr>
                                      <p:to>
                                        <p:strVal val="visible"/>
                                      </p:to>
                                    </p:set>
                                    <p:anim calcmode="lin" valueType="num">
                                      <p:cBhvr>
                                        <p:cTn id="32" dur="1000" fill="hold"/>
                                        <p:tgtEl>
                                          <p:spTgt spid="244740"/>
                                        </p:tgtEl>
                                        <p:attrNameLst>
                                          <p:attrName>ppt_w</p:attrName>
                                        </p:attrNameLst>
                                      </p:cBhvr>
                                      <p:tavLst>
                                        <p:tav tm="0">
                                          <p:val>
                                            <p:strVal val="#ppt_w*0.70"/>
                                          </p:val>
                                        </p:tav>
                                        <p:tav tm="100000">
                                          <p:val>
                                            <p:strVal val="#ppt_w"/>
                                          </p:val>
                                        </p:tav>
                                      </p:tavLst>
                                    </p:anim>
                                    <p:anim calcmode="lin" valueType="num">
                                      <p:cBhvr>
                                        <p:cTn id="33" dur="1000" fill="hold"/>
                                        <p:tgtEl>
                                          <p:spTgt spid="244740"/>
                                        </p:tgtEl>
                                        <p:attrNameLst>
                                          <p:attrName>ppt_h</p:attrName>
                                        </p:attrNameLst>
                                      </p:cBhvr>
                                      <p:tavLst>
                                        <p:tav tm="0">
                                          <p:val>
                                            <p:strVal val="#ppt_h"/>
                                          </p:val>
                                        </p:tav>
                                        <p:tav tm="100000">
                                          <p:val>
                                            <p:strVal val="#ppt_h"/>
                                          </p:val>
                                        </p:tav>
                                      </p:tavLst>
                                    </p:anim>
                                    <p:animEffect transition="in" filter="fade">
                                      <p:cBhvr>
                                        <p:cTn id="34" dur="1000"/>
                                        <p:tgtEl>
                                          <p:spTgt spid="244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E6D6829-209A-4B4E-AC8F-9FEBA68219E7}" type="slidenum">
              <a:rPr lang="en-US" altLang="zh-CN"/>
              <a:pPr/>
              <a:t>71</a:t>
            </a:fld>
            <a:endParaRPr lang="en-US" altLang="zh-CN"/>
          </a:p>
        </p:txBody>
      </p:sp>
      <p:sp>
        <p:nvSpPr>
          <p:cNvPr id="245763" name="Rectangle 3"/>
          <p:cNvSpPr>
            <a:spLocks noGrp="1" noChangeArrowheads="1"/>
          </p:cNvSpPr>
          <p:nvPr>
            <p:ph type="body" idx="1"/>
          </p:nvPr>
        </p:nvSpPr>
        <p:spPr>
          <a:xfrm>
            <a:off x="539750" y="260350"/>
            <a:ext cx="8229600" cy="3313113"/>
          </a:xfrm>
        </p:spPr>
        <p:txBody>
          <a:bodyPr/>
          <a:lstStyle/>
          <a:p>
            <a:pPr marL="609600" indent="-609600">
              <a:buFontTx/>
              <a:buNone/>
            </a:pPr>
            <a:r>
              <a:rPr lang="en-US" altLang="zh-CN" sz="3600" b="1">
                <a:solidFill>
                  <a:srgbClr val="0000FF"/>
                </a:solidFill>
                <a:effectLst>
                  <a:outerShdw blurRad="38100" dist="38100" dir="2700000" algn="tl">
                    <a:srgbClr val="C0C0C0"/>
                  </a:outerShdw>
                </a:effectLst>
                <a:latin typeface="Times New Roman" pitchFamily="18" charset="0"/>
              </a:rPr>
              <a:t>3. </a:t>
            </a:r>
            <a:r>
              <a:rPr lang="zh-CN" altLang="en-US" sz="3600" b="1">
                <a:solidFill>
                  <a:srgbClr val="0000FF"/>
                </a:solidFill>
                <a:effectLst>
                  <a:outerShdw blurRad="38100" dist="38100" dir="2700000" algn="tl">
                    <a:srgbClr val="C0C0C0"/>
                  </a:outerShdw>
                </a:effectLst>
                <a:latin typeface="Times New Roman" pitchFamily="18" charset="0"/>
              </a:rPr>
              <a:t>与整数拆分有关的问题</a:t>
            </a:r>
          </a:p>
          <a:p>
            <a:pPr marL="609600" indent="-609600">
              <a:buFontTx/>
              <a:buAutoNum type="arabicParenBoth"/>
            </a:pPr>
            <a:r>
              <a:rPr lang="zh-CN" altLang="en-US" sz="3600" b="1">
                <a:solidFill>
                  <a:srgbClr val="0000FF"/>
                </a:solidFill>
                <a:effectLst>
                  <a:outerShdw blurRad="38100" dist="38100" dir="2700000" algn="tl">
                    <a:srgbClr val="C0C0C0"/>
                  </a:outerShdw>
                </a:effectLst>
                <a:latin typeface="Times New Roman" pitchFamily="18" charset="0"/>
              </a:rPr>
              <a:t>无重复砝码称重问题</a:t>
            </a:r>
            <a:r>
              <a:rPr lang="en-US" altLang="zh-CN" sz="3600" b="1">
                <a:solidFill>
                  <a:srgbClr val="0000FF"/>
                </a:solidFill>
                <a:effectLst>
                  <a:outerShdw blurRad="38100" dist="38100" dir="2700000" algn="tl">
                    <a:srgbClr val="C0C0C0"/>
                  </a:outerShdw>
                </a:effectLst>
                <a:latin typeface="Times New Roman" pitchFamily="18" charset="0"/>
              </a:rPr>
              <a:t>:</a:t>
            </a:r>
          </a:p>
          <a:p>
            <a:pPr marL="609600" indent="-609600">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若有</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克、</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克、</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克、</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克的砝码</a:t>
            </a:r>
            <a:r>
              <a:rPr lang="zh-CN" altLang="en-US" sz="3600" b="1">
                <a:solidFill>
                  <a:srgbClr val="0000FF"/>
                </a:solidFill>
                <a:effectLst>
                  <a:outerShdw blurRad="38100" dist="38100" dir="2700000" algn="tl">
                    <a:srgbClr val="C0C0C0"/>
                  </a:outerShdw>
                </a:effectLst>
                <a:latin typeface="Times New Roman" pitchFamily="18" charset="0"/>
              </a:rPr>
              <a:t>各</a:t>
            </a:r>
          </a:p>
          <a:p>
            <a:pPr marL="609600" indent="-609600">
              <a:buFontTx/>
              <a:buNone/>
            </a:pPr>
            <a:r>
              <a:rPr lang="zh-CN" altLang="en-US" sz="3600" b="1">
                <a:solidFill>
                  <a:srgbClr val="0000FF"/>
                </a:solidFill>
                <a:effectLst>
                  <a:outerShdw blurRad="38100" dist="38100" dir="2700000" algn="tl">
                    <a:srgbClr val="C0C0C0"/>
                  </a:outerShdw>
                </a:effectLst>
                <a:latin typeface="Times New Roman" pitchFamily="18" charset="0"/>
              </a:rPr>
              <a:t>一枚</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问能称出哪几种重量？每种重量</a:t>
            </a:r>
          </a:p>
          <a:p>
            <a:pPr marL="609600" indent="-609600">
              <a:buFontTx/>
              <a:buNone/>
            </a:pPr>
            <a:r>
              <a:rPr lang="zh-CN" altLang="en-US" sz="3600" b="1">
                <a:effectLst>
                  <a:outerShdw blurRad="38100" dist="38100" dir="2700000" algn="tl">
                    <a:srgbClr val="C0C0C0"/>
                  </a:outerShdw>
                </a:effectLst>
                <a:latin typeface="Times New Roman" pitchFamily="18" charset="0"/>
              </a:rPr>
              <a:t>有几种称法方案？</a:t>
            </a:r>
          </a:p>
        </p:txBody>
      </p:sp>
      <p:sp>
        <p:nvSpPr>
          <p:cNvPr id="245765" name="Rectangle 5"/>
          <p:cNvSpPr>
            <a:spLocks noChangeArrowheads="1"/>
          </p:cNvSpPr>
          <p:nvPr/>
        </p:nvSpPr>
        <p:spPr bwMode="auto">
          <a:xfrm>
            <a:off x="0" y="3081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5764" name="Object 4"/>
          <p:cNvGraphicFramePr>
            <a:graphicFrameLocks noChangeAspect="1"/>
          </p:cNvGraphicFramePr>
          <p:nvPr/>
        </p:nvGraphicFramePr>
        <p:xfrm>
          <a:off x="1176338" y="3465513"/>
          <a:ext cx="5772150" cy="2149475"/>
        </p:xfrm>
        <a:graphic>
          <a:graphicData uri="http://schemas.openxmlformats.org/presentationml/2006/ole">
            <mc:AlternateContent xmlns:mc="http://schemas.openxmlformats.org/markup-compatibility/2006">
              <mc:Choice xmlns:v="urn:schemas-microsoft-com:vml" Requires="v">
                <p:oleObj spid="_x0000_s301099" name="公式" r:id="rId3" imgW="2614320" imgH="966600" progId="Equation.3">
                  <p:embed/>
                </p:oleObj>
              </mc:Choice>
              <mc:Fallback>
                <p:oleObj name="公式" r:id="rId3" imgW="2614320" imgH="966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3465513"/>
                        <a:ext cx="5772150"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6" name="Rectangle 6"/>
          <p:cNvSpPr>
            <a:spLocks noChangeArrowheads="1"/>
          </p:cNvSpPr>
          <p:nvPr/>
        </p:nvSpPr>
        <p:spPr bwMode="auto">
          <a:xfrm>
            <a:off x="611188" y="5632450"/>
            <a:ext cx="784860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pPr>
            <a:r>
              <a:rPr lang="zh-CN" altLang="en-US" sz="3200" dirty="0">
                <a:effectLst>
                  <a:outerShdw blurRad="38100" dist="38100" dir="2700000" algn="tl">
                    <a:srgbClr val="C0C0C0"/>
                  </a:outerShdw>
                </a:effectLst>
              </a:rPr>
              <a:t>解释结果</a:t>
            </a:r>
            <a:r>
              <a:rPr lang="en-US" altLang="zh-CN" sz="3200" dirty="0">
                <a:effectLst>
                  <a:outerShdw blurRad="38100" dist="38100" dir="2700000" algn="tl">
                    <a:srgbClr val="C0C0C0"/>
                  </a:outerShdw>
                </a:effectLst>
              </a:rPr>
              <a:t>, </a:t>
            </a:r>
            <a:r>
              <a:rPr lang="zh-CN" altLang="en-US" sz="3200" dirty="0">
                <a:effectLst>
                  <a:outerShdw blurRad="38100" dist="38100" dir="2700000" algn="tl">
                    <a:srgbClr val="C0C0C0"/>
                  </a:outerShdw>
                </a:effectLst>
              </a:rPr>
              <a:t>说明问题对应何种整数分拆</a:t>
            </a:r>
            <a:r>
              <a:rPr lang="en-US" altLang="zh-CN" sz="3200" dirty="0">
                <a:effectLst>
                  <a:outerShdw blurRad="38100" dist="38100" dir="2700000" algn="tl">
                    <a:srgbClr val="C0C0C0"/>
                  </a:outerShdw>
                </a:effectLst>
              </a:rPr>
              <a:t>.</a:t>
            </a:r>
          </a:p>
        </p:txBody>
      </p:sp>
      <p:sp>
        <p:nvSpPr>
          <p:cNvPr id="245767" name="Oval 7"/>
          <p:cNvSpPr>
            <a:spLocks noChangeArrowheads="1"/>
          </p:cNvSpPr>
          <p:nvPr/>
        </p:nvSpPr>
        <p:spPr bwMode="auto">
          <a:xfrm>
            <a:off x="5580063" y="4221163"/>
            <a:ext cx="1655762" cy="6477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strips(downRigh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strips(downRigh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strips(downRight)">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strips(downRight)">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strips(downRight)">
                                      <p:cBhvr>
                                        <p:cTn id="27" dur="500"/>
                                        <p:tgtEl>
                                          <p:spTgt spid="245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45764"/>
                                        </p:tgtEl>
                                        <p:attrNameLst>
                                          <p:attrName>style.visibility</p:attrName>
                                        </p:attrNameLst>
                                      </p:cBhvr>
                                      <p:to>
                                        <p:strVal val="visible"/>
                                      </p:to>
                                    </p:set>
                                    <p:anim calcmode="lin" valueType="num">
                                      <p:cBhvr>
                                        <p:cTn id="32" dur="1000" fill="hold"/>
                                        <p:tgtEl>
                                          <p:spTgt spid="245764"/>
                                        </p:tgtEl>
                                        <p:attrNameLst>
                                          <p:attrName>ppt_w</p:attrName>
                                        </p:attrNameLst>
                                      </p:cBhvr>
                                      <p:tavLst>
                                        <p:tav tm="0">
                                          <p:val>
                                            <p:strVal val="#ppt_w*0.70"/>
                                          </p:val>
                                        </p:tav>
                                        <p:tav tm="100000">
                                          <p:val>
                                            <p:strVal val="#ppt_w"/>
                                          </p:val>
                                        </p:tav>
                                      </p:tavLst>
                                    </p:anim>
                                    <p:anim calcmode="lin" valueType="num">
                                      <p:cBhvr>
                                        <p:cTn id="33" dur="1000" fill="hold"/>
                                        <p:tgtEl>
                                          <p:spTgt spid="245764"/>
                                        </p:tgtEl>
                                        <p:attrNameLst>
                                          <p:attrName>ppt_h</p:attrName>
                                        </p:attrNameLst>
                                      </p:cBhvr>
                                      <p:tavLst>
                                        <p:tav tm="0">
                                          <p:val>
                                            <p:strVal val="#ppt_h"/>
                                          </p:val>
                                        </p:tav>
                                        <p:tav tm="100000">
                                          <p:val>
                                            <p:strVal val="#ppt_h"/>
                                          </p:val>
                                        </p:tav>
                                      </p:tavLst>
                                    </p:anim>
                                    <p:animEffect transition="in" filter="fade">
                                      <p:cBhvr>
                                        <p:cTn id="34" dur="1000"/>
                                        <p:tgtEl>
                                          <p:spTgt spid="2457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245766"/>
                                        </p:tgtEl>
                                        <p:attrNameLst>
                                          <p:attrName>style.visibility</p:attrName>
                                        </p:attrNameLst>
                                      </p:cBhvr>
                                      <p:to>
                                        <p:strVal val="visible"/>
                                      </p:to>
                                    </p:set>
                                    <p:anim calcmode="lin" valueType="num">
                                      <p:cBhvr>
                                        <p:cTn id="39" dur="1000" fill="hold"/>
                                        <p:tgtEl>
                                          <p:spTgt spid="245766"/>
                                        </p:tgtEl>
                                        <p:attrNameLst>
                                          <p:attrName>ppt_w</p:attrName>
                                        </p:attrNameLst>
                                      </p:cBhvr>
                                      <p:tavLst>
                                        <p:tav tm="0">
                                          <p:val>
                                            <p:strVal val="#ppt_w*0.70"/>
                                          </p:val>
                                        </p:tav>
                                        <p:tav tm="100000">
                                          <p:val>
                                            <p:strVal val="#ppt_w"/>
                                          </p:val>
                                        </p:tav>
                                      </p:tavLst>
                                    </p:anim>
                                    <p:anim calcmode="lin" valueType="num">
                                      <p:cBhvr>
                                        <p:cTn id="40" dur="1000" fill="hold"/>
                                        <p:tgtEl>
                                          <p:spTgt spid="245766"/>
                                        </p:tgtEl>
                                        <p:attrNameLst>
                                          <p:attrName>ppt_h</p:attrName>
                                        </p:attrNameLst>
                                      </p:cBhvr>
                                      <p:tavLst>
                                        <p:tav tm="0">
                                          <p:val>
                                            <p:strVal val="#ppt_h"/>
                                          </p:val>
                                        </p:tav>
                                        <p:tav tm="100000">
                                          <p:val>
                                            <p:strVal val="#ppt_h"/>
                                          </p:val>
                                        </p:tav>
                                      </p:tavLst>
                                    </p:anim>
                                    <p:animEffect transition="in" filter="fade">
                                      <p:cBhvr>
                                        <p:cTn id="41" dur="1000"/>
                                        <p:tgtEl>
                                          <p:spTgt spid="24576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5767"/>
                                        </p:tgtEl>
                                        <p:attrNameLst>
                                          <p:attrName>style.visibility</p:attrName>
                                        </p:attrNameLst>
                                      </p:cBhvr>
                                      <p:to>
                                        <p:strVal val="visible"/>
                                      </p:to>
                                    </p:set>
                                    <p:anim calcmode="lin" valueType="num">
                                      <p:cBhvr additive="base">
                                        <p:cTn id="46" dur="500" fill="hold"/>
                                        <p:tgtEl>
                                          <p:spTgt spid="245767"/>
                                        </p:tgtEl>
                                        <p:attrNameLst>
                                          <p:attrName>ppt_x</p:attrName>
                                        </p:attrNameLst>
                                      </p:cBhvr>
                                      <p:tavLst>
                                        <p:tav tm="0">
                                          <p:val>
                                            <p:strVal val="#ppt_x"/>
                                          </p:val>
                                        </p:tav>
                                        <p:tav tm="100000">
                                          <p:val>
                                            <p:strVal val="#ppt_x"/>
                                          </p:val>
                                        </p:tav>
                                      </p:tavLst>
                                    </p:anim>
                                    <p:anim calcmode="lin" valueType="num">
                                      <p:cBhvr additive="base">
                                        <p:cTn id="47" dur="500" fill="hold"/>
                                        <p:tgtEl>
                                          <p:spTgt spid="2457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45766" grpId="0" animBg="1"/>
      <p:bldP spid="24576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7076D7EC-618B-4F5B-AB13-E567FAD81D3D}" type="slidenum">
              <a:rPr lang="en-US" altLang="zh-CN"/>
              <a:pPr/>
              <a:t>72</a:t>
            </a:fld>
            <a:endParaRPr lang="en-US" altLang="zh-CN"/>
          </a:p>
        </p:txBody>
      </p:sp>
      <p:sp>
        <p:nvSpPr>
          <p:cNvPr id="246787" name="Rectangle 3"/>
          <p:cNvSpPr>
            <a:spLocks noGrp="1" noChangeArrowheads="1"/>
          </p:cNvSpPr>
          <p:nvPr>
            <p:ph type="body" sz="half" idx="1"/>
          </p:nvPr>
        </p:nvSpPr>
        <p:spPr>
          <a:xfrm>
            <a:off x="530225" y="260350"/>
            <a:ext cx="8218488" cy="2089150"/>
          </a:xfrm>
        </p:spPr>
        <p:txBody>
          <a:bodyPr/>
          <a:lstStyle/>
          <a:p>
            <a:pPr algn="just">
              <a:buFontTx/>
              <a:buNone/>
            </a:pP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solidFill>
                  <a:srgbClr val="0000FF"/>
                </a:solidFill>
                <a:effectLst>
                  <a:outerShdw blurRad="38100" dist="38100" dir="2700000" algn="tl">
                    <a:srgbClr val="C0C0C0"/>
                  </a:outerShdw>
                </a:effectLst>
                <a:latin typeface="Times New Roman" pitchFamily="18" charset="0"/>
              </a:rPr>
              <a:t>可有限重复砝码称重问题</a:t>
            </a:r>
            <a:r>
              <a:rPr lang="en-US" altLang="zh-CN" sz="3600" b="1">
                <a:solidFill>
                  <a:srgbClr val="0000FF"/>
                </a:solidFill>
                <a:effectLst>
                  <a:outerShdw blurRad="38100" dist="38100" dir="2700000" algn="tl">
                    <a:srgbClr val="C0C0C0"/>
                  </a:outerShdw>
                </a:effectLst>
                <a:latin typeface="Times New Roman" pitchFamily="18" charset="0"/>
              </a:rPr>
              <a:t>:</a:t>
            </a:r>
          </a:p>
          <a:p>
            <a:pPr algn="just">
              <a:buFontTx/>
              <a:buNone/>
            </a:pP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若有</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克的砝码</a:t>
            </a:r>
            <a:r>
              <a:rPr lang="en-US" altLang="zh-CN" sz="3600" b="1">
                <a:solidFill>
                  <a:srgbClr val="0000FF"/>
                </a:solidFill>
                <a:effectLst>
                  <a:outerShdw blurRad="38100" dist="38100" dir="2700000" algn="tl">
                    <a:srgbClr val="C0C0C0"/>
                  </a:outerShdw>
                </a:effectLst>
                <a:latin typeface="Times New Roman" pitchFamily="18" charset="0"/>
              </a:rPr>
              <a:t>3</a:t>
            </a:r>
            <a:r>
              <a:rPr lang="zh-CN" altLang="en-US" sz="3600" b="1">
                <a:effectLst>
                  <a:outerShdw blurRad="38100" dist="38100" dir="2700000" algn="tl">
                    <a:srgbClr val="C0C0C0"/>
                  </a:outerShdw>
                </a:effectLst>
                <a:latin typeface="Times New Roman" pitchFamily="18" charset="0"/>
              </a:rPr>
              <a:t>枚</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克的</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枚</a:t>
            </a:r>
            <a:r>
              <a:rPr lang="en-US" altLang="zh-CN" sz="3600" b="1">
                <a:effectLst>
                  <a:outerShdw blurRad="38100" dist="38100" dir="2700000" algn="tl">
                    <a:srgbClr val="C0C0C0"/>
                  </a:outerShdw>
                </a:effectLst>
                <a:latin typeface="Times New Roman" pitchFamily="18" charset="0"/>
              </a:rPr>
              <a:t>, </a:t>
            </a:r>
            <a:r>
              <a:rPr lang="en-US" altLang="zh-CN" sz="3600" b="1">
                <a:solidFill>
                  <a:srgbClr val="0000FF"/>
                </a:solidFill>
                <a:effectLst>
                  <a:outerShdw blurRad="38100" dist="38100" dir="2700000" algn="tl">
                    <a:srgbClr val="C0C0C0"/>
                  </a:outerShdw>
                </a:effectLst>
                <a:latin typeface="Times New Roman" pitchFamily="18" charset="0"/>
              </a:rPr>
              <a:t>4</a:t>
            </a:r>
            <a:r>
              <a:rPr lang="zh-CN" altLang="en-US" sz="3600" b="1">
                <a:effectLst>
                  <a:outerShdw blurRad="38100" dist="38100" dir="2700000" algn="tl">
                    <a:srgbClr val="C0C0C0"/>
                  </a:outerShdw>
                </a:effectLst>
                <a:latin typeface="Times New Roman" pitchFamily="18" charset="0"/>
              </a:rPr>
              <a:t>克的</a:t>
            </a:r>
            <a:r>
              <a:rPr lang="en-US" altLang="zh-CN" sz="3600" b="1">
                <a:solidFill>
                  <a:srgbClr val="0000FF"/>
                </a:solidFill>
                <a:effectLst>
                  <a:outerShdw blurRad="38100" dist="38100" dir="2700000" algn="tl">
                    <a:srgbClr val="C0C0C0"/>
                  </a:outerShdw>
                </a:effectLst>
                <a:latin typeface="Times New Roman" pitchFamily="18" charset="0"/>
              </a:rPr>
              <a:t>2</a:t>
            </a:r>
          </a:p>
          <a:p>
            <a:pPr algn="just">
              <a:buFontTx/>
              <a:buNone/>
            </a:pPr>
            <a:r>
              <a:rPr lang="zh-CN" altLang="en-US" sz="3600" b="1">
                <a:effectLst>
                  <a:outerShdw blurRad="38100" dist="38100" dir="2700000" algn="tl">
                    <a:srgbClr val="C0C0C0"/>
                  </a:outerShdw>
                </a:effectLst>
                <a:latin typeface="Times New Roman" pitchFamily="18" charset="0"/>
              </a:rPr>
              <a:t>枚</a:t>
            </a:r>
            <a:r>
              <a:rPr lang="en-US" altLang="zh-CN" sz="3600" b="1">
                <a:effectLst>
                  <a:outerShdw blurRad="38100" dist="38100" dir="2700000" algn="tl">
                    <a:srgbClr val="C0C0C0"/>
                  </a:outerShdw>
                </a:effectLst>
                <a:latin typeface="Times New Roman" pitchFamily="18" charset="0"/>
              </a:rPr>
              <a:t>.</a:t>
            </a:r>
            <a:r>
              <a:rPr lang="zh-CN" altLang="en-US" sz="3600" b="1">
                <a:effectLst>
                  <a:outerShdw blurRad="38100" dist="38100" dir="2700000" algn="tl">
                    <a:srgbClr val="C0C0C0"/>
                  </a:outerShdw>
                </a:effectLst>
                <a:latin typeface="Times New Roman" pitchFamily="18" charset="0"/>
              </a:rPr>
              <a:t>问能称出哪些重量？各有几种方案？</a:t>
            </a:r>
          </a:p>
        </p:txBody>
      </p:sp>
      <p:graphicFrame>
        <p:nvGraphicFramePr>
          <p:cNvPr id="246788" name="Object 4"/>
          <p:cNvGraphicFramePr>
            <a:graphicFrameLocks noGrp="1" noChangeAspect="1"/>
          </p:cNvGraphicFramePr>
          <p:nvPr>
            <p:ph sz="half" idx="2"/>
          </p:nvPr>
        </p:nvGraphicFramePr>
        <p:xfrm>
          <a:off x="1116013" y="2276475"/>
          <a:ext cx="7416800" cy="3281363"/>
        </p:xfrm>
        <a:graphic>
          <a:graphicData uri="http://schemas.openxmlformats.org/presentationml/2006/ole">
            <mc:AlternateContent xmlns:mc="http://schemas.openxmlformats.org/markup-compatibility/2006">
              <mc:Choice xmlns:v="urn:schemas-microsoft-com:vml" Requires="v">
                <p:oleObj spid="_x0000_s302123" name="公式" r:id="rId3" imgW="3654720" imgH="1615320" progId="Equation.3">
                  <p:embed/>
                </p:oleObj>
              </mc:Choice>
              <mc:Fallback>
                <p:oleObj name="公式" r:id="rId3" imgW="3654720" imgH="161532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276475"/>
                        <a:ext cx="7416800" cy="328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757238" y="5734050"/>
            <a:ext cx="7918450"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pPr>
            <a:r>
              <a:rPr lang="zh-CN" altLang="en-US" sz="3200" dirty="0">
                <a:effectLst>
                  <a:outerShdw blurRad="38100" dist="38100" dir="2700000" algn="tl">
                    <a:srgbClr val="C0C0C0"/>
                  </a:outerShdw>
                </a:effectLst>
              </a:rPr>
              <a:t>解释结果</a:t>
            </a:r>
            <a:r>
              <a:rPr lang="en-US" altLang="zh-CN" sz="3200" dirty="0">
                <a:effectLst>
                  <a:outerShdw blurRad="38100" dist="38100" dir="2700000" algn="tl">
                    <a:srgbClr val="C0C0C0"/>
                  </a:outerShdw>
                </a:effectLst>
              </a:rPr>
              <a:t>, </a:t>
            </a:r>
            <a:r>
              <a:rPr lang="zh-CN" altLang="en-US" sz="3200" dirty="0">
                <a:effectLst>
                  <a:outerShdw blurRad="38100" dist="38100" dir="2700000" algn="tl">
                    <a:srgbClr val="C0C0C0"/>
                  </a:outerShdw>
                </a:effectLst>
              </a:rPr>
              <a:t>说明问题对应何种整数分拆</a:t>
            </a:r>
            <a:r>
              <a:rPr lang="en-US" altLang="zh-CN" sz="3200" dirty="0">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strips(downRight)">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strips(downRight)">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strips(downRight)">
                                      <p:cBhvr>
                                        <p:cTn id="17" dur="500"/>
                                        <p:tgtEl>
                                          <p:spTgt spid="246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246788"/>
                                        </p:tgtEl>
                                        <p:attrNameLst>
                                          <p:attrName>style.visibility</p:attrName>
                                        </p:attrNameLst>
                                      </p:cBhvr>
                                      <p:to>
                                        <p:strVal val="visible"/>
                                      </p:to>
                                    </p:set>
                                    <p:anim calcmode="lin" valueType="num">
                                      <p:cBhvr>
                                        <p:cTn id="22" dur="1000" fill="hold"/>
                                        <p:tgtEl>
                                          <p:spTgt spid="246788"/>
                                        </p:tgtEl>
                                        <p:attrNameLst>
                                          <p:attrName>ppt_w</p:attrName>
                                        </p:attrNameLst>
                                      </p:cBhvr>
                                      <p:tavLst>
                                        <p:tav tm="0">
                                          <p:val>
                                            <p:strVal val="#ppt_w*0.70"/>
                                          </p:val>
                                        </p:tav>
                                        <p:tav tm="100000">
                                          <p:val>
                                            <p:strVal val="#ppt_w"/>
                                          </p:val>
                                        </p:tav>
                                      </p:tavLst>
                                    </p:anim>
                                    <p:anim calcmode="lin" valueType="num">
                                      <p:cBhvr>
                                        <p:cTn id="23" dur="1000" fill="hold"/>
                                        <p:tgtEl>
                                          <p:spTgt spid="246788"/>
                                        </p:tgtEl>
                                        <p:attrNameLst>
                                          <p:attrName>ppt_h</p:attrName>
                                        </p:attrNameLst>
                                      </p:cBhvr>
                                      <p:tavLst>
                                        <p:tav tm="0">
                                          <p:val>
                                            <p:strVal val="#ppt_h"/>
                                          </p:val>
                                        </p:tav>
                                        <p:tav tm="100000">
                                          <p:val>
                                            <p:strVal val="#ppt_h"/>
                                          </p:val>
                                        </p:tav>
                                      </p:tavLst>
                                    </p:anim>
                                    <p:animEffect transition="in" filter="fade">
                                      <p:cBhvr>
                                        <p:cTn id="24" dur="1000"/>
                                        <p:tgtEl>
                                          <p:spTgt spid="2467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246792"/>
                                        </p:tgtEl>
                                        <p:attrNameLst>
                                          <p:attrName>style.visibility</p:attrName>
                                        </p:attrNameLst>
                                      </p:cBhvr>
                                      <p:to>
                                        <p:strVal val="visible"/>
                                      </p:to>
                                    </p:set>
                                    <p:anim calcmode="lin" valueType="num">
                                      <p:cBhvr>
                                        <p:cTn id="29" dur="1000" fill="hold"/>
                                        <p:tgtEl>
                                          <p:spTgt spid="246792"/>
                                        </p:tgtEl>
                                        <p:attrNameLst>
                                          <p:attrName>ppt_w</p:attrName>
                                        </p:attrNameLst>
                                      </p:cBhvr>
                                      <p:tavLst>
                                        <p:tav tm="0">
                                          <p:val>
                                            <p:strVal val="#ppt_w*0.70"/>
                                          </p:val>
                                        </p:tav>
                                        <p:tav tm="100000">
                                          <p:val>
                                            <p:strVal val="#ppt_w"/>
                                          </p:val>
                                        </p:tav>
                                      </p:tavLst>
                                    </p:anim>
                                    <p:anim calcmode="lin" valueType="num">
                                      <p:cBhvr>
                                        <p:cTn id="30" dur="1000" fill="hold"/>
                                        <p:tgtEl>
                                          <p:spTgt spid="246792"/>
                                        </p:tgtEl>
                                        <p:attrNameLst>
                                          <p:attrName>ppt_h</p:attrName>
                                        </p:attrNameLst>
                                      </p:cBhvr>
                                      <p:tavLst>
                                        <p:tav tm="0">
                                          <p:val>
                                            <p:strVal val="#ppt_h"/>
                                          </p:val>
                                        </p:tav>
                                        <p:tav tm="100000">
                                          <p:val>
                                            <p:strVal val="#ppt_h"/>
                                          </p:val>
                                        </p:tav>
                                      </p:tavLst>
                                    </p:anim>
                                    <p:animEffect transition="in" filter="fade">
                                      <p:cBhvr>
                                        <p:cTn id="31" dur="1000"/>
                                        <p:tgtEl>
                                          <p:spTgt spid="246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9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ECC08053-8606-4F44-AF49-C1174D9FB393}" type="slidenum">
              <a:rPr lang="en-US" altLang="zh-CN"/>
              <a:pPr/>
              <a:t>73</a:t>
            </a:fld>
            <a:endParaRPr lang="en-US" altLang="zh-CN"/>
          </a:p>
        </p:txBody>
      </p:sp>
      <p:sp>
        <p:nvSpPr>
          <p:cNvPr id="294914" name="Rectangle 2"/>
          <p:cNvSpPr>
            <a:spLocks noGrp="1" noChangeArrowheads="1"/>
          </p:cNvSpPr>
          <p:nvPr>
            <p:ph type="body" sz="half" idx="1"/>
          </p:nvPr>
        </p:nvSpPr>
        <p:spPr>
          <a:xfrm>
            <a:off x="323850" y="549275"/>
            <a:ext cx="8218488" cy="2087563"/>
          </a:xfrm>
        </p:spPr>
        <p:txBody>
          <a:bodyPr/>
          <a:lstStyle/>
          <a:p>
            <a:pPr algn="just">
              <a:buFontTx/>
              <a:buNone/>
            </a:pP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solidFill>
                  <a:srgbClr val="0000FF"/>
                </a:solidFill>
                <a:effectLst>
                  <a:outerShdw blurRad="38100" dist="38100" dir="2700000" algn="tl">
                    <a:srgbClr val="C0C0C0"/>
                  </a:outerShdw>
                </a:effectLst>
                <a:latin typeface="Times New Roman" pitchFamily="18" charset="0"/>
              </a:rPr>
              <a:t>可无限重复砝码称重问题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lgn="just">
              <a:buFontTx/>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求用</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角</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角</a:t>
            </a:r>
            <a:r>
              <a:rPr lang="en-US" altLang="zh-CN" sz="3600" b="1" dirty="0">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角的邮票可帖出的不同数值的方案数</a:t>
            </a:r>
            <a:r>
              <a:rPr lang="en-US" altLang="zh-CN" sz="3600" b="1" dirty="0">
                <a:effectLst>
                  <a:outerShdw blurRad="38100" dist="38100" dir="2700000" algn="tl">
                    <a:srgbClr val="C0C0C0"/>
                  </a:outerShdw>
                </a:effectLst>
                <a:latin typeface="Times New Roman" pitchFamily="18" charset="0"/>
              </a:rPr>
              <a:t>. </a:t>
            </a:r>
          </a:p>
        </p:txBody>
      </p:sp>
      <p:graphicFrame>
        <p:nvGraphicFramePr>
          <p:cNvPr id="294915" name="Object 3"/>
          <p:cNvGraphicFramePr>
            <a:graphicFrameLocks noGrp="1" noChangeAspect="1"/>
          </p:cNvGraphicFramePr>
          <p:nvPr>
            <p:ph sz="half" idx="2"/>
          </p:nvPr>
        </p:nvGraphicFramePr>
        <p:xfrm>
          <a:off x="755650" y="2708275"/>
          <a:ext cx="7848600" cy="2074863"/>
        </p:xfrm>
        <a:graphic>
          <a:graphicData uri="http://schemas.openxmlformats.org/presentationml/2006/ole">
            <mc:AlternateContent xmlns:mc="http://schemas.openxmlformats.org/markup-compatibility/2006">
              <mc:Choice xmlns:v="urn:schemas-microsoft-com:vml" Requires="v">
                <p:oleObj spid="_x0000_s303147" name="公式" r:id="rId3" imgW="3502440" imgH="915840" progId="Equation.3">
                  <p:embed/>
                </p:oleObj>
              </mc:Choice>
              <mc:Fallback>
                <p:oleObj name="公式" r:id="rId3" imgW="3502440" imgH="91584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08275"/>
                        <a:ext cx="7848600" cy="207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4916" name="Rectangle 4"/>
          <p:cNvSpPr>
            <a:spLocks noChangeArrowheads="1"/>
          </p:cNvSpPr>
          <p:nvPr/>
        </p:nvSpPr>
        <p:spPr bwMode="auto">
          <a:xfrm>
            <a:off x="755650" y="5300663"/>
            <a:ext cx="7921625" cy="67627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FF0000"/>
              </a:buClr>
              <a:buFont typeface="Wingdings" pitchFamily="2" charset="2"/>
              <a:buNone/>
            </a:pPr>
            <a:r>
              <a:rPr lang="zh-CN" altLang="en-US" sz="3200" dirty="0">
                <a:effectLst>
                  <a:outerShdw blurRad="38100" dist="38100" dir="2700000" algn="tl">
                    <a:srgbClr val="C0C0C0"/>
                  </a:outerShdw>
                </a:effectLst>
              </a:rPr>
              <a:t>解释结果</a:t>
            </a:r>
            <a:r>
              <a:rPr lang="en-US" altLang="zh-CN" sz="3200" dirty="0">
                <a:effectLst>
                  <a:outerShdw blurRad="38100" dist="38100" dir="2700000" algn="tl">
                    <a:srgbClr val="C0C0C0"/>
                  </a:outerShdw>
                </a:effectLst>
              </a:rPr>
              <a:t>, </a:t>
            </a:r>
            <a:r>
              <a:rPr lang="zh-CN" altLang="en-US" sz="3200" dirty="0">
                <a:effectLst>
                  <a:outerShdw blurRad="38100" dist="38100" dir="2700000" algn="tl">
                    <a:srgbClr val="C0C0C0"/>
                  </a:outerShdw>
                </a:effectLst>
              </a:rPr>
              <a:t>说明问题对应何种整数分拆</a:t>
            </a:r>
            <a:r>
              <a:rPr lang="en-US" altLang="zh-CN" sz="3200" dirty="0">
                <a:effectLst>
                  <a:outerShdw blurRad="38100" dist="38100" dir="2700000" algn="tl">
                    <a:srgbClr val="C0C0C0"/>
                  </a:outerShdw>
                </a:effectLst>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4914">
                                            <p:txEl>
                                              <p:pRg st="0" end="0"/>
                                            </p:txEl>
                                          </p:spTgt>
                                        </p:tgtEl>
                                        <p:attrNameLst>
                                          <p:attrName>style.visibility</p:attrName>
                                        </p:attrNameLst>
                                      </p:cBhvr>
                                      <p:to>
                                        <p:strVal val="visible"/>
                                      </p:to>
                                    </p:set>
                                    <p:animEffect transition="in" filter="strips(downRight)">
                                      <p:cBhvr>
                                        <p:cTn id="7" dur="500"/>
                                        <p:tgtEl>
                                          <p:spTgt spid="294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4914">
                                            <p:txEl>
                                              <p:pRg st="1" end="1"/>
                                            </p:txEl>
                                          </p:spTgt>
                                        </p:tgtEl>
                                        <p:attrNameLst>
                                          <p:attrName>style.visibility</p:attrName>
                                        </p:attrNameLst>
                                      </p:cBhvr>
                                      <p:to>
                                        <p:strVal val="visible"/>
                                      </p:to>
                                    </p:set>
                                    <p:animEffect transition="in" filter="strips(downRight)">
                                      <p:cBhvr>
                                        <p:cTn id="12" dur="500"/>
                                        <p:tgtEl>
                                          <p:spTgt spid="294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 calcmode="lin" valueType="num">
                                      <p:cBhvr>
                                        <p:cTn id="17" dur="1000" fill="hold"/>
                                        <p:tgtEl>
                                          <p:spTgt spid="294915"/>
                                        </p:tgtEl>
                                        <p:attrNameLst>
                                          <p:attrName>ppt_w</p:attrName>
                                        </p:attrNameLst>
                                      </p:cBhvr>
                                      <p:tavLst>
                                        <p:tav tm="0">
                                          <p:val>
                                            <p:strVal val="#ppt_w*0.70"/>
                                          </p:val>
                                        </p:tav>
                                        <p:tav tm="100000">
                                          <p:val>
                                            <p:strVal val="#ppt_w"/>
                                          </p:val>
                                        </p:tav>
                                      </p:tavLst>
                                    </p:anim>
                                    <p:anim calcmode="lin" valueType="num">
                                      <p:cBhvr>
                                        <p:cTn id="18" dur="1000" fill="hold"/>
                                        <p:tgtEl>
                                          <p:spTgt spid="294915"/>
                                        </p:tgtEl>
                                        <p:attrNameLst>
                                          <p:attrName>ppt_h</p:attrName>
                                        </p:attrNameLst>
                                      </p:cBhvr>
                                      <p:tavLst>
                                        <p:tav tm="0">
                                          <p:val>
                                            <p:strVal val="#ppt_h"/>
                                          </p:val>
                                        </p:tav>
                                        <p:tav tm="100000">
                                          <p:val>
                                            <p:strVal val="#ppt_h"/>
                                          </p:val>
                                        </p:tav>
                                      </p:tavLst>
                                    </p:anim>
                                    <p:animEffect transition="in" filter="fade">
                                      <p:cBhvr>
                                        <p:cTn id="19" dur="1000"/>
                                        <p:tgtEl>
                                          <p:spTgt spid="2949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94916"/>
                                        </p:tgtEl>
                                        <p:attrNameLst>
                                          <p:attrName>style.visibility</p:attrName>
                                        </p:attrNameLst>
                                      </p:cBhvr>
                                      <p:to>
                                        <p:strVal val="visible"/>
                                      </p:to>
                                    </p:set>
                                    <p:anim calcmode="lin" valueType="num">
                                      <p:cBhvr>
                                        <p:cTn id="24" dur="1000" fill="hold"/>
                                        <p:tgtEl>
                                          <p:spTgt spid="294916"/>
                                        </p:tgtEl>
                                        <p:attrNameLst>
                                          <p:attrName>ppt_w</p:attrName>
                                        </p:attrNameLst>
                                      </p:cBhvr>
                                      <p:tavLst>
                                        <p:tav tm="0">
                                          <p:val>
                                            <p:strVal val="#ppt_w*0.70"/>
                                          </p:val>
                                        </p:tav>
                                        <p:tav tm="100000">
                                          <p:val>
                                            <p:strVal val="#ppt_w"/>
                                          </p:val>
                                        </p:tav>
                                      </p:tavLst>
                                    </p:anim>
                                    <p:anim calcmode="lin" valueType="num">
                                      <p:cBhvr>
                                        <p:cTn id="25" dur="1000" fill="hold"/>
                                        <p:tgtEl>
                                          <p:spTgt spid="294916"/>
                                        </p:tgtEl>
                                        <p:attrNameLst>
                                          <p:attrName>ppt_h</p:attrName>
                                        </p:attrNameLst>
                                      </p:cBhvr>
                                      <p:tavLst>
                                        <p:tav tm="0">
                                          <p:val>
                                            <p:strVal val="#ppt_h"/>
                                          </p:val>
                                        </p:tav>
                                        <p:tav tm="100000">
                                          <p:val>
                                            <p:strVal val="#ppt_h"/>
                                          </p:val>
                                        </p:tav>
                                      </p:tavLst>
                                    </p:anim>
                                    <p:animEffect transition="in" filter="fade">
                                      <p:cBhvr>
                                        <p:cTn id="26" dur="10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4" grpId="0" build="p"/>
      <p:bldP spid="2949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74</a:t>
            </a:fld>
            <a:endParaRPr lang="en-US" altLang="zh-CN"/>
          </a:p>
        </p:txBody>
      </p:sp>
      <p:pic>
        <p:nvPicPr>
          <p:cNvPr id="3" name="图片 2" descr="屏幕快照 2014-12-21 上午12.1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48680"/>
            <a:ext cx="8820472" cy="513072"/>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57912160"/>
              </p:ext>
            </p:extLst>
          </p:nvPr>
        </p:nvGraphicFramePr>
        <p:xfrm>
          <a:off x="899592" y="1988840"/>
          <a:ext cx="5749925" cy="1697037"/>
        </p:xfrm>
        <a:graphic>
          <a:graphicData uri="http://schemas.openxmlformats.org/presentationml/2006/ole">
            <mc:AlternateContent xmlns:mc="http://schemas.openxmlformats.org/markup-compatibility/2006">
              <mc:Choice xmlns:v="urn:schemas-microsoft-com:vml" Requires="v">
                <p:oleObj spid="_x0000_s326697" name="公式" r:id="rId4" imgW="2565400" imgH="749300" progId="Equation.3">
                  <p:embed/>
                </p:oleObj>
              </mc:Choice>
              <mc:Fallback>
                <p:oleObj name="公式" r:id="rId4" imgW="2565400" imgH="749300" progId="Equation.3">
                  <p:embed/>
                  <p:pic>
                    <p:nvPicPr>
                      <p:cNvPr id="0" name=""/>
                      <p:cNvPicPr>
                        <a:picLocks noGrp="1" noChangeAspect="1" noChangeArrowheads="1"/>
                      </p:cNvPicPr>
                      <p:nvPr/>
                    </p:nvPicPr>
                    <p:blipFill>
                      <a:blip r:embed="rId5"/>
                      <a:srcRect/>
                      <a:stretch>
                        <a:fillRect/>
                      </a:stretch>
                    </p:blipFill>
                    <p:spPr bwMode="auto">
                      <a:xfrm>
                        <a:off x="899592" y="1988840"/>
                        <a:ext cx="5749925" cy="169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223653114"/>
              </p:ext>
            </p:extLst>
          </p:nvPr>
        </p:nvGraphicFramePr>
        <p:xfrm>
          <a:off x="899592" y="3789040"/>
          <a:ext cx="3443288" cy="949325"/>
        </p:xfrm>
        <a:graphic>
          <a:graphicData uri="http://schemas.openxmlformats.org/presentationml/2006/ole">
            <mc:AlternateContent xmlns:mc="http://schemas.openxmlformats.org/markup-compatibility/2006">
              <mc:Choice xmlns:v="urn:schemas-microsoft-com:vml" Requires="v">
                <p:oleObj spid="_x0000_s326698" name="公式" r:id="rId6" imgW="1536700" imgH="419100" progId="Equation.3">
                  <p:embed/>
                </p:oleObj>
              </mc:Choice>
              <mc:Fallback>
                <p:oleObj name="公式" r:id="rId6" imgW="1536700" imgH="419100" progId="Equation.3">
                  <p:embed/>
                  <p:pic>
                    <p:nvPicPr>
                      <p:cNvPr id="0" name=""/>
                      <p:cNvPicPr>
                        <a:picLocks noGrp="1" noChangeAspect="1" noChangeArrowheads="1"/>
                      </p:cNvPicPr>
                      <p:nvPr/>
                    </p:nvPicPr>
                    <p:blipFill>
                      <a:blip r:embed="rId7"/>
                      <a:srcRect/>
                      <a:stretch>
                        <a:fillRect/>
                      </a:stretch>
                    </p:blipFill>
                    <p:spPr bwMode="auto">
                      <a:xfrm>
                        <a:off x="899592" y="3789040"/>
                        <a:ext cx="344328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09030325"/>
              </p:ext>
            </p:extLst>
          </p:nvPr>
        </p:nvGraphicFramePr>
        <p:xfrm>
          <a:off x="5453063" y="4437063"/>
          <a:ext cx="2919412" cy="638175"/>
        </p:xfrm>
        <a:graphic>
          <a:graphicData uri="http://schemas.openxmlformats.org/presentationml/2006/ole">
            <mc:AlternateContent xmlns:mc="http://schemas.openxmlformats.org/markup-compatibility/2006">
              <mc:Choice xmlns:v="urn:schemas-microsoft-com:vml" Requires="v">
                <p:oleObj spid="_x0000_s326699" name="公式" r:id="rId8" imgW="2032000" imgH="444500" progId="Equation.3">
                  <p:embed/>
                </p:oleObj>
              </mc:Choice>
              <mc:Fallback>
                <p:oleObj name="公式" r:id="rId8" imgW="2032000" imgH="444500" progId="Equation.3">
                  <p:embed/>
                  <p:pic>
                    <p:nvPicPr>
                      <p:cNvPr id="0" name=""/>
                      <p:cNvPicPr>
                        <a:picLocks noChangeAspect="1" noChangeArrowheads="1"/>
                      </p:cNvPicPr>
                      <p:nvPr/>
                    </p:nvPicPr>
                    <p:blipFill>
                      <a:blip r:embed="rId9"/>
                      <a:srcRect/>
                      <a:stretch>
                        <a:fillRect/>
                      </a:stretch>
                    </p:blipFill>
                    <p:spPr bwMode="auto">
                      <a:xfrm>
                        <a:off x="5453063" y="4437063"/>
                        <a:ext cx="2919412" cy="63817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942133856"/>
              </p:ext>
            </p:extLst>
          </p:nvPr>
        </p:nvGraphicFramePr>
        <p:xfrm>
          <a:off x="899592" y="4797152"/>
          <a:ext cx="3302000" cy="1006475"/>
        </p:xfrm>
        <a:graphic>
          <a:graphicData uri="http://schemas.openxmlformats.org/presentationml/2006/ole">
            <mc:AlternateContent xmlns:mc="http://schemas.openxmlformats.org/markup-compatibility/2006">
              <mc:Choice xmlns:v="urn:schemas-microsoft-com:vml" Requires="v">
                <p:oleObj spid="_x0000_s326700" name="公式" r:id="rId10" imgW="1473200" imgH="444500" progId="Equation.3">
                  <p:embed/>
                </p:oleObj>
              </mc:Choice>
              <mc:Fallback>
                <p:oleObj name="公式" r:id="rId10" imgW="1473200" imgH="444500" progId="Equation.3">
                  <p:embed/>
                  <p:pic>
                    <p:nvPicPr>
                      <p:cNvPr id="0" name=""/>
                      <p:cNvPicPr>
                        <a:picLocks noGrp="1" noChangeAspect="1" noChangeArrowheads="1"/>
                      </p:cNvPicPr>
                      <p:nvPr/>
                    </p:nvPicPr>
                    <p:blipFill>
                      <a:blip r:embed="rId11"/>
                      <a:srcRect/>
                      <a:stretch>
                        <a:fillRect/>
                      </a:stretch>
                    </p:blipFill>
                    <p:spPr bwMode="auto">
                      <a:xfrm>
                        <a:off x="899592" y="4797152"/>
                        <a:ext cx="33020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245729974"/>
              </p:ext>
            </p:extLst>
          </p:nvPr>
        </p:nvGraphicFramePr>
        <p:xfrm>
          <a:off x="827584" y="5805264"/>
          <a:ext cx="6912768" cy="833890"/>
        </p:xfrm>
        <a:graphic>
          <a:graphicData uri="http://schemas.openxmlformats.org/presentationml/2006/ole">
            <mc:AlternateContent xmlns:mc="http://schemas.openxmlformats.org/markup-compatibility/2006">
              <mc:Choice xmlns:v="urn:schemas-microsoft-com:vml" Requires="v">
                <p:oleObj spid="_x0000_s326701" name="Equation" r:id="rId12" imgW="3505200" imgH="419100" progId="Equation.3">
                  <p:embed/>
                </p:oleObj>
              </mc:Choice>
              <mc:Fallback>
                <p:oleObj name="Equation" r:id="rId12" imgW="3505200" imgH="419100" progId="Equation.3">
                  <p:embed/>
                  <p:pic>
                    <p:nvPicPr>
                      <p:cNvPr id="0" name=""/>
                      <p:cNvPicPr>
                        <a:picLocks noGrp="1" noChangeAspect="1" noChangeArrowheads="1"/>
                      </p:cNvPicPr>
                      <p:nvPr/>
                    </p:nvPicPr>
                    <p:blipFill>
                      <a:blip r:embed="rId13"/>
                      <a:srcRect/>
                      <a:stretch>
                        <a:fillRect/>
                      </a:stretch>
                    </p:blipFill>
                    <p:spPr bwMode="auto">
                      <a:xfrm>
                        <a:off x="827584" y="5805264"/>
                        <a:ext cx="6912768" cy="833890"/>
                      </a:xfrm>
                      <a:prstGeom prst="rect">
                        <a:avLst/>
                      </a:prstGeom>
                      <a:noFill/>
                      <a:extLst/>
                    </p:spPr>
                  </p:pic>
                </p:oleObj>
              </mc:Fallback>
            </mc:AlternateContent>
          </a:graphicData>
        </a:graphic>
      </p:graphicFrame>
    </p:spTree>
    <p:extLst>
      <p:ext uri="{BB962C8B-B14F-4D97-AF65-F5344CB8AC3E}">
        <p14:creationId xmlns:p14="http://schemas.microsoft.com/office/powerpoint/2010/main" val="12959497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62B77810-B816-4A10-B989-0505CBADE047}" type="slidenum">
              <a:rPr lang="en-US" altLang="zh-CN" smtClean="0"/>
              <a:pPr>
                <a:defRPr/>
              </a:pPr>
              <a:t>75</a:t>
            </a:fld>
            <a:endParaRPr lang="en-US" altLang="zh-CN"/>
          </a:p>
        </p:txBody>
      </p:sp>
      <p:graphicFrame>
        <p:nvGraphicFramePr>
          <p:cNvPr id="4" name="Object 3"/>
          <p:cNvGraphicFramePr>
            <a:graphicFrameLocks noChangeAspect="1"/>
          </p:cNvGraphicFramePr>
          <p:nvPr>
            <p:extLst>
              <p:ext uri="{D42A27DB-BD31-4B8C-83A1-F6EECF244321}">
                <p14:modId xmlns:p14="http://schemas.microsoft.com/office/powerpoint/2010/main" val="4073073759"/>
              </p:ext>
            </p:extLst>
          </p:nvPr>
        </p:nvGraphicFramePr>
        <p:xfrm>
          <a:off x="901700" y="1974850"/>
          <a:ext cx="5748338" cy="1725613"/>
        </p:xfrm>
        <a:graphic>
          <a:graphicData uri="http://schemas.openxmlformats.org/presentationml/2006/ole">
            <mc:AlternateContent xmlns:mc="http://schemas.openxmlformats.org/markup-compatibility/2006">
              <mc:Choice xmlns:v="urn:schemas-microsoft-com:vml" Requires="v">
                <p:oleObj spid="_x0000_s327716" name="Equation" r:id="rId3" imgW="2565400" imgH="762000" progId="Equation.3">
                  <p:embed/>
                </p:oleObj>
              </mc:Choice>
              <mc:Fallback>
                <p:oleObj name="Equation" r:id="rId3" imgW="2565400" imgH="762000" progId="Equation.3">
                  <p:embed/>
                  <p:pic>
                    <p:nvPicPr>
                      <p:cNvPr id="0" name=""/>
                      <p:cNvPicPr>
                        <a:picLocks noGrp="1" noChangeAspect="1" noChangeArrowheads="1"/>
                      </p:cNvPicPr>
                      <p:nvPr/>
                    </p:nvPicPr>
                    <p:blipFill>
                      <a:blip r:embed="rId4"/>
                      <a:srcRect/>
                      <a:stretch>
                        <a:fillRect/>
                      </a:stretch>
                    </p:blipFill>
                    <p:spPr bwMode="auto">
                      <a:xfrm>
                        <a:off x="901700" y="1974850"/>
                        <a:ext cx="5748338" cy="172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3111929422"/>
              </p:ext>
            </p:extLst>
          </p:nvPr>
        </p:nvGraphicFramePr>
        <p:xfrm>
          <a:off x="957263" y="3817938"/>
          <a:ext cx="3328987" cy="892175"/>
        </p:xfrm>
        <a:graphic>
          <a:graphicData uri="http://schemas.openxmlformats.org/presentationml/2006/ole">
            <mc:AlternateContent xmlns:mc="http://schemas.openxmlformats.org/markup-compatibility/2006">
              <mc:Choice xmlns:v="urn:schemas-microsoft-com:vml" Requires="v">
                <p:oleObj spid="_x0000_s327717" name="Equation" r:id="rId5" imgW="1485900" imgH="393700" progId="Equation.3">
                  <p:embed/>
                </p:oleObj>
              </mc:Choice>
              <mc:Fallback>
                <p:oleObj name="Equation" r:id="rId5" imgW="1485900" imgH="393700" progId="Equation.3">
                  <p:embed/>
                  <p:pic>
                    <p:nvPicPr>
                      <p:cNvPr id="0" name=""/>
                      <p:cNvPicPr>
                        <a:picLocks noGrp="1" noChangeAspect="1" noChangeArrowheads="1"/>
                      </p:cNvPicPr>
                      <p:nvPr/>
                    </p:nvPicPr>
                    <p:blipFill>
                      <a:blip r:embed="rId6"/>
                      <a:srcRect/>
                      <a:stretch>
                        <a:fillRect/>
                      </a:stretch>
                    </p:blipFill>
                    <p:spPr bwMode="auto">
                      <a:xfrm>
                        <a:off x="957263" y="3817938"/>
                        <a:ext cx="3328987"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74712214"/>
              </p:ext>
            </p:extLst>
          </p:nvPr>
        </p:nvGraphicFramePr>
        <p:xfrm>
          <a:off x="4427984" y="4221088"/>
          <a:ext cx="4282326" cy="936104"/>
        </p:xfrm>
        <a:graphic>
          <a:graphicData uri="http://schemas.openxmlformats.org/presentationml/2006/ole">
            <mc:AlternateContent xmlns:mc="http://schemas.openxmlformats.org/markup-compatibility/2006">
              <mc:Choice xmlns:v="urn:schemas-microsoft-com:vml" Requires="v">
                <p:oleObj spid="_x0000_s327718" name="公式" r:id="rId7" imgW="2032000" imgH="444500" progId="Equation.3">
                  <p:embed/>
                </p:oleObj>
              </mc:Choice>
              <mc:Fallback>
                <p:oleObj name="公式" r:id="rId7" imgW="2032000" imgH="444500" progId="Equation.3">
                  <p:embed/>
                  <p:pic>
                    <p:nvPicPr>
                      <p:cNvPr id="0" name=""/>
                      <p:cNvPicPr>
                        <a:picLocks noChangeAspect="1" noChangeArrowheads="1"/>
                      </p:cNvPicPr>
                      <p:nvPr/>
                    </p:nvPicPr>
                    <p:blipFill>
                      <a:blip r:embed="rId8"/>
                      <a:srcRect/>
                      <a:stretch>
                        <a:fillRect/>
                      </a:stretch>
                    </p:blipFill>
                    <p:spPr bwMode="auto">
                      <a:xfrm>
                        <a:off x="4427984" y="4221088"/>
                        <a:ext cx="4282326" cy="936104"/>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16475951"/>
              </p:ext>
            </p:extLst>
          </p:nvPr>
        </p:nvGraphicFramePr>
        <p:xfrm>
          <a:off x="971550" y="4783138"/>
          <a:ext cx="3159125" cy="1035050"/>
        </p:xfrm>
        <a:graphic>
          <a:graphicData uri="http://schemas.openxmlformats.org/presentationml/2006/ole">
            <mc:AlternateContent xmlns:mc="http://schemas.openxmlformats.org/markup-compatibility/2006">
              <mc:Choice xmlns:v="urn:schemas-microsoft-com:vml" Requires="v">
                <p:oleObj spid="_x0000_s327719" name="Equation" r:id="rId9" imgW="1409700" imgH="457200" progId="Equation.3">
                  <p:embed/>
                </p:oleObj>
              </mc:Choice>
              <mc:Fallback>
                <p:oleObj name="Equation" r:id="rId9" imgW="1409700" imgH="457200" progId="Equation.3">
                  <p:embed/>
                  <p:pic>
                    <p:nvPicPr>
                      <p:cNvPr id="0" name=""/>
                      <p:cNvPicPr>
                        <a:picLocks noGrp="1" noChangeAspect="1" noChangeArrowheads="1"/>
                      </p:cNvPicPr>
                      <p:nvPr/>
                    </p:nvPicPr>
                    <p:blipFill>
                      <a:blip r:embed="rId10"/>
                      <a:srcRect/>
                      <a:stretch>
                        <a:fillRect/>
                      </a:stretch>
                    </p:blipFill>
                    <p:spPr bwMode="auto">
                      <a:xfrm>
                        <a:off x="971550" y="4783138"/>
                        <a:ext cx="3159125"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2055110284"/>
              </p:ext>
            </p:extLst>
          </p:nvPr>
        </p:nvGraphicFramePr>
        <p:xfrm>
          <a:off x="889000" y="5829300"/>
          <a:ext cx="6788150" cy="784225"/>
        </p:xfrm>
        <a:graphic>
          <a:graphicData uri="http://schemas.openxmlformats.org/presentationml/2006/ole">
            <mc:AlternateContent xmlns:mc="http://schemas.openxmlformats.org/markup-compatibility/2006">
              <mc:Choice xmlns:v="urn:schemas-microsoft-com:vml" Requires="v">
                <p:oleObj spid="_x0000_s327720" name="Equation" r:id="rId11" imgW="3441700" imgH="393700" progId="Equation.3">
                  <p:embed/>
                </p:oleObj>
              </mc:Choice>
              <mc:Fallback>
                <p:oleObj name="Equation" r:id="rId11" imgW="3441700" imgH="393700" progId="Equation.3">
                  <p:embed/>
                  <p:pic>
                    <p:nvPicPr>
                      <p:cNvPr id="0" name=""/>
                      <p:cNvPicPr>
                        <a:picLocks noGrp="1" noChangeAspect="1" noChangeArrowheads="1"/>
                      </p:cNvPicPr>
                      <p:nvPr/>
                    </p:nvPicPr>
                    <p:blipFill>
                      <a:blip r:embed="rId12"/>
                      <a:srcRect/>
                      <a:stretch>
                        <a:fillRect/>
                      </a:stretch>
                    </p:blipFill>
                    <p:spPr bwMode="auto">
                      <a:xfrm>
                        <a:off x="889000" y="5829300"/>
                        <a:ext cx="6788150" cy="784225"/>
                      </a:xfrm>
                      <a:prstGeom prst="rect">
                        <a:avLst/>
                      </a:prstGeom>
                      <a:noFill/>
                      <a:extLst/>
                    </p:spPr>
                  </p:pic>
                </p:oleObj>
              </mc:Fallback>
            </mc:AlternateContent>
          </a:graphicData>
        </a:graphic>
      </p:graphicFrame>
      <p:pic>
        <p:nvPicPr>
          <p:cNvPr id="9" name="Picture 8" descr="屏幕快照 2016-05-21 下午11.58.58.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3528" y="692696"/>
            <a:ext cx="8140700" cy="838200"/>
          </a:xfrm>
          <a:prstGeom prst="rect">
            <a:avLst/>
          </a:prstGeom>
        </p:spPr>
      </p:pic>
    </p:spTree>
    <p:extLst>
      <p:ext uri="{BB962C8B-B14F-4D97-AF65-F5344CB8AC3E}">
        <p14:creationId xmlns:p14="http://schemas.microsoft.com/office/powerpoint/2010/main" val="23448226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strVal val="#ppt_w*0.70"/>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strVal val="#ppt_w*0.70"/>
                                          </p:val>
                                        </p:tav>
                                        <p:tav tm="100000">
                                          <p:val>
                                            <p:strVal val="#ppt_w"/>
                                          </p:val>
                                        </p:tav>
                                      </p:tavLst>
                                    </p:anim>
                                    <p:anim calcmode="lin" valueType="num">
                                      <p:cBhvr>
                                        <p:cTn id="26" dur="1000" fill="hold"/>
                                        <p:tgtEl>
                                          <p:spTgt spid="7"/>
                                        </p:tgtEl>
                                        <p:attrNameLst>
                                          <p:attrName>ppt_h</p:attrName>
                                        </p:attrNameLst>
                                      </p:cBhvr>
                                      <p:tavLst>
                                        <p:tav tm="0">
                                          <p:val>
                                            <p:strVal val="#ppt_h"/>
                                          </p:val>
                                        </p:tav>
                                        <p:tav tm="100000">
                                          <p:val>
                                            <p:strVal val="#ppt_h"/>
                                          </p:val>
                                        </p:tav>
                                      </p:tavLst>
                                    </p:anim>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85505AA-1112-499A-9445-34861310E9E0}" type="slidenum">
              <a:rPr lang="en-US" altLang="zh-CN"/>
              <a:pPr/>
              <a:t>76</a:t>
            </a:fld>
            <a:endParaRPr lang="en-US" altLang="zh-CN"/>
          </a:p>
        </p:txBody>
      </p:sp>
      <p:sp>
        <p:nvSpPr>
          <p:cNvPr id="248835" name="Rectangle 3"/>
          <p:cNvSpPr>
            <a:spLocks noGrp="1" noChangeArrowheads="1"/>
          </p:cNvSpPr>
          <p:nvPr>
            <p:ph type="body" idx="1"/>
          </p:nvPr>
        </p:nvSpPr>
        <p:spPr>
          <a:xfrm>
            <a:off x="682625" y="260350"/>
            <a:ext cx="7993063" cy="2736850"/>
          </a:xfrm>
        </p:spPr>
        <p:txBody>
          <a:bodyPr/>
          <a:lstStyle/>
          <a:p>
            <a:pPr>
              <a:buFontTx/>
              <a:buNone/>
            </a:pPr>
            <a:r>
              <a:rPr lang="en-US" altLang="zh-CN" sz="3600" b="1" dirty="0">
                <a:solidFill>
                  <a:srgbClr val="0000FF"/>
                </a:solidFill>
                <a:effectLst>
                  <a:outerShdw blurRad="38100" dist="38100" dir="2700000" algn="tl">
                    <a:srgbClr val="C0C0C0"/>
                  </a:outerShdw>
                </a:effectLst>
                <a:latin typeface="Times New Roman" pitchFamily="18" charset="0"/>
              </a:rPr>
              <a:t>(4) </a:t>
            </a:r>
            <a:r>
              <a:rPr lang="zh-CN" altLang="en-US" sz="3600" b="1" dirty="0">
                <a:solidFill>
                  <a:srgbClr val="0000FF"/>
                </a:solidFill>
                <a:effectLst>
                  <a:outerShdw blurRad="38100" dist="38100" dir="2700000" algn="tl">
                    <a:srgbClr val="C0C0C0"/>
                  </a:outerShdw>
                </a:effectLst>
                <a:latin typeface="Times New Roman" pitchFamily="18" charset="0"/>
              </a:rPr>
              <a:t>有限制的整数拆分问题</a:t>
            </a:r>
            <a:r>
              <a:rPr lang="en-US" altLang="zh-CN" sz="3600" b="1" dirty="0">
                <a:solidFill>
                  <a:srgbClr val="0000FF"/>
                </a:solidFill>
                <a:effectLst>
                  <a:outerShdw blurRad="38100" dist="38100" dir="2700000" algn="tl">
                    <a:srgbClr val="C0C0C0"/>
                  </a:outerShdw>
                </a:effectLst>
                <a:latin typeface="Times New Roman" pitchFamily="18" charset="0"/>
              </a:rPr>
              <a:t>:</a:t>
            </a:r>
          </a:p>
          <a:p>
            <a:pPr>
              <a:buFontTx/>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整数</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拆分成</a:t>
            </a:r>
            <a:r>
              <a:rPr lang="en-US" altLang="zh-CN" sz="3600" b="1" dirty="0">
                <a:solidFill>
                  <a:srgbClr val="0000FF"/>
                </a:solidFill>
                <a:effectLst>
                  <a:outerShdw blurRad="38100" dist="38100" dir="2700000" algn="tl">
                    <a:srgbClr val="C0C0C0"/>
                  </a:outerShdw>
                </a:effectLst>
                <a:latin typeface="Times New Roman" pitchFamily="18" charset="0"/>
              </a:rPr>
              <a:t>1,2,3</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solidFill>
                  <a:srgbClr val="0000FF"/>
                </a:solidFill>
                <a:effectLst>
                  <a:outerShdw blurRad="38100" dist="38100" dir="2700000" algn="tl">
                    <a:srgbClr val="C0C0C0"/>
                  </a:outerShdw>
                </a:effectLst>
                <a:latin typeface="Times New Roman" pitchFamily="18" charset="0"/>
                <a:sym typeface="Symbol" pitchFamily="18" charset="2"/>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的和</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并允许</a:t>
            </a:r>
          </a:p>
          <a:p>
            <a:pPr>
              <a:buFontTx/>
              <a:buNone/>
            </a:pPr>
            <a:r>
              <a:rPr lang="zh-CN" altLang="en-US" sz="3600" b="1" dirty="0">
                <a:effectLst>
                  <a:outerShdw blurRad="38100" dist="38100" dir="2700000" algn="tl">
                    <a:srgbClr val="C0C0C0"/>
                  </a:outerShdw>
                </a:effectLst>
                <a:latin typeface="Times New Roman" pitchFamily="18" charset="0"/>
              </a:rPr>
              <a:t>重复</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求其母函数</a:t>
            </a:r>
            <a:r>
              <a:rPr lang="en-US" altLang="zh-CN" sz="3600" b="1" dirty="0">
                <a:solidFill>
                  <a:srgbClr val="0000FF"/>
                </a:solidFill>
                <a:effectLst>
                  <a:outerShdw blurRad="38100" dist="38100" dir="2700000" algn="tl">
                    <a:srgbClr val="C0C0C0"/>
                  </a:outerShdw>
                </a:effectLst>
                <a:latin typeface="Times New Roman" pitchFamily="18" charset="0"/>
              </a:rPr>
              <a:t>G</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如 果其中</a:t>
            </a:r>
            <a:r>
              <a:rPr lang="en-US" altLang="zh-CN" sz="3600" b="1" i="1" dirty="0">
                <a:solidFill>
                  <a:srgbClr val="0000FF"/>
                </a:solidFill>
                <a:effectLst>
                  <a:outerShdw blurRad="38100" dist="38100" dir="2700000" algn="tl">
                    <a:srgbClr val="C0C0C0"/>
                  </a:outerShdw>
                </a:effectLst>
                <a:latin typeface="Times New Roman" pitchFamily="18" charset="0"/>
              </a:rPr>
              <a:t>m</a:t>
            </a:r>
            <a:r>
              <a:rPr lang="zh-CN" altLang="en-US" sz="3600" b="1" dirty="0">
                <a:effectLst>
                  <a:outerShdw blurRad="38100" dist="38100" dir="2700000" algn="tl">
                    <a:srgbClr val="C0C0C0"/>
                  </a:outerShdw>
                </a:effectLst>
                <a:latin typeface="Times New Roman" pitchFamily="18" charset="0"/>
              </a:rPr>
              <a:t>至</a:t>
            </a:r>
          </a:p>
          <a:p>
            <a:pPr>
              <a:buFontTx/>
              <a:buNone/>
            </a:pPr>
            <a:r>
              <a:rPr lang="zh-CN" altLang="en-US" sz="3600" b="1" dirty="0">
                <a:effectLst>
                  <a:outerShdw blurRad="38100" dist="38100" dir="2700000" algn="tl">
                    <a:srgbClr val="C0C0C0"/>
                  </a:outerShdw>
                </a:effectLst>
                <a:latin typeface="Times New Roman" pitchFamily="18" charset="0"/>
              </a:rPr>
              <a:t>少出现一次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其母函数</a:t>
            </a:r>
            <a:r>
              <a:rPr lang="en-US" altLang="zh-CN" sz="3600" b="1" dirty="0">
                <a:solidFill>
                  <a:srgbClr val="0000FF"/>
                </a:solidFill>
                <a:effectLst>
                  <a:outerShdw blurRad="38100" dist="38100" dir="2700000" algn="tl">
                    <a:srgbClr val="C0C0C0"/>
                  </a:outerShdw>
                </a:effectLst>
                <a:latin typeface="Times New Roman" pitchFamily="18" charset="0"/>
              </a:rPr>
              <a:t>G</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x</a:t>
            </a:r>
            <a:r>
              <a:rPr lang="en-US" altLang="zh-CN" sz="3600" b="1" dirty="0">
                <a:solidFill>
                  <a:srgbClr val="0000FF"/>
                </a:solidFill>
                <a:effectLst>
                  <a:outerShdw blurRad="38100" dist="38100" dir="2700000" algn="tl">
                    <a:srgbClr val="C0C0C0"/>
                  </a:outerShdw>
                </a:effectLst>
                <a:latin typeface="Times New Roman" pitchFamily="18" charset="0"/>
              </a:rPr>
              <a:t>)</a:t>
            </a:r>
            <a:r>
              <a:rPr lang="zh-CN" altLang="en-US" sz="3600" b="1" dirty="0">
                <a:effectLst>
                  <a:outerShdw blurRad="38100" dist="38100" dir="2700000" algn="tl">
                    <a:srgbClr val="C0C0C0"/>
                  </a:outerShdw>
                </a:effectLst>
                <a:latin typeface="Times New Roman" pitchFamily="18" charset="0"/>
              </a:rPr>
              <a:t>如何？</a:t>
            </a:r>
          </a:p>
        </p:txBody>
      </p:sp>
      <p:sp>
        <p:nvSpPr>
          <p:cNvPr id="248837" name="Rectangle 5"/>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8836" name="Object 4"/>
          <p:cNvGraphicFramePr>
            <a:graphicFrameLocks noChangeAspect="1"/>
          </p:cNvGraphicFramePr>
          <p:nvPr/>
        </p:nvGraphicFramePr>
        <p:xfrm>
          <a:off x="971550" y="2924175"/>
          <a:ext cx="6480175" cy="3487738"/>
        </p:xfrm>
        <a:graphic>
          <a:graphicData uri="http://schemas.openxmlformats.org/presentationml/2006/ole">
            <mc:AlternateContent xmlns:mc="http://schemas.openxmlformats.org/markup-compatibility/2006">
              <mc:Choice xmlns:v="urn:schemas-microsoft-com:vml" Requires="v">
                <p:oleObj spid="_x0000_s304170" name="公式" r:id="rId3" imgW="2918880" imgH="1564560" progId="Equation.3">
                  <p:embed/>
                </p:oleObj>
              </mc:Choice>
              <mc:Fallback>
                <p:oleObj name="公式" r:id="rId3" imgW="2918880" imgH="15645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24175"/>
                        <a:ext cx="6480175" cy="348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strips(downRight)">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strips(downRight)">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strips(downRight)">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strips(downRight)">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248836"/>
                                        </p:tgtEl>
                                        <p:attrNameLst>
                                          <p:attrName>style.visibility</p:attrName>
                                        </p:attrNameLst>
                                      </p:cBhvr>
                                      <p:to>
                                        <p:strVal val="visible"/>
                                      </p:to>
                                    </p:set>
                                    <p:anim calcmode="lin" valueType="num">
                                      <p:cBhvr>
                                        <p:cTn id="27" dur="1000" fill="hold"/>
                                        <p:tgtEl>
                                          <p:spTgt spid="248836"/>
                                        </p:tgtEl>
                                        <p:attrNameLst>
                                          <p:attrName>ppt_w</p:attrName>
                                        </p:attrNameLst>
                                      </p:cBhvr>
                                      <p:tavLst>
                                        <p:tav tm="0">
                                          <p:val>
                                            <p:strVal val="#ppt_w*0.70"/>
                                          </p:val>
                                        </p:tav>
                                        <p:tav tm="100000">
                                          <p:val>
                                            <p:strVal val="#ppt_w"/>
                                          </p:val>
                                        </p:tav>
                                      </p:tavLst>
                                    </p:anim>
                                    <p:anim calcmode="lin" valueType="num">
                                      <p:cBhvr>
                                        <p:cTn id="28" dur="1000" fill="hold"/>
                                        <p:tgtEl>
                                          <p:spTgt spid="248836"/>
                                        </p:tgtEl>
                                        <p:attrNameLst>
                                          <p:attrName>ppt_h</p:attrName>
                                        </p:attrNameLst>
                                      </p:cBhvr>
                                      <p:tavLst>
                                        <p:tav tm="0">
                                          <p:val>
                                            <p:strVal val="#ppt_h"/>
                                          </p:val>
                                        </p:tav>
                                        <p:tav tm="100000">
                                          <p:val>
                                            <p:strVal val="#ppt_h"/>
                                          </p:val>
                                        </p:tav>
                                      </p:tavLst>
                                    </p:anim>
                                    <p:animEffect transition="in" filter="fade">
                                      <p:cBhvr>
                                        <p:cTn id="29" dur="1000"/>
                                        <p:tgtEl>
                                          <p:spTgt spid="248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C80DC74-E702-4A94-A790-CD9BEF287886}" type="slidenum">
              <a:rPr lang="en-US" altLang="zh-CN"/>
              <a:pPr/>
              <a:t>77</a:t>
            </a:fld>
            <a:endParaRPr lang="en-US" altLang="zh-CN"/>
          </a:p>
        </p:txBody>
      </p:sp>
      <p:sp>
        <p:nvSpPr>
          <p:cNvPr id="249861"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9860" name="Object 4"/>
          <p:cNvGraphicFramePr>
            <a:graphicFrameLocks noChangeAspect="1"/>
          </p:cNvGraphicFramePr>
          <p:nvPr/>
        </p:nvGraphicFramePr>
        <p:xfrm>
          <a:off x="323850" y="260350"/>
          <a:ext cx="6264275" cy="3409950"/>
        </p:xfrm>
        <a:graphic>
          <a:graphicData uri="http://schemas.openxmlformats.org/presentationml/2006/ole">
            <mc:AlternateContent xmlns:mc="http://schemas.openxmlformats.org/markup-compatibility/2006">
              <mc:Choice xmlns:v="urn:schemas-microsoft-com:vml" Requires="v">
                <p:oleObj spid="_x0000_s305231" name="公式" r:id="rId3" imgW="2918880" imgH="1577160" progId="Equation.3">
                  <p:embed/>
                </p:oleObj>
              </mc:Choice>
              <mc:Fallback>
                <p:oleObj name="公式" r:id="rId3" imgW="2918880" imgH="1577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60350"/>
                        <a:ext cx="6264275" cy="340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3" name="Rectangle 7"/>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468313" y="3687763"/>
          <a:ext cx="6191250" cy="2371725"/>
        </p:xfrm>
        <a:graphic>
          <a:graphicData uri="http://schemas.openxmlformats.org/presentationml/2006/ole">
            <mc:AlternateContent xmlns:mc="http://schemas.openxmlformats.org/markup-compatibility/2006">
              <mc:Choice xmlns:v="urn:schemas-microsoft-com:vml" Requires="v">
                <p:oleObj spid="_x0000_s305232" name="公式" r:id="rId5" imgW="3045600" imgH="1157400" progId="Equation.3">
                  <p:embed/>
                </p:oleObj>
              </mc:Choice>
              <mc:Fallback>
                <p:oleObj name="公式" r:id="rId5" imgW="3045600" imgH="1157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687763"/>
                        <a:ext cx="6191250" cy="237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5" name="Rectangle 9"/>
          <p:cNvSpPr>
            <a:spLocks noChangeArrowheads="1"/>
          </p:cNvSpPr>
          <p:nvPr/>
        </p:nvSpPr>
        <p:spPr bwMode="auto">
          <a:xfrm>
            <a:off x="6659563" y="549275"/>
            <a:ext cx="576262" cy="30956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FF0000"/>
              </a:buClr>
              <a:buFont typeface="Wingdings" pitchFamily="2" charset="2"/>
              <a:buNone/>
            </a:pPr>
            <a:r>
              <a:rPr lang="zh-CN" altLang="en-US" dirty="0">
                <a:effectLst/>
              </a:rPr>
              <a:t>解</a:t>
            </a:r>
          </a:p>
          <a:p>
            <a:pPr marL="609600" indent="-609600">
              <a:spcBef>
                <a:spcPct val="20000"/>
              </a:spcBef>
              <a:buClr>
                <a:srgbClr val="FF0000"/>
              </a:buClr>
              <a:buFont typeface="Wingdings" pitchFamily="2" charset="2"/>
              <a:buNone/>
            </a:pPr>
            <a:r>
              <a:rPr lang="zh-CN" altLang="en-US" dirty="0">
                <a:effectLst/>
              </a:rPr>
              <a:t>释</a:t>
            </a:r>
          </a:p>
          <a:p>
            <a:pPr marL="609600" indent="-609600">
              <a:spcBef>
                <a:spcPct val="20000"/>
              </a:spcBef>
              <a:buClr>
                <a:srgbClr val="FF0000"/>
              </a:buClr>
              <a:buFont typeface="Wingdings" pitchFamily="2" charset="2"/>
              <a:buNone/>
            </a:pPr>
            <a:r>
              <a:rPr lang="zh-CN" altLang="en-US" dirty="0">
                <a:effectLst/>
              </a:rPr>
              <a:t>结</a:t>
            </a:r>
          </a:p>
          <a:p>
            <a:pPr marL="609600" indent="-609600">
              <a:spcBef>
                <a:spcPct val="20000"/>
              </a:spcBef>
              <a:buClr>
                <a:srgbClr val="FF0000"/>
              </a:buClr>
              <a:buFont typeface="Wingdings" pitchFamily="2" charset="2"/>
              <a:buNone/>
            </a:pPr>
            <a:r>
              <a:rPr lang="zh-CN" altLang="en-US" dirty="0">
                <a:effectLst/>
              </a:rPr>
              <a:t>果</a:t>
            </a:r>
          </a:p>
        </p:txBody>
      </p:sp>
      <p:sp>
        <p:nvSpPr>
          <p:cNvPr id="249866" name="Text Box 10"/>
          <p:cNvSpPr txBox="1">
            <a:spLocks noChangeArrowheads="1"/>
          </p:cNvSpPr>
          <p:nvPr/>
        </p:nvSpPr>
        <p:spPr bwMode="auto">
          <a:xfrm>
            <a:off x="7740352" y="3933056"/>
            <a:ext cx="800219" cy="188769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sz="2000" dirty="0">
                <a:effectLst>
                  <a:outerShdw blurRad="38100" dist="38100" dir="2700000" algn="tl">
                    <a:srgbClr val="C0C0C0"/>
                  </a:outerShdw>
                </a:effectLst>
              </a:rPr>
              <a:t>重复次数不限制</a:t>
            </a:r>
          </a:p>
          <a:p>
            <a:r>
              <a:rPr lang="zh-CN" altLang="en-US" sz="2000" dirty="0">
                <a:effectLst>
                  <a:outerShdw blurRad="38100" dist="38100" dir="2700000" algn="tl">
                    <a:srgbClr val="C0C0C0"/>
                  </a:outerShdw>
                </a:effectLst>
              </a:rPr>
              <a:t>但最大数有限制</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p:cTn id="7" dur="1000" fill="hold"/>
                                        <p:tgtEl>
                                          <p:spTgt spid="249860"/>
                                        </p:tgtEl>
                                        <p:attrNameLst>
                                          <p:attrName>ppt_w</p:attrName>
                                        </p:attrNameLst>
                                      </p:cBhvr>
                                      <p:tavLst>
                                        <p:tav tm="0">
                                          <p:val>
                                            <p:strVal val="#ppt_w*0.70"/>
                                          </p:val>
                                        </p:tav>
                                        <p:tav tm="100000">
                                          <p:val>
                                            <p:strVal val="#ppt_w"/>
                                          </p:val>
                                        </p:tav>
                                      </p:tavLst>
                                    </p:anim>
                                    <p:anim calcmode="lin" valueType="num">
                                      <p:cBhvr>
                                        <p:cTn id="8" dur="1000" fill="hold"/>
                                        <p:tgtEl>
                                          <p:spTgt spid="249860"/>
                                        </p:tgtEl>
                                        <p:attrNameLst>
                                          <p:attrName>ppt_h</p:attrName>
                                        </p:attrNameLst>
                                      </p:cBhvr>
                                      <p:tavLst>
                                        <p:tav tm="0">
                                          <p:val>
                                            <p:strVal val="#ppt_h"/>
                                          </p:val>
                                        </p:tav>
                                        <p:tav tm="100000">
                                          <p:val>
                                            <p:strVal val="#ppt_h"/>
                                          </p:val>
                                        </p:tav>
                                      </p:tavLst>
                                    </p:anim>
                                    <p:animEffect transition="in" filter="fade">
                                      <p:cBhvr>
                                        <p:cTn id="9" dur="1000"/>
                                        <p:tgtEl>
                                          <p:spTgt spid="24986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249862"/>
                                        </p:tgtEl>
                                        <p:attrNameLst>
                                          <p:attrName>style.visibility</p:attrName>
                                        </p:attrNameLst>
                                      </p:cBhvr>
                                      <p:to>
                                        <p:strVal val="visible"/>
                                      </p:to>
                                    </p:set>
                                    <p:anim calcmode="lin" valueType="num">
                                      <p:cBhvr>
                                        <p:cTn id="14" dur="1000" fill="hold"/>
                                        <p:tgtEl>
                                          <p:spTgt spid="249862"/>
                                        </p:tgtEl>
                                        <p:attrNameLst>
                                          <p:attrName>ppt_w</p:attrName>
                                        </p:attrNameLst>
                                      </p:cBhvr>
                                      <p:tavLst>
                                        <p:tav tm="0">
                                          <p:val>
                                            <p:strVal val="#ppt_w*0.70"/>
                                          </p:val>
                                        </p:tav>
                                        <p:tav tm="100000">
                                          <p:val>
                                            <p:strVal val="#ppt_w"/>
                                          </p:val>
                                        </p:tav>
                                      </p:tavLst>
                                    </p:anim>
                                    <p:anim calcmode="lin" valueType="num">
                                      <p:cBhvr>
                                        <p:cTn id="15" dur="1000" fill="hold"/>
                                        <p:tgtEl>
                                          <p:spTgt spid="249862"/>
                                        </p:tgtEl>
                                        <p:attrNameLst>
                                          <p:attrName>ppt_h</p:attrName>
                                        </p:attrNameLst>
                                      </p:cBhvr>
                                      <p:tavLst>
                                        <p:tav tm="0">
                                          <p:val>
                                            <p:strVal val="#ppt_h"/>
                                          </p:val>
                                        </p:tav>
                                        <p:tav tm="100000">
                                          <p:val>
                                            <p:strVal val="#ppt_h"/>
                                          </p:val>
                                        </p:tav>
                                      </p:tavLst>
                                    </p:anim>
                                    <p:animEffect transition="in" filter="fade">
                                      <p:cBhvr>
                                        <p:cTn id="16" dur="1000"/>
                                        <p:tgtEl>
                                          <p:spTgt spid="2498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9865"/>
                                        </p:tgtEl>
                                        <p:attrNameLst>
                                          <p:attrName>style.visibility</p:attrName>
                                        </p:attrNameLst>
                                      </p:cBhvr>
                                      <p:to>
                                        <p:strVal val="visible"/>
                                      </p:to>
                                    </p:set>
                                    <p:animEffect transition="in" filter="blinds(horizontal)">
                                      <p:cBhvr>
                                        <p:cTn id="21" dur="500"/>
                                        <p:tgtEl>
                                          <p:spTgt spid="24986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9866"/>
                                        </p:tgtEl>
                                        <p:attrNameLst>
                                          <p:attrName>style.visibility</p:attrName>
                                        </p:attrNameLst>
                                      </p:cBhvr>
                                      <p:to>
                                        <p:strVal val="visible"/>
                                      </p:to>
                                    </p:set>
                                    <p:animEffect transition="in" filter="blinds(horizontal)">
                                      <p:cBhvr>
                                        <p:cTn id="26" dur="500"/>
                                        <p:tgtEl>
                                          <p:spTgt spid="249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5" grpId="0" animBg="1"/>
      <p:bldP spid="24986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95BAA0F9-0F1B-4523-B292-0314091B39B3}" type="slidenum">
              <a:rPr lang="en-US" altLang="zh-CN"/>
              <a:pPr/>
              <a:t>78</a:t>
            </a:fld>
            <a:endParaRPr lang="en-US" altLang="zh-CN"/>
          </a:p>
        </p:txBody>
      </p:sp>
      <p:sp>
        <p:nvSpPr>
          <p:cNvPr id="250883" name="Rectangle 3"/>
          <p:cNvSpPr>
            <a:spLocks noGrp="1" noChangeArrowheads="1"/>
          </p:cNvSpPr>
          <p:nvPr>
            <p:ph type="body" sz="half" idx="1"/>
          </p:nvPr>
        </p:nvSpPr>
        <p:spPr>
          <a:xfrm>
            <a:off x="395288" y="333375"/>
            <a:ext cx="8075612" cy="863600"/>
          </a:xfrm>
        </p:spPr>
        <p:txBody>
          <a:bodyPr/>
          <a:lstStyle/>
          <a:p>
            <a:pPr>
              <a:buFontTx/>
              <a:buNone/>
            </a:pPr>
            <a:r>
              <a:rPr lang="en-US" altLang="zh-CN" sz="3600" b="1">
                <a:solidFill>
                  <a:srgbClr val="0000FF"/>
                </a:solidFill>
                <a:effectLst>
                  <a:outerShdw blurRad="38100" dist="38100" dir="2700000" algn="tl">
                    <a:srgbClr val="C0C0C0"/>
                  </a:outerShdw>
                </a:effectLst>
                <a:latin typeface="Times New Roman" pitchFamily="18" charset="0"/>
              </a:rPr>
              <a:t>4. </a:t>
            </a:r>
            <a:r>
              <a:rPr lang="zh-CN" altLang="en-US" sz="3600" b="1">
                <a:solidFill>
                  <a:srgbClr val="0000FF"/>
                </a:solidFill>
                <a:effectLst>
                  <a:outerShdw blurRad="38100" dist="38100" dir="2700000" algn="tl">
                    <a:srgbClr val="C0C0C0"/>
                  </a:outerShdw>
                </a:effectLst>
                <a:latin typeface="Times New Roman" pitchFamily="18" charset="0"/>
              </a:rPr>
              <a:t>整数拆分数列</a:t>
            </a:r>
            <a:r>
              <a:rPr lang="en-US" altLang="zh-CN" sz="3600" b="1">
                <a:solidFill>
                  <a:srgbClr val="0000FF"/>
                </a:solidFill>
                <a:effectLst>
                  <a:outerShdw blurRad="38100" dist="38100" dir="2700000" algn="tl">
                    <a:srgbClr val="C0C0C0"/>
                  </a:outerShdw>
                </a:effectLst>
                <a:latin typeface="Times New Roman" pitchFamily="18" charset="0"/>
              </a:rPr>
              <a:t>p(</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a:t>
            </a:r>
            <a:r>
              <a:rPr lang="zh-CN" altLang="en-US" sz="3600" b="1">
                <a:solidFill>
                  <a:srgbClr val="0000FF"/>
                </a:solidFill>
                <a:effectLst>
                  <a:outerShdw blurRad="38100" dist="38100" dir="2700000" algn="tl">
                    <a:srgbClr val="C0C0C0"/>
                  </a:outerShdw>
                </a:effectLst>
                <a:latin typeface="Times New Roman" pitchFamily="18" charset="0"/>
              </a:rPr>
              <a:t>的母函数</a:t>
            </a:r>
            <a:r>
              <a:rPr lang="en-US" altLang="zh-CN" sz="3600" b="1">
                <a:solidFill>
                  <a:srgbClr val="0000FF"/>
                </a:solidFill>
                <a:effectLst>
                  <a:outerShdw blurRad="38100" dist="38100" dir="2700000" algn="tl">
                    <a:srgbClr val="C0C0C0"/>
                  </a:outerShdw>
                </a:effectLst>
                <a:latin typeface="Times New Roman" pitchFamily="18" charset="0"/>
              </a:rPr>
              <a:t>G(</a:t>
            </a:r>
            <a:r>
              <a:rPr lang="en-US" altLang="zh-CN" sz="3600" b="1" i="1">
                <a:solidFill>
                  <a:srgbClr val="0000FF"/>
                </a:solidFill>
                <a:effectLst>
                  <a:outerShdw blurRad="38100" dist="38100" dir="2700000" algn="tl">
                    <a:srgbClr val="C0C0C0"/>
                  </a:outerShdw>
                </a:effectLst>
                <a:latin typeface="Times New Roman" pitchFamily="18" charset="0"/>
              </a:rPr>
              <a:t>x</a:t>
            </a:r>
            <a:r>
              <a:rPr lang="en-US" altLang="zh-CN" sz="3600" b="1">
                <a:solidFill>
                  <a:srgbClr val="0000FF"/>
                </a:solidFill>
                <a:effectLst>
                  <a:outerShdw blurRad="38100" dist="38100" dir="2700000" algn="tl">
                    <a:srgbClr val="C0C0C0"/>
                  </a:outerShdw>
                </a:effectLst>
                <a:latin typeface="Times New Roman" pitchFamily="18" charset="0"/>
              </a:rPr>
              <a:t>):</a:t>
            </a:r>
          </a:p>
        </p:txBody>
      </p:sp>
      <p:graphicFrame>
        <p:nvGraphicFramePr>
          <p:cNvPr id="250884" name="Object 4"/>
          <p:cNvGraphicFramePr>
            <a:graphicFrameLocks noGrp="1" noChangeAspect="1"/>
          </p:cNvGraphicFramePr>
          <p:nvPr>
            <p:ph sz="half" idx="2"/>
          </p:nvPr>
        </p:nvGraphicFramePr>
        <p:xfrm>
          <a:off x="827088" y="1052513"/>
          <a:ext cx="5905500" cy="3195637"/>
        </p:xfrm>
        <a:graphic>
          <a:graphicData uri="http://schemas.openxmlformats.org/presentationml/2006/ole">
            <mc:AlternateContent xmlns:mc="http://schemas.openxmlformats.org/markup-compatibility/2006">
              <mc:Choice xmlns:v="urn:schemas-microsoft-com:vml" Requires="v">
                <p:oleObj spid="_x0000_s306218" name="公式" r:id="rId3" imgW="2868120" imgH="1551960" progId="Equation.3">
                  <p:embed/>
                </p:oleObj>
              </mc:Choice>
              <mc:Fallback>
                <p:oleObj name="公式" r:id="rId3" imgW="2868120" imgH="155196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052513"/>
                        <a:ext cx="5905500" cy="319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0887" name="Rectangle 7"/>
          <p:cNvSpPr>
            <a:spLocks noChangeArrowheads="1"/>
          </p:cNvSpPr>
          <p:nvPr/>
        </p:nvSpPr>
        <p:spPr bwMode="auto">
          <a:xfrm>
            <a:off x="468313" y="4437063"/>
            <a:ext cx="8351837" cy="20161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FF0000"/>
              </a:buClr>
              <a:buFont typeface="Wingdings" pitchFamily="2" charset="2"/>
              <a:buChar char="l"/>
            </a:pPr>
            <a:r>
              <a:rPr lang="zh-CN" altLang="en-US" sz="3200" dirty="0">
                <a:effectLst>
                  <a:outerShdw blurRad="38100" dist="38100" dir="2700000" algn="tl">
                    <a:srgbClr val="C0C0C0"/>
                  </a:outerShdw>
                </a:effectLst>
                <a:latin typeface="Times New Roman" pitchFamily="18" charset="0"/>
              </a:rPr>
              <a:t>为何不容易得到</a:t>
            </a:r>
            <a:r>
              <a:rPr lang="en-US" altLang="zh-CN" sz="3200" dirty="0">
                <a:solidFill>
                  <a:srgbClr val="0000FF"/>
                </a:solidFill>
                <a:effectLst>
                  <a:outerShdw blurRad="38100" dist="38100" dir="2700000" algn="tl">
                    <a:srgbClr val="C0C0C0"/>
                  </a:outerShdw>
                </a:effectLst>
                <a:latin typeface="Times New Roman" pitchFamily="18" charset="0"/>
              </a:rPr>
              <a:t>p(</a:t>
            </a:r>
            <a:r>
              <a:rPr lang="en-US" altLang="zh-CN" sz="3200" i="1" dirty="0">
                <a:solidFill>
                  <a:srgbClr val="0000FF"/>
                </a:solidFill>
                <a:effectLst>
                  <a:outerShdw blurRad="38100" dist="38100" dir="2700000" algn="tl">
                    <a:srgbClr val="C0C0C0"/>
                  </a:outerShdw>
                </a:effectLst>
                <a:latin typeface="Times New Roman" pitchFamily="18" charset="0"/>
              </a:rPr>
              <a:t>n</a:t>
            </a:r>
            <a:r>
              <a:rPr lang="en-US" altLang="zh-CN" sz="3200" dirty="0">
                <a:solidFill>
                  <a:srgbClr val="0000FF"/>
                </a:solidFill>
                <a:effectLst>
                  <a:outerShdw blurRad="38100" dist="38100" dir="2700000" algn="tl">
                    <a:srgbClr val="C0C0C0"/>
                  </a:outerShdw>
                </a:effectLst>
                <a:latin typeface="Times New Roman" pitchFamily="18" charset="0"/>
              </a:rPr>
              <a:t>)</a:t>
            </a:r>
            <a:r>
              <a:rPr lang="zh-CN" altLang="en-US" sz="3200" dirty="0">
                <a:effectLst>
                  <a:outerShdw blurRad="38100" dist="38100" dir="2700000" algn="tl">
                    <a:srgbClr val="C0C0C0"/>
                  </a:outerShdw>
                </a:effectLst>
                <a:latin typeface="Times New Roman" pitchFamily="18" charset="0"/>
              </a:rPr>
              <a:t>的精确表达式</a:t>
            </a:r>
            <a:r>
              <a:rPr lang="en-US" altLang="zh-CN" sz="3200" dirty="0">
                <a:effectLst>
                  <a:outerShdw blurRad="38100" dist="38100" dir="2700000" algn="tl">
                    <a:srgbClr val="C0C0C0"/>
                  </a:outerShdw>
                </a:effectLst>
                <a:latin typeface="Times New Roman" pitchFamily="18" charset="0"/>
              </a:rPr>
              <a:t>?</a:t>
            </a:r>
          </a:p>
          <a:p>
            <a:pPr marL="609600" indent="-609600">
              <a:spcBef>
                <a:spcPct val="20000"/>
              </a:spcBef>
              <a:buClr>
                <a:srgbClr val="FF0000"/>
              </a:buClr>
              <a:buFont typeface="Wingdings" pitchFamily="2" charset="2"/>
              <a:buChar char="l"/>
            </a:pPr>
            <a:r>
              <a:rPr lang="zh-CN" altLang="en-US" sz="3200" dirty="0">
                <a:effectLst>
                  <a:outerShdw blurRad="38100" dist="38100" dir="2700000" algn="tl">
                    <a:srgbClr val="C0C0C0"/>
                  </a:outerShdw>
                </a:effectLst>
                <a:latin typeface="Times New Roman" pitchFamily="18" charset="0"/>
              </a:rPr>
              <a:t>当</a:t>
            </a:r>
            <a:r>
              <a:rPr lang="en-US" altLang="zh-CN" sz="3200" i="1" dirty="0">
                <a:solidFill>
                  <a:srgbClr val="0000FF"/>
                </a:solidFill>
                <a:effectLst>
                  <a:outerShdw blurRad="38100" dist="38100" dir="2700000" algn="tl">
                    <a:srgbClr val="C0C0C0"/>
                  </a:outerShdw>
                </a:effectLst>
                <a:latin typeface="Times New Roman" pitchFamily="18" charset="0"/>
              </a:rPr>
              <a:t>n</a:t>
            </a:r>
            <a:r>
              <a:rPr lang="zh-CN" altLang="en-US" sz="3200" dirty="0">
                <a:effectLst>
                  <a:outerShdw blurRad="38100" dist="38100" dir="2700000" algn="tl">
                    <a:srgbClr val="C0C0C0"/>
                  </a:outerShdw>
                </a:effectLst>
                <a:latin typeface="Times New Roman" pitchFamily="18" charset="0"/>
              </a:rPr>
              <a:t>给定之后情况如何</a:t>
            </a:r>
            <a:r>
              <a:rPr lang="en-US" altLang="zh-CN" sz="3200" dirty="0">
                <a:effectLst>
                  <a:outerShdw blurRad="38100" dist="38100" dir="2700000" algn="tl">
                    <a:srgbClr val="C0C0C0"/>
                  </a:outerShdw>
                </a:effectLst>
                <a:latin typeface="Times New Roman" pitchFamily="18" charset="0"/>
              </a:rPr>
              <a:t>?</a:t>
            </a:r>
          </a:p>
          <a:p>
            <a:pPr marL="609600" indent="-609600">
              <a:spcBef>
                <a:spcPct val="20000"/>
              </a:spcBef>
              <a:buClr>
                <a:srgbClr val="FF0000"/>
              </a:buClr>
              <a:buFont typeface="Wingdings" pitchFamily="2" charset="2"/>
              <a:buChar char="l"/>
            </a:pPr>
            <a:r>
              <a:rPr lang="zh-CN" altLang="en-US" sz="3200" dirty="0">
                <a:effectLst>
                  <a:outerShdw blurRad="38100" dist="38100" dir="2700000" algn="tl">
                    <a:srgbClr val="C0C0C0"/>
                  </a:outerShdw>
                </a:effectLst>
                <a:latin typeface="Times New Roman" pitchFamily="18" charset="0"/>
              </a:rPr>
              <a:t>利用分析方法可以得到上界</a:t>
            </a:r>
            <a:r>
              <a:rPr lang="en-US" altLang="zh-CN" sz="3200"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strips(downRigh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250884"/>
                                        </p:tgtEl>
                                        <p:attrNameLst>
                                          <p:attrName>style.visibility</p:attrName>
                                        </p:attrNameLst>
                                      </p:cBhvr>
                                      <p:to>
                                        <p:strVal val="visible"/>
                                      </p:to>
                                    </p:set>
                                    <p:anim calcmode="lin" valueType="num">
                                      <p:cBhvr>
                                        <p:cTn id="12" dur="1000" fill="hold"/>
                                        <p:tgtEl>
                                          <p:spTgt spid="250884"/>
                                        </p:tgtEl>
                                        <p:attrNameLst>
                                          <p:attrName>ppt_w</p:attrName>
                                        </p:attrNameLst>
                                      </p:cBhvr>
                                      <p:tavLst>
                                        <p:tav tm="0">
                                          <p:val>
                                            <p:strVal val="#ppt_w*0.70"/>
                                          </p:val>
                                        </p:tav>
                                        <p:tav tm="100000">
                                          <p:val>
                                            <p:strVal val="#ppt_w"/>
                                          </p:val>
                                        </p:tav>
                                      </p:tavLst>
                                    </p:anim>
                                    <p:anim calcmode="lin" valueType="num">
                                      <p:cBhvr>
                                        <p:cTn id="13" dur="1000" fill="hold"/>
                                        <p:tgtEl>
                                          <p:spTgt spid="250884"/>
                                        </p:tgtEl>
                                        <p:attrNameLst>
                                          <p:attrName>ppt_h</p:attrName>
                                        </p:attrNameLst>
                                      </p:cBhvr>
                                      <p:tavLst>
                                        <p:tav tm="0">
                                          <p:val>
                                            <p:strVal val="#ppt_h"/>
                                          </p:val>
                                        </p:tav>
                                        <p:tav tm="100000">
                                          <p:val>
                                            <p:strVal val="#ppt_h"/>
                                          </p:val>
                                        </p:tav>
                                      </p:tavLst>
                                    </p:anim>
                                    <p:animEffect transition="in" filter="fade">
                                      <p:cBhvr>
                                        <p:cTn id="14" dur="1000"/>
                                        <p:tgtEl>
                                          <p:spTgt spid="25088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250887">
                                            <p:bg/>
                                          </p:spTgt>
                                        </p:tgtEl>
                                        <p:attrNameLst>
                                          <p:attrName>style.visibility</p:attrName>
                                        </p:attrNameLst>
                                      </p:cBhvr>
                                      <p:to>
                                        <p:strVal val="visible"/>
                                      </p:to>
                                    </p:set>
                                    <p:animEffect transition="in" filter="strips(downRight)">
                                      <p:cBhvr>
                                        <p:cTn id="19" dur="500"/>
                                        <p:tgtEl>
                                          <p:spTgt spid="25088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250887">
                                            <p:txEl>
                                              <p:pRg st="0" end="0"/>
                                            </p:txEl>
                                          </p:spTgt>
                                        </p:tgtEl>
                                        <p:attrNameLst>
                                          <p:attrName>style.visibility</p:attrName>
                                        </p:attrNameLst>
                                      </p:cBhvr>
                                      <p:to>
                                        <p:strVal val="visible"/>
                                      </p:to>
                                    </p:set>
                                    <p:animEffect transition="in" filter="strips(downRight)">
                                      <p:cBhvr>
                                        <p:cTn id="24" dur="500"/>
                                        <p:tgtEl>
                                          <p:spTgt spid="25088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50887">
                                            <p:txEl>
                                              <p:pRg st="1" end="1"/>
                                            </p:txEl>
                                          </p:spTgt>
                                        </p:tgtEl>
                                        <p:attrNameLst>
                                          <p:attrName>style.visibility</p:attrName>
                                        </p:attrNameLst>
                                      </p:cBhvr>
                                      <p:to>
                                        <p:strVal val="visible"/>
                                      </p:to>
                                    </p:set>
                                    <p:animEffect transition="in" filter="strips(downRight)">
                                      <p:cBhvr>
                                        <p:cTn id="29" dur="500"/>
                                        <p:tgtEl>
                                          <p:spTgt spid="25088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250887">
                                            <p:txEl>
                                              <p:pRg st="2" end="2"/>
                                            </p:txEl>
                                          </p:spTgt>
                                        </p:tgtEl>
                                        <p:attrNameLst>
                                          <p:attrName>style.visibility</p:attrName>
                                        </p:attrNameLst>
                                      </p:cBhvr>
                                      <p:to>
                                        <p:strVal val="visible"/>
                                      </p:to>
                                    </p:set>
                                    <p:animEffect transition="in" filter="strips(downRight)">
                                      <p:cBhvr>
                                        <p:cTn id="34" dur="500"/>
                                        <p:tgtEl>
                                          <p:spTgt spid="2508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P spid="250887" grpId="0" build="p"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E9924DA1-A564-484B-8729-49038D782965}" type="slidenum">
              <a:rPr lang="en-US" altLang="zh-CN"/>
              <a:pPr/>
              <a:t>79</a:t>
            </a:fld>
            <a:endParaRPr lang="en-US" altLang="zh-CN"/>
          </a:p>
        </p:txBody>
      </p:sp>
      <p:sp>
        <p:nvSpPr>
          <p:cNvPr id="297987" name="Rectangle 3"/>
          <p:cNvSpPr>
            <a:spLocks noGrp="1" noChangeArrowheads="1"/>
          </p:cNvSpPr>
          <p:nvPr>
            <p:ph type="body" idx="1"/>
          </p:nvPr>
        </p:nvSpPr>
        <p:spPr>
          <a:xfrm>
            <a:off x="590550" y="404813"/>
            <a:ext cx="8229600" cy="6048375"/>
          </a:xfrm>
        </p:spPr>
        <p:txBody>
          <a:bodyPr/>
          <a:lstStyle/>
          <a:p>
            <a:pPr marL="609600" indent="-609600">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5. </a:t>
            </a:r>
            <a:r>
              <a:rPr lang="en-US" altLang="zh-CN" sz="3600" b="1" dirty="0" err="1">
                <a:solidFill>
                  <a:srgbClr val="0000FF"/>
                </a:solidFill>
                <a:effectLst>
                  <a:outerShdw blurRad="38100" dist="38100" dir="2700000" algn="tl">
                    <a:srgbClr val="C0C0C0"/>
                  </a:outerShdw>
                </a:effectLst>
                <a:latin typeface="Times New Roman" pitchFamily="18" charset="0"/>
              </a:rPr>
              <a:t>Ferrers</a:t>
            </a:r>
            <a:r>
              <a:rPr lang="zh-CN" altLang="en-US" sz="3600" b="1" dirty="0">
                <a:solidFill>
                  <a:srgbClr val="0000FF"/>
                </a:solidFill>
                <a:effectLst>
                  <a:outerShdw blurRad="38100" dist="38100" dir="2700000" algn="tl">
                    <a:srgbClr val="C0C0C0"/>
                  </a:outerShdw>
                </a:effectLst>
                <a:latin typeface="Times New Roman" pitchFamily="18" charset="0"/>
              </a:rPr>
              <a:t>图象与整数分拆性质</a:t>
            </a:r>
          </a:p>
          <a:p>
            <a:pPr marL="609600" indent="-609600">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(1) </a:t>
            </a:r>
            <a:r>
              <a:rPr lang="zh-CN" altLang="en-US" sz="3600" b="1" dirty="0">
                <a:solidFill>
                  <a:srgbClr val="0000FF"/>
                </a:solidFill>
                <a:effectLst>
                  <a:outerShdw blurRad="38100" dist="38100" dir="2700000" algn="tl">
                    <a:srgbClr val="C0C0C0"/>
                  </a:outerShdw>
                </a:effectLst>
                <a:latin typeface="Times New Roman" pitchFamily="18" charset="0"/>
              </a:rPr>
              <a:t>整数分拆的图象表示</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假定</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拆分成</a:t>
            </a:r>
          </a:p>
          <a:p>
            <a:pPr marL="609600" indent="-609600">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k</a:t>
            </a:r>
            <a:r>
              <a:rPr lang="en-US" altLang="zh-CN" sz="3600" b="1" dirty="0">
                <a:solidFill>
                  <a:srgbClr val="0000FF"/>
                </a:solidFill>
                <a:effectLst>
                  <a:outerShdw blurRad="38100" dist="38100" dir="2700000" algn="tl">
                    <a:srgbClr val="C0C0C0"/>
                  </a:outerShdw>
                </a:effectLst>
                <a:latin typeface="Times New Roman" pitchFamily="18" charset="0"/>
              </a:rPr>
              <a:t>, </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dirty="0">
                <a:solidFill>
                  <a:srgbClr val="0000FF"/>
                </a:solidFill>
              </a:rPr>
              <a:t>≥</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dirty="0">
                <a:solidFill>
                  <a:srgbClr val="0000FF"/>
                </a:solidFill>
              </a:rPr>
              <a:t>≥</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dirty="0">
                <a:solidFill>
                  <a:srgbClr val="0000FF"/>
                </a:solidFill>
              </a:rPr>
              <a:t>≥</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k</a:t>
            </a:r>
            <a:r>
              <a:rPr lang="en-US" altLang="zh-CN" sz="3600" b="1" i="1" baseline="-25000" dirty="0" smtClean="0">
                <a:solidFill>
                  <a:srgbClr val="0000FF"/>
                </a:solidFill>
                <a:effectLst>
                  <a:outerShdw blurRad="38100" dist="38100" dir="2700000" algn="tl">
                    <a:srgbClr val="C0C0C0"/>
                  </a:outerShdw>
                </a:effectLst>
                <a:latin typeface="Times New Roman" pitchFamily="18" charset="0"/>
              </a:rPr>
              <a:t> </a:t>
            </a:r>
            <a:r>
              <a:rPr lang="en-US" altLang="zh-CN" sz="3600" dirty="0">
                <a:solidFill>
                  <a:srgbClr val="0000FF"/>
                </a:solidFill>
              </a:rPr>
              <a:t>≥</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 </a:t>
            </a:r>
            <a:r>
              <a:rPr lang="en-US" altLang="zh-CN" sz="3600" b="1" dirty="0">
                <a:solidFill>
                  <a:srgbClr val="0000FF"/>
                </a:solidFill>
                <a:effectLst>
                  <a:outerShdw blurRad="38100" dist="38100" dir="2700000" algn="tl">
                    <a:srgbClr val="C0C0C0"/>
                  </a:outerShdw>
                </a:effectLst>
                <a:latin typeface="Times New Roman" pitchFamily="18" charset="0"/>
              </a:rPr>
              <a:t>1. </a:t>
            </a:r>
          </a:p>
          <a:p>
            <a:pPr marL="609600" indent="-609600">
              <a:buClr>
                <a:srgbClr val="FF0000"/>
              </a:buClr>
              <a:buFont typeface="Wingdings" pitchFamily="2" charset="2"/>
              <a:buNone/>
            </a:pPr>
            <a:r>
              <a:rPr lang="zh-CN" altLang="en-US" sz="3600" b="1" dirty="0">
                <a:effectLst>
                  <a:outerShdw blurRad="38100" dist="38100" dir="2700000" algn="tl">
                    <a:srgbClr val="C0C0C0"/>
                  </a:outerShdw>
                </a:effectLst>
                <a:latin typeface="Times New Roman" pitchFamily="18" charset="0"/>
              </a:rPr>
              <a:t>可建立一个正方形</a:t>
            </a:r>
            <a:r>
              <a:rPr lang="zh-CN" altLang="en-US" sz="3600" b="1" dirty="0">
                <a:solidFill>
                  <a:srgbClr val="0000FF"/>
                </a:solidFill>
                <a:effectLst>
                  <a:outerShdw blurRad="38100" dist="38100" dir="2700000" algn="tl">
                    <a:srgbClr val="C0C0C0"/>
                  </a:outerShdw>
                </a:effectLst>
                <a:latin typeface="Times New Roman" pitchFamily="18" charset="0"/>
              </a:rPr>
              <a:t>格子图</a:t>
            </a:r>
            <a:r>
              <a:rPr lang="zh-CN" altLang="en-US" sz="3600" b="1" dirty="0">
                <a:effectLst>
                  <a:outerShdw blurRad="38100" dist="38100" dir="2700000" algn="tl">
                    <a:srgbClr val="C0C0C0"/>
                  </a:outerShdw>
                </a:effectLst>
                <a:latin typeface="Times New Roman" pitchFamily="18" charset="0"/>
              </a:rPr>
              <a:t>表示该拆分</a:t>
            </a:r>
            <a:r>
              <a:rPr lang="en-US" altLang="zh-CN" sz="3600" b="1"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格子按行左对齐</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行</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个格子</a:t>
            </a:r>
            <a:r>
              <a:rPr lang="en-US" altLang="zh-CN" sz="3600" b="1"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行</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个格子</a:t>
            </a:r>
            <a:r>
              <a:rPr lang="en-US" altLang="zh-CN" sz="3600" b="1" dirty="0">
                <a:effectLst>
                  <a:outerShdw blurRad="38100" dist="38100" dir="2700000" algn="tl">
                    <a:srgbClr val="C0C0C0"/>
                  </a:outerShdw>
                </a:effectLst>
                <a:latin typeface="Times New Roman" pitchFamily="18" charset="0"/>
              </a:rPr>
              <a:t>, ……, </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第</a:t>
            </a:r>
            <a:r>
              <a:rPr lang="en-US" altLang="zh-CN" sz="3600" b="1" i="1" dirty="0">
                <a:solidFill>
                  <a:srgbClr val="0000FF"/>
                </a:solidFill>
                <a:effectLst>
                  <a:outerShdw blurRad="38100" dist="38100" dir="2700000" algn="tl">
                    <a:srgbClr val="C0C0C0"/>
                  </a:outerShdw>
                </a:effectLst>
                <a:latin typeface="Times New Roman" pitchFamily="18" charset="0"/>
              </a:rPr>
              <a:t>k</a:t>
            </a:r>
            <a:r>
              <a:rPr lang="zh-CN" altLang="en-US" sz="3600" b="1" dirty="0">
                <a:effectLst>
                  <a:outerShdw blurRad="38100" dist="38100" dir="2700000" algn="tl">
                    <a:srgbClr val="C0C0C0"/>
                  </a:outerShdw>
                </a:effectLst>
                <a:latin typeface="Times New Roman" pitchFamily="18" charset="0"/>
              </a:rPr>
              <a:t>行</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baseline="-25000" dirty="0" err="1">
                <a:solidFill>
                  <a:srgbClr val="0000FF"/>
                </a:solidFill>
                <a:effectLst>
                  <a:outerShdw blurRad="38100" dist="38100" dir="2700000" algn="tl">
                    <a:srgbClr val="C0C0C0"/>
                  </a:outerShdw>
                </a:effectLst>
                <a:latin typeface="Times New Roman" pitchFamily="18" charset="0"/>
              </a:rPr>
              <a:t>k</a:t>
            </a:r>
            <a:r>
              <a:rPr lang="zh-CN" altLang="en-US" sz="3600" b="1" dirty="0">
                <a:effectLst>
                  <a:outerShdw blurRad="38100" dist="38100" dir="2700000" algn="tl">
                    <a:srgbClr val="C0C0C0"/>
                  </a:outerShdw>
                </a:effectLst>
                <a:latin typeface="Times New Roman" pitchFamily="18" charset="0"/>
              </a:rPr>
              <a:t>个格子</a:t>
            </a:r>
            <a:r>
              <a:rPr lang="en-US" altLang="zh-CN" sz="3600" b="1"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如</a:t>
            </a:r>
            <a:r>
              <a:rPr lang="zh-CN" altLang="en-US" sz="3600" b="1" dirty="0">
                <a:solidFill>
                  <a:srgbClr val="FF0000"/>
                </a:solidFill>
                <a:effectLst>
                  <a:outerShdw blurRad="38100" dist="38100" dir="2700000" algn="tl">
                    <a:srgbClr val="C0C0C0"/>
                  </a:outerShdw>
                </a:effectLst>
                <a:latin typeface="Times New Roman" pitchFamily="18" charset="0"/>
              </a:rPr>
              <a:t>图</a:t>
            </a:r>
            <a:r>
              <a:rPr lang="en-US" altLang="zh-CN" sz="3600" b="1" dirty="0">
                <a:solidFill>
                  <a:srgbClr val="FF0000"/>
                </a:solidFill>
                <a:effectLst>
                  <a:outerShdw blurRad="38100" dist="38100" dir="2700000" algn="tl">
                    <a:srgbClr val="C0C0C0"/>
                  </a:outerShdw>
                </a:effectLst>
                <a:latin typeface="Times New Roman" pitchFamily="18" charset="0"/>
              </a:rPr>
              <a:t>5.1</a:t>
            </a:r>
            <a:r>
              <a:rPr lang="zh-CN" altLang="en-US" sz="3600" b="1" dirty="0">
                <a:effectLst>
                  <a:outerShdw blurRad="38100" dist="38100" dir="2700000" algn="tl">
                    <a:srgbClr val="C0C0C0"/>
                  </a:outerShdw>
                </a:effectLst>
                <a:latin typeface="Times New Roman" pitchFamily="18" charset="0"/>
              </a:rPr>
              <a:t>所示</a:t>
            </a:r>
            <a:r>
              <a:rPr lang="en-US" altLang="zh-CN" sz="3600"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strips(downRight)">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strips(downRight)">
                                      <p:cBhvr>
                                        <p:cTn id="12" dur="500"/>
                                        <p:tgtEl>
                                          <p:spTgt spid="297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97987">
                                            <p:txEl>
                                              <p:pRg st="2" end="2"/>
                                            </p:txEl>
                                          </p:spTgt>
                                        </p:tgtEl>
                                        <p:attrNameLst>
                                          <p:attrName>style.visibility</p:attrName>
                                        </p:attrNameLst>
                                      </p:cBhvr>
                                      <p:to>
                                        <p:strVal val="visible"/>
                                      </p:to>
                                    </p:set>
                                    <p:animEffect transition="in" filter="strips(downRight)">
                                      <p:cBhvr>
                                        <p:cTn id="17" dur="500"/>
                                        <p:tgtEl>
                                          <p:spTgt spid="297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97987">
                                            <p:txEl>
                                              <p:pRg st="3" end="3"/>
                                            </p:txEl>
                                          </p:spTgt>
                                        </p:tgtEl>
                                        <p:attrNameLst>
                                          <p:attrName>style.visibility</p:attrName>
                                        </p:attrNameLst>
                                      </p:cBhvr>
                                      <p:to>
                                        <p:strVal val="visible"/>
                                      </p:to>
                                    </p:set>
                                    <p:animEffect transition="in" filter="strips(downRight)">
                                      <p:cBhvr>
                                        <p:cTn id="22" dur="500"/>
                                        <p:tgtEl>
                                          <p:spTgt spid="297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97987">
                                            <p:txEl>
                                              <p:pRg st="4" end="4"/>
                                            </p:txEl>
                                          </p:spTgt>
                                        </p:tgtEl>
                                        <p:attrNameLst>
                                          <p:attrName>style.visibility</p:attrName>
                                        </p:attrNameLst>
                                      </p:cBhvr>
                                      <p:to>
                                        <p:strVal val="visible"/>
                                      </p:to>
                                    </p:set>
                                    <p:animEffect transition="in" filter="strips(downRight)">
                                      <p:cBhvr>
                                        <p:cTn id="27" dur="500"/>
                                        <p:tgtEl>
                                          <p:spTgt spid="297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97987">
                                            <p:txEl>
                                              <p:pRg st="5" end="5"/>
                                            </p:txEl>
                                          </p:spTgt>
                                        </p:tgtEl>
                                        <p:attrNameLst>
                                          <p:attrName>style.visibility</p:attrName>
                                        </p:attrNameLst>
                                      </p:cBhvr>
                                      <p:to>
                                        <p:strVal val="visible"/>
                                      </p:to>
                                    </p:set>
                                    <p:animEffect transition="in" filter="strips(downRight)">
                                      <p:cBhvr>
                                        <p:cTn id="32" dur="500"/>
                                        <p:tgtEl>
                                          <p:spTgt spid="297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97987">
                                            <p:txEl>
                                              <p:pRg st="6" end="6"/>
                                            </p:txEl>
                                          </p:spTgt>
                                        </p:tgtEl>
                                        <p:attrNameLst>
                                          <p:attrName>style.visibility</p:attrName>
                                        </p:attrNameLst>
                                      </p:cBhvr>
                                      <p:to>
                                        <p:strVal val="visible"/>
                                      </p:to>
                                    </p:set>
                                    <p:animEffect transition="in" filter="strips(downRight)">
                                      <p:cBhvr>
                                        <p:cTn id="37" dur="500"/>
                                        <p:tgtEl>
                                          <p:spTgt spid="297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297987">
                                            <p:txEl>
                                              <p:pRg st="7" end="7"/>
                                            </p:txEl>
                                          </p:spTgt>
                                        </p:tgtEl>
                                        <p:attrNameLst>
                                          <p:attrName>style.visibility</p:attrName>
                                        </p:attrNameLst>
                                      </p:cBhvr>
                                      <p:to>
                                        <p:strVal val="visible"/>
                                      </p:to>
                                    </p:set>
                                    <p:animEffect transition="in" filter="strips(downRight)">
                                      <p:cBhvr>
                                        <p:cTn id="42" dur="500"/>
                                        <p:tgtEl>
                                          <p:spTgt spid="2979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297987">
                                            <p:txEl>
                                              <p:pRg st="8" end="8"/>
                                            </p:txEl>
                                          </p:spTgt>
                                        </p:tgtEl>
                                        <p:attrNameLst>
                                          <p:attrName>style.visibility</p:attrName>
                                        </p:attrNameLst>
                                      </p:cBhvr>
                                      <p:to>
                                        <p:strVal val="visible"/>
                                      </p:to>
                                    </p:set>
                                    <p:animEffect transition="in" filter="strips(downRight)">
                                      <p:cBhvr>
                                        <p:cTn id="47" dur="500"/>
                                        <p:tgtEl>
                                          <p:spTgt spid="297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F91678B-B63B-4DE9-BC01-FC751DAD06D6}" type="slidenum">
              <a:rPr lang="en-US" altLang="zh-CN"/>
              <a:pPr/>
              <a:t>8</a:t>
            </a:fld>
            <a:endParaRPr lang="en-US" altLang="zh-CN"/>
          </a:p>
        </p:txBody>
      </p:sp>
      <p:sp>
        <p:nvSpPr>
          <p:cNvPr id="201731" name="Rectangle 3"/>
          <p:cNvSpPr>
            <a:spLocks noGrp="1" noChangeArrowheads="1"/>
          </p:cNvSpPr>
          <p:nvPr>
            <p:ph type="body" idx="1"/>
          </p:nvPr>
        </p:nvSpPr>
        <p:spPr>
          <a:xfrm>
            <a:off x="457200" y="620713"/>
            <a:ext cx="8229600" cy="5505450"/>
          </a:xfrm>
        </p:spPr>
        <p:txBody>
          <a:bodyPr/>
          <a:lstStyle/>
          <a:p>
            <a:pPr>
              <a:buClr>
                <a:srgbClr val="FF0000"/>
              </a:buClr>
              <a:buFont typeface="Wingdings" pitchFamily="2" charset="2"/>
              <a:buNone/>
            </a:pPr>
            <a:r>
              <a:rPr lang="en-US" altLang="zh-CN" sz="3600" b="1">
                <a:solidFill>
                  <a:srgbClr val="FF0000"/>
                </a:solidFill>
                <a:effectLst>
                  <a:outerShdw blurRad="38100" dist="38100" dir="2700000" algn="tl">
                    <a:srgbClr val="C0C0C0"/>
                  </a:outerShdw>
                </a:effectLst>
                <a:latin typeface="Times New Roman" pitchFamily="18" charset="0"/>
              </a:rPr>
              <a:t>(2)</a:t>
            </a:r>
            <a:r>
              <a:rPr lang="en-US" altLang="zh-CN" sz="3600" b="1">
                <a:effectLst>
                  <a:outerShdw blurRad="38100" dist="38100" dir="2700000" algn="tl">
                    <a:srgbClr val="C0C0C0"/>
                  </a:outerShdw>
                </a:effectLst>
                <a:latin typeface="Times New Roman" pitchFamily="18" charset="0"/>
              </a:rPr>
              <a:t> </a:t>
            </a:r>
            <a:r>
              <a:rPr lang="zh-CN" altLang="en-US" sz="3600" b="1">
                <a:solidFill>
                  <a:srgbClr val="0000FF"/>
                </a:solidFill>
                <a:effectLst>
                  <a:outerShdw blurRad="38100" dist="38100" dir="2700000" algn="tl">
                    <a:srgbClr val="C0C0C0"/>
                  </a:outerShdw>
                </a:effectLst>
                <a:latin typeface="Times New Roman" pitchFamily="18" charset="0"/>
              </a:rPr>
              <a:t>算法分析</a:t>
            </a:r>
            <a:r>
              <a:rPr lang="zh-CN" altLang="en-US" sz="3600" b="1">
                <a:effectLst>
                  <a:outerShdw blurRad="38100" dist="38100" dir="2700000" algn="tl">
                    <a:srgbClr val="C0C0C0"/>
                  </a:outerShdw>
                </a:effectLst>
                <a:latin typeface="Times New Roman" pitchFamily="18" charset="0"/>
              </a:rPr>
              <a:t>：令</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表示</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个圆盘所需要的转移次数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根据算法先把前面</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个盘子转移到</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然后把第</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个盘子转移到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最后再一次将</a:t>
            </a:r>
            <a:r>
              <a:rPr lang="en-US" altLang="zh-CN" sz="3600" b="1">
                <a:solidFill>
                  <a:srgbClr val="0000FF"/>
                </a:solidFill>
                <a:effectLst>
                  <a:outerShdw blurRad="38100" dist="38100" dir="2700000" algn="tl">
                    <a:srgbClr val="C0C0C0"/>
                  </a:outerShdw>
                </a:effectLst>
                <a:latin typeface="Times New Roman" pitchFamily="18" charset="0"/>
              </a:rPr>
              <a:t>B</a:t>
            </a:r>
            <a:r>
              <a:rPr lang="zh-CN" altLang="en-US" sz="3600" b="1">
                <a:effectLst>
                  <a:outerShdw blurRad="38100" dist="38100" dir="2700000" algn="tl">
                    <a:srgbClr val="C0C0C0"/>
                  </a:outerShdw>
                </a:effectLst>
                <a:latin typeface="Times New Roman" pitchFamily="18" charset="0"/>
              </a:rPr>
              <a:t>上的</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个盘子转到</a:t>
            </a:r>
            <a:r>
              <a:rPr lang="en-US" altLang="zh-CN" sz="3600" b="1">
                <a:solidFill>
                  <a:srgbClr val="0000FF"/>
                </a:solidFill>
                <a:effectLst>
                  <a:outerShdw blurRad="38100" dist="38100" dir="2700000" algn="tl">
                    <a:srgbClr val="C0C0C0"/>
                  </a:outerShdw>
                </a:effectLst>
                <a:latin typeface="Times New Roman" pitchFamily="18" charset="0"/>
              </a:rPr>
              <a:t>C</a:t>
            </a:r>
            <a:r>
              <a:rPr lang="zh-CN" altLang="en-US" sz="3600" b="1">
                <a:effectLst>
                  <a:outerShdw blurRad="38100" dist="38100" dir="2700000" algn="tl">
                    <a:srgbClr val="C0C0C0"/>
                  </a:outerShdw>
                </a:effectLst>
                <a:latin typeface="Times New Roman" pitchFamily="18" charset="0"/>
              </a:rPr>
              <a:t>上</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算法</a:t>
            </a:r>
            <a:r>
              <a:rPr lang="zh-CN" altLang="en-US" sz="3600" b="1">
                <a:solidFill>
                  <a:srgbClr val="0000FF"/>
                </a:solidFill>
                <a:effectLst>
                  <a:outerShdw blurRad="38100" dist="38100" dir="2700000" algn="tl">
                    <a:srgbClr val="C0C0C0"/>
                  </a:outerShdw>
                </a:effectLst>
                <a:latin typeface="Times New Roman" pitchFamily="18" charset="0"/>
              </a:rPr>
              <a:t>可实现性</a:t>
            </a:r>
            <a:r>
              <a:rPr lang="zh-CN" altLang="en-US" sz="3600" b="1">
                <a:effectLst>
                  <a:outerShdw blurRad="38100" dist="38100" dir="2700000" algn="tl">
                    <a:srgbClr val="C0C0C0"/>
                  </a:outerShdw>
                </a:effectLst>
                <a:latin typeface="Times New Roman" pitchFamily="18" charset="0"/>
              </a:rPr>
              <a:t>可用归纳法得到</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因</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zh-CN" altLang="en-US" sz="3600" b="1">
                <a:effectLst>
                  <a:outerShdw blurRad="38100" dist="38100" dir="2700000" algn="tl">
                    <a:srgbClr val="C0C0C0"/>
                  </a:outerShdw>
                </a:effectLst>
                <a:latin typeface="Times New Roman" pitchFamily="18" charset="0"/>
              </a:rPr>
              <a:t>时对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假定</a:t>
            </a:r>
            <a:r>
              <a:rPr lang="en-US" altLang="zh-CN" sz="3600" b="1" i="1">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-1</a:t>
            </a:r>
            <a:r>
              <a:rPr lang="zh-CN" altLang="en-US" sz="3600" b="1">
                <a:effectLst>
                  <a:outerShdw blurRad="38100" dist="38100" dir="2700000" algn="tl">
                    <a:srgbClr val="C0C0C0"/>
                  </a:outerShdw>
                </a:effectLst>
                <a:latin typeface="Times New Roman" pitchFamily="18" charset="0"/>
              </a:rPr>
              <a:t>对</a:t>
            </a:r>
            <a:r>
              <a:rPr lang="en-US" altLang="zh-CN" sz="3600" b="1">
                <a:effectLst>
                  <a:outerShdw blurRad="38100" dist="38100" dir="2700000" algn="tl">
                    <a:srgbClr val="C0C0C0"/>
                  </a:outerShdw>
                </a:effectLst>
                <a:latin typeface="Times New Roman" pitchFamily="18" charset="0"/>
              </a:rPr>
              <a:t>, </a:t>
            </a:r>
            <a:r>
              <a:rPr lang="zh-CN" altLang="en-US" sz="3600" b="1">
                <a:effectLst>
                  <a:outerShdw blurRad="38100" dist="38100" dir="2700000" algn="tl">
                    <a:srgbClr val="C0C0C0"/>
                  </a:outerShdw>
                </a:effectLst>
                <a:latin typeface="Times New Roman" pitchFamily="18" charset="0"/>
              </a:rPr>
              <a:t>那么</a:t>
            </a:r>
            <a:r>
              <a:rPr lang="en-US" altLang="zh-CN" sz="3600" b="1" i="1">
                <a:solidFill>
                  <a:srgbClr val="0000FF"/>
                </a:solidFill>
                <a:effectLst>
                  <a:outerShdw blurRad="38100" dist="38100" dir="2700000" algn="tl">
                    <a:srgbClr val="C0C0C0"/>
                  </a:outerShdw>
                </a:effectLst>
                <a:latin typeface="Times New Roman" pitchFamily="18" charset="0"/>
              </a:rPr>
              <a:t>n</a:t>
            </a:r>
            <a:r>
              <a:rPr lang="zh-CN" altLang="en-US" sz="3600" b="1">
                <a:effectLst>
                  <a:outerShdw blurRad="38100" dist="38100" dir="2700000" algn="tl">
                    <a:srgbClr val="C0C0C0"/>
                  </a:outerShdw>
                </a:effectLst>
                <a:latin typeface="Times New Roman" pitchFamily="18" charset="0"/>
              </a:rPr>
              <a:t>自然也对</a:t>
            </a:r>
            <a:r>
              <a:rPr lang="en-US" altLang="zh-CN" sz="3600" b="1">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a:effectLst>
                  <a:outerShdw blurRad="38100" dist="38100" dir="2700000" algn="tl">
                    <a:srgbClr val="C0C0C0"/>
                  </a:outerShdw>
                </a:effectLst>
                <a:latin typeface="Times New Roman" pitchFamily="18" charset="0"/>
              </a:rPr>
              <a:t>关于转移次数容易得到一个递归关系</a:t>
            </a:r>
            <a:r>
              <a:rPr lang="en-US" altLang="zh-CN" sz="3600" b="1">
                <a:effectLst>
                  <a:outerShdw blurRad="38100" dist="38100" dir="2700000" algn="tl">
                    <a:srgbClr val="C0C0C0"/>
                  </a:outerShdw>
                </a:effectLst>
                <a:latin typeface="Times New Roman" pitchFamily="18" charset="0"/>
              </a:rPr>
              <a:t>:</a:t>
            </a:r>
          </a:p>
          <a:p>
            <a:pPr algn="ctr">
              <a:buClr>
                <a:srgbClr val="FF0000"/>
              </a:buClr>
              <a:buFont typeface="Wingdings" pitchFamily="2" charset="2"/>
              <a:buNone/>
            </a:pP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a:solidFill>
                  <a:srgbClr val="0000FF"/>
                </a:solidFill>
                <a:effectLst>
                  <a:outerShdw blurRad="38100" dist="38100" dir="2700000" algn="tl">
                    <a:srgbClr val="C0C0C0"/>
                  </a:outerShdw>
                </a:effectLst>
                <a:latin typeface="Times New Roman" pitchFamily="18" charset="0"/>
              </a:rPr>
              <a:t>=2</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n</a:t>
            </a:r>
            <a:r>
              <a:rPr lang="en-US" altLang="zh-CN" sz="3600" b="1" baseline="-25000">
                <a:solidFill>
                  <a:srgbClr val="0000FF"/>
                </a:solidFill>
                <a:effectLst>
                  <a:outerShdw blurRad="38100" dist="38100" dir="2700000" algn="tl">
                    <a:srgbClr val="C0C0C0"/>
                  </a:outerShdw>
                </a:effectLst>
                <a:latin typeface="Times New Roman" pitchFamily="18" charset="0"/>
              </a:rPr>
              <a:t>-</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+1 , </a:t>
            </a:r>
            <a:r>
              <a:rPr lang="en-US" altLang="zh-CN" sz="3600" b="1" i="1">
                <a:solidFill>
                  <a:srgbClr val="0000FF"/>
                </a:solidFill>
                <a:effectLst>
                  <a:outerShdw blurRad="38100" dist="38100" dir="2700000" algn="tl">
                    <a:srgbClr val="C0C0C0"/>
                  </a:outerShdw>
                </a:effectLst>
                <a:latin typeface="Times New Roman" pitchFamily="18" charset="0"/>
              </a:rPr>
              <a:t>h</a:t>
            </a:r>
            <a:r>
              <a:rPr lang="en-US" altLang="zh-CN" sz="3600" b="1" i="1" baseline="-25000">
                <a:solidFill>
                  <a:srgbClr val="0000FF"/>
                </a:solidFill>
                <a:effectLst>
                  <a:outerShdw blurRad="38100" dist="38100" dir="2700000" algn="tl">
                    <a:srgbClr val="C0C0C0"/>
                  </a:outerShdw>
                </a:effectLst>
                <a:latin typeface="Times New Roman" pitchFamily="18" charset="0"/>
              </a:rPr>
              <a:t>1</a:t>
            </a:r>
            <a:r>
              <a:rPr lang="en-US" altLang="zh-CN" sz="3600" b="1">
                <a:solidFill>
                  <a:srgbClr val="0000FF"/>
                </a:solidFill>
                <a:effectLst>
                  <a:outerShdw blurRad="38100" dist="38100" dir="2700000" algn="tl">
                    <a:srgbClr val="C0C0C0"/>
                  </a:outerShdw>
                </a:effectLst>
                <a:latin typeface="Times New Roman" pitchFamily="18" charset="0"/>
              </a:rPr>
              <a:t>=1.</a:t>
            </a:r>
            <a:r>
              <a:rPr lang="en-US" altLang="zh-CN" sz="3600" b="1">
                <a:effectLst>
                  <a:outerShdw blurRad="38100" dist="38100" dir="2700000" algn="tl">
                    <a:srgbClr val="C0C0C0"/>
                  </a:outerShdw>
                </a:effectLst>
                <a:latin typeface="Times New Roman" pitchFamily="18" charset="0"/>
              </a:rPr>
              <a:t>    </a:t>
            </a:r>
            <a:r>
              <a:rPr lang="en-US" altLang="zh-CN" sz="3600" b="1">
                <a:solidFill>
                  <a:srgbClr val="FF0000"/>
                </a:solidFill>
                <a:effectLst>
                  <a:outerShdw blurRad="38100" dist="38100" dir="2700000" algn="tl">
                    <a:srgbClr val="C0C0C0"/>
                  </a:outerShdw>
                </a:effectLst>
                <a:latin typeface="Times New Roman" pitchFamily="18" charset="0"/>
              </a:rPr>
              <a:t>(3.3)</a:t>
            </a:r>
          </a:p>
        </p:txBody>
      </p:sp>
    </p:spTree>
    <p:extLst>
      <p:ext uri="{BB962C8B-B14F-4D97-AF65-F5344CB8AC3E}">
        <p14:creationId xmlns:p14="http://schemas.microsoft.com/office/powerpoint/2010/main" val="5902224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strips(downRight)">
                                      <p:cBhvr>
                                        <p:cTn id="7" dur="500"/>
                                        <p:tgtEl>
                                          <p:spTgt spid="201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strips(downRight)">
                                      <p:cBhvr>
                                        <p:cTn id="12" dur="500"/>
                                        <p:tgtEl>
                                          <p:spTgt spid="201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strips(downRight)">
                                      <p:cBhvr>
                                        <p:cTn id="17" dur="500"/>
                                        <p:tgtEl>
                                          <p:spTgt spid="201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strips(downRight)">
                                      <p:cBhvr>
                                        <p:cTn id="22" dur="500"/>
                                        <p:tgtEl>
                                          <p:spTgt spid="201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9E5D4E69-99CF-4462-B106-86348DF7AB7C}" type="slidenum">
              <a:rPr lang="en-US" altLang="zh-CN"/>
              <a:pPr/>
              <a:t>80</a:t>
            </a:fld>
            <a:endParaRPr lang="en-US" altLang="zh-CN"/>
          </a:p>
        </p:txBody>
      </p:sp>
      <p:sp>
        <p:nvSpPr>
          <p:cNvPr id="299012" name="Rectangle 4"/>
          <p:cNvSpPr>
            <a:spLocks noChangeArrowheads="1"/>
          </p:cNvSpPr>
          <p:nvPr/>
        </p:nvSpPr>
        <p:spPr bwMode="auto">
          <a:xfrm>
            <a:off x="539750" y="494188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FF0000"/>
              </a:buClr>
              <a:buFont typeface="Wingdings" pitchFamily="2" charset="2"/>
              <a:buChar char="l"/>
            </a:pPr>
            <a:r>
              <a:rPr lang="zh-CN" altLang="en-US">
                <a:effectLst>
                  <a:outerShdw blurRad="38100" dist="38100" dir="2700000" algn="tl">
                    <a:srgbClr val="C0C0C0"/>
                  </a:outerShdw>
                </a:effectLst>
                <a:latin typeface="Times New Roman" pitchFamily="18" charset="0"/>
              </a:rPr>
              <a:t>即上层的格子数不少于下层的格子数目</a:t>
            </a:r>
            <a:r>
              <a:rPr lang="en-US" altLang="zh-CN">
                <a:effectLst>
                  <a:outerShdw blurRad="38100" dist="38100" dir="2700000" algn="tl">
                    <a:srgbClr val="C0C0C0"/>
                  </a:outerShdw>
                </a:effectLst>
                <a:latin typeface="Times New Roman" pitchFamily="18" charset="0"/>
              </a:rPr>
              <a:t>,  </a:t>
            </a:r>
            <a:r>
              <a:rPr lang="zh-CN" altLang="en-US">
                <a:effectLst>
                  <a:outerShdw blurRad="38100" dist="38100" dir="2700000" algn="tl">
                    <a:srgbClr val="C0C0C0"/>
                  </a:outerShdw>
                </a:effectLst>
                <a:latin typeface="Times New Roman" pitchFamily="18" charset="0"/>
              </a:rPr>
              <a:t>这样的格子图形称为</a:t>
            </a:r>
            <a:r>
              <a:rPr lang="en-US" altLang="zh-CN">
                <a:solidFill>
                  <a:srgbClr val="0000FF"/>
                </a:solidFill>
                <a:effectLst>
                  <a:outerShdw blurRad="38100" dist="38100" dir="2700000" algn="tl">
                    <a:srgbClr val="C0C0C0"/>
                  </a:outerShdw>
                </a:effectLst>
                <a:latin typeface="Times New Roman" pitchFamily="18" charset="0"/>
              </a:rPr>
              <a:t>Ferrers</a:t>
            </a:r>
            <a:r>
              <a:rPr lang="zh-CN" altLang="en-US">
                <a:effectLst>
                  <a:outerShdw blurRad="38100" dist="38100" dir="2700000" algn="tl">
                    <a:srgbClr val="C0C0C0"/>
                  </a:outerShdw>
                </a:effectLst>
                <a:latin typeface="Times New Roman" pitchFamily="18" charset="0"/>
              </a:rPr>
              <a:t>图象</a:t>
            </a:r>
            <a:r>
              <a:rPr lang="en-US" altLang="zh-CN">
                <a:effectLst>
                  <a:outerShdw blurRad="38100" dist="38100" dir="2700000" algn="tl">
                    <a:srgbClr val="C0C0C0"/>
                  </a:outerShdw>
                </a:effectLst>
                <a:latin typeface="Times New Roman" pitchFamily="18" charset="0"/>
              </a:rPr>
              <a:t>.</a:t>
            </a:r>
          </a:p>
        </p:txBody>
      </p:sp>
      <p:grpSp>
        <p:nvGrpSpPr>
          <p:cNvPr id="2" name="Group 5"/>
          <p:cNvGrpSpPr>
            <a:grpSpLocks noChangeAspect="1"/>
          </p:cNvGrpSpPr>
          <p:nvPr/>
        </p:nvGrpSpPr>
        <p:grpSpPr bwMode="auto">
          <a:xfrm>
            <a:off x="1116013" y="115888"/>
            <a:ext cx="7056437" cy="4843462"/>
            <a:chOff x="2160" y="5730"/>
            <a:chExt cx="4320" cy="2964"/>
          </a:xfrm>
        </p:grpSpPr>
        <p:sp>
          <p:nvSpPr>
            <p:cNvPr id="299014" name="AutoShape 6"/>
            <p:cNvSpPr>
              <a:spLocks noChangeAspect="1" noChangeArrowheads="1"/>
            </p:cNvSpPr>
            <p:nvPr/>
          </p:nvSpPr>
          <p:spPr bwMode="auto">
            <a:xfrm>
              <a:off x="2160" y="5730"/>
              <a:ext cx="43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299015" name="Line 7"/>
            <p:cNvSpPr>
              <a:spLocks noChangeShapeType="1"/>
            </p:cNvSpPr>
            <p:nvPr/>
          </p:nvSpPr>
          <p:spPr bwMode="auto">
            <a:xfrm>
              <a:off x="288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6" name="Line 8"/>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7" name="Line 9"/>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8" name="Line 10"/>
            <p:cNvSpPr>
              <a:spLocks noChangeShapeType="1"/>
            </p:cNvSpPr>
            <p:nvPr/>
          </p:nvSpPr>
          <p:spPr bwMode="auto">
            <a:xfrm>
              <a:off x="2880" y="8226"/>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9" name="Line 11"/>
            <p:cNvSpPr>
              <a:spLocks noChangeShapeType="1"/>
            </p:cNvSpPr>
            <p:nvPr/>
          </p:nvSpPr>
          <p:spPr bwMode="auto">
            <a:xfrm>
              <a:off x="342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0" name="Line 12"/>
            <p:cNvSpPr>
              <a:spLocks noChangeShapeType="1"/>
            </p:cNvSpPr>
            <p:nvPr/>
          </p:nvSpPr>
          <p:spPr bwMode="auto">
            <a:xfrm>
              <a:off x="3960" y="5886"/>
              <a:ext cx="1"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1" name="Line 13"/>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2" name="Line 14"/>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3" name="Line 15"/>
            <p:cNvSpPr>
              <a:spLocks noChangeShapeType="1"/>
            </p:cNvSpPr>
            <p:nvPr/>
          </p:nvSpPr>
          <p:spPr bwMode="auto">
            <a:xfrm flipV="1">
              <a:off x="558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4" name="Line 16"/>
            <p:cNvSpPr>
              <a:spLocks noChangeShapeType="1"/>
            </p:cNvSpPr>
            <p:nvPr/>
          </p:nvSpPr>
          <p:spPr bwMode="auto">
            <a:xfrm>
              <a:off x="2880" y="6354"/>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5" name="Line 17"/>
            <p:cNvSpPr>
              <a:spLocks noChangeShapeType="1"/>
            </p:cNvSpPr>
            <p:nvPr/>
          </p:nvSpPr>
          <p:spPr bwMode="auto">
            <a:xfrm flipV="1">
              <a:off x="612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6" name="Line 18"/>
            <p:cNvSpPr>
              <a:spLocks noChangeShapeType="1"/>
            </p:cNvSpPr>
            <p:nvPr/>
          </p:nvSpPr>
          <p:spPr bwMode="auto">
            <a:xfrm>
              <a:off x="2880" y="6822"/>
              <a:ext cx="21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7" name="Line 19"/>
            <p:cNvSpPr>
              <a:spLocks noChangeShapeType="1"/>
            </p:cNvSpPr>
            <p:nvPr/>
          </p:nvSpPr>
          <p:spPr bwMode="auto">
            <a:xfrm>
              <a:off x="2880" y="5886"/>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8" name="Line 2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9" name="Text Box 2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3200">
                  <a:solidFill>
                    <a:srgbClr val="FF0000"/>
                  </a:solidFill>
                  <a:effectLst>
                    <a:outerShdw blurRad="38100" dist="38100" dir="2700000" algn="tl">
                      <a:srgbClr val="C0C0C0"/>
                    </a:outerShdw>
                  </a:effectLst>
                  <a:latin typeface="Times New Roman" pitchFamily="18" charset="0"/>
                </a:rPr>
                <a:t>图</a:t>
              </a:r>
              <a:r>
                <a:rPr lang="en-US" altLang="zh-CN" sz="3200">
                  <a:solidFill>
                    <a:srgbClr val="FF0000"/>
                  </a:solidFill>
                  <a:effectLst>
                    <a:outerShdw blurRad="38100" dist="38100" dir="2700000" algn="tl">
                      <a:srgbClr val="C0C0C0"/>
                    </a:outerShdw>
                  </a:effectLst>
                  <a:latin typeface="Times New Roman" pitchFamily="18" charset="0"/>
                </a:rPr>
                <a:t>5.1</a:t>
              </a:r>
              <a:endParaRPr lang="en-US" altLang="zh-CN" sz="3200" b="0">
                <a:effectLst>
                  <a:outerShdw blurRad="38100" dist="38100" dir="2700000" algn="tl">
                    <a:srgbClr val="C0C0C0"/>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strips(downRight)">
                                      <p:cBhvr>
                                        <p:cTn id="12"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0F3F9617-67C1-4896-A8D9-6204864118CA}" type="slidenum">
              <a:rPr lang="en-US" altLang="zh-CN"/>
              <a:pPr/>
              <a:t>81</a:t>
            </a:fld>
            <a:endParaRPr lang="en-US" altLang="zh-CN"/>
          </a:p>
        </p:txBody>
      </p:sp>
      <p:sp>
        <p:nvSpPr>
          <p:cNvPr id="300035" name="Rectangle 3"/>
          <p:cNvSpPr>
            <a:spLocks noGrp="1" noChangeArrowheads="1"/>
          </p:cNvSpPr>
          <p:nvPr>
            <p:ph type="body" idx="1"/>
          </p:nvPr>
        </p:nvSpPr>
        <p:spPr>
          <a:xfrm>
            <a:off x="395288" y="692150"/>
            <a:ext cx="8229600" cy="5184775"/>
          </a:xfrm>
        </p:spPr>
        <p:txBody>
          <a:bodyPr/>
          <a:lstStyle/>
          <a:p>
            <a:pP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(2) </a:t>
            </a:r>
            <a:r>
              <a:rPr lang="en-US" altLang="zh-CN" sz="3600" b="1" dirty="0" err="1">
                <a:solidFill>
                  <a:srgbClr val="0000FF"/>
                </a:solidFill>
                <a:effectLst>
                  <a:outerShdw blurRad="38100" dist="38100" dir="2700000" algn="tl">
                    <a:srgbClr val="C0C0C0"/>
                  </a:outerShdw>
                </a:effectLst>
                <a:latin typeface="Times New Roman" pitchFamily="18" charset="0"/>
              </a:rPr>
              <a:t>Ferrers</a:t>
            </a:r>
            <a:r>
              <a:rPr lang="zh-CN" altLang="en-US" sz="3600" b="1" dirty="0">
                <a:solidFill>
                  <a:srgbClr val="0000FF"/>
                </a:solidFill>
                <a:effectLst>
                  <a:outerShdw blurRad="38100" dist="38100" dir="2700000" algn="tl">
                    <a:srgbClr val="C0C0C0"/>
                  </a:outerShdw>
                </a:effectLst>
                <a:latin typeface="Times New Roman" pitchFamily="18" charset="0"/>
              </a:rPr>
              <a:t>图象具有如下性质：</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每一层至少有一个格子</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如果对图象沿主对角线进行转置</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即把第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行变为第</a:t>
            </a:r>
            <a:r>
              <a:rPr lang="en-US" altLang="zh-CN" sz="3600" b="1"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列互换</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行变为第</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列互换</a:t>
            </a:r>
            <a:r>
              <a:rPr lang="en-US" altLang="zh-CN" sz="3600" b="1" dirty="0">
                <a:effectLst>
                  <a:outerShdw blurRad="38100" dist="38100" dir="2700000" algn="tl">
                    <a:srgbClr val="C0C0C0"/>
                  </a:outerShdw>
                </a:effectLst>
                <a:latin typeface="Times New Roman" pitchFamily="18" charset="0"/>
              </a:rPr>
              <a:t>, </a:t>
            </a:r>
            <a:r>
              <a:rPr lang="en-US" altLang="zh-CN" sz="3600" b="1" dirty="0" smtClean="0">
                <a:effectLst>
                  <a:outerShdw blurRad="38100" dist="38100" dir="2700000" algn="tl">
                    <a:srgbClr val="C0C0C0"/>
                  </a:outerShdw>
                </a:effectLst>
                <a:latin typeface="Times New Roman" pitchFamily="18" charset="0"/>
                <a:sym typeface="Symbol" pitchFamily="18" charset="2"/>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则所得仍然是</a:t>
            </a:r>
            <a:r>
              <a:rPr lang="en-US" altLang="zh-CN" sz="3600" b="1" dirty="0" err="1">
                <a:solidFill>
                  <a:srgbClr val="0000FF"/>
                </a:solidFill>
                <a:effectLst>
                  <a:outerShdw blurRad="38100" dist="38100" dir="2700000" algn="tl">
                    <a:srgbClr val="C0C0C0"/>
                  </a:outerShdw>
                </a:effectLst>
                <a:latin typeface="Times New Roman" pitchFamily="18" charset="0"/>
              </a:rPr>
              <a:t>Ferrers</a:t>
            </a:r>
            <a:r>
              <a:rPr lang="zh-CN" altLang="en-US" sz="3600" b="1" dirty="0">
                <a:effectLst>
                  <a:outerShdw blurRad="38100" dist="38100" dir="2700000" algn="tl">
                    <a:srgbClr val="C0C0C0"/>
                  </a:outerShdw>
                </a:effectLst>
                <a:latin typeface="Times New Roman" pitchFamily="18" charset="0"/>
              </a:rPr>
              <a:t>图象</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这两个</a:t>
            </a:r>
            <a:r>
              <a:rPr lang="en-US" altLang="zh-CN" sz="3600" b="1" dirty="0" err="1">
                <a:solidFill>
                  <a:srgbClr val="0000FF"/>
                </a:solidFill>
                <a:effectLst>
                  <a:outerShdw blurRad="38100" dist="38100" dir="2700000" algn="tl">
                    <a:srgbClr val="C0C0C0"/>
                  </a:outerShdw>
                </a:effectLst>
                <a:latin typeface="Times New Roman" pitchFamily="18" charset="0"/>
              </a:rPr>
              <a:t>Ferrers</a:t>
            </a:r>
            <a:r>
              <a:rPr lang="zh-CN" altLang="en-US" sz="3600" b="1" dirty="0">
                <a:effectLst>
                  <a:outerShdw blurRad="38100" dist="38100" dir="2700000" algn="tl">
                    <a:srgbClr val="C0C0C0"/>
                  </a:outerShdw>
                </a:effectLst>
                <a:latin typeface="Times New Roman" pitchFamily="18" charset="0"/>
              </a:rPr>
              <a:t>图象称为是一对</a:t>
            </a:r>
            <a:r>
              <a:rPr lang="zh-CN" altLang="en-US" sz="3600" b="1" dirty="0">
                <a:solidFill>
                  <a:srgbClr val="FF0000"/>
                </a:solidFill>
                <a:effectLst>
                  <a:outerShdw blurRad="38100" dist="38100" dir="2700000" algn="tl">
                    <a:srgbClr val="C0C0C0"/>
                  </a:outerShdw>
                </a:effectLst>
                <a:latin typeface="Times New Roman" pitchFamily="18" charset="0"/>
              </a:rPr>
              <a:t>共轭的</a:t>
            </a:r>
            <a:r>
              <a:rPr lang="en-US" altLang="zh-CN" sz="3600" b="1" dirty="0" err="1">
                <a:solidFill>
                  <a:srgbClr val="FF0000"/>
                </a:solidFill>
                <a:effectLst>
                  <a:outerShdw blurRad="38100" dist="38100" dir="2700000" algn="tl">
                    <a:srgbClr val="C0C0C0"/>
                  </a:outerShdw>
                </a:effectLst>
                <a:latin typeface="Times New Roman" pitchFamily="18" charset="0"/>
              </a:rPr>
              <a:t>Ferrers</a:t>
            </a:r>
            <a:r>
              <a:rPr lang="zh-CN" altLang="en-US" sz="3600" b="1" dirty="0">
                <a:solidFill>
                  <a:srgbClr val="FF0000"/>
                </a:solidFill>
                <a:effectLst>
                  <a:outerShdw blurRad="38100" dist="38100" dir="2700000" algn="tl">
                    <a:srgbClr val="C0C0C0"/>
                  </a:outerShdw>
                </a:effectLst>
                <a:latin typeface="Times New Roman" pitchFamily="18" charset="0"/>
              </a:rPr>
              <a:t>图象</a:t>
            </a:r>
            <a:r>
              <a:rPr lang="en-US" altLang="zh-CN" sz="3600" b="1" dirty="0">
                <a:effectLst>
                  <a:outerShdw blurRad="38100" dist="38100" dir="2700000" algn="tl">
                    <a:srgbClr val="C0C0C0"/>
                  </a:outerShdw>
                </a:effectLst>
                <a:latin typeface="Times New Roman" pitchFamily="18" charset="0"/>
              </a:rPr>
              <a:t>.</a:t>
            </a:r>
          </a:p>
          <a:p>
            <a:pPr>
              <a:buClr>
                <a:srgbClr val="FF0000"/>
              </a:buClr>
              <a:buFont typeface="Wingdings" pitchFamily="2" charset="2"/>
              <a:buChar char="l"/>
            </a:pPr>
            <a:r>
              <a:rPr lang="en-US" altLang="zh-CN" sz="3600" b="1" dirty="0">
                <a:effectLst>
                  <a:outerShdw blurRad="38100" dist="38100" dir="2700000" algn="tl">
                    <a:srgbClr val="C0C0C0"/>
                  </a:outerShdw>
                </a:effectLst>
                <a:latin typeface="Times New Roman" pitchFamily="18" charset="0"/>
              </a:rPr>
              <a:t> </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5.1</a:t>
            </a:r>
            <a:r>
              <a:rPr lang="zh-CN" altLang="en-US" sz="3600" b="1" dirty="0">
                <a:effectLst>
                  <a:outerShdw blurRad="38100" dist="38100" dir="2700000" algn="tl">
                    <a:srgbClr val="C0C0C0"/>
                  </a:outerShdw>
                </a:effectLst>
                <a:latin typeface="Times New Roman" pitchFamily="18" charset="0"/>
              </a:rPr>
              <a:t>共轭图象为</a:t>
            </a:r>
            <a:r>
              <a:rPr lang="zh-CN" altLang="en-US" sz="3600" b="1" dirty="0">
                <a:solidFill>
                  <a:srgbClr val="0000FF"/>
                </a:solidFill>
                <a:effectLst>
                  <a:outerShdw blurRad="38100" dist="38100" dir="2700000" algn="tl">
                    <a:srgbClr val="C0C0C0"/>
                  </a:outerShdw>
                </a:effectLst>
                <a:latin typeface="Times New Roman" pitchFamily="18" charset="0"/>
              </a:rPr>
              <a:t>图</a:t>
            </a:r>
            <a:r>
              <a:rPr lang="en-US" altLang="zh-CN" sz="3600" b="1" dirty="0">
                <a:solidFill>
                  <a:srgbClr val="0000FF"/>
                </a:solidFill>
                <a:effectLst>
                  <a:outerShdw blurRad="38100" dist="38100" dir="2700000" algn="tl">
                    <a:srgbClr val="C0C0C0"/>
                  </a:outerShdw>
                </a:effectLst>
                <a:latin typeface="Times New Roman" pitchFamily="18" charset="0"/>
              </a:rPr>
              <a:t>5.2</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strips(downRight)">
                                      <p:cBhvr>
                                        <p:cTn id="7" dur="500"/>
                                        <p:tgtEl>
                                          <p:spTgt spid="300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0035">
                                            <p:txEl>
                                              <p:pRg st="1" end="1"/>
                                            </p:txEl>
                                          </p:spTgt>
                                        </p:tgtEl>
                                        <p:attrNameLst>
                                          <p:attrName>style.visibility</p:attrName>
                                        </p:attrNameLst>
                                      </p:cBhvr>
                                      <p:to>
                                        <p:strVal val="visible"/>
                                      </p:to>
                                    </p:set>
                                    <p:animEffect transition="in" filter="strips(downRight)">
                                      <p:cBhvr>
                                        <p:cTn id="12" dur="500"/>
                                        <p:tgtEl>
                                          <p:spTgt spid="300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Effect transition="in" filter="strips(downRight)">
                                      <p:cBhvr>
                                        <p:cTn id="17" dur="500"/>
                                        <p:tgtEl>
                                          <p:spTgt spid="300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0035">
                                            <p:txEl>
                                              <p:pRg st="3" end="3"/>
                                            </p:txEl>
                                          </p:spTgt>
                                        </p:tgtEl>
                                        <p:attrNameLst>
                                          <p:attrName>style.visibility</p:attrName>
                                        </p:attrNameLst>
                                      </p:cBhvr>
                                      <p:to>
                                        <p:strVal val="visible"/>
                                      </p:to>
                                    </p:set>
                                    <p:animEffect transition="in" filter="strips(downRight)">
                                      <p:cBhvr>
                                        <p:cTn id="22" dur="500"/>
                                        <p:tgtEl>
                                          <p:spTgt spid="300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0035">
                                            <p:txEl>
                                              <p:pRg st="4" end="4"/>
                                            </p:txEl>
                                          </p:spTgt>
                                        </p:tgtEl>
                                        <p:attrNameLst>
                                          <p:attrName>style.visibility</p:attrName>
                                        </p:attrNameLst>
                                      </p:cBhvr>
                                      <p:to>
                                        <p:strVal val="visible"/>
                                      </p:to>
                                    </p:set>
                                    <p:animEffect transition="in" filter="strips(downRight)">
                                      <p:cBhvr>
                                        <p:cTn id="27" dur="500"/>
                                        <p:tgtEl>
                                          <p:spTgt spid="30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9E5D4E69-99CF-4462-B106-86348DF7AB7C}" type="slidenum">
              <a:rPr lang="en-US" altLang="zh-CN"/>
              <a:pPr/>
              <a:t>82</a:t>
            </a:fld>
            <a:endParaRPr lang="en-US" altLang="zh-CN"/>
          </a:p>
        </p:txBody>
      </p:sp>
      <p:sp>
        <p:nvSpPr>
          <p:cNvPr id="299012" name="Rectangle 4"/>
          <p:cNvSpPr>
            <a:spLocks noChangeArrowheads="1"/>
          </p:cNvSpPr>
          <p:nvPr/>
        </p:nvSpPr>
        <p:spPr bwMode="auto">
          <a:xfrm>
            <a:off x="539750" y="4941888"/>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rgbClr val="FF0000"/>
              </a:buClr>
              <a:buFont typeface="Wingdings" pitchFamily="2" charset="2"/>
              <a:buChar char="l"/>
            </a:pPr>
            <a:r>
              <a:rPr lang="zh-CN" altLang="en-US">
                <a:effectLst>
                  <a:outerShdw blurRad="38100" dist="38100" dir="2700000" algn="tl">
                    <a:srgbClr val="C0C0C0"/>
                  </a:outerShdw>
                </a:effectLst>
                <a:latin typeface="Times New Roman" pitchFamily="18" charset="0"/>
              </a:rPr>
              <a:t>即上层的格子数不少于下层的格子数目</a:t>
            </a:r>
            <a:r>
              <a:rPr lang="en-US" altLang="zh-CN">
                <a:effectLst>
                  <a:outerShdw blurRad="38100" dist="38100" dir="2700000" algn="tl">
                    <a:srgbClr val="C0C0C0"/>
                  </a:outerShdw>
                </a:effectLst>
                <a:latin typeface="Times New Roman" pitchFamily="18" charset="0"/>
              </a:rPr>
              <a:t>,  </a:t>
            </a:r>
            <a:r>
              <a:rPr lang="zh-CN" altLang="en-US">
                <a:effectLst>
                  <a:outerShdw blurRad="38100" dist="38100" dir="2700000" algn="tl">
                    <a:srgbClr val="C0C0C0"/>
                  </a:outerShdw>
                </a:effectLst>
                <a:latin typeface="Times New Roman" pitchFamily="18" charset="0"/>
              </a:rPr>
              <a:t>这样的格子图形称为</a:t>
            </a:r>
            <a:r>
              <a:rPr lang="en-US" altLang="zh-CN">
                <a:solidFill>
                  <a:srgbClr val="0000FF"/>
                </a:solidFill>
                <a:effectLst>
                  <a:outerShdw blurRad="38100" dist="38100" dir="2700000" algn="tl">
                    <a:srgbClr val="C0C0C0"/>
                  </a:outerShdw>
                </a:effectLst>
                <a:latin typeface="Times New Roman" pitchFamily="18" charset="0"/>
              </a:rPr>
              <a:t>Ferrers</a:t>
            </a:r>
            <a:r>
              <a:rPr lang="zh-CN" altLang="en-US">
                <a:effectLst>
                  <a:outerShdw blurRad="38100" dist="38100" dir="2700000" algn="tl">
                    <a:srgbClr val="C0C0C0"/>
                  </a:outerShdw>
                </a:effectLst>
                <a:latin typeface="Times New Roman" pitchFamily="18" charset="0"/>
              </a:rPr>
              <a:t>图象</a:t>
            </a:r>
            <a:r>
              <a:rPr lang="en-US" altLang="zh-CN">
                <a:effectLst>
                  <a:outerShdw blurRad="38100" dist="38100" dir="2700000" algn="tl">
                    <a:srgbClr val="C0C0C0"/>
                  </a:outerShdw>
                </a:effectLst>
                <a:latin typeface="Times New Roman" pitchFamily="18" charset="0"/>
              </a:rPr>
              <a:t>.</a:t>
            </a:r>
          </a:p>
        </p:txBody>
      </p:sp>
      <p:grpSp>
        <p:nvGrpSpPr>
          <p:cNvPr id="2" name="Group 5"/>
          <p:cNvGrpSpPr>
            <a:grpSpLocks noChangeAspect="1"/>
          </p:cNvGrpSpPr>
          <p:nvPr/>
        </p:nvGrpSpPr>
        <p:grpSpPr bwMode="auto">
          <a:xfrm>
            <a:off x="1116013" y="115888"/>
            <a:ext cx="7056437" cy="4843462"/>
            <a:chOff x="2160" y="5730"/>
            <a:chExt cx="4320" cy="2964"/>
          </a:xfrm>
        </p:grpSpPr>
        <p:sp>
          <p:nvSpPr>
            <p:cNvPr id="299014" name="AutoShape 6"/>
            <p:cNvSpPr>
              <a:spLocks noChangeAspect="1" noChangeArrowheads="1"/>
            </p:cNvSpPr>
            <p:nvPr/>
          </p:nvSpPr>
          <p:spPr bwMode="auto">
            <a:xfrm>
              <a:off x="2160" y="5730"/>
              <a:ext cx="43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299015" name="Line 7"/>
            <p:cNvSpPr>
              <a:spLocks noChangeShapeType="1"/>
            </p:cNvSpPr>
            <p:nvPr/>
          </p:nvSpPr>
          <p:spPr bwMode="auto">
            <a:xfrm>
              <a:off x="288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6" name="Line 8"/>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7" name="Line 9"/>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8" name="Line 10"/>
            <p:cNvSpPr>
              <a:spLocks noChangeShapeType="1"/>
            </p:cNvSpPr>
            <p:nvPr/>
          </p:nvSpPr>
          <p:spPr bwMode="auto">
            <a:xfrm>
              <a:off x="2880" y="8226"/>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19" name="Line 11"/>
            <p:cNvSpPr>
              <a:spLocks noChangeShapeType="1"/>
            </p:cNvSpPr>
            <p:nvPr/>
          </p:nvSpPr>
          <p:spPr bwMode="auto">
            <a:xfrm>
              <a:off x="3420" y="5886"/>
              <a:ext cx="0"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0" name="Line 12"/>
            <p:cNvSpPr>
              <a:spLocks noChangeShapeType="1"/>
            </p:cNvSpPr>
            <p:nvPr/>
          </p:nvSpPr>
          <p:spPr bwMode="auto">
            <a:xfrm>
              <a:off x="3960" y="5886"/>
              <a:ext cx="1" cy="23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1" name="Line 13"/>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2" name="Line 14"/>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3" name="Line 15"/>
            <p:cNvSpPr>
              <a:spLocks noChangeShapeType="1"/>
            </p:cNvSpPr>
            <p:nvPr/>
          </p:nvSpPr>
          <p:spPr bwMode="auto">
            <a:xfrm flipV="1">
              <a:off x="558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4" name="Line 16"/>
            <p:cNvSpPr>
              <a:spLocks noChangeShapeType="1"/>
            </p:cNvSpPr>
            <p:nvPr/>
          </p:nvSpPr>
          <p:spPr bwMode="auto">
            <a:xfrm>
              <a:off x="2880" y="6354"/>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5" name="Line 17"/>
            <p:cNvSpPr>
              <a:spLocks noChangeShapeType="1"/>
            </p:cNvSpPr>
            <p:nvPr/>
          </p:nvSpPr>
          <p:spPr bwMode="auto">
            <a:xfrm flipV="1">
              <a:off x="6120" y="5886"/>
              <a:ext cx="0" cy="46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6" name="Line 18"/>
            <p:cNvSpPr>
              <a:spLocks noChangeShapeType="1"/>
            </p:cNvSpPr>
            <p:nvPr/>
          </p:nvSpPr>
          <p:spPr bwMode="auto">
            <a:xfrm>
              <a:off x="2880" y="6822"/>
              <a:ext cx="216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7" name="Line 19"/>
            <p:cNvSpPr>
              <a:spLocks noChangeShapeType="1"/>
            </p:cNvSpPr>
            <p:nvPr/>
          </p:nvSpPr>
          <p:spPr bwMode="auto">
            <a:xfrm>
              <a:off x="2880" y="5886"/>
              <a:ext cx="32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8" name="Line 2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029" name="Text Box 2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3200">
                  <a:solidFill>
                    <a:srgbClr val="FF0000"/>
                  </a:solidFill>
                  <a:effectLst>
                    <a:outerShdw blurRad="38100" dist="38100" dir="2700000" algn="tl">
                      <a:srgbClr val="C0C0C0"/>
                    </a:outerShdw>
                  </a:effectLst>
                  <a:latin typeface="Times New Roman" pitchFamily="18" charset="0"/>
                </a:rPr>
                <a:t>图</a:t>
              </a:r>
              <a:r>
                <a:rPr lang="en-US" altLang="zh-CN" sz="3200">
                  <a:solidFill>
                    <a:srgbClr val="FF0000"/>
                  </a:solidFill>
                  <a:effectLst>
                    <a:outerShdw blurRad="38100" dist="38100" dir="2700000" algn="tl">
                      <a:srgbClr val="C0C0C0"/>
                    </a:outerShdw>
                  </a:effectLst>
                  <a:latin typeface="Times New Roman" pitchFamily="18" charset="0"/>
                </a:rPr>
                <a:t>5.1</a:t>
              </a:r>
              <a:endParaRPr lang="en-US" altLang="zh-CN" sz="3200" b="0">
                <a:effectLst>
                  <a:outerShdw blurRad="38100" dist="38100" dir="2700000" algn="tl">
                    <a:srgbClr val="C0C0C0"/>
                  </a:outerShdw>
                </a:effectLst>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99012"/>
                                        </p:tgtEl>
                                        <p:attrNameLst>
                                          <p:attrName>style.visibility</p:attrName>
                                        </p:attrNameLst>
                                      </p:cBhvr>
                                      <p:to>
                                        <p:strVal val="visible"/>
                                      </p:to>
                                    </p:set>
                                    <p:animEffect transition="in" filter="strips(downRight)">
                                      <p:cBhvr>
                                        <p:cTn id="12" dur="500"/>
                                        <p:tgtEl>
                                          <p:spTgt spid="299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035455FD-F207-4101-B736-F9F65C41A5C6}" type="slidenum">
              <a:rPr lang="en-US" altLang="zh-CN"/>
              <a:pPr/>
              <a:t>83</a:t>
            </a:fld>
            <a:endParaRPr lang="en-US" altLang="zh-CN"/>
          </a:p>
        </p:txBody>
      </p:sp>
      <p:sp>
        <p:nvSpPr>
          <p:cNvPr id="301059" name="Rectangle 3"/>
          <p:cNvSpPr>
            <a:spLocks noGrp="1" noChangeArrowheads="1"/>
          </p:cNvSpPr>
          <p:nvPr>
            <p:ph type="body" idx="1"/>
          </p:nvPr>
        </p:nvSpPr>
        <p:spPr>
          <a:xfrm>
            <a:off x="684213" y="5084763"/>
            <a:ext cx="7775575" cy="1541462"/>
          </a:xfrm>
          <a:ln w="57150">
            <a:solidFill>
              <a:srgbClr val="FF0000"/>
            </a:solidFill>
            <a:miter lim="800000"/>
            <a:headEnd/>
            <a:tailEnd/>
          </a:ln>
        </p:spPr>
        <p:txBody>
          <a:bodyPr/>
          <a:lstStyle/>
          <a:p>
            <a:pPr>
              <a:buClr>
                <a:srgbClr val="FF0000"/>
              </a:buClr>
              <a:buFont typeface="Wingdings" pitchFamily="2" charset="2"/>
              <a:buNone/>
            </a:pPr>
            <a:r>
              <a:rPr lang="zh-CN" altLang="en-US" sz="3600" b="1">
                <a:effectLst>
                  <a:outerShdw blurRad="38100" dist="38100" dir="2700000" algn="tl">
                    <a:srgbClr val="C0C0C0"/>
                  </a:outerShdw>
                </a:effectLst>
              </a:rPr>
              <a:t>利用</a:t>
            </a:r>
            <a:r>
              <a:rPr lang="en-US" altLang="zh-CN" sz="3600" b="1">
                <a:solidFill>
                  <a:srgbClr val="0000FF"/>
                </a:solidFill>
                <a:effectLst>
                  <a:outerShdw blurRad="38100" dist="38100" dir="2700000" algn="tl">
                    <a:srgbClr val="C0C0C0"/>
                  </a:outerShdw>
                </a:effectLst>
              </a:rPr>
              <a:t>Ferrers</a:t>
            </a:r>
            <a:r>
              <a:rPr lang="zh-CN" altLang="en-US" sz="3600" b="1">
                <a:effectLst>
                  <a:outerShdw blurRad="38100" dist="38100" dir="2700000" algn="tl">
                    <a:srgbClr val="C0C0C0"/>
                  </a:outerShdw>
                </a:effectLst>
              </a:rPr>
              <a:t>图象可得到整数拆分的</a:t>
            </a:r>
          </a:p>
          <a:p>
            <a:pPr>
              <a:buClr>
                <a:srgbClr val="FF0000"/>
              </a:buClr>
              <a:buFont typeface="Wingdings" pitchFamily="2" charset="2"/>
              <a:buNone/>
            </a:pPr>
            <a:r>
              <a:rPr lang="zh-CN" altLang="en-US" sz="3600" b="1">
                <a:effectLst>
                  <a:outerShdw blurRad="38100" dist="38100" dir="2700000" algn="tl">
                    <a:srgbClr val="C0C0C0"/>
                  </a:outerShdw>
                </a:effectLst>
              </a:rPr>
              <a:t>十分有趣的结果</a:t>
            </a:r>
            <a:r>
              <a:rPr lang="en-US" altLang="zh-CN" sz="3600" b="1">
                <a:effectLst>
                  <a:outerShdw blurRad="38100" dist="38100" dir="2700000" algn="tl">
                    <a:srgbClr val="C0C0C0"/>
                  </a:outerShdw>
                </a:effectLst>
              </a:rPr>
              <a:t>.</a:t>
            </a:r>
          </a:p>
        </p:txBody>
      </p:sp>
      <p:grpSp>
        <p:nvGrpSpPr>
          <p:cNvPr id="2" name="Group 4"/>
          <p:cNvGrpSpPr>
            <a:grpSpLocks noChangeAspect="1"/>
          </p:cNvGrpSpPr>
          <p:nvPr/>
        </p:nvGrpSpPr>
        <p:grpSpPr bwMode="auto">
          <a:xfrm>
            <a:off x="1692275" y="0"/>
            <a:ext cx="5832475" cy="5045075"/>
            <a:chOff x="2692" y="5722"/>
            <a:chExt cx="3616" cy="3128"/>
          </a:xfrm>
        </p:grpSpPr>
        <p:sp>
          <p:nvSpPr>
            <p:cNvPr id="301061" name="AutoShape 5"/>
            <p:cNvSpPr>
              <a:spLocks noChangeAspect="1" noChangeArrowheads="1"/>
            </p:cNvSpPr>
            <p:nvPr/>
          </p:nvSpPr>
          <p:spPr bwMode="auto">
            <a:xfrm>
              <a:off x="2692" y="5722"/>
              <a:ext cx="3616" cy="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lstStyle/>
            <a:p>
              <a:endParaRPr lang="zh-CN" altLang="en-US"/>
            </a:p>
          </p:txBody>
        </p:sp>
        <p:sp>
          <p:nvSpPr>
            <p:cNvPr id="301062" name="Line 6"/>
            <p:cNvSpPr>
              <a:spLocks noChangeShapeType="1"/>
            </p:cNvSpPr>
            <p:nvPr/>
          </p:nvSpPr>
          <p:spPr bwMode="auto">
            <a:xfrm>
              <a:off x="2880" y="7290"/>
              <a:ext cx="16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3" name="Line 7"/>
            <p:cNvSpPr>
              <a:spLocks noChangeShapeType="1"/>
            </p:cNvSpPr>
            <p:nvPr/>
          </p:nvSpPr>
          <p:spPr bwMode="auto">
            <a:xfrm>
              <a:off x="2880" y="7758"/>
              <a:ext cx="108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4" name="Line 8"/>
            <p:cNvSpPr>
              <a:spLocks noChangeShapeType="1"/>
            </p:cNvSpPr>
            <p:nvPr/>
          </p:nvSpPr>
          <p:spPr bwMode="auto">
            <a:xfrm flipV="1">
              <a:off x="4500" y="5886"/>
              <a:ext cx="0" cy="14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5" name="Line 9"/>
            <p:cNvSpPr>
              <a:spLocks noChangeShapeType="1"/>
            </p:cNvSpPr>
            <p:nvPr/>
          </p:nvSpPr>
          <p:spPr bwMode="auto">
            <a:xfrm flipV="1">
              <a:off x="5040" y="5886"/>
              <a:ext cx="0"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6" name="Line 10"/>
            <p:cNvSpPr>
              <a:spLocks noChangeShapeType="1"/>
            </p:cNvSpPr>
            <p:nvPr/>
          </p:nvSpPr>
          <p:spPr bwMode="auto">
            <a:xfrm>
              <a:off x="2880" y="5886"/>
              <a:ext cx="2880" cy="2496"/>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7" name="Text Box 11"/>
            <p:cNvSpPr txBox="1">
              <a:spLocks noChangeArrowheads="1"/>
            </p:cNvSpPr>
            <p:nvPr/>
          </p:nvSpPr>
          <p:spPr bwMode="auto">
            <a:xfrm>
              <a:off x="4140" y="822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pPr algn="just"/>
              <a:r>
                <a:rPr lang="zh-CN" altLang="en-US" sz="2800">
                  <a:solidFill>
                    <a:srgbClr val="FF0000"/>
                  </a:solidFill>
                  <a:effectLst/>
                  <a:latin typeface="Times New Roman" pitchFamily="18" charset="0"/>
                </a:rPr>
                <a:t>图</a:t>
              </a:r>
              <a:r>
                <a:rPr lang="en-US" altLang="zh-CN" sz="2800">
                  <a:solidFill>
                    <a:srgbClr val="FF0000"/>
                  </a:solidFill>
                  <a:effectLst/>
                  <a:latin typeface="Times New Roman" pitchFamily="18" charset="0"/>
                </a:rPr>
                <a:t>5.2</a:t>
              </a:r>
            </a:p>
          </p:txBody>
        </p:sp>
        <p:sp>
          <p:nvSpPr>
            <p:cNvPr id="301068" name="Line 12"/>
            <p:cNvSpPr>
              <a:spLocks noChangeShapeType="1"/>
            </p:cNvSpPr>
            <p:nvPr/>
          </p:nvSpPr>
          <p:spPr bwMode="auto">
            <a:xfrm>
              <a:off x="2872" y="5878"/>
              <a:ext cx="1"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69" name="Line 13"/>
            <p:cNvSpPr>
              <a:spLocks noChangeShapeType="1"/>
            </p:cNvSpPr>
            <p:nvPr/>
          </p:nvSpPr>
          <p:spPr bwMode="auto">
            <a:xfrm>
              <a:off x="2872" y="8686"/>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0" name="Line 14"/>
            <p:cNvSpPr>
              <a:spLocks noChangeShapeType="1"/>
            </p:cNvSpPr>
            <p:nvPr/>
          </p:nvSpPr>
          <p:spPr bwMode="auto">
            <a:xfrm flipV="1">
              <a:off x="3412" y="5878"/>
              <a:ext cx="0" cy="280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1" name="Line 15"/>
            <p:cNvSpPr>
              <a:spLocks noChangeShapeType="1"/>
            </p:cNvSpPr>
            <p:nvPr/>
          </p:nvSpPr>
          <p:spPr bwMode="auto">
            <a:xfrm>
              <a:off x="3952" y="5878"/>
              <a:ext cx="0" cy="18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2" name="Line 16"/>
            <p:cNvSpPr>
              <a:spLocks noChangeShapeType="1"/>
            </p:cNvSpPr>
            <p:nvPr/>
          </p:nvSpPr>
          <p:spPr bwMode="auto">
            <a:xfrm>
              <a:off x="2872" y="8218"/>
              <a:ext cx="5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3" name="Line 17"/>
            <p:cNvSpPr>
              <a:spLocks noChangeShapeType="1"/>
            </p:cNvSpPr>
            <p:nvPr/>
          </p:nvSpPr>
          <p:spPr bwMode="auto">
            <a:xfrm>
              <a:off x="2872" y="6346"/>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4" name="Line 18"/>
            <p:cNvSpPr>
              <a:spLocks noChangeShapeType="1"/>
            </p:cNvSpPr>
            <p:nvPr/>
          </p:nvSpPr>
          <p:spPr bwMode="auto">
            <a:xfrm>
              <a:off x="2872" y="5878"/>
              <a:ext cx="27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5" name="Line 19"/>
            <p:cNvSpPr>
              <a:spLocks noChangeShapeType="1"/>
            </p:cNvSpPr>
            <p:nvPr/>
          </p:nvSpPr>
          <p:spPr bwMode="auto">
            <a:xfrm>
              <a:off x="2872" y="6814"/>
              <a:ext cx="270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076" name="Line 20"/>
            <p:cNvSpPr>
              <a:spLocks noChangeShapeType="1"/>
            </p:cNvSpPr>
            <p:nvPr/>
          </p:nvSpPr>
          <p:spPr bwMode="auto">
            <a:xfrm>
              <a:off x="5571" y="5878"/>
              <a:ext cx="1" cy="93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01059">
                                            <p:bg/>
                                          </p:spTgt>
                                        </p:tgtEl>
                                        <p:attrNameLst>
                                          <p:attrName>style.visibility</p:attrName>
                                        </p:attrNameLst>
                                      </p:cBhvr>
                                      <p:to>
                                        <p:strVal val="visible"/>
                                      </p:to>
                                    </p:set>
                                    <p:anim calcmode="lin" valueType="num">
                                      <p:cBhvr>
                                        <p:cTn id="12" dur="1000" fill="hold"/>
                                        <p:tgtEl>
                                          <p:spTgt spid="301059">
                                            <p:bg/>
                                          </p:spTgt>
                                        </p:tgtEl>
                                        <p:attrNameLst>
                                          <p:attrName>ppt_w</p:attrName>
                                        </p:attrNameLst>
                                      </p:cBhvr>
                                      <p:tavLst>
                                        <p:tav tm="0">
                                          <p:val>
                                            <p:strVal val="#ppt_w*0.70"/>
                                          </p:val>
                                        </p:tav>
                                        <p:tav tm="100000">
                                          <p:val>
                                            <p:strVal val="#ppt_w"/>
                                          </p:val>
                                        </p:tav>
                                      </p:tavLst>
                                    </p:anim>
                                    <p:anim calcmode="lin" valueType="num">
                                      <p:cBhvr>
                                        <p:cTn id="13" dur="1000" fill="hold"/>
                                        <p:tgtEl>
                                          <p:spTgt spid="301059">
                                            <p:bg/>
                                          </p:spTgt>
                                        </p:tgtEl>
                                        <p:attrNameLst>
                                          <p:attrName>ppt_h</p:attrName>
                                        </p:attrNameLst>
                                      </p:cBhvr>
                                      <p:tavLst>
                                        <p:tav tm="0">
                                          <p:val>
                                            <p:strVal val="#ppt_h"/>
                                          </p:val>
                                        </p:tav>
                                        <p:tav tm="100000">
                                          <p:val>
                                            <p:strVal val="#ppt_h"/>
                                          </p:val>
                                        </p:tav>
                                      </p:tavLst>
                                    </p:anim>
                                    <p:animEffect transition="in" filter="fade">
                                      <p:cBhvr>
                                        <p:cTn id="14" dur="1000"/>
                                        <p:tgtEl>
                                          <p:spTgt spid="301059">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01059">
                                            <p:txEl>
                                              <p:pRg st="0" end="0"/>
                                            </p:txEl>
                                          </p:spTgt>
                                        </p:tgtEl>
                                        <p:attrNameLst>
                                          <p:attrName>style.visibility</p:attrName>
                                        </p:attrNameLst>
                                      </p:cBhvr>
                                      <p:to>
                                        <p:strVal val="visible"/>
                                      </p:to>
                                    </p:set>
                                    <p:anim calcmode="lin" valueType="num">
                                      <p:cBhvr>
                                        <p:cTn id="19" dur="1000" fill="hold"/>
                                        <p:tgtEl>
                                          <p:spTgt spid="301059">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301059">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30105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01059">
                                            <p:txEl>
                                              <p:pRg st="1" end="1"/>
                                            </p:txEl>
                                          </p:spTgt>
                                        </p:tgtEl>
                                        <p:attrNameLst>
                                          <p:attrName>style.visibility</p:attrName>
                                        </p:attrNameLst>
                                      </p:cBhvr>
                                      <p:to>
                                        <p:strVal val="visible"/>
                                      </p:to>
                                    </p:set>
                                    <p:anim calcmode="lin" valueType="num">
                                      <p:cBhvr>
                                        <p:cTn id="26" dur="1000" fill="hold"/>
                                        <p:tgtEl>
                                          <p:spTgt spid="301059">
                                            <p:txEl>
                                              <p:pRg st="1" end="1"/>
                                            </p:txEl>
                                          </p:spTgt>
                                        </p:tgtEl>
                                        <p:attrNameLst>
                                          <p:attrName>ppt_w</p:attrName>
                                        </p:attrNameLst>
                                      </p:cBhvr>
                                      <p:tavLst>
                                        <p:tav tm="0">
                                          <p:val>
                                            <p:strVal val="#ppt_w*0.70"/>
                                          </p:val>
                                        </p:tav>
                                        <p:tav tm="100000">
                                          <p:val>
                                            <p:strVal val="#ppt_w"/>
                                          </p:val>
                                        </p:tav>
                                      </p:tavLst>
                                    </p:anim>
                                    <p:anim calcmode="lin" valueType="num">
                                      <p:cBhvr>
                                        <p:cTn id="27" dur="1000" fill="hold"/>
                                        <p:tgtEl>
                                          <p:spTgt spid="301059">
                                            <p:txEl>
                                              <p:pRg st="1" end="1"/>
                                            </p:txEl>
                                          </p:spTgt>
                                        </p:tgtEl>
                                        <p:attrNameLst>
                                          <p:attrName>ppt_h</p:attrName>
                                        </p:attrNameLst>
                                      </p:cBhvr>
                                      <p:tavLst>
                                        <p:tav tm="0">
                                          <p:val>
                                            <p:strVal val="#ppt_h"/>
                                          </p:val>
                                        </p:tav>
                                        <p:tav tm="100000">
                                          <p:val>
                                            <p:strVal val="#ppt_h"/>
                                          </p:val>
                                        </p:tav>
                                      </p:tavLst>
                                    </p:anim>
                                    <p:animEffect transition="in" filter="fade">
                                      <p:cBhvr>
                                        <p:cTn id="28" dur="1000"/>
                                        <p:tgtEl>
                                          <p:spTgt spid="301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92F62882-E4A1-44E5-AA84-5D35D3B80DB2}" type="slidenum">
              <a:rPr lang="en-US" altLang="zh-CN"/>
              <a:pPr/>
              <a:t>84</a:t>
            </a:fld>
            <a:endParaRPr lang="en-US" altLang="zh-CN"/>
          </a:p>
        </p:txBody>
      </p:sp>
      <p:sp>
        <p:nvSpPr>
          <p:cNvPr id="302083" name="Rectangle 3"/>
          <p:cNvSpPr>
            <a:spLocks noGrp="1" noChangeArrowheads="1"/>
          </p:cNvSpPr>
          <p:nvPr>
            <p:ph type="body" idx="1"/>
          </p:nvPr>
        </p:nvSpPr>
        <p:spPr>
          <a:xfrm>
            <a:off x="323850" y="333375"/>
            <a:ext cx="8229600" cy="6048375"/>
          </a:xfrm>
        </p:spPr>
        <p:txBody>
          <a:bodyPr/>
          <a:lstStyle/>
          <a:p>
            <a:pPr marL="609600" indent="-609600">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solidFill>
                  <a:srgbClr val="0000FF"/>
                </a:solidFill>
                <a:effectLst>
                  <a:outerShdw blurRad="38100" dist="38100" dir="2700000" algn="tl">
                    <a:srgbClr val="C0C0C0"/>
                  </a:outerShdw>
                </a:effectLst>
                <a:latin typeface="Times New Roman" pitchFamily="18" charset="0"/>
              </a:rPr>
              <a:t>整数分拆性质</a:t>
            </a:r>
            <a:r>
              <a:rPr lang="en-US" altLang="zh-CN" sz="3600" b="1" dirty="0">
                <a:solidFill>
                  <a:srgbClr val="0000FF"/>
                </a:solidFill>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整数</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拆分成最大数为</a:t>
            </a:r>
            <a:r>
              <a:rPr lang="en-US" altLang="zh-CN" b="1" i="1" dirty="0">
                <a:solidFill>
                  <a:srgbClr val="0000FF"/>
                </a:solidFill>
                <a:effectLst>
                  <a:outerShdw blurRad="38100" dist="38100" dir="2700000" algn="tl">
                    <a:srgbClr val="C0C0C0"/>
                  </a:outerShdw>
                </a:effectLst>
                <a:latin typeface="Times New Roman" pitchFamily="18" charset="0"/>
              </a:rPr>
              <a:t>k</a:t>
            </a:r>
            <a:r>
              <a:rPr lang="zh-CN" altLang="en-US" b="1" dirty="0">
                <a:effectLst>
                  <a:outerShdw blurRad="38100" dist="38100" dir="2700000" algn="tl">
                    <a:srgbClr val="C0C0C0"/>
                  </a:outerShdw>
                </a:effectLst>
                <a:latin typeface="Times New Roman" pitchFamily="18" charset="0"/>
              </a:rPr>
              <a:t>的拆分数与把数</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a:t>
            </a:r>
            <a:r>
              <a:rPr lang="en-US" altLang="zh-CN" b="1" i="1" dirty="0">
                <a:solidFill>
                  <a:srgbClr val="0000FF"/>
                </a:solidFill>
                <a:effectLst>
                  <a:outerShdw blurRad="38100" dist="38100" dir="2700000" algn="tl">
                    <a:srgbClr val="C0C0C0"/>
                  </a:outerShdw>
                </a:effectLst>
                <a:latin typeface="Times New Roman" pitchFamily="18" charset="0"/>
              </a:rPr>
              <a:t>k</a:t>
            </a:r>
            <a:r>
              <a:rPr lang="zh-CN" altLang="en-US" b="1" dirty="0">
                <a:effectLst>
                  <a:outerShdw blurRad="38100" dist="38100" dir="2700000" algn="tl">
                    <a:srgbClr val="C0C0C0"/>
                  </a:outerShdw>
                </a:effectLst>
                <a:latin typeface="Times New Roman" pitchFamily="18" charset="0"/>
              </a:rPr>
              <a:t>个数的和的拆分数相等</a:t>
            </a:r>
            <a:r>
              <a:rPr lang="en-US" altLang="zh-CN" b="1" dirty="0">
                <a:effectLst>
                  <a:outerShdw blurRad="38100" dist="38100" dir="2700000" algn="tl">
                    <a:srgbClr val="C0C0C0"/>
                  </a:outerShdw>
                </a:effectLst>
                <a:latin typeface="Times New Roman" pitchFamily="18" charset="0"/>
              </a:rPr>
              <a:t>.</a:t>
            </a:r>
            <a:r>
              <a:rPr lang="en-US" altLang="zh-CN"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整数</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拆分成最多不超过</a:t>
            </a:r>
            <a:r>
              <a:rPr lang="en-US" altLang="zh-CN" b="1" i="1" dirty="0">
                <a:solidFill>
                  <a:srgbClr val="0000FF"/>
                </a:solidFill>
                <a:effectLst>
                  <a:outerShdw blurRad="38100" dist="38100" dir="2700000" algn="tl">
                    <a:srgbClr val="C0C0C0"/>
                  </a:outerShdw>
                </a:effectLst>
                <a:latin typeface="Times New Roman" pitchFamily="18" charset="0"/>
              </a:rPr>
              <a:t>m</a:t>
            </a:r>
            <a:r>
              <a:rPr lang="zh-CN" altLang="en-US" b="1" dirty="0">
                <a:effectLst>
                  <a:outerShdw blurRad="38100" dist="38100" dir="2700000" algn="tl">
                    <a:srgbClr val="C0C0C0"/>
                  </a:outerShdw>
                </a:effectLst>
                <a:latin typeface="Times New Roman" pitchFamily="18" charset="0"/>
              </a:rPr>
              <a:t>个数的拆分数与最大的数不超过</a:t>
            </a:r>
            <a:r>
              <a:rPr lang="en-US" altLang="zh-CN" b="1" i="1" dirty="0">
                <a:solidFill>
                  <a:srgbClr val="0000FF"/>
                </a:solidFill>
                <a:effectLst>
                  <a:outerShdw blurRad="38100" dist="38100" dir="2700000" algn="tl">
                    <a:srgbClr val="C0C0C0"/>
                  </a:outerShdw>
                </a:effectLst>
                <a:latin typeface="Times New Roman" pitchFamily="18" charset="0"/>
              </a:rPr>
              <a:t>m</a:t>
            </a:r>
            <a:r>
              <a:rPr lang="zh-CN" altLang="en-US" b="1" dirty="0">
                <a:effectLst>
                  <a:outerShdw blurRad="38100" dist="38100" dir="2700000" algn="tl">
                    <a:srgbClr val="C0C0C0"/>
                  </a:outerShdw>
                </a:effectLst>
                <a:latin typeface="Times New Roman" pitchFamily="18" charset="0"/>
              </a:rPr>
              <a:t>的拆分数相等</a:t>
            </a:r>
            <a:r>
              <a:rPr lang="en-US" altLang="zh-CN" b="1" dirty="0">
                <a:effectLst>
                  <a:outerShdw blurRad="38100" dist="38100" dir="2700000" algn="tl">
                    <a:srgbClr val="C0C0C0"/>
                  </a:outerShdw>
                </a:effectLst>
                <a:latin typeface="Times New Roman" pitchFamily="18" charset="0"/>
              </a:rPr>
              <a:t>.</a:t>
            </a:r>
            <a:r>
              <a:rPr lang="en-US" altLang="zh-CN"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整数</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拆分成互不相同的若干奇数的和的拆分数</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与把</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拆分成有自共轭的</a:t>
            </a:r>
            <a:r>
              <a:rPr lang="en-US" altLang="zh-CN" b="1" dirty="0" err="1">
                <a:solidFill>
                  <a:srgbClr val="0000FF"/>
                </a:solidFill>
                <a:effectLst>
                  <a:outerShdw blurRad="38100" dist="38100" dir="2700000" algn="tl">
                    <a:srgbClr val="C0C0C0"/>
                  </a:outerShdw>
                </a:effectLst>
                <a:latin typeface="Times New Roman" pitchFamily="18" charset="0"/>
              </a:rPr>
              <a:t>Ferrers</a:t>
            </a:r>
            <a:r>
              <a:rPr lang="zh-CN" altLang="en-US" b="1" dirty="0">
                <a:effectLst>
                  <a:outerShdw blurRad="38100" dist="38100" dir="2700000" algn="tl">
                    <a:srgbClr val="C0C0C0"/>
                  </a:outerShdw>
                </a:effectLst>
                <a:latin typeface="Times New Roman" pitchFamily="18" charset="0"/>
              </a:rPr>
              <a:t>图象的拆分数相等</a:t>
            </a:r>
            <a:r>
              <a:rPr lang="en-US" altLang="zh-CN" b="1" dirty="0">
                <a:effectLst>
                  <a:outerShdw blurRad="38100" dist="38100" dir="2700000" algn="tl">
                    <a:srgbClr val="C0C0C0"/>
                  </a:outerShdw>
                </a:effectLst>
                <a:latin typeface="Times New Roman" pitchFamily="18" charset="0"/>
              </a:rPr>
              <a:t>.</a:t>
            </a:r>
            <a:r>
              <a:rPr lang="en-US" altLang="zh-CN" dirty="0">
                <a:effectLst>
                  <a:outerShdw blurRad="38100" dist="38100" dir="2700000" algn="tl">
                    <a:srgbClr val="C0C0C0"/>
                  </a:outerShdw>
                </a:effectLst>
                <a:latin typeface="Times New Roman" pitchFamily="18" charset="0"/>
              </a:rPr>
              <a:t> </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正整数</a:t>
            </a:r>
            <a:r>
              <a:rPr lang="en-US" altLang="zh-CN" b="1" i="1" dirty="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拆分成不超过</a:t>
            </a:r>
            <a:r>
              <a:rPr lang="en-US" altLang="zh-CN" b="1" i="1" dirty="0">
                <a:solidFill>
                  <a:srgbClr val="0000FF"/>
                </a:solidFill>
                <a:effectLst>
                  <a:outerShdw blurRad="38100" dist="38100" dir="2700000" algn="tl">
                    <a:srgbClr val="C0C0C0"/>
                  </a:outerShdw>
                </a:effectLst>
                <a:latin typeface="Times New Roman" pitchFamily="18" charset="0"/>
              </a:rPr>
              <a:t>k</a:t>
            </a:r>
            <a:r>
              <a:rPr lang="zh-CN" altLang="en-US" b="1" dirty="0">
                <a:effectLst>
                  <a:outerShdw blurRad="38100" dist="38100" dir="2700000" algn="tl">
                    <a:srgbClr val="C0C0C0"/>
                  </a:outerShdw>
                </a:effectLst>
                <a:latin typeface="Times New Roman" pitchFamily="18" charset="0"/>
              </a:rPr>
              <a:t>个数的和的拆分数</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等于将</a:t>
            </a:r>
            <a:r>
              <a:rPr lang="en-US" altLang="zh-CN" b="1" i="1" dirty="0" err="1">
                <a:solidFill>
                  <a:srgbClr val="0000FF"/>
                </a:solidFill>
                <a:effectLst>
                  <a:outerShdw blurRad="38100" dist="38100" dir="2700000" algn="tl">
                    <a:srgbClr val="C0C0C0"/>
                  </a:outerShdw>
                </a:effectLst>
                <a:latin typeface="Times New Roman" pitchFamily="18" charset="0"/>
              </a:rPr>
              <a:t>n</a:t>
            </a:r>
            <a:r>
              <a:rPr lang="en-US" altLang="zh-CN" b="1" dirty="0" err="1">
                <a:solidFill>
                  <a:srgbClr val="0000FF"/>
                </a:solidFill>
                <a:effectLst>
                  <a:outerShdw blurRad="38100" dist="38100" dir="2700000" algn="tl">
                    <a:srgbClr val="C0C0C0"/>
                  </a:outerShdw>
                </a:effectLst>
                <a:latin typeface="Times New Roman" pitchFamily="18" charset="0"/>
              </a:rPr>
              <a:t>+</a:t>
            </a:r>
            <a:r>
              <a:rPr lang="en-US" altLang="zh-CN" b="1" i="1" dirty="0" err="1">
                <a:solidFill>
                  <a:srgbClr val="0000FF"/>
                </a:solidFill>
                <a:effectLst>
                  <a:outerShdw blurRad="38100" dist="38100" dir="2700000" algn="tl">
                    <a:srgbClr val="C0C0C0"/>
                  </a:outerShdw>
                </a:effectLst>
                <a:latin typeface="Times New Roman" pitchFamily="18" charset="0"/>
              </a:rPr>
              <a:t>k</a:t>
            </a:r>
            <a:r>
              <a:rPr lang="zh-CN" altLang="en-US" b="1" dirty="0">
                <a:effectLst>
                  <a:outerShdw blurRad="38100" dist="38100" dir="2700000" algn="tl">
                    <a:srgbClr val="C0C0C0"/>
                  </a:outerShdw>
                </a:effectLst>
                <a:latin typeface="Times New Roman" pitchFamily="18" charset="0"/>
              </a:rPr>
              <a:t>拆分成正好</a:t>
            </a:r>
            <a:r>
              <a:rPr lang="en-US" altLang="zh-CN" b="1" i="1" dirty="0">
                <a:solidFill>
                  <a:srgbClr val="0000FF"/>
                </a:solidFill>
                <a:effectLst>
                  <a:outerShdw blurRad="38100" dist="38100" dir="2700000" algn="tl">
                    <a:srgbClr val="C0C0C0"/>
                  </a:outerShdw>
                </a:effectLst>
                <a:latin typeface="Times New Roman" pitchFamily="18" charset="0"/>
              </a:rPr>
              <a:t>k</a:t>
            </a:r>
            <a:r>
              <a:rPr lang="zh-CN" altLang="en-US" b="1" dirty="0">
                <a:effectLst>
                  <a:outerShdw blurRad="38100" dist="38100" dir="2700000" algn="tl">
                    <a:srgbClr val="C0C0C0"/>
                  </a:outerShdw>
                </a:effectLst>
                <a:latin typeface="Times New Roman" pitchFamily="18" charset="0"/>
              </a:rPr>
              <a:t>个数的拆分数</a:t>
            </a:r>
            <a:r>
              <a:rPr lang="en-US" altLang="zh-CN" b="1" dirty="0">
                <a:effectLst>
                  <a:outerShdw blurRad="38100" dist="38100" dir="2700000" algn="tl">
                    <a:srgbClr val="C0C0C0"/>
                  </a:outerShdw>
                </a:effectLst>
                <a:latin typeface="Times New Roman" pitchFamily="18" charset="0"/>
              </a:rPr>
              <a:t>.</a:t>
            </a:r>
          </a:p>
          <a:p>
            <a:pPr marL="609600" indent="-609600">
              <a:buClr>
                <a:srgbClr val="FF0000"/>
              </a:buClr>
              <a:buFont typeface="Wingdings" pitchFamily="2" charset="2"/>
              <a:buChar char="l"/>
            </a:pPr>
            <a:r>
              <a:rPr lang="zh-CN" altLang="en-US" b="1" dirty="0">
                <a:effectLst>
                  <a:outerShdw blurRad="38100" dist="38100" dir="2700000" algn="tl">
                    <a:srgbClr val="C0C0C0"/>
                  </a:outerShdw>
                </a:effectLst>
                <a:latin typeface="Times New Roman" pitchFamily="18" charset="0"/>
              </a:rPr>
              <a:t>这些性质很容易用</a:t>
            </a:r>
            <a:r>
              <a:rPr lang="en-US" altLang="zh-CN" b="1" dirty="0" err="1">
                <a:solidFill>
                  <a:srgbClr val="0000FF"/>
                </a:solidFill>
                <a:effectLst>
                  <a:outerShdw blurRad="38100" dist="38100" dir="2700000" algn="tl">
                    <a:srgbClr val="C0C0C0"/>
                  </a:outerShdw>
                </a:effectLst>
                <a:latin typeface="Times New Roman" pitchFamily="18" charset="0"/>
              </a:rPr>
              <a:t>Ferrers</a:t>
            </a:r>
            <a:r>
              <a:rPr lang="zh-CN" altLang="en-US" b="1" dirty="0">
                <a:effectLst>
                  <a:outerShdw blurRad="38100" dist="38100" dir="2700000" algn="tl">
                    <a:srgbClr val="C0C0C0"/>
                  </a:outerShdw>
                </a:effectLst>
                <a:latin typeface="Times New Roman" pitchFamily="18" charset="0"/>
              </a:rPr>
              <a:t>图象方法证明</a:t>
            </a:r>
            <a:r>
              <a:rPr lang="en-US" altLang="zh-CN" b="1" dirty="0">
                <a:effectLst>
                  <a:outerShdw blurRad="38100" dist="38100" dir="2700000" algn="tl">
                    <a:srgbClr val="C0C0C0"/>
                  </a:outerShdw>
                </a:effectLst>
                <a:latin typeface="Times New Roman" pitchFamily="18"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strips(downRigh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strips(downRigh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strips(downRigh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strips(downRight)">
                                      <p:cBhvr>
                                        <p:cTn id="22" dur="500"/>
                                        <p:tgtEl>
                                          <p:spTgt spid="3020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02083">
                                            <p:txEl>
                                              <p:pRg st="4" end="4"/>
                                            </p:txEl>
                                          </p:spTgt>
                                        </p:tgtEl>
                                        <p:attrNameLst>
                                          <p:attrName>style.visibility</p:attrName>
                                        </p:attrNameLst>
                                      </p:cBhvr>
                                      <p:to>
                                        <p:strVal val="visible"/>
                                      </p:to>
                                    </p:set>
                                    <p:animEffect transition="in" filter="strips(downRight)">
                                      <p:cBhvr>
                                        <p:cTn id="27" dur="500"/>
                                        <p:tgtEl>
                                          <p:spTgt spid="3020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02083">
                                            <p:txEl>
                                              <p:pRg st="5" end="5"/>
                                            </p:txEl>
                                          </p:spTgt>
                                        </p:tgtEl>
                                        <p:attrNameLst>
                                          <p:attrName>style.visibility</p:attrName>
                                        </p:attrNameLst>
                                      </p:cBhvr>
                                      <p:to>
                                        <p:strVal val="visible"/>
                                      </p:to>
                                    </p:set>
                                    <p:animEffect transition="in" filter="strips(downRight)">
                                      <p:cBhvr>
                                        <p:cTn id="32" dur="500"/>
                                        <p:tgtEl>
                                          <p:spTgt spid="302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C88561D-2963-4E2B-8B10-A4148DD645B3}" type="slidenum">
              <a:rPr lang="en-US" altLang="zh-CN"/>
              <a:pPr/>
              <a:t>85</a:t>
            </a:fld>
            <a:endParaRPr lang="en-US" altLang="zh-CN"/>
          </a:p>
        </p:txBody>
      </p:sp>
      <p:sp>
        <p:nvSpPr>
          <p:cNvPr id="258050" name="Rectangle 2"/>
          <p:cNvSpPr>
            <a:spLocks noGrp="1" noChangeArrowheads="1"/>
          </p:cNvSpPr>
          <p:nvPr>
            <p:ph type="title"/>
          </p:nvPr>
        </p:nvSpPr>
        <p:spPr/>
        <p:txBody>
          <a:bodyPr/>
          <a:lstStyle/>
          <a:p>
            <a:r>
              <a:rPr lang="zh-CN" altLang="en-US" b="1" dirty="0" smtClean="0">
                <a:solidFill>
                  <a:srgbClr val="FF0000"/>
                </a:solidFill>
                <a:effectLst>
                  <a:outerShdw blurRad="38100" dist="38100" dir="2700000" algn="tl">
                    <a:srgbClr val="C0C0C0"/>
                  </a:outerShdw>
                </a:effectLst>
              </a:rPr>
              <a:t>指数型母函数</a:t>
            </a:r>
            <a:endParaRPr lang="zh-CN" altLang="en-US" b="1" dirty="0">
              <a:solidFill>
                <a:srgbClr val="FF0000"/>
              </a:solidFill>
              <a:effectLst>
                <a:outerShdw blurRad="38100" dist="38100" dir="2700000" algn="tl">
                  <a:srgbClr val="C0C0C0"/>
                </a:outerShdw>
              </a:effectLst>
            </a:endParaRPr>
          </a:p>
        </p:txBody>
      </p:sp>
      <p:sp>
        <p:nvSpPr>
          <p:cNvPr id="258051" name="Rectangle 3"/>
          <p:cNvSpPr>
            <a:spLocks noGrp="1" noChangeArrowheads="1"/>
          </p:cNvSpPr>
          <p:nvPr>
            <p:ph type="body" idx="1"/>
          </p:nvPr>
        </p:nvSpPr>
        <p:spPr>
          <a:xfrm>
            <a:off x="457200" y="1600201"/>
            <a:ext cx="8229600" cy="2404864"/>
          </a:xfrm>
        </p:spPr>
        <p:txBody>
          <a:bodyPr/>
          <a:lstStyle/>
          <a:p>
            <a:r>
              <a:rPr lang="zh-CN" altLang="en-US" b="1" dirty="0" smtClean="0">
                <a:latin typeface="Times New Roman" pitchFamily="18" charset="0"/>
              </a:rPr>
              <a:t>对于一个数列              </a:t>
            </a:r>
            <a:r>
              <a:rPr lang="en-US" altLang="zh-CN" b="1" dirty="0" smtClean="0">
                <a:latin typeface="Times New Roman" pitchFamily="18" charset="0"/>
              </a:rPr>
              <a:t> </a:t>
            </a:r>
            <a:r>
              <a:rPr lang="zh-CN" altLang="en-US" b="1" dirty="0" smtClean="0">
                <a:latin typeface="Times New Roman" pitchFamily="18" charset="0"/>
              </a:rPr>
              <a:t>其母函数为</a:t>
            </a:r>
            <a:endParaRPr lang="zh-CN" altLang="en-US" b="1" dirty="0">
              <a:latin typeface="Times New Roman" pitchFamily="18" charset="0"/>
            </a:endParaRPr>
          </a:p>
        </p:txBody>
      </p:sp>
      <p:graphicFrame>
        <p:nvGraphicFramePr>
          <p:cNvPr id="5" name="Object 7"/>
          <p:cNvGraphicFramePr>
            <a:graphicFrameLocks noChangeAspect="1"/>
          </p:cNvGraphicFramePr>
          <p:nvPr>
            <p:extLst>
              <p:ext uri="{D42A27DB-BD31-4B8C-83A1-F6EECF244321}">
                <p14:modId xmlns:p14="http://schemas.microsoft.com/office/powerpoint/2010/main" val="2362659545"/>
              </p:ext>
            </p:extLst>
          </p:nvPr>
        </p:nvGraphicFramePr>
        <p:xfrm>
          <a:off x="3347864" y="1484784"/>
          <a:ext cx="2847975" cy="701675"/>
        </p:xfrm>
        <a:graphic>
          <a:graphicData uri="http://schemas.openxmlformats.org/presentationml/2006/ole">
            <mc:AlternateContent xmlns:mc="http://schemas.openxmlformats.org/markup-compatibility/2006">
              <mc:Choice xmlns:v="urn:schemas-microsoft-com:vml" Requires="v">
                <p:oleObj spid="_x0000_s1074" name="公式" r:id="rId3" imgW="990600" imgH="241300" progId="Equation.3">
                  <p:embed/>
                </p:oleObj>
              </mc:Choice>
              <mc:Fallback>
                <p:oleObj name="公式" r:id="rId3" imgW="990600" imgH="241300" progId="Equation.3">
                  <p:embed/>
                  <p:pic>
                    <p:nvPicPr>
                      <p:cNvPr id="0" name=""/>
                      <p:cNvPicPr>
                        <a:picLocks noChangeAspect="1" noChangeArrowheads="1"/>
                      </p:cNvPicPr>
                      <p:nvPr/>
                    </p:nvPicPr>
                    <p:blipFill>
                      <a:blip r:embed="rId4"/>
                      <a:srcRect/>
                      <a:stretch>
                        <a:fillRect/>
                      </a:stretch>
                    </p:blipFill>
                    <p:spPr bwMode="auto">
                      <a:xfrm>
                        <a:off x="3347864" y="1484784"/>
                        <a:ext cx="2847975"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1334363536"/>
              </p:ext>
            </p:extLst>
          </p:nvPr>
        </p:nvGraphicFramePr>
        <p:xfrm>
          <a:off x="1547664" y="2276872"/>
          <a:ext cx="5843587" cy="739775"/>
        </p:xfrm>
        <a:graphic>
          <a:graphicData uri="http://schemas.openxmlformats.org/presentationml/2006/ole">
            <mc:AlternateContent xmlns:mc="http://schemas.openxmlformats.org/markup-compatibility/2006">
              <mc:Choice xmlns:v="urn:schemas-microsoft-com:vml" Requires="v">
                <p:oleObj spid="_x0000_s1075" name="公式" r:id="rId5" imgW="2032000" imgH="254000" progId="Equation.3">
                  <p:embed/>
                </p:oleObj>
              </mc:Choice>
              <mc:Fallback>
                <p:oleObj name="公式" r:id="rId5" imgW="2032000" imgH="254000" progId="Equation.3">
                  <p:embed/>
                  <p:pic>
                    <p:nvPicPr>
                      <p:cNvPr id="0" name=""/>
                      <p:cNvPicPr>
                        <a:picLocks noChangeAspect="1" noChangeArrowheads="1"/>
                      </p:cNvPicPr>
                      <p:nvPr/>
                    </p:nvPicPr>
                    <p:blipFill>
                      <a:blip r:embed="rId6"/>
                      <a:srcRect/>
                      <a:stretch>
                        <a:fillRect/>
                      </a:stretch>
                    </p:blipFill>
                    <p:spPr bwMode="auto">
                      <a:xfrm>
                        <a:off x="1547664" y="2276872"/>
                        <a:ext cx="5843587"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467544" y="3429000"/>
            <a:ext cx="8229600" cy="7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FF0000"/>
              </a:buClr>
              <a:buFont typeface="Wingdings" pitchFamily="2" charset="2"/>
              <a:buChar char="l"/>
            </a:pPr>
            <a:r>
              <a:rPr lang="zh-CN" altLang="en-US" sz="2800" dirty="0" smtClean="0">
                <a:effectLst>
                  <a:outerShdw blurRad="38100" dist="38100" dir="2700000" algn="tl">
                    <a:srgbClr val="C0C0C0"/>
                  </a:outerShdw>
                </a:effectLst>
                <a:latin typeface="Times New Roman" pitchFamily="18" charset="0"/>
              </a:rPr>
              <a:t>称下列函数为该</a:t>
            </a:r>
            <a:r>
              <a:rPr lang="zh-CN" altLang="en-US" sz="2800" dirty="0">
                <a:effectLst>
                  <a:outerShdw blurRad="38100" dist="38100" dir="2700000" algn="tl">
                    <a:srgbClr val="C0C0C0"/>
                  </a:outerShdw>
                </a:effectLst>
                <a:latin typeface="Times New Roman" pitchFamily="18" charset="0"/>
              </a:rPr>
              <a:t>数列的</a:t>
            </a:r>
            <a:r>
              <a:rPr lang="zh-CN" altLang="en-US" sz="2800" dirty="0">
                <a:solidFill>
                  <a:srgbClr val="FF0000"/>
                </a:solidFill>
                <a:effectLst>
                  <a:outerShdw blurRad="38100" dist="38100" dir="2700000" algn="tl">
                    <a:srgbClr val="C0C0C0"/>
                  </a:outerShdw>
                </a:effectLst>
                <a:latin typeface="Times New Roman" pitchFamily="18" charset="0"/>
              </a:rPr>
              <a:t>指数型母函数</a:t>
            </a:r>
            <a:r>
              <a:rPr lang="en-US" altLang="zh-CN" sz="2800" dirty="0">
                <a:solidFill>
                  <a:srgbClr val="FF0000"/>
                </a:solidFill>
                <a:effectLst>
                  <a:outerShdw blurRad="38100" dist="38100" dir="2700000" algn="tl">
                    <a:srgbClr val="C0C0C0"/>
                  </a:outerShdw>
                </a:effectLst>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3553271760"/>
              </p:ext>
            </p:extLst>
          </p:nvPr>
        </p:nvGraphicFramePr>
        <p:xfrm>
          <a:off x="827584" y="4293096"/>
          <a:ext cx="7377112" cy="1217612"/>
        </p:xfrm>
        <a:graphic>
          <a:graphicData uri="http://schemas.openxmlformats.org/presentationml/2006/ole">
            <mc:AlternateContent xmlns:mc="http://schemas.openxmlformats.org/markup-compatibility/2006">
              <mc:Choice xmlns:v="urn:schemas-microsoft-com:vml" Requires="v">
                <p:oleObj spid="_x0000_s1076" name="公式" r:id="rId7" imgW="2565360" imgH="419040" progId="Equation.3">
                  <p:embed/>
                </p:oleObj>
              </mc:Choice>
              <mc:Fallback>
                <p:oleObj name="公式" r:id="rId7" imgW="256536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4293096"/>
                        <a:ext cx="7377112" cy="1217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76463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strVal val="#ppt_w*0.70"/>
                                          </p:val>
                                        </p:tav>
                                        <p:tav tm="100000">
                                          <p:val>
                                            <p:strVal val="#ppt_w"/>
                                          </p:val>
                                        </p:tav>
                                      </p:tavLst>
                                    </p:anim>
                                    <p:anim calcmode="lin" valueType="num">
                                      <p:cBhvr>
                                        <p:cTn id="19" dur="1000" fill="hold"/>
                                        <p:tgtEl>
                                          <p:spTgt spid="6"/>
                                        </p:tgtEl>
                                        <p:attrNameLst>
                                          <p:attrName>ppt_h</p:attrName>
                                        </p:attrNameLst>
                                      </p:cBhvr>
                                      <p:tavLst>
                                        <p:tav tm="0">
                                          <p:val>
                                            <p:strVal val="#ppt_h"/>
                                          </p:val>
                                        </p:tav>
                                        <p:tav tm="100000">
                                          <p:val>
                                            <p:strVal val="#ppt_h"/>
                                          </p:val>
                                        </p:tav>
                                      </p:tavLst>
                                    </p:anim>
                                    <p:animEffect transition="in" filter="fade">
                                      <p:cBhvr>
                                        <p:cTn id="20" dur="1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strVal val="#ppt_w*0.70"/>
                                          </p:val>
                                        </p:tav>
                                        <p:tav tm="100000">
                                          <p:val>
                                            <p:strVal val="#ppt_w"/>
                                          </p:val>
                                        </p:tav>
                                      </p:tavLst>
                                    </p:anim>
                                    <p:anim calcmode="lin" valueType="num">
                                      <p:cBhvr>
                                        <p:cTn id="31" dur="1000" fill="hold"/>
                                        <p:tgtEl>
                                          <p:spTgt spid="8"/>
                                        </p:tgtEl>
                                        <p:attrNameLst>
                                          <p:attrName>ppt_h</p:attrName>
                                        </p:attrNameLst>
                                      </p:cBhvr>
                                      <p:tavLst>
                                        <p:tav tm="0">
                                          <p:val>
                                            <p:strVal val="#ppt_h"/>
                                          </p:val>
                                        </p:tav>
                                        <p:tav tm="100000">
                                          <p:val>
                                            <p:strVal val="#ppt_h"/>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86</a:t>
            </a:fld>
            <a:endParaRPr lang="en-US" altLang="zh-CN"/>
          </a:p>
        </p:txBody>
      </p:sp>
      <p:sp>
        <p:nvSpPr>
          <p:cNvPr id="3" name="Text Box 2"/>
          <p:cNvSpPr txBox="1">
            <a:spLocks noChangeArrowheads="1"/>
          </p:cNvSpPr>
          <p:nvPr/>
        </p:nvSpPr>
        <p:spPr bwMode="auto">
          <a:xfrm>
            <a:off x="519113" y="84138"/>
            <a:ext cx="1816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rgbClr val="FF0000"/>
                </a:solidFill>
                <a:effectLst>
                  <a:outerShdw blurRad="38100" dist="38100" dir="2700000" algn="tl">
                    <a:srgbClr val="C0C0C0"/>
                  </a:outerShdw>
                </a:effectLst>
              </a:rPr>
              <a:t>常用公式</a:t>
            </a:r>
          </a:p>
        </p:txBody>
      </p:sp>
      <p:graphicFrame>
        <p:nvGraphicFramePr>
          <p:cNvPr id="5" name="Object 3"/>
          <p:cNvGraphicFramePr>
            <a:graphicFrameLocks noChangeAspect="1"/>
          </p:cNvGraphicFramePr>
          <p:nvPr/>
        </p:nvGraphicFramePr>
        <p:xfrm>
          <a:off x="539750" y="908050"/>
          <a:ext cx="7559675" cy="5189538"/>
        </p:xfrm>
        <a:graphic>
          <a:graphicData uri="http://schemas.openxmlformats.org/presentationml/2006/ole">
            <mc:AlternateContent xmlns:mc="http://schemas.openxmlformats.org/markup-compatibility/2006">
              <mc:Choice xmlns:v="urn:schemas-microsoft-com:vml" Requires="v">
                <p:oleObj spid="_x0000_s307218" name="公式" r:id="rId3" imgW="2552400" imgH="1752480" progId="Equation.3">
                  <p:embed/>
                </p:oleObj>
              </mc:Choice>
              <mc:Fallback>
                <p:oleObj name="公式" r:id="rId3" imgW="2552400" imgH="1752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7559675" cy="5189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73367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87</a:t>
            </a:fld>
            <a:endParaRPr lang="en-US" altLang="zh-CN"/>
          </a:p>
        </p:txBody>
      </p:sp>
      <p:sp>
        <p:nvSpPr>
          <p:cNvPr id="5" name="Rectangle 3"/>
          <p:cNvSpPr txBox="1">
            <a:spLocks noChangeArrowheads="1"/>
          </p:cNvSpPr>
          <p:nvPr/>
        </p:nvSpPr>
        <p:spPr bwMode="auto">
          <a:xfrm>
            <a:off x="395288" y="981447"/>
            <a:ext cx="82296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Clr>
                <a:srgbClr val="FF0000"/>
              </a:buClr>
              <a:buFont typeface="Wingdings" pitchFamily="2" charset="2"/>
              <a:buChar char="l"/>
            </a:pPr>
            <a:r>
              <a:rPr lang="zh-CN" altLang="en-US" sz="3600" b="1" smtClean="0">
                <a:effectLst>
                  <a:outerShdw blurRad="38100" dist="38100" dir="2700000" algn="tl">
                    <a:srgbClr val="C0C0C0"/>
                  </a:outerShdw>
                </a:effectLst>
                <a:latin typeface="Times New Roman" pitchFamily="18" charset="0"/>
              </a:rPr>
              <a:t>构造指数型母函数的目的是为了使得母函数形式更简单</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尤其对排列类型的递归数列更是如此</a:t>
            </a:r>
            <a:r>
              <a:rPr lang="en-US" altLang="zh-CN" sz="3600" b="1" smtClean="0">
                <a:effectLst>
                  <a:outerShdw blurRad="38100" dist="38100" dir="2700000" algn="tl">
                    <a:srgbClr val="C0C0C0"/>
                  </a:outerShdw>
                </a:effectLst>
                <a:latin typeface="Times New Roman" pitchFamily="18" charset="0"/>
              </a:rPr>
              <a:t>. </a:t>
            </a:r>
            <a:r>
              <a:rPr lang="zh-CN" altLang="en-US" sz="3600" b="1" smtClean="0">
                <a:effectLst>
                  <a:outerShdw blurRad="38100" dist="38100" dir="2700000" algn="tl">
                    <a:srgbClr val="C0C0C0"/>
                  </a:outerShdw>
                </a:effectLst>
                <a:latin typeface="Times New Roman" pitchFamily="18" charset="0"/>
              </a:rPr>
              <a:t>看几个简单例子</a:t>
            </a:r>
            <a:r>
              <a:rPr lang="en-US" altLang="zh-CN" sz="3600" b="1" smtClean="0">
                <a:effectLst>
                  <a:outerShdw blurRad="38100" dist="38100" dir="2700000" algn="tl">
                    <a:srgbClr val="C0C0C0"/>
                  </a:outerShdw>
                </a:effectLst>
                <a:latin typeface="Times New Roman" pitchFamily="18" charset="0"/>
              </a:rPr>
              <a:t>.</a:t>
            </a:r>
            <a:endParaRPr lang="en-US" altLang="zh-CN" sz="3600" b="1"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690837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88</a:t>
            </a:fld>
            <a:endParaRPr lang="en-US" altLang="zh-CN"/>
          </a:p>
        </p:txBody>
      </p:sp>
      <p:sp>
        <p:nvSpPr>
          <p:cNvPr id="3" name="Rectangle 3"/>
          <p:cNvSpPr txBox="1">
            <a:spLocks noChangeArrowheads="1"/>
          </p:cNvSpPr>
          <p:nvPr/>
        </p:nvSpPr>
        <p:spPr bwMode="auto">
          <a:xfrm>
            <a:off x="323850" y="333375"/>
            <a:ext cx="82296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a:buFontTx/>
              <a:buNone/>
            </a:pPr>
            <a:r>
              <a:rPr lang="en-US" altLang="zh-CN" sz="3600" b="1" dirty="0" smtClean="0">
                <a:solidFill>
                  <a:srgbClr val="FF0000"/>
                </a:solidFill>
                <a:effectLst>
                  <a:outerShdw blurRad="38100" dist="38100" dir="2700000" algn="tl">
                    <a:srgbClr val="C0C0C0"/>
                  </a:outerShdw>
                </a:effectLst>
                <a:latin typeface="Times New Roman" pitchFamily="18" charset="0"/>
              </a:rPr>
              <a:t>(a)</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设</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smtClean="0">
                <a:solidFill>
                  <a:srgbClr val="0000FF"/>
                </a:solidFill>
                <a:effectLst>
                  <a:outerShdw blurRad="38100" dist="38100" dir="2700000" algn="tl">
                    <a:srgbClr val="C0C0C0"/>
                  </a:outerShdw>
                </a:effectLst>
                <a:latin typeface="Times New Roman" pitchFamily="18" charset="0"/>
              </a:rPr>
              <a:t>k</a:t>
            </a:r>
            <a:r>
              <a:rPr lang="en-US" altLang="zh-CN" sz="3600" b="1" dirty="0" smtClean="0">
                <a:solidFill>
                  <a:srgbClr val="0000FF"/>
                </a:solidFill>
                <a:effectLst>
                  <a:outerShdw blurRad="38100" dist="38100" dir="2700000" algn="tl">
                    <a:srgbClr val="C0C0C0"/>
                  </a:outerShdw>
                </a:effectLst>
                <a:latin typeface="Times New Roman" pitchFamily="18" charset="0"/>
              </a:rPr>
              <a:t>.</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若元素</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1</a:t>
            </a:r>
            <a:r>
              <a:rPr lang="zh-CN" altLang="en-US" sz="3600" b="1" dirty="0" smtClean="0">
                <a:effectLst>
                  <a:outerShdw blurRad="38100" dist="38100" dir="2700000" algn="tl">
                    <a:srgbClr val="C0C0C0"/>
                  </a:outerShdw>
                </a:effectLst>
                <a:latin typeface="Times New Roman" pitchFamily="18" charset="0"/>
              </a:rPr>
              <a:t>个</a:t>
            </a:r>
            <a:r>
              <a:rPr lang="en-US" altLang="zh-CN" sz="3600" b="1" dirty="0" smtClean="0">
                <a:effectLst>
                  <a:outerShdw blurRad="38100" dist="38100" dir="2700000" algn="tl">
                    <a:srgbClr val="C0C0C0"/>
                  </a:outerShdw>
                </a:effectLst>
                <a:latin typeface="Times New Roman" pitchFamily="18" charset="0"/>
              </a:rPr>
              <a:t>, </a:t>
            </a:r>
          </a:p>
          <a:p>
            <a:pPr marL="609600" indent="-609600">
              <a:buFontTx/>
              <a:buNone/>
            </a:pP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元素</a:t>
            </a:r>
            <a:r>
              <a:rPr lang="en-US" altLang="zh-CN" sz="3600" b="1" i="1" dirty="0"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smtClean="0">
                <a:solidFill>
                  <a:srgbClr val="0000FF"/>
                </a:solidFill>
                <a:effectLst>
                  <a:outerShdw blurRad="38100" dist="38100" dir="2700000" algn="tl">
                    <a:srgbClr val="C0C0C0"/>
                  </a:outerShdw>
                </a:effectLst>
                <a:latin typeface="Times New Roman" pitchFamily="18" charset="0"/>
              </a:rPr>
              <a:t>2</a:t>
            </a:r>
            <a:r>
              <a:rPr lang="zh-CN" altLang="en-US" sz="3600" b="1" dirty="0" smtClean="0">
                <a:effectLst>
                  <a:outerShdw blurRad="38100" dist="38100" dir="2700000" algn="tl">
                    <a:srgbClr val="C0C0C0"/>
                  </a:outerShdw>
                </a:effectLst>
                <a:latin typeface="Times New Roman" pitchFamily="18" charset="0"/>
              </a:rPr>
              <a:t>个</a:t>
            </a:r>
            <a:r>
              <a:rPr lang="en-US" altLang="zh-CN" sz="3600" b="1" dirty="0" smtClean="0">
                <a:effectLst>
                  <a:outerShdw blurRad="38100" dist="38100" dir="2700000" algn="tl">
                    <a:srgbClr val="C0C0C0"/>
                  </a:outerShdw>
                </a:effectLst>
                <a:latin typeface="Times New Roman" pitchFamily="18" charset="0"/>
              </a:rPr>
              <a:t>,…,</a:t>
            </a:r>
            <a:r>
              <a:rPr lang="zh-CN" altLang="en-US" sz="3600" b="1" dirty="0" smtClean="0">
                <a:effectLst>
                  <a:outerShdw blurRad="38100" dist="38100" dir="2700000" algn="tl">
                    <a:srgbClr val="C0C0C0"/>
                  </a:outerShdw>
                </a:effectLst>
                <a:latin typeface="Times New Roman" pitchFamily="18" charset="0"/>
              </a:rPr>
              <a:t>元素</a:t>
            </a:r>
            <a:r>
              <a:rPr lang="en-US" altLang="zh-CN" sz="3600" b="1" i="1" dirty="0" err="1" smtClean="0">
                <a:solidFill>
                  <a:srgbClr val="0000FF"/>
                </a:solidFill>
                <a:effectLst>
                  <a:outerShdw blurRad="38100" dist="38100" dir="2700000" algn="tl">
                    <a:srgbClr val="C0C0C0"/>
                  </a:outerShdw>
                </a:effectLst>
                <a:latin typeface="Times New Roman" pitchFamily="18" charset="0"/>
              </a:rPr>
              <a:t>a</a:t>
            </a:r>
            <a:r>
              <a:rPr lang="en-US" altLang="zh-CN" sz="3600" b="1" baseline="-25000" dirty="0" err="1" smtClean="0">
                <a:solidFill>
                  <a:srgbClr val="0000FF"/>
                </a:solidFill>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有</a:t>
            </a:r>
            <a:r>
              <a:rPr lang="en-US" altLang="zh-CN" sz="3600" b="1" i="1" dirty="0" err="1" smtClean="0">
                <a:solidFill>
                  <a:srgbClr val="0000FF"/>
                </a:solidFill>
                <a:effectLst>
                  <a:outerShdw blurRad="38100" dist="38100" dir="2700000" algn="tl">
                    <a:srgbClr val="C0C0C0"/>
                  </a:outerShdw>
                </a:effectLst>
                <a:latin typeface="Times New Roman" pitchFamily="18" charset="0"/>
              </a:rPr>
              <a:t>n</a:t>
            </a:r>
            <a:r>
              <a:rPr lang="en-US" altLang="zh-CN" sz="3600" b="1" baseline="-25000" dirty="0" err="1" smtClean="0">
                <a:solidFill>
                  <a:srgbClr val="0000FF"/>
                </a:solidFill>
                <a:effectLst>
                  <a:outerShdw blurRad="38100" dist="38100" dir="2700000" algn="tl">
                    <a:srgbClr val="C0C0C0"/>
                  </a:outerShdw>
                </a:effectLst>
                <a:latin typeface="Times New Roman" pitchFamily="18" charset="0"/>
              </a:rPr>
              <a:t>k</a:t>
            </a:r>
            <a:r>
              <a:rPr lang="zh-CN" altLang="en-US" sz="3600" b="1" dirty="0" smtClean="0">
                <a:effectLst>
                  <a:outerShdw blurRad="38100" dist="38100" dir="2700000" algn="tl">
                    <a:srgbClr val="C0C0C0"/>
                  </a:outerShdw>
                </a:effectLst>
                <a:latin typeface="Times New Roman" pitchFamily="18" charset="0"/>
              </a:rPr>
              <a:t>个</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smtClean="0">
                <a:effectLst>
                  <a:outerShdw blurRad="38100" dist="38100" dir="2700000" algn="tl">
                    <a:srgbClr val="C0C0C0"/>
                  </a:outerShdw>
                </a:effectLst>
                <a:latin typeface="Times New Roman" pitchFamily="18" charset="0"/>
              </a:rPr>
              <a:t>则由</a:t>
            </a:r>
          </a:p>
          <a:p>
            <a:pPr marL="609600" indent="-609600">
              <a:buFontTx/>
              <a:buNone/>
            </a:pPr>
            <a:r>
              <a:rPr lang="zh-CN" altLang="en-US" sz="3600" b="1" dirty="0" smtClean="0">
                <a:effectLst>
                  <a:outerShdw blurRad="38100" dist="38100" dir="2700000" algn="tl">
                    <a:srgbClr val="C0C0C0"/>
                  </a:outerShdw>
                </a:effectLst>
                <a:latin typeface="Times New Roman" pitchFamily="18" charset="0"/>
              </a:rPr>
              <a:t>    这</a:t>
            </a:r>
            <a:r>
              <a:rPr lang="en-US" altLang="zh-CN" sz="3600" b="1" i="1" dirty="0" smtClean="0">
                <a:solidFill>
                  <a:srgbClr val="0000FF"/>
                </a:solidFill>
                <a:effectLst>
                  <a:outerShdw blurRad="38100" dist="38100" dir="2700000" algn="tl">
                    <a:srgbClr val="C0C0C0"/>
                  </a:outerShdw>
                </a:effectLst>
                <a:latin typeface="Times New Roman" pitchFamily="18" charset="0"/>
              </a:rPr>
              <a:t>n</a:t>
            </a:r>
            <a:r>
              <a:rPr lang="zh-CN" altLang="en-US" sz="3600" b="1" dirty="0" smtClean="0">
                <a:effectLst>
                  <a:outerShdw blurRad="38100" dist="38100" dir="2700000" algn="tl">
                    <a:srgbClr val="C0C0C0"/>
                  </a:outerShdw>
                </a:effectLst>
                <a:latin typeface="Times New Roman" pitchFamily="18" charset="0"/>
              </a:rPr>
              <a:t>个元素组成的不同的排列总数为</a:t>
            </a:r>
            <a:endParaRPr lang="zh-CN" altLang="en-US" sz="3600" dirty="0">
              <a:effectLst>
                <a:outerShdw blurRad="38100" dist="38100" dir="2700000" algn="tl">
                  <a:srgbClr val="C0C0C0"/>
                </a:outerShdw>
              </a:effectLst>
              <a:latin typeface="Times New Roman" pitchFamily="18" charset="0"/>
            </a:endParaRPr>
          </a:p>
        </p:txBody>
      </p:sp>
      <p:graphicFrame>
        <p:nvGraphicFramePr>
          <p:cNvPr id="5" name="Object 4"/>
          <p:cNvGraphicFramePr>
            <a:graphicFrameLocks noChangeAspect="1"/>
          </p:cNvGraphicFramePr>
          <p:nvPr/>
        </p:nvGraphicFramePr>
        <p:xfrm>
          <a:off x="2627313" y="2205038"/>
          <a:ext cx="2881312" cy="1487487"/>
        </p:xfrm>
        <a:graphic>
          <a:graphicData uri="http://schemas.openxmlformats.org/presentationml/2006/ole">
            <mc:AlternateContent xmlns:mc="http://schemas.openxmlformats.org/markup-compatibility/2006">
              <mc:Choice xmlns:v="urn:schemas-microsoft-com:vml" Requires="v">
                <p:oleObj spid="_x0000_s308242" name="公式" r:id="rId3" imgW="863225" imgH="444307" progId="Equation.3">
                  <p:embed/>
                </p:oleObj>
              </mc:Choice>
              <mc:Fallback>
                <p:oleObj name="公式" r:id="rId3" imgW="863225"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205038"/>
                        <a:ext cx="2881312" cy="148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p:cNvSpPr>
            <a:spLocks noChangeArrowheads="1"/>
          </p:cNvSpPr>
          <p:nvPr/>
        </p:nvSpPr>
        <p:spPr bwMode="auto">
          <a:xfrm>
            <a:off x="468313" y="3573463"/>
            <a:ext cx="82296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altLang="zh-CN" sz="3600" b="1" dirty="0">
                <a:solidFill>
                  <a:srgbClr val="FF0000"/>
                </a:solidFill>
                <a:effectLst>
                  <a:outerShdw blurRad="38100" dist="38100" dir="2700000" algn="tl">
                    <a:srgbClr val="C0C0C0"/>
                  </a:outerShdw>
                </a:effectLst>
                <a:latin typeface="Times New Roman" pitchFamily="18" charset="0"/>
              </a:rPr>
              <a:t>(b)</a:t>
            </a:r>
            <a:r>
              <a:rPr lang="zh-CN" altLang="en-US" sz="3600" b="1" dirty="0">
                <a:effectLst>
                  <a:outerShdw blurRad="38100" dist="38100" dir="2700000" algn="tl">
                    <a:srgbClr val="C0C0C0"/>
                  </a:outerShdw>
                </a:effectLst>
                <a:latin typeface="Times New Roman" pitchFamily="18" charset="0"/>
              </a:rPr>
              <a:t>设</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k</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若元素</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有</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个</a:t>
            </a:r>
            <a:r>
              <a:rPr lang="en-US" altLang="zh-CN" sz="3600" b="1" dirty="0">
                <a:effectLst>
                  <a:outerShdw blurRad="38100" dist="38100" dir="2700000" algn="tl">
                    <a:srgbClr val="C0C0C0"/>
                  </a:outerShdw>
                </a:effectLst>
                <a:latin typeface="Times New Roman" pitchFamily="18" charset="0"/>
              </a:rPr>
              <a:t>, </a:t>
            </a:r>
          </a:p>
          <a:p>
            <a:pPr marL="342900" indent="-342900">
              <a:spcBef>
                <a:spcPct val="20000"/>
              </a:spcBef>
            </a:pPr>
            <a:r>
              <a:rPr lang="zh-CN" altLang="en-US" sz="3600" b="1" dirty="0">
                <a:effectLst>
                  <a:outerShdw blurRad="38100" dist="38100" dir="2700000" algn="tl">
                    <a:srgbClr val="C0C0C0"/>
                  </a:outerShdw>
                </a:effectLst>
                <a:latin typeface="Times New Roman" pitchFamily="18" charset="0"/>
              </a:rPr>
              <a:t>元素</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有</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个</a:t>
            </a:r>
            <a:r>
              <a:rPr lang="en-US" altLang="zh-CN" sz="3600" b="1" dirty="0">
                <a:effectLst>
                  <a:outerShdw blurRad="38100" dist="38100" dir="2700000" algn="tl">
                    <a:srgbClr val="C0C0C0"/>
                  </a:outerShdw>
                </a:effectLst>
                <a:latin typeface="Times New Roman" pitchFamily="18" charset="0"/>
              </a:rPr>
              <a:t>, …, </a:t>
            </a:r>
            <a:r>
              <a:rPr lang="zh-CN" altLang="en-US" sz="3600" b="1" dirty="0">
                <a:effectLst>
                  <a:outerShdw blurRad="38100" dist="38100" dir="2700000" algn="tl">
                    <a:srgbClr val="C0C0C0"/>
                  </a:outerShdw>
                </a:effectLst>
                <a:latin typeface="Times New Roman" pitchFamily="18" charset="0"/>
              </a:rPr>
              <a:t>元素</a:t>
            </a:r>
            <a:r>
              <a:rPr lang="en-US" altLang="zh-CN" sz="3600" b="1" i="1" dirty="0" err="1">
                <a:solidFill>
                  <a:srgbClr val="0000FF"/>
                </a:solidFill>
                <a:effectLst>
                  <a:outerShdw blurRad="38100" dist="38100" dir="2700000" algn="tl">
                    <a:srgbClr val="C0C0C0"/>
                  </a:outerShdw>
                </a:effectLst>
                <a:latin typeface="Times New Roman" pitchFamily="18" charset="0"/>
              </a:rPr>
              <a:t>a</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k</a:t>
            </a:r>
            <a:r>
              <a:rPr lang="zh-CN" altLang="en-US" sz="3600" b="1" dirty="0">
                <a:effectLst>
                  <a:outerShdw blurRad="38100" dist="38100" dir="2700000" algn="tl">
                    <a:srgbClr val="C0C0C0"/>
                  </a:outerShdw>
                </a:effectLst>
                <a:latin typeface="Times New Roman" pitchFamily="18" charset="0"/>
              </a:rPr>
              <a:t>有</a:t>
            </a:r>
            <a:r>
              <a:rPr lang="en-US" altLang="zh-CN" sz="3600" b="1" i="1" dirty="0" err="1">
                <a:solidFill>
                  <a:srgbClr val="0000FF"/>
                </a:solidFill>
                <a:effectLst>
                  <a:outerShdw blurRad="38100" dist="38100" dir="2700000" algn="tl">
                    <a:srgbClr val="C0C0C0"/>
                  </a:outerShdw>
                </a:effectLst>
                <a:latin typeface="Times New Roman" pitchFamily="18" charset="0"/>
              </a:rPr>
              <a:t>n</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k</a:t>
            </a:r>
            <a:r>
              <a:rPr lang="zh-CN" altLang="en-US" sz="3600" b="1" dirty="0">
                <a:effectLst>
                  <a:outerShdw blurRad="38100" dist="38100" dir="2700000" algn="tl">
                    <a:srgbClr val="C0C0C0"/>
                  </a:outerShdw>
                </a:effectLst>
                <a:latin typeface="Times New Roman" pitchFamily="18" charset="0"/>
              </a:rPr>
              <a:t>个</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由这</a:t>
            </a:r>
            <a:r>
              <a:rPr lang="en-US" altLang="zh-CN" sz="3600" b="1" i="1" dirty="0">
                <a:solidFill>
                  <a:srgbClr val="0000FF"/>
                </a:solidFill>
                <a:effectLst>
                  <a:outerShdw blurRad="38100" dist="38100" dir="2700000" algn="tl">
                    <a:srgbClr val="C0C0C0"/>
                  </a:outerShdw>
                </a:effectLst>
                <a:latin typeface="Times New Roman" pitchFamily="18" charset="0"/>
              </a:rPr>
              <a:t>n</a:t>
            </a:r>
          </a:p>
          <a:p>
            <a:pPr marL="342900" indent="-342900">
              <a:spcBef>
                <a:spcPct val="20000"/>
              </a:spcBef>
            </a:pPr>
            <a:r>
              <a:rPr lang="zh-CN" altLang="en-US" sz="3600" b="1" dirty="0">
                <a:effectLst>
                  <a:outerShdw blurRad="38100" dist="38100" dir="2700000" algn="tl">
                    <a:srgbClr val="C0C0C0"/>
                  </a:outerShdw>
                </a:effectLst>
                <a:latin typeface="Times New Roman" pitchFamily="18" charset="0"/>
              </a:rPr>
              <a:t>个元素中取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个排列数为</a:t>
            </a:r>
            <a:r>
              <a:rPr lang="en-US" altLang="zh-CN" sz="3600" b="1" i="1" dirty="0" err="1">
                <a:solidFill>
                  <a:srgbClr val="0000FF"/>
                </a:solidFill>
                <a:effectLst>
                  <a:outerShdw blurRad="38100" dist="38100" dir="2700000" algn="tl">
                    <a:srgbClr val="C0C0C0"/>
                  </a:outerShdw>
                </a:effectLst>
                <a:latin typeface="Times New Roman" pitchFamily="18" charset="0"/>
              </a:rPr>
              <a:t>p</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则序列</a:t>
            </a:r>
            <a:r>
              <a:rPr lang="en-US" altLang="zh-CN" sz="3600" b="1" i="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dirty="0">
                <a:effectLst>
                  <a:outerShdw blurRad="38100" dist="38100" dir="2700000" algn="tl">
                    <a:srgbClr val="C0C0C0"/>
                  </a:outerShdw>
                </a:effectLst>
                <a:latin typeface="Times New Roman" pitchFamily="18" charset="0"/>
              </a:rPr>
              <a:t> </a:t>
            </a:r>
          </a:p>
          <a:p>
            <a:pPr marL="342900" indent="-342900">
              <a:spcBef>
                <a:spcPct val="20000"/>
              </a:spcBef>
            </a:pPr>
            <a:r>
              <a:rPr lang="en-US" altLang="zh-CN" sz="3600" b="1" i="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err="1">
                <a:solidFill>
                  <a:srgbClr val="0000FF"/>
                </a:solidFill>
                <a:effectLst>
                  <a:outerShdw blurRad="38100" dist="38100" dir="2700000" algn="tl">
                    <a:srgbClr val="C0C0C0"/>
                  </a:outerShdw>
                </a:effectLst>
                <a:latin typeface="Times New Roman" pitchFamily="18" charset="0"/>
              </a:rPr>
              <a:t>p</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zh-CN" altLang="en-US" sz="3600" b="1" dirty="0">
                <a:effectLst>
                  <a:outerShdw blurRad="38100" dist="38100" dir="2700000" algn="tl">
                    <a:srgbClr val="C0C0C0"/>
                  </a:outerShdw>
                </a:effectLst>
                <a:latin typeface="Times New Roman" pitchFamily="18" charset="0"/>
              </a:rPr>
              <a:t>的指数型母函数为</a:t>
            </a:r>
            <a:r>
              <a:rPr lang="en-US" altLang="zh-CN" sz="3600" b="1" dirty="0">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2673367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Righ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Righ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strVal val="#ppt_w*0.70"/>
                                          </p:val>
                                        </p:tav>
                                        <p:tav tm="100000">
                                          <p:val>
                                            <p:strVal val="#ppt_w"/>
                                          </p:val>
                                        </p:tav>
                                      </p:tavLst>
                                    </p:anim>
                                    <p:anim calcmode="lin" valueType="num">
                                      <p:cBhvr>
                                        <p:cTn id="23" dur="1000" fill="hold"/>
                                        <p:tgtEl>
                                          <p:spTgt spid="5"/>
                                        </p:tgtEl>
                                        <p:attrNameLst>
                                          <p:attrName>ppt_h</p:attrName>
                                        </p:attrNameLst>
                                      </p:cBhvr>
                                      <p:tavLst>
                                        <p:tav tm="0">
                                          <p:val>
                                            <p:strVal val="#ppt_h"/>
                                          </p:val>
                                        </p:tav>
                                        <p:tav tm="100000">
                                          <p:val>
                                            <p:strVal val="#ppt_h"/>
                                          </p:val>
                                        </p:tav>
                                      </p:tavLst>
                                    </p:anim>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Righ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89</a:t>
            </a:fld>
            <a:endParaRPr lang="en-US" altLang="zh-CN"/>
          </a:p>
        </p:txBody>
      </p:sp>
      <p:graphicFrame>
        <p:nvGraphicFramePr>
          <p:cNvPr id="3" name="Object 4"/>
          <p:cNvGraphicFramePr>
            <a:graphicFrameLocks noGrp="1" noChangeAspect="1"/>
          </p:cNvGraphicFramePr>
          <p:nvPr>
            <p:ph idx="1"/>
          </p:nvPr>
        </p:nvGraphicFramePr>
        <p:xfrm>
          <a:off x="468313" y="260350"/>
          <a:ext cx="5545137" cy="3670300"/>
        </p:xfrm>
        <a:graphic>
          <a:graphicData uri="http://schemas.openxmlformats.org/presentationml/2006/ole">
            <mc:AlternateContent xmlns:mc="http://schemas.openxmlformats.org/markup-compatibility/2006">
              <mc:Choice xmlns:v="urn:schemas-microsoft-com:vml" Requires="v">
                <p:oleObj spid="_x0000_s309266" name="公式" r:id="rId3" imgW="2108160" imgH="1396800" progId="Equation.3">
                  <p:embed/>
                </p:oleObj>
              </mc:Choice>
              <mc:Fallback>
                <p:oleObj name="公式" r:id="rId3" imgW="2108160" imgH="139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60350"/>
                        <a:ext cx="5545137" cy="367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7"/>
          <p:cNvSpPr txBox="1">
            <a:spLocks noChangeArrowheads="1"/>
          </p:cNvSpPr>
          <p:nvPr/>
        </p:nvSpPr>
        <p:spPr bwMode="auto">
          <a:xfrm>
            <a:off x="684213" y="4005064"/>
            <a:ext cx="8031162" cy="121264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Clr>
                <a:srgbClr val="FF0000"/>
              </a:buClr>
              <a:buFont typeface="Wingdings" pitchFamily="2" charset="2"/>
              <a:buChar char="l"/>
            </a:pPr>
            <a:r>
              <a:rPr lang="en-US" altLang="zh-CN" sz="3200" b="1" dirty="0" smtClean="0">
                <a:effectLst>
                  <a:outerShdw blurRad="38100" dist="38100" dir="2700000" algn="tl">
                    <a:srgbClr val="C0C0C0"/>
                  </a:outerShdw>
                </a:effectLst>
                <a:latin typeface="Times New Roman" pitchFamily="18" charset="0"/>
              </a:rPr>
              <a:t> </a:t>
            </a:r>
            <a:r>
              <a:rPr lang="zh-CN" altLang="en-US" sz="3200" b="1" dirty="0" smtClean="0">
                <a:effectLst>
                  <a:outerShdw blurRad="38100" dist="38100" dir="2700000" algn="tl">
                    <a:srgbClr val="C0C0C0"/>
                  </a:outerShdw>
                </a:effectLst>
                <a:latin typeface="Times New Roman" pitchFamily="18" charset="0"/>
              </a:rPr>
              <a:t>比如</a:t>
            </a:r>
            <a:r>
              <a:rPr lang="en-US" altLang="zh-CN" sz="3200" b="1" i="1" dirty="0" err="1">
                <a:solidFill>
                  <a:srgbClr val="0000FF"/>
                </a:solidFill>
                <a:effectLst>
                  <a:outerShdw blurRad="38100" dist="38100" dir="2700000" algn="tl">
                    <a:srgbClr val="C0C0C0"/>
                  </a:outerShdw>
                </a:effectLst>
                <a:latin typeface="Times New Roman" pitchFamily="18" charset="0"/>
              </a:rPr>
              <a:t>x</a:t>
            </a:r>
            <a:r>
              <a:rPr lang="en-US" altLang="zh-CN" sz="3200" b="1" i="1" baseline="30000" dirty="0" err="1">
                <a:solidFill>
                  <a:srgbClr val="0000FF"/>
                </a:solidFill>
                <a:effectLst>
                  <a:outerShdw blurRad="38100" dist="38100" dir="2700000" algn="tl">
                    <a:srgbClr val="C0C0C0"/>
                  </a:outerShdw>
                </a:effectLst>
                <a:latin typeface="Times New Roman" pitchFamily="18" charset="0"/>
              </a:rPr>
              <a:t>k</a:t>
            </a:r>
            <a:r>
              <a:rPr lang="en-US" altLang="zh-CN" sz="3200" b="1" dirty="0">
                <a:solidFill>
                  <a:srgbClr val="0000FF"/>
                </a:solidFill>
                <a:effectLst>
                  <a:outerShdw blurRad="38100" dist="38100" dir="2700000" algn="tl">
                    <a:srgbClr val="C0C0C0"/>
                  </a:outerShdw>
                </a:effectLst>
                <a:latin typeface="Times New Roman" pitchFamily="18" charset="0"/>
              </a:rPr>
              <a:t>/</a:t>
            </a:r>
            <a:r>
              <a:rPr lang="en-US" altLang="zh-CN" sz="3200" b="1" i="1" dirty="0">
                <a:solidFill>
                  <a:srgbClr val="0000FF"/>
                </a:solidFill>
                <a:effectLst>
                  <a:outerShdw blurRad="38100" dist="38100" dir="2700000" algn="tl">
                    <a:srgbClr val="C0C0C0"/>
                  </a:outerShdw>
                </a:effectLst>
                <a:latin typeface="Times New Roman" pitchFamily="18" charset="0"/>
              </a:rPr>
              <a:t>k</a:t>
            </a:r>
            <a:r>
              <a:rPr lang="en-US" altLang="zh-CN" sz="3200" b="1" dirty="0">
                <a:solidFill>
                  <a:srgbClr val="0000FF"/>
                </a:solidFill>
                <a:effectLst>
                  <a:outerShdw blurRad="38100" dist="38100" dir="2700000" algn="tl">
                    <a:srgbClr val="C0C0C0"/>
                  </a:outerShdw>
                </a:effectLst>
                <a:latin typeface="Times New Roman" pitchFamily="18" charset="0"/>
              </a:rPr>
              <a:t>!</a:t>
            </a:r>
            <a:r>
              <a:rPr lang="zh-CN" altLang="en-US" sz="3200" b="1" dirty="0">
                <a:effectLst>
                  <a:outerShdw blurRad="38100" dist="38100" dir="2700000" algn="tl">
                    <a:srgbClr val="C0C0C0"/>
                  </a:outerShdw>
                </a:effectLst>
                <a:latin typeface="Times New Roman" pitchFamily="18" charset="0"/>
              </a:rPr>
              <a:t>项的组合含义是什么</a:t>
            </a:r>
            <a:r>
              <a:rPr lang="en-US" altLang="zh-CN" sz="3200" b="1" dirty="0">
                <a:effectLst>
                  <a:outerShdw blurRad="38100" dist="38100" dir="2700000" algn="tl">
                    <a:srgbClr val="C0C0C0"/>
                  </a:outerShdw>
                </a:effectLst>
                <a:latin typeface="Times New Roman" pitchFamily="18" charset="0"/>
              </a:rPr>
              <a:t>?</a:t>
            </a:r>
          </a:p>
          <a:p>
            <a:pPr>
              <a:lnSpc>
                <a:spcPct val="115000"/>
              </a:lnSpc>
              <a:buClr>
                <a:srgbClr val="FF0000"/>
              </a:buClr>
              <a:buFont typeface="Wingdings" pitchFamily="2" charset="2"/>
              <a:buChar char="l"/>
            </a:pPr>
            <a:r>
              <a:rPr lang="en-US" altLang="zh-CN" sz="3200" b="1" dirty="0">
                <a:effectLst>
                  <a:outerShdw blurRad="38100" dist="38100" dir="2700000" algn="tl">
                    <a:srgbClr val="C0C0C0"/>
                  </a:outerShdw>
                </a:effectLst>
                <a:latin typeface="Times New Roman" pitchFamily="18" charset="0"/>
              </a:rPr>
              <a:t> </a:t>
            </a:r>
            <a:r>
              <a:rPr lang="zh-CN" altLang="en-US" sz="3200" b="1" dirty="0">
                <a:effectLst>
                  <a:outerShdw blurRad="38100" dist="38100" dir="2700000" algn="tl">
                    <a:srgbClr val="C0C0C0"/>
                  </a:outerShdw>
                </a:effectLst>
                <a:latin typeface="Times New Roman" pitchFamily="18" charset="0"/>
              </a:rPr>
              <a:t>试给出</a:t>
            </a:r>
            <a:r>
              <a:rPr lang="en-US" altLang="zh-CN" sz="3200" b="1" i="1" dirty="0" err="1">
                <a:solidFill>
                  <a:srgbClr val="0000FF"/>
                </a:solidFill>
                <a:effectLst>
                  <a:outerShdw blurRad="38100" dist="38100" dir="2700000" algn="tl">
                    <a:srgbClr val="C0C0C0"/>
                  </a:outerShdw>
                </a:effectLst>
                <a:latin typeface="Times New Roman" pitchFamily="18" charset="0"/>
              </a:rPr>
              <a:t>p</a:t>
            </a:r>
            <a:r>
              <a:rPr lang="en-US" altLang="zh-CN" sz="3200" b="1" i="1" baseline="-25000" dirty="0" err="1">
                <a:solidFill>
                  <a:srgbClr val="0000FF"/>
                </a:solidFill>
                <a:effectLst>
                  <a:outerShdw blurRad="38100" dist="38100" dir="2700000" algn="tl">
                    <a:srgbClr val="C0C0C0"/>
                  </a:outerShdw>
                </a:effectLst>
                <a:latin typeface="Times New Roman" pitchFamily="18" charset="0"/>
              </a:rPr>
              <a:t>r</a:t>
            </a:r>
            <a:r>
              <a:rPr lang="zh-CN" altLang="en-US" sz="3200" b="1" dirty="0">
                <a:effectLst>
                  <a:outerShdw blurRad="38100" dist="38100" dir="2700000" algn="tl">
                    <a:srgbClr val="C0C0C0"/>
                  </a:outerShdw>
                </a:effectLst>
                <a:latin typeface="Times New Roman" pitchFamily="18" charset="0"/>
              </a:rPr>
              <a:t>的精确表达式</a:t>
            </a:r>
            <a:r>
              <a:rPr lang="en-US" altLang="zh-CN" sz="3200" b="1" dirty="0">
                <a:effectLst>
                  <a:outerShdw blurRad="38100" dist="38100" dir="2700000" algn="tl">
                    <a:srgbClr val="C0C0C0"/>
                  </a:outerShdw>
                </a:effectLst>
                <a:latin typeface="Times New Roman" pitchFamily="18" charset="0"/>
              </a:rPr>
              <a:t>.</a:t>
            </a:r>
          </a:p>
        </p:txBody>
      </p:sp>
    </p:spTree>
    <p:extLst>
      <p:ext uri="{BB962C8B-B14F-4D97-AF65-F5344CB8AC3E}">
        <p14:creationId xmlns:p14="http://schemas.microsoft.com/office/powerpoint/2010/main" val="2673367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6" fill="hold" grpId="0" nodeType="clickEffect">
                                  <p:stCondLst>
                                    <p:cond delay="0"/>
                                  </p:stCondLst>
                                  <p:childTnLst>
                                    <p:set>
                                      <p:cBhvr>
                                        <p:cTn id="13" dur="1" fill="hold">
                                          <p:stCondLst>
                                            <p:cond delay="0"/>
                                          </p:stCondLst>
                                        </p:cTn>
                                        <p:tgtEl>
                                          <p:spTgt spid="5">
                                            <p:bg/>
                                          </p:spTgt>
                                        </p:tgtEl>
                                        <p:attrNameLst>
                                          <p:attrName>style.visibility</p:attrName>
                                        </p:attrNameLst>
                                      </p:cBhvr>
                                      <p:to>
                                        <p:strVal val="visible"/>
                                      </p:to>
                                    </p:set>
                                    <p:animEffect transition="in" filter="strips(downRight)">
                                      <p:cBhvr>
                                        <p:cTn id="14" dur="500"/>
                                        <p:tgtEl>
                                          <p:spTgt spid="5">
                                            <p:bg/>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strips(downRight)">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strips(downRight)">
                                      <p:cBhvr>
                                        <p:cTn id="24"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AA1F1AB-BD65-41C1-82A4-59D00A3BFA95}" type="slidenum">
              <a:rPr lang="en-US" altLang="zh-CN"/>
              <a:pPr/>
              <a:t>9</a:t>
            </a:fld>
            <a:endParaRPr lang="en-US" altLang="zh-CN"/>
          </a:p>
        </p:txBody>
      </p:sp>
      <p:sp>
        <p:nvSpPr>
          <p:cNvPr id="202755" name="Rectangle 3"/>
          <p:cNvSpPr>
            <a:spLocks noGrp="1" noChangeArrowheads="1"/>
          </p:cNvSpPr>
          <p:nvPr>
            <p:ph type="body" idx="1"/>
          </p:nvPr>
        </p:nvSpPr>
        <p:spPr>
          <a:xfrm>
            <a:off x="457200" y="404813"/>
            <a:ext cx="8229600" cy="5976937"/>
          </a:xfrm>
        </p:spPr>
        <p:txBody>
          <a:bodyPr/>
          <a:lstStyle/>
          <a:p>
            <a:pPr>
              <a:buClr>
                <a:srgbClr val="FF0000"/>
              </a:buClr>
              <a:buFont typeface="Wingdings" pitchFamily="2" charset="2"/>
              <a:buNone/>
            </a:pPr>
            <a:r>
              <a:rPr lang="zh-CN" altLang="en-US" sz="3600" b="1" dirty="0" smtClean="0">
                <a:solidFill>
                  <a:srgbClr val="0000FF"/>
                </a:solidFill>
                <a:effectLst>
                  <a:outerShdw blurRad="38100" dist="38100" dir="2700000" algn="tl">
                    <a:srgbClr val="C0C0C0"/>
                  </a:outerShdw>
                </a:effectLst>
                <a:latin typeface="Times New Roman" pitchFamily="18" charset="0"/>
              </a:rPr>
              <a:t>归纳法</a:t>
            </a:r>
            <a:r>
              <a:rPr lang="zh-CN" altLang="en-US" sz="3600" b="1" dirty="0" smtClean="0">
                <a:effectLst>
                  <a:outerShdw blurRad="38100" dist="38100" dir="2700000" algn="tl">
                    <a:srgbClr val="C0C0C0"/>
                  </a:outerShdw>
                </a:effectLst>
                <a:latin typeface="Times New Roman" pitchFamily="18" charset="0"/>
              </a:rPr>
              <a:t> </a:t>
            </a:r>
            <a:endParaRPr lang="zh-CN" altLang="en-US"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Char char="l"/>
            </a:pPr>
            <a:r>
              <a:rPr lang="zh-CN" altLang="en-US" sz="3600" b="1" dirty="0">
                <a:effectLst>
                  <a:outerShdw blurRad="38100" dist="38100" dir="2700000" algn="tl">
                    <a:srgbClr val="C0C0C0"/>
                  </a:outerShdw>
                </a:effectLst>
                <a:latin typeface="Times New Roman" pitchFamily="18" charset="0"/>
              </a:rPr>
              <a:t> 计算这个数列前几项</a:t>
            </a:r>
            <a:r>
              <a:rPr lang="en-US" altLang="zh-CN" sz="3600" b="1" dirty="0">
                <a:effectLst>
                  <a:outerShdw blurRad="38100" dist="38100" dir="2700000" algn="tl">
                    <a:srgbClr val="C0C0C0"/>
                  </a:outerShdw>
                </a:effectLst>
                <a:latin typeface="Times New Roman" pitchFamily="18" charset="0"/>
              </a:rPr>
              <a:t>: </a:t>
            </a:r>
          </a:p>
          <a:p>
            <a:pPr algn="ctr">
              <a:buClr>
                <a:srgbClr val="FF0000"/>
              </a:buClr>
              <a:buFont typeface="Wingdings" pitchFamily="2" charset="2"/>
              <a:buNone/>
            </a:pPr>
            <a:r>
              <a:rPr lang="en-US" altLang="zh-CN" sz="3600" b="1" dirty="0">
                <a:solidFill>
                  <a:srgbClr val="0000FF"/>
                </a:solidFill>
                <a:effectLst>
                  <a:outerShdw blurRad="38100" dist="38100" dir="2700000" algn="tl">
                    <a:srgbClr val="C0C0C0"/>
                  </a:outerShdw>
                </a:effectLst>
                <a:latin typeface="Times New Roman" pitchFamily="18" charset="0"/>
              </a:rPr>
              <a:t>1, 3, 7, 15, 31, …</a:t>
            </a:r>
            <a:r>
              <a:rPr lang="en-US" altLang="zh-CN" sz="3600" b="1" dirty="0">
                <a:effectLst>
                  <a:outerShdw blurRad="38100" dist="38100" dir="2700000" algn="tl">
                    <a:srgbClr val="C0C0C0"/>
                  </a:outerShdw>
                </a:effectLst>
                <a:latin typeface="Times New Roman" pitchFamily="18" charset="0"/>
              </a:rPr>
              <a:t> </a:t>
            </a: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看起来有点象</a:t>
            </a:r>
          </a:p>
          <a:p>
            <a:pPr algn="ctr">
              <a:buClr>
                <a:srgbClr val="FF0000"/>
              </a:buClr>
              <a:buFont typeface="Wingdings" pitchFamily="2" charset="2"/>
              <a:buNone/>
            </a:pPr>
            <a:r>
              <a:rPr lang="en-US" altLang="zh-CN" sz="3600" b="1" i="1" dirty="0" err="1">
                <a:solidFill>
                  <a:srgbClr val="0000FF"/>
                </a:solidFill>
                <a:effectLst>
                  <a:outerShdw blurRad="38100" dist="38100" dir="2700000" algn="tl">
                    <a:srgbClr val="C0C0C0"/>
                  </a:outerShdw>
                </a:effectLst>
                <a:latin typeface="Times New Roman" pitchFamily="18" charset="0"/>
              </a:rPr>
              <a:t>h</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a:t>
            </a:r>
            <a:r>
              <a:rPr lang="en-US" altLang="zh-CN" sz="3600" b="1" i="1" dirty="0">
                <a:solidFill>
                  <a:srgbClr val="0000FF"/>
                </a:solidFill>
                <a:effectLst>
                  <a:outerShdw blurRad="38100" dist="38100" dir="2700000" algn="tl">
                    <a:srgbClr val="C0C0C0"/>
                  </a:outerShdw>
                </a:effectLst>
                <a:latin typeface="Times New Roman" pitchFamily="18" charset="0"/>
              </a:rPr>
              <a:t>2</a:t>
            </a:r>
            <a:r>
              <a:rPr lang="en-US" altLang="zh-CN" sz="3600" b="1" i="1" baseline="30000"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 </a:t>
            </a:r>
            <a:r>
              <a:rPr lang="en-US" altLang="zh-CN" sz="3600" b="1" i="1" dirty="0">
                <a:solidFill>
                  <a:srgbClr val="0000FF"/>
                </a:solidFill>
                <a:effectLst>
                  <a:outerShdw blurRad="38100" dist="38100" dir="2700000" algn="tl">
                    <a:srgbClr val="C0C0C0"/>
                  </a:outerShdw>
                </a:effectLst>
                <a:latin typeface="Times New Roman" pitchFamily="18" charset="0"/>
              </a:rPr>
              <a:t>n</a:t>
            </a:r>
            <a:r>
              <a:rPr lang="en-US" altLang="zh-CN" sz="3600" b="1" dirty="0">
                <a:solidFill>
                  <a:srgbClr val="0000FF"/>
                </a:solidFill>
                <a:effectLst>
                  <a:outerShdw blurRad="38100" dist="38100" dir="2700000" algn="tl">
                    <a:srgbClr val="C0C0C0"/>
                  </a:outerShdw>
                </a:effectLst>
                <a:latin typeface="Times New Roman" pitchFamily="18" charset="0"/>
              </a:rPr>
              <a:t>=1,2,…</a:t>
            </a:r>
            <a:endParaRPr lang="en-US" altLang="zh-CN" sz="3600" b="1" dirty="0">
              <a:effectLst>
                <a:outerShdw blurRad="38100" dist="38100" dir="2700000" algn="tl">
                  <a:srgbClr val="C0C0C0"/>
                </a:outerShdw>
              </a:effectLst>
              <a:latin typeface="Times New Roman" pitchFamily="18" charset="0"/>
            </a:endParaRPr>
          </a:p>
          <a:p>
            <a:pPr>
              <a:buClr>
                <a:srgbClr val="FF0000"/>
              </a:buClr>
              <a:buFont typeface="Wingdings" pitchFamily="2" charset="2"/>
              <a:buNone/>
            </a:pP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根据递归关系</a:t>
            </a:r>
            <a:r>
              <a:rPr lang="en-US" altLang="zh-CN" sz="3600" b="1" dirty="0">
                <a:solidFill>
                  <a:srgbClr val="FF0000"/>
                </a:solidFill>
                <a:effectLst>
                  <a:outerShdw blurRad="38100" dist="38100" dir="2700000" algn="tl">
                    <a:srgbClr val="C0C0C0"/>
                  </a:outerShdw>
                </a:effectLst>
                <a:latin typeface="Times New Roman" pitchFamily="18" charset="0"/>
              </a:rPr>
              <a:t>(3.3)</a:t>
            </a:r>
            <a:r>
              <a:rPr lang="zh-CN" altLang="en-US" sz="3600" b="1" dirty="0">
                <a:effectLst>
                  <a:outerShdw blurRad="38100" dist="38100" dir="2700000" algn="tl">
                    <a:srgbClr val="C0C0C0"/>
                  </a:outerShdw>
                </a:effectLst>
                <a:latin typeface="Times New Roman" pitchFamily="18" charset="0"/>
              </a:rPr>
              <a:t>用归纳法即可证之</a:t>
            </a:r>
            <a:r>
              <a:rPr lang="en-US" altLang="zh-CN" sz="3600" b="1" dirty="0">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5356400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strips(downRight)">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strips(downRight)">
                                      <p:cBhvr>
                                        <p:cTn id="12" dur="500"/>
                                        <p:tgtEl>
                                          <p:spTgt spid="202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strips(downRight)">
                                      <p:cBhvr>
                                        <p:cTn id="17" dur="500"/>
                                        <p:tgtEl>
                                          <p:spTgt spid="202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strips(downRight)">
                                      <p:cBhvr>
                                        <p:cTn id="22" dur="500"/>
                                        <p:tgtEl>
                                          <p:spTgt spid="202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02755">
                                            <p:txEl>
                                              <p:pRg st="4" end="4"/>
                                            </p:txEl>
                                          </p:spTgt>
                                        </p:tgtEl>
                                        <p:attrNameLst>
                                          <p:attrName>style.visibility</p:attrName>
                                        </p:attrNameLst>
                                      </p:cBhvr>
                                      <p:to>
                                        <p:strVal val="visible"/>
                                      </p:to>
                                    </p:set>
                                    <p:animEffect transition="in" filter="strips(downRight)">
                                      <p:cBhvr>
                                        <p:cTn id="27" dur="500"/>
                                        <p:tgtEl>
                                          <p:spTgt spid="2027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202755">
                                            <p:txEl>
                                              <p:pRg st="5" end="5"/>
                                            </p:txEl>
                                          </p:spTgt>
                                        </p:tgtEl>
                                        <p:attrNameLst>
                                          <p:attrName>style.visibility</p:attrName>
                                        </p:attrNameLst>
                                      </p:cBhvr>
                                      <p:to>
                                        <p:strVal val="visible"/>
                                      </p:to>
                                    </p:set>
                                    <p:animEffect transition="in" filter="strips(downRight)">
                                      <p:cBhvr>
                                        <p:cTn id="32" dur="500"/>
                                        <p:tgtEl>
                                          <p:spTgt spid="202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9108561-E83E-4E44-AC21-120E166ED679}" type="slidenum">
              <a:rPr lang="en-US" altLang="zh-CN"/>
              <a:pPr/>
              <a:t>90</a:t>
            </a:fld>
            <a:endParaRPr lang="en-US" altLang="zh-CN"/>
          </a:p>
        </p:txBody>
      </p:sp>
      <p:sp>
        <p:nvSpPr>
          <p:cNvPr id="310275" name="Rectangle 3"/>
          <p:cNvSpPr>
            <a:spLocks noGrp="1" noChangeArrowheads="1"/>
          </p:cNvSpPr>
          <p:nvPr>
            <p:ph type="body" idx="1"/>
          </p:nvPr>
        </p:nvSpPr>
        <p:spPr>
          <a:xfrm>
            <a:off x="468313" y="404813"/>
            <a:ext cx="8229600" cy="2447925"/>
          </a:xfrm>
        </p:spPr>
        <p:txBody>
          <a:bodyPr/>
          <a:lstStyle/>
          <a:p>
            <a:pPr>
              <a:buFontTx/>
              <a:buNone/>
            </a:pPr>
            <a:r>
              <a:rPr lang="zh-CN" altLang="en-US" sz="3600" b="1" dirty="0">
                <a:solidFill>
                  <a:srgbClr val="FF0000"/>
                </a:solidFill>
                <a:effectLst>
                  <a:outerShdw blurRad="38100" dist="38100" dir="2700000" algn="tl">
                    <a:srgbClr val="C0C0C0"/>
                  </a:outerShdw>
                </a:effectLst>
                <a:latin typeface="Times New Roman" pitchFamily="18" charset="0"/>
              </a:rPr>
              <a:t>例</a:t>
            </a:r>
            <a:r>
              <a:rPr lang="en-US" altLang="zh-CN" sz="3600" b="1" dirty="0" smtClean="0">
                <a:solidFill>
                  <a:srgbClr val="FF0000"/>
                </a:solidFill>
                <a:effectLst>
                  <a:outerShdw blurRad="38100" dist="38100" dir="2700000" algn="tl">
                    <a:srgbClr val="C0C0C0"/>
                  </a:outerShdw>
                </a:effectLst>
                <a:latin typeface="Times New Roman" pitchFamily="18" charset="0"/>
              </a:rPr>
              <a:t>5.1</a:t>
            </a:r>
            <a:r>
              <a:rPr lang="en-US" altLang="zh-CN" sz="3600" b="1" dirty="0" smtClean="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若有</a:t>
            </a:r>
            <a:r>
              <a:rPr lang="en-US" altLang="zh-CN" sz="3600" b="1" dirty="0">
                <a:solidFill>
                  <a:srgbClr val="0000FF"/>
                </a:solidFill>
                <a:effectLst>
                  <a:outerShdw blurRad="38100" dist="38100" dir="2700000" algn="tl">
                    <a:srgbClr val="C0C0C0"/>
                  </a:outerShdw>
                </a:effectLst>
                <a:latin typeface="Times New Roman" pitchFamily="18" charset="0"/>
              </a:rPr>
              <a:t>8</a:t>
            </a:r>
            <a:r>
              <a:rPr lang="zh-CN" altLang="en-US" sz="3600" b="1" dirty="0">
                <a:effectLst>
                  <a:outerShdw blurRad="38100" dist="38100" dir="2700000" algn="tl">
                    <a:srgbClr val="C0C0C0"/>
                  </a:outerShdw>
                </a:effectLst>
                <a:latin typeface="Times New Roman" pitchFamily="18" charset="0"/>
              </a:rPr>
              <a:t>个元素</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其中设</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1</a:t>
            </a:r>
            <a:r>
              <a:rPr lang="zh-CN" altLang="en-US" sz="3600" b="1" dirty="0">
                <a:effectLst>
                  <a:outerShdw blurRad="38100" dist="38100" dir="2700000" algn="tl">
                    <a:srgbClr val="C0C0C0"/>
                  </a:outerShdw>
                </a:effectLst>
                <a:latin typeface="Times New Roman" pitchFamily="18" charset="0"/>
              </a:rPr>
              <a:t>重复</a:t>
            </a: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次，</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重复</a:t>
            </a:r>
            <a:r>
              <a:rPr lang="en-US" altLang="zh-CN" sz="3600" b="1" dirty="0">
                <a:solidFill>
                  <a:srgbClr val="0000FF"/>
                </a:solidFill>
                <a:effectLst>
                  <a:outerShdw blurRad="38100" dist="38100" dir="2700000" algn="tl">
                    <a:srgbClr val="C0C0C0"/>
                  </a:outerShdw>
                </a:effectLst>
                <a:latin typeface="Times New Roman" pitchFamily="18" charset="0"/>
              </a:rPr>
              <a:t>2</a:t>
            </a:r>
            <a:r>
              <a:rPr lang="zh-CN" altLang="en-US" sz="3600" b="1" dirty="0">
                <a:effectLst>
                  <a:outerShdw blurRad="38100" dist="38100" dir="2700000" algn="tl">
                    <a:srgbClr val="C0C0C0"/>
                  </a:outerShdw>
                </a:effectLst>
                <a:latin typeface="Times New Roman" pitchFamily="18" charset="0"/>
              </a:rPr>
              <a:t>次</a:t>
            </a:r>
            <a:r>
              <a:rPr lang="en-US" altLang="zh-CN" sz="3600" b="1" dirty="0">
                <a:effectLst>
                  <a:outerShdw blurRad="38100" dist="38100" dir="2700000" algn="tl">
                    <a:srgbClr val="C0C0C0"/>
                  </a:outerShdw>
                </a:effectLst>
                <a:latin typeface="Times New Roman" pitchFamily="18" charset="0"/>
              </a:rPr>
              <a:t>, </a:t>
            </a:r>
            <a:r>
              <a:rPr lang="en-US" altLang="zh-CN" sz="3600" b="1" i="1" dirty="0">
                <a:solidFill>
                  <a:srgbClr val="0000FF"/>
                </a:solidFill>
                <a:effectLst>
                  <a:outerShdw blurRad="38100" dist="38100" dir="2700000" algn="tl">
                    <a:srgbClr val="C0C0C0"/>
                  </a:outerShdw>
                </a:effectLst>
                <a:latin typeface="Times New Roman" pitchFamily="18" charset="0"/>
              </a:rPr>
              <a:t>a</a:t>
            </a:r>
            <a:r>
              <a:rPr lang="en-US" altLang="zh-CN" sz="3600" b="1" i="1" baseline="-25000"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重复</a:t>
            </a:r>
            <a:r>
              <a:rPr lang="en-US" altLang="zh-CN" sz="3600" b="1" dirty="0">
                <a:solidFill>
                  <a:srgbClr val="0000FF"/>
                </a:solidFill>
                <a:effectLst>
                  <a:outerShdw blurRad="38100" dist="38100" dir="2700000" algn="tl">
                    <a:srgbClr val="C0C0C0"/>
                  </a:outerShdw>
                </a:effectLst>
                <a:latin typeface="Times New Roman" pitchFamily="18" charset="0"/>
              </a:rPr>
              <a:t>3</a:t>
            </a:r>
            <a:r>
              <a:rPr lang="zh-CN" altLang="en-US" sz="3600" b="1" dirty="0">
                <a:effectLst>
                  <a:outerShdw blurRad="38100" dist="38100" dir="2700000" algn="tl">
                    <a:srgbClr val="C0C0C0"/>
                  </a:outerShdw>
                </a:effectLst>
                <a:latin typeface="Times New Roman" pitchFamily="18" charset="0"/>
              </a:rPr>
              <a:t>次</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从中取</a:t>
            </a:r>
            <a:r>
              <a:rPr lang="en-US" altLang="zh-CN" sz="3600" b="1" i="1" dirty="0">
                <a:solidFill>
                  <a:srgbClr val="0000FF"/>
                </a:solidFill>
                <a:effectLst>
                  <a:outerShdw blurRad="38100" dist="38100" dir="2700000" algn="tl">
                    <a:srgbClr val="C0C0C0"/>
                  </a:outerShdw>
                </a:effectLst>
                <a:latin typeface="Times New Roman" pitchFamily="18" charset="0"/>
              </a:rPr>
              <a:t>r</a:t>
            </a:r>
            <a:r>
              <a:rPr lang="zh-CN" altLang="en-US" sz="3600" b="1" dirty="0">
                <a:effectLst>
                  <a:outerShdw blurRad="38100" dist="38100" dir="2700000" algn="tl">
                    <a:srgbClr val="C0C0C0"/>
                  </a:outerShdw>
                </a:effectLst>
                <a:latin typeface="Times New Roman" pitchFamily="18" charset="0"/>
              </a:rPr>
              <a:t>个元素的排列数</a:t>
            </a:r>
            <a:r>
              <a:rPr lang="en-US" altLang="zh-CN" sz="3600" b="1" dirty="0" err="1">
                <a:solidFill>
                  <a:srgbClr val="0000FF"/>
                </a:solidFill>
                <a:effectLst>
                  <a:outerShdw blurRad="38100" dist="38100" dir="2700000" algn="tl">
                    <a:srgbClr val="C0C0C0"/>
                  </a:outerShdw>
                </a:effectLst>
                <a:latin typeface="Times New Roman" pitchFamily="18" charset="0"/>
              </a:rPr>
              <a:t>p</a:t>
            </a:r>
            <a:r>
              <a:rPr lang="en-US" altLang="zh-CN" sz="3600" b="1" i="1" baseline="-25000" dirty="0" err="1">
                <a:solidFill>
                  <a:srgbClr val="0000FF"/>
                </a:solidFill>
                <a:effectLst>
                  <a:outerShdw blurRad="38100" dist="38100" dir="2700000" algn="tl">
                    <a:srgbClr val="C0C0C0"/>
                  </a:outerShdw>
                </a:effectLst>
                <a:latin typeface="Times New Roman" pitchFamily="18" charset="0"/>
              </a:rPr>
              <a:t>r</a:t>
            </a:r>
            <a:r>
              <a:rPr lang="en-US" altLang="zh-CN" sz="3600" b="1" dirty="0">
                <a:effectLst>
                  <a:outerShdw blurRad="38100" dist="38100" dir="2700000" algn="tl">
                    <a:srgbClr val="C0C0C0"/>
                  </a:outerShdw>
                </a:effectLst>
                <a:latin typeface="Times New Roman" pitchFamily="18" charset="0"/>
              </a:rPr>
              <a:t>, </a:t>
            </a:r>
            <a:r>
              <a:rPr lang="zh-CN" altLang="en-US" sz="3600" b="1" dirty="0">
                <a:effectLst>
                  <a:outerShdw blurRad="38100" dist="38100" dir="2700000" algn="tl">
                    <a:srgbClr val="C0C0C0"/>
                  </a:outerShdw>
                </a:effectLst>
                <a:latin typeface="Times New Roman" pitchFamily="18" charset="0"/>
              </a:rPr>
              <a:t>则序列</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0</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1</a:t>
            </a:r>
            <a:r>
              <a:rPr lang="en-US" altLang="zh-CN" sz="3600" b="1" dirty="0">
                <a:solidFill>
                  <a:srgbClr val="0000FF"/>
                </a:solidFill>
                <a:effectLst>
                  <a:outerShdw blurRad="38100" dist="38100" dir="2700000" algn="tl">
                    <a:srgbClr val="C0C0C0"/>
                  </a:outerShdw>
                </a:effectLst>
                <a:latin typeface="Times New Roman" pitchFamily="18" charset="0"/>
              </a:rPr>
              <a:t>, p</a:t>
            </a:r>
            <a:r>
              <a:rPr lang="en-US" altLang="zh-CN" sz="3600" b="1" baseline="-25000" dirty="0">
                <a:solidFill>
                  <a:srgbClr val="0000FF"/>
                </a:solidFill>
                <a:effectLst>
                  <a:outerShdw blurRad="38100" dist="38100" dir="2700000" algn="tl">
                    <a:srgbClr val="C0C0C0"/>
                  </a:outerShdw>
                </a:effectLst>
                <a:latin typeface="Times New Roman" pitchFamily="18" charset="0"/>
              </a:rPr>
              <a:t>2</a:t>
            </a:r>
            <a:r>
              <a:rPr lang="en-US" altLang="zh-CN" sz="3600" b="1" dirty="0">
                <a:solidFill>
                  <a:srgbClr val="0000FF"/>
                </a:solidFill>
                <a:effectLst>
                  <a:outerShdw blurRad="38100" dist="38100" dir="2700000" algn="tl">
                    <a:srgbClr val="C0C0C0"/>
                  </a:outerShdw>
                </a:effectLst>
                <a:latin typeface="Times New Roman" pitchFamily="18" charset="0"/>
              </a:rPr>
              <a:t>,…,p</a:t>
            </a:r>
            <a:r>
              <a:rPr lang="en-US" altLang="zh-CN" sz="3600" b="1" baseline="-25000" dirty="0">
                <a:solidFill>
                  <a:srgbClr val="0000FF"/>
                </a:solidFill>
                <a:effectLst>
                  <a:outerShdw blurRad="38100" dist="38100" dir="2700000" algn="tl">
                    <a:srgbClr val="C0C0C0"/>
                  </a:outerShdw>
                </a:effectLst>
                <a:latin typeface="Times New Roman" pitchFamily="18" charset="0"/>
              </a:rPr>
              <a:t>8</a:t>
            </a:r>
            <a:r>
              <a:rPr lang="zh-CN" altLang="en-US" sz="3600" b="1" dirty="0">
                <a:effectLst>
                  <a:outerShdw blurRad="38100" dist="38100" dir="2700000" algn="tl">
                    <a:srgbClr val="C0C0C0"/>
                  </a:outerShdw>
                </a:effectLst>
                <a:latin typeface="Times New Roman" pitchFamily="18" charset="0"/>
              </a:rPr>
              <a:t>的指数型母函数为</a:t>
            </a:r>
            <a:r>
              <a:rPr lang="en-US" altLang="zh-CN" sz="3600" b="1" dirty="0">
                <a:effectLst>
                  <a:outerShdw blurRad="38100" dist="38100" dir="2700000" algn="tl">
                    <a:srgbClr val="C0C0C0"/>
                  </a:outerShdw>
                </a:effectLst>
                <a:latin typeface="Times New Roman" pitchFamily="18" charset="0"/>
              </a:rPr>
              <a:t>:</a:t>
            </a:r>
          </a:p>
        </p:txBody>
      </p:sp>
      <p:sp>
        <p:nvSpPr>
          <p:cNvPr id="310277" name="Rectangle 5"/>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0276" name="Object 4"/>
          <p:cNvGraphicFramePr>
            <a:graphicFrameLocks noChangeAspect="1"/>
          </p:cNvGraphicFramePr>
          <p:nvPr/>
        </p:nvGraphicFramePr>
        <p:xfrm>
          <a:off x="468313" y="2565400"/>
          <a:ext cx="8353425" cy="2949575"/>
        </p:xfrm>
        <a:graphic>
          <a:graphicData uri="http://schemas.openxmlformats.org/presentationml/2006/ole">
            <mc:AlternateContent xmlns:mc="http://schemas.openxmlformats.org/markup-compatibility/2006">
              <mc:Choice xmlns:v="urn:schemas-microsoft-com:vml" Requires="v">
                <p:oleObj spid="_x0000_s310290" name="公式" r:id="rId3" imgW="3517560" imgH="1244520" progId="Equation.3">
                  <p:embed/>
                </p:oleObj>
              </mc:Choice>
              <mc:Fallback>
                <p:oleObj name="公式" r:id="rId3" imgW="3517560" imgH="1244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565400"/>
                        <a:ext cx="8353425" cy="294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278" name="Text Box 6"/>
          <p:cNvSpPr txBox="1">
            <a:spLocks noChangeArrowheads="1"/>
          </p:cNvSpPr>
          <p:nvPr/>
        </p:nvSpPr>
        <p:spPr bwMode="auto">
          <a:xfrm>
            <a:off x="735013" y="5740400"/>
            <a:ext cx="7526970" cy="646331"/>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a:effectLst>
                  <a:outerShdw blurRad="38100" dist="38100" dir="2700000" algn="tl">
                    <a:srgbClr val="C0C0C0"/>
                  </a:outerShdw>
                </a:effectLst>
                <a:latin typeface="Times New Roman" pitchFamily="18" charset="0"/>
              </a:rPr>
              <a:t>如何得出</a:t>
            </a:r>
            <a:r>
              <a:rPr lang="en-US" altLang="zh-CN" sz="3600" dirty="0" err="1">
                <a:solidFill>
                  <a:srgbClr val="0000FF"/>
                </a:solidFill>
                <a:effectLst>
                  <a:outerShdw blurRad="38100" dist="38100" dir="2700000" algn="tl">
                    <a:srgbClr val="C0C0C0"/>
                  </a:outerShdw>
                </a:effectLst>
                <a:latin typeface="Times New Roman" pitchFamily="18" charset="0"/>
              </a:rPr>
              <a:t>p</a:t>
            </a:r>
            <a:r>
              <a:rPr lang="en-US" altLang="zh-CN" sz="3600" baseline="-25000" dirty="0" err="1">
                <a:solidFill>
                  <a:srgbClr val="0000FF"/>
                </a:solidFill>
                <a:effectLst>
                  <a:outerShdw blurRad="38100" dist="38100" dir="2700000" algn="tl">
                    <a:srgbClr val="C0C0C0"/>
                  </a:outerShdw>
                </a:effectLst>
                <a:latin typeface="Times New Roman" pitchFamily="18" charset="0"/>
              </a:rPr>
              <a:t>r</a:t>
            </a:r>
            <a:r>
              <a:rPr lang="en-US" altLang="zh-CN" sz="3600" dirty="0">
                <a:effectLst>
                  <a:outerShdw blurRad="38100" dist="38100" dir="2700000" algn="tl">
                    <a:srgbClr val="C0C0C0"/>
                  </a:outerShdw>
                </a:effectLst>
                <a:latin typeface="Times New Roman" pitchFamily="18" charset="0"/>
              </a:rPr>
              <a:t>?  </a:t>
            </a:r>
            <a:r>
              <a:rPr lang="zh-CN" altLang="en-US" sz="3600" dirty="0">
                <a:effectLst>
                  <a:outerShdw blurRad="38100" dist="38100" dir="2700000" algn="tl">
                    <a:srgbClr val="C0C0C0"/>
                  </a:outerShdw>
                </a:effectLst>
                <a:latin typeface="Times New Roman" pitchFamily="18" charset="0"/>
              </a:rPr>
              <a:t>例如：</a:t>
            </a:r>
            <a:r>
              <a:rPr lang="en-US" altLang="zh-CN" sz="3600" dirty="0">
                <a:solidFill>
                  <a:srgbClr val="0000FF"/>
                </a:solidFill>
                <a:effectLst>
                  <a:outerShdw blurRad="38100" dist="38100" dir="2700000" algn="tl">
                    <a:srgbClr val="C0C0C0"/>
                  </a:outerShdw>
                </a:effectLst>
                <a:latin typeface="Times New Roman" pitchFamily="18" charset="0"/>
              </a:rPr>
              <a:t>p</a:t>
            </a:r>
            <a:r>
              <a:rPr lang="en-US" altLang="zh-CN" sz="3600" baseline="-25000" dirty="0">
                <a:solidFill>
                  <a:srgbClr val="0000FF"/>
                </a:solidFill>
                <a:effectLst>
                  <a:outerShdw blurRad="38100" dist="38100" dir="2700000" algn="tl">
                    <a:srgbClr val="C0C0C0"/>
                  </a:outerShdw>
                </a:effectLst>
                <a:latin typeface="Times New Roman" pitchFamily="18" charset="0"/>
              </a:rPr>
              <a:t>4</a:t>
            </a:r>
            <a:r>
              <a:rPr lang="en-US" altLang="zh-CN" sz="3600" dirty="0">
                <a:solidFill>
                  <a:srgbClr val="0000FF"/>
                </a:solidFill>
                <a:effectLst>
                  <a:outerShdw blurRad="38100" dist="38100" dir="2700000" algn="tl">
                    <a:srgbClr val="C0C0C0"/>
                  </a:outerShdw>
                </a:effectLst>
                <a:latin typeface="Times New Roman" pitchFamily="18" charset="0"/>
              </a:rPr>
              <a:t>=4! </a:t>
            </a:r>
            <a:r>
              <a:rPr lang="en-US" altLang="zh-CN" sz="3600" dirty="0" smtClean="0">
                <a:solidFill>
                  <a:srgbClr val="0000FF"/>
                </a:solidFill>
                <a:effectLst>
                  <a:outerShdw blurRad="38100" dist="38100" dir="2700000" algn="tl">
                    <a:srgbClr val="C0C0C0"/>
                  </a:outerShdw>
                </a:effectLst>
                <a:latin typeface="Times New Roman" pitchFamily="18" charset="0"/>
              </a:rPr>
              <a:t>(</a:t>
            </a:r>
            <a:r>
              <a:rPr lang="en-US" altLang="zh-CN" sz="3600" dirty="0">
                <a:solidFill>
                  <a:srgbClr val="0000FF"/>
                </a:solidFill>
                <a:effectLst>
                  <a:outerShdw blurRad="38100" dist="38100" dir="2700000" algn="tl">
                    <a:srgbClr val="C0C0C0"/>
                  </a:outerShdw>
                </a:effectLst>
                <a:latin typeface="Times New Roman" pitchFamily="18" charset="0"/>
              </a:rPr>
              <a:t>35/12)=70.</a:t>
            </a:r>
            <a:endParaRPr lang="en-US" altLang="zh-CN" sz="3600" b="0" dirty="0">
              <a:solidFill>
                <a:srgbClr val="0000FF"/>
              </a:solidFill>
              <a:effectLst>
                <a:outerShdw blurRad="38100" dist="38100" dir="2700000" algn="tl">
                  <a:srgbClr val="C0C0C0"/>
                </a:outerShdw>
              </a:effectLst>
              <a:latin typeface="Times New Roman" pitchFamily="18" charset="0"/>
            </a:endParaRPr>
          </a:p>
        </p:txBody>
      </p:sp>
      <p:sp>
        <p:nvSpPr>
          <p:cNvPr id="310279" name="Oval 7"/>
          <p:cNvSpPr>
            <a:spLocks noChangeArrowheads="1"/>
          </p:cNvSpPr>
          <p:nvPr/>
        </p:nvSpPr>
        <p:spPr bwMode="auto">
          <a:xfrm>
            <a:off x="5003800" y="3500438"/>
            <a:ext cx="1081088" cy="1081087"/>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FF0000"/>
              </a:solidFill>
              <a:effectLst>
                <a:outerShdw blurRad="38100" dist="38100" dir="2700000" algn="tl">
                  <a:srgbClr val="C0C0C0"/>
                </a:outerShdw>
              </a:effectLst>
            </a:endParaRPr>
          </a:p>
        </p:txBody>
      </p:sp>
    </p:spTree>
    <p:extLst>
      <p:ext uri="{BB962C8B-B14F-4D97-AF65-F5344CB8AC3E}">
        <p14:creationId xmlns:p14="http://schemas.microsoft.com/office/powerpoint/2010/main" val="4142882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strips(downRigh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p:cTn id="12" dur="1000" fill="hold"/>
                                        <p:tgtEl>
                                          <p:spTgt spid="310276"/>
                                        </p:tgtEl>
                                        <p:attrNameLst>
                                          <p:attrName>ppt_w</p:attrName>
                                        </p:attrNameLst>
                                      </p:cBhvr>
                                      <p:tavLst>
                                        <p:tav tm="0">
                                          <p:val>
                                            <p:strVal val="#ppt_w*0.70"/>
                                          </p:val>
                                        </p:tav>
                                        <p:tav tm="100000">
                                          <p:val>
                                            <p:strVal val="#ppt_w"/>
                                          </p:val>
                                        </p:tav>
                                      </p:tavLst>
                                    </p:anim>
                                    <p:anim calcmode="lin" valueType="num">
                                      <p:cBhvr>
                                        <p:cTn id="13" dur="1000" fill="hold"/>
                                        <p:tgtEl>
                                          <p:spTgt spid="310276"/>
                                        </p:tgtEl>
                                        <p:attrNameLst>
                                          <p:attrName>ppt_h</p:attrName>
                                        </p:attrNameLst>
                                      </p:cBhvr>
                                      <p:tavLst>
                                        <p:tav tm="0">
                                          <p:val>
                                            <p:strVal val="#ppt_h"/>
                                          </p:val>
                                        </p:tav>
                                        <p:tav tm="100000">
                                          <p:val>
                                            <p:strVal val="#ppt_h"/>
                                          </p:val>
                                        </p:tav>
                                      </p:tavLst>
                                    </p:anim>
                                    <p:animEffect transition="in" filter="fade">
                                      <p:cBhvr>
                                        <p:cTn id="14" dur="1000"/>
                                        <p:tgtEl>
                                          <p:spTgt spid="3102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10278"/>
                                        </p:tgtEl>
                                        <p:attrNameLst>
                                          <p:attrName>style.visibility</p:attrName>
                                        </p:attrNameLst>
                                      </p:cBhvr>
                                      <p:to>
                                        <p:strVal val="visible"/>
                                      </p:to>
                                    </p:set>
                                    <p:anim calcmode="lin" valueType="num">
                                      <p:cBhvr>
                                        <p:cTn id="19" dur="1000" fill="hold"/>
                                        <p:tgtEl>
                                          <p:spTgt spid="310278"/>
                                        </p:tgtEl>
                                        <p:attrNameLst>
                                          <p:attrName>ppt_w</p:attrName>
                                        </p:attrNameLst>
                                      </p:cBhvr>
                                      <p:tavLst>
                                        <p:tav tm="0">
                                          <p:val>
                                            <p:strVal val="#ppt_w*0.70"/>
                                          </p:val>
                                        </p:tav>
                                        <p:tav tm="100000">
                                          <p:val>
                                            <p:strVal val="#ppt_w"/>
                                          </p:val>
                                        </p:tav>
                                      </p:tavLst>
                                    </p:anim>
                                    <p:anim calcmode="lin" valueType="num">
                                      <p:cBhvr>
                                        <p:cTn id="20" dur="1000" fill="hold"/>
                                        <p:tgtEl>
                                          <p:spTgt spid="310278"/>
                                        </p:tgtEl>
                                        <p:attrNameLst>
                                          <p:attrName>ppt_h</p:attrName>
                                        </p:attrNameLst>
                                      </p:cBhvr>
                                      <p:tavLst>
                                        <p:tav tm="0">
                                          <p:val>
                                            <p:strVal val="#ppt_h"/>
                                          </p:val>
                                        </p:tav>
                                        <p:tav tm="100000">
                                          <p:val>
                                            <p:strVal val="#ppt_h"/>
                                          </p:val>
                                        </p:tav>
                                      </p:tavLst>
                                    </p:anim>
                                    <p:animEffect transition="in" filter="fade">
                                      <p:cBhvr>
                                        <p:cTn id="21" dur="1000"/>
                                        <p:tgtEl>
                                          <p:spTgt spid="31027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grpId="0" nodeType="clickEffect">
                                  <p:stCondLst>
                                    <p:cond delay="0"/>
                                  </p:stCondLst>
                                  <p:childTnLst>
                                    <p:set>
                                      <p:cBhvr>
                                        <p:cTn id="25" dur="1" fill="hold">
                                          <p:stCondLst>
                                            <p:cond delay="0"/>
                                          </p:stCondLst>
                                        </p:cTn>
                                        <p:tgtEl>
                                          <p:spTgt spid="310279"/>
                                        </p:tgtEl>
                                        <p:attrNameLst>
                                          <p:attrName>style.visibility</p:attrName>
                                        </p:attrNameLst>
                                      </p:cBhvr>
                                      <p:to>
                                        <p:strVal val="visible"/>
                                      </p:to>
                                    </p:set>
                                    <p:anim calcmode="lin" valueType="num">
                                      <p:cBhvr>
                                        <p:cTn id="26" dur="500" fill="hold"/>
                                        <p:tgtEl>
                                          <p:spTgt spid="310279"/>
                                        </p:tgtEl>
                                        <p:attrNameLst>
                                          <p:attrName>ppt_w</p:attrName>
                                        </p:attrNameLst>
                                      </p:cBhvr>
                                      <p:tavLst>
                                        <p:tav tm="0">
                                          <p:val>
                                            <p:fltVal val="0"/>
                                          </p:val>
                                        </p:tav>
                                        <p:tav tm="100000">
                                          <p:val>
                                            <p:strVal val="#ppt_w"/>
                                          </p:val>
                                        </p:tav>
                                      </p:tavLst>
                                    </p:anim>
                                    <p:anim calcmode="lin" valueType="num">
                                      <p:cBhvr>
                                        <p:cTn id="27" dur="500" fill="hold"/>
                                        <p:tgtEl>
                                          <p:spTgt spid="310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P spid="310278" grpId="0" animBg="1"/>
      <p:bldP spid="31027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670532BD-9D9B-415E-9646-854F48D4288F}" type="slidenum">
              <a:rPr lang="en-US" altLang="zh-CN"/>
              <a:pPr/>
              <a:t>91</a:t>
            </a:fld>
            <a:endParaRPr lang="en-US" altLang="zh-CN"/>
          </a:p>
        </p:txBody>
      </p:sp>
      <p:sp>
        <p:nvSpPr>
          <p:cNvPr id="363522" name="Text Box 2"/>
          <p:cNvSpPr txBox="1">
            <a:spLocks noChangeArrowheads="1"/>
          </p:cNvSpPr>
          <p:nvPr/>
        </p:nvSpPr>
        <p:spPr bwMode="auto">
          <a:xfrm>
            <a:off x="250825" y="542925"/>
            <a:ext cx="907011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5.3</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363523"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363524" name="Object 4"/>
          <p:cNvGraphicFramePr>
            <a:graphicFrameLocks noChangeAspect="1"/>
          </p:cNvGraphicFramePr>
          <p:nvPr/>
        </p:nvGraphicFramePr>
        <p:xfrm>
          <a:off x="684213" y="2554288"/>
          <a:ext cx="7920037" cy="1314450"/>
        </p:xfrm>
        <a:graphic>
          <a:graphicData uri="http://schemas.openxmlformats.org/presentationml/2006/ole">
            <mc:AlternateContent xmlns:mc="http://schemas.openxmlformats.org/markup-compatibility/2006">
              <mc:Choice xmlns:v="urn:schemas-microsoft-com:vml" Requires="v">
                <p:oleObj spid="_x0000_s312407" name="公式" r:id="rId3" imgW="3060360" imgH="507960" progId="Equation.3">
                  <p:embed/>
                </p:oleObj>
              </mc:Choice>
              <mc:Fallback>
                <p:oleObj name="公式" r:id="rId3" imgW="3060360" imgH="507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554288"/>
                        <a:ext cx="7920037"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5" name="Object 5"/>
          <p:cNvGraphicFramePr>
            <a:graphicFrameLocks noChangeAspect="1"/>
          </p:cNvGraphicFramePr>
          <p:nvPr/>
        </p:nvGraphicFramePr>
        <p:xfrm>
          <a:off x="539750" y="3860800"/>
          <a:ext cx="5329238" cy="1196975"/>
        </p:xfrm>
        <a:graphic>
          <a:graphicData uri="http://schemas.openxmlformats.org/presentationml/2006/ole">
            <mc:AlternateContent xmlns:mc="http://schemas.openxmlformats.org/markup-compatibility/2006">
              <mc:Choice xmlns:v="urn:schemas-microsoft-com:vml" Requires="v">
                <p:oleObj spid="_x0000_s312408" name="公式" r:id="rId5" imgW="2260440" imgH="507960" progId="Equation.3">
                  <p:embed/>
                </p:oleObj>
              </mc:Choice>
              <mc:Fallback>
                <p:oleObj name="公式" r:id="rId5" imgW="226044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860800"/>
                        <a:ext cx="5329238" cy="119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6"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12409" name="公式" r:id="rId7" imgW="139680" imgH="101520" progId="Equation.3">
                  <p:embed/>
                </p:oleObj>
              </mc:Choice>
              <mc:Fallback>
                <p:oleObj name="公式" r:id="rId7" imgW="139680" imgH="1015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3527" name="Object 7"/>
          <p:cNvGraphicFramePr>
            <a:graphicFrameLocks noChangeAspect="1"/>
          </p:cNvGraphicFramePr>
          <p:nvPr/>
        </p:nvGraphicFramePr>
        <p:xfrm>
          <a:off x="755650" y="5157788"/>
          <a:ext cx="4208463" cy="1187450"/>
        </p:xfrm>
        <a:graphic>
          <a:graphicData uri="http://schemas.openxmlformats.org/presentationml/2006/ole">
            <mc:AlternateContent xmlns:mc="http://schemas.openxmlformats.org/markup-compatibility/2006">
              <mc:Choice xmlns:v="urn:schemas-microsoft-com:vml" Requires="v">
                <p:oleObj spid="_x0000_s312410" name="Equation" r:id="rId9" imgW="1574640" imgH="444240" progId="Equation.DSMT4">
                  <p:embed/>
                </p:oleObj>
              </mc:Choice>
              <mc:Fallback>
                <p:oleObj name="Equation" r:id="rId9" imgW="1574640" imgH="4442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5157788"/>
                        <a:ext cx="42084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3528" name="Group 8"/>
          <p:cNvGrpSpPr>
            <a:grpSpLocks/>
          </p:cNvGrpSpPr>
          <p:nvPr/>
        </p:nvGrpSpPr>
        <p:grpSpPr bwMode="auto">
          <a:xfrm>
            <a:off x="5546725" y="4797425"/>
            <a:ext cx="3597275" cy="1368425"/>
            <a:chOff x="3494" y="3022"/>
            <a:chExt cx="2266" cy="862"/>
          </a:xfrm>
        </p:grpSpPr>
        <p:graphicFrame>
          <p:nvGraphicFramePr>
            <p:cNvPr id="363529" name="Object 9"/>
            <p:cNvGraphicFramePr>
              <a:graphicFrameLocks noChangeAspect="1"/>
            </p:cNvGraphicFramePr>
            <p:nvPr/>
          </p:nvGraphicFramePr>
          <p:xfrm>
            <a:off x="3494" y="3022"/>
            <a:ext cx="2266" cy="662"/>
          </p:xfrm>
          <a:graphic>
            <a:graphicData uri="http://schemas.openxmlformats.org/presentationml/2006/ole">
              <mc:AlternateContent xmlns:mc="http://schemas.openxmlformats.org/markup-compatibility/2006">
                <mc:Choice xmlns:v="urn:schemas-microsoft-com:vml" Requires="v">
                  <p:oleObj spid="_x0000_s312411" name="公式" r:id="rId11" imgW="1346040" imgH="393480" progId="Equation.3">
                    <p:embed/>
                  </p:oleObj>
                </mc:Choice>
                <mc:Fallback>
                  <p:oleObj name="公式" r:id="rId11" imgW="134604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4" y="3022"/>
                          <a:ext cx="2266"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3530"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53522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3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35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35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3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3"/>
          <p:cNvSpPr>
            <a:spLocks noGrp="1"/>
          </p:cNvSpPr>
          <p:nvPr>
            <p:ph type="sldNum" sz="quarter" idx="12"/>
          </p:nvPr>
        </p:nvSpPr>
        <p:spPr/>
        <p:txBody>
          <a:bodyPr/>
          <a:lstStyle/>
          <a:p>
            <a:fld id="{B8E28B27-6AF4-4273-98F1-D726D148CFCD}" type="slidenum">
              <a:rPr lang="en-US" altLang="zh-CN" smtClean="0"/>
              <a:pPr/>
              <a:t>92</a:t>
            </a:fld>
            <a:endParaRPr lang="en-US" altLang="zh-CN"/>
          </a:p>
        </p:txBody>
      </p:sp>
      <p:pic>
        <p:nvPicPr>
          <p:cNvPr id="3" name="图片 2" descr="屏幕快照 2014-12-21 上午12.1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8460432" cy="1386439"/>
          </a:xfrm>
          <a:prstGeom prst="rect">
            <a:avLst/>
          </a:prstGeom>
        </p:spPr>
      </p:pic>
      <p:sp>
        <p:nvSpPr>
          <p:cNvPr id="12" name="Text Box 2"/>
          <p:cNvSpPr txBox="1">
            <a:spLocks noChangeArrowheads="1"/>
          </p:cNvSpPr>
          <p:nvPr/>
        </p:nvSpPr>
        <p:spPr bwMode="auto">
          <a:xfrm>
            <a:off x="251520" y="3284984"/>
            <a:ext cx="907011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solidFill>
                  <a:srgbClr val="FF0000"/>
                </a:solidFill>
                <a:effectLst>
                  <a:outerShdw blurRad="38100" dist="38100" dir="2700000" algn="tl">
                    <a:srgbClr val="C0C0C0"/>
                  </a:outerShdw>
                </a:effectLst>
                <a:latin typeface="Times New Roman" pitchFamily="18" charset="0"/>
              </a:rPr>
              <a:t>例</a:t>
            </a:r>
            <a:r>
              <a:rPr lang="en-US" altLang="zh-CN" sz="3200" dirty="0" smtClean="0">
                <a:solidFill>
                  <a:srgbClr val="FF0000"/>
                </a:solidFill>
                <a:effectLst>
                  <a:outerShdw blurRad="38100" dist="38100" dir="2700000" algn="tl">
                    <a:srgbClr val="C0C0C0"/>
                  </a:outerShdw>
                </a:effectLst>
                <a:latin typeface="Times New Roman" pitchFamily="18" charset="0"/>
              </a:rPr>
              <a:t>5.3</a:t>
            </a:r>
            <a:r>
              <a:rPr lang="zh-CN" altLang="en-US" sz="3200" dirty="0" smtClean="0">
                <a:effectLst/>
                <a:latin typeface="Times New Roman" pitchFamily="18" charset="0"/>
              </a:rPr>
              <a:t>由</a:t>
            </a:r>
            <a:r>
              <a:rPr lang="en-US" altLang="zh-CN" sz="3200" dirty="0">
                <a:solidFill>
                  <a:srgbClr val="0000FF"/>
                </a:solidFill>
                <a:effectLst/>
                <a:latin typeface="Times New Roman" pitchFamily="18" charset="0"/>
              </a:rPr>
              <a:t>1</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2</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3</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4</a:t>
            </a:r>
            <a:r>
              <a:rPr lang="zh-CN" altLang="en-US" sz="3200" dirty="0">
                <a:solidFill>
                  <a:srgbClr val="0000FF"/>
                </a:solidFill>
                <a:effectLst/>
                <a:latin typeface="Times New Roman" pitchFamily="18" charset="0"/>
              </a:rPr>
              <a:t>，</a:t>
            </a:r>
            <a:r>
              <a:rPr lang="en-US" altLang="zh-CN" sz="3200" dirty="0">
                <a:solidFill>
                  <a:srgbClr val="0000FF"/>
                </a:solidFill>
                <a:effectLst/>
                <a:latin typeface="Times New Roman" pitchFamily="18" charset="0"/>
              </a:rPr>
              <a:t>5</a:t>
            </a:r>
            <a:r>
              <a:rPr lang="zh-CN" altLang="en-US" sz="3200" dirty="0">
                <a:effectLst/>
                <a:latin typeface="Times New Roman" pitchFamily="18" charset="0"/>
              </a:rPr>
              <a:t>五个数字组成的</a:t>
            </a:r>
            <a:r>
              <a:rPr lang="en-US" altLang="zh-CN" sz="3200" i="1" dirty="0">
                <a:solidFill>
                  <a:srgbClr val="0000FF"/>
                </a:solidFill>
                <a:effectLst/>
                <a:latin typeface="Times New Roman" pitchFamily="18" charset="0"/>
              </a:rPr>
              <a:t>n</a:t>
            </a:r>
            <a:r>
              <a:rPr lang="zh-CN" altLang="en-US" sz="3200" dirty="0">
                <a:effectLst/>
                <a:latin typeface="Times New Roman" pitchFamily="18" charset="0"/>
              </a:rPr>
              <a:t>位数，求</a:t>
            </a:r>
          </a:p>
          <a:p>
            <a:r>
              <a:rPr lang="zh-CN" altLang="en-US" sz="3200" dirty="0">
                <a:effectLst/>
                <a:latin typeface="Times New Roman" pitchFamily="18" charset="0"/>
              </a:rPr>
              <a:t>其中</a:t>
            </a:r>
            <a:r>
              <a:rPr lang="en-US" altLang="zh-CN" sz="3200" dirty="0">
                <a:effectLst/>
                <a:latin typeface="Times New Roman" pitchFamily="18" charset="0"/>
              </a:rPr>
              <a:t>4</a:t>
            </a:r>
            <a:r>
              <a:rPr lang="zh-CN" altLang="en-US" sz="3200" dirty="0">
                <a:effectLst/>
                <a:latin typeface="Times New Roman" pitchFamily="18" charset="0"/>
              </a:rPr>
              <a:t>，</a:t>
            </a:r>
            <a:r>
              <a:rPr lang="en-US" altLang="zh-CN" sz="3200" dirty="0">
                <a:effectLst/>
                <a:latin typeface="Times New Roman" pitchFamily="18" charset="0"/>
              </a:rPr>
              <a:t>5</a:t>
            </a:r>
            <a:r>
              <a:rPr lang="zh-CN" altLang="en-US" sz="3200" dirty="0">
                <a:effectLst/>
                <a:latin typeface="Times New Roman" pitchFamily="18" charset="0"/>
              </a:rPr>
              <a:t>出现偶数次，</a:t>
            </a:r>
            <a:r>
              <a:rPr lang="en-US" altLang="zh-CN" sz="3200" dirty="0">
                <a:effectLst/>
                <a:latin typeface="Times New Roman" pitchFamily="18" charset="0"/>
              </a:rPr>
              <a:t>1</a:t>
            </a:r>
            <a:r>
              <a:rPr lang="zh-CN" altLang="en-US" sz="3200" dirty="0">
                <a:effectLst/>
                <a:latin typeface="Times New Roman" pitchFamily="18" charset="0"/>
              </a:rPr>
              <a:t>，</a:t>
            </a:r>
            <a:r>
              <a:rPr lang="en-US" altLang="zh-CN" sz="3200" dirty="0">
                <a:effectLst/>
                <a:latin typeface="Times New Roman" pitchFamily="18" charset="0"/>
              </a:rPr>
              <a:t>2</a:t>
            </a:r>
            <a:r>
              <a:rPr lang="zh-CN" altLang="en-US" sz="3200" dirty="0">
                <a:effectLst/>
                <a:latin typeface="Times New Roman" pitchFamily="18" charset="0"/>
              </a:rPr>
              <a:t>，</a:t>
            </a:r>
            <a:r>
              <a:rPr lang="en-US" altLang="zh-CN" sz="3200" dirty="0">
                <a:effectLst/>
                <a:latin typeface="Times New Roman" pitchFamily="18" charset="0"/>
              </a:rPr>
              <a:t>3</a:t>
            </a:r>
            <a:r>
              <a:rPr lang="zh-CN" altLang="en-US" sz="3200" dirty="0">
                <a:effectLst/>
                <a:latin typeface="Times New Roman" pitchFamily="18" charset="0"/>
              </a:rPr>
              <a:t>出现次数不限的</a:t>
            </a:r>
          </a:p>
          <a:p>
            <a:r>
              <a:rPr lang="zh-CN" altLang="en-US" sz="3200" dirty="0">
                <a:effectLst/>
                <a:latin typeface="Times New Roman" pitchFamily="18" charset="0"/>
              </a:rPr>
              <a:t>数的个数</a:t>
            </a:r>
            <a:r>
              <a:rPr lang="en-US" altLang="zh-CN" sz="3200" i="1" dirty="0">
                <a:solidFill>
                  <a:srgbClr val="0000FF"/>
                </a:solidFill>
                <a:effectLst/>
                <a:latin typeface="Times New Roman" pitchFamily="18" charset="0"/>
              </a:rPr>
              <a:t>a</a:t>
            </a:r>
            <a:r>
              <a:rPr lang="en-US" altLang="zh-CN" sz="3200" i="1" baseline="-25000" dirty="0">
                <a:solidFill>
                  <a:srgbClr val="0000FF"/>
                </a:solidFill>
                <a:effectLst/>
                <a:latin typeface="Times New Roman" pitchFamily="18" charset="0"/>
              </a:rPr>
              <a:t>n</a:t>
            </a:r>
            <a:r>
              <a:rPr lang="zh-CN" altLang="en-US" sz="3200" dirty="0">
                <a:effectLst/>
                <a:latin typeface="Times New Roman" pitchFamily="18" charset="0"/>
              </a:rPr>
              <a:t>。</a:t>
            </a:r>
          </a:p>
        </p:txBody>
      </p:sp>
      <p:sp>
        <p:nvSpPr>
          <p:cNvPr id="5" name="TextBox 4"/>
          <p:cNvSpPr txBox="1"/>
          <p:nvPr/>
        </p:nvSpPr>
        <p:spPr>
          <a:xfrm>
            <a:off x="611560" y="528441"/>
            <a:ext cx="1415772" cy="461665"/>
          </a:xfrm>
          <a:prstGeom prst="rect">
            <a:avLst/>
          </a:prstGeom>
          <a:noFill/>
        </p:spPr>
        <p:txBody>
          <a:bodyPr wrap="none" rtlCol="0">
            <a:spAutoFit/>
          </a:bodyPr>
          <a:lstStyle/>
          <a:p>
            <a:r>
              <a:rPr lang="zh-CN" altLang="en-US" sz="2400" b="1" dirty="0">
                <a:solidFill>
                  <a:srgbClr val="FF0000"/>
                </a:solidFill>
              </a:rPr>
              <a:t>国</a:t>
            </a:r>
            <a:r>
              <a:rPr lang="zh-CN" altLang="en-US" sz="2400" b="1" dirty="0" smtClean="0">
                <a:solidFill>
                  <a:srgbClr val="FF0000"/>
                </a:solidFill>
              </a:rPr>
              <a:t>考考题</a:t>
            </a:r>
            <a:endParaRPr lang="zh-CN" altLang="en-US" sz="2400" b="1" dirty="0">
              <a:solidFill>
                <a:srgbClr val="FF0000"/>
              </a:solidFill>
            </a:endParaRPr>
          </a:p>
        </p:txBody>
      </p:sp>
    </p:spTree>
    <p:extLst>
      <p:ext uri="{BB962C8B-B14F-4D97-AF65-F5344CB8AC3E}">
        <p14:creationId xmlns:p14="http://schemas.microsoft.com/office/powerpoint/2010/main" val="2673367302"/>
      </p:ext>
    </p:extLst>
  </p:cSld>
  <p:clrMapOvr>
    <a:masterClrMapping/>
  </p:clrMapOvr>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93</a:t>
            </a:fld>
            <a:endParaRPr lang="en-US" altLang="zh-CN"/>
          </a:p>
        </p:txBody>
      </p:sp>
      <p:pic>
        <p:nvPicPr>
          <p:cNvPr id="320514" name="Picture 2" descr="F:\同等学力\2016春 图论与组合优化\考题分类\母函数\12-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59" y="260648"/>
            <a:ext cx="8979979" cy="18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3"/>
          <p:cNvSpPr txBox="1">
            <a:spLocks noChangeArrowheads="1"/>
          </p:cNvSpPr>
          <p:nvPr/>
        </p:nvSpPr>
        <p:spPr bwMode="auto">
          <a:xfrm>
            <a:off x="447675" y="2054225"/>
            <a:ext cx="4935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dirty="0">
                <a:effectLst/>
              </a:rPr>
              <a:t>解：</a:t>
            </a:r>
            <a:r>
              <a:rPr lang="en-US" altLang="zh-CN" sz="3200" dirty="0">
                <a:effectLst/>
                <a:latin typeface="Times New Roman" pitchFamily="18" charset="0"/>
              </a:rPr>
              <a:t>{</a:t>
            </a:r>
            <a:r>
              <a:rPr lang="en-US" altLang="zh-CN" sz="3200" i="1" dirty="0">
                <a:effectLst/>
                <a:latin typeface="Times New Roman" pitchFamily="18" charset="0"/>
              </a:rPr>
              <a:t>a</a:t>
            </a:r>
            <a:r>
              <a:rPr lang="en-US" altLang="zh-CN" sz="3200" i="1" baseline="-25000" dirty="0">
                <a:effectLst/>
                <a:latin typeface="Times New Roman" pitchFamily="18" charset="0"/>
              </a:rPr>
              <a:t>n</a:t>
            </a:r>
            <a:r>
              <a:rPr lang="en-US" altLang="zh-CN" sz="3200" dirty="0">
                <a:effectLst/>
                <a:latin typeface="Times New Roman" pitchFamily="18" charset="0"/>
              </a:rPr>
              <a:t>}</a:t>
            </a:r>
            <a:r>
              <a:rPr lang="zh-CN" altLang="en-US" sz="3200" dirty="0">
                <a:effectLst/>
              </a:rPr>
              <a:t>的指数型母函数为</a:t>
            </a:r>
          </a:p>
        </p:txBody>
      </p:sp>
      <p:graphicFrame>
        <p:nvGraphicFramePr>
          <p:cNvPr id="6" name="Object 4"/>
          <p:cNvGraphicFramePr>
            <a:graphicFrameLocks noChangeAspect="1"/>
          </p:cNvGraphicFramePr>
          <p:nvPr>
            <p:extLst>
              <p:ext uri="{D42A27DB-BD31-4B8C-83A1-F6EECF244321}">
                <p14:modId xmlns:p14="http://schemas.microsoft.com/office/powerpoint/2010/main" val="1836743592"/>
              </p:ext>
            </p:extLst>
          </p:nvPr>
        </p:nvGraphicFramePr>
        <p:xfrm>
          <a:off x="251520" y="2564904"/>
          <a:ext cx="7162800" cy="2463800"/>
        </p:xfrm>
        <a:graphic>
          <a:graphicData uri="http://schemas.openxmlformats.org/presentationml/2006/ole">
            <mc:AlternateContent xmlns:mc="http://schemas.openxmlformats.org/markup-compatibility/2006">
              <mc:Choice xmlns:v="urn:schemas-microsoft-com:vml" Requires="v">
                <p:oleObj spid="_x0000_s330763" name="Equation" r:id="rId4" imgW="2768600" imgH="952500" progId="Equation.3">
                  <p:embed/>
                </p:oleObj>
              </mc:Choice>
              <mc:Fallback>
                <p:oleObj name="Equation" r:id="rId4" imgW="2768600" imgH="952500" progId="Equation.3">
                  <p:embed/>
                  <p:pic>
                    <p:nvPicPr>
                      <p:cNvPr id="0" name=""/>
                      <p:cNvPicPr>
                        <a:picLocks noChangeAspect="1" noChangeArrowheads="1"/>
                      </p:cNvPicPr>
                      <p:nvPr/>
                    </p:nvPicPr>
                    <p:blipFill>
                      <a:blip r:embed="rId5"/>
                      <a:srcRect/>
                      <a:stretch>
                        <a:fillRect/>
                      </a:stretch>
                    </p:blipFill>
                    <p:spPr bwMode="auto">
                      <a:xfrm>
                        <a:off x="251520" y="2564904"/>
                        <a:ext cx="7162800" cy="246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1628669335"/>
              </p:ext>
            </p:extLst>
          </p:nvPr>
        </p:nvGraphicFramePr>
        <p:xfrm>
          <a:off x="323528" y="4941168"/>
          <a:ext cx="7934326" cy="1106487"/>
        </p:xfrm>
        <a:graphic>
          <a:graphicData uri="http://schemas.openxmlformats.org/presentationml/2006/ole">
            <mc:AlternateContent xmlns:mc="http://schemas.openxmlformats.org/markup-compatibility/2006">
              <mc:Choice xmlns:v="urn:schemas-microsoft-com:vml" Requires="v">
                <p:oleObj spid="_x0000_s330764" name="Equation" r:id="rId6" imgW="3365500" imgH="469900" progId="Equation.3">
                  <p:embed/>
                </p:oleObj>
              </mc:Choice>
              <mc:Fallback>
                <p:oleObj name="Equation" r:id="rId6" imgW="3365500" imgH="469900" progId="Equation.3">
                  <p:embed/>
                  <p:pic>
                    <p:nvPicPr>
                      <p:cNvPr id="0" name=""/>
                      <p:cNvPicPr>
                        <a:picLocks noChangeAspect="1" noChangeArrowheads="1"/>
                      </p:cNvPicPr>
                      <p:nvPr/>
                    </p:nvPicPr>
                    <p:blipFill>
                      <a:blip r:embed="rId7"/>
                      <a:srcRect/>
                      <a:stretch>
                        <a:fillRect/>
                      </a:stretch>
                    </p:blipFill>
                    <p:spPr bwMode="auto">
                      <a:xfrm>
                        <a:off x="323528" y="4941168"/>
                        <a:ext cx="7934326"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30765"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821913259"/>
              </p:ext>
            </p:extLst>
          </p:nvPr>
        </p:nvGraphicFramePr>
        <p:xfrm>
          <a:off x="323528" y="5661248"/>
          <a:ext cx="5021263" cy="1255713"/>
        </p:xfrm>
        <a:graphic>
          <a:graphicData uri="http://schemas.openxmlformats.org/presentationml/2006/ole">
            <mc:AlternateContent xmlns:mc="http://schemas.openxmlformats.org/markup-compatibility/2006">
              <mc:Choice xmlns:v="urn:schemas-microsoft-com:vml" Requires="v">
                <p:oleObj spid="_x0000_s330766" name="Equation" r:id="rId10" imgW="1879600" imgH="469900" progId="Equation.3">
                  <p:embed/>
                </p:oleObj>
              </mc:Choice>
              <mc:Fallback>
                <p:oleObj name="Equation" r:id="rId10" imgW="1879600" imgH="469900" progId="Equation.3">
                  <p:embed/>
                  <p:pic>
                    <p:nvPicPr>
                      <p:cNvPr id="0" name=""/>
                      <p:cNvPicPr>
                        <a:picLocks noChangeAspect="1" noChangeArrowheads="1"/>
                      </p:cNvPicPr>
                      <p:nvPr/>
                    </p:nvPicPr>
                    <p:blipFill>
                      <a:blip r:embed="rId11"/>
                      <a:srcRect/>
                      <a:stretch>
                        <a:fillRect/>
                      </a:stretch>
                    </p:blipFill>
                    <p:spPr bwMode="auto">
                      <a:xfrm>
                        <a:off x="323528" y="5661248"/>
                        <a:ext cx="5021263"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8"/>
          <p:cNvGrpSpPr>
            <a:grpSpLocks/>
          </p:cNvGrpSpPr>
          <p:nvPr/>
        </p:nvGrpSpPr>
        <p:grpSpPr bwMode="auto">
          <a:xfrm>
            <a:off x="5004048" y="1124744"/>
            <a:ext cx="3998913" cy="1368425"/>
            <a:chOff x="3241" y="3022"/>
            <a:chExt cx="2519" cy="862"/>
          </a:xfrm>
        </p:grpSpPr>
        <p:graphicFrame>
          <p:nvGraphicFramePr>
            <p:cNvPr id="11" name="Object 9"/>
            <p:cNvGraphicFramePr>
              <a:graphicFrameLocks noChangeAspect="1"/>
            </p:cNvGraphicFramePr>
            <p:nvPr>
              <p:extLst>
                <p:ext uri="{D42A27DB-BD31-4B8C-83A1-F6EECF244321}">
                  <p14:modId xmlns:p14="http://schemas.microsoft.com/office/powerpoint/2010/main" val="560162228"/>
                </p:ext>
              </p:extLst>
            </p:nvPr>
          </p:nvGraphicFramePr>
          <p:xfrm>
            <a:off x="3278" y="3067"/>
            <a:ext cx="2480" cy="662"/>
          </p:xfrm>
          <a:graphic>
            <a:graphicData uri="http://schemas.openxmlformats.org/presentationml/2006/ole">
              <mc:AlternateContent xmlns:mc="http://schemas.openxmlformats.org/markup-compatibility/2006">
                <mc:Choice xmlns:v="urn:schemas-microsoft-com:vml" Requires="v">
                  <p:oleObj spid="_x0000_s330767" name="Equation" r:id="rId12" imgW="1473200" imgH="393700" progId="Equation.3">
                    <p:embed/>
                  </p:oleObj>
                </mc:Choice>
                <mc:Fallback>
                  <p:oleObj name="Equation" r:id="rId12" imgW="1473200" imgH="393700" progId="Equation.3">
                    <p:embed/>
                    <p:pic>
                      <p:nvPicPr>
                        <p:cNvPr id="0" name=""/>
                        <p:cNvPicPr>
                          <a:picLocks noChangeAspect="1" noChangeArrowheads="1"/>
                        </p:cNvPicPr>
                        <p:nvPr/>
                      </p:nvPicPr>
                      <p:blipFill>
                        <a:blip r:embed="rId13"/>
                        <a:srcRect/>
                        <a:stretch>
                          <a:fillRect/>
                        </a:stretch>
                      </p:blipFill>
                      <p:spPr bwMode="auto">
                        <a:xfrm>
                          <a:off x="3278" y="3067"/>
                          <a:ext cx="2480"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0"/>
            <p:cNvSpPr>
              <a:spLocks noChangeArrowheads="1"/>
            </p:cNvSpPr>
            <p:nvPr/>
          </p:nvSpPr>
          <p:spPr bwMode="auto">
            <a:xfrm>
              <a:off x="3241" y="3022"/>
              <a:ext cx="2519"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00997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6"/>
          <p:cNvSpPr>
            <a:spLocks noGrp="1"/>
          </p:cNvSpPr>
          <p:nvPr>
            <p:ph type="sldNum" sz="quarter" idx="12"/>
          </p:nvPr>
        </p:nvSpPr>
        <p:spPr/>
        <p:txBody>
          <a:bodyPr/>
          <a:lstStyle/>
          <a:p>
            <a:fld id="{456EE4AC-6BBA-4F4F-90B4-DAF5CDAB3FA2}" type="slidenum">
              <a:rPr lang="en-US" altLang="zh-CN"/>
              <a:pPr/>
              <a:t>94</a:t>
            </a:fld>
            <a:endParaRPr lang="en-US" altLang="zh-CN"/>
          </a:p>
        </p:txBody>
      </p:sp>
      <p:sp>
        <p:nvSpPr>
          <p:cNvPr id="311299" name="Rectangle 3"/>
          <p:cNvSpPr>
            <a:spLocks noGrp="1" noChangeArrowheads="1"/>
          </p:cNvSpPr>
          <p:nvPr>
            <p:ph type="body" sz="half" idx="1"/>
          </p:nvPr>
        </p:nvSpPr>
        <p:spPr>
          <a:xfrm>
            <a:off x="395288" y="403225"/>
            <a:ext cx="8291512" cy="1873250"/>
          </a:xfrm>
        </p:spPr>
        <p:txBody>
          <a:bodyPr/>
          <a:lstStyle/>
          <a:p>
            <a:pPr>
              <a:buFontTx/>
              <a:buNone/>
            </a:pPr>
            <a:r>
              <a:rPr lang="zh-CN" altLang="en-US" b="1" dirty="0">
                <a:solidFill>
                  <a:srgbClr val="FF0000"/>
                </a:solidFill>
                <a:effectLst>
                  <a:outerShdw blurRad="38100" dist="38100" dir="2700000" algn="tl">
                    <a:srgbClr val="C0C0C0"/>
                  </a:outerShdw>
                </a:effectLst>
                <a:latin typeface="Times New Roman" pitchFamily="18" charset="0"/>
              </a:rPr>
              <a:t>例</a:t>
            </a:r>
            <a:r>
              <a:rPr lang="en-US" altLang="zh-CN" b="1" dirty="0" smtClean="0">
                <a:solidFill>
                  <a:srgbClr val="FF0000"/>
                </a:solidFill>
                <a:effectLst>
                  <a:outerShdw blurRad="38100" dist="38100" dir="2700000" algn="tl">
                    <a:srgbClr val="C0C0C0"/>
                  </a:outerShdw>
                </a:effectLst>
                <a:latin typeface="Times New Roman" pitchFamily="18" charset="0"/>
              </a:rPr>
              <a:t>5.2</a:t>
            </a:r>
            <a:r>
              <a:rPr lang="en-US" altLang="zh-CN" b="1" dirty="0" smtClean="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确定用</a:t>
            </a:r>
            <a:r>
              <a:rPr lang="zh-CN" altLang="en-US" b="1" dirty="0">
                <a:solidFill>
                  <a:srgbClr val="FF0000"/>
                </a:solidFill>
                <a:effectLst>
                  <a:outerShdw blurRad="38100" dist="38100" dir="2700000" algn="tl">
                    <a:srgbClr val="C0C0C0"/>
                  </a:outerShdw>
                </a:effectLst>
                <a:latin typeface="Times New Roman" pitchFamily="18" charset="0"/>
              </a:rPr>
              <a:t>红</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9900"/>
                </a:solidFill>
                <a:effectLst>
                  <a:outerShdw blurRad="38100" dist="38100" dir="2700000" algn="tl">
                    <a:srgbClr val="C0C0C0"/>
                  </a:outerShdw>
                </a:effectLst>
                <a:latin typeface="Times New Roman" pitchFamily="18" charset="0"/>
              </a:rPr>
              <a:t>绿</a:t>
            </a:r>
            <a:r>
              <a:rPr lang="zh-CN" altLang="en-US" b="1" dirty="0">
                <a:effectLst>
                  <a:outerShdw blurRad="38100" dist="38100" dir="2700000" algn="tl">
                    <a:srgbClr val="C0C0C0"/>
                  </a:outerShdw>
                </a:effectLst>
                <a:latin typeface="Times New Roman" pitchFamily="18" charset="0"/>
              </a:rPr>
              <a:t>、</a:t>
            </a:r>
            <a:r>
              <a:rPr lang="zh-CN" altLang="en-US" b="1" dirty="0">
                <a:solidFill>
                  <a:srgbClr val="0000FF"/>
                </a:solidFill>
                <a:effectLst>
                  <a:outerShdw blurRad="38100" dist="38100" dir="2700000" algn="tl">
                    <a:srgbClr val="C0C0C0"/>
                  </a:outerShdw>
                </a:effectLst>
                <a:latin typeface="Times New Roman" pitchFamily="18" charset="0"/>
              </a:rPr>
              <a:t>蓝</a:t>
            </a:r>
            <a:r>
              <a:rPr lang="zh-CN" altLang="en-US" b="1" dirty="0">
                <a:effectLst>
                  <a:outerShdw blurRad="38100" dist="38100" dir="2700000" algn="tl">
                    <a:srgbClr val="C0C0C0"/>
                  </a:outerShdw>
                </a:effectLst>
                <a:latin typeface="Times New Roman" pitchFamily="18" charset="0"/>
              </a:rPr>
              <a:t>三色对</a:t>
            </a:r>
            <a:r>
              <a:rPr lang="en-US" altLang="zh-CN" b="1" dirty="0" smtClean="0">
                <a:solidFill>
                  <a:srgbClr val="0000FF"/>
                </a:solidFill>
                <a:effectLst>
                  <a:outerShdw blurRad="38100" dist="38100" dir="2700000" algn="tl">
                    <a:srgbClr val="C0C0C0"/>
                  </a:outerShdw>
                </a:effectLst>
                <a:latin typeface="Times New Roman" pitchFamily="18" charset="0"/>
              </a:rPr>
              <a:t>1</a:t>
            </a:r>
            <a:r>
              <a:rPr lang="en-US" altLang="zh-CN" dirty="0" smtClean="0">
                <a:solidFill>
                  <a:srgbClr val="0000FF"/>
                </a:solidFill>
              </a:rPr>
              <a:t>×</a:t>
            </a:r>
            <a:r>
              <a:rPr lang="en-US" altLang="zh-CN" b="1" i="1" dirty="0" smtClean="0">
                <a:solidFill>
                  <a:srgbClr val="0000FF"/>
                </a:solidFill>
                <a:effectLst>
                  <a:outerShdw blurRad="38100" dist="38100" dir="2700000" algn="tl">
                    <a:srgbClr val="C0C0C0"/>
                  </a:outerShdw>
                </a:effectLst>
                <a:latin typeface="Times New Roman" pitchFamily="18" charset="0"/>
              </a:rPr>
              <a:t>n</a:t>
            </a:r>
            <a:r>
              <a:rPr lang="zh-CN" altLang="en-US" b="1" dirty="0">
                <a:effectLst>
                  <a:outerShdw blurRad="38100" dist="38100" dir="2700000" algn="tl">
                    <a:srgbClr val="C0C0C0"/>
                  </a:outerShdw>
                </a:effectLst>
                <a:latin typeface="Times New Roman" pitchFamily="18" charset="0"/>
              </a:rPr>
              <a:t>棋盘的方格进行染色的方案数</a:t>
            </a:r>
            <a:r>
              <a:rPr lang="en-US" altLang="zh-CN" b="1" i="1" dirty="0">
                <a:solidFill>
                  <a:srgbClr val="0000FF"/>
                </a:solidFill>
                <a:effectLst>
                  <a:outerShdw blurRad="38100" dist="38100" dir="2700000" algn="tl">
                    <a:srgbClr val="C0C0C0"/>
                  </a:outerShdw>
                </a:effectLst>
                <a:latin typeface="Times New Roman" pitchFamily="18" charset="0"/>
              </a:rPr>
              <a:t>a</a:t>
            </a:r>
            <a:r>
              <a:rPr lang="en-US" altLang="zh-CN" b="1" i="1" baseline="-25000" dirty="0">
                <a:solidFill>
                  <a:srgbClr val="0000FF"/>
                </a:solidFill>
                <a:effectLst>
                  <a:outerShdw blurRad="38100" dist="38100" dir="2700000" algn="tl">
                    <a:srgbClr val="C0C0C0"/>
                  </a:outerShdw>
                </a:effectLst>
                <a:latin typeface="Times New Roman" pitchFamily="18" charset="0"/>
              </a:rPr>
              <a:t>n</a:t>
            </a:r>
            <a:r>
              <a:rPr lang="en-US" altLang="zh-CN" b="1" dirty="0">
                <a:effectLst>
                  <a:outerShdw blurRad="38100" dist="38100" dir="2700000" algn="tl">
                    <a:srgbClr val="C0C0C0"/>
                  </a:outerShdw>
                </a:effectLst>
                <a:latin typeface="Times New Roman" pitchFamily="18" charset="0"/>
              </a:rPr>
              <a:t>, </a:t>
            </a:r>
            <a:r>
              <a:rPr lang="zh-CN" altLang="en-US" b="1" dirty="0">
                <a:effectLst>
                  <a:outerShdw blurRad="38100" dist="38100" dir="2700000" algn="tl">
                    <a:srgbClr val="C0C0C0"/>
                  </a:outerShdw>
                </a:effectLst>
                <a:latin typeface="Times New Roman" pitchFamily="18" charset="0"/>
              </a:rPr>
              <a:t>并且使得</a:t>
            </a:r>
            <a:r>
              <a:rPr lang="zh-CN" altLang="en-US" b="1" dirty="0">
                <a:solidFill>
                  <a:srgbClr val="009900"/>
                </a:solidFill>
                <a:effectLst>
                  <a:outerShdw blurRad="38100" dist="38100" dir="2700000" algn="tl">
                    <a:srgbClr val="C0C0C0"/>
                  </a:outerShdw>
                </a:effectLst>
                <a:latin typeface="Times New Roman" pitchFamily="18" charset="0"/>
              </a:rPr>
              <a:t>绿色</a:t>
            </a:r>
            <a:r>
              <a:rPr lang="zh-CN" altLang="en-US" b="1" dirty="0">
                <a:effectLst>
                  <a:outerShdw blurRad="38100" dist="38100" dir="2700000" algn="tl">
                    <a:srgbClr val="C0C0C0"/>
                  </a:outerShdw>
                </a:effectLst>
                <a:latin typeface="Times New Roman" pitchFamily="18" charset="0"/>
              </a:rPr>
              <a:t>的方格数为</a:t>
            </a:r>
            <a:r>
              <a:rPr lang="zh-CN" altLang="en-US" b="1" dirty="0">
                <a:solidFill>
                  <a:srgbClr val="0000FF"/>
                </a:solidFill>
                <a:effectLst>
                  <a:outerShdw blurRad="38100" dist="38100" dir="2700000" algn="tl">
                    <a:srgbClr val="C0C0C0"/>
                  </a:outerShdw>
                </a:effectLst>
                <a:latin typeface="Times New Roman" pitchFamily="18" charset="0"/>
              </a:rPr>
              <a:t>偶数</a:t>
            </a:r>
            <a:r>
              <a:rPr lang="en-US" altLang="zh-CN" b="1" dirty="0">
                <a:effectLst>
                  <a:outerShdw blurRad="38100" dist="38100" dir="2700000" algn="tl">
                    <a:srgbClr val="C0C0C0"/>
                  </a:outerShdw>
                </a:effectLst>
                <a:latin typeface="Times New Roman" pitchFamily="18" charset="0"/>
              </a:rPr>
              <a:t>.</a:t>
            </a:r>
            <a:r>
              <a:rPr lang="en-US" altLang="zh-CN" b="1" dirty="0">
                <a:solidFill>
                  <a:srgbClr val="FF0000"/>
                </a:solidFill>
                <a:effectLst>
                  <a:outerShdw blurRad="38100" dist="38100" dir="2700000" algn="tl">
                    <a:srgbClr val="C0C0C0"/>
                  </a:outerShdw>
                </a:effectLst>
                <a:latin typeface="Times New Roman" pitchFamily="18" charset="0"/>
              </a:rPr>
              <a:t>  </a:t>
            </a:r>
            <a:endParaRPr lang="en-US" altLang="zh-CN" b="1" dirty="0">
              <a:effectLst>
                <a:outerShdw blurRad="38100" dist="38100" dir="2700000" algn="tl">
                  <a:srgbClr val="C0C0C0"/>
                </a:outerShdw>
              </a:effectLst>
              <a:latin typeface="Times New Roman" pitchFamily="18" charset="0"/>
            </a:endParaRPr>
          </a:p>
        </p:txBody>
      </p:sp>
      <p:graphicFrame>
        <p:nvGraphicFramePr>
          <p:cNvPr id="311300" name="Object 4"/>
          <p:cNvGraphicFramePr>
            <a:graphicFrameLocks noGrp="1" noChangeAspect="1"/>
          </p:cNvGraphicFramePr>
          <p:nvPr>
            <p:ph sz="half" idx="2"/>
          </p:nvPr>
        </p:nvGraphicFramePr>
        <p:xfrm>
          <a:off x="684213" y="3930650"/>
          <a:ext cx="7921625" cy="2378075"/>
        </p:xfrm>
        <a:graphic>
          <a:graphicData uri="http://schemas.openxmlformats.org/presentationml/2006/ole">
            <mc:AlternateContent xmlns:mc="http://schemas.openxmlformats.org/markup-compatibility/2006">
              <mc:Choice xmlns:v="urn:schemas-microsoft-com:vml" Requires="v">
                <p:oleObj spid="_x0000_s311314" name="公式" r:id="rId3" imgW="3213000" imgH="965160" progId="Equation.3">
                  <p:embed/>
                </p:oleObj>
              </mc:Choice>
              <mc:Fallback>
                <p:oleObj name="公式" r:id="rId3" imgW="3213000" imgH="965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930650"/>
                        <a:ext cx="7921625" cy="237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1303" name="Rectangle 7"/>
          <p:cNvSpPr>
            <a:spLocks noChangeArrowheads="1"/>
          </p:cNvSpPr>
          <p:nvPr/>
        </p:nvSpPr>
        <p:spPr bwMode="auto">
          <a:xfrm>
            <a:off x="3635375"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C0C0C0"/>
                </a:outerShdw>
              </a:effectLst>
            </a:endParaRPr>
          </a:p>
        </p:txBody>
      </p:sp>
      <p:sp>
        <p:nvSpPr>
          <p:cNvPr id="311304" name="Rectangle 8"/>
          <p:cNvSpPr>
            <a:spLocks noChangeArrowheads="1"/>
          </p:cNvSpPr>
          <p:nvPr/>
        </p:nvSpPr>
        <p:spPr bwMode="auto">
          <a:xfrm>
            <a:off x="4068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5" name="Rectangle 9"/>
          <p:cNvSpPr>
            <a:spLocks noChangeArrowheads="1"/>
          </p:cNvSpPr>
          <p:nvPr/>
        </p:nvSpPr>
        <p:spPr bwMode="auto">
          <a:xfrm>
            <a:off x="45005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6" name="Rectangle 10"/>
          <p:cNvSpPr>
            <a:spLocks noChangeArrowheads="1"/>
          </p:cNvSpPr>
          <p:nvPr/>
        </p:nvSpPr>
        <p:spPr bwMode="auto">
          <a:xfrm>
            <a:off x="49323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7" name="Rectangle 11"/>
          <p:cNvSpPr>
            <a:spLocks noChangeArrowheads="1"/>
          </p:cNvSpPr>
          <p:nvPr/>
        </p:nvSpPr>
        <p:spPr bwMode="auto">
          <a:xfrm>
            <a:off x="53641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8" name="Rectangle 12"/>
          <p:cNvSpPr>
            <a:spLocks noChangeArrowheads="1"/>
          </p:cNvSpPr>
          <p:nvPr/>
        </p:nvSpPr>
        <p:spPr bwMode="auto">
          <a:xfrm>
            <a:off x="57959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09" name="Rectangle 13"/>
          <p:cNvSpPr>
            <a:spLocks noChangeArrowheads="1"/>
          </p:cNvSpPr>
          <p:nvPr/>
        </p:nvSpPr>
        <p:spPr bwMode="auto">
          <a:xfrm>
            <a:off x="6227763"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0" name="Rectangle 14"/>
          <p:cNvSpPr>
            <a:spLocks noChangeArrowheads="1"/>
          </p:cNvSpPr>
          <p:nvPr/>
        </p:nvSpPr>
        <p:spPr bwMode="auto">
          <a:xfrm>
            <a:off x="6661150" y="1628775"/>
            <a:ext cx="431800" cy="4333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1" name="Rectangle 15"/>
          <p:cNvSpPr>
            <a:spLocks noChangeArrowheads="1"/>
          </p:cNvSpPr>
          <p:nvPr/>
        </p:nvSpPr>
        <p:spPr bwMode="auto">
          <a:xfrm>
            <a:off x="7092950" y="1627188"/>
            <a:ext cx="431800" cy="4333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313" name="Rectangle 17"/>
          <p:cNvSpPr>
            <a:spLocks noChangeArrowheads="1"/>
          </p:cNvSpPr>
          <p:nvPr/>
        </p:nvSpPr>
        <p:spPr bwMode="auto">
          <a:xfrm>
            <a:off x="250825" y="2060575"/>
            <a:ext cx="8291513"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3200">
                <a:solidFill>
                  <a:srgbClr val="FF0000"/>
                </a:solidFill>
                <a:effectLst>
                  <a:outerShdw blurRad="38100" dist="38100" dir="2700000" algn="tl">
                    <a:srgbClr val="C0C0C0"/>
                  </a:outerShdw>
                </a:effectLst>
                <a:latin typeface="Times New Roman" pitchFamily="18" charset="0"/>
              </a:rPr>
              <a:t>解</a:t>
            </a:r>
            <a:r>
              <a:rPr lang="zh-CN" altLang="en-US" sz="3200">
                <a:effectLst>
                  <a:outerShdw blurRad="38100" dist="38100" dir="2700000" algn="tl">
                    <a:srgbClr val="C0C0C0"/>
                  </a:outerShdw>
                </a:effectLst>
                <a:latin typeface="Times New Roman" pitchFamily="18" charset="0"/>
              </a:rPr>
              <a:t> 约定</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0</a:t>
            </a:r>
            <a:r>
              <a:rPr lang="en-US" altLang="zh-CN" sz="3200">
                <a:solidFill>
                  <a:srgbClr val="0000FF"/>
                </a:solidFill>
                <a:effectLst>
                  <a:outerShdw blurRad="38100" dist="38100" dir="2700000" algn="tl">
                    <a:srgbClr val="C0C0C0"/>
                  </a:outerShdw>
                </a:effectLst>
                <a:latin typeface="Times New Roman" pitchFamily="18" charset="0"/>
              </a:rPr>
              <a:t>=1</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显然</a:t>
            </a:r>
            <a:r>
              <a:rPr lang="zh-CN" altLang="en-US" sz="3200" i="1">
                <a:effectLst>
                  <a:outerShdw blurRad="38100" dist="38100" dir="2700000" algn="tl">
                    <a:srgbClr val="C0C0C0"/>
                  </a:outerShdw>
                </a:effectLst>
                <a:latin typeface="Times New Roman" pitchFamily="18" charset="0"/>
              </a:rPr>
              <a:t> </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为三种颜色组成的</a:t>
            </a:r>
            <a:r>
              <a:rPr lang="en-US" altLang="zh-CN" sz="3200" i="1">
                <a:solidFill>
                  <a:srgbClr val="0000FF"/>
                </a:solidFill>
                <a:effectLst>
                  <a:outerShdw blurRad="38100" dist="38100" dir="2700000" algn="tl">
                    <a:srgbClr val="C0C0C0"/>
                  </a:outerShdw>
                </a:effectLst>
                <a:latin typeface="Times New Roman" pitchFamily="18" charset="0"/>
              </a:rPr>
              <a:t>n</a:t>
            </a:r>
            <a:r>
              <a:rPr lang="zh-CN" altLang="en-US" sz="3200">
                <a:effectLst>
                  <a:outerShdw blurRad="38100" dist="38100" dir="2700000" algn="tl">
                    <a:srgbClr val="C0C0C0"/>
                  </a:outerShdw>
                </a:effectLst>
                <a:latin typeface="Times New Roman" pitchFamily="18" charset="0"/>
              </a:rPr>
              <a:t>阶排列</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每种颜色的重复数没有限制</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但是绿色在排列中必须出现偶数次</a:t>
            </a:r>
            <a:r>
              <a:rPr lang="en-US" altLang="zh-CN" sz="3200">
                <a:effectLst>
                  <a:outerShdw blurRad="38100" dist="38100" dir="2700000" algn="tl">
                    <a:srgbClr val="C0C0C0"/>
                  </a:outerShdw>
                </a:effectLst>
                <a:latin typeface="Times New Roman" pitchFamily="18" charset="0"/>
              </a:rPr>
              <a:t>. </a:t>
            </a:r>
            <a:r>
              <a:rPr lang="zh-CN" altLang="en-US" sz="3200">
                <a:effectLst>
                  <a:outerShdw blurRad="38100" dist="38100" dir="2700000" algn="tl">
                    <a:srgbClr val="C0C0C0"/>
                  </a:outerShdw>
                </a:effectLst>
                <a:latin typeface="Times New Roman" pitchFamily="18" charset="0"/>
              </a:rPr>
              <a:t>这样</a:t>
            </a:r>
            <a:r>
              <a:rPr lang="en-US" altLang="zh-CN" sz="3200">
                <a:solidFill>
                  <a:srgbClr val="0000FF"/>
                </a:solidFill>
                <a:effectLst>
                  <a:outerShdw blurRad="38100" dist="38100" dir="2700000" algn="tl">
                    <a:srgbClr val="C0C0C0"/>
                  </a:outerShdw>
                </a:effectLst>
                <a:latin typeface="Times New Roman" pitchFamily="18" charset="0"/>
              </a:rPr>
              <a:t>{</a:t>
            </a:r>
            <a:r>
              <a:rPr lang="en-US" altLang="zh-CN" sz="3200" i="1">
                <a:solidFill>
                  <a:srgbClr val="0000FF"/>
                </a:solidFill>
                <a:effectLst>
                  <a:outerShdw blurRad="38100" dist="38100" dir="2700000" algn="tl">
                    <a:srgbClr val="C0C0C0"/>
                  </a:outerShdw>
                </a:effectLst>
                <a:latin typeface="Times New Roman" pitchFamily="18" charset="0"/>
              </a:rPr>
              <a:t>a</a:t>
            </a:r>
            <a:r>
              <a:rPr lang="en-US" altLang="zh-CN" sz="3200" i="1" baseline="-25000">
                <a:solidFill>
                  <a:srgbClr val="0000FF"/>
                </a:solidFill>
                <a:effectLst>
                  <a:outerShdw blurRad="38100" dist="38100" dir="2700000" algn="tl">
                    <a:srgbClr val="C0C0C0"/>
                  </a:outerShdw>
                </a:effectLst>
                <a:latin typeface="Times New Roman" pitchFamily="18" charset="0"/>
              </a:rPr>
              <a:t>n</a:t>
            </a:r>
            <a:r>
              <a:rPr lang="en-US" altLang="zh-CN" sz="3200">
                <a:solidFill>
                  <a:srgbClr val="0000FF"/>
                </a:solidFill>
                <a:effectLst>
                  <a:outerShdw blurRad="38100" dist="38100" dir="2700000" algn="tl">
                    <a:srgbClr val="C0C0C0"/>
                  </a:outerShdw>
                </a:effectLst>
                <a:latin typeface="Times New Roman" pitchFamily="18" charset="0"/>
              </a:rPr>
              <a:t>}</a:t>
            </a:r>
            <a:r>
              <a:rPr lang="zh-CN" altLang="en-US" sz="3200">
                <a:effectLst>
                  <a:outerShdw blurRad="38100" dist="38100" dir="2700000" algn="tl">
                    <a:srgbClr val="C0C0C0"/>
                  </a:outerShdw>
                </a:effectLst>
                <a:latin typeface="Times New Roman" pitchFamily="18" charset="0"/>
              </a:rPr>
              <a:t>的指数型母函数为</a:t>
            </a:r>
          </a:p>
        </p:txBody>
      </p:sp>
      <p:sp>
        <p:nvSpPr>
          <p:cNvPr id="311314" name="Rectangle 18"/>
          <p:cNvSpPr>
            <a:spLocks noChangeArrowheads="1"/>
          </p:cNvSpPr>
          <p:nvPr/>
        </p:nvSpPr>
        <p:spPr bwMode="auto">
          <a:xfrm>
            <a:off x="3635375"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5" name="Rectangle 19"/>
          <p:cNvSpPr>
            <a:spLocks noChangeArrowheads="1"/>
          </p:cNvSpPr>
          <p:nvPr/>
        </p:nvSpPr>
        <p:spPr bwMode="auto">
          <a:xfrm>
            <a:off x="40687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6" name="Rectangle 20"/>
          <p:cNvSpPr>
            <a:spLocks noChangeArrowheads="1"/>
          </p:cNvSpPr>
          <p:nvPr/>
        </p:nvSpPr>
        <p:spPr bwMode="auto">
          <a:xfrm>
            <a:off x="45005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7" name="Rectangle 21"/>
          <p:cNvSpPr>
            <a:spLocks noChangeArrowheads="1"/>
          </p:cNvSpPr>
          <p:nvPr/>
        </p:nvSpPr>
        <p:spPr bwMode="auto">
          <a:xfrm>
            <a:off x="49323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19" name="Rectangle 23"/>
          <p:cNvSpPr>
            <a:spLocks noChangeArrowheads="1"/>
          </p:cNvSpPr>
          <p:nvPr/>
        </p:nvSpPr>
        <p:spPr bwMode="auto">
          <a:xfrm>
            <a:off x="53641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0" name="Rectangle 24"/>
          <p:cNvSpPr>
            <a:spLocks noChangeArrowheads="1"/>
          </p:cNvSpPr>
          <p:nvPr/>
        </p:nvSpPr>
        <p:spPr bwMode="auto">
          <a:xfrm>
            <a:off x="5795963"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1" name="Rectangle 25"/>
          <p:cNvSpPr>
            <a:spLocks noChangeArrowheads="1"/>
          </p:cNvSpPr>
          <p:nvPr/>
        </p:nvSpPr>
        <p:spPr bwMode="auto">
          <a:xfrm>
            <a:off x="6227763" y="1628775"/>
            <a:ext cx="431800" cy="433388"/>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2" name="Rectangle 26"/>
          <p:cNvSpPr>
            <a:spLocks noChangeArrowheads="1"/>
          </p:cNvSpPr>
          <p:nvPr/>
        </p:nvSpPr>
        <p:spPr bwMode="auto">
          <a:xfrm>
            <a:off x="6661150" y="1628775"/>
            <a:ext cx="431800" cy="43338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
        <p:nvSpPr>
          <p:cNvPr id="311323" name="Rectangle 27"/>
          <p:cNvSpPr>
            <a:spLocks noChangeArrowheads="1"/>
          </p:cNvSpPr>
          <p:nvPr/>
        </p:nvSpPr>
        <p:spPr bwMode="auto">
          <a:xfrm>
            <a:off x="7092950" y="1628775"/>
            <a:ext cx="431800" cy="433388"/>
          </a:xfrm>
          <a:prstGeom prst="rect">
            <a:avLst/>
          </a:prstGeom>
          <a:solidFill>
            <a:srgbClr val="00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800" b="0">
              <a:solidFill>
                <a:srgbClr val="009900"/>
              </a:solidFill>
              <a:effectLst>
                <a:outerShdw blurRad="38100" dist="38100" dir="2700000" algn="tl">
                  <a:srgbClr val="000000"/>
                </a:outerShdw>
              </a:effectLst>
            </a:endParaRPr>
          </a:p>
        </p:txBody>
      </p:sp>
    </p:spTree>
    <p:extLst>
      <p:ext uri="{BB962C8B-B14F-4D97-AF65-F5344CB8AC3E}">
        <p14:creationId xmlns:p14="http://schemas.microsoft.com/office/powerpoint/2010/main" val="41393799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strips(downRight)">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1303"/>
                                        </p:tgtEl>
                                        <p:attrNameLst>
                                          <p:attrName>style.visibility</p:attrName>
                                        </p:attrNameLst>
                                      </p:cBhvr>
                                      <p:to>
                                        <p:strVal val="visible"/>
                                      </p:to>
                                    </p:set>
                                    <p:animEffect transition="in" filter="blinds(horizontal)">
                                      <p:cBhvr>
                                        <p:cTn id="12" dur="500"/>
                                        <p:tgtEl>
                                          <p:spTgt spid="3113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1304"/>
                                        </p:tgtEl>
                                        <p:attrNameLst>
                                          <p:attrName>style.visibility</p:attrName>
                                        </p:attrNameLst>
                                      </p:cBhvr>
                                      <p:to>
                                        <p:strVal val="visible"/>
                                      </p:to>
                                    </p:set>
                                    <p:animEffect transition="in" filter="blinds(horizontal)">
                                      <p:cBhvr>
                                        <p:cTn id="15" dur="500"/>
                                        <p:tgtEl>
                                          <p:spTgt spid="3113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1306"/>
                                        </p:tgtEl>
                                        <p:attrNameLst>
                                          <p:attrName>style.visibility</p:attrName>
                                        </p:attrNameLst>
                                      </p:cBhvr>
                                      <p:to>
                                        <p:strVal val="visible"/>
                                      </p:to>
                                    </p:set>
                                    <p:animEffect transition="in" filter="blinds(horizontal)">
                                      <p:cBhvr>
                                        <p:cTn id="18" dur="500"/>
                                        <p:tgtEl>
                                          <p:spTgt spid="3113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1305"/>
                                        </p:tgtEl>
                                        <p:attrNameLst>
                                          <p:attrName>style.visibility</p:attrName>
                                        </p:attrNameLst>
                                      </p:cBhvr>
                                      <p:to>
                                        <p:strVal val="visible"/>
                                      </p:to>
                                    </p:set>
                                    <p:animEffect transition="in" filter="blinds(horizontal)">
                                      <p:cBhvr>
                                        <p:cTn id="21" dur="500"/>
                                        <p:tgtEl>
                                          <p:spTgt spid="31130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11307"/>
                                        </p:tgtEl>
                                        <p:attrNameLst>
                                          <p:attrName>style.visibility</p:attrName>
                                        </p:attrNameLst>
                                      </p:cBhvr>
                                      <p:to>
                                        <p:strVal val="visible"/>
                                      </p:to>
                                    </p:set>
                                    <p:animEffect transition="in" filter="blinds(horizontal)">
                                      <p:cBhvr>
                                        <p:cTn id="24" dur="500"/>
                                        <p:tgtEl>
                                          <p:spTgt spid="31130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11308"/>
                                        </p:tgtEl>
                                        <p:attrNameLst>
                                          <p:attrName>style.visibility</p:attrName>
                                        </p:attrNameLst>
                                      </p:cBhvr>
                                      <p:to>
                                        <p:strVal val="visible"/>
                                      </p:to>
                                    </p:set>
                                    <p:animEffect transition="in" filter="blinds(horizontal)">
                                      <p:cBhvr>
                                        <p:cTn id="27" dur="500"/>
                                        <p:tgtEl>
                                          <p:spTgt spid="311308"/>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11309"/>
                                        </p:tgtEl>
                                        <p:attrNameLst>
                                          <p:attrName>style.visibility</p:attrName>
                                        </p:attrNameLst>
                                      </p:cBhvr>
                                      <p:to>
                                        <p:strVal val="visible"/>
                                      </p:to>
                                    </p:set>
                                    <p:animEffect transition="in" filter="blinds(horizontal)">
                                      <p:cBhvr>
                                        <p:cTn id="30" dur="500"/>
                                        <p:tgtEl>
                                          <p:spTgt spid="31130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11310"/>
                                        </p:tgtEl>
                                        <p:attrNameLst>
                                          <p:attrName>style.visibility</p:attrName>
                                        </p:attrNameLst>
                                      </p:cBhvr>
                                      <p:to>
                                        <p:strVal val="visible"/>
                                      </p:to>
                                    </p:set>
                                    <p:animEffect transition="in" filter="blinds(horizontal)">
                                      <p:cBhvr>
                                        <p:cTn id="33" dur="500"/>
                                        <p:tgtEl>
                                          <p:spTgt spid="3113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11311"/>
                                        </p:tgtEl>
                                        <p:attrNameLst>
                                          <p:attrName>style.visibility</p:attrName>
                                        </p:attrNameLst>
                                      </p:cBhvr>
                                      <p:to>
                                        <p:strVal val="visible"/>
                                      </p:to>
                                    </p:set>
                                    <p:animEffect transition="in" filter="blinds(horizontal)">
                                      <p:cBhvr>
                                        <p:cTn id="36" dur="500"/>
                                        <p:tgtEl>
                                          <p:spTgt spid="31131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grpId="0" nodeType="clickEffect">
                                  <p:stCondLst>
                                    <p:cond delay="0"/>
                                  </p:stCondLst>
                                  <p:childTnLst>
                                    <p:set>
                                      <p:cBhvr>
                                        <p:cTn id="40" dur="1" fill="hold">
                                          <p:stCondLst>
                                            <p:cond delay="0"/>
                                          </p:stCondLst>
                                        </p:cTn>
                                        <p:tgtEl>
                                          <p:spTgt spid="311314"/>
                                        </p:tgtEl>
                                        <p:attrNameLst>
                                          <p:attrName>style.visibility</p:attrName>
                                        </p:attrNameLst>
                                      </p:cBhvr>
                                      <p:to>
                                        <p:strVal val="visible"/>
                                      </p:to>
                                    </p:set>
                                    <p:anim calcmode="lin" valueType="num">
                                      <p:cBhvr>
                                        <p:cTn id="41" dur="500" fill="hold"/>
                                        <p:tgtEl>
                                          <p:spTgt spid="311314"/>
                                        </p:tgtEl>
                                        <p:attrNameLst>
                                          <p:attrName>ppt_w</p:attrName>
                                        </p:attrNameLst>
                                      </p:cBhvr>
                                      <p:tavLst>
                                        <p:tav tm="0">
                                          <p:val>
                                            <p:fltVal val="0"/>
                                          </p:val>
                                        </p:tav>
                                        <p:tav tm="100000">
                                          <p:val>
                                            <p:strVal val="#ppt_w"/>
                                          </p:val>
                                        </p:tav>
                                      </p:tavLst>
                                    </p:anim>
                                    <p:anim calcmode="lin" valueType="num">
                                      <p:cBhvr>
                                        <p:cTn id="42" dur="500" fill="hold"/>
                                        <p:tgtEl>
                                          <p:spTgt spid="31131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311315"/>
                                        </p:tgtEl>
                                        <p:attrNameLst>
                                          <p:attrName>style.visibility</p:attrName>
                                        </p:attrNameLst>
                                      </p:cBhvr>
                                      <p:to>
                                        <p:strVal val="visible"/>
                                      </p:to>
                                    </p:set>
                                    <p:anim calcmode="lin" valueType="num">
                                      <p:cBhvr>
                                        <p:cTn id="47" dur="500" fill="hold"/>
                                        <p:tgtEl>
                                          <p:spTgt spid="311315"/>
                                        </p:tgtEl>
                                        <p:attrNameLst>
                                          <p:attrName>ppt_w</p:attrName>
                                        </p:attrNameLst>
                                      </p:cBhvr>
                                      <p:tavLst>
                                        <p:tav tm="0">
                                          <p:val>
                                            <p:fltVal val="0"/>
                                          </p:val>
                                        </p:tav>
                                        <p:tav tm="100000">
                                          <p:val>
                                            <p:strVal val="#ppt_w"/>
                                          </p:val>
                                        </p:tav>
                                      </p:tavLst>
                                    </p:anim>
                                    <p:anim calcmode="lin" valueType="num">
                                      <p:cBhvr>
                                        <p:cTn id="48" dur="500" fill="hold"/>
                                        <p:tgtEl>
                                          <p:spTgt spid="311315"/>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grpId="0" nodeType="clickEffect">
                                  <p:stCondLst>
                                    <p:cond delay="0"/>
                                  </p:stCondLst>
                                  <p:childTnLst>
                                    <p:set>
                                      <p:cBhvr>
                                        <p:cTn id="52" dur="1" fill="hold">
                                          <p:stCondLst>
                                            <p:cond delay="0"/>
                                          </p:stCondLst>
                                        </p:cTn>
                                        <p:tgtEl>
                                          <p:spTgt spid="311316"/>
                                        </p:tgtEl>
                                        <p:attrNameLst>
                                          <p:attrName>style.visibility</p:attrName>
                                        </p:attrNameLst>
                                      </p:cBhvr>
                                      <p:to>
                                        <p:strVal val="visible"/>
                                      </p:to>
                                    </p:set>
                                    <p:anim calcmode="lin" valueType="num">
                                      <p:cBhvr>
                                        <p:cTn id="53" dur="500" fill="hold"/>
                                        <p:tgtEl>
                                          <p:spTgt spid="311316"/>
                                        </p:tgtEl>
                                        <p:attrNameLst>
                                          <p:attrName>ppt_w</p:attrName>
                                        </p:attrNameLst>
                                      </p:cBhvr>
                                      <p:tavLst>
                                        <p:tav tm="0">
                                          <p:val>
                                            <p:fltVal val="0"/>
                                          </p:val>
                                        </p:tav>
                                        <p:tav tm="100000">
                                          <p:val>
                                            <p:strVal val="#ppt_w"/>
                                          </p:val>
                                        </p:tav>
                                      </p:tavLst>
                                    </p:anim>
                                    <p:anim calcmode="lin" valueType="num">
                                      <p:cBhvr>
                                        <p:cTn id="54" dur="500" fill="hold"/>
                                        <p:tgtEl>
                                          <p:spTgt spid="31131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0" fill="hold" grpId="0" nodeType="clickEffect">
                                  <p:stCondLst>
                                    <p:cond delay="0"/>
                                  </p:stCondLst>
                                  <p:childTnLst>
                                    <p:set>
                                      <p:cBhvr>
                                        <p:cTn id="58" dur="1" fill="hold">
                                          <p:stCondLst>
                                            <p:cond delay="0"/>
                                          </p:stCondLst>
                                        </p:cTn>
                                        <p:tgtEl>
                                          <p:spTgt spid="311317"/>
                                        </p:tgtEl>
                                        <p:attrNameLst>
                                          <p:attrName>style.visibility</p:attrName>
                                        </p:attrNameLst>
                                      </p:cBhvr>
                                      <p:to>
                                        <p:strVal val="visible"/>
                                      </p:to>
                                    </p:set>
                                    <p:anim calcmode="lin" valueType="num">
                                      <p:cBhvr>
                                        <p:cTn id="59" dur="500" fill="hold"/>
                                        <p:tgtEl>
                                          <p:spTgt spid="311317"/>
                                        </p:tgtEl>
                                        <p:attrNameLst>
                                          <p:attrName>ppt_w</p:attrName>
                                        </p:attrNameLst>
                                      </p:cBhvr>
                                      <p:tavLst>
                                        <p:tav tm="0">
                                          <p:val>
                                            <p:fltVal val="0"/>
                                          </p:val>
                                        </p:tav>
                                        <p:tav tm="100000">
                                          <p:val>
                                            <p:strVal val="#ppt_w"/>
                                          </p:val>
                                        </p:tav>
                                      </p:tavLst>
                                    </p:anim>
                                    <p:anim calcmode="lin" valueType="num">
                                      <p:cBhvr>
                                        <p:cTn id="60" dur="500" fill="hold"/>
                                        <p:tgtEl>
                                          <p:spTgt spid="311317"/>
                                        </p:tgtEl>
                                        <p:attrNameLst>
                                          <p:attrName>ppt_h</p:attrName>
                                        </p:attrNameLst>
                                      </p:cBhvr>
                                      <p:tavLst>
                                        <p:tav tm="0">
                                          <p:val>
                                            <p:strVal val="#ppt_h"/>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311319"/>
                                        </p:tgtEl>
                                        <p:attrNameLst>
                                          <p:attrName>style.visibility</p:attrName>
                                        </p:attrNameLst>
                                      </p:cBhvr>
                                      <p:to>
                                        <p:strVal val="visible"/>
                                      </p:to>
                                    </p:set>
                                    <p:anim calcmode="lin" valueType="num">
                                      <p:cBhvr>
                                        <p:cTn id="65" dur="500" fill="hold"/>
                                        <p:tgtEl>
                                          <p:spTgt spid="311319"/>
                                        </p:tgtEl>
                                        <p:attrNameLst>
                                          <p:attrName>ppt_w</p:attrName>
                                        </p:attrNameLst>
                                      </p:cBhvr>
                                      <p:tavLst>
                                        <p:tav tm="0">
                                          <p:val>
                                            <p:fltVal val="0"/>
                                          </p:val>
                                        </p:tav>
                                        <p:tav tm="100000">
                                          <p:val>
                                            <p:strVal val="#ppt_w"/>
                                          </p:val>
                                        </p:tav>
                                      </p:tavLst>
                                    </p:anim>
                                    <p:anim calcmode="lin" valueType="num">
                                      <p:cBhvr>
                                        <p:cTn id="66" dur="500" fill="hold"/>
                                        <p:tgtEl>
                                          <p:spTgt spid="311319"/>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311320"/>
                                        </p:tgtEl>
                                        <p:attrNameLst>
                                          <p:attrName>style.visibility</p:attrName>
                                        </p:attrNameLst>
                                      </p:cBhvr>
                                      <p:to>
                                        <p:strVal val="visible"/>
                                      </p:to>
                                    </p:set>
                                    <p:anim calcmode="lin" valueType="num">
                                      <p:cBhvr>
                                        <p:cTn id="71" dur="500" fill="hold"/>
                                        <p:tgtEl>
                                          <p:spTgt spid="311320"/>
                                        </p:tgtEl>
                                        <p:attrNameLst>
                                          <p:attrName>ppt_w</p:attrName>
                                        </p:attrNameLst>
                                      </p:cBhvr>
                                      <p:tavLst>
                                        <p:tav tm="0">
                                          <p:val>
                                            <p:fltVal val="0"/>
                                          </p:val>
                                        </p:tav>
                                        <p:tav tm="100000">
                                          <p:val>
                                            <p:strVal val="#ppt_w"/>
                                          </p:val>
                                        </p:tav>
                                      </p:tavLst>
                                    </p:anim>
                                    <p:anim calcmode="lin" valueType="num">
                                      <p:cBhvr>
                                        <p:cTn id="72" dur="500" fill="hold"/>
                                        <p:tgtEl>
                                          <p:spTgt spid="311320"/>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311321"/>
                                        </p:tgtEl>
                                        <p:attrNameLst>
                                          <p:attrName>style.visibility</p:attrName>
                                        </p:attrNameLst>
                                      </p:cBhvr>
                                      <p:to>
                                        <p:strVal val="visible"/>
                                      </p:to>
                                    </p:set>
                                    <p:anim calcmode="lin" valueType="num">
                                      <p:cBhvr>
                                        <p:cTn id="77" dur="500" fill="hold"/>
                                        <p:tgtEl>
                                          <p:spTgt spid="311321"/>
                                        </p:tgtEl>
                                        <p:attrNameLst>
                                          <p:attrName>ppt_w</p:attrName>
                                        </p:attrNameLst>
                                      </p:cBhvr>
                                      <p:tavLst>
                                        <p:tav tm="0">
                                          <p:val>
                                            <p:fltVal val="0"/>
                                          </p:val>
                                        </p:tav>
                                        <p:tav tm="100000">
                                          <p:val>
                                            <p:strVal val="#ppt_w"/>
                                          </p:val>
                                        </p:tav>
                                      </p:tavLst>
                                    </p:anim>
                                    <p:anim calcmode="lin" valueType="num">
                                      <p:cBhvr>
                                        <p:cTn id="78" dur="500" fill="hold"/>
                                        <p:tgtEl>
                                          <p:spTgt spid="311321"/>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311322"/>
                                        </p:tgtEl>
                                        <p:attrNameLst>
                                          <p:attrName>style.visibility</p:attrName>
                                        </p:attrNameLst>
                                      </p:cBhvr>
                                      <p:to>
                                        <p:strVal val="visible"/>
                                      </p:to>
                                    </p:set>
                                    <p:anim calcmode="lin" valueType="num">
                                      <p:cBhvr>
                                        <p:cTn id="83" dur="500" fill="hold"/>
                                        <p:tgtEl>
                                          <p:spTgt spid="311322"/>
                                        </p:tgtEl>
                                        <p:attrNameLst>
                                          <p:attrName>ppt_w</p:attrName>
                                        </p:attrNameLst>
                                      </p:cBhvr>
                                      <p:tavLst>
                                        <p:tav tm="0">
                                          <p:val>
                                            <p:fltVal val="0"/>
                                          </p:val>
                                        </p:tav>
                                        <p:tav tm="100000">
                                          <p:val>
                                            <p:strVal val="#ppt_w"/>
                                          </p:val>
                                        </p:tav>
                                      </p:tavLst>
                                    </p:anim>
                                    <p:anim calcmode="lin" valueType="num">
                                      <p:cBhvr>
                                        <p:cTn id="84" dur="500" fill="hold"/>
                                        <p:tgtEl>
                                          <p:spTgt spid="311322"/>
                                        </p:tgtEl>
                                        <p:attrNameLst>
                                          <p:attrName>ppt_h</p:attrName>
                                        </p:attrNameLst>
                                      </p:cBhvr>
                                      <p:tavLst>
                                        <p:tav tm="0">
                                          <p:val>
                                            <p:strVal val="#ppt_h"/>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0" fill="hold" grpId="0" nodeType="clickEffect">
                                  <p:stCondLst>
                                    <p:cond delay="0"/>
                                  </p:stCondLst>
                                  <p:childTnLst>
                                    <p:set>
                                      <p:cBhvr>
                                        <p:cTn id="88" dur="1" fill="hold">
                                          <p:stCondLst>
                                            <p:cond delay="0"/>
                                          </p:stCondLst>
                                        </p:cTn>
                                        <p:tgtEl>
                                          <p:spTgt spid="311323"/>
                                        </p:tgtEl>
                                        <p:attrNameLst>
                                          <p:attrName>style.visibility</p:attrName>
                                        </p:attrNameLst>
                                      </p:cBhvr>
                                      <p:to>
                                        <p:strVal val="visible"/>
                                      </p:to>
                                    </p:set>
                                    <p:anim calcmode="lin" valueType="num">
                                      <p:cBhvr>
                                        <p:cTn id="89" dur="500" fill="hold"/>
                                        <p:tgtEl>
                                          <p:spTgt spid="311323"/>
                                        </p:tgtEl>
                                        <p:attrNameLst>
                                          <p:attrName>ppt_w</p:attrName>
                                        </p:attrNameLst>
                                      </p:cBhvr>
                                      <p:tavLst>
                                        <p:tav tm="0">
                                          <p:val>
                                            <p:fltVal val="0"/>
                                          </p:val>
                                        </p:tav>
                                        <p:tav tm="100000">
                                          <p:val>
                                            <p:strVal val="#ppt_w"/>
                                          </p:val>
                                        </p:tav>
                                      </p:tavLst>
                                    </p:anim>
                                    <p:anim calcmode="lin" valueType="num">
                                      <p:cBhvr>
                                        <p:cTn id="90" dur="500" fill="hold"/>
                                        <p:tgtEl>
                                          <p:spTgt spid="311323"/>
                                        </p:tgtEl>
                                        <p:attrNameLst>
                                          <p:attrName>ppt_h</p:attrName>
                                        </p:attrNameLst>
                                      </p:cBhvr>
                                      <p:tavLst>
                                        <p:tav tm="0">
                                          <p:val>
                                            <p:strVal val="#ppt_h"/>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6" fill="hold" grpId="0" nodeType="clickEffect">
                                  <p:stCondLst>
                                    <p:cond delay="0"/>
                                  </p:stCondLst>
                                  <p:childTnLst>
                                    <p:set>
                                      <p:cBhvr>
                                        <p:cTn id="94" dur="1" fill="hold">
                                          <p:stCondLst>
                                            <p:cond delay="0"/>
                                          </p:stCondLst>
                                        </p:cTn>
                                        <p:tgtEl>
                                          <p:spTgt spid="311313">
                                            <p:txEl>
                                              <p:pRg st="0" end="0"/>
                                            </p:txEl>
                                          </p:spTgt>
                                        </p:tgtEl>
                                        <p:attrNameLst>
                                          <p:attrName>style.visibility</p:attrName>
                                        </p:attrNameLst>
                                      </p:cBhvr>
                                      <p:to>
                                        <p:strVal val="visible"/>
                                      </p:to>
                                    </p:set>
                                    <p:animEffect transition="in" filter="strips(downRight)">
                                      <p:cBhvr>
                                        <p:cTn id="95" dur="500"/>
                                        <p:tgtEl>
                                          <p:spTgt spid="311313">
                                            <p:txEl>
                                              <p:pRg st="0" end="0"/>
                                            </p:txEl>
                                          </p:spTgt>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5" presetClass="entr" presetSubtype="0" fill="hold" nodeType="clickEffect">
                                  <p:stCondLst>
                                    <p:cond delay="0"/>
                                  </p:stCondLst>
                                  <p:childTnLst>
                                    <p:set>
                                      <p:cBhvr>
                                        <p:cTn id="99" dur="1" fill="hold">
                                          <p:stCondLst>
                                            <p:cond delay="0"/>
                                          </p:stCondLst>
                                        </p:cTn>
                                        <p:tgtEl>
                                          <p:spTgt spid="311300"/>
                                        </p:tgtEl>
                                        <p:attrNameLst>
                                          <p:attrName>style.visibility</p:attrName>
                                        </p:attrNameLst>
                                      </p:cBhvr>
                                      <p:to>
                                        <p:strVal val="visible"/>
                                      </p:to>
                                    </p:set>
                                    <p:anim calcmode="lin" valueType="num">
                                      <p:cBhvr>
                                        <p:cTn id="100" dur="1000" fill="hold"/>
                                        <p:tgtEl>
                                          <p:spTgt spid="311300"/>
                                        </p:tgtEl>
                                        <p:attrNameLst>
                                          <p:attrName>ppt_w</p:attrName>
                                        </p:attrNameLst>
                                      </p:cBhvr>
                                      <p:tavLst>
                                        <p:tav tm="0">
                                          <p:val>
                                            <p:strVal val="#ppt_w*0.70"/>
                                          </p:val>
                                        </p:tav>
                                        <p:tav tm="100000">
                                          <p:val>
                                            <p:strVal val="#ppt_w"/>
                                          </p:val>
                                        </p:tav>
                                      </p:tavLst>
                                    </p:anim>
                                    <p:anim calcmode="lin" valueType="num">
                                      <p:cBhvr>
                                        <p:cTn id="101" dur="1000" fill="hold"/>
                                        <p:tgtEl>
                                          <p:spTgt spid="311300"/>
                                        </p:tgtEl>
                                        <p:attrNameLst>
                                          <p:attrName>ppt_h</p:attrName>
                                        </p:attrNameLst>
                                      </p:cBhvr>
                                      <p:tavLst>
                                        <p:tav tm="0">
                                          <p:val>
                                            <p:strVal val="#ppt_h"/>
                                          </p:val>
                                        </p:tav>
                                        <p:tav tm="100000">
                                          <p:val>
                                            <p:strVal val="#ppt_h"/>
                                          </p:val>
                                        </p:tav>
                                      </p:tavLst>
                                    </p:anim>
                                    <p:animEffect transition="in" filter="fade">
                                      <p:cBhvr>
                                        <p:cTn id="102" dur="1000"/>
                                        <p:tgtEl>
                                          <p:spTgt spid="311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3" grpId="0" animBg="1"/>
      <p:bldP spid="311304" grpId="0" animBg="1"/>
      <p:bldP spid="311305" grpId="0" animBg="1"/>
      <p:bldP spid="311306" grpId="0" animBg="1"/>
      <p:bldP spid="311307" grpId="0" animBg="1"/>
      <p:bldP spid="311308" grpId="0" animBg="1"/>
      <p:bldP spid="311309" grpId="0" animBg="1"/>
      <p:bldP spid="311310" grpId="0" animBg="1"/>
      <p:bldP spid="311311" grpId="0" animBg="1"/>
      <p:bldP spid="311313" grpId="0" build="p"/>
      <p:bldP spid="311314" grpId="0" animBg="1"/>
      <p:bldP spid="311315" grpId="0" animBg="1"/>
      <p:bldP spid="311316" grpId="0" animBg="1"/>
      <p:bldP spid="311317" grpId="0" animBg="1"/>
      <p:bldP spid="311319" grpId="0" animBg="1"/>
      <p:bldP spid="311320" grpId="0" animBg="1"/>
      <p:bldP spid="311321" grpId="0" animBg="1"/>
      <p:bldP spid="311322" grpId="0" animBg="1"/>
      <p:bldP spid="31132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77727B0-6AD9-4D67-AAC0-8FA62E39076F}" type="slidenum">
              <a:rPr lang="en-US" altLang="zh-CN" smtClean="0"/>
              <a:pPr/>
              <a:t>95</a:t>
            </a:fld>
            <a:endParaRPr lang="en-US" altLang="zh-CN"/>
          </a:p>
        </p:txBody>
      </p:sp>
      <p:pic>
        <p:nvPicPr>
          <p:cNvPr id="321538" name="Picture 2" descr="F:\同等学力\2016春 图论与组合优化\考题分类\指数型母函数\13-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02" y="692696"/>
            <a:ext cx="8945299" cy="19442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p:cNvGraphicFramePr>
            <a:graphicFrameLocks noChangeAspect="1"/>
          </p:cNvGraphicFramePr>
          <p:nvPr>
            <p:extLst>
              <p:ext uri="{D42A27DB-BD31-4B8C-83A1-F6EECF244321}">
                <p14:modId xmlns:p14="http://schemas.microsoft.com/office/powerpoint/2010/main" val="839345298"/>
              </p:ext>
            </p:extLst>
          </p:nvPr>
        </p:nvGraphicFramePr>
        <p:xfrm>
          <a:off x="251520" y="2636912"/>
          <a:ext cx="8363347" cy="1021416"/>
        </p:xfrm>
        <a:graphic>
          <a:graphicData uri="http://schemas.openxmlformats.org/presentationml/2006/ole">
            <mc:AlternateContent xmlns:mc="http://schemas.openxmlformats.org/markup-compatibility/2006">
              <mc:Choice xmlns:v="urn:schemas-microsoft-com:vml" Requires="v">
                <p:oleObj spid="_x0000_s331777" name="Equation" r:id="rId4" imgW="3848100" imgH="469900" progId="Equation.3">
                  <p:embed/>
                </p:oleObj>
              </mc:Choice>
              <mc:Fallback>
                <p:oleObj name="Equation" r:id="rId4" imgW="3848100" imgH="469900" progId="Equation.3">
                  <p:embed/>
                  <p:pic>
                    <p:nvPicPr>
                      <p:cNvPr id="0" name=""/>
                      <p:cNvPicPr>
                        <a:picLocks noChangeAspect="1" noChangeArrowheads="1"/>
                      </p:cNvPicPr>
                      <p:nvPr/>
                    </p:nvPicPr>
                    <p:blipFill>
                      <a:blip r:embed="rId5"/>
                      <a:srcRect/>
                      <a:stretch>
                        <a:fillRect/>
                      </a:stretch>
                    </p:blipFill>
                    <p:spPr bwMode="auto">
                      <a:xfrm>
                        <a:off x="251520" y="2636912"/>
                        <a:ext cx="8363347" cy="1021416"/>
                      </a:xfrm>
                      <a:prstGeom prst="rect">
                        <a:avLst/>
                      </a:prstGeom>
                      <a:no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38731045"/>
              </p:ext>
            </p:extLst>
          </p:nvPr>
        </p:nvGraphicFramePr>
        <p:xfrm>
          <a:off x="467544" y="3645024"/>
          <a:ext cx="6197600" cy="1106488"/>
        </p:xfrm>
        <a:graphic>
          <a:graphicData uri="http://schemas.openxmlformats.org/presentationml/2006/ole">
            <mc:AlternateContent xmlns:mc="http://schemas.openxmlformats.org/markup-compatibility/2006">
              <mc:Choice xmlns:v="urn:schemas-microsoft-com:vml" Requires="v">
                <p:oleObj spid="_x0000_s331778" name="Equation" r:id="rId6" imgW="2628900" imgH="469900" progId="Equation.3">
                  <p:embed/>
                </p:oleObj>
              </mc:Choice>
              <mc:Fallback>
                <p:oleObj name="Equation" r:id="rId6" imgW="2628900" imgH="469900" progId="Equation.3">
                  <p:embed/>
                  <p:pic>
                    <p:nvPicPr>
                      <p:cNvPr id="0" name=""/>
                      <p:cNvPicPr>
                        <a:picLocks noChangeAspect="1" noChangeArrowheads="1"/>
                      </p:cNvPicPr>
                      <p:nvPr/>
                    </p:nvPicPr>
                    <p:blipFill>
                      <a:blip r:embed="rId7"/>
                      <a:srcRect/>
                      <a:stretch>
                        <a:fillRect/>
                      </a:stretch>
                    </p:blipFill>
                    <p:spPr bwMode="auto">
                      <a:xfrm>
                        <a:off x="467544" y="3645024"/>
                        <a:ext cx="619760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4502150" y="3378200"/>
          <a:ext cx="139700" cy="101600"/>
        </p:xfrm>
        <a:graphic>
          <a:graphicData uri="http://schemas.openxmlformats.org/presentationml/2006/ole">
            <mc:AlternateContent xmlns:mc="http://schemas.openxmlformats.org/markup-compatibility/2006">
              <mc:Choice xmlns:v="urn:schemas-microsoft-com:vml" Requires="v">
                <p:oleObj spid="_x0000_s331779" name="公式" r:id="rId8" imgW="139680" imgH="101520" progId="Equation.3">
                  <p:embed/>
                </p:oleObj>
              </mc:Choice>
              <mc:Fallback>
                <p:oleObj name="公式" r:id="rId8" imgW="139680" imgH="101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2150" y="3378200"/>
                        <a:ext cx="1397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459952762"/>
              </p:ext>
            </p:extLst>
          </p:nvPr>
        </p:nvGraphicFramePr>
        <p:xfrm>
          <a:off x="519113" y="4979988"/>
          <a:ext cx="4105275" cy="1255712"/>
        </p:xfrm>
        <a:graphic>
          <a:graphicData uri="http://schemas.openxmlformats.org/presentationml/2006/ole">
            <mc:AlternateContent xmlns:mc="http://schemas.openxmlformats.org/markup-compatibility/2006">
              <mc:Choice xmlns:v="urn:schemas-microsoft-com:vml" Requires="v">
                <p:oleObj spid="_x0000_s331780" name="Equation" r:id="rId10" imgW="1536700" imgH="469900" progId="Equation.3">
                  <p:embed/>
                </p:oleObj>
              </mc:Choice>
              <mc:Fallback>
                <p:oleObj name="Equation" r:id="rId10" imgW="1536700" imgH="469900" progId="Equation.3">
                  <p:embed/>
                  <p:pic>
                    <p:nvPicPr>
                      <p:cNvPr id="0" name=""/>
                      <p:cNvPicPr>
                        <a:picLocks noChangeAspect="1" noChangeArrowheads="1"/>
                      </p:cNvPicPr>
                      <p:nvPr/>
                    </p:nvPicPr>
                    <p:blipFill>
                      <a:blip r:embed="rId11"/>
                      <a:srcRect/>
                      <a:stretch>
                        <a:fillRect/>
                      </a:stretch>
                    </p:blipFill>
                    <p:spPr bwMode="auto">
                      <a:xfrm>
                        <a:off x="519113" y="4979988"/>
                        <a:ext cx="4105275" cy="1255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8"/>
          <p:cNvGrpSpPr>
            <a:grpSpLocks/>
          </p:cNvGrpSpPr>
          <p:nvPr/>
        </p:nvGrpSpPr>
        <p:grpSpPr bwMode="auto">
          <a:xfrm>
            <a:off x="5580063" y="4653136"/>
            <a:ext cx="3563938" cy="1368425"/>
            <a:chOff x="3515" y="3022"/>
            <a:chExt cx="2245" cy="862"/>
          </a:xfrm>
        </p:grpSpPr>
        <p:graphicFrame>
          <p:nvGraphicFramePr>
            <p:cNvPr id="10" name="Object 9"/>
            <p:cNvGraphicFramePr>
              <a:graphicFrameLocks noChangeAspect="1"/>
            </p:cNvGraphicFramePr>
            <p:nvPr>
              <p:extLst>
                <p:ext uri="{D42A27DB-BD31-4B8C-83A1-F6EECF244321}">
                  <p14:modId xmlns:p14="http://schemas.microsoft.com/office/powerpoint/2010/main" val="953178016"/>
                </p:ext>
              </p:extLst>
            </p:nvPr>
          </p:nvGraphicFramePr>
          <p:xfrm>
            <a:off x="3675" y="3022"/>
            <a:ext cx="1903" cy="662"/>
          </p:xfrm>
          <a:graphic>
            <a:graphicData uri="http://schemas.openxmlformats.org/presentationml/2006/ole">
              <mc:AlternateContent xmlns:mc="http://schemas.openxmlformats.org/markup-compatibility/2006">
                <mc:Choice xmlns:v="urn:schemas-microsoft-com:vml" Requires="v">
                  <p:oleObj spid="_x0000_s331781" name="Equation" r:id="rId12" imgW="1130300" imgH="393700" progId="Equation.3">
                    <p:embed/>
                  </p:oleObj>
                </mc:Choice>
                <mc:Fallback>
                  <p:oleObj name="Equation" r:id="rId12" imgW="1130300" imgH="393700" progId="Equation.3">
                    <p:embed/>
                    <p:pic>
                      <p:nvPicPr>
                        <p:cNvPr id="0" name=""/>
                        <p:cNvPicPr>
                          <a:picLocks noChangeAspect="1" noChangeArrowheads="1"/>
                        </p:cNvPicPr>
                        <p:nvPr/>
                      </p:nvPicPr>
                      <p:blipFill>
                        <a:blip r:embed="rId13"/>
                        <a:srcRect/>
                        <a:stretch>
                          <a:fillRect/>
                        </a:stretch>
                      </p:blipFill>
                      <p:spPr bwMode="auto">
                        <a:xfrm>
                          <a:off x="3675" y="3022"/>
                          <a:ext cx="1903" cy="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0"/>
            <p:cNvSpPr>
              <a:spLocks noChangeArrowheads="1"/>
            </p:cNvSpPr>
            <p:nvPr/>
          </p:nvSpPr>
          <p:spPr bwMode="auto">
            <a:xfrm>
              <a:off x="3515" y="3022"/>
              <a:ext cx="2245" cy="86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00997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6101</TotalTime>
  <Words>4664</Words>
  <Application>Microsoft Macintosh PowerPoint</Application>
  <PresentationFormat>On-screen Show (4:3)</PresentationFormat>
  <Paragraphs>441</Paragraphs>
  <Slides>95</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95</vt:i4>
      </vt:variant>
    </vt:vector>
  </HeadingPairs>
  <TitlesOfParts>
    <vt:vector size="100" baseType="lpstr">
      <vt:lpstr>默认设计模板</vt:lpstr>
      <vt:lpstr>Photo Editor 照片</vt:lpstr>
      <vt:lpstr>Equation</vt:lpstr>
      <vt:lpstr>公式</vt:lpstr>
      <vt:lpstr>Microsoft Equation</vt:lpstr>
      <vt:lpstr>PowerPoint Presentation</vt:lpstr>
      <vt:lpstr>母函数与递归关系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母函数与递归关系</vt:lpstr>
      <vt:lpstr>一. 母函数理论引言</vt:lpstr>
      <vt:lpstr>PowerPoint Presentation</vt:lpstr>
      <vt:lpstr>PowerPoint Presentation</vt:lpstr>
      <vt:lpstr>PowerPoint Presentation</vt:lpstr>
      <vt:lpstr>PowerPoint Presentation</vt:lpstr>
      <vt:lpstr>二. 母函数概念及运算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常用公式</vt:lpstr>
      <vt:lpstr>PowerPoint Presentation</vt:lpstr>
      <vt:lpstr>PowerPoint Presentation</vt:lpstr>
      <vt:lpstr>用母函数方法解计数问题</vt:lpstr>
      <vt:lpstr>PowerPoint Presentation</vt:lpstr>
      <vt:lpstr>PowerPoint Presentation</vt:lpstr>
      <vt:lpstr>PowerPoint Presentation</vt:lpstr>
      <vt:lpstr>PowerPoint Presentation</vt:lpstr>
      <vt:lpstr>三. 母函数与递归关系例题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Review:常用公式</vt:lpstr>
      <vt:lpstr>PowerPoint Presentation</vt:lpstr>
      <vt:lpstr>I. 整数拆分与Ferrers图像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指数型母函数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lihao@ruc</dc:creator>
  <cp:lastModifiedBy>Xin Gao</cp:lastModifiedBy>
  <cp:revision>170</cp:revision>
  <cp:lastPrinted>2013-03-18T14:27:41Z</cp:lastPrinted>
  <dcterms:created xsi:type="dcterms:W3CDTF">2002-09-10T13:28:36Z</dcterms:created>
  <dcterms:modified xsi:type="dcterms:W3CDTF">2016-05-21T17:03:07Z</dcterms:modified>
</cp:coreProperties>
</file>