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0"/>
  </p:notesMasterIdLst>
  <p:handoutMasterIdLst>
    <p:handoutMasterId r:id="rId61"/>
  </p:handoutMasterIdLst>
  <p:sldIdLst>
    <p:sldId id="350" r:id="rId3"/>
    <p:sldId id="358" r:id="rId4"/>
    <p:sldId id="345" r:id="rId5"/>
    <p:sldId id="362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47" r:id="rId14"/>
    <p:sldId id="306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31" r:id="rId39"/>
    <p:sldId id="332" r:id="rId40"/>
    <p:sldId id="333" r:id="rId41"/>
    <p:sldId id="335" r:id="rId42"/>
    <p:sldId id="338" r:id="rId43"/>
    <p:sldId id="359" r:id="rId44"/>
    <p:sldId id="360" r:id="rId45"/>
    <p:sldId id="353" r:id="rId46"/>
    <p:sldId id="354" r:id="rId47"/>
    <p:sldId id="339" r:id="rId48"/>
    <p:sldId id="340" r:id="rId49"/>
    <p:sldId id="341" r:id="rId50"/>
    <p:sldId id="356" r:id="rId51"/>
    <p:sldId id="357" r:id="rId52"/>
    <p:sldId id="386" r:id="rId53"/>
    <p:sldId id="387" r:id="rId54"/>
    <p:sldId id="388" r:id="rId55"/>
    <p:sldId id="389" r:id="rId56"/>
    <p:sldId id="390" r:id="rId57"/>
    <p:sldId id="391" r:id="rId58"/>
    <p:sldId id="392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90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1" Type="http://schemas.openxmlformats.org/officeDocument/2006/relationships/image" Target="../media/image18.wmf"/><Relationship Id="rId2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4" Type="http://schemas.openxmlformats.org/officeDocument/2006/relationships/image" Target="../media/image39.wmf"/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107181-7EC4-4E50-B234-75D335B0D9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64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E9EB9A-AAFB-427E-A837-31D950E5E5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47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C3834-7D09-4F7B-8901-180CD8F9BE0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FDC26-5849-46CE-BC57-E9C7F71D44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01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90C0D-DA46-49C7-81C5-B245D940DB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2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2B5B9-4BEE-42E7-884E-C62FD08A2B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03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5412081-7A82-4FB0-9ABC-F68FD4CDBD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168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3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0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7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28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90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1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727B0-6AD9-4D67-AAC0-8FA62E390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573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11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21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27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6B192-D577-49A7-899F-CDB6F7316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21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F85A-1B84-4FC1-B2C6-3E27B30F8C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9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168B0-5312-47BF-93AA-162D590F6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47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E644D-B5D4-43F5-8474-0441C6B21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91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A4C77-044E-4C2D-9D83-C3AAE755BE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4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C2B34-7227-44CE-BCA2-F888C2DC7B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54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40615-7707-4D0A-A46A-5B6358617D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08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A25AB6-BACA-4A43-ACAC-AE1E98C818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image" Target="../media/image4.gif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3.w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2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33.wmf"/><Relationship Id="rId10" Type="http://schemas.openxmlformats.org/officeDocument/2006/relationships/oleObject" Target="../embeddings/oleObject27.bin"/><Relationship Id="rId11" Type="http://schemas.openxmlformats.org/officeDocument/2006/relationships/image" Target="../media/image3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6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7.w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8.wmf"/><Relationship Id="rId10" Type="http://schemas.openxmlformats.org/officeDocument/2006/relationships/oleObject" Target="../embeddings/oleObject31.bin"/><Relationship Id="rId11" Type="http://schemas.openxmlformats.org/officeDocument/2006/relationships/image" Target="../media/image3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AAFD-59C4-40C8-BEAB-B29EFE06E099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图论与组合优化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第一讲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排列组合</a:t>
            </a:r>
            <a:endParaRPr kumimoji="1"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3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2926-C3F6-49F9-A202-0E0153DC5DA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373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257800"/>
          </a:xfrm>
          <a:noFill/>
          <a:ln/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又例如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给定一个正八面体，要求用三种不同的颜色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红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蓝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绿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去染它的六个顶点，问有多少种不同的染色方案？有多少种不同的染色类别？其中三个顶点染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红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色，两个顶点染</a:t>
            </a:r>
            <a:r>
              <a:rPr lang="zh-CN" altLang="en-US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绿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色，一个顶点染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蓝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色的方案有多少种？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这就是安排的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计数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分类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你可以自己去染色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然后计数并分类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但是你不犯错误的可能性很小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47E3-4F05-4E80-A710-9B6467AAAB0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573463"/>
            <a:ext cx="8229600" cy="273685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当实际问题比较复杂的时候，必须有好的数学方法来解决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母函数方法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就是解决计数问题的有力工具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2916238" y="620713"/>
            <a:ext cx="12954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4211638" y="620713"/>
            <a:ext cx="1296987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3635375" y="620713"/>
            <a:ext cx="576263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4211638" y="620713"/>
            <a:ext cx="576262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2916238" y="1412875"/>
            <a:ext cx="71913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3635375" y="1844675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4787900" y="1341438"/>
            <a:ext cx="720725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>
            <a:off x="2916238" y="1412875"/>
            <a:ext cx="129540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 flipH="1">
            <a:off x="4211638" y="1341438"/>
            <a:ext cx="1296987" cy="1871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 flipH="1">
            <a:off x="4211638" y="1844675"/>
            <a:ext cx="576262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3635375" y="1844675"/>
            <a:ext cx="576263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3956228" y="260350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2627784" y="1052513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00FF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3347864" y="1492250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4499992" y="1484313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5220072" y="981075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folHlink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3923928" y="2859088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folHlink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chemeClr val="fol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85" grpId="0"/>
      <p:bldP spid="74786" grpId="0"/>
      <p:bldP spid="74787" grpId="0"/>
      <p:bldP spid="74788" grpId="0"/>
      <p:bldP spid="74789" grpId="0"/>
      <p:bldP spid="747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4AE-EBC0-4B45-AE35-8D7AEEDBDC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616575"/>
          </a:xfrm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构造算法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一个组合问题，如果已经判定解是存在的，那么怎么样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将所有可能的配置构造出来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就是一个关键问题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这就需要从组合分析的角度设计出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构造法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也就是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构造算法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当然并不是所有组合问题都有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有效算法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例如，求一个图的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Hamilton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圈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的问题，至今也没有找到有效算法，但是组合学者给出了几种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近似算法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4278-729C-4E42-83C7-A563D6D1C1D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 marL="609600" indent="-609600" algn="just">
              <a:buSzPct val="80000"/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算法优化：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一个组合问题的求解算法可能不止一种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应该选择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最优的算法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这时候就需要研究每种算法本身的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空间复杂度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时间复杂度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，目的在于尽可能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节省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计算机的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存储空间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提高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速度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当然解决这些问题不仅需要数学知识，还需要经验，更需要智能和毅力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marL="609600" indent="-609600"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组合数学的学习，就是要对解决这些问题提供一个基础性的训练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E943-5AC7-4F29-84B1-29D8D7C0518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4691062" cy="4752975"/>
          </a:xfrm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分派问题：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设有</a:t>
            </a:r>
          </a:p>
          <a:p>
            <a:pPr marL="609600" indent="-609600" algn="just"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个活动的方格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分别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标以号码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15,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把它们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分派到如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1.1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所示的</a:t>
            </a:r>
          </a:p>
          <a:p>
            <a:pPr marL="609600" indent="-609600" algn="just">
              <a:buFontTx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个方格的框架中并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留有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个空方格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问共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有多少种分派方案？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68313" y="549275"/>
            <a:ext cx="82296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典型组合问题介绍</a:t>
            </a:r>
          </a:p>
        </p:txBody>
      </p:sp>
      <p:graphicFrame>
        <p:nvGraphicFramePr>
          <p:cNvPr id="77042" name="Group 242"/>
          <p:cNvGraphicFramePr>
            <a:graphicFrameLocks noGrp="1"/>
          </p:cNvGraphicFramePr>
          <p:nvPr>
            <p:ph sz="half" idx="2"/>
          </p:nvPr>
        </p:nvGraphicFramePr>
        <p:xfrm>
          <a:off x="5364163" y="1484313"/>
          <a:ext cx="3455987" cy="3168651"/>
        </p:xfrm>
        <a:graphic>
          <a:graphicData uri="http://schemas.openxmlformats.org/drawingml/2006/table">
            <a:tbl>
              <a:tblPr/>
              <a:tblGrid>
                <a:gridCol w="676275"/>
                <a:gridCol w="692150"/>
                <a:gridCol w="735012"/>
                <a:gridCol w="661988"/>
                <a:gridCol w="690562"/>
              </a:tblGrid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7014" name="Text Box 214"/>
          <p:cNvSpPr txBox="1">
            <a:spLocks noChangeArrowheads="1"/>
          </p:cNvSpPr>
          <p:nvPr/>
        </p:nvSpPr>
        <p:spPr bwMode="auto">
          <a:xfrm>
            <a:off x="6516688" y="4941888"/>
            <a:ext cx="1127125" cy="6080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143309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nimBg="1"/>
      <p:bldP spid="76804" grpId="0"/>
      <p:bldP spid="770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01D-FFB9-4ADD-9F46-488FF889BDD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27368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分析方法：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号方块定位后，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种分派方法，当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号、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号方块定位后，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号方块则有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因此，分派方案的总数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971550" y="3227388"/>
          <a:ext cx="694531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9" name="公式" r:id="rId3" imgW="2450880" imgH="419040" progId="Equation.3">
                  <p:embed/>
                </p:oleObj>
              </mc:Choice>
              <mc:Fallback>
                <p:oleObj name="公式" r:id="rId3" imgW="2450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27388"/>
                        <a:ext cx="6945313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511175" y="4581525"/>
            <a:ext cx="85979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个活动方块在框架中的每一种分派方案，就是这些方块的一种安排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所以这 是一个配置计数问题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915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778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BB2D-2D8A-4D51-9D6A-BA3E154D010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20688"/>
            <a:ext cx="8229600" cy="2951163"/>
          </a:xfrm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染色问题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为正方形的四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不同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顶点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（如图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1.2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）所示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红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b(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蓝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g(</a:t>
            </a:r>
            <a:r>
              <a:rPr lang="zh-CN" altLang="en-US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绿</a:t>
            </a:r>
            <a:r>
              <a:rPr lang="en-US" altLang="zh-CN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三种颜色对它们染色，问有多少种染色方式及其方案数？</a:t>
            </a:r>
          </a:p>
        </p:txBody>
      </p:sp>
      <p:grpSp>
        <p:nvGrpSpPr>
          <p:cNvPr id="78852" name="Group 4"/>
          <p:cNvGrpSpPr>
            <a:grpSpLocks noChangeAspect="1"/>
          </p:cNvGrpSpPr>
          <p:nvPr/>
        </p:nvGrpSpPr>
        <p:grpSpPr bwMode="auto">
          <a:xfrm>
            <a:off x="2124075" y="3213100"/>
            <a:ext cx="3846513" cy="3168650"/>
            <a:chOff x="2420" y="2142"/>
            <a:chExt cx="3240" cy="3276"/>
          </a:xfrm>
        </p:grpSpPr>
        <p:sp>
          <p:nvSpPr>
            <p:cNvPr id="78853" name="AutoShape 5"/>
            <p:cNvSpPr>
              <a:spLocks noChangeAspect="1" noChangeArrowheads="1"/>
            </p:cNvSpPr>
            <p:nvPr/>
          </p:nvSpPr>
          <p:spPr bwMode="auto">
            <a:xfrm>
              <a:off x="2420" y="2142"/>
              <a:ext cx="3240" cy="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2600" y="2454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sz="3200"/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2600" y="4170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endParaRPr lang="en-US" altLang="zh-CN" sz="3200">
                <a:solidFill>
                  <a:srgbClr val="FF0000"/>
                </a:solidFill>
              </a:endParaRPr>
            </a:p>
          </p:txBody>
        </p:sp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4940" y="2454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endParaRPr lang="en-US" altLang="zh-CN" sz="3200">
                <a:solidFill>
                  <a:srgbClr val="FF0000"/>
                </a:solidFill>
              </a:endParaRPr>
            </a:p>
          </p:txBody>
        </p:sp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4940" y="4170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009900"/>
                  </a:solidFill>
                  <a:latin typeface="Times New Roman" pitchFamily="18" charset="0"/>
                </a:rPr>
                <a:t>C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3500" y="4794"/>
              <a:ext cx="99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3200" b="1" dirty="0">
                  <a:solidFill>
                    <a:srgbClr val="0000FF"/>
                  </a:solidFill>
                  <a:latin typeface="Times New Roman" pitchFamily="18" charset="0"/>
                </a:rPr>
                <a:t>图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itchFamily="18" charset="0"/>
                </a:rPr>
                <a:t>1.2</a:t>
              </a:r>
              <a:endParaRPr lang="en-US" altLang="zh-CN" sz="3200" dirty="0"/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3140" y="2922"/>
              <a:ext cx="1800" cy="156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16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9C2-5BA8-468C-B04B-450C2DB546C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832475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是染色对象的集合，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是颜色的集合，一种染色方式就是对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中每一对象安排一种色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所谓方案数是指某种染色方式的方案个数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分析方法：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因为每个顶点都有三种染色方案：或是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红色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，或是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蓝色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，或是</a:t>
            </a:r>
            <a:r>
              <a:rPr lang="zh-CN" altLang="en-US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绿色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共有四个顶点，所以染色方案总数为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=81.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33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834F-97D3-4317-B41C-E5A5BB1F8E9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476250"/>
            <a:ext cx="8229600" cy="31686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各种染色方式及其方案数为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+b+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19113" y="3644900"/>
            <a:ext cx="822960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展开式各项系数之和为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，刚好等于染色方案总数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该展开式共有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项，说明有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种染色方式，每一项中的字母部分就是具体的染色方式，其前面的系数是属于这种染色方式的方案数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943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C78-3637-4E14-9F83-23F8BAFC2F4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2562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军官问题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今有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36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名军官来自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六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个不同的团，具有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六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种不同的军阶，而且每个团每种军阶的军官各有一名，能否把他们排成一个</a:t>
            </a: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en-US" altLang="zh-CN" sz="4000" dirty="0">
                <a:solidFill>
                  <a:srgbClr val="0000FF"/>
                </a:solidFill>
              </a:rPr>
              <a:t>X</a:t>
            </a: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方阵，使得对每一个团与每一种军阶，在每一行或每一列都有一位军官来自这个团，也都有一位军官有此军阶？</a:t>
            </a:r>
          </a:p>
        </p:txBody>
      </p:sp>
    </p:spTree>
    <p:extLst>
      <p:ext uri="{BB962C8B-B14F-4D97-AF65-F5344CB8AC3E}">
        <p14:creationId xmlns:p14="http://schemas.microsoft.com/office/powerpoint/2010/main" val="384410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369767" y="2094437"/>
            <a:ext cx="2160588" cy="2160587"/>
            <a:chOff x="0" y="0"/>
            <a:chExt cx="2160240" cy="2160240"/>
          </a:xfrm>
        </p:grpSpPr>
        <p:sp>
          <p:nvSpPr>
            <p:cNvPr id="6" name="椭圆 23"/>
            <p:cNvSpPr>
              <a:spLocks noChangeArrowheads="1"/>
            </p:cNvSpPr>
            <p:nvPr/>
          </p:nvSpPr>
          <p:spPr bwMode="auto">
            <a:xfrm>
              <a:off x="196385" y="196385"/>
              <a:ext cx="1767469" cy="176746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24"/>
            <p:cNvSpPr>
              <a:spLocks noChangeArrowheads="1"/>
            </p:cNvSpPr>
            <p:nvPr/>
          </p:nvSpPr>
          <p:spPr bwMode="auto">
            <a:xfrm>
              <a:off x="441867" y="441867"/>
              <a:ext cx="1276505" cy="12765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187624" y="2826273"/>
            <a:ext cx="6485564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Mathematics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肘形连接符 35"/>
          <p:cNvSpPr>
            <a:spLocks noChangeShapeType="1"/>
          </p:cNvSpPr>
          <p:nvPr/>
        </p:nvSpPr>
        <p:spPr bwMode="auto">
          <a:xfrm rot="10800000">
            <a:off x="909027" y="2109689"/>
            <a:ext cx="2712310" cy="863945"/>
          </a:xfrm>
          <a:prstGeom prst="bentConnector3">
            <a:avLst>
              <a:gd name="adj1" fmla="val 38481"/>
            </a:avLst>
          </a:prstGeom>
          <a:noFill/>
          <a:ln w="15875" cap="flat" cmpd="sng">
            <a:solidFill>
              <a:srgbClr val="7F7F7F"/>
            </a:solidFill>
            <a:prstDash val="sysDot"/>
            <a:miter lim="800000"/>
            <a:headEnd type="oval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37"/>
          <p:cNvSpPr>
            <a:spLocks noChangeArrowheads="1"/>
          </p:cNvSpPr>
          <p:nvPr/>
        </p:nvSpPr>
        <p:spPr bwMode="auto">
          <a:xfrm>
            <a:off x="1689910" y="1107795"/>
            <a:ext cx="19255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Calculation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Elementary algebra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Linear algebra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Number theory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Modern algebra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-674319" y="1412776"/>
            <a:ext cx="316669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Algebra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5187" y="3860724"/>
            <a:ext cx="3670748" cy="1273301"/>
            <a:chOff x="325187" y="3860724"/>
            <a:chExt cx="3670748" cy="1273301"/>
          </a:xfrm>
        </p:grpSpPr>
        <p:sp>
          <p:nvSpPr>
            <p:cNvPr id="9" name="肘形连接符 2"/>
            <p:cNvSpPr>
              <a:spLocks noChangeShapeType="1"/>
            </p:cNvSpPr>
            <p:nvPr/>
          </p:nvSpPr>
          <p:spPr bwMode="auto">
            <a:xfrm rot="10800000" flipV="1">
              <a:off x="1908532" y="3860724"/>
              <a:ext cx="2087403" cy="720404"/>
            </a:xfrm>
            <a:prstGeom prst="bentConnector3">
              <a:avLst>
                <a:gd name="adj1" fmla="val 33954"/>
              </a:avLst>
            </a:prstGeom>
            <a:noFill/>
            <a:ln w="15875" cap="flat" cmpd="sng">
              <a:solidFill>
                <a:srgbClr val="7F7F7F"/>
              </a:solidFill>
              <a:prstDash val="sysDot"/>
              <a:miter lim="800000"/>
              <a:headEnd type="oval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标题 1"/>
            <p:cNvSpPr>
              <a:spLocks noChangeArrowheads="1"/>
            </p:cNvSpPr>
            <p:nvPr/>
          </p:nvSpPr>
          <p:spPr bwMode="auto">
            <a:xfrm>
              <a:off x="325187" y="4437112"/>
              <a:ext cx="3166693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Geometry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19700" y="1734321"/>
            <a:ext cx="4021031" cy="1423463"/>
            <a:chOff x="5219700" y="1734321"/>
            <a:chExt cx="4021031" cy="1423463"/>
          </a:xfrm>
        </p:grpSpPr>
        <p:sp>
          <p:nvSpPr>
            <p:cNvPr id="15" name="肘形连接符 41"/>
            <p:cNvSpPr>
              <a:spLocks noChangeShapeType="1"/>
            </p:cNvSpPr>
            <p:nvPr/>
          </p:nvSpPr>
          <p:spPr bwMode="auto">
            <a:xfrm flipV="1">
              <a:off x="5219700" y="2533897"/>
              <a:ext cx="3432175" cy="623887"/>
            </a:xfrm>
            <a:prstGeom prst="bentConnector3">
              <a:avLst>
                <a:gd name="adj1" fmla="val 47222"/>
              </a:avLst>
            </a:prstGeom>
            <a:noFill/>
            <a:ln w="15875" cap="flat" cmpd="sng">
              <a:solidFill>
                <a:srgbClr val="7F7F7F"/>
              </a:solidFill>
              <a:prstDash val="sysDot"/>
              <a:miter lim="800000"/>
              <a:headEnd type="oval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标题 1"/>
            <p:cNvSpPr>
              <a:spLocks noChangeArrowheads="1"/>
            </p:cNvSpPr>
            <p:nvPr/>
          </p:nvSpPr>
          <p:spPr bwMode="auto">
            <a:xfrm>
              <a:off x="6074038" y="1734321"/>
              <a:ext cx="3166693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Analysis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37"/>
          <p:cNvSpPr>
            <a:spLocks noChangeArrowheads="1"/>
          </p:cNvSpPr>
          <p:nvPr/>
        </p:nvSpPr>
        <p:spPr bwMode="auto">
          <a:xfrm>
            <a:off x="2922521" y="4193793"/>
            <a:ext cx="236955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E</a:t>
            </a:r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uclidean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Non-Euclidean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Projection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Analytic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Topology</a:t>
            </a:r>
          </a:p>
        </p:txBody>
      </p:sp>
      <p:sp>
        <p:nvSpPr>
          <p:cNvPr id="22" name="TextBox 37"/>
          <p:cNvSpPr>
            <a:spLocks noChangeArrowheads="1"/>
          </p:cNvSpPr>
          <p:nvPr/>
        </p:nvSpPr>
        <p:spPr bwMode="auto">
          <a:xfrm>
            <a:off x="6738945" y="2290854"/>
            <a:ext cx="20949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Calculus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Differential equations</a:t>
            </a:r>
            <a:endParaRPr lang="en-US" altLang="zh-CN" sz="1600" b="1" dirty="0">
              <a:solidFill>
                <a:srgbClr val="7030A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  <a:sym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Differential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Theory of functions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Functional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154797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D766-9396-413A-BD19-2835FC49D08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688012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如果每一个军官用一个有序对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来表示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表示它们的军阶类别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表示他所在的团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于是问题即要求将有序对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排成一个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数组，使得每一行或每一列中整数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中任一数以某种次序出现于有序对的第一位置，又以另一种次序（不一定相同）出现于有序对的第二位置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098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5F99-654E-4D97-9F0D-DD25AA8EB59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229600" cy="619125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可换一种方式考虑问题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分别考虑军阶方阵与团队方阵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于是问题就是是否存在两个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数组满足：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每个数组中每一行或每一列中整数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以某种次序出现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(2)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两个数组并置时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所有的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个有序对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i,j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(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6; j=1,2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都将出现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满足第一个条件的每个方阵称为拉丁方，满足第二个条件的两个拉丁方称为互相正交，即正交拉丁方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11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DD72-AC2B-4963-A392-F9C2132E919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935037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对于只有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个军官的类似问题有解：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684213" y="1844675"/>
          <a:ext cx="7561262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2" name="公式" r:id="rId3" imgW="2895600" imgH="698500" progId="Equation.3">
                  <p:embed/>
                </p:oleObj>
              </mc:Choice>
              <mc:Fallback>
                <p:oleObj name="公式" r:id="rId3" imgW="2895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7561262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95288" y="4652963"/>
            <a:ext cx="8641208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军官问题即是否存在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395288" y="3789363"/>
            <a:ext cx="82296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上述是两个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74650" y="5373688"/>
            <a:ext cx="82296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一般问题：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阶正交拉丁方是否存在？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6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6" grpId="0"/>
      <p:bldP spid="87047" grpId="0"/>
      <p:bldP spid="870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B381-C919-4DD5-B6DF-8C7A6AA4C3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832475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没有二阶正交拉丁方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为奇数或者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的倍数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给出了构造一对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阶正交拉丁方的办法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他反复尝试，断定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但没有证明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不存在正交的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阶拉丁方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并猜想对于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n=4k+2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阶正交拉丁方都不存在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1901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Tarry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证明了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猜想正确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1960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年前后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Bose, Parker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Shrikhande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相继证明了对于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n&gt;6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猜想是错误的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他们给出了如何构造一对正交的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阶拉丁方的方法，其中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n=4k+2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k=2,3,4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,…. 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5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59F7-C649-434E-9EEC-09428654F37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8229600" cy="5688012"/>
          </a:xfrm>
        </p:spPr>
        <p:txBody>
          <a:bodyPr/>
          <a:lstStyle/>
          <a:p>
            <a:pPr algn="just"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中国邮路问题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一个邮递员从邮局出发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然后再返回邮局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如果他必须走过他所管辖的每条街道至少一次，问如何选择邮递路线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可使他所走的路程最短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?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这个问题是由我国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管梅谷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1962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年首先提出的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因此称为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中国邮路问题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一个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定义为一个偶对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(V,E),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记作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G=(V,E),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顶点集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边集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50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11D3-6D12-4B31-9806-8C3078EEB55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的中的点边序列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W=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1…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如果满足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>
                <a:solidFill>
                  <a:srgbClr val="0000FF"/>
                </a:solidFill>
              </a:rPr>
              <a:t>≤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</a:rPr>
              <a:t>≤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的端点是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i-1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=1,2,…,k,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途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(walk),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又如果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闭途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(closed walk).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若途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,e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互不相同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(trail),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又若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(closed trail).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中顶点互不相同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路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(path),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又若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圈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(cycle).</a:t>
            </a:r>
          </a:p>
        </p:txBody>
      </p:sp>
    </p:spTree>
    <p:extLst>
      <p:ext uri="{BB962C8B-B14F-4D97-AF65-F5344CB8AC3E}">
        <p14:creationId xmlns:p14="http://schemas.microsoft.com/office/powerpoint/2010/main" val="138019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BD64-BFD8-4234-AE50-6A5B759F2C0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r>
              <a:rPr lang="en-US" altLang="zh-CN" b="1"/>
              <a:t>Euler </a:t>
            </a:r>
            <a:r>
              <a:rPr lang="zh-CN" altLang="en-US" b="1"/>
              <a:t>问题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00438"/>
            <a:ext cx="360045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713539" cy="103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5" y="3335338"/>
            <a:ext cx="2798763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14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6BB-FF0D-4FF0-8E69-619736DB5E1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229600" cy="6408738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存在一个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过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中每条边一次且仅一次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则称该闭迹为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若一个顶点关联偶数条边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则该点称为偶度点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若一个顶点关联奇数条边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则该点称为奇度点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中全部顶点都为偶度点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中有奇度点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则奇度点的个数必为偶数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于是可组成奇度点对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在其间增加重边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使重边的权等于原来边的权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可使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中全部顶点变为偶度点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闭迹也就存在了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316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A0F-FE7A-4433-9651-3BA8DBE0E08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29600" cy="2592388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给定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1.3,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图中每条边旁的数字为该边的权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这里表示里程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顶点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为邮局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图中有四个奇度点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a,x,c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现采用两个方案增加重边：</a:t>
            </a:r>
          </a:p>
        </p:txBody>
      </p:sp>
      <p:sp>
        <p:nvSpPr>
          <p:cNvPr id="92188" name="Line 28"/>
          <p:cNvSpPr>
            <a:spLocks noChangeShapeType="1"/>
          </p:cNvSpPr>
          <p:nvPr/>
        </p:nvSpPr>
        <p:spPr bwMode="auto">
          <a:xfrm>
            <a:off x="2555875" y="3500438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>
            <a:off x="2555875" y="5229225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2555875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6300788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2" name="Line 32"/>
          <p:cNvSpPr>
            <a:spLocks noChangeShapeType="1"/>
          </p:cNvSpPr>
          <p:nvPr/>
        </p:nvSpPr>
        <p:spPr bwMode="auto">
          <a:xfrm flipV="1">
            <a:off x="2555875" y="3500438"/>
            <a:ext cx="3744913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2555875" y="35004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4429125" y="43640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>
            <a:off x="1958975" y="280511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1979613" y="5037138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92198" name="Text Box 38"/>
          <p:cNvSpPr txBox="1">
            <a:spLocks noChangeArrowheads="1"/>
          </p:cNvSpPr>
          <p:nvPr/>
        </p:nvSpPr>
        <p:spPr bwMode="auto">
          <a:xfrm>
            <a:off x="6516688" y="287655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92199" name="Text Box 39"/>
          <p:cNvSpPr txBox="1">
            <a:spLocks noChangeArrowheads="1"/>
          </p:cNvSpPr>
          <p:nvPr/>
        </p:nvSpPr>
        <p:spPr bwMode="auto">
          <a:xfrm>
            <a:off x="6516688" y="496570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4159250" y="302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2201" name="Text Box 41"/>
          <p:cNvSpPr txBox="1">
            <a:spLocks noChangeArrowheads="1"/>
          </p:cNvSpPr>
          <p:nvPr/>
        </p:nvSpPr>
        <p:spPr bwMode="auto">
          <a:xfrm>
            <a:off x="4211638" y="5141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2202" name="Text Box 42"/>
          <p:cNvSpPr txBox="1">
            <a:spLocks noChangeArrowheads="1"/>
          </p:cNvSpPr>
          <p:nvPr/>
        </p:nvSpPr>
        <p:spPr bwMode="auto">
          <a:xfrm>
            <a:off x="2195513" y="40624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203" name="Text Box 43"/>
          <p:cNvSpPr txBox="1">
            <a:spLocks noChangeArrowheads="1"/>
          </p:cNvSpPr>
          <p:nvPr/>
        </p:nvSpPr>
        <p:spPr bwMode="auto">
          <a:xfrm>
            <a:off x="6297613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204" name="Text Box 44"/>
          <p:cNvSpPr txBox="1">
            <a:spLocks noChangeArrowheads="1"/>
          </p:cNvSpPr>
          <p:nvPr/>
        </p:nvSpPr>
        <p:spPr bwMode="auto">
          <a:xfrm>
            <a:off x="4857750" y="36306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2205" name="Text Box 45"/>
          <p:cNvSpPr txBox="1">
            <a:spLocks noChangeArrowheads="1"/>
          </p:cNvSpPr>
          <p:nvPr/>
        </p:nvSpPr>
        <p:spPr bwMode="auto">
          <a:xfrm>
            <a:off x="3492500" y="35575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206" name="Text Box 46"/>
          <p:cNvSpPr txBox="1">
            <a:spLocks noChangeArrowheads="1"/>
          </p:cNvSpPr>
          <p:nvPr/>
        </p:nvSpPr>
        <p:spPr bwMode="auto">
          <a:xfrm>
            <a:off x="2987675" y="4494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2207" name="Text Box 47"/>
          <p:cNvSpPr txBox="1">
            <a:spLocks noChangeArrowheads="1"/>
          </p:cNvSpPr>
          <p:nvPr/>
        </p:nvSpPr>
        <p:spPr bwMode="auto">
          <a:xfrm>
            <a:off x="5434013" y="4422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2208" name="Text Box 48"/>
          <p:cNvSpPr txBox="1">
            <a:spLocks noChangeArrowheads="1"/>
          </p:cNvSpPr>
          <p:nvPr/>
        </p:nvSpPr>
        <p:spPr bwMode="auto">
          <a:xfrm>
            <a:off x="3851275" y="5876925"/>
            <a:ext cx="995363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1.3</a:t>
            </a:r>
          </a:p>
        </p:txBody>
      </p:sp>
      <p:sp>
        <p:nvSpPr>
          <p:cNvPr id="92219" name="Text Box 59"/>
          <p:cNvSpPr txBox="1">
            <a:spLocks noChangeArrowheads="1"/>
          </p:cNvSpPr>
          <p:nvPr/>
        </p:nvSpPr>
        <p:spPr bwMode="auto">
          <a:xfrm>
            <a:off x="4211638" y="37258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6200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EDBB-A73C-4254-9182-19136920B15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2555875" y="3500438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2555875" y="5229225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2555875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6300788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2555875" y="3500438"/>
            <a:ext cx="3744913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2555875" y="35004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4429125" y="43640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1958975" y="280511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1979613" y="5037138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16688" y="287655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6516688" y="496570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159250" y="302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4211638" y="5141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2195513" y="40624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6297613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4857750" y="36306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3492500" y="35575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2987675" y="4494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5434013" y="4422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7451725" y="4005263"/>
            <a:ext cx="995363" cy="528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1.4</a:t>
            </a:r>
          </a:p>
        </p:txBody>
      </p:sp>
      <p:sp>
        <p:nvSpPr>
          <p:cNvPr id="108567" name="Freeform 23"/>
          <p:cNvSpPr>
            <a:spLocks/>
          </p:cNvSpPr>
          <p:nvPr/>
        </p:nvSpPr>
        <p:spPr bwMode="auto">
          <a:xfrm>
            <a:off x="2555875" y="2924175"/>
            <a:ext cx="3744913" cy="576263"/>
          </a:xfrm>
          <a:custGeom>
            <a:avLst/>
            <a:gdLst>
              <a:gd name="T0" fmla="*/ 0 w 2359"/>
              <a:gd name="T1" fmla="*/ 363 h 363"/>
              <a:gd name="T2" fmla="*/ 1134 w 2359"/>
              <a:gd name="T3" fmla="*/ 0 h 363"/>
              <a:gd name="T4" fmla="*/ 2359 w 2359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9" h="363">
                <a:moveTo>
                  <a:pt x="0" y="363"/>
                </a:moveTo>
                <a:cubicBezTo>
                  <a:pt x="370" y="181"/>
                  <a:pt x="741" y="0"/>
                  <a:pt x="1134" y="0"/>
                </a:cubicBezTo>
                <a:cubicBezTo>
                  <a:pt x="1527" y="0"/>
                  <a:pt x="2155" y="302"/>
                  <a:pt x="2359" y="36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8" name="Freeform 24"/>
          <p:cNvSpPr>
            <a:spLocks/>
          </p:cNvSpPr>
          <p:nvPr/>
        </p:nvSpPr>
        <p:spPr bwMode="auto">
          <a:xfrm>
            <a:off x="2555875" y="5229225"/>
            <a:ext cx="3744913" cy="504825"/>
          </a:xfrm>
          <a:custGeom>
            <a:avLst/>
            <a:gdLst>
              <a:gd name="T0" fmla="*/ 0 w 2359"/>
              <a:gd name="T1" fmla="*/ 0 h 318"/>
              <a:gd name="T2" fmla="*/ 1179 w 2359"/>
              <a:gd name="T3" fmla="*/ 318 h 318"/>
              <a:gd name="T4" fmla="*/ 2359 w 2359"/>
              <a:gd name="T5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9" h="318">
                <a:moveTo>
                  <a:pt x="0" y="0"/>
                </a:moveTo>
                <a:cubicBezTo>
                  <a:pt x="393" y="159"/>
                  <a:pt x="786" y="318"/>
                  <a:pt x="1179" y="318"/>
                </a:cubicBezTo>
                <a:cubicBezTo>
                  <a:pt x="1572" y="318"/>
                  <a:pt x="2162" y="53"/>
                  <a:pt x="2359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4140200" y="24209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4284663" y="5734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73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29600" cy="2305050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第一方案：在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之间各增加一条重边，如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1.4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所示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这时形成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  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x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总里程为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32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4211638" y="3716338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7767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7" grpId="0" animBg="1"/>
      <p:bldP spid="108568" grpId="0" animBg="1"/>
      <p:bldP spid="108569" grpId="0"/>
      <p:bldP spid="1085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B461-3B07-4A86-A32C-F2369222AD1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0550" y="1773238"/>
            <a:ext cx="8229600" cy="4176712"/>
          </a:xfrm>
          <a:noFill/>
          <a:ln/>
          <a:extLst>
            <a:ext uri="{91240B29-F687-4f45-9708-019B960494DF}">
              <a14:hiddenLine xmlns:a14="http://schemas.microsoft.com/office/drawing/2010/main" w="3810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组合数学是一个迷人的数学分支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它起源于古代的游戏和美学鉴赏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在现代科学技术的发展中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人们会面临各种各样的组合数学问题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组合数学在计算机科学中发挥着出极为重要的作用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19813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446088" y="476250"/>
            <a:ext cx="8229600" cy="1143000"/>
          </a:xfrm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第一讲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: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引言、排列与组合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/>
      <p:bldP spid="1198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3868-CAD5-4603-A4B1-CAA31CCEACF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8229600" cy="2447925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第二方案：在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之间各增加一条重边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这时形成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闭迹：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总里程为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09571" name="Line 3"/>
          <p:cNvSpPr>
            <a:spLocks noChangeShapeType="1"/>
          </p:cNvSpPr>
          <p:nvPr/>
        </p:nvSpPr>
        <p:spPr bwMode="auto">
          <a:xfrm>
            <a:off x="2555875" y="3500438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2555875" y="5229225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2555875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6300788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5" name="Line 7"/>
          <p:cNvSpPr>
            <a:spLocks noChangeShapeType="1"/>
          </p:cNvSpPr>
          <p:nvPr/>
        </p:nvSpPr>
        <p:spPr bwMode="auto">
          <a:xfrm flipV="1">
            <a:off x="2555875" y="3500438"/>
            <a:ext cx="3744913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2555875" y="35004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4429125" y="43640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958975" y="280511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1979613" y="5037138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6516688" y="287655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6516688" y="496570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4159250" y="302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4211638" y="5141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2195513" y="40624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6297613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4857750" y="36306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3492500" y="35575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2987675" y="4494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5434013" y="4422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3851275" y="5876925"/>
            <a:ext cx="995363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1.5</a:t>
            </a:r>
          </a:p>
        </p:txBody>
      </p:sp>
      <p:sp>
        <p:nvSpPr>
          <p:cNvPr id="109592" name="Freeform 24"/>
          <p:cNvSpPr>
            <a:spLocks/>
          </p:cNvSpPr>
          <p:nvPr/>
        </p:nvSpPr>
        <p:spPr bwMode="auto">
          <a:xfrm>
            <a:off x="1908175" y="3500438"/>
            <a:ext cx="647700" cy="1728787"/>
          </a:xfrm>
          <a:custGeom>
            <a:avLst/>
            <a:gdLst>
              <a:gd name="T0" fmla="*/ 408 w 408"/>
              <a:gd name="T1" fmla="*/ 0 h 1089"/>
              <a:gd name="T2" fmla="*/ 0 w 408"/>
              <a:gd name="T3" fmla="*/ 499 h 1089"/>
              <a:gd name="T4" fmla="*/ 408 w 408"/>
              <a:gd name="T5" fmla="*/ 1089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1089">
                <a:moveTo>
                  <a:pt x="408" y="0"/>
                </a:moveTo>
                <a:cubicBezTo>
                  <a:pt x="204" y="159"/>
                  <a:pt x="0" y="318"/>
                  <a:pt x="0" y="499"/>
                </a:cubicBezTo>
                <a:cubicBezTo>
                  <a:pt x="0" y="680"/>
                  <a:pt x="340" y="991"/>
                  <a:pt x="408" y="108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3" name="Freeform 25"/>
          <p:cNvSpPr>
            <a:spLocks/>
          </p:cNvSpPr>
          <p:nvPr/>
        </p:nvSpPr>
        <p:spPr bwMode="auto">
          <a:xfrm>
            <a:off x="6300788" y="3500438"/>
            <a:ext cx="576262" cy="1728787"/>
          </a:xfrm>
          <a:custGeom>
            <a:avLst/>
            <a:gdLst>
              <a:gd name="T0" fmla="*/ 0 w 363"/>
              <a:gd name="T1" fmla="*/ 0 h 1089"/>
              <a:gd name="T2" fmla="*/ 363 w 363"/>
              <a:gd name="T3" fmla="*/ 590 h 1089"/>
              <a:gd name="T4" fmla="*/ 0 w 363"/>
              <a:gd name="T5" fmla="*/ 1089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1089">
                <a:moveTo>
                  <a:pt x="0" y="0"/>
                </a:moveTo>
                <a:cubicBezTo>
                  <a:pt x="181" y="204"/>
                  <a:pt x="363" y="409"/>
                  <a:pt x="363" y="590"/>
                </a:cubicBezTo>
                <a:cubicBezTo>
                  <a:pt x="363" y="771"/>
                  <a:pt x="60" y="1006"/>
                  <a:pt x="0" y="108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1617663" y="40052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6804025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4176713" y="366395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5857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2" grpId="0" animBg="1"/>
      <p:bldP spid="109593" grpId="0" animBg="1"/>
      <p:bldP spid="109594" grpId="0"/>
      <p:bldP spid="1095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AAB7-EAAD-4EDA-B080-42793E7D517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040312"/>
          </a:xfrm>
        </p:spPr>
        <p:txBody>
          <a:bodyPr/>
          <a:lstStyle/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四色问题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考虑平面上或球面上地图的着色问题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其中每个国家都是连通的区域，为便于区分不同国家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要使有公共边界的两个国家着不同的颜色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问最少用多少种颜色才能保证任何一个这样的地图都可以如此着色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?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四色是必须的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五色是足够的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猜想四色也够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这就是四色猜想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66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BCC-B459-4237-80BC-42B66044B16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6632"/>
            <a:ext cx="8064500" cy="633730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这个问题提法如此简单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然而难度却如此之大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以至从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1850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年左右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Francis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Cuthrie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提出后一百多年来未得到解决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直到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1976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才有两位数学家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Appel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Haker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声称他们用了大约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1200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小时的计算机时间计算证明了四色猜想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其中包含约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亿个独立的逻辑判断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他们的工作是了不起的，但是并不能使人们满足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是否存在一个简单的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不需要借助计算机的证明仍是人们现在还试探的课题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64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770-9524-4137-85E8-2BC3500FD2AF}" type="slidenum">
              <a:rPr lang="en-US" altLang="zh-CN"/>
              <a:pPr/>
              <a:t>33</a:t>
            </a:fld>
            <a:endParaRPr lang="en-US" altLang="zh-CN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229600" cy="5688013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棋盘的覆盖问题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考虑一个通常的国际象棋盘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它被分成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=64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个小方格，现有一批长方形骨牌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每个骨牌恰好覆盖两个相邻的小方格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今问：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是否能在棋盘上放置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个骨牌使之完全覆盖该棋盘？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若存在，则有多少种不同的完全覆盖？</a:t>
            </a:r>
          </a:p>
        </p:txBody>
      </p:sp>
    </p:spTree>
    <p:extLst>
      <p:ext uri="{BB962C8B-B14F-4D97-AF65-F5344CB8AC3E}">
        <p14:creationId xmlns:p14="http://schemas.microsoft.com/office/powerpoint/2010/main" val="336091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29DA-848D-45F5-B535-1640978531B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761038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的答案使肯定的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相当容易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的答案很难得到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1961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Fischer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发现该数为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12,988,816=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901</a:t>
            </a:r>
            <a:r>
              <a:rPr lang="en-US" altLang="zh-CN" sz="3600" b="1" baseline="30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dirty="0" err="1">
                <a:solidFill>
                  <a:srgbClr val="0000FF"/>
                </a:solidFill>
              </a:rPr>
              <a:t>X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棋盘可证当且仅当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为偶数时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的答案才是肯定的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现在考虑一个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棋盘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剪去对角上两个小方格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问这样裁过的棋盘是否仍有完全覆盖？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答案是否定的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46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642F-9207-4E97-A5E5-5A69A8DB197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229600" cy="6337300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考虑棋盘上方格以黑白相间着色，如同通常的国际象棋盘那样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对角上两块小方格的颜色相同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不妨设裁去的两块均为黑色，则这样裁过的棋盘上共有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个白格和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个黑格，显然每个骨牌一定覆盖一个黑格和一个白格，因此这样裁过的棋盘没有完全覆盖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更一般地，取一个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3600" dirty="0" err="1">
                <a:solidFill>
                  <a:srgbClr val="0000FF"/>
                </a:solidFill>
              </a:rPr>
              <a:t>X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棋盘，任意裁去一些方格后留下一个裁过的棋盘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在什么情况下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这样裁过的棋盘具有完全覆盖？</a:t>
            </a:r>
          </a:p>
        </p:txBody>
      </p:sp>
    </p:spTree>
    <p:extLst>
      <p:ext uri="{BB962C8B-B14F-4D97-AF65-F5344CB8AC3E}">
        <p14:creationId xmlns:p14="http://schemas.microsoft.com/office/powerpoint/2010/main" val="18620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7400-4360-4EC7-A50E-8D4C3DB54C4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60350"/>
            <a:ext cx="7993063" cy="2808288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将其方格交替着黑白二色，为使完全覆盖存在，剩下的黑格与白格数相等是必要的，但并不充分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所提供的棋盘中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剪掉阴影部分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所剩余的棋盘中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显然黑格与白格数相同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但是显然不存在完全覆盖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01512" name="Group 136"/>
          <p:cNvGraphicFramePr>
            <a:graphicFrameLocks noGrp="1"/>
          </p:cNvGraphicFramePr>
          <p:nvPr>
            <p:ph sz="half" idx="2"/>
          </p:nvPr>
        </p:nvGraphicFramePr>
        <p:xfrm>
          <a:off x="2700338" y="3789363"/>
          <a:ext cx="3024187" cy="2592388"/>
        </p:xfrm>
        <a:graphic>
          <a:graphicData uri="http://schemas.openxmlformats.org/drawingml/2006/table">
            <a:tbl>
              <a:tblPr/>
              <a:tblGrid>
                <a:gridCol w="606425"/>
                <a:gridCol w="606425"/>
                <a:gridCol w="604837"/>
                <a:gridCol w="606425"/>
                <a:gridCol w="600075"/>
              </a:tblGrid>
              <a:tr h="647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511" name="Text Box 135"/>
          <p:cNvSpPr txBox="1">
            <a:spLocks noChangeArrowheads="1"/>
          </p:cNvSpPr>
          <p:nvPr/>
        </p:nvSpPr>
        <p:spPr bwMode="auto">
          <a:xfrm>
            <a:off x="6011863" y="5013325"/>
            <a:ext cx="1165225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1.6</a:t>
            </a:r>
          </a:p>
        </p:txBody>
      </p:sp>
    </p:spTree>
    <p:extLst>
      <p:ext uri="{BB962C8B-B14F-4D97-AF65-F5344CB8AC3E}">
        <p14:creationId xmlns:p14="http://schemas.microsoft.com/office/powerpoint/2010/main" val="267284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  <p:bldP spid="1015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988-32F7-48FF-B9B8-4D66AE9FAC8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两个基本计数原理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39850"/>
            <a:ext cx="8229600" cy="4897438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加法原理和乘法原理是两个最基本的计数原理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它们是研究计数问题的基础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加法原理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+…+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这里的事件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必须是互相独立的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AC7-794A-4C3F-B562-5F5B383EDBA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1828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设亚运村汽车市场有大卡车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面包车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小轿车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如果从这个市场任意购买一辆车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共有多少种不同选购方式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611188" y="2420938"/>
            <a:ext cx="822960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乘法原理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种产方式，则事件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依次连接产生共有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种不同方式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这里的事件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必须是互相独立的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1034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13E-CC0F-410B-A40C-F7B9C17D901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229600" cy="29813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如果从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北京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天津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条道路可供选择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天津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石家庄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条道路可供选择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石家庄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太原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条道路可供选择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问从北京经天津、石家庄到太原有多少条道路可供选择？</a:t>
            </a: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3708400" y="4581525"/>
            <a:ext cx="180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3" name="Freeform 5"/>
          <p:cNvSpPr>
            <a:spLocks/>
          </p:cNvSpPr>
          <p:nvPr/>
        </p:nvSpPr>
        <p:spPr bwMode="auto">
          <a:xfrm>
            <a:off x="1619250" y="4076700"/>
            <a:ext cx="2089150" cy="504825"/>
          </a:xfrm>
          <a:custGeom>
            <a:avLst/>
            <a:gdLst>
              <a:gd name="T0" fmla="*/ 0 w 1316"/>
              <a:gd name="T1" fmla="*/ 318 h 318"/>
              <a:gd name="T2" fmla="*/ 590 w 1316"/>
              <a:gd name="T3" fmla="*/ 0 h 318"/>
              <a:gd name="T4" fmla="*/ 1316 w 1316"/>
              <a:gd name="T5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6" h="318">
                <a:moveTo>
                  <a:pt x="0" y="318"/>
                </a:moveTo>
                <a:cubicBezTo>
                  <a:pt x="185" y="159"/>
                  <a:pt x="371" y="0"/>
                  <a:pt x="590" y="0"/>
                </a:cubicBezTo>
                <a:cubicBezTo>
                  <a:pt x="809" y="0"/>
                  <a:pt x="1195" y="265"/>
                  <a:pt x="1316" y="31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4" name="Freeform 6"/>
          <p:cNvSpPr>
            <a:spLocks/>
          </p:cNvSpPr>
          <p:nvPr/>
        </p:nvSpPr>
        <p:spPr bwMode="auto">
          <a:xfrm>
            <a:off x="1619250" y="4581525"/>
            <a:ext cx="2089150" cy="431800"/>
          </a:xfrm>
          <a:custGeom>
            <a:avLst/>
            <a:gdLst>
              <a:gd name="T0" fmla="*/ 0 w 1316"/>
              <a:gd name="T1" fmla="*/ 0 h 272"/>
              <a:gd name="T2" fmla="*/ 545 w 1316"/>
              <a:gd name="T3" fmla="*/ 272 h 272"/>
              <a:gd name="T4" fmla="*/ 1316 w 1316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6" h="272">
                <a:moveTo>
                  <a:pt x="0" y="0"/>
                </a:moveTo>
                <a:cubicBezTo>
                  <a:pt x="163" y="136"/>
                  <a:pt x="326" y="272"/>
                  <a:pt x="545" y="272"/>
                </a:cubicBezTo>
                <a:cubicBezTo>
                  <a:pt x="764" y="272"/>
                  <a:pt x="1188" y="45"/>
                  <a:pt x="1316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5" name="Freeform 7"/>
          <p:cNvSpPr>
            <a:spLocks/>
          </p:cNvSpPr>
          <p:nvPr/>
        </p:nvSpPr>
        <p:spPr bwMode="auto">
          <a:xfrm>
            <a:off x="3708400" y="4005263"/>
            <a:ext cx="1800225" cy="576262"/>
          </a:xfrm>
          <a:custGeom>
            <a:avLst/>
            <a:gdLst>
              <a:gd name="T0" fmla="*/ 0 w 1134"/>
              <a:gd name="T1" fmla="*/ 363 h 363"/>
              <a:gd name="T2" fmla="*/ 589 w 1134"/>
              <a:gd name="T3" fmla="*/ 0 h 363"/>
              <a:gd name="T4" fmla="*/ 1134 w 1134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4" h="363">
                <a:moveTo>
                  <a:pt x="0" y="363"/>
                </a:moveTo>
                <a:cubicBezTo>
                  <a:pt x="200" y="181"/>
                  <a:pt x="400" y="0"/>
                  <a:pt x="589" y="0"/>
                </a:cubicBezTo>
                <a:cubicBezTo>
                  <a:pt x="778" y="0"/>
                  <a:pt x="1043" y="303"/>
                  <a:pt x="1134" y="36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6" name="Freeform 8"/>
          <p:cNvSpPr>
            <a:spLocks/>
          </p:cNvSpPr>
          <p:nvPr/>
        </p:nvSpPr>
        <p:spPr bwMode="auto">
          <a:xfrm>
            <a:off x="3708400" y="4581525"/>
            <a:ext cx="1800225" cy="503238"/>
          </a:xfrm>
          <a:custGeom>
            <a:avLst/>
            <a:gdLst>
              <a:gd name="T0" fmla="*/ 0 w 1134"/>
              <a:gd name="T1" fmla="*/ 0 h 317"/>
              <a:gd name="T2" fmla="*/ 544 w 1134"/>
              <a:gd name="T3" fmla="*/ 317 h 317"/>
              <a:gd name="T4" fmla="*/ 1134 w 1134"/>
              <a:gd name="T5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4" h="317">
                <a:moveTo>
                  <a:pt x="0" y="0"/>
                </a:moveTo>
                <a:cubicBezTo>
                  <a:pt x="177" y="158"/>
                  <a:pt x="355" y="317"/>
                  <a:pt x="544" y="317"/>
                </a:cubicBezTo>
                <a:cubicBezTo>
                  <a:pt x="733" y="317"/>
                  <a:pt x="1036" y="53"/>
                  <a:pt x="113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7" name="Freeform 9"/>
          <p:cNvSpPr>
            <a:spLocks/>
          </p:cNvSpPr>
          <p:nvPr/>
        </p:nvSpPr>
        <p:spPr bwMode="auto">
          <a:xfrm>
            <a:off x="5508625" y="4197350"/>
            <a:ext cx="2016125" cy="384175"/>
          </a:xfrm>
          <a:custGeom>
            <a:avLst/>
            <a:gdLst>
              <a:gd name="T0" fmla="*/ 0 w 1270"/>
              <a:gd name="T1" fmla="*/ 242 h 242"/>
              <a:gd name="T2" fmla="*/ 499 w 1270"/>
              <a:gd name="T3" fmla="*/ 15 h 242"/>
              <a:gd name="T4" fmla="*/ 1270 w 1270"/>
              <a:gd name="T5" fmla="*/ 15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242">
                <a:moveTo>
                  <a:pt x="0" y="242"/>
                </a:moveTo>
                <a:cubicBezTo>
                  <a:pt x="143" y="136"/>
                  <a:pt x="287" y="30"/>
                  <a:pt x="499" y="15"/>
                </a:cubicBezTo>
                <a:cubicBezTo>
                  <a:pt x="711" y="0"/>
                  <a:pt x="1142" y="128"/>
                  <a:pt x="1270" y="15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8" name="Freeform 10"/>
          <p:cNvSpPr>
            <a:spLocks/>
          </p:cNvSpPr>
          <p:nvPr/>
        </p:nvSpPr>
        <p:spPr bwMode="auto">
          <a:xfrm>
            <a:off x="5508625" y="4437063"/>
            <a:ext cx="2016125" cy="612775"/>
          </a:xfrm>
          <a:custGeom>
            <a:avLst/>
            <a:gdLst>
              <a:gd name="T0" fmla="*/ 0 w 1270"/>
              <a:gd name="T1" fmla="*/ 136 h 386"/>
              <a:gd name="T2" fmla="*/ 680 w 1270"/>
              <a:gd name="T3" fmla="*/ 363 h 386"/>
              <a:gd name="T4" fmla="*/ 1270 w 1270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386">
                <a:moveTo>
                  <a:pt x="0" y="136"/>
                </a:moveTo>
                <a:cubicBezTo>
                  <a:pt x="234" y="261"/>
                  <a:pt x="468" y="386"/>
                  <a:pt x="680" y="363"/>
                </a:cubicBezTo>
                <a:cubicBezTo>
                  <a:pt x="892" y="340"/>
                  <a:pt x="1081" y="170"/>
                  <a:pt x="12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611188" y="4856163"/>
            <a:ext cx="1223962" cy="588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北京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3059113" y="5013325"/>
            <a:ext cx="1152525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天津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4930775" y="3429000"/>
            <a:ext cx="1801813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石家庄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7258050" y="4784725"/>
            <a:ext cx="1274763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太原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3CF-9581-44F3-8143-7500637452B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5832475"/>
          </a:xfrm>
          <a:ln/>
          <a:extLst>
            <a:ext uri="{91240B29-F687-4f45-9708-019B960494DF}">
              <a14:hiddenLine xmlns:a14="http://schemas.microsoft.com/office/drawing/2010/main" w="28575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组合数学的发展道路是坎坷不平的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主要是受连续数学的传统影响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现在组合数学这个领域无论广度、深度，还是成果的重要性上都急剧的增长，使得那些纯数学家大为震惊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计算机科学是研究算法的一门科学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在算法的研究中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必须要对算法所需要的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计算量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存储单元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做出估计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这就是计算的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时间复杂性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空间复杂性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这些计算都离不开组合数学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62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8D4-FB86-4C6C-BA5F-9AD7E87ED39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3292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9999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含有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的数有多少个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含有多少个百位和十位数均为奇数的偶数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各位数都不相同的奇数有多少个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设有数字集合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{0,1,2,3,4,5,6,7,8,9}.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先求不含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的整数的个数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这时候个位数字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十位数字和百位数字各有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而千位数字只有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所以不含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的整数的个数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=5832,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9999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9000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个整数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所以含有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的的整数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=9000-5832=3168.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F029-7B62-4156-9C86-A8D224B5525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764704"/>
            <a:ext cx="8229600" cy="504056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当个位数字为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0,2,4,6,8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的时候对应的该整数为偶数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因此个位数有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十位数字和百位数字各有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而千位数字有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故含有个百位和十位数均为奇数的偶数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=1125.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当个位数字为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1,3,5,7,9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的时候对应数字为奇数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如果要求各位数都不相同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则个位数有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当个位数选定之后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千位数只有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而当千位数选择之后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百位数可以有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以上三位数都选定之后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剩下的十位数就只有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种选择了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9999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的整数中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各位数字都不相同的奇数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=2240.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、一一对应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339850"/>
            <a:ext cx="82296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一一对应是计数时常用的一种技巧。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的计数比较困难，性质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的计数比较容易，且性质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一一对应，则对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的计数可以转化为对性质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的计数。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80000"/>
              <a:buNone/>
            </a:pP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3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692150"/>
            <a:ext cx="8229600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碳氢化合物       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随着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的不同有不同的结构。可能的结构有多少个？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等价于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个顶点的树的个数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None/>
            </a:pP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Cayley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): 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过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n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个有标志顶点的树的数目等于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637510"/>
              </p:ext>
            </p:extLst>
          </p:nvPr>
        </p:nvGraphicFramePr>
        <p:xfrm>
          <a:off x="3347864" y="692150"/>
          <a:ext cx="1308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4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692150"/>
                        <a:ext cx="13081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650612"/>
              </p:ext>
            </p:extLst>
          </p:nvPr>
        </p:nvGraphicFramePr>
        <p:xfrm>
          <a:off x="1763688" y="4005064"/>
          <a:ext cx="796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5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05064"/>
                        <a:ext cx="7969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26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AC65-75C7-4DB9-A9FE-9A77521299F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1.3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96752"/>
            <a:ext cx="8353425" cy="47847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个不同的元素中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个并按次序排列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称为从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个的一个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排列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全部这样的排列数记为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P(n, r).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个不同的元素中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个但是不考虑次序时候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称为从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个的一个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组合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全部这样的组合总数记为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C(n, r).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307025"/>
              </p:ext>
            </p:extLst>
          </p:nvPr>
        </p:nvGraphicFramePr>
        <p:xfrm>
          <a:off x="1475606" y="2627089"/>
          <a:ext cx="619283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6" name="公式" r:id="rId3" imgW="2463480" imgH="419040" progId="Equation.3">
                  <p:embed/>
                </p:oleObj>
              </mc:Choice>
              <mc:Fallback>
                <p:oleObj name="公式" r:id="rId3" imgW="2463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06" y="2627089"/>
                        <a:ext cx="619283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26803"/>
              </p:ext>
            </p:extLst>
          </p:nvPr>
        </p:nvGraphicFramePr>
        <p:xfrm>
          <a:off x="1713731" y="5327427"/>
          <a:ext cx="4564063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7" name="Equation" r:id="rId5" imgW="1815840" imgH="444240" progId="Equation.DSMT4">
                  <p:embed/>
                </p:oleObj>
              </mc:Choice>
              <mc:Fallback>
                <p:oleObj name="Equation" r:id="rId5" imgW="18158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31" y="5327427"/>
                        <a:ext cx="4564063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21F9-6B28-470C-B785-67CDBD90215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8"/>
            <a:ext cx="8424863" cy="43529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1.3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个不同的元素中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个沿一圆周排列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称为从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中取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个的一个圆周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排列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全部这样的排列数记为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Q(n, r).</a:t>
            </a:r>
          </a:p>
          <a:p>
            <a:pPr>
              <a:buFontTx/>
              <a:buNone/>
            </a:pPr>
            <a:endParaRPr lang="en-US" altLang="zh-CN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876300" y="3706813"/>
          <a:ext cx="60960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7" name="Equation" r:id="rId3" imgW="2425680" imgH="419040" progId="Equation.DSMT4">
                  <p:embed/>
                </p:oleObj>
              </mc:Choice>
              <mc:Fallback>
                <p:oleObj name="Equation" r:id="rId3" imgW="24256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706813"/>
                        <a:ext cx="60960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2E08-576E-4EE6-8A84-CA43DEFF06F9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1.4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由字母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a,b,c,d,e,f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所组成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个字母的“单词”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如果每个字母在“单词”中至多出现一次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这样的单词个数有多少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如果字母允许重复可组成多少个单词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每个字母在单词中至多出现一次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其单词个数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=P(6,4)=6!/(6-4)!=360.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如果字母允许重复可组成的单词个数为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=1296.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9EA-5189-4D66-950A-B91D44C28E5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1.5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{1,2,3,4,5,6,7,8,9}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中选取不同的数字且使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不相邻的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位数有多少个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这里不相邻是指不出现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的任意一个排列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先算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位数的个数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位数中的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外还有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应该从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{1,2,3,7,8,9}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中选取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可以有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P(6,4)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种选取方式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若用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来表示这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相邻则用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来表示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共有下列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种可能的位置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</a:t>
            </a:r>
            <a:r>
              <a:rPr lang="zh-CN" altLang="en-US" dirty="0" smtClean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囗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囗囗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 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</a:t>
            </a:r>
            <a:r>
              <a:rPr lang="zh-CN" altLang="en-US" dirty="0" smtClean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囗囗囗囗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6F6-4A2A-42F6-BA8C-FE9177EA19AA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由于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的全排列数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=3!=6,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位数的个数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(6,4)=10800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这样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不相邻的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位数的个数为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N=P(9,7)-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(6,4)</a:t>
            </a:r>
          </a:p>
          <a:p>
            <a:pPr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=181440-10800</a:t>
            </a:r>
          </a:p>
          <a:p>
            <a:pPr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=17064.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A494-29CE-422B-9ABA-EF2279D4E17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1.6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某广场有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个入口处，每个入口处每次只能通过一辆汽车。有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辆要开进广场，试问有多少种入场方式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设车的标号为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1,2,…,9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，它们的任何一个排列加上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个标志，便可准确地表达入口方案，如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 2  |  3  |  4  5 |  6  7  |  8  9  |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所以，所有的方案数为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N=14!/5!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0B0-EB89-42DB-AA2F-927D88F2F58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9080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目前， 组合分析和组合算法已经被广泛应用与计算机科学、管理科学、信息科学、电子工程、人工智能、生命科学等诸多领域中</a:t>
            </a:r>
            <a:r>
              <a:rPr lang="en-US" altLang="zh-CN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这一讲我们先介绍组合数学的</a:t>
            </a:r>
            <a:r>
              <a:rPr lang="zh-CN" altLang="en-US" sz="3600" b="1" kern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研究对象</a:t>
            </a: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，给出几个组合数学的</a:t>
            </a:r>
            <a:r>
              <a:rPr lang="zh-CN" altLang="en-US" sz="3600" b="1" kern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典型问题</a:t>
            </a:r>
            <a:r>
              <a:rPr lang="en-US" altLang="zh-CN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然后学习</a:t>
            </a:r>
            <a:r>
              <a:rPr lang="zh-CN" altLang="en-US" sz="3600" b="1" kern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</a:t>
            </a:r>
            <a:r>
              <a:rPr lang="en-US" altLang="zh-CN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9FC4-966F-47E9-9A52-7A7BB444499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1.7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对夫妻参加一宴会，围一圆桌坐下，要求每对夫妻相邻，问有多少种方案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先让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位先生先围圆桌坐下，排列数为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！，再让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位妻子坐下，并满足夫妻相邻的要求，每位妻子有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种选择，故满足要求的方案数为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！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51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55106"/>
              </p:ext>
            </p:extLst>
          </p:nvPr>
        </p:nvGraphicFramePr>
        <p:xfrm>
          <a:off x="2214563" y="1628775"/>
          <a:ext cx="3287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1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628775"/>
                        <a:ext cx="3287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83671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牛顿二项式公式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35892"/>
              </p:ext>
            </p:extLst>
          </p:nvPr>
        </p:nvGraphicFramePr>
        <p:xfrm>
          <a:off x="2110274" y="3573016"/>
          <a:ext cx="386556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2" name="Equation" r:id="rId5" imgW="1358640" imgH="431640" progId="Equation.DSMT4">
                  <p:embed/>
                </p:oleObj>
              </mc:Choice>
              <mc:Fallback>
                <p:oleObj name="Equation" r:id="rId5" imgW="135864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274" y="3573016"/>
                        <a:ext cx="3865563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80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72744"/>
              </p:ext>
            </p:extLst>
          </p:nvPr>
        </p:nvGraphicFramePr>
        <p:xfrm>
          <a:off x="2267744" y="1484784"/>
          <a:ext cx="3541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3" name="Equation" r:id="rId3" imgW="1244520" imgH="431640" progId="Equation.DSMT4">
                  <p:embed/>
                </p:oleObj>
              </mc:Choice>
              <mc:Fallback>
                <p:oleObj name="Equation" r:id="rId3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484784"/>
                        <a:ext cx="3541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83671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推广牛顿二项式公式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918608"/>
              </p:ext>
            </p:extLst>
          </p:nvPr>
        </p:nvGraphicFramePr>
        <p:xfrm>
          <a:off x="476250" y="2997200"/>
          <a:ext cx="76596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4" name="Equation" r:id="rId5" imgW="3047760" imgH="419040" progId="Equation.DSMT4">
                  <p:embed/>
                </p:oleObj>
              </mc:Choice>
              <mc:Fallback>
                <p:oleObj name="Equation" r:id="rId5" imgW="30477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2997200"/>
                        <a:ext cx="765968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411463"/>
              </p:ext>
            </p:extLst>
          </p:nvPr>
        </p:nvGraphicFramePr>
        <p:xfrm>
          <a:off x="467544" y="4509120"/>
          <a:ext cx="69897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5" name="Equation" r:id="rId7" imgW="2781000" imgH="393480" progId="Equation.DSMT4">
                  <p:embed/>
                </p:oleObj>
              </mc:Choice>
              <mc:Fallback>
                <p:oleObj name="Equation" r:id="rId7" imgW="278100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509120"/>
                        <a:ext cx="698976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66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53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211520"/>
              </p:ext>
            </p:extLst>
          </p:nvPr>
        </p:nvGraphicFramePr>
        <p:xfrm>
          <a:off x="683568" y="836712"/>
          <a:ext cx="69897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0" name="Equation" r:id="rId3" imgW="2781000" imgH="393480" progId="Equation.DSMT4">
                  <p:embed/>
                </p:oleObj>
              </mc:Choice>
              <mc:Fallback>
                <p:oleObj name="Equation" r:id="rId3" imgW="278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836712"/>
                        <a:ext cx="698976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53082"/>
              </p:ext>
            </p:extLst>
          </p:nvPr>
        </p:nvGraphicFramePr>
        <p:xfrm>
          <a:off x="1979712" y="1988840"/>
          <a:ext cx="54578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1" name="Equation" r:id="rId5" imgW="2171520" imgH="393480" progId="Equation.DSMT4">
                  <p:embed/>
                </p:oleObj>
              </mc:Choice>
              <mc:Fallback>
                <p:oleObj name="Equation" r:id="rId5" imgW="217152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88840"/>
                        <a:ext cx="54578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7511"/>
              </p:ext>
            </p:extLst>
          </p:nvPr>
        </p:nvGraphicFramePr>
        <p:xfrm>
          <a:off x="1979712" y="3068960"/>
          <a:ext cx="44354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2" name="Equation" r:id="rId7" imgW="1765080" imgH="393480" progId="Equation.DSMT4">
                  <p:embed/>
                </p:oleObj>
              </mc:Choice>
              <mc:Fallback>
                <p:oleObj name="Equation" r:id="rId7" imgW="176508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068960"/>
                        <a:ext cx="443547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59877"/>
              </p:ext>
            </p:extLst>
          </p:nvPr>
        </p:nvGraphicFramePr>
        <p:xfrm>
          <a:off x="1979712" y="4293096"/>
          <a:ext cx="21066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3" name="Equation" r:id="rId9" imgW="838080" imgH="241200" progId="Equation.DSMT4">
                  <p:embed/>
                </p:oleObj>
              </mc:Choice>
              <mc:Fallback>
                <p:oleObj name="Equation" r:id="rId9" imgW="838080" imgH="241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93096"/>
                        <a:ext cx="21066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53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88133"/>
              </p:ext>
            </p:extLst>
          </p:nvPr>
        </p:nvGraphicFramePr>
        <p:xfrm>
          <a:off x="762079" y="1700808"/>
          <a:ext cx="3541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0" name="Equation" r:id="rId3" imgW="1244520" imgH="431640" progId="Equation.DSMT4">
                  <p:embed/>
                </p:oleObj>
              </mc:Choice>
              <mc:Fallback>
                <p:oleObj name="Equation" r:id="rId3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79" y="1700808"/>
                        <a:ext cx="3541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83671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推广牛顿二项式公式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364693"/>
              </p:ext>
            </p:extLst>
          </p:nvPr>
        </p:nvGraphicFramePr>
        <p:xfrm>
          <a:off x="4788024" y="1988840"/>
          <a:ext cx="27463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1" name="Equation" r:id="rId5" imgW="1091880" imgH="241200" progId="Equation.DSMT4">
                  <p:embed/>
                </p:oleObj>
              </mc:Choice>
              <mc:Fallback>
                <p:oleObj name="Equation" r:id="rId5" imgW="1091880" imgH="241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988840"/>
                        <a:ext cx="27463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492736"/>
              </p:ext>
            </p:extLst>
          </p:nvPr>
        </p:nvGraphicFramePr>
        <p:xfrm>
          <a:off x="755576" y="2996952"/>
          <a:ext cx="48799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2" name="Equation" r:id="rId7" imgW="1714320" imgH="431640" progId="Equation.DSMT4">
                  <p:embed/>
                </p:oleObj>
              </mc:Choice>
              <mc:Fallback>
                <p:oleObj name="Equation" r:id="rId7" imgW="171432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96952"/>
                        <a:ext cx="4879975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879664"/>
              </p:ext>
            </p:extLst>
          </p:nvPr>
        </p:nvGraphicFramePr>
        <p:xfrm>
          <a:off x="755576" y="4437112"/>
          <a:ext cx="397668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3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437112"/>
                        <a:ext cx="3976687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9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11560" y="5284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考考题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2" descr="F:\同等学力\2016春 图论与组合优化\考题分类\排列组合\12-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13235"/>
            <a:ext cx="8820472" cy="62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5705"/>
              </p:ext>
            </p:extLst>
          </p:nvPr>
        </p:nvGraphicFramePr>
        <p:xfrm>
          <a:off x="2411016" y="2721347"/>
          <a:ext cx="3287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9" name="Equation" r:id="rId4" imgW="1155600" imgH="431640" progId="Equation.DSMT4">
                  <p:embed/>
                </p:oleObj>
              </mc:Choice>
              <mc:Fallback>
                <p:oleObj name="Equation" r:id="rId4" imgW="115560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016" y="2721347"/>
                        <a:ext cx="3287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49097"/>
              </p:ext>
            </p:extLst>
          </p:nvPr>
        </p:nvGraphicFramePr>
        <p:xfrm>
          <a:off x="2411760" y="4305523"/>
          <a:ext cx="386556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0" name="Equation" r:id="rId6" imgW="1358640" imgH="431640" progId="Equation.DSMT4">
                  <p:embed/>
                </p:oleObj>
              </mc:Choice>
              <mc:Fallback>
                <p:oleObj name="Equation" r:id="rId6" imgW="1358640" imgH="431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305523"/>
                        <a:ext cx="386556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10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56</a:t>
            </a:fld>
            <a:endParaRPr lang="en-US" altLang="zh-CN"/>
          </a:p>
        </p:txBody>
      </p:sp>
      <p:pic>
        <p:nvPicPr>
          <p:cNvPr id="5" name="Picture 3" descr="F:\同等学力\2016春 图论与组合优化\考题分类\排列组合\12-2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0" y="1540611"/>
            <a:ext cx="8842340" cy="78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010803"/>
              </p:ext>
            </p:extLst>
          </p:nvPr>
        </p:nvGraphicFramePr>
        <p:xfrm>
          <a:off x="1115616" y="2927474"/>
          <a:ext cx="577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0"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27474"/>
                        <a:ext cx="5778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40781"/>
              </p:ext>
            </p:extLst>
          </p:nvPr>
        </p:nvGraphicFramePr>
        <p:xfrm>
          <a:off x="1115616" y="4223618"/>
          <a:ext cx="11922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1" name="Equation" r:id="rId6" imgW="419040" imgH="228600" progId="Equation.DSMT4">
                  <p:embed/>
                </p:oleObj>
              </mc:Choice>
              <mc:Fallback>
                <p:oleObj name="Equation" r:id="rId6" imgW="41904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23618"/>
                        <a:ext cx="11922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969185"/>
              </p:ext>
            </p:extLst>
          </p:nvPr>
        </p:nvGraphicFramePr>
        <p:xfrm>
          <a:off x="1763688" y="2999482"/>
          <a:ext cx="19859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2" name="Equation" r:id="rId8" imgW="698400" imgH="177480" progId="Equation.DSMT4">
                  <p:embed/>
                </p:oleObj>
              </mc:Choice>
              <mc:Fallback>
                <p:oleObj name="Equation" r:id="rId8" imgW="698400" imgH="177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999482"/>
                        <a:ext cx="19859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461930"/>
              </p:ext>
            </p:extLst>
          </p:nvPr>
        </p:nvGraphicFramePr>
        <p:xfrm>
          <a:off x="2339752" y="4295626"/>
          <a:ext cx="15541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3" name="Equation" r:id="rId10" imgW="545760" imgH="177480" progId="Equation.DSMT4">
                  <p:embed/>
                </p:oleObj>
              </mc:Choice>
              <mc:Fallback>
                <p:oleObj name="Equation" r:id="rId10" imgW="545760" imgH="177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295626"/>
                        <a:ext cx="15541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98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57</a:t>
            </a:fld>
            <a:endParaRPr lang="en-US" altLang="zh-CN"/>
          </a:p>
        </p:txBody>
      </p:sp>
      <p:pic>
        <p:nvPicPr>
          <p:cNvPr id="5" name="Picture 7" descr="F:\同等学力\2016春 图论与组合优化\考题分类\圆桌排列\13-2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2" y="1373507"/>
            <a:ext cx="8807283" cy="131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77488"/>
              </p:ext>
            </p:extLst>
          </p:nvPr>
        </p:nvGraphicFramePr>
        <p:xfrm>
          <a:off x="700342" y="2939033"/>
          <a:ext cx="27447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8" name="Equation" r:id="rId4" imgW="1091880" imgH="253800" progId="Equation.DSMT4">
                  <p:embed/>
                </p:oleObj>
              </mc:Choice>
              <mc:Fallback>
                <p:oleObj name="Equation" r:id="rId4" imgW="10918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42" y="2939033"/>
                        <a:ext cx="274478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93765"/>
              </p:ext>
            </p:extLst>
          </p:nvPr>
        </p:nvGraphicFramePr>
        <p:xfrm>
          <a:off x="4554538" y="2938636"/>
          <a:ext cx="19145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9" name="Equation" r:id="rId6" imgW="761760" imgH="253800" progId="Equation.DSMT4">
                  <p:embed/>
                </p:oleObj>
              </mc:Choice>
              <mc:Fallback>
                <p:oleObj name="Equation" r:id="rId6" imgW="76176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2938636"/>
                        <a:ext cx="19145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310884"/>
              </p:ext>
            </p:extLst>
          </p:nvPr>
        </p:nvGraphicFramePr>
        <p:xfrm>
          <a:off x="753898" y="4091161"/>
          <a:ext cx="15652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0" name="Equation" r:id="rId8" imgW="622080" imgH="228600" progId="Equation.DSMT4">
                  <p:embed/>
                </p:oleObj>
              </mc:Choice>
              <mc:Fallback>
                <p:oleObj name="Equation" r:id="rId8" imgW="6220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98" y="4091161"/>
                        <a:ext cx="15652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582500"/>
              </p:ext>
            </p:extLst>
          </p:nvPr>
        </p:nvGraphicFramePr>
        <p:xfrm>
          <a:off x="719706" y="5171281"/>
          <a:ext cx="9588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1" name="Equation" r:id="rId10" imgW="380880" imgH="203040" progId="Equation.DSMT4">
                  <p:embed/>
                </p:oleObj>
              </mc:Choice>
              <mc:Fallback>
                <p:oleObj name="Equation" r:id="rId10" imgW="380880" imgH="203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06" y="5171281"/>
                        <a:ext cx="9588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8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0EBA-B836-468D-B510-6155373D8C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3538538" cy="120967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 引言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8207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．组合数学的基本内容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39750" y="1844675"/>
            <a:ext cx="82296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组合数学关心的事情是要按照一定方式“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配置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”一组事物，主要考虑以下几方面的问题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满足一定条件的配置的存在性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如果某种安排不一定总存在，我们就需要研究存在的条件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E48A-7D68-4DD5-A3B0-3873567A4A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903913"/>
          </a:xfrm>
        </p:spPr>
        <p:txBody>
          <a:bodyPr/>
          <a:lstStyle/>
          <a:p>
            <a:pPr algn="just"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国际象棋棋盘由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行、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列共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64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个黑白相间的正方形格子组成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如果任意挖去一个黑格和一个白格，问可否用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格的骨牌恰好覆盖住这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格的残盘？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你可以亲自去试验试验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你试验不成功也不能说这种覆盖就不存在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如果你试验成功了，说明你很幸运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组合数学中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应该用一定的方法去分析判断能不能覆盖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然后再给出覆盖的方法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B61-F098-4550-97F4-5BBF2258294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976938"/>
          </a:xfrm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为什么说这是一个典型的“安排的存在性”问题？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这相当于要把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个格子分成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31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对，每对颜色要不相同而且要连接在一起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我们就是要研究符合这个附加条件的安排的存在性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存在性是数学研究最重要的问题之一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许多问题的存在性至今也无法解决？比如偶数分解为素数之和的问题，也就是著名的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哥德巴赫猜想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F4CE-FB37-4DE3-B3AD-ADBF643427E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761038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计数与分类：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如果已经证明满足一定约束条件的某种安排的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存在性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，那么自然要问这样的安排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有多少种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？这时需要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安排的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数目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，进一步还要对安排进行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例如，刚才的残棋盘覆盖问题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你可以问有多少种不同的覆盖方式，这是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计数问题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，有些时候还要对所有的方案进行分类研究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这就是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分类问题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2888</Words>
  <Application>Microsoft Macintosh PowerPoint</Application>
  <PresentationFormat>On-screen Show (4:3)</PresentationFormat>
  <Paragraphs>329</Paragraphs>
  <Slides>57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默认设计模板</vt:lpstr>
      <vt:lpstr>自定义设计方案</vt:lpstr>
      <vt:lpstr>Photo Editor 照片</vt:lpstr>
      <vt:lpstr>公式</vt:lpstr>
      <vt:lpstr>Equation</vt:lpstr>
      <vt:lpstr>PowerPoint Presentation</vt:lpstr>
      <vt:lpstr>PowerPoint Presentation</vt:lpstr>
      <vt:lpstr>第一讲: 引言、排列与组合</vt:lpstr>
      <vt:lpstr>PowerPoint Presentation</vt:lpstr>
      <vt:lpstr>PowerPoint Presentation</vt:lpstr>
      <vt:lpstr>  引言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Euler 问题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1.1、两个基本计数原理</vt:lpstr>
      <vt:lpstr>PowerPoint Presentation</vt:lpstr>
      <vt:lpstr>PowerPoint Presentation</vt:lpstr>
      <vt:lpstr>PowerPoint Presentation</vt:lpstr>
      <vt:lpstr>PowerPoint Presentation</vt:lpstr>
      <vt:lpstr>1.2、一一对应</vt:lpstr>
      <vt:lpstr>PowerPoint Presentation</vt:lpstr>
      <vt:lpstr>1.3、排列与组合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hli@RUC</dc:creator>
  <cp:lastModifiedBy>Xin Gao</cp:lastModifiedBy>
  <cp:revision>86</cp:revision>
  <dcterms:created xsi:type="dcterms:W3CDTF">2002-09-10T13:28:36Z</dcterms:created>
  <dcterms:modified xsi:type="dcterms:W3CDTF">2017-03-29T03:28:35Z</dcterms:modified>
</cp:coreProperties>
</file>