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Microsoft___1.bin" ContentType="application/vnd.openxmlformats-officedocument.oleObject"/>
  <Override PartName="/ppt/embeddings/Microsoft___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92" r:id="rId2"/>
    <p:sldId id="397" r:id="rId3"/>
    <p:sldId id="398" r:id="rId4"/>
    <p:sldId id="399" r:id="rId5"/>
    <p:sldId id="400" r:id="rId6"/>
    <p:sldId id="402" r:id="rId7"/>
    <p:sldId id="403" r:id="rId8"/>
    <p:sldId id="404" r:id="rId9"/>
    <p:sldId id="409" r:id="rId10"/>
    <p:sldId id="412" r:id="rId11"/>
    <p:sldId id="413" r:id="rId12"/>
    <p:sldId id="414" r:id="rId13"/>
    <p:sldId id="415" r:id="rId14"/>
    <p:sldId id="416" r:id="rId15"/>
    <p:sldId id="418" r:id="rId16"/>
    <p:sldId id="417" r:id="rId17"/>
    <p:sldId id="386" r:id="rId18"/>
    <p:sldId id="393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9" r:id="rId28"/>
    <p:sldId id="440" r:id="rId29"/>
    <p:sldId id="441" r:id="rId30"/>
    <p:sldId id="442" r:id="rId31"/>
    <p:sldId id="437" r:id="rId32"/>
    <p:sldId id="438" r:id="rId33"/>
    <p:sldId id="387" r:id="rId34"/>
    <p:sldId id="389" r:id="rId35"/>
    <p:sldId id="423" r:id="rId36"/>
    <p:sldId id="422" r:id="rId37"/>
    <p:sldId id="424" r:id="rId38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8" autoAdjust="0"/>
  </p:normalViewPr>
  <p:slideViewPr>
    <p:cSldViewPr>
      <p:cViewPr varScale="1">
        <p:scale>
          <a:sx n="143" d="100"/>
          <a:sy n="143" d="100"/>
        </p:scale>
        <p:origin x="-104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Relationship Id="rId2" Type="http://schemas.openxmlformats.org/officeDocument/2006/relationships/slide" Target="slides/slide8.xml"/><Relationship Id="rId3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6790E-23CA-474A-AF74-312D66313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55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6545E-B91C-4C2A-9601-81536E722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7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FB203-B3EF-45EE-9736-D3BA6BE56C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84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9F256-496E-4E1A-95ED-1A805075D6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8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C73F8-E5D4-4767-B1C4-0EF72843DE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85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0383D1A-EDC6-4A99-B257-ABFD03EAFC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05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B427A8-EABA-4D01-AD31-0F43ECF292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5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28C02-41FC-4842-AAAE-332285067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402CD-6430-4BB5-8A56-0912EC2285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4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316CA-05E2-44CB-9C8E-080999DA38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8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BE07B-CD5D-498C-AF2B-BC75E4CAD9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8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20702-42A3-470F-8600-065D281618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35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0C0F6-7EC6-4DAC-B816-D94FD99383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88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4FC8E-BD81-4BA5-A2BA-FD1968E20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42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1AE4C-91C1-4654-BD8D-7725569C9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67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84008E-76AE-41DF-8D6B-248EB4E4BE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gif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1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2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3.wmf"/><Relationship Id="rId5" Type="http://schemas.openxmlformats.org/officeDocument/2006/relationships/image" Target="../media/image24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95A-C4EE-451B-BC02-346810BB9AC9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184322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图论与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组合优化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第三讲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可重组合与组合恒等式</a:t>
            </a:r>
            <a:endParaRPr kumimoji="1"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5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29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0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37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1873250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458-4506-41A5-9455-188D3B6ED28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15313" cy="47132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任给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C’(n,r),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且    </a:t>
            </a:r>
            <a:r>
              <a:rPr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≥2, 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=1,2,…,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与下面的数列对应相减</a:t>
            </a:r>
          </a:p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0&lt;1&lt;2&lt;…&lt;i-1&lt;…&lt;r-1</a:t>
            </a:r>
          </a:p>
          <a:p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，其中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+1,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1,2,…,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b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≥1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C(n-r+1,r)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令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endParaRPr lang="en-US" altLang="en-US" sz="28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　　　　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C’(n,r) = C( n-r+1,r)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title"/>
          </p:nvPr>
        </p:nvSpPr>
        <p:spPr>
          <a:xfrm>
            <a:off x="255588" y="125413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1.4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的证明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4605-DAE6-4562-A3C8-E0E9007763E6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88925"/>
            <a:ext cx="4752975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92138" y="482600"/>
            <a:ext cx="2732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组合恒等式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323850" y="1803400"/>
            <a:ext cx="41449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  </a:t>
            </a:r>
            <a:r>
              <a:rPr lang="zh-CN" altLang="en-US" sz="3200" b="1"/>
              <a:t>如图，求从</a:t>
            </a:r>
            <a:r>
              <a:rPr lang="en-US" altLang="zh-CN" sz="3200" b="1">
                <a:latin typeface="Times New Roman" pitchFamily="18" charset="0"/>
              </a:rPr>
              <a:t>(0, 0)</a:t>
            </a:r>
            <a:r>
              <a:rPr lang="zh-CN" altLang="en-US" sz="3200" b="1"/>
              <a:t>点到</a:t>
            </a:r>
          </a:p>
          <a:p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/>
              <a:t>点、沿格子线走</a:t>
            </a:r>
          </a:p>
          <a:p>
            <a:r>
              <a:rPr lang="zh-CN" altLang="en-US" sz="3200" b="1"/>
              <a:t>的最短路径数</a:t>
            </a:r>
            <a:r>
              <a:rPr lang="en-US" altLang="zh-CN" sz="3200" b="1">
                <a:latin typeface="Times New Roman" pitchFamily="18" charset="0"/>
              </a:rPr>
              <a:t>N</a:t>
            </a:r>
            <a:r>
              <a:rPr lang="zh-CN" altLang="en-US" sz="3200" b="1"/>
              <a:t>。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323850" y="3860800"/>
            <a:ext cx="5616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   </a:t>
            </a:r>
            <a:r>
              <a:rPr lang="zh-CN" altLang="en-US" sz="3200" b="1"/>
              <a:t>一条到达点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/>
              <a:t>的路径对应</a:t>
            </a:r>
          </a:p>
          <a:p>
            <a:r>
              <a:rPr lang="zh-CN" altLang="en-US" sz="3200" b="1"/>
              <a:t>一个由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zh-CN" altLang="en-US" sz="3200" b="1"/>
              <a:t>个</a:t>
            </a:r>
            <a:r>
              <a:rPr lang="en-US" altLang="zh-CN" sz="3200" b="1" i="1">
                <a:latin typeface="Times New Roman" pitchFamily="18" charset="0"/>
              </a:rPr>
              <a:t>x</a:t>
            </a:r>
            <a:r>
              <a:rPr lang="zh-CN" altLang="en-US" sz="3200" b="1"/>
              <a:t>，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zh-CN" altLang="en-US" sz="3200" b="1"/>
              <a:t>个</a:t>
            </a:r>
            <a:r>
              <a:rPr lang="en-US" altLang="zh-CN" sz="3200" b="1" i="1">
                <a:latin typeface="Times New Roman" pitchFamily="18" charset="0"/>
              </a:rPr>
              <a:t>y</a:t>
            </a:r>
            <a:r>
              <a:rPr lang="zh-CN" altLang="en-US" sz="3200" b="1"/>
              <a:t>组成的排列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1116013" y="4941888"/>
            <a:ext cx="5695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latin typeface="Times New Roman" pitchFamily="18" charset="0"/>
              </a:rPr>
              <a:t>x x x y y x y x x y y x x y y x x x y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4643438" y="35734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4932363" y="35734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4932363" y="3573463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5292725" y="3573463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5580063" y="3284538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5580063" y="2924175"/>
            <a:ext cx="0" cy="360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5580063" y="2924175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5918200" y="2636838"/>
            <a:ext cx="0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5940425" y="2636838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>
            <a:off x="6227763" y="2636838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7" name="Line 19"/>
          <p:cNvSpPr>
            <a:spLocks noChangeShapeType="1"/>
          </p:cNvSpPr>
          <p:nvPr/>
        </p:nvSpPr>
        <p:spPr bwMode="auto">
          <a:xfrm>
            <a:off x="6527800" y="2349500"/>
            <a:ext cx="0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>
            <a:off x="6527800" y="1989138"/>
            <a:ext cx="0" cy="360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>
            <a:off x="6516688" y="1989138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0" name="Line 22"/>
          <p:cNvSpPr>
            <a:spLocks noChangeShapeType="1"/>
          </p:cNvSpPr>
          <p:nvPr/>
        </p:nvSpPr>
        <p:spPr bwMode="auto">
          <a:xfrm>
            <a:off x="6877050" y="1989138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7164388" y="1700213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7164388" y="1352550"/>
            <a:ext cx="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>
            <a:off x="7164388" y="1363663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7524750" y="1363663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5" name="Line 27"/>
          <p:cNvSpPr>
            <a:spLocks noChangeShapeType="1"/>
          </p:cNvSpPr>
          <p:nvPr/>
        </p:nvSpPr>
        <p:spPr bwMode="auto">
          <a:xfrm>
            <a:off x="7812088" y="13636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6" name="Line 28"/>
          <p:cNvSpPr>
            <a:spLocks noChangeShapeType="1"/>
          </p:cNvSpPr>
          <p:nvPr/>
        </p:nvSpPr>
        <p:spPr bwMode="auto">
          <a:xfrm>
            <a:off x="8112125" y="1052513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6878" name="Object 30"/>
          <p:cNvGraphicFramePr>
            <a:graphicFrameLocks noChangeAspect="1"/>
          </p:cNvGraphicFramePr>
          <p:nvPr/>
        </p:nvGraphicFramePr>
        <p:xfrm>
          <a:off x="2124075" y="5562600"/>
          <a:ext cx="44640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6" name="公式" r:id="rId4" imgW="1714320" imgH="393480" progId="Equation.3">
                  <p:embed/>
                </p:oleObj>
              </mc:Choice>
              <mc:Fallback>
                <p:oleObj name="公式" r:id="rId4" imgW="171432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62600"/>
                        <a:ext cx="44640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  <p:bldP spid="206855" grpId="0"/>
      <p:bldP spid="206856" grpId="0"/>
      <p:bldP spid="206857" grpId="0" animBg="1"/>
      <p:bldP spid="206859" grpId="0" animBg="1"/>
      <p:bldP spid="206860" grpId="0" animBg="1"/>
      <p:bldP spid="206861" grpId="0" animBg="1"/>
      <p:bldP spid="206862" grpId="0" animBg="1"/>
      <p:bldP spid="206863" grpId="0" animBg="1"/>
      <p:bldP spid="206864" grpId="0" animBg="1"/>
      <p:bldP spid="206865" grpId="0" animBg="1"/>
      <p:bldP spid="206866" grpId="0" animBg="1"/>
      <p:bldP spid="206867" grpId="0" animBg="1"/>
      <p:bldP spid="206868" grpId="0" animBg="1"/>
      <p:bldP spid="206869" grpId="0" animBg="1"/>
      <p:bldP spid="206870" grpId="0" animBg="1"/>
      <p:bldP spid="206871" grpId="0" animBg="1"/>
      <p:bldP spid="206872" grpId="0" animBg="1"/>
      <p:bldP spid="206873" grpId="0" animBg="1"/>
      <p:bldP spid="206874" grpId="0" animBg="1"/>
      <p:bldP spid="206875" grpId="0" animBg="1"/>
      <p:bldP spid="2068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A830-8B21-47EF-915E-E59EE06303E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若干组合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等式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C(n,r)=C(n,n-r)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C(n,k)=C(n-1,k)+C(n-1,k-1)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{1,2,…,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个组合的全体可以分为两组：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组：含有元素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组：不含元素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sz="36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  <p:bldP spid="2078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8904-EF60-43A0-B1CD-C00D9010488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684213" y="908050"/>
            <a:ext cx="7343775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C(n,k)=C(n-1,k)+C(n-1,k-1)</a:t>
            </a:r>
            <a:r>
              <a:rPr lang="en-US" altLang="zh-CN">
                <a:latin typeface="Times New Roman" pitchFamily="18" charset="0"/>
              </a:rPr>
              <a:t> 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323850" y="2428875"/>
            <a:ext cx="4783138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itchFamily="18" charset="0"/>
              </a:rPr>
              <a:t>证明</a:t>
            </a:r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：考虑如图棋盘</a:t>
            </a:r>
          </a:p>
          <a:p>
            <a:r>
              <a:rPr lang="zh-CN" altLang="en-US" sz="3200" b="1">
                <a:latin typeface="Times New Roman" pitchFamily="18" charset="0"/>
              </a:rPr>
              <a:t>从</a:t>
            </a:r>
            <a:r>
              <a:rPr lang="en-US" altLang="zh-CN" sz="3200" b="1">
                <a:latin typeface="Times New Roman" pitchFamily="18" charset="0"/>
              </a:rPr>
              <a:t>(0,0)</a:t>
            </a:r>
            <a:r>
              <a:rPr lang="zh-CN" altLang="en-US" sz="3200" b="1">
                <a:latin typeface="Times New Roman" pitchFamily="18" charset="0"/>
              </a:rPr>
              <a:t>到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,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>
                <a:latin typeface="Times New Roman" pitchFamily="18" charset="0"/>
              </a:rPr>
              <a:t>的最短</a:t>
            </a:r>
          </a:p>
          <a:p>
            <a:r>
              <a:rPr lang="zh-CN" altLang="en-US" sz="3200" b="1">
                <a:latin typeface="Times New Roman" pitchFamily="18" charset="0"/>
              </a:rPr>
              <a:t>路条数为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>
                <a:latin typeface="Times New Roman" pitchFamily="18" charset="0"/>
              </a:rPr>
              <a:t>，其中</a:t>
            </a:r>
          </a:p>
          <a:p>
            <a:r>
              <a:rPr lang="zh-CN" altLang="en-US" sz="3200" b="1">
                <a:latin typeface="Times New Roman" pitchFamily="18" charset="0"/>
              </a:rPr>
              <a:t>经过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 baseline="-25000">
                <a:latin typeface="Times New Roman" pitchFamily="18" charset="0"/>
              </a:rPr>
              <a:t>1</a:t>
            </a:r>
            <a:r>
              <a:rPr lang="zh-CN" altLang="en-US" sz="3200" b="1">
                <a:latin typeface="Times New Roman" pitchFamily="18" charset="0"/>
              </a:rPr>
              <a:t>点的有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-1,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),</a:t>
            </a:r>
          </a:p>
          <a:p>
            <a:r>
              <a:rPr lang="zh-CN" altLang="en-US" sz="3200" b="1">
                <a:latin typeface="Times New Roman" pitchFamily="18" charset="0"/>
              </a:rPr>
              <a:t>经过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 baseline="-25000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点的有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-1,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-1)</a:t>
            </a:r>
            <a:r>
              <a:rPr lang="zh-CN" altLang="en-US" sz="3200" b="1">
                <a:latin typeface="Times New Roman" pitchFamily="18" charset="0"/>
              </a:rPr>
              <a:t>。</a:t>
            </a:r>
          </a:p>
          <a:p>
            <a:endParaRPr lang="en-US" altLang="zh-CN" sz="3200" b="1">
              <a:latin typeface="Times New Roman" pitchFamily="18" charset="0"/>
            </a:endParaRPr>
          </a:p>
        </p:txBody>
      </p:sp>
      <p:pic>
        <p:nvPicPr>
          <p:cNvPr id="208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87563"/>
            <a:ext cx="4168775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2C9C-A65E-4D7E-AD55-DC167BC75F1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</a:t>
            </a:r>
            <a:r>
              <a:rPr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若干组合等式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C(n,r)=C(n-1,r)+C(n-1,r-1)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C(n+r+1,r)= C(n+r,r)+C(n+r-1,r-1)+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C(n+r-2,r-2)+…+ C(n+1,1)+C(n,0).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：由（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）可得。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6FF-40BB-4992-A61D-18065666329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91512" cy="597693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C(n+r+1,r)= C(n+r,r)+C(n+r-1,r-1)+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C(n+r-2,r-2)+…+ C(n+1,1)+C(n,0).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{1,2,…,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n+r+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1}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个组合的全体可以分为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，但不含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-2,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-2)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………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1,2,…,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，但不含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|=C(n+1,1)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：由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12…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组成的组合，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10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6C1-6FD7-451E-A479-BA790D3E4DE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362950" cy="5865813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)C(n-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-r), (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证明：考虑如下问题，把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={1,2,…,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分为甲、乙、丙三组，使得甲组恰有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个，乙组恰有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个，丙组恰有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个，其分法种数可以用两种方法计算。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个放在丙组；再从取出的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个中拨出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个分在甲组，余下的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个分在乙组，分法种数有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个分在甲组，再从余下的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个中取出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个分在乙组，最后剩下的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个分在丙组，分法种数有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)C(n-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-r)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433-76DB-464E-A8B9-B970D33BA6B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80400" cy="5472113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(5)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C(m,0)+C(m,1)+…+C(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)=2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i="1" baseline="30000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+C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,1)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-1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y+C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m,2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 x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-2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+…+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i="1" baseline="30000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endParaRPr lang="en-US" altLang="zh-CN" b="1" i="1" baseline="30000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(6)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C(n,0)-C(n,1)+C(n,2)-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…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+(-1)^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)=0. 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(7)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m+n,r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)=C(m,0)C(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)+C(m,1)C(n,r-1)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                 +…+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)C(n,0) ,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min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).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(8)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m+n,m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 =C(m,0)C(n,0)+ C(m,1)C(n,1) 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                   +…+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),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358-2B98-426F-973A-2624331327A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640762" cy="59372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扑克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每张扑克牌都有两种标志，一种是花色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♣ ♥ ♦ ♠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，另一种标志是数值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{2,3,4,5,6,7,8,9,10,J,Q,K,A}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从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张扑克牌中取出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张，使其中两张的值相同，另外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张的值也相同，有多少种方案？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取出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张扑克牌，出现两对同值的方案数是多少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两个牌友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，各取五张，分别有两对相同的数值，问这样的状态有多少种？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1CB-A029-3E40-9C9D-9B2C261F5F7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I.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与路径有关的问题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2606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设某地的街道把城市分割成矩形方格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每个方格称为块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某甲从家里出发上班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向东要走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块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向北要走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块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问某甲上班的路径有多少种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?</a:t>
            </a:r>
          </a:p>
        </p:txBody>
      </p:sp>
      <p:grpSp>
        <p:nvGrpSpPr>
          <p:cNvPr id="180229" name="Group 5"/>
          <p:cNvGrpSpPr>
            <a:grpSpLocks noChangeAspect="1"/>
          </p:cNvGrpSpPr>
          <p:nvPr/>
        </p:nvGrpSpPr>
        <p:grpSpPr bwMode="auto">
          <a:xfrm>
            <a:off x="3492500" y="2276475"/>
            <a:ext cx="6084888" cy="4864100"/>
            <a:chOff x="3120" y="2610"/>
            <a:chExt cx="4680" cy="3744"/>
          </a:xfrm>
        </p:grpSpPr>
        <p:sp>
          <p:nvSpPr>
            <p:cNvPr id="180230" name="AutoShape 6"/>
            <p:cNvSpPr>
              <a:spLocks noChangeAspect="1" noChangeArrowheads="1"/>
            </p:cNvSpPr>
            <p:nvPr/>
          </p:nvSpPr>
          <p:spPr bwMode="auto">
            <a:xfrm>
              <a:off x="3120" y="2610"/>
              <a:ext cx="4680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1" name="Line 7"/>
            <p:cNvSpPr>
              <a:spLocks noChangeShapeType="1"/>
            </p:cNvSpPr>
            <p:nvPr/>
          </p:nvSpPr>
          <p:spPr bwMode="auto">
            <a:xfrm>
              <a:off x="4020" y="5418"/>
              <a:ext cx="2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2" name="Line 8"/>
            <p:cNvSpPr>
              <a:spLocks noChangeShapeType="1"/>
            </p:cNvSpPr>
            <p:nvPr/>
          </p:nvSpPr>
          <p:spPr bwMode="auto">
            <a:xfrm flipV="1">
              <a:off x="4020" y="2922"/>
              <a:ext cx="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3" name="Line 9"/>
            <p:cNvSpPr>
              <a:spLocks noChangeShapeType="1"/>
            </p:cNvSpPr>
            <p:nvPr/>
          </p:nvSpPr>
          <p:spPr bwMode="auto">
            <a:xfrm>
              <a:off x="4020" y="5106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4" name="Line 10"/>
            <p:cNvSpPr>
              <a:spLocks noChangeShapeType="1"/>
            </p:cNvSpPr>
            <p:nvPr/>
          </p:nvSpPr>
          <p:spPr bwMode="auto">
            <a:xfrm>
              <a:off x="4020" y="4793"/>
              <a:ext cx="23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5" name="Line 11"/>
            <p:cNvSpPr>
              <a:spLocks noChangeShapeType="1"/>
            </p:cNvSpPr>
            <p:nvPr/>
          </p:nvSpPr>
          <p:spPr bwMode="auto">
            <a:xfrm>
              <a:off x="4020" y="4481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>
              <a:off x="4020" y="4169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>
              <a:off x="4020" y="3857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8" name="Line 14"/>
            <p:cNvSpPr>
              <a:spLocks noChangeShapeType="1"/>
            </p:cNvSpPr>
            <p:nvPr/>
          </p:nvSpPr>
          <p:spPr bwMode="auto">
            <a:xfrm>
              <a:off x="4020" y="3545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9" name="Line 15"/>
            <p:cNvSpPr>
              <a:spLocks noChangeShapeType="1"/>
            </p:cNvSpPr>
            <p:nvPr/>
          </p:nvSpPr>
          <p:spPr bwMode="auto">
            <a:xfrm>
              <a:off x="4380" y="3546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0" name="Line 16"/>
            <p:cNvSpPr>
              <a:spLocks noChangeShapeType="1"/>
            </p:cNvSpPr>
            <p:nvPr/>
          </p:nvSpPr>
          <p:spPr bwMode="auto">
            <a:xfrm>
              <a:off x="473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1" name="Line 17"/>
            <p:cNvSpPr>
              <a:spLocks noChangeShapeType="1"/>
            </p:cNvSpPr>
            <p:nvPr/>
          </p:nvSpPr>
          <p:spPr bwMode="auto">
            <a:xfrm>
              <a:off x="509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2" name="Line 18"/>
            <p:cNvSpPr>
              <a:spLocks noChangeShapeType="1"/>
            </p:cNvSpPr>
            <p:nvPr/>
          </p:nvSpPr>
          <p:spPr bwMode="auto">
            <a:xfrm>
              <a:off x="546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3" name="Line 19"/>
            <p:cNvSpPr>
              <a:spLocks noChangeShapeType="1"/>
            </p:cNvSpPr>
            <p:nvPr/>
          </p:nvSpPr>
          <p:spPr bwMode="auto">
            <a:xfrm>
              <a:off x="582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4" name="Text Box 20"/>
            <p:cNvSpPr txBox="1">
              <a:spLocks noChangeArrowheads="1"/>
            </p:cNvSpPr>
            <p:nvPr/>
          </p:nvSpPr>
          <p:spPr bwMode="auto">
            <a:xfrm>
              <a:off x="3660" y="5496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(0,0)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0245" name="Text Box 21"/>
            <p:cNvSpPr txBox="1">
              <a:spLocks noChangeArrowheads="1"/>
            </p:cNvSpPr>
            <p:nvPr/>
          </p:nvSpPr>
          <p:spPr bwMode="auto">
            <a:xfrm>
              <a:off x="5820" y="3078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(m,n)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0246" name="Text Box 22"/>
            <p:cNvSpPr txBox="1">
              <a:spLocks noChangeArrowheads="1"/>
            </p:cNvSpPr>
            <p:nvPr/>
          </p:nvSpPr>
          <p:spPr bwMode="auto">
            <a:xfrm>
              <a:off x="4740" y="5652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>
                  <a:solidFill>
                    <a:srgbClr val="FF0000"/>
                  </a:solidFill>
                  <a:effectLst/>
                </a:rPr>
                <a:t>图</a:t>
              </a:r>
              <a:r>
                <a:rPr lang="en-US" altLang="zh-CN" sz="2400">
                  <a:solidFill>
                    <a:srgbClr val="FF0000"/>
                  </a:solidFill>
                  <a:effectLst/>
                </a:rPr>
                <a:t>4.1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0247" name="Line 23"/>
            <p:cNvSpPr>
              <a:spLocks noChangeShapeType="1"/>
            </p:cNvSpPr>
            <p:nvPr/>
          </p:nvSpPr>
          <p:spPr bwMode="auto">
            <a:xfrm>
              <a:off x="6180" y="3546"/>
              <a:ext cx="0" cy="1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539750" y="3243263"/>
            <a:ext cx="38417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某甲上班路径数等于</a:t>
            </a:r>
            <a:endParaRPr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从原点到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(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点的</a:t>
            </a:r>
            <a:endParaRPr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总路径数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180250" name="Rectangle 2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0249" name="Object 25"/>
          <p:cNvGraphicFramePr>
            <a:graphicFrameLocks noChangeAspect="1"/>
          </p:cNvGraphicFramePr>
          <p:nvPr/>
        </p:nvGraphicFramePr>
        <p:xfrm>
          <a:off x="1042988" y="4791075"/>
          <a:ext cx="2678112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927000" imgH="431640" progId="Equation.3">
                  <p:embed/>
                </p:oleObj>
              </mc:Choice>
              <mc:Fallback>
                <p:oleObj name="公式" r:id="rId3" imgW="92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91075"/>
                        <a:ext cx="2678112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28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7" grpId="0" build="p"/>
      <p:bldP spid="1802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B614-4D94-46E2-818B-187A1050F2D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198438"/>
            <a:ext cx="8388350" cy="1143000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允许重复的排列</a:t>
            </a:r>
            <a:r>
              <a:rPr lang="en-US" altLang="zh-CN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多重集的排列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多重集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—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元素可以多次出现的集合，即元素可以重复。我们把某个元素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出现的次数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=0,1,2,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叫做该元素的重复数，通常把含有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种不同元素的多重集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476375" y="4768850"/>
          <a:ext cx="50942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2" name="Equation" r:id="rId3" imgW="1104840" imgH="177480" progId="Equation.DSMT4">
                  <p:embed/>
                </p:oleObj>
              </mc:Choice>
              <mc:Fallback>
                <p:oleObj name="Equation" r:id="rId3" imgW="11048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8850"/>
                        <a:ext cx="509428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1F8-8603-654A-953A-81E1F3C54D2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229600" cy="1728787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点到达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其中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m&lt;n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要求中间所经过的路径上的点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恒满足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问有多少不同的路径？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395288" y="2332038"/>
            <a:ext cx="1728787" cy="217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3200">
              <a:effectLst/>
              <a:latin typeface="Arial" charset="0"/>
            </a:endParaRPr>
          </a:p>
        </p:txBody>
      </p:sp>
      <p:grpSp>
        <p:nvGrpSpPr>
          <p:cNvPr id="181253" name="Group 5"/>
          <p:cNvGrpSpPr>
            <a:grpSpLocks noChangeAspect="1"/>
          </p:cNvGrpSpPr>
          <p:nvPr/>
        </p:nvGrpSpPr>
        <p:grpSpPr bwMode="auto">
          <a:xfrm>
            <a:off x="3708400" y="1052513"/>
            <a:ext cx="6624638" cy="5805487"/>
            <a:chOff x="3120" y="2610"/>
            <a:chExt cx="4680" cy="3744"/>
          </a:xfrm>
        </p:grpSpPr>
        <p:sp>
          <p:nvSpPr>
            <p:cNvPr id="181254" name="AutoShape 6"/>
            <p:cNvSpPr>
              <a:spLocks noChangeAspect="1" noChangeArrowheads="1"/>
            </p:cNvSpPr>
            <p:nvPr/>
          </p:nvSpPr>
          <p:spPr bwMode="auto">
            <a:xfrm>
              <a:off x="3120" y="2610"/>
              <a:ext cx="4680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>
              <a:off x="4020" y="5418"/>
              <a:ext cx="2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6" name="Line 8"/>
            <p:cNvSpPr>
              <a:spLocks noChangeShapeType="1"/>
            </p:cNvSpPr>
            <p:nvPr/>
          </p:nvSpPr>
          <p:spPr bwMode="auto">
            <a:xfrm flipV="1">
              <a:off x="4020" y="2922"/>
              <a:ext cx="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7" name="Line 9"/>
            <p:cNvSpPr>
              <a:spLocks noChangeShapeType="1"/>
            </p:cNvSpPr>
            <p:nvPr/>
          </p:nvSpPr>
          <p:spPr bwMode="auto">
            <a:xfrm>
              <a:off x="4020" y="5106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8" name="Line 10"/>
            <p:cNvSpPr>
              <a:spLocks noChangeShapeType="1"/>
            </p:cNvSpPr>
            <p:nvPr/>
          </p:nvSpPr>
          <p:spPr bwMode="auto">
            <a:xfrm>
              <a:off x="4020" y="4793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9" name="Line 11"/>
            <p:cNvSpPr>
              <a:spLocks noChangeShapeType="1"/>
            </p:cNvSpPr>
            <p:nvPr/>
          </p:nvSpPr>
          <p:spPr bwMode="auto">
            <a:xfrm>
              <a:off x="4020" y="4481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0" name="Line 12"/>
            <p:cNvSpPr>
              <a:spLocks noChangeShapeType="1"/>
            </p:cNvSpPr>
            <p:nvPr/>
          </p:nvSpPr>
          <p:spPr bwMode="auto">
            <a:xfrm>
              <a:off x="4020" y="4169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1" name="Line 13"/>
            <p:cNvSpPr>
              <a:spLocks noChangeShapeType="1"/>
            </p:cNvSpPr>
            <p:nvPr/>
          </p:nvSpPr>
          <p:spPr bwMode="auto">
            <a:xfrm>
              <a:off x="4020" y="3857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2" name="Line 14"/>
            <p:cNvSpPr>
              <a:spLocks noChangeShapeType="1"/>
            </p:cNvSpPr>
            <p:nvPr/>
          </p:nvSpPr>
          <p:spPr bwMode="auto">
            <a:xfrm>
              <a:off x="4020" y="3546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3" name="Line 15"/>
            <p:cNvSpPr>
              <a:spLocks noChangeShapeType="1"/>
            </p:cNvSpPr>
            <p:nvPr/>
          </p:nvSpPr>
          <p:spPr bwMode="auto">
            <a:xfrm>
              <a:off x="4380" y="3546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4" name="Line 16"/>
            <p:cNvSpPr>
              <a:spLocks noChangeShapeType="1"/>
            </p:cNvSpPr>
            <p:nvPr/>
          </p:nvSpPr>
          <p:spPr bwMode="auto">
            <a:xfrm>
              <a:off x="473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5" name="Line 17"/>
            <p:cNvSpPr>
              <a:spLocks noChangeShapeType="1"/>
            </p:cNvSpPr>
            <p:nvPr/>
          </p:nvSpPr>
          <p:spPr bwMode="auto">
            <a:xfrm>
              <a:off x="509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6" name="Line 18"/>
            <p:cNvSpPr>
              <a:spLocks noChangeShapeType="1"/>
            </p:cNvSpPr>
            <p:nvPr/>
          </p:nvSpPr>
          <p:spPr bwMode="auto">
            <a:xfrm>
              <a:off x="546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7" name="Line 19"/>
            <p:cNvSpPr>
              <a:spLocks noChangeShapeType="1"/>
            </p:cNvSpPr>
            <p:nvPr/>
          </p:nvSpPr>
          <p:spPr bwMode="auto">
            <a:xfrm>
              <a:off x="582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8" name="Text Box 20"/>
            <p:cNvSpPr txBox="1">
              <a:spLocks noChangeArrowheads="1"/>
            </p:cNvSpPr>
            <p:nvPr/>
          </p:nvSpPr>
          <p:spPr bwMode="auto">
            <a:xfrm>
              <a:off x="3300" y="5496"/>
              <a:ext cx="90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  (0,0)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69" name="Text Box 21"/>
            <p:cNvSpPr txBox="1">
              <a:spLocks noChangeArrowheads="1"/>
            </p:cNvSpPr>
            <p:nvPr/>
          </p:nvSpPr>
          <p:spPr bwMode="auto">
            <a:xfrm>
              <a:off x="4920" y="2922"/>
              <a:ext cx="10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 </a:t>
              </a:r>
            </a:p>
            <a:p>
              <a:pPr algn="just"/>
              <a:r>
                <a:rPr lang="en-US" altLang="zh-CN" sz="2400">
                  <a:effectLst/>
                </a:rPr>
                <a:t>   (</a:t>
              </a:r>
              <a:r>
                <a:rPr lang="en-US" altLang="zh-CN" sz="2400" i="1">
                  <a:effectLst/>
                </a:rPr>
                <a:t>m</a:t>
              </a:r>
              <a:r>
                <a:rPr lang="en-US" altLang="zh-CN" sz="2400">
                  <a:effectLst/>
                </a:rPr>
                <a:t>,</a:t>
              </a:r>
              <a:r>
                <a:rPr lang="en-US" altLang="zh-CN" sz="2400" i="1">
                  <a:effectLst/>
                </a:rPr>
                <a:t>n</a:t>
              </a:r>
              <a:r>
                <a:rPr lang="en-US" altLang="zh-CN" sz="2400">
                  <a:effectLst/>
                </a:rPr>
                <a:t>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0" name="Text Box 22"/>
            <p:cNvSpPr txBox="1">
              <a:spLocks noChangeArrowheads="1"/>
            </p:cNvSpPr>
            <p:nvPr/>
          </p:nvSpPr>
          <p:spPr bwMode="auto">
            <a:xfrm>
              <a:off x="4740" y="5652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rgbClr val="FF0000"/>
                  </a:solidFill>
                  <a:effectLst/>
                </a:rPr>
                <a:t>       </a:t>
              </a:r>
              <a:r>
                <a:rPr lang="zh-CN" altLang="en-US" sz="2400">
                  <a:solidFill>
                    <a:srgbClr val="FF0000"/>
                  </a:solidFill>
                  <a:effectLst/>
                </a:rPr>
                <a:t>图</a:t>
              </a:r>
              <a:r>
                <a:rPr lang="en-US" altLang="zh-CN" sz="2400">
                  <a:solidFill>
                    <a:srgbClr val="FF0000"/>
                  </a:solidFill>
                  <a:effectLst/>
                </a:rPr>
                <a:t>4.2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1" name="Line 23"/>
            <p:cNvSpPr>
              <a:spLocks noChangeShapeType="1"/>
            </p:cNvSpPr>
            <p:nvPr/>
          </p:nvSpPr>
          <p:spPr bwMode="auto">
            <a:xfrm flipV="1">
              <a:off x="4020" y="2922"/>
              <a:ext cx="2880" cy="2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2" name="Line 24"/>
            <p:cNvSpPr>
              <a:spLocks noChangeShapeType="1"/>
            </p:cNvSpPr>
            <p:nvPr/>
          </p:nvSpPr>
          <p:spPr bwMode="auto">
            <a:xfrm>
              <a:off x="4740" y="510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3" name="Line 25"/>
            <p:cNvSpPr>
              <a:spLocks noChangeShapeType="1"/>
            </p:cNvSpPr>
            <p:nvPr/>
          </p:nvSpPr>
          <p:spPr bwMode="auto">
            <a:xfrm>
              <a:off x="5460" y="448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4" name="Line 26"/>
            <p:cNvSpPr>
              <a:spLocks noChangeShapeType="1"/>
            </p:cNvSpPr>
            <p:nvPr/>
          </p:nvSpPr>
          <p:spPr bwMode="auto">
            <a:xfrm>
              <a:off x="5460" y="448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5" name="Text Box 27"/>
            <p:cNvSpPr txBox="1">
              <a:spLocks noChangeArrowheads="1"/>
            </p:cNvSpPr>
            <p:nvPr/>
          </p:nvSpPr>
          <p:spPr bwMode="auto">
            <a:xfrm>
              <a:off x="4020" y="5496"/>
              <a:ext cx="90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(1,0)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3120" y="4872"/>
              <a:ext cx="90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    (0,1)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7" name="Line 29"/>
            <p:cNvSpPr>
              <a:spLocks noChangeShapeType="1"/>
            </p:cNvSpPr>
            <p:nvPr/>
          </p:nvSpPr>
          <p:spPr bwMode="auto">
            <a:xfrm>
              <a:off x="4020" y="5106"/>
              <a:ext cx="0" cy="3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8" name="Line 30"/>
            <p:cNvSpPr>
              <a:spLocks noChangeShapeType="1"/>
            </p:cNvSpPr>
            <p:nvPr/>
          </p:nvSpPr>
          <p:spPr bwMode="auto">
            <a:xfrm>
              <a:off x="4020" y="5418"/>
              <a:ext cx="360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9" name="Line 31"/>
            <p:cNvSpPr>
              <a:spLocks noChangeShapeType="1"/>
            </p:cNvSpPr>
            <p:nvPr/>
          </p:nvSpPr>
          <p:spPr bwMode="auto">
            <a:xfrm>
              <a:off x="6180" y="3546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1283" name="Rectangle 35"/>
          <p:cNvSpPr>
            <a:spLocks noChangeArrowheads="1"/>
          </p:cNvSpPr>
          <p:nvPr/>
        </p:nvSpPr>
        <p:spPr bwMode="auto">
          <a:xfrm>
            <a:off x="323850" y="2205038"/>
            <a:ext cx="352742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与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不同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现在要求路径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不经过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y=x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上的点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这样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从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(0,0)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点第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步必须到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(0,1)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点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而不允许到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(1,0)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点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sz="3200" b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11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17E8-8408-464A-B7CD-B35DBBBCDC5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6192838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问题也可以提为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求从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(m,n)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点并且所经过的点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均满足条件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的路径数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由于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显然从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点的每一条路径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必然穿过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的路径可以分成两类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  <a:p>
            <a:pPr algn="just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经过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这类路径至少要穿过一次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algn="just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第二类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经过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这类路径可以分成两部分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88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4C9-E1F8-9243-97AA-F1ACC1AAA6A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7610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第一部分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不经过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上任何的点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这正是题目中要求的路径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第二部分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至少经过一次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下面我们说明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第一类路径数目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正好等于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第二类中第二部分的路径数目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这可以通过建立起从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点的路径与从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点但经过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线上点的路径间之间一一对应关系来加以证明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02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C5F8-3AC1-2D43-84D4-B92C012A74E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29600" cy="6192837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点的某一路径与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的交点从左到右依次为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可以如下构造出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的一条路径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而且经过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上的点同样的点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….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构造方法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把该路径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点之间部分的路径对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取对称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绿线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是过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的一条路径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红线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是通过对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取对称所得的从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经过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并经过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上的点同样的点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97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0D3-8F30-2D41-85AB-D091DF5713D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5387" name="Line 43"/>
          <p:cNvSpPr>
            <a:spLocks noChangeShapeType="1"/>
          </p:cNvSpPr>
          <p:nvPr/>
        </p:nvSpPr>
        <p:spPr bwMode="auto">
          <a:xfrm>
            <a:off x="1835150" y="5229225"/>
            <a:ext cx="5616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8" name="Line 44"/>
          <p:cNvSpPr>
            <a:spLocks noChangeShapeType="1"/>
          </p:cNvSpPr>
          <p:nvPr/>
        </p:nvSpPr>
        <p:spPr bwMode="auto">
          <a:xfrm flipV="1">
            <a:off x="1835150" y="692150"/>
            <a:ext cx="0" cy="453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9" name="Line 45"/>
          <p:cNvSpPr>
            <a:spLocks noChangeShapeType="1"/>
          </p:cNvSpPr>
          <p:nvPr/>
        </p:nvSpPr>
        <p:spPr bwMode="auto">
          <a:xfrm>
            <a:off x="2555875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>
            <a:off x="3348038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1" name="Line 47"/>
          <p:cNvSpPr>
            <a:spLocks noChangeShapeType="1"/>
          </p:cNvSpPr>
          <p:nvPr/>
        </p:nvSpPr>
        <p:spPr bwMode="auto">
          <a:xfrm>
            <a:off x="4067175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2" name="Line 48"/>
          <p:cNvSpPr>
            <a:spLocks noChangeShapeType="1"/>
          </p:cNvSpPr>
          <p:nvPr/>
        </p:nvSpPr>
        <p:spPr bwMode="auto">
          <a:xfrm>
            <a:off x="4859338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3" name="Line 49"/>
          <p:cNvSpPr>
            <a:spLocks noChangeShapeType="1"/>
          </p:cNvSpPr>
          <p:nvPr/>
        </p:nvSpPr>
        <p:spPr bwMode="auto">
          <a:xfrm>
            <a:off x="5580063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4" name="Line 50"/>
          <p:cNvSpPr>
            <a:spLocks noChangeShapeType="1"/>
          </p:cNvSpPr>
          <p:nvPr/>
        </p:nvSpPr>
        <p:spPr bwMode="auto">
          <a:xfrm>
            <a:off x="6300788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6" name="Line 52"/>
          <p:cNvSpPr>
            <a:spLocks noChangeShapeType="1"/>
          </p:cNvSpPr>
          <p:nvPr/>
        </p:nvSpPr>
        <p:spPr bwMode="auto">
          <a:xfrm>
            <a:off x="1835150" y="4581525"/>
            <a:ext cx="5113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7" name="Line 53"/>
          <p:cNvSpPr>
            <a:spLocks noChangeShapeType="1"/>
          </p:cNvSpPr>
          <p:nvPr/>
        </p:nvSpPr>
        <p:spPr bwMode="auto">
          <a:xfrm>
            <a:off x="1835150" y="3860800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8" name="Line 54"/>
          <p:cNvSpPr>
            <a:spLocks noChangeShapeType="1"/>
          </p:cNvSpPr>
          <p:nvPr/>
        </p:nvSpPr>
        <p:spPr bwMode="auto">
          <a:xfrm>
            <a:off x="1835150" y="3213100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9" name="Line 55"/>
          <p:cNvSpPr>
            <a:spLocks noChangeShapeType="1"/>
          </p:cNvSpPr>
          <p:nvPr/>
        </p:nvSpPr>
        <p:spPr bwMode="auto">
          <a:xfrm>
            <a:off x="1835150" y="2492375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0" name="Line 56"/>
          <p:cNvSpPr>
            <a:spLocks noChangeShapeType="1"/>
          </p:cNvSpPr>
          <p:nvPr/>
        </p:nvSpPr>
        <p:spPr bwMode="auto">
          <a:xfrm>
            <a:off x="1908175" y="1773238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1" name="Line 57"/>
          <p:cNvSpPr>
            <a:spLocks noChangeShapeType="1"/>
          </p:cNvSpPr>
          <p:nvPr/>
        </p:nvSpPr>
        <p:spPr bwMode="auto">
          <a:xfrm>
            <a:off x="1835150" y="1125538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2" name="Line 58"/>
          <p:cNvSpPr>
            <a:spLocks noChangeShapeType="1"/>
          </p:cNvSpPr>
          <p:nvPr/>
        </p:nvSpPr>
        <p:spPr bwMode="auto">
          <a:xfrm flipV="1">
            <a:off x="1835150" y="404813"/>
            <a:ext cx="5257800" cy="48244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3" name="Line 59"/>
          <p:cNvSpPr>
            <a:spLocks noChangeShapeType="1"/>
          </p:cNvSpPr>
          <p:nvPr/>
        </p:nvSpPr>
        <p:spPr bwMode="auto">
          <a:xfrm>
            <a:off x="4859338" y="1125538"/>
            <a:ext cx="0" cy="13668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4" name="Line 60"/>
          <p:cNvSpPr>
            <a:spLocks noChangeShapeType="1"/>
          </p:cNvSpPr>
          <p:nvPr/>
        </p:nvSpPr>
        <p:spPr bwMode="auto">
          <a:xfrm>
            <a:off x="1835150" y="4581525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5" name="Line 61"/>
          <p:cNvSpPr>
            <a:spLocks noChangeShapeType="1"/>
          </p:cNvSpPr>
          <p:nvPr/>
        </p:nvSpPr>
        <p:spPr bwMode="auto">
          <a:xfrm>
            <a:off x="1835150" y="4581525"/>
            <a:ext cx="15128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6" name="Line 62"/>
          <p:cNvSpPr>
            <a:spLocks noChangeShapeType="1"/>
          </p:cNvSpPr>
          <p:nvPr/>
        </p:nvSpPr>
        <p:spPr bwMode="auto">
          <a:xfrm>
            <a:off x="3348038" y="3213100"/>
            <a:ext cx="0" cy="136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>
            <a:off x="3348038" y="3213100"/>
            <a:ext cx="1511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8" name="Line 64"/>
          <p:cNvSpPr>
            <a:spLocks noChangeShapeType="1"/>
          </p:cNvSpPr>
          <p:nvPr/>
        </p:nvSpPr>
        <p:spPr bwMode="auto">
          <a:xfrm>
            <a:off x="4859338" y="2492375"/>
            <a:ext cx="0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9" name="Line 65"/>
          <p:cNvSpPr>
            <a:spLocks noChangeShapeType="1"/>
          </p:cNvSpPr>
          <p:nvPr/>
        </p:nvSpPr>
        <p:spPr bwMode="auto">
          <a:xfrm>
            <a:off x="1835150" y="5229225"/>
            <a:ext cx="720725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0" name="Line 66"/>
          <p:cNvSpPr>
            <a:spLocks noChangeShapeType="1"/>
          </p:cNvSpPr>
          <p:nvPr/>
        </p:nvSpPr>
        <p:spPr bwMode="auto">
          <a:xfrm>
            <a:off x="2555875" y="3860800"/>
            <a:ext cx="0" cy="136842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1" name="Line 67"/>
          <p:cNvSpPr>
            <a:spLocks noChangeShapeType="1"/>
          </p:cNvSpPr>
          <p:nvPr/>
        </p:nvSpPr>
        <p:spPr bwMode="auto">
          <a:xfrm>
            <a:off x="2555875" y="3860800"/>
            <a:ext cx="15113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2" name="Line 68"/>
          <p:cNvSpPr>
            <a:spLocks noChangeShapeType="1"/>
          </p:cNvSpPr>
          <p:nvPr/>
        </p:nvSpPr>
        <p:spPr bwMode="auto">
          <a:xfrm>
            <a:off x="4067175" y="2492375"/>
            <a:ext cx="0" cy="136842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3" name="Line 69"/>
          <p:cNvSpPr>
            <a:spLocks noChangeShapeType="1"/>
          </p:cNvSpPr>
          <p:nvPr/>
        </p:nvSpPr>
        <p:spPr bwMode="auto">
          <a:xfrm>
            <a:off x="4067175" y="2492375"/>
            <a:ext cx="792163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4" name="Text Box 70"/>
          <p:cNvSpPr txBox="1">
            <a:spLocks noChangeArrowheads="1"/>
          </p:cNvSpPr>
          <p:nvPr/>
        </p:nvSpPr>
        <p:spPr bwMode="auto">
          <a:xfrm>
            <a:off x="1116013" y="5229225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(0,0)</a:t>
            </a:r>
          </a:p>
        </p:txBody>
      </p:sp>
      <p:sp>
        <p:nvSpPr>
          <p:cNvPr id="185415" name="Text Box 71"/>
          <p:cNvSpPr txBox="1">
            <a:spLocks noChangeArrowheads="1"/>
          </p:cNvSpPr>
          <p:nvPr/>
        </p:nvSpPr>
        <p:spPr bwMode="auto">
          <a:xfrm>
            <a:off x="2195513" y="5300663"/>
            <a:ext cx="86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(1,0)</a:t>
            </a:r>
          </a:p>
        </p:txBody>
      </p:sp>
      <p:sp>
        <p:nvSpPr>
          <p:cNvPr id="185416" name="Text Box 72"/>
          <p:cNvSpPr txBox="1">
            <a:spLocks noChangeArrowheads="1"/>
          </p:cNvSpPr>
          <p:nvPr/>
        </p:nvSpPr>
        <p:spPr bwMode="auto">
          <a:xfrm>
            <a:off x="827088" y="4365625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(0,1)</a:t>
            </a:r>
          </a:p>
        </p:txBody>
      </p:sp>
      <p:sp>
        <p:nvSpPr>
          <p:cNvPr id="185417" name="Text Box 73"/>
          <p:cNvSpPr txBox="1">
            <a:spLocks noChangeArrowheads="1"/>
          </p:cNvSpPr>
          <p:nvPr/>
        </p:nvSpPr>
        <p:spPr bwMode="auto">
          <a:xfrm>
            <a:off x="4427538" y="404813"/>
            <a:ext cx="985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</a:t>
            </a:r>
            <a:r>
              <a:rPr lang="en-US" altLang="zh-CN" sz="2800" i="1">
                <a:effectLst/>
              </a:rPr>
              <a:t>m</a:t>
            </a:r>
            <a:r>
              <a:rPr lang="en-US" altLang="zh-CN" sz="2800">
                <a:effectLst/>
              </a:rPr>
              <a:t>,</a:t>
            </a:r>
            <a:r>
              <a:rPr lang="en-US" altLang="zh-CN" sz="2800" i="1">
                <a:effectLst/>
              </a:rPr>
              <a:t>n</a:t>
            </a:r>
            <a:r>
              <a:rPr lang="en-US" altLang="zh-CN" sz="2800">
                <a:effectLst/>
              </a:rPr>
              <a:t>)</a:t>
            </a:r>
          </a:p>
        </p:txBody>
      </p:sp>
      <p:sp>
        <p:nvSpPr>
          <p:cNvPr id="185418" name="Text Box 74"/>
          <p:cNvSpPr txBox="1">
            <a:spLocks noChangeArrowheads="1"/>
          </p:cNvSpPr>
          <p:nvPr/>
        </p:nvSpPr>
        <p:spPr bwMode="auto">
          <a:xfrm>
            <a:off x="2051050" y="3989388"/>
            <a:ext cx="522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effectLst/>
              </a:rPr>
              <a:t>P</a:t>
            </a:r>
            <a:r>
              <a:rPr lang="en-US" altLang="zh-CN" sz="2800" baseline="-25000">
                <a:solidFill>
                  <a:srgbClr val="0000FF"/>
                </a:solidFill>
                <a:effectLst/>
              </a:rPr>
              <a:t>1</a:t>
            </a:r>
            <a:endParaRPr lang="en-US" altLang="zh-CN" sz="2800">
              <a:solidFill>
                <a:srgbClr val="0000FF"/>
              </a:solidFill>
              <a:effectLst/>
            </a:endParaRPr>
          </a:p>
        </p:txBody>
      </p:sp>
      <p:sp>
        <p:nvSpPr>
          <p:cNvPr id="185419" name="Text Box 75"/>
          <p:cNvSpPr txBox="1">
            <a:spLocks noChangeArrowheads="1"/>
          </p:cNvSpPr>
          <p:nvPr/>
        </p:nvSpPr>
        <p:spPr bwMode="auto">
          <a:xfrm>
            <a:off x="2681288" y="3284538"/>
            <a:ext cx="522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effectLst/>
              </a:rPr>
              <a:t>P</a:t>
            </a:r>
            <a:r>
              <a:rPr lang="en-US" altLang="zh-CN" sz="2800" baseline="-25000">
                <a:solidFill>
                  <a:srgbClr val="0000FF"/>
                </a:solidFill>
                <a:effectLst/>
              </a:rPr>
              <a:t>2</a:t>
            </a:r>
            <a:endParaRPr lang="en-US" altLang="zh-CN" sz="2800">
              <a:solidFill>
                <a:srgbClr val="0000FF"/>
              </a:solidFill>
              <a:effectLst/>
            </a:endParaRPr>
          </a:p>
        </p:txBody>
      </p:sp>
      <p:sp>
        <p:nvSpPr>
          <p:cNvPr id="185420" name="Text Box 76"/>
          <p:cNvSpPr txBox="1">
            <a:spLocks noChangeArrowheads="1"/>
          </p:cNvSpPr>
          <p:nvPr/>
        </p:nvSpPr>
        <p:spPr bwMode="auto">
          <a:xfrm>
            <a:off x="4322763" y="1901825"/>
            <a:ext cx="522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effectLst/>
              </a:rPr>
              <a:t>P</a:t>
            </a:r>
            <a:r>
              <a:rPr lang="en-US" altLang="zh-CN" sz="2800" i="1" baseline="-25000">
                <a:solidFill>
                  <a:srgbClr val="0000FF"/>
                </a:solidFill>
                <a:effectLst/>
              </a:rPr>
              <a:t>k</a:t>
            </a:r>
            <a:endParaRPr lang="en-US" altLang="zh-CN" sz="2800" i="1">
              <a:solidFill>
                <a:srgbClr val="0000FF"/>
              </a:solidFill>
              <a:effectLst/>
            </a:endParaRPr>
          </a:p>
        </p:txBody>
      </p:sp>
      <p:sp>
        <p:nvSpPr>
          <p:cNvPr id="185421" name="Text Box 77"/>
          <p:cNvSpPr txBox="1">
            <a:spLocks noChangeArrowheads="1"/>
          </p:cNvSpPr>
          <p:nvPr/>
        </p:nvSpPr>
        <p:spPr bwMode="auto">
          <a:xfrm>
            <a:off x="4090988" y="5573713"/>
            <a:ext cx="1417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ffectLst/>
              </a:rPr>
              <a:t>图</a:t>
            </a:r>
            <a:r>
              <a:rPr lang="en-US" altLang="zh-CN" sz="2800">
                <a:solidFill>
                  <a:srgbClr val="FF0000"/>
                </a:solidFill>
                <a:effectLst/>
              </a:rPr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137419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C05A-4B05-7544-8D81-0DE81A3F4F9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88963"/>
            <a:ext cx="8229600" cy="5792787"/>
          </a:xfrm>
        </p:spPr>
        <p:txBody>
          <a:bodyPr/>
          <a:lstStyle/>
          <a:p>
            <a:pPr marL="609600" indent="-6096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这样建立了从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点的一条路径与从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点且过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上点的路径之间的一一对应关系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marL="609600" indent="-6096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利用以上结论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可以用两种方式得到题目中要求的路径数目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  <a:p>
            <a:pPr marL="609600" indent="-609600">
              <a:buClr>
                <a:srgbClr val="FF0000"/>
              </a:buClr>
              <a:buFont typeface="Wingdings" charset="0"/>
              <a:buAutoNum type="arabicParenBoth"/>
            </a:pP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点的总路径数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dirty="0">
                <a:solidFill>
                  <a:schemeClr val="accent2"/>
                </a:solidFill>
              </a:rPr>
              <a:t>×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点的路径数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=C(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)-2C(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</a:t>
            </a: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=C(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)-C(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-1).</a:t>
            </a:r>
          </a:p>
        </p:txBody>
      </p:sp>
    </p:spTree>
    <p:extLst>
      <p:ext uri="{BB962C8B-B14F-4D97-AF65-F5344CB8AC3E}">
        <p14:creationId xmlns:p14="http://schemas.microsoft.com/office/powerpoint/2010/main" val="16346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A49-77A3-A24A-9C23-49DE083CB2D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29600" cy="2087563"/>
          </a:xfrm>
        </p:spPr>
        <p:txBody>
          <a:bodyPr/>
          <a:lstStyle/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点的路径数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-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点的路径数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N=C(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 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-1).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971550" y="2565400"/>
          <a:ext cx="7056438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8" name="公式" r:id="rId3" imgW="2451100" imgH="1358900" progId="Equation.3">
                  <p:embed/>
                </p:oleObj>
              </mc:Choice>
              <mc:Fallback>
                <p:oleObj name="公式" r:id="rId3" imgW="2451100" imgH="135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7056438" cy="392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86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BD6-428A-2F48-9041-055F37014B5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5246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音乐会票价为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元一张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排队买票的顾客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中有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位持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元的钞票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位持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100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元的钞票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售票处没有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元的零钱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问有多少种排队的办法使购票能顺利进行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不出现找不出钱的状态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假定每位顾客只买一张票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而且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dirty="0" err="1">
                <a:solidFill>
                  <a:srgbClr val="333399"/>
                </a:solidFill>
              </a:rPr>
              <a:t>≥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分析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可以用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0, 1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向量来表示一种排队状态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令该向量为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其中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=0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表示第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个顾客持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元的票款；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表示第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个顾客持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100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元的票款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312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1E84-7134-7345-AF9A-7C5A59C2E73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这样的向量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共有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可以建立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0,1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向量与从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点路径间一一对应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点出发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步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若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沿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轴方向走一个单位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若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沿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轴方向走一个单位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=1,…,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要保证顾客能顺利地买到票相当于要求路径上各点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必须满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足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en-US" altLang="zh-CN" sz="3600" dirty="0" err="1" smtClean="0">
                <a:solidFill>
                  <a:srgbClr val="333399"/>
                </a:solidFill>
              </a:rPr>
              <a:t>≥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endParaRPr lang="en-US" altLang="zh-CN" sz="3600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5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AD26-587F-A54E-AE77-47208FB040D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229600" cy="590391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我们的问题相当于求从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点的路径中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不穿越过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线上点的路径数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可以经过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即需求出路径上各点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满足条件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dirty="0" err="1">
                <a:solidFill>
                  <a:srgbClr val="333399"/>
                </a:solidFill>
              </a:rPr>
              <a:t>≥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这个问题与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的问题不一样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那里不允许经过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现在可以经过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但不许穿过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这条直线是的点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但是我们可以把这个问题转化为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中的情况来加以解决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实际上相当于进行一个坐标变换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00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67A7-64B0-42D7-AFEA-0BB50B05EB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pPr algn="l"/>
            <a:r>
              <a:rPr lang="en-US" altLang="zh-CN">
                <a:solidFill>
                  <a:srgbClr val="FF5050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可重排列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754063"/>
          </a:xfrm>
        </p:spPr>
        <p:txBody>
          <a:bodyPr/>
          <a:lstStyle/>
          <a:p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定义 从一个多重集</a:t>
            </a: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908175" y="2133600"/>
          <a:ext cx="43926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6" name="Equation" r:id="rId3" imgW="1104840" imgH="177480" progId="Equation.DSMT4">
                  <p:embed/>
                </p:oleObj>
              </mc:Choice>
              <mc:Fallback>
                <p:oleObj name="Equation" r:id="rId3" imgW="11048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43926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990600" y="2819400"/>
            <a:ext cx="64770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中有序选取的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个元素叫做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-(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排列。当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时也叫做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的一个排列</a:t>
            </a:r>
            <a:r>
              <a:rPr kumimoji="1"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4343400" y="3324225"/>
          <a:ext cx="41163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7" name="Equation" r:id="rId5" imgW="1231560" imgH="177480" progId="Equation.DSMT4">
                  <p:embed/>
                </p:oleObj>
              </mc:Choice>
              <mc:Fallback>
                <p:oleObj name="Equation" r:id="rId5" imgW="123156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24225"/>
                        <a:ext cx="41163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810-F6CF-1C4A-AD9E-94B5DA75033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9753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满足要求的路径一定不会经过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可以建立一个新坐标系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原点在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(-1,0),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这样我们原来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点在新坐标系里面的坐标就成了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自然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&gt;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从新坐标系原点出发到达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n+1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如果所经过的点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&gt;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点后的路径正好是满足条件的路径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图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4.3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所以只需求出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n+1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上点的路径数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21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4618-EA9B-154E-AA7F-2FDCC357B09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29411" name="Text Box 35"/>
          <p:cNvSpPr txBox="1">
            <a:spLocks noChangeArrowheads="1"/>
          </p:cNvSpPr>
          <p:nvPr/>
        </p:nvSpPr>
        <p:spPr bwMode="auto">
          <a:xfrm>
            <a:off x="4139952" y="6237312"/>
            <a:ext cx="985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/>
              </a:rPr>
              <a:t>图</a:t>
            </a:r>
            <a:r>
              <a:rPr lang="en-US" altLang="zh-CN" sz="2800" dirty="0">
                <a:solidFill>
                  <a:srgbClr val="FF0000"/>
                </a:solidFill>
                <a:effectLst/>
              </a:rPr>
              <a:t>4.3</a:t>
            </a:r>
          </a:p>
        </p:txBody>
      </p:sp>
      <p:grpSp>
        <p:nvGrpSpPr>
          <p:cNvPr id="2" name="组 1"/>
          <p:cNvGrpSpPr/>
          <p:nvPr/>
        </p:nvGrpSpPr>
        <p:grpSpPr>
          <a:xfrm rot="16200000" flipV="1">
            <a:off x="2209289" y="609178"/>
            <a:ext cx="3835994" cy="4633844"/>
            <a:chOff x="1116013" y="260350"/>
            <a:chExt cx="5976937" cy="4968875"/>
          </a:xfrm>
        </p:grpSpPr>
        <p:sp>
          <p:nvSpPr>
            <p:cNvPr id="229378" name="Line 2"/>
            <p:cNvSpPr>
              <a:spLocks noChangeShapeType="1"/>
            </p:cNvSpPr>
            <p:nvPr/>
          </p:nvSpPr>
          <p:spPr bwMode="auto">
            <a:xfrm>
              <a:off x="1116013" y="5229225"/>
              <a:ext cx="5616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79" name="Line 3"/>
            <p:cNvSpPr>
              <a:spLocks noChangeShapeType="1"/>
            </p:cNvSpPr>
            <p:nvPr/>
          </p:nvSpPr>
          <p:spPr bwMode="auto">
            <a:xfrm flipV="1">
              <a:off x="1835150" y="692150"/>
              <a:ext cx="0" cy="4537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0" name="Line 4"/>
            <p:cNvSpPr>
              <a:spLocks noChangeShapeType="1"/>
            </p:cNvSpPr>
            <p:nvPr/>
          </p:nvSpPr>
          <p:spPr bwMode="auto">
            <a:xfrm>
              <a:off x="2555875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1" name="Line 5"/>
            <p:cNvSpPr>
              <a:spLocks noChangeShapeType="1"/>
            </p:cNvSpPr>
            <p:nvPr/>
          </p:nvSpPr>
          <p:spPr bwMode="auto">
            <a:xfrm>
              <a:off x="3348038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2" name="Line 6"/>
            <p:cNvSpPr>
              <a:spLocks noChangeShapeType="1"/>
            </p:cNvSpPr>
            <p:nvPr/>
          </p:nvSpPr>
          <p:spPr bwMode="auto">
            <a:xfrm>
              <a:off x="4067175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3" name="Line 7"/>
            <p:cNvSpPr>
              <a:spLocks noChangeShapeType="1"/>
            </p:cNvSpPr>
            <p:nvPr/>
          </p:nvSpPr>
          <p:spPr bwMode="auto">
            <a:xfrm>
              <a:off x="4859338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4" name="Line 8"/>
            <p:cNvSpPr>
              <a:spLocks noChangeShapeType="1"/>
            </p:cNvSpPr>
            <p:nvPr/>
          </p:nvSpPr>
          <p:spPr bwMode="auto">
            <a:xfrm>
              <a:off x="5580063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5" name="Line 9"/>
            <p:cNvSpPr>
              <a:spLocks noChangeShapeType="1"/>
            </p:cNvSpPr>
            <p:nvPr/>
          </p:nvSpPr>
          <p:spPr bwMode="auto">
            <a:xfrm>
              <a:off x="6300788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6" name="Line 10"/>
            <p:cNvSpPr>
              <a:spLocks noChangeShapeType="1"/>
            </p:cNvSpPr>
            <p:nvPr/>
          </p:nvSpPr>
          <p:spPr bwMode="auto">
            <a:xfrm>
              <a:off x="1116013" y="4581525"/>
              <a:ext cx="5113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7" name="Line 11"/>
            <p:cNvSpPr>
              <a:spLocks noChangeShapeType="1"/>
            </p:cNvSpPr>
            <p:nvPr/>
          </p:nvSpPr>
          <p:spPr bwMode="auto">
            <a:xfrm>
              <a:off x="1116013" y="3860800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8" name="Line 12"/>
            <p:cNvSpPr>
              <a:spLocks noChangeShapeType="1"/>
            </p:cNvSpPr>
            <p:nvPr/>
          </p:nvSpPr>
          <p:spPr bwMode="auto">
            <a:xfrm>
              <a:off x="1116013" y="3213100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9" name="Line 13"/>
            <p:cNvSpPr>
              <a:spLocks noChangeShapeType="1"/>
            </p:cNvSpPr>
            <p:nvPr/>
          </p:nvSpPr>
          <p:spPr bwMode="auto">
            <a:xfrm>
              <a:off x="1116013" y="2492375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0" name="Line 14"/>
            <p:cNvSpPr>
              <a:spLocks noChangeShapeType="1"/>
            </p:cNvSpPr>
            <p:nvPr/>
          </p:nvSpPr>
          <p:spPr bwMode="auto">
            <a:xfrm>
              <a:off x="1116013" y="1773238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1" name="Line 15"/>
            <p:cNvSpPr>
              <a:spLocks noChangeShapeType="1"/>
            </p:cNvSpPr>
            <p:nvPr/>
          </p:nvSpPr>
          <p:spPr bwMode="auto">
            <a:xfrm>
              <a:off x="1116013" y="1125538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2" name="Line 16"/>
            <p:cNvSpPr>
              <a:spLocks noChangeShapeType="1"/>
            </p:cNvSpPr>
            <p:nvPr/>
          </p:nvSpPr>
          <p:spPr bwMode="auto">
            <a:xfrm flipV="1">
              <a:off x="1835150" y="404813"/>
              <a:ext cx="5257800" cy="4824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9" name="Line 23"/>
            <p:cNvSpPr>
              <a:spLocks noChangeShapeType="1"/>
            </p:cNvSpPr>
            <p:nvPr/>
          </p:nvSpPr>
          <p:spPr bwMode="auto">
            <a:xfrm>
              <a:off x="1835150" y="5229225"/>
              <a:ext cx="7207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3" name="Line 37"/>
            <p:cNvSpPr>
              <a:spLocks noChangeShapeType="1"/>
            </p:cNvSpPr>
            <p:nvPr/>
          </p:nvSpPr>
          <p:spPr bwMode="auto">
            <a:xfrm flipV="1">
              <a:off x="1116013" y="692150"/>
              <a:ext cx="0" cy="45370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5" name="Line 39"/>
            <p:cNvSpPr>
              <a:spLocks noChangeShapeType="1"/>
            </p:cNvSpPr>
            <p:nvPr/>
          </p:nvSpPr>
          <p:spPr bwMode="auto">
            <a:xfrm flipV="1">
              <a:off x="1116013" y="260350"/>
              <a:ext cx="5400675" cy="49688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6" name="Line 40"/>
            <p:cNvSpPr>
              <a:spLocks noChangeShapeType="1"/>
            </p:cNvSpPr>
            <p:nvPr/>
          </p:nvSpPr>
          <p:spPr bwMode="auto">
            <a:xfrm flipV="1">
              <a:off x="2555875" y="4581525"/>
              <a:ext cx="0" cy="647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7" name="Line 41"/>
            <p:cNvSpPr>
              <a:spLocks noChangeShapeType="1"/>
            </p:cNvSpPr>
            <p:nvPr/>
          </p:nvSpPr>
          <p:spPr bwMode="auto">
            <a:xfrm>
              <a:off x="2555875" y="4581525"/>
              <a:ext cx="1511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8" name="Line 42"/>
            <p:cNvSpPr>
              <a:spLocks noChangeShapeType="1"/>
            </p:cNvSpPr>
            <p:nvPr/>
          </p:nvSpPr>
          <p:spPr bwMode="auto">
            <a:xfrm flipV="1">
              <a:off x="4067175" y="3213100"/>
              <a:ext cx="0" cy="13684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9" name="Line 43"/>
            <p:cNvSpPr>
              <a:spLocks noChangeShapeType="1"/>
            </p:cNvSpPr>
            <p:nvPr/>
          </p:nvSpPr>
          <p:spPr bwMode="auto">
            <a:xfrm>
              <a:off x="4067175" y="3213100"/>
              <a:ext cx="15128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20" name="Line 44"/>
            <p:cNvSpPr>
              <a:spLocks noChangeShapeType="1"/>
            </p:cNvSpPr>
            <p:nvPr/>
          </p:nvSpPr>
          <p:spPr bwMode="auto">
            <a:xfrm flipV="1">
              <a:off x="5580063" y="2492375"/>
              <a:ext cx="0" cy="7207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21" name="Line 45"/>
            <p:cNvSpPr>
              <a:spLocks noChangeShapeType="1"/>
            </p:cNvSpPr>
            <p:nvPr/>
          </p:nvSpPr>
          <p:spPr bwMode="auto">
            <a:xfrm>
              <a:off x="5580063" y="2492375"/>
              <a:ext cx="7207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23" name="Line 47"/>
            <p:cNvSpPr>
              <a:spLocks noChangeShapeType="1"/>
            </p:cNvSpPr>
            <p:nvPr/>
          </p:nvSpPr>
          <p:spPr bwMode="auto">
            <a:xfrm>
              <a:off x="1116013" y="5229225"/>
              <a:ext cx="7191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99592" y="4077072"/>
            <a:ext cx="86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(0,0)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896913" y="3573016"/>
            <a:ext cx="9229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/>
              </a:rPr>
              <a:t>(</a:t>
            </a:r>
            <a:r>
              <a:rPr lang="en-US" altLang="zh-CN" sz="2800" dirty="0" smtClean="0">
                <a:effectLst/>
              </a:rPr>
              <a:t>0</a:t>
            </a:r>
            <a:r>
              <a:rPr lang="en-US" altLang="zh-CN" sz="2800" dirty="0" smtClean="0">
                <a:effectLst/>
              </a:rPr>
              <a:t>,</a:t>
            </a:r>
            <a:r>
              <a:rPr lang="en-US" altLang="zh-CN" sz="2800" dirty="0" smtClean="0">
                <a:effectLst/>
              </a:rPr>
              <a:t>1</a:t>
            </a:r>
            <a:r>
              <a:rPr lang="en-US" altLang="zh-CN" sz="2800" dirty="0" smtClean="0">
                <a:effectLst/>
              </a:rPr>
              <a:t>)</a:t>
            </a:r>
            <a:endParaRPr lang="en-US" altLang="zh-CN" sz="2800" dirty="0">
              <a:effectLst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1115616" y="4941168"/>
            <a:ext cx="10425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(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,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-1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)</a:t>
            </a:r>
            <a:endParaRPr lang="en-US" altLang="zh-CN" sz="2800" dirty="0">
              <a:solidFill>
                <a:srgbClr val="0000FF"/>
              </a:solidFill>
              <a:effectLst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3923928" y="836712"/>
            <a:ext cx="10223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/>
              </a:rPr>
              <a:t>(</a:t>
            </a:r>
            <a:r>
              <a:rPr lang="en-US" altLang="zh-CN" sz="2800" i="1" dirty="0" err="1" smtClean="0">
                <a:effectLst/>
              </a:rPr>
              <a:t>m</a:t>
            </a:r>
            <a:r>
              <a:rPr lang="en-US" altLang="zh-CN" sz="2800" dirty="0" err="1" smtClean="0">
                <a:effectLst/>
              </a:rPr>
              <a:t>,</a:t>
            </a:r>
            <a:r>
              <a:rPr lang="en-US" altLang="zh-CN" sz="2800" i="1" dirty="0" err="1" smtClean="0">
                <a:effectLst/>
              </a:rPr>
              <a:t>n</a:t>
            </a:r>
            <a:r>
              <a:rPr lang="en-US" altLang="zh-CN" sz="2800" dirty="0" smtClean="0">
                <a:effectLst/>
              </a:rPr>
              <a:t>)</a:t>
            </a:r>
            <a:endParaRPr lang="en-US" altLang="zh-CN" sz="2800" dirty="0">
              <a:effectLst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3851920" y="404664"/>
            <a:ext cx="1431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m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,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dirty="0" smtClean="0">
                <a:solidFill>
                  <a:srgbClr val="0000FF"/>
                </a:solidFill>
                <a:effectLst/>
              </a:rPr>
              <a:t>+1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)</a:t>
            </a:r>
            <a:endParaRPr lang="en-US" altLang="zh-CN" sz="2800" dirty="0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244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3F3-78EC-BD42-BE2E-9E30D365E9B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0" y="265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02436"/>
              </p:ext>
            </p:extLst>
          </p:nvPr>
        </p:nvGraphicFramePr>
        <p:xfrm>
          <a:off x="2483768" y="2636912"/>
          <a:ext cx="412432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2" name="公式" r:id="rId3" imgW="1574800" imgH="444500" progId="Equation.3">
                  <p:embed/>
                </p:oleObj>
              </mc:Choice>
              <mc:Fallback>
                <p:oleObj name="公式" r:id="rId3" imgW="157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36912"/>
                        <a:ext cx="4124325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1944687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这样变换之后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相当于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</a:t>
            </a:r>
            <a:r>
              <a:rPr lang="en-US" altLang="zh-CN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则相当于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其中的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由此我们知道所要求的路径数目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如下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6497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45A6-3DF8-4706-8E38-C7950AAB7B3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Stirling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近似公式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9527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在组合数学中经常遇到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n!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计算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随着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的增大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结果增长迅速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Stirling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公式给出一个求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n!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的近似公式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它对从事计算和理论分析都是有意义的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Stirling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2555875" y="4252913"/>
          <a:ext cx="42481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6" name="公式" r:id="rId3" imgW="1002865" imgH="469696" progId="Equation.3">
                  <p:embed/>
                </p:oleObj>
              </mc:Choice>
              <mc:Fallback>
                <p:oleObj name="公式" r:id="rId3" imgW="1002865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52913"/>
                        <a:ext cx="4248150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6E5A-DFA2-4707-9DC3-2315C864523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2895600"/>
            <a:ext cx="8229600" cy="893763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绝对误差：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978025" y="1100138"/>
          <a:ext cx="511492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7" name="公式" r:id="rId3" imgW="1358310" imgH="444307" progId="Equation.3">
                  <p:embed/>
                </p:oleObj>
              </mc:Choice>
              <mc:Fallback>
                <p:oleObj name="公式" r:id="rId3" imgW="1358310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100138"/>
                        <a:ext cx="5114925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1908175" y="3860800"/>
          <a:ext cx="583247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8" name="公式" r:id="rId5" imgW="1625600" imgH="533400" progId="Equation.3">
                  <p:embed/>
                </p:oleObj>
              </mc:Choice>
              <mc:Fallback>
                <p:oleObj name="公式" r:id="rId5" imgW="16256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5832475" cy="190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539750" y="476250"/>
            <a:ext cx="8229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相对误差：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  <p:bldP spid="1761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11560" y="5284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考考题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79799"/>
              </p:ext>
            </p:extLst>
          </p:nvPr>
        </p:nvGraphicFramePr>
        <p:xfrm>
          <a:off x="3006725" y="3644223"/>
          <a:ext cx="20955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6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644223"/>
                        <a:ext cx="20955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874" name="Picture 2" descr="F:\同等学力\2016春 图论与组合优化\考题分类\排列组合\12-2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5" y="2060848"/>
            <a:ext cx="8852628" cy="4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3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8C02-41FC-4842-AAAE-332285067620}" type="slidenum">
              <a:rPr lang="en-US" altLang="zh-CN" smtClean="0"/>
              <a:pPr/>
              <a:t>36</a:t>
            </a:fld>
            <a:endParaRPr lang="en-US" altLang="zh-CN"/>
          </a:p>
        </p:txBody>
      </p:sp>
      <p:pic>
        <p:nvPicPr>
          <p:cNvPr id="208898" name="Picture 2" descr="F:\同等学力\2016春 图论与组合优化\考题分类\排列组合\12-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1" y="2060848"/>
            <a:ext cx="8963801" cy="43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67534"/>
              </p:ext>
            </p:extLst>
          </p:nvPr>
        </p:nvGraphicFramePr>
        <p:xfrm>
          <a:off x="2738672" y="3850635"/>
          <a:ext cx="19145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1" name="Equation" r:id="rId4" imgW="672840" imgH="241200" progId="Equation.DSMT4">
                  <p:embed/>
                </p:oleObj>
              </mc:Choice>
              <mc:Fallback>
                <p:oleObj name="Equation" r:id="rId4" imgW="672840" imgH="24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672" y="3850635"/>
                        <a:ext cx="19145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90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8C02-41FC-4842-AAAE-332285067620}" type="slidenum">
              <a:rPr lang="en-US" altLang="zh-CN" smtClean="0"/>
              <a:pPr/>
              <a:t>37</a:t>
            </a:fld>
            <a:endParaRPr lang="en-US" altLang="zh-CN"/>
          </a:p>
        </p:txBody>
      </p:sp>
      <p:pic>
        <p:nvPicPr>
          <p:cNvPr id="209922" name="Picture 2" descr="F:\同等学力\2016春 图论与组合优化\考题分类\排列组合\13-2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4" y="1649490"/>
            <a:ext cx="8745552" cy="96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00037"/>
              </p:ext>
            </p:extLst>
          </p:nvPr>
        </p:nvGraphicFramePr>
        <p:xfrm>
          <a:off x="2936875" y="3851275"/>
          <a:ext cx="15176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3" name="Equation" r:id="rId4" imgW="533160" imgH="241200" progId="Equation.DSMT4">
                  <p:embed/>
                </p:oleObj>
              </mc:Choice>
              <mc:Fallback>
                <p:oleObj name="Equation" r:id="rId4" imgW="53316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851275"/>
                        <a:ext cx="15176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64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6A7F-11ED-4767-B0EA-FD2C38BC0505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336550" y="2749550"/>
          <a:ext cx="82677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9" name="Equation" r:id="rId3" imgW="2501640" imgH="672840" progId="Equation.DSMT4">
                  <p:embed/>
                </p:oleObj>
              </mc:Choice>
              <mc:Fallback>
                <p:oleObj name="Equation" r:id="rId3" imgW="2501640" imgH="672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749550"/>
                        <a:ext cx="826770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838200" y="981075"/>
            <a:ext cx="60960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设多重集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则的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r-(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排列数是</a:t>
            </a:r>
            <a:endParaRPr kumimoji="1" lang="zh-CN" altLang="en-US" sz="3200" i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1494" name="Object 6"/>
          <p:cNvGraphicFramePr>
            <a:graphicFrameLocks noGrp="1" noChangeAspect="1"/>
          </p:cNvGraphicFramePr>
          <p:nvPr>
            <p:ph/>
          </p:nvPr>
        </p:nvGraphicFramePr>
        <p:xfrm>
          <a:off x="3779838" y="1042988"/>
          <a:ext cx="40338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0" name="Equation" r:id="rId5" imgW="1244520" imgH="177480" progId="Equation.DSMT4">
                  <p:embed/>
                </p:oleObj>
              </mc:Choice>
              <mc:Fallback>
                <p:oleObj name="Equation" r:id="rId5" imgW="12445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042988"/>
                        <a:ext cx="40338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1496" name="Group 8"/>
          <p:cNvGrpSpPr>
            <a:grpSpLocks/>
          </p:cNvGrpSpPr>
          <p:nvPr/>
        </p:nvGrpSpPr>
        <p:grpSpPr bwMode="auto">
          <a:xfrm>
            <a:off x="5003800" y="1428750"/>
            <a:ext cx="571500" cy="704850"/>
            <a:chOff x="3552" y="3473"/>
            <a:chExt cx="360" cy="444"/>
          </a:xfrm>
        </p:grpSpPr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3696" y="3473"/>
              <a:ext cx="2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191498" name="Rectangle 10"/>
            <p:cNvSpPr>
              <a:spLocks noChangeArrowheads="1"/>
            </p:cNvSpPr>
            <p:nvPr/>
          </p:nvSpPr>
          <p:spPr bwMode="auto">
            <a:xfrm>
              <a:off x="3552" y="35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7278-6C0A-4AD1-BA5F-6108BAF274A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ea typeface="楷体_GB2312" pitchFamily="49" charset="-122"/>
              </a:rPr>
              <a:t>例</a:t>
            </a:r>
            <a:r>
              <a:rPr lang="zh-CN" altLang="en-US">
                <a:ea typeface="楷体_GB2312" pitchFamily="49" charset="-122"/>
              </a:rPr>
              <a:t> 求</a:t>
            </a:r>
            <a:r>
              <a:rPr lang="en-US" altLang="zh-CN">
                <a:ea typeface="楷体_GB2312" pitchFamily="49" charset="-122"/>
              </a:rPr>
              <a:t>4</a:t>
            </a:r>
            <a:r>
              <a:rPr lang="zh-CN" altLang="en-US">
                <a:ea typeface="楷体_GB2312" pitchFamily="49" charset="-122"/>
              </a:rPr>
              <a:t>位数的二进制数的个数</a:t>
            </a: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609600" y="1752600"/>
          <a:ext cx="68881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5" name="Equation" r:id="rId3" imgW="2145960" imgH="355320" progId="Equation.DSMT4">
                  <p:embed/>
                </p:oleObj>
              </mc:Choice>
              <mc:Fallback>
                <p:oleObj name="Equation" r:id="rId3" imgW="214596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68881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533400" y="4343400"/>
            <a:ext cx="79946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解：所求的标志数是多重集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{2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红旗，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黄旗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的排列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数，故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N=5!/(2!*3!)=10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533400" y="2971800"/>
            <a:ext cx="75438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例 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用两面红旗，三面黄旗依次悬挂在一根旗杆上，问可以组成多少种不同的标志？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build="p" autoUpdateAnimBg="0"/>
      <p:bldP spid="192516" grpId="0" autoUpdateAnimBg="0"/>
      <p:bldP spid="1925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6814-2B5F-4F9A-9874-7EA14E05269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允许重复的组合</a:t>
            </a:r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----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可重组合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648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的组合是指从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,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允许重复，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即允许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.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允许重复的组合个数记作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 smtClean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中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个作可重的组合，其个数为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C(n+r-1,r)</a:t>
            </a: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96602"/>
              </p:ext>
            </p:extLst>
          </p:nvPr>
        </p:nvGraphicFramePr>
        <p:xfrm>
          <a:off x="5796136" y="1484784"/>
          <a:ext cx="1944216" cy="51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6" name="公式" r:id="rId3" imgW="622300" imgH="165100" progId="Equation.3">
                  <p:embed/>
                </p:oleObj>
              </mc:Choice>
              <mc:Fallback>
                <p:oleObj name="公式" r:id="rId3" imgW="622300" imgH="165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484784"/>
                        <a:ext cx="1944216" cy="51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50367"/>
              </p:ext>
            </p:extLst>
          </p:nvPr>
        </p:nvGraphicFramePr>
        <p:xfrm>
          <a:off x="2555776" y="1999410"/>
          <a:ext cx="2088232" cy="695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7" name="Equation" r:id="rId5" imgW="533160" imgH="177480" progId="Equation.DSMT4">
                  <p:embed/>
                </p:oleObj>
              </mc:Choice>
              <mc:Fallback>
                <p:oleObj name="Equation" r:id="rId5" imgW="53316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99410"/>
                        <a:ext cx="2088232" cy="695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458496"/>
              </p:ext>
            </p:extLst>
          </p:nvPr>
        </p:nvGraphicFramePr>
        <p:xfrm>
          <a:off x="395536" y="2708920"/>
          <a:ext cx="19780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8" name="Equation" r:id="rId7" imgW="609480" imgH="190440" progId="Equation.DSMT4">
                  <p:embed/>
                </p:oleObj>
              </mc:Choice>
              <mc:Fallback>
                <p:oleObj name="Equation" r:id="rId7" imgW="60948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08920"/>
                        <a:ext cx="19780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57650"/>
              </p:ext>
            </p:extLst>
          </p:nvPr>
        </p:nvGraphicFramePr>
        <p:xfrm>
          <a:off x="2339752" y="3933056"/>
          <a:ext cx="18557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9" name="公式" r:id="rId9" imgW="622300" imgH="165100" progId="Equation.3">
                  <p:embed/>
                </p:oleObj>
              </mc:Choice>
              <mc:Fallback>
                <p:oleObj name="公式" r:id="rId9" imgW="622300" imgH="165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933056"/>
                        <a:ext cx="18557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7020272" y="2780928"/>
            <a:ext cx="2286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67-9804-4A5E-AFA1-C44A15BE879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证明</a:t>
            </a:r>
            <a:endParaRPr lang="zh-CN" altLang="en-US" b="1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772400" cy="52578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的计数问题相当于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相同的球放入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个互异的盒子，每个盒子中球数不加限制的方案的计数。而后一问题又可转换为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个相同的球与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n-1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个相同的盒壁的排列的问题。</a:t>
            </a:r>
          </a:p>
          <a:p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1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易知所求计数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  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C(n+r-1,r)</a:t>
            </a:r>
          </a:p>
          <a:p>
            <a:pPr>
              <a:lnSpc>
                <a:spcPct val="80000"/>
              </a:lnSpc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3886200" y="5070252"/>
            <a:ext cx="1622425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kumimoji="1" lang="zh-CN" altLang="zh-CN" sz="2800" dirty="0">
                <a:latin typeface="Times New Roman" pitchFamily="18" charset="0"/>
              </a:rPr>
              <a:t> (</a:t>
            </a:r>
            <a:r>
              <a:rPr kumimoji="1" lang="en-US" altLang="zh-CN" sz="2800" dirty="0">
                <a:latin typeface="Times New Roman" pitchFamily="18" charset="0"/>
              </a:rPr>
              <a:t>n-1+r)!</a:t>
            </a:r>
          </a:p>
          <a:p>
            <a:pPr>
              <a:lnSpc>
                <a:spcPct val="50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————</a:t>
            </a:r>
          </a:p>
          <a:p>
            <a:pPr>
              <a:lnSpc>
                <a:spcPct val="50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 r!(n-1)!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771775" y="3429000"/>
            <a:ext cx="3132138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kumimoji="1" lang="zh-CN" altLang="zh-CN" sz="2400">
                <a:latin typeface="Times New Roman" pitchFamily="18" charset="0"/>
              </a:rPr>
              <a:t>     </a:t>
            </a:r>
            <a:r>
              <a:rPr kumimoji="1" lang="en-US" altLang="zh-CN" sz="2400">
                <a:latin typeface="Times New Roman" pitchFamily="18" charset="0"/>
              </a:rPr>
              <a:t>r</a:t>
            </a:r>
            <a:r>
              <a:rPr kumimoji="1" lang="zh-CN" altLang="en-US" sz="2400">
                <a:latin typeface="Times New Roman" pitchFamily="18" charset="0"/>
              </a:rPr>
              <a:t>个相同的球</a:t>
            </a:r>
          </a:p>
          <a:p>
            <a:pPr>
              <a:lnSpc>
                <a:spcPct val="30000"/>
              </a:lnSpc>
            </a:pPr>
            <a:r>
              <a:rPr kumimoji="1" lang="zh-CN" altLang="en-US" sz="1200">
                <a:latin typeface="Times New Roman" pitchFamily="18" charset="0"/>
              </a:rPr>
              <a:t>                                </a:t>
            </a:r>
            <a:r>
              <a:rPr kumimoji="1" lang="en-US" altLang="zh-CN" sz="1200">
                <a:latin typeface="Times New Roman" pitchFamily="18" charset="0"/>
              </a:rPr>
              <a:t>/\</a:t>
            </a:r>
          </a:p>
          <a:p>
            <a:pPr>
              <a:lnSpc>
                <a:spcPct val="30000"/>
              </a:lnSpc>
            </a:pPr>
            <a:r>
              <a:rPr kumimoji="1" lang="en-US" altLang="zh-CN" sz="1200">
                <a:latin typeface="Times New Roman" pitchFamily="18" charset="0"/>
              </a:rPr>
              <a:t>   ———————</a:t>
            </a:r>
            <a:r>
              <a:rPr kumimoji="1" lang="zh-CN" altLang="en-US" sz="1200">
                <a:latin typeface="Times New Roman" pitchFamily="18" charset="0"/>
              </a:rPr>
              <a:t>　</a:t>
            </a:r>
            <a:r>
              <a:rPr kumimoji="1" lang="en-US" altLang="zh-CN" sz="1200">
                <a:latin typeface="Times New Roman" pitchFamily="18" charset="0"/>
              </a:rPr>
              <a:t>————————</a:t>
            </a:r>
          </a:p>
          <a:p>
            <a:pPr>
              <a:lnSpc>
                <a:spcPct val="30000"/>
              </a:lnSpc>
            </a:pPr>
            <a:r>
              <a:rPr kumimoji="1" lang="zh-CN" altLang="en-US" sz="1200">
                <a:latin typeface="Times New Roman" pitchFamily="18" charset="0"/>
              </a:rPr>
              <a:t>／　　　　　　　　　　　　　 　　  </a:t>
            </a:r>
            <a:r>
              <a:rPr kumimoji="1" lang="en-US" altLang="zh-CN" sz="1200">
                <a:latin typeface="Times New Roman" pitchFamily="18" charset="0"/>
              </a:rPr>
              <a:t>\</a:t>
            </a:r>
          </a:p>
          <a:p>
            <a:pPr>
              <a:lnSpc>
                <a:spcPct val="60000"/>
              </a:lnSpc>
            </a:pPr>
            <a:r>
              <a:rPr kumimoji="1" lang="en-US" altLang="zh-CN" sz="2400">
                <a:latin typeface="Times New Roman" pitchFamily="18" charset="0"/>
              </a:rPr>
              <a:t>0…010…01…10…0</a:t>
            </a:r>
          </a:p>
          <a:p>
            <a:pPr>
              <a:lnSpc>
                <a:spcPct val="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en-US" altLang="zh-CN" sz="1200">
                <a:latin typeface="Times New Roman" pitchFamily="18" charset="0"/>
              </a:rPr>
              <a:t>\                                 /</a:t>
            </a:r>
          </a:p>
          <a:p>
            <a:pPr>
              <a:lnSpc>
                <a:spcPct val="20000"/>
              </a:lnSpc>
            </a:pPr>
            <a:r>
              <a:rPr kumimoji="1" lang="en-US" altLang="zh-CN" sz="1200">
                <a:latin typeface="Times New Roman" pitchFamily="18" charset="0"/>
              </a:rPr>
              <a:t>                 ————  ————</a:t>
            </a:r>
          </a:p>
          <a:p>
            <a:pPr>
              <a:lnSpc>
                <a:spcPct val="20000"/>
              </a:lnSpc>
            </a:pPr>
            <a:r>
              <a:rPr kumimoji="1" lang="en-US" altLang="zh-CN" sz="1200">
                <a:latin typeface="Times New Roman" pitchFamily="18" charset="0"/>
              </a:rPr>
              <a:t>          </a:t>
            </a:r>
            <a:r>
              <a:rPr kumimoji="1" lang="zh-CN" altLang="en-US" sz="1200">
                <a:latin typeface="Times New Roman" pitchFamily="18" charset="0"/>
              </a:rPr>
              <a:t>　　　　　   </a:t>
            </a:r>
            <a:r>
              <a:rPr kumimoji="1" lang="en-US" altLang="zh-CN" sz="1200">
                <a:latin typeface="Times New Roman" pitchFamily="18" charset="0"/>
              </a:rPr>
              <a:t>\/</a:t>
            </a:r>
          </a:p>
          <a:p>
            <a:r>
              <a:rPr kumimoji="1" lang="zh-CN" altLang="zh-CN" sz="2400">
                <a:latin typeface="Times New Roman" pitchFamily="18" charset="0"/>
              </a:rPr>
              <a:t>　</a:t>
            </a:r>
            <a:r>
              <a:rPr kumimoji="1" lang="en-US" altLang="zh-CN" sz="2400">
                <a:latin typeface="Times New Roman" pitchFamily="18" charset="0"/>
              </a:rPr>
              <a:t>n-1</a:t>
            </a:r>
            <a:r>
              <a:rPr kumimoji="1" lang="zh-CN" altLang="en-US" sz="2400">
                <a:latin typeface="Times New Roman" pitchFamily="18" charset="0"/>
              </a:rPr>
              <a:t>个相同的盒壁</a:t>
            </a:r>
          </a:p>
        </p:txBody>
      </p:sp>
      <p:sp>
        <p:nvSpPr>
          <p:cNvPr id="195591" name="Line 7"/>
          <p:cNvSpPr>
            <a:spLocks noChangeShapeType="1"/>
          </p:cNvSpPr>
          <p:nvPr/>
        </p:nvSpPr>
        <p:spPr bwMode="auto">
          <a:xfrm>
            <a:off x="900113" y="11969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  <p:bldP spid="195588" grpId="0" autoUpdateAnimBg="0"/>
      <p:bldP spid="1955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C2D-5C37-4E08-A21B-3EDEE2969FA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8135938" cy="515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　　　　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与下面的数列对应相加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0&lt;1&lt;2&lt;…&lt;i-1&lt;…&lt;r-1   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 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≤n+r-1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(n+r-1,r)</a:t>
            </a:r>
          </a:p>
          <a:p>
            <a:pPr>
              <a:lnSpc>
                <a:spcPct val="90000"/>
              </a:lnSpc>
            </a:pP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 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endParaRPr lang="en-US" altLang="zh-CN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显然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是双射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)=C(n+r-1,r)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3059832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－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3719513" y="4479925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-1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6616" name="Rectangle 8"/>
          <p:cNvSpPr>
            <a:spLocks noGrp="1" noChangeArrowheads="1"/>
          </p:cNvSpPr>
          <p:nvPr>
            <p:ph type="title"/>
          </p:nvPr>
        </p:nvSpPr>
        <p:spPr>
          <a:xfrm>
            <a:off x="112713" y="53975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证明</a:t>
            </a: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2124075" y="57086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</a:rPr>
              <a:t>－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utoUpdateAnimBg="0"/>
      <p:bldP spid="196612" grpId="0" autoUpdateAnimBg="0"/>
      <p:bldP spid="196614" grpId="0" autoUpdateAnimBg="0"/>
      <p:bldP spid="1966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43A7-549F-40B9-8132-3252E0DFAB8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1.8.2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不相邻的组合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相邻的组合是指从序列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{1,2,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个，不允许重复且不存在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两个相邻的数同时出现于一个组合中的组合</a:t>
            </a: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={1,2,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个作不相邻的组合，其个数为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+1,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2548</Words>
  <Application>Microsoft Macintosh PowerPoint</Application>
  <PresentationFormat>全屏显示(4:3)</PresentationFormat>
  <Paragraphs>228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默认设计模板</vt:lpstr>
      <vt:lpstr>Photo Editor 照片</vt:lpstr>
      <vt:lpstr>Equation</vt:lpstr>
      <vt:lpstr>公式</vt:lpstr>
      <vt:lpstr>Microsoft 公式</vt:lpstr>
      <vt:lpstr>PowerPoint 演示文稿</vt:lpstr>
      <vt:lpstr>允许重复的排列--- 多重集的排列</vt:lpstr>
      <vt:lpstr>  可重排列</vt:lpstr>
      <vt:lpstr>PowerPoint 演示文稿</vt:lpstr>
      <vt:lpstr>PowerPoint 演示文稿</vt:lpstr>
      <vt:lpstr>允许重复的组合----可重组合</vt:lpstr>
      <vt:lpstr>定理1.2证明</vt:lpstr>
      <vt:lpstr>定理1.2证明</vt:lpstr>
      <vt:lpstr>1.8.2不相邻的组合</vt:lpstr>
      <vt:lpstr>定理1.4的证明</vt:lpstr>
      <vt:lpstr>PowerPoint 演示文稿</vt:lpstr>
      <vt:lpstr>若干组合等式</vt:lpstr>
      <vt:lpstr>PowerPoint 演示文稿</vt:lpstr>
      <vt:lpstr>四. 若干组合等式</vt:lpstr>
      <vt:lpstr>PowerPoint 演示文稿</vt:lpstr>
      <vt:lpstr>PowerPoint 演示文稿</vt:lpstr>
      <vt:lpstr>PowerPoint 演示文稿</vt:lpstr>
      <vt:lpstr>PowerPoint 演示文稿</vt:lpstr>
      <vt:lpstr>I. 与路径有关的问题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Stirling近似公式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hli@RUC</dc:creator>
  <cp:lastModifiedBy>昊 李</cp:lastModifiedBy>
  <cp:revision>107</cp:revision>
  <cp:lastPrinted>2016-05-14T09:03:09Z</cp:lastPrinted>
  <dcterms:created xsi:type="dcterms:W3CDTF">2002-09-10T13:28:36Z</dcterms:created>
  <dcterms:modified xsi:type="dcterms:W3CDTF">2017-11-04T10:39:29Z</dcterms:modified>
</cp:coreProperties>
</file>