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d9f199460d146e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/>
  <p:notesSz cx="6858000" cy="9144000"/>
  <p:defaultTextStyle>
    <a:lvl1pPr marL="0" lvl="0" indent="0" algn="ctr" defTabSz="91440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baseline="0">
        <a:solidFill>
          <a:schemeClr val="tx1"/>
        </a:solidFill>
        <a:latin typeface="Verdana"/>
        <a:ea typeface="宋体"/>
      </a:defRPr>
    </a:lvl1pPr>
    <a:lvl2pPr marL="457200" lvl="1" indent="0" algn="ctr" defTabSz="91440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baseline="0">
        <a:solidFill>
          <a:schemeClr val="tx1"/>
        </a:solidFill>
        <a:latin typeface="Verdana"/>
        <a:ea typeface="宋体"/>
      </a:defRPr>
    </a:lvl2pPr>
    <a:lvl3pPr marL="914400" lvl="2" indent="0" algn="ctr" defTabSz="91440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baseline="0">
        <a:solidFill>
          <a:schemeClr val="tx1"/>
        </a:solidFill>
        <a:latin typeface="Verdana"/>
        <a:ea typeface="宋体"/>
      </a:defRPr>
    </a:lvl3pPr>
    <a:lvl4pPr marL="1371600" lvl="3" indent="0" algn="ctr" defTabSz="91440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baseline="0">
        <a:solidFill>
          <a:schemeClr val="tx1"/>
        </a:solidFill>
        <a:latin typeface="Verdana"/>
        <a:ea typeface="宋体"/>
      </a:defRPr>
    </a:lvl4pPr>
    <a:lvl5pPr marL="1828800" lvl="4" indent="0" algn="ctr" defTabSz="91440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baseline="0">
        <a:solidFill>
          <a:schemeClr val="tx1"/>
        </a:solidFill>
        <a:latin typeface="Verdana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slide" Target="/ppt/slides/slide26.xml" Id="rId28" /><Relationship Type="http://schemas.openxmlformats.org/officeDocument/2006/relationships/slide" Target="/ppt/slides/slide27.xml" Id="rId29" /><Relationship Type="http://schemas.openxmlformats.org/officeDocument/2006/relationships/slide" Target="/ppt/slides/slide28.xml" Id="rId30" /><Relationship Type="http://schemas.openxmlformats.org/officeDocument/2006/relationships/slide" Target="/ppt/slides/slide29.xml" Id="rId31" /><Relationship Type="http://schemas.openxmlformats.org/officeDocument/2006/relationships/slide" Target="/ppt/slides/slide30.xml" Id="rId32" /><Relationship Type="http://schemas.openxmlformats.org/officeDocument/2006/relationships/slide" Target="/ppt/slides/slide31.xml" Id="rId33" /><Relationship Type="http://schemas.openxmlformats.org/officeDocument/2006/relationships/slide" Target="/ppt/slides/slide32.xml" Id="rId34" /><Relationship Type="http://schemas.openxmlformats.org/officeDocument/2006/relationships/slide" Target="/ppt/slides/slide33.xml" Id="rId35" /><Relationship Type="http://schemas.openxmlformats.org/officeDocument/2006/relationships/slide" Target="/ppt/slides/slide34.xml" Id="rId36" /><Relationship Type="http://schemas.openxmlformats.org/officeDocument/2006/relationships/slide" Target="/ppt/slides/slide35.xml" Id="rId37" /><Relationship Type="http://schemas.openxmlformats.org/officeDocument/2006/relationships/slide" Target="/ppt/slides/slide36.xml" Id="rId38" /><Relationship Type="http://schemas.openxmlformats.org/officeDocument/2006/relationships/slide" Target="/ppt/slides/slide37.xml" Id="rId39" /><Relationship Type="http://schemas.openxmlformats.org/officeDocument/2006/relationships/slide" Target="/ppt/slides/slide38.xml" Id="rId40" /><Relationship Type="http://schemas.openxmlformats.org/officeDocument/2006/relationships/slide" Target="/ppt/slides/slide39.xml" Id="rId41" /><Relationship Type="http://schemas.openxmlformats.org/officeDocument/2006/relationships/tableStyles" Target="/ppt/tableStyles.xml" Id="rId4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blipFill rotWithShape="0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rect l="l" t="t" r="r" b="b"/>
            <a:pathLst>
              <a:path w="7772400" h="109538" stroke="0">
                <a:moveTo>
                  <a:pt x="0" y="0"/>
                </a:moveTo>
                <a:lnTo>
                  <a:pt x="4803343" y="0"/>
                </a:lnTo>
                <a:lnTo>
                  <a:pt x="4803343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 defTabSz="914400"/>
            <a:endParaRPr lang="zh-CN" sz="2400">
              <a:latin typeface="Times New Roman"/>
            </a:endParaRPr>
          </a:p>
        </p:txBody>
      </p:sp>
      <p:sp>
        <p:nvSpPr>
          <p:cNvPr id="2050" name="Rectangle 2"/>
          <p:cNvSpPr/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lvl="0">
              <a:defRPr sz="4000"/>
            </a:lvl1pPr>
          </a:lstStyle>
          <a:p>
            <a:r>
              <a:rPr lang="zh-CN" strike="noStrike"/>
              <a:t>Click to edit Master title style</a:t>
            </a:r>
            <a:endParaRPr lang="zh-CN" strike="noStrike"/>
          </a:p>
        </p:txBody>
      </p:sp>
      <p:sp>
        <p:nvSpPr>
          <p:cNvPr id="2051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lvl="0" indent="0">
              <a:buFont typeface="Wingdings" charset="2"/>
              <a:buNone/>
              <a:defRPr sz="2800"/>
            </a:lvl1pPr>
          </a:lstStyle>
          <a:p>
            <a:r>
              <a:rPr lang="zh-CN" strike="noStrike"/>
              <a:t>Click to edit Master subtitle style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5" name="内容占位符 4"/>
          <p:cNvSpPr/>
          <p:nvPr>
            <p:ph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/>
          <p:nvPr>
            <p:ph idx="0"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</a:pPr>
            <a:endParaRPr lang="zh-CN" sz="3200" b="0" i="0" u="none" strike="noStrike" kern="0" spc="0" baseline="0">
              <a:solidFill>
                <a:schemeClr val="tx1"/>
              </a:solidFill>
              <a:latin typeface="Verdana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theme" Target="/ppt/slideMasters/theme/theme1.xml" Id="rId15" /><Relationship Type="http://schemas.openxmlformats.org/officeDocument/2006/relationships/image" Target="/ppt/media/image.png" Id="rId16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>
            <p:ph type="title" idx="4294967295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Rectangle 3"/>
          <p:cNvSpPr/>
          <p:nvPr>
            <p:ph type="body" idx="4294967295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t>Click to edit Master text styles</a:t>
            </a:r>
          </a:p>
          <a:p>
            <a:pPr marL="908050" lvl="1" indent="-436562"/>
            <a:r>
              <a:t>Second level</a:t>
            </a:r>
          </a:p>
          <a:p>
            <a:pPr marL="1304925" lvl="2" indent="-395288"/>
            <a:r>
              <a:t>Third level</a:t>
            </a:r>
          </a:p>
          <a:p>
            <a:pPr marL="1693862" lvl="3" indent="-387350"/>
            <a:r>
              <a:t>Fourth level</a:t>
            </a:r>
          </a:p>
          <a:p>
            <a:pPr marL="2093912" lvl="4" indent="-398462"/>
            <a:r>
              <a:t>Fifth level</a:t>
            </a:r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8"/>
          </a:xfrm>
          <a:custGeom>
            <a:rect l="l" t="t" r="r" b="b"/>
            <a:pathLst>
              <a:path w="7958138" h="109538" stroke="0">
                <a:moveTo>
                  <a:pt x="0" y="0"/>
                </a:moveTo>
                <a:lnTo>
                  <a:pt x="4655511" y="0"/>
                </a:lnTo>
                <a:lnTo>
                  <a:pt x="4655511" y="109538"/>
                </a:lnTo>
                <a:lnTo>
                  <a:pt x="0" y="109538"/>
                </a:lnTo>
                <a:close/>
              </a:path>
              <a:path w="7958138" h="109538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 defTabSz="914400"/>
            <a:endParaRPr lang="zh-CN" sz="2400">
              <a:latin typeface="Times New Roman"/>
            </a:endParaRPr>
          </a:p>
        </p:txBody>
      </p:sp>
      <p:cxnSp>
        <p:nvCxnSpPr>
          <p:cNvPr id="1029" name="Line 5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>
          <a:solidFill>
            <a:schemeClr val="tx2"/>
          </a:solidFill>
          <a:latin typeface="Verdana"/>
          <a:ea typeface="宋体"/>
        </a:defRPr>
      </a:lvl1pPr>
      <a:lvl2pPr lvl="1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2pPr>
      <a:lvl3pPr lvl="2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3pPr>
      <a:lvl4pPr lvl="3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4pPr>
      <a:lvl5pPr lvl="4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5pPr>
      <a:lvl6pPr marL="457200" lvl="5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6pPr>
      <a:lvl7pPr marL="914400" lvl="6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7pPr>
      <a:lvl8pPr marL="1371600" lvl="7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8pPr>
      <a:lvl9pPr marL="1828800" lvl="8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9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>
          <a:solidFill>
            <a:schemeClr val="tx1"/>
          </a:solidFill>
          <a:latin typeface="Verdana"/>
          <a:ea typeface="宋体"/>
        </a:defRPr>
      </a:lvl1pPr>
      <a:lvl2pPr marL="908050" lvl="1" indent="-43688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>
          <a:solidFill>
            <a:schemeClr val="tx1"/>
          </a:solidFill>
          <a:latin typeface="Verdana"/>
          <a:ea typeface="宋体"/>
        </a:defRPr>
      </a:lvl2pPr>
      <a:lvl3pPr marL="1304925" lvl="2" indent="-39560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>
          <a:solidFill>
            <a:schemeClr val="tx1"/>
          </a:solidFill>
          <a:latin typeface="Verdana"/>
          <a:ea typeface="宋体"/>
        </a:defRPr>
      </a:lvl3pPr>
      <a:lvl4pPr marL="1694180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>
          <a:solidFill>
            <a:schemeClr val="tx1"/>
          </a:solidFill>
          <a:latin typeface="Verdana"/>
          <a:ea typeface="宋体"/>
        </a:defRPr>
      </a:lvl4pPr>
      <a:lvl5pPr marL="2094230" lvl="4" indent="-398780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5pPr>
      <a:lvl6pPr marL="2551430" lvl="5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6pPr>
      <a:lvl7pPr marL="3008630" lvl="6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7pPr>
      <a:lvl8pPr marL="3465830" lvl="7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8pPr>
      <a:lvl9pPr marL="3923030" lvl="8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Verdana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Verdana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Verdana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Verdana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Relationship Type="http://schemas.openxmlformats.org/officeDocument/2006/relationships/image" Target="/ppt/media/image7.png" Id="rId3" /><Relationship Type="http://schemas.openxmlformats.org/officeDocument/2006/relationships/image" Target="/ppt/media/image8.png" Id="rId4" /><Relationship Type="http://schemas.openxmlformats.org/officeDocument/2006/relationships/image" Target="/ppt/media/image9.png" Id="rId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0.png" Id="rId2" /><Relationship Type="http://schemas.openxmlformats.org/officeDocument/2006/relationships/image" Target="/ppt/media/image11.pn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12.png" Id="rId2" /><Relationship Type="http://schemas.openxmlformats.org/officeDocument/2006/relationships/image" Target="/ppt/media/image13.png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14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15.png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6.png" Id="rId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17.png" Id="rId2" /><Relationship Type="http://schemas.openxmlformats.org/officeDocument/2006/relationships/image" Target="/ppt/media/image18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mailto:czhou@ruc.edu.cn" TargetMode="External" Id="rId2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9.png" Id="rId2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0.png" Id="rId2" /><Relationship Type="http://schemas.openxmlformats.org/officeDocument/2006/relationships/image" Target="/ppt/media/image21.png" Id="rId3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22.png" Id="rId2" /><Relationship Type="http://schemas.openxmlformats.org/officeDocument/2006/relationships/image" Target="/ppt/media/image23.png" Id="rId3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4.png" Id="rId2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5.png" Id="rId2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6.png" Id="rId2" /><Relationship Type="http://schemas.openxmlformats.org/officeDocument/2006/relationships/image" Target="/ppt/media/image27.png" Id="rId3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28.png" Id="rId2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29.png" Id="rId2" /><Relationship Type="http://schemas.openxmlformats.org/officeDocument/2006/relationships/image" Target="/ppt/media/image30.png" Id="rId3" /><Relationship Type="http://schemas.openxmlformats.org/officeDocument/2006/relationships/image" Target="/ppt/media/image31.png" Id="rId4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32.png" Id="rId2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33.png" Id="rId2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34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Relationship Type="http://schemas.openxmlformats.org/officeDocument/2006/relationships/hyperlink" Target="https://en.wikipedia.org/wiki/Abstract_objects" TargetMode="External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3.png" Id="rId2" /><Relationship Type="http://schemas.openxmlformats.org/officeDocument/2006/relationships/image" Target="/ppt/media/image4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7" name="Rectangle 2"/>
          <p:cNvSpPr/>
          <p:nvPr>
            <p:ph type="ctrTitle"/>
          </p:nvPr>
        </p:nvSpPr>
        <p:spPr>
          <a:xfrm>
            <a:off x="684213" y="981075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lang="en-US" sz="3200"/>
              <a:t>Introduction to</a:t>
            </a:r>
            <a:r>
              <a:rPr lang="en-US" sz="4000"/>
              <a:t> </a:t>
            </a:r>
            <a:br>
              <a:rPr lang="en-US" sz="4000"/>
            </a:br>
            <a:r>
              <a:rPr lang="en-US" sz="3600"/>
              <a:t>the</a:t>
            </a:r>
            <a:r>
              <a:rPr lang="en-US" sz="4000"/>
              <a:t> Theory of Computation</a:t>
            </a:r>
            <a:endParaRPr lang="en-US" sz="4000"/>
          </a:p>
        </p:txBody>
      </p:sp>
      <p:sp>
        <p:nvSpPr>
          <p:cNvPr id="4098" name="Rectangle 3"/>
          <p:cNvSpPr/>
          <p:nvPr>
            <p:ph type="subTitle" idx="1"/>
          </p:nvPr>
        </p:nvSpPr>
        <p:spPr>
          <a:xfrm>
            <a:off x="1476375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lvl="0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14288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-4762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-65088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-133350" algn="ctr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>
              <a:buNone/>
            </a:pPr>
            <a:r>
              <a:rPr lang="zh-CN" sz="2400">
                <a:solidFill>
                  <a:schemeClr val="accent2"/>
                </a:solidFill>
              </a:rPr>
              <a:t>Fall Semester, 2015-2016</a:t>
            </a:r>
            <a:endParaRPr lang="zh-CN" sz="2400">
              <a:solidFill>
                <a:schemeClr val="accent2"/>
              </a:solidFill>
            </a:endParaRPr>
          </a:p>
          <a:p>
            <a:pPr marL="0" lvl="0" indent="0" algn="l">
              <a:buNone/>
            </a:pPr>
            <a:r>
              <a:rPr lang="zh-CN" sz="2800"/>
              <a:t>School of Information, </a:t>
            </a:r>
            <a:endParaRPr lang="zh-CN" sz="2800"/>
          </a:p>
          <a:p>
            <a:pPr marL="0" lvl="0" indent="0" algn="l">
              <a:buNone/>
            </a:pPr>
            <a:r>
              <a:rPr lang="zh-CN" sz="2800"/>
              <a:t>Renmin University of China</a:t>
            </a:r>
            <a:endParaRPr 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3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br>
              <a:rPr lang="en-US" sz="3200">
                <a:solidFill>
                  <a:srgbClr val="FF3300"/>
                </a:solidFill>
              </a:rPr>
            </a:br>
            <a:r>
              <a:rPr lang="en-US" sz="3200">
                <a:solidFill>
                  <a:srgbClr val="FF3300"/>
                </a:solidFill>
              </a:rPr>
              <a:t>Soundness and Completeness</a:t>
            </a:r>
            <a:br>
              <a:rPr lang="en-US" sz="3200">
                <a:solidFill>
                  <a:srgbClr val="FF3300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Truth vs Consistency, Valid vs Provable</a:t>
            </a:r>
            <a:endParaRPr lang="zh-CN" sz="2000">
              <a:solidFill>
                <a:srgbClr val="0000FF"/>
              </a:solidFill>
            </a:endParaRPr>
          </a:p>
        </p:txBody>
      </p:sp>
      <p:sp>
        <p:nvSpPr>
          <p:cNvPr id="13314" name="椭圆 5"/>
          <p:cNvSpPr/>
          <p:nvPr/>
        </p:nvSpPr>
        <p:spPr>
          <a:xfrm>
            <a:off x="827088" y="1700213"/>
            <a:ext cx="1944687" cy="16573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en-US"/>
          </a:p>
          <a:p>
            <a:pPr marL="0" lvl="0" indent="0"/>
            <a:r>
              <a:rPr lang="en-US"/>
              <a:t>Semantics</a:t>
            </a:r>
            <a:endParaRPr lang="zh-CN"/>
          </a:p>
        </p:txBody>
      </p:sp>
      <p:sp>
        <p:nvSpPr>
          <p:cNvPr id="13315" name="椭圆 6"/>
          <p:cNvSpPr/>
          <p:nvPr/>
        </p:nvSpPr>
        <p:spPr>
          <a:xfrm>
            <a:off x="5580063" y="1700213"/>
            <a:ext cx="2016125" cy="15843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en-US"/>
          </a:p>
          <a:p>
            <a:pPr marL="0" lvl="0" indent="0"/>
            <a:r>
              <a:rPr lang="en-US"/>
              <a:t>Syntax</a:t>
            </a:r>
            <a:endParaRPr lang="zh-CN"/>
          </a:p>
        </p:txBody>
      </p:sp>
      <p:sp>
        <p:nvSpPr>
          <p:cNvPr id="13316" name="左箭头 7"/>
          <p:cNvSpPr/>
          <p:nvPr/>
        </p:nvSpPr>
        <p:spPr>
          <a:xfrm>
            <a:off x="3708400" y="2420938"/>
            <a:ext cx="977900" cy="484187"/>
          </a:xfrm>
          <a:prstGeom prst="leftArrow">
            <a:avLst>
              <a:gd name="adj1" fmla="val 50000"/>
              <a:gd name="adj2" fmla="val 50015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3317" name="TextBox 9"/>
          <p:cNvSpPr/>
          <p:nvPr/>
        </p:nvSpPr>
        <p:spPr>
          <a:xfrm>
            <a:off x="3635375" y="1773238"/>
            <a:ext cx="1243013" cy="3683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valuation</a:t>
            </a:r>
            <a:endParaRPr lang="zh-CN"/>
          </a:p>
        </p:txBody>
      </p:sp>
      <p:pic>
        <p:nvPicPr>
          <p:cNvPr id="13318" name="内容占位符 11"/>
          <p:cNvPicPr/>
          <p:nvPr>
            <p:ph idx="1"/>
          </p:nvPr>
        </p:nvPicPr>
        <p:blipFill>
          <a:blip r:embed="rId2"/>
          <a:stretch/>
        </p:blipFill>
        <p:spPr>
          <a:xfrm>
            <a:off x="5508625" y="3573463"/>
            <a:ext cx="310515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Object 3"/>
          <p:cNvPicPr/>
          <p:nvPr/>
        </p:nvPicPr>
        <p:blipFill>
          <a:blip r:embed="rId3"/>
          <a:stretch/>
        </p:blipFill>
        <p:spPr>
          <a:xfrm>
            <a:off x="3276600" y="3141663"/>
            <a:ext cx="2408238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Object 4"/>
          <p:cNvPicPr/>
          <p:nvPr/>
        </p:nvPicPr>
        <p:blipFill>
          <a:blip r:embed="rId4"/>
          <a:stretch/>
        </p:blipFill>
        <p:spPr>
          <a:xfrm>
            <a:off x="1187450" y="3644900"/>
            <a:ext cx="1468438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5"/>
          <p:cNvPicPr/>
          <p:nvPr/>
        </p:nvPicPr>
        <p:blipFill>
          <a:blip r:embed="rId5"/>
          <a:stretch/>
        </p:blipFill>
        <p:spPr>
          <a:xfrm>
            <a:off x="1835150" y="4797425"/>
            <a:ext cx="5329238" cy="92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7" name="Rectangle 2"/>
          <p:cNvSpPr/>
          <p:nvPr>
            <p:ph type="title"/>
          </p:nvPr>
        </p:nvSpPr>
        <p:spPr>
          <a:xfrm>
            <a:off x="611188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400">
                <a:solidFill>
                  <a:srgbClr val="66FF33"/>
                </a:solidFill>
              </a:rPr>
              <a:t>A Brief History</a:t>
            </a:r>
            <a:r>
              <a:rPr lang="en-US" sz="3400"/>
              <a:t>: Hilbert</a:t>
            </a:r>
            <a:r>
              <a:rPr lang="en-US" sz="3400">
                <a:latin typeface="Arial"/>
              </a:rPr>
              <a:t>’</a:t>
            </a:r>
            <a:r>
              <a:rPr lang="en-US" sz="3400"/>
              <a:t>s Program</a:t>
            </a:r>
            <a:endParaRPr lang="en-US" sz="3400"/>
          </a:p>
        </p:txBody>
      </p:sp>
      <p:sp>
        <p:nvSpPr>
          <p:cNvPr id="14338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>
              <a:lnSpc>
                <a:spcPct val="80000"/>
              </a:lnSpc>
            </a:pPr>
            <a:r>
              <a:rPr lang="en-US" sz="2600"/>
              <a:t>Hilbert</a:t>
            </a:r>
            <a:r>
              <a:rPr lang="en-US" sz="2600">
                <a:latin typeface="Arial"/>
              </a:rPr>
              <a:t>’</a:t>
            </a:r>
            <a:r>
              <a:rPr lang="en-US" sz="2600"/>
              <a:t>s program </a:t>
            </a:r>
            <a:r>
              <a:rPr lang="en-US" sz="2000">
                <a:solidFill>
                  <a:srgbClr val="FF66CC"/>
                </a:solidFill>
              </a:rPr>
              <a:t>(from wikipedia)</a:t>
            </a:r>
            <a:endParaRPr lang="en-US" sz="2000">
              <a:solidFill>
                <a:srgbClr val="FF66CC"/>
              </a:solidFill>
            </a:endParaRPr>
          </a:p>
          <a:p>
            <a:pPr marL="571500" lvl="0" indent="-571500">
              <a:lnSpc>
                <a:spcPct val="80000"/>
              </a:lnSpc>
              <a:buFont typeface=""/>
              <a:buAutoNum type="circleNumDbPlain"/>
            </a:pPr>
            <a:r>
              <a:rPr lang="en-US" sz="2400">
                <a:solidFill>
                  <a:srgbClr val="0099FF"/>
                </a:solidFill>
              </a:rPr>
              <a:t>Axiomatization</a:t>
            </a:r>
            <a:r>
              <a:rPr lang="en-US" sz="2400"/>
              <a:t> of all mathematics</a:t>
            </a:r>
            <a:r>
              <a:rPr lang="en-US" sz="2600">
                <a:solidFill>
                  <a:srgbClr val="0099FF"/>
                </a:solidFill>
              </a:rPr>
              <a:t> </a:t>
            </a:r>
            <a:endParaRPr lang="en-US" sz="2600">
              <a:solidFill>
                <a:srgbClr val="0099FF"/>
              </a:solidFill>
            </a:endParaRPr>
          </a:p>
          <a:p>
            <a:pPr marL="571500" lvl="0" indent="-571500">
              <a:lnSpc>
                <a:spcPct val="80000"/>
              </a:lnSpc>
              <a:buFont typeface=""/>
              <a:buAutoNum type="circleNumDbPlain"/>
            </a:pPr>
            <a:r>
              <a:rPr lang="en-US" sz="2400">
                <a:solidFill>
                  <a:srgbClr val="0099FF"/>
                </a:solidFill>
              </a:rPr>
              <a:t>Completeness</a:t>
            </a:r>
            <a:r>
              <a:rPr lang="en-US" sz="2400"/>
              <a:t>: all true mathematical statements can be proved in the formalism </a:t>
            </a:r>
            <a:endParaRPr lang="en-US" sz="2400"/>
          </a:p>
          <a:p>
            <a:pPr marL="571500" lvl="0" indent="-571500">
              <a:lnSpc>
                <a:spcPct val="80000"/>
              </a:lnSpc>
              <a:buFont typeface=""/>
              <a:buAutoNum type="circleNumDbPlain"/>
            </a:pPr>
            <a:r>
              <a:rPr lang="en-US" sz="2400">
                <a:solidFill>
                  <a:srgbClr val="0099FF"/>
                </a:solidFill>
              </a:rPr>
              <a:t>Consistency</a:t>
            </a:r>
            <a:r>
              <a:rPr lang="en-US" sz="2400"/>
              <a:t>: no contradiction can be obtained in the formalism of mathematics </a:t>
            </a:r>
            <a:endParaRPr lang="en-US" sz="2400"/>
          </a:p>
          <a:p>
            <a:pPr marL="571500" lvl="0" indent="-571500">
              <a:lnSpc>
                <a:spcPct val="80000"/>
              </a:lnSpc>
              <a:buFont typeface=""/>
              <a:buAutoNum type="circleNumDbPlain"/>
            </a:pPr>
            <a:r>
              <a:rPr lang="en-US" sz="2400">
                <a:solidFill>
                  <a:srgbClr val="0099FF"/>
                </a:solidFill>
              </a:rPr>
              <a:t>Decidability</a:t>
            </a:r>
            <a:r>
              <a:rPr lang="en-US" sz="2400"/>
              <a:t>: there should be an </a:t>
            </a:r>
            <a:r>
              <a:rPr lang="en-US" sz="2400" i="1">
                <a:solidFill>
                  <a:schemeClr val="accent2"/>
                </a:solidFill>
              </a:rPr>
              <a:t>algorithm</a:t>
            </a:r>
            <a:r>
              <a:rPr lang="en-US" sz="2400"/>
              <a:t> for </a:t>
            </a:r>
            <a:r>
              <a:rPr lang="en-US" sz="2400">
                <a:solidFill>
                  <a:srgbClr val="00CC99"/>
                </a:solidFill>
              </a:rPr>
              <a:t>deciding</a:t>
            </a:r>
            <a:r>
              <a:rPr lang="en-US" sz="2400"/>
              <a:t> the truth or falsity of any mathematical statement </a:t>
            </a:r>
            <a:endParaRPr lang="en-US" sz="2400"/>
          </a:p>
          <a:p>
            <a:pPr marL="571500" lvl="0" indent="-571500">
              <a:lnSpc>
                <a:spcPct val="80000"/>
              </a:lnSpc>
              <a:buNone/>
            </a:pPr>
            <a:endParaRPr lang="en-US" sz="2400"/>
          </a:p>
          <a:p>
            <a:pPr marL="571500" lvl="0" indent="-571500" algn="ctr">
              <a:lnSpc>
                <a:spcPct val="80000"/>
              </a:lnSpc>
              <a:buNone/>
            </a:pPr>
            <a:r>
              <a:rPr lang="en-US" sz="2400"/>
              <a:t>  </a:t>
            </a:r>
            <a:r>
              <a:rPr lang="en-US" sz="2400" b="1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600" b="1">
                <a:solidFill>
                  <a:srgbClr val="0000FF"/>
                </a:solidFill>
              </a:rPr>
              <a:t>We must know. We will know</a:t>
            </a:r>
            <a:r>
              <a:rPr lang="en-US" sz="2600" b="1">
                <a:solidFill>
                  <a:srgbClr val="0000FF"/>
                </a:solidFill>
                <a:latin typeface="Arial"/>
              </a:rPr>
              <a:t>”</a:t>
            </a:r>
            <a:r>
              <a:rPr lang="en-US" sz="2600">
                <a:solidFill>
                  <a:srgbClr val="0000FF"/>
                </a:solidFill>
              </a:rPr>
              <a:t>.</a:t>
            </a:r>
            <a:br>
              <a:rPr lang="en-US" sz="2600"/>
            </a:b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1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2800">
                <a:solidFill>
                  <a:srgbClr val="66FF33"/>
                </a:solidFill>
              </a:rPr>
              <a:t>History</a:t>
            </a:r>
            <a:r>
              <a:rPr lang="en-US" sz="2800"/>
              <a:t>: Godel</a:t>
            </a:r>
            <a:r>
              <a:rPr lang="en-US" sz="2800">
                <a:latin typeface="Arial"/>
              </a:rPr>
              <a:t>’</a:t>
            </a:r>
            <a:r>
              <a:rPr lang="en-US" sz="2800"/>
              <a:t>s Incomplete Theorems</a:t>
            </a:r>
            <a:endParaRPr lang="en-US" sz="2800"/>
          </a:p>
        </p:txBody>
      </p:sp>
      <p:sp>
        <p:nvSpPr>
          <p:cNvPr id="15362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None/>
            </a:pPr>
            <a:r>
              <a:rPr lang="en-US" sz="2800"/>
              <a:t>Godel</a:t>
            </a:r>
            <a:r>
              <a:rPr lang="en-US" sz="2800">
                <a:latin typeface="Arial"/>
              </a:rPr>
              <a:t>’</a:t>
            </a:r>
            <a:r>
              <a:rPr lang="en-US" sz="2800"/>
              <a:t>s first incompleteness Theorem</a:t>
            </a:r>
            <a:endParaRPr lang="en-US" sz="2800"/>
          </a:p>
          <a:p>
            <a:pPr marL="469900" lvl="0" indent="-469900">
              <a:buFont typeface=""/>
            </a:pPr>
            <a:r>
              <a:rPr lang="en-US" sz="2400"/>
              <a:t>no consistent system of axioms whose theorems can be </a:t>
            </a:r>
            <a:r>
              <a:rPr lang="en-US" sz="2400">
                <a:solidFill>
                  <a:srgbClr val="0000FF"/>
                </a:solidFill>
              </a:rPr>
              <a:t>listed by an "effective procedure"</a:t>
            </a:r>
            <a:r>
              <a:rPr lang="en-US" sz="2400"/>
              <a:t> (essentially, a computer program) is capable of proving all facts about the natural numbers.</a:t>
            </a:r>
            <a:endParaRPr lang="en-US" sz="2400"/>
          </a:p>
          <a:p>
            <a:pPr marL="469900" lvl="0" indent="-469900">
              <a:buNone/>
            </a:pPr>
            <a:endParaRPr lang="en-US" sz="2400"/>
          </a:p>
          <a:p>
            <a:pPr marL="469900" lvl="0" indent="-469900">
              <a:buFont typeface=""/>
            </a:pPr>
            <a:r>
              <a:rPr lang="en-US" sz="2000"/>
              <a:t>However, in 1940</a:t>
            </a:r>
            <a:r>
              <a:rPr lang="en-US" sz="2000">
                <a:latin typeface="Arial"/>
              </a:rPr>
              <a:t>’</a:t>
            </a:r>
            <a:r>
              <a:rPr lang="en-US" sz="2000"/>
              <a:t>s Tarski showed that the first order theory of the real numbers with addition and multiplication is </a:t>
            </a:r>
            <a:r>
              <a:rPr lang="en-US" sz="2000">
                <a:solidFill>
                  <a:schemeClr val="accent2"/>
                </a:solidFill>
              </a:rPr>
              <a:t>decidable</a:t>
            </a:r>
            <a:r>
              <a:rPr lang="en-US" sz="2000"/>
              <a:t>.  In this sense,  number theory is </a:t>
            </a:r>
            <a:r>
              <a:rPr lang="en-US" sz="2000">
                <a:solidFill>
                  <a:srgbClr val="0000FF"/>
                </a:solidFill>
              </a:rPr>
              <a:t>more difficult</a:t>
            </a:r>
            <a:r>
              <a:rPr lang="en-US" sz="2000"/>
              <a:t> than real analysis to computer scientists.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5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>
                <a:solidFill>
                  <a:schemeClr val="tx1"/>
                </a:solidFill>
              </a:rPr>
              <a:t>Goedel</a:t>
            </a:r>
            <a:r>
              <a:rPr lang="en-US" sz="32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3200">
                <a:solidFill>
                  <a:schemeClr val="tx1"/>
                </a:solidFill>
              </a:rPr>
              <a:t>s proof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6386" name="Rectangle 3"/>
          <p:cNvSpPr/>
          <p:nvPr>
            <p:ph type="body" idx="1"/>
          </p:nvPr>
        </p:nvSpPr>
        <p:spPr>
          <a:xfrm>
            <a:off x="566738" y="1752600"/>
            <a:ext cx="8037512" cy="426878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en-US" sz="2400"/>
              <a:t>Goedel numbering </a:t>
            </a:r>
            <a:r>
              <a:rPr lang="en-US" sz="1800">
                <a:solidFill>
                  <a:srgbClr val="0099FF"/>
                </a:solidFill>
              </a:rPr>
              <a:t>(artithemetization of syntax)</a:t>
            </a:r>
            <a:endParaRPr lang="en-US" sz="1800">
              <a:solidFill>
                <a:srgbClr val="0099FF"/>
              </a:solidFill>
            </a:endParaRPr>
          </a:p>
          <a:p>
            <a:pPr marL="469900" lvl="0" indent="-469900"/>
            <a:r>
              <a:rPr lang="en-US" sz="2400">
                <a:solidFill>
                  <a:srgbClr val="0000FF"/>
                </a:solidFill>
              </a:rPr>
              <a:t>Primitive recursion</a:t>
            </a:r>
            <a:endParaRPr lang="en-US" sz="2400">
              <a:solidFill>
                <a:srgbClr val="0000FF"/>
              </a:solidFill>
            </a:endParaRPr>
          </a:p>
          <a:p>
            <a:pPr marL="469900" lvl="0" indent="-469900">
              <a:buNone/>
            </a:pPr>
            <a:endParaRPr lang="en-US" sz="2400">
              <a:solidFill>
                <a:srgbClr val="0000FF"/>
              </a:solidFill>
            </a:endParaRPr>
          </a:p>
          <a:p>
            <a:pPr marL="469900" lvl="0" indent="-469900">
              <a:buNone/>
            </a:pPr>
            <a:endParaRPr lang="en-US" sz="2400">
              <a:solidFill>
                <a:srgbClr val="0000FF"/>
              </a:solidFill>
            </a:endParaRPr>
          </a:p>
          <a:p>
            <a:pPr marL="469900" lvl="0" indent="-469900"/>
            <a:r>
              <a:rPr lang="en-US" sz="2400"/>
              <a:t>Self-reference: </a:t>
            </a:r>
            <a:r>
              <a:rPr lang="en-US" sz="2000">
                <a:solidFill>
                  <a:srgbClr val="FF66CC"/>
                </a:solidFill>
              </a:rPr>
              <a:t>Liar Paradox</a:t>
            </a:r>
            <a:endParaRPr lang="en-US" sz="2000">
              <a:solidFill>
                <a:srgbClr val="FF66CC"/>
              </a:solidFill>
            </a:endParaRPr>
          </a:p>
          <a:p>
            <a:pPr marL="469900" lvl="0" indent="-469900">
              <a:buNone/>
            </a:pPr>
            <a:endParaRPr lang="en-US" sz="2600"/>
          </a:p>
          <a:p>
            <a:pPr marL="469900" lvl="0" indent="-469900">
              <a:buNone/>
            </a:pPr>
            <a:endParaRPr lang="zh-CN" sz="2600"/>
          </a:p>
        </p:txBody>
      </p:sp>
      <p:pic>
        <p:nvPicPr>
          <p:cNvPr id="16387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700338" y="4076700"/>
            <a:ext cx="2232025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2339975" y="2708275"/>
            <a:ext cx="3384550" cy="8810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89" name="Text Box 6"/>
          <p:cNvSpPr/>
          <p:nvPr/>
        </p:nvSpPr>
        <p:spPr>
          <a:xfrm>
            <a:off x="971550" y="5013325"/>
            <a:ext cx="7507288" cy="6413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Bew(</a:t>
            </a:r>
            <a:r>
              <a:rPr lang="en-US" i="1"/>
              <a:t>y</a:t>
            </a:r>
            <a:r>
              <a:rPr lang="en-US"/>
              <a:t>) = ∃</a:t>
            </a:r>
            <a:r>
              <a:rPr lang="en-US">
                <a:latin typeface="Arial"/>
              </a:rPr>
              <a:t> </a:t>
            </a:r>
            <a:r>
              <a:rPr lang="en-US" i="1"/>
              <a:t>x</a:t>
            </a:r>
            <a:r>
              <a:rPr lang="en-US">
                <a:latin typeface="Arial"/>
              </a:rPr>
              <a:t> </a:t>
            </a:r>
            <a:r>
              <a:rPr lang="en-US"/>
              <a:t>(</a:t>
            </a:r>
            <a:r>
              <a:rPr lang="en-US">
                <a:latin typeface="Arial"/>
              </a:rPr>
              <a:t> </a:t>
            </a:r>
            <a:r>
              <a:rPr lang="en-US" i="1"/>
              <a:t>y</a:t>
            </a:r>
            <a:r>
              <a:rPr lang="en-US">
                <a:latin typeface="Arial"/>
              </a:rPr>
              <a:t> </a:t>
            </a:r>
            <a:r>
              <a:rPr lang="en-US"/>
              <a:t>is the G</a:t>
            </a:r>
            <a:r>
              <a:rPr lang="en-US">
                <a:latin typeface="Arial"/>
              </a:rPr>
              <a:t>ö</a:t>
            </a:r>
            <a:r>
              <a:rPr lang="en-US"/>
              <a:t>del number of a formula and</a:t>
            </a:r>
            <a:r>
              <a:rPr lang="en-US">
                <a:latin typeface="Arial"/>
              </a:rPr>
              <a:t> </a:t>
            </a:r>
            <a:r>
              <a:rPr lang="en-US" i="1"/>
              <a:t>x</a:t>
            </a:r>
            <a:r>
              <a:rPr lang="en-US">
                <a:latin typeface="Arial"/>
              </a:rPr>
              <a:t> </a:t>
            </a:r>
            <a:r>
              <a:rPr lang="en-US"/>
              <a:t>is the </a:t>
            </a:r>
            <a:endParaRPr lang="en-US"/>
          </a:p>
          <a:p>
            <a:pPr marL="0" lvl="0" indent="0"/>
            <a:r>
              <a:rPr lang="en-US"/>
              <a:t>G</a:t>
            </a:r>
            <a:r>
              <a:rPr lang="en-US">
                <a:latin typeface="Arial"/>
              </a:rPr>
              <a:t>ö</a:t>
            </a:r>
            <a:r>
              <a:rPr lang="en-US"/>
              <a:t>del number of a proof of the formula encoded by</a:t>
            </a:r>
            <a:r>
              <a:rPr lang="en-US">
                <a:latin typeface="Arial"/>
              </a:rPr>
              <a:t> </a:t>
            </a:r>
            <a:r>
              <a:rPr lang="en-US" i="1"/>
              <a:t>y</a:t>
            </a:r>
            <a:r>
              <a:rPr lang="en-US"/>
              <a:t>) 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09" name="Rectangle 2"/>
          <p:cNvSpPr/>
          <p:nvPr>
            <p:ph type="title"/>
          </p:nvPr>
        </p:nvSpPr>
        <p:spPr>
          <a:xfrm>
            <a:off x="611188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/>
              <a:t>Goedel and Turing </a:t>
            </a:r>
            <a:r>
              <a:rPr lang="en-US" sz="2800">
                <a:solidFill>
                  <a:srgbClr val="0000FF"/>
                </a:solidFill>
              </a:rPr>
              <a:t>(1931-1936)</a:t>
            </a:r>
            <a:endParaRPr lang="en-US" sz="2800">
              <a:solidFill>
                <a:srgbClr val="0000FF"/>
              </a:solidFill>
            </a:endParaRPr>
          </a:p>
        </p:txBody>
      </p:sp>
      <p:pic>
        <p:nvPicPr>
          <p:cNvPr id="17410" name="Picture 3"/>
          <p:cNvPicPr/>
          <p:nvPr>
            <p:ph idx="1"/>
          </p:nvPr>
        </p:nvPicPr>
        <p:blipFill>
          <a:blip r:embed="rId2"/>
          <a:stretch/>
        </p:blipFill>
        <p:spPr>
          <a:xfrm>
            <a:off x="1116013" y="1773238"/>
            <a:ext cx="3316287" cy="431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4"/>
          <p:cNvPicPr/>
          <p:nvPr>
            <p:ph idx="2"/>
          </p:nvPr>
        </p:nvPicPr>
        <p:blipFill>
          <a:blip r:embed="rId3"/>
          <a:stretch/>
        </p:blipFill>
        <p:spPr>
          <a:xfrm>
            <a:off x="5148263" y="1773238"/>
            <a:ext cx="2852737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12" name="Text Box 5"/>
          <p:cNvSpPr/>
          <p:nvPr/>
        </p:nvSpPr>
        <p:spPr>
          <a:xfrm>
            <a:off x="5108575" y="6216650"/>
            <a:ext cx="3449638" cy="6413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(1912-1954)</a:t>
            </a:r>
            <a:endParaRPr lang="zh-CN">
              <a:solidFill>
                <a:schemeClr val="accent2"/>
              </a:solidFill>
            </a:endParaRPr>
          </a:p>
          <a:p>
            <a:pPr marL="0" lvl="0" indent="0"/>
            <a:r>
              <a:rPr lang="en-US">
                <a:solidFill>
                  <a:srgbClr val="0000FF"/>
                </a:solidFill>
              </a:rPr>
              <a:t>Last </a:t>
            </a:r>
            <a:r>
              <a:rPr lang="zh-CN">
                <a:solidFill>
                  <a:srgbClr val="0000FF"/>
                </a:solidFill>
              </a:rPr>
              <a:t>year is the Turing year!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7413" name="Text Box 6"/>
          <p:cNvSpPr/>
          <p:nvPr/>
        </p:nvSpPr>
        <p:spPr>
          <a:xfrm>
            <a:off x="1173163" y="6392863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Goedel (1906-1978)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3" name="Rectangle 2"/>
          <p:cNvSpPr/>
          <p:nvPr>
            <p:ph type="title" idx="4294967295"/>
          </p:nvPr>
        </p:nvSpPr>
        <p:spPr>
          <a:xfrm>
            <a:off x="114300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FF"/>
                </a:solidFill>
              </a:rPr>
              <a:t>History</a:t>
            </a:r>
            <a:r>
              <a:rPr lang="zh-CN" sz="3200"/>
              <a:t>: Turing Machine</a:t>
            </a:r>
            <a:r>
              <a:rPr lang="zh-CN"/>
              <a:t> </a:t>
            </a:r>
            <a:r>
              <a:rPr lang="zh-CN" sz="2800">
                <a:solidFill>
                  <a:srgbClr val="0000FF"/>
                </a:solidFill>
              </a:rPr>
              <a:t>(1936)</a:t>
            </a:r>
            <a:endParaRPr lang="zh-CN" sz="2800">
              <a:solidFill>
                <a:srgbClr val="0000FF"/>
              </a:solidFill>
            </a:endParaRPr>
          </a:p>
        </p:txBody>
      </p:sp>
      <p:cxnSp>
        <p:nvCxnSpPr>
          <p:cNvPr id="18434" name="Line 3"/>
          <p:cNvCxnSpPr/>
          <p:nvPr/>
        </p:nvCxnSpPr>
        <p:spPr>
          <a:xfrm>
            <a:off x="1066800" y="4572000"/>
            <a:ext cx="6858000" cy="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18435" name="Line 4"/>
          <p:cNvCxnSpPr/>
          <p:nvPr/>
        </p:nvCxnSpPr>
        <p:spPr>
          <a:xfrm>
            <a:off x="1042988" y="5084763"/>
            <a:ext cx="6858000" cy="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18436" name="Line 5"/>
          <p:cNvCxnSpPr/>
          <p:nvPr/>
        </p:nvCxnSpPr>
        <p:spPr>
          <a:xfrm flipH="1">
            <a:off x="41910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18437" name="Line 6"/>
          <p:cNvCxnSpPr/>
          <p:nvPr/>
        </p:nvCxnSpPr>
        <p:spPr>
          <a:xfrm flipH="1">
            <a:off x="47244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18438" name="Line 7"/>
          <p:cNvCxnSpPr/>
          <p:nvPr/>
        </p:nvCxnSpPr>
        <p:spPr>
          <a:xfrm flipH="1">
            <a:off x="52578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18439" name="Line 8"/>
          <p:cNvCxnSpPr/>
          <p:nvPr/>
        </p:nvCxnSpPr>
        <p:spPr>
          <a:xfrm flipH="1">
            <a:off x="57912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18440" name="Line 9"/>
          <p:cNvCxnSpPr/>
          <p:nvPr/>
        </p:nvCxnSpPr>
        <p:spPr>
          <a:xfrm flipH="1">
            <a:off x="36576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18441" name="Line 10"/>
          <p:cNvCxnSpPr/>
          <p:nvPr/>
        </p:nvCxnSpPr>
        <p:spPr>
          <a:xfrm flipH="1">
            <a:off x="31242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sp>
        <p:nvSpPr>
          <p:cNvPr id="18442" name="Text Box 11"/>
          <p:cNvSpPr/>
          <p:nvPr/>
        </p:nvSpPr>
        <p:spPr>
          <a:xfrm>
            <a:off x="1355725" y="4529138"/>
            <a:ext cx="65087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zh-CN" sz="2400">
                <a:latin typeface="Tahoma"/>
              </a:rPr>
              <a:t>. . .</a:t>
            </a:r>
            <a:endParaRPr lang="zh-CN" sz="2400">
              <a:latin typeface="Tahoma"/>
            </a:endParaRPr>
          </a:p>
        </p:txBody>
      </p:sp>
      <p:sp>
        <p:nvSpPr>
          <p:cNvPr id="18443" name="Text Box 12"/>
          <p:cNvSpPr/>
          <p:nvPr/>
        </p:nvSpPr>
        <p:spPr>
          <a:xfrm>
            <a:off x="6248400" y="4495800"/>
            <a:ext cx="65087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zh-CN" sz="2400">
                <a:latin typeface="Tahoma"/>
              </a:rPr>
              <a:t>. . .</a:t>
            </a:r>
            <a:endParaRPr lang="zh-CN" sz="2400">
              <a:latin typeface="Tahoma"/>
            </a:endParaRPr>
          </a:p>
        </p:txBody>
      </p:sp>
      <p:cxnSp>
        <p:nvCxnSpPr>
          <p:cNvPr id="18444" name="Line 13"/>
          <p:cNvCxnSpPr/>
          <p:nvPr/>
        </p:nvCxnSpPr>
        <p:spPr>
          <a:xfrm flipH="1">
            <a:off x="4419600" y="3886200"/>
            <a:ext cx="0" cy="6858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grpSp>
        <p:nvGrpSpPr>
          <p:cNvPr id="18445" name="Group 14"/>
          <p:cNvGrpSpPr/>
          <p:nvPr/>
        </p:nvGrpSpPr>
        <p:grpSpPr>
          <a:xfrm>
            <a:off x="3238500" y="1704975"/>
            <a:ext cx="5594350" cy="5062538"/>
            <a:chExt cx="8811" cy="7972"/>
          </a:xfrm>
        </p:grpSpPr>
        <p:sp>
          <p:nvSpPr>
            <p:cNvPr id="18446" name="Text Box 15"/>
            <p:cNvSpPr/>
            <p:nvPr/>
          </p:nvSpPr>
          <p:spPr>
            <a:xfrm>
              <a:off x="0" y="4560"/>
              <a:ext cx="578" cy="7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l"/>
              <a:r>
                <a:rPr lang="zh-CN" sz="2400">
                  <a:latin typeface="Tahoma"/>
                </a:rPr>
                <a:t>A</a:t>
              </a:r>
              <a:endParaRPr lang="zh-CN" sz="2400">
                <a:latin typeface="Tahoma"/>
              </a:endParaRPr>
            </a:p>
          </p:txBody>
        </p:sp>
        <p:sp>
          <p:nvSpPr>
            <p:cNvPr id="18447" name="Text Box 16"/>
            <p:cNvSpPr/>
            <p:nvPr/>
          </p:nvSpPr>
          <p:spPr>
            <a:xfrm>
              <a:off x="834" y="4545"/>
              <a:ext cx="573" cy="7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l"/>
              <a:r>
                <a:rPr lang="zh-CN" sz="2400">
                  <a:latin typeface="Tahoma"/>
                </a:rPr>
                <a:t>B</a:t>
              </a:r>
              <a:endParaRPr lang="zh-CN" sz="2400">
                <a:latin typeface="Tahoma"/>
              </a:endParaRPr>
            </a:p>
          </p:txBody>
        </p:sp>
        <p:sp>
          <p:nvSpPr>
            <p:cNvPr id="18448" name="Text Box 17"/>
            <p:cNvSpPr/>
            <p:nvPr/>
          </p:nvSpPr>
          <p:spPr>
            <a:xfrm>
              <a:off x="1629" y="4545"/>
              <a:ext cx="577" cy="7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l"/>
              <a:r>
                <a:rPr lang="zh-CN" sz="2400">
                  <a:latin typeface="Tahoma"/>
                </a:rPr>
                <a:t>C</a:t>
              </a:r>
              <a:endParaRPr lang="zh-CN" sz="2400">
                <a:latin typeface="Tahoma"/>
              </a:endParaRPr>
            </a:p>
          </p:txBody>
        </p:sp>
        <p:sp>
          <p:nvSpPr>
            <p:cNvPr id="18449" name="Text Box 18"/>
            <p:cNvSpPr/>
            <p:nvPr/>
          </p:nvSpPr>
          <p:spPr>
            <a:xfrm>
              <a:off x="2442" y="4530"/>
              <a:ext cx="578" cy="7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l"/>
              <a:r>
                <a:rPr lang="zh-CN" sz="2400">
                  <a:latin typeface="Tahoma"/>
                </a:rPr>
                <a:t>A</a:t>
              </a:r>
              <a:endParaRPr lang="zh-CN" sz="2400">
                <a:latin typeface="Tahoma"/>
              </a:endParaRPr>
            </a:p>
          </p:txBody>
        </p:sp>
        <p:sp>
          <p:nvSpPr>
            <p:cNvPr id="18450" name="Text Box 19"/>
            <p:cNvSpPr/>
            <p:nvPr/>
          </p:nvSpPr>
          <p:spPr>
            <a:xfrm>
              <a:off x="3348" y="4530"/>
              <a:ext cx="615" cy="7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l"/>
              <a:r>
                <a:rPr lang="zh-CN" sz="2400">
                  <a:latin typeface="Tahoma"/>
                </a:rPr>
                <a:t>D</a:t>
              </a:r>
              <a:endParaRPr lang="zh-CN" sz="2400">
                <a:latin typeface="Tahoma"/>
              </a:endParaRPr>
            </a:p>
          </p:txBody>
        </p:sp>
        <p:sp>
          <p:nvSpPr>
            <p:cNvPr id="18451" name="Text Box 20"/>
            <p:cNvSpPr/>
            <p:nvPr/>
          </p:nvSpPr>
          <p:spPr>
            <a:xfrm>
              <a:off x="396" y="5528"/>
              <a:ext cx="4858" cy="24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l"/>
              <a:r>
                <a:rPr lang="zh-CN" sz="2400">
                  <a:solidFill>
                    <a:srgbClr val="0000FF"/>
                  </a:solidFill>
                  <a:latin typeface="Tahoma"/>
                </a:rPr>
                <a:t>Infinite</a:t>
              </a:r>
              <a:r>
                <a:rPr lang="zh-CN" sz="2400">
                  <a:latin typeface="Tahoma"/>
                </a:rPr>
                <a:t> tape with</a:t>
              </a:r>
              <a:endParaRPr lang="zh-CN" sz="2400">
                <a:latin typeface="Tahoma"/>
              </a:endParaRPr>
            </a:p>
            <a:p>
              <a:pPr marL="0" lvl="0" indent="0" algn="l"/>
              <a:r>
                <a:rPr lang="zh-CN" sz="2400">
                  <a:latin typeface="Tahoma"/>
                </a:rPr>
                <a:t>squares containing</a:t>
              </a:r>
              <a:endParaRPr lang="zh-CN" sz="2400">
                <a:latin typeface="Tahoma"/>
              </a:endParaRPr>
            </a:p>
            <a:p>
              <a:pPr marL="0" lvl="0" indent="0" algn="l"/>
              <a:r>
                <a:rPr lang="zh-CN" sz="2400">
                  <a:latin typeface="Tahoma"/>
                </a:rPr>
                <a:t>tape symbols chosen</a:t>
              </a:r>
              <a:endParaRPr lang="zh-CN" sz="2400">
                <a:latin typeface="Tahoma"/>
              </a:endParaRPr>
            </a:p>
            <a:p>
              <a:pPr marL="0" lvl="0" indent="0" algn="l"/>
              <a:r>
                <a:rPr lang="zh-CN" sz="2400">
                  <a:latin typeface="Tahoma"/>
                </a:rPr>
                <a:t>from a </a:t>
              </a:r>
              <a:r>
                <a:rPr lang="zh-CN" sz="2400">
                  <a:solidFill>
                    <a:srgbClr val="0000FF"/>
                  </a:solidFill>
                  <a:latin typeface="Tahoma"/>
                </a:rPr>
                <a:t>finite</a:t>
              </a:r>
              <a:r>
                <a:rPr lang="zh-CN" sz="2400">
                  <a:latin typeface="Tahoma"/>
                </a:rPr>
                <a:t> alphabet</a:t>
              </a:r>
              <a:endParaRPr lang="zh-CN" sz="2400">
                <a:latin typeface="Tahoma"/>
              </a:endParaRPr>
            </a:p>
          </p:txBody>
        </p:sp>
        <p:grpSp>
          <p:nvGrpSpPr>
            <p:cNvPr id="18452" name="Group 21"/>
            <p:cNvGrpSpPr/>
            <p:nvPr/>
          </p:nvGrpSpPr>
          <p:grpSpPr>
            <a:xfrm>
              <a:off x="1025" y="0"/>
              <a:ext cx="7787" cy="4170"/>
              <a:chExt cx="7787" cy="4170"/>
            </a:xfrm>
          </p:grpSpPr>
          <p:sp>
            <p:nvSpPr>
              <p:cNvPr id="18453" name="Rectangle 22"/>
              <p:cNvSpPr/>
              <p:nvPr/>
            </p:nvSpPr>
            <p:spPr>
              <a:xfrm>
                <a:off x="0" y="1965"/>
                <a:ext cx="1680" cy="1560"/>
              </a:xfrm>
              <a:prstGeom prst="rect">
                <a:avLst/>
              </a:prstGeom>
              <a:solidFill>
                <a:srgbClr val="CC99FF">
                  <a:alpha val="50195"/>
                </a:srgbClr>
              </a:solidFill>
              <a:ln>
                <a:solidFill>
                  <a:schemeClr val="tx1"/>
                </a:solidFill>
                <a:miter/>
              </a:ln>
            </p:spPr>
            <p:txBody>
              <a:bodyPr wrap="none" anchor="ctr" anchorCtr="0"/>
              <a:lstStyle>
                <a:lvl1pPr marL="0" lvl="0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1pPr>
                <a:lvl2pPr marL="457200" lvl="1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2pPr>
                <a:lvl3pPr marL="914400" lvl="2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3pPr>
                <a:lvl4pPr marL="1371600" lvl="3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4pPr>
                <a:lvl5pPr marL="1828800" lvl="4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5pPr>
              </a:lstStyle>
              <a:p>
                <a:pPr marL="0" lvl="0" indent="0"/>
                <a:r>
                  <a:rPr lang="zh-CN" sz="2400">
                    <a:latin typeface="Tahoma"/>
                  </a:rPr>
                  <a:t>State</a:t>
                </a:r>
                <a:endParaRPr lang="zh-CN" sz="2400">
                  <a:latin typeface="Tahoma"/>
                </a:endParaRPr>
              </a:p>
            </p:txBody>
          </p:sp>
          <p:sp>
            <p:nvSpPr>
              <p:cNvPr id="18454" name="Text Box 23"/>
              <p:cNvSpPr/>
              <p:nvPr/>
            </p:nvSpPr>
            <p:spPr>
              <a:xfrm>
                <a:off x="2935" y="0"/>
                <a:ext cx="4853" cy="41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t" anchorCtr="0">
                <a:spAutoFit/>
              </a:bodyPr>
              <a:lstStyle>
                <a:lvl1pPr marL="0" lvl="0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1pPr>
                <a:lvl2pPr marL="457200" lvl="1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2pPr>
                <a:lvl3pPr marL="914400" lvl="2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3pPr>
                <a:lvl4pPr marL="1371600" lvl="3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4pPr>
                <a:lvl5pPr marL="1828800" lvl="4" indent="0" algn="ctr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defRPr lang="zh-CN" sz="1800" b="0" i="0" u="none" baseline="0">
                    <a:solidFill>
                      <a:schemeClr val="tx1"/>
                    </a:solidFill>
                    <a:latin typeface="Verdana"/>
                    <a:ea typeface="宋体"/>
                  </a:defRPr>
                </a:lvl5pPr>
              </a:lstStyle>
              <a:p>
                <a:pPr marL="0" lvl="0" indent="0" algn="l"/>
                <a:r>
                  <a:rPr lang="zh-CN" sz="2400">
                    <a:solidFill>
                      <a:srgbClr val="3366FF"/>
                    </a:solidFill>
                    <a:latin typeface="Tahoma"/>
                  </a:rPr>
                  <a:t>Action</a:t>
                </a:r>
                <a:r>
                  <a:rPr lang="zh-CN" sz="2400">
                    <a:latin typeface="Tahoma"/>
                  </a:rPr>
                  <a:t>: based on</a:t>
                </a:r>
                <a:endParaRPr lang="zh-CN" sz="2400">
                  <a:latin typeface="Tahoma"/>
                </a:endParaRPr>
              </a:p>
              <a:p>
                <a:pPr marL="0" lvl="0" indent="0" algn="l"/>
                <a:r>
                  <a:rPr lang="zh-CN" sz="2400">
                    <a:latin typeface="Tahoma"/>
                  </a:rPr>
                  <a:t>the state and the</a:t>
                </a:r>
                <a:endParaRPr lang="zh-CN" sz="2400">
                  <a:latin typeface="Tahoma"/>
                </a:endParaRPr>
              </a:p>
              <a:p>
                <a:pPr marL="0" lvl="0" indent="0" algn="l"/>
                <a:r>
                  <a:rPr lang="zh-CN" sz="2400">
                    <a:latin typeface="Tahoma"/>
                  </a:rPr>
                  <a:t>tape symbol under</a:t>
                </a:r>
                <a:endParaRPr lang="zh-CN" sz="2400">
                  <a:latin typeface="Tahoma"/>
                </a:endParaRPr>
              </a:p>
              <a:p>
                <a:pPr marL="0" lvl="0" indent="0" algn="l"/>
                <a:r>
                  <a:rPr lang="zh-CN" sz="2400">
                    <a:latin typeface="Tahoma"/>
                  </a:rPr>
                  <a:t>the head: change</a:t>
                </a:r>
                <a:endParaRPr lang="zh-CN" sz="2400">
                  <a:latin typeface="Tahoma"/>
                </a:endParaRPr>
              </a:p>
              <a:p>
                <a:pPr marL="0" lvl="0" indent="0" algn="l"/>
                <a:r>
                  <a:rPr lang="zh-CN" sz="2400">
                    <a:latin typeface="Tahoma"/>
                  </a:rPr>
                  <a:t>state, rewrite the</a:t>
                </a:r>
                <a:endParaRPr lang="zh-CN" sz="2400">
                  <a:latin typeface="Tahoma"/>
                </a:endParaRPr>
              </a:p>
              <a:p>
                <a:pPr marL="0" lvl="0" indent="0" algn="l"/>
                <a:r>
                  <a:rPr lang="zh-CN" sz="2400">
                    <a:latin typeface="Tahoma"/>
                  </a:rPr>
                  <a:t>symbol and move the</a:t>
                </a:r>
                <a:endParaRPr lang="zh-CN" sz="2400">
                  <a:latin typeface="Tahoma"/>
                </a:endParaRPr>
              </a:p>
              <a:p>
                <a:pPr marL="0" lvl="0" indent="0" algn="l"/>
                <a:r>
                  <a:rPr lang="zh-CN" sz="2400">
                    <a:latin typeface="Tahoma"/>
                  </a:rPr>
                  <a:t>head one square.</a:t>
                </a:r>
                <a:endParaRPr lang="zh-CN" sz="2400">
                  <a:latin typeface="Tahoma"/>
                </a:endParaRPr>
              </a:p>
            </p:txBody>
          </p:sp>
        </p:grpSp>
      </p:grpSp>
      <p:sp>
        <p:nvSpPr>
          <p:cNvPr id="18455" name="Text Box 24"/>
          <p:cNvSpPr/>
          <p:nvPr/>
        </p:nvSpPr>
        <p:spPr>
          <a:xfrm>
            <a:off x="376238" y="2066925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pic>
        <p:nvPicPr>
          <p:cNvPr id="18456" name="Picture 25"/>
          <p:cNvPicPr/>
          <p:nvPr>
            <p:ph idx="0"/>
          </p:nvPr>
        </p:nvPicPr>
        <p:blipFill>
          <a:blip r:embed="rId2"/>
          <a:stretch/>
        </p:blipFill>
        <p:spPr>
          <a:xfrm>
            <a:off x="0" y="1700213"/>
            <a:ext cx="3306763" cy="4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Church-Turing thesis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9458" name="Rectangle 3"/>
          <p:cNvSpPr/>
          <p:nvPr>
            <p:ph type="body" idx="1"/>
          </p:nvPr>
        </p:nvSpPr>
        <p:spPr>
          <a:xfrm>
            <a:off x="539750" y="1773238"/>
            <a:ext cx="7966075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buNone/>
            </a:pPr>
            <a:endParaRPr lang="zh-CN" sz="2600"/>
          </a:p>
          <a:p>
            <a:pPr marL="469900" lvl="0" indent="-469900">
              <a:buNone/>
            </a:pPr>
            <a:endParaRPr lang="zh-CN" sz="2600"/>
          </a:p>
          <a:p>
            <a:pPr marL="469900" lvl="0" indent="-469900">
              <a:buNone/>
            </a:pPr>
            <a:r>
              <a:rPr lang="zh-CN" sz="2600"/>
              <a:t>                       </a:t>
            </a:r>
            <a:endParaRPr lang="zh-CN" sz="2600" b="1">
              <a:solidFill>
                <a:srgbClr val="0000FF"/>
              </a:solidFill>
            </a:endParaRPr>
          </a:p>
        </p:txBody>
      </p:sp>
      <p:sp>
        <p:nvSpPr>
          <p:cNvPr id="19459" name="Rectangle 4"/>
          <p:cNvSpPr/>
          <p:nvPr/>
        </p:nvSpPr>
        <p:spPr>
          <a:xfrm>
            <a:off x="1187450" y="2636838"/>
            <a:ext cx="2160588" cy="9858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0000FF"/>
                </a:solidFill>
              </a:rPr>
              <a:t>Intuitive</a:t>
            </a:r>
            <a:r>
              <a:rPr lang="en-US"/>
              <a:t> notion </a:t>
            </a:r>
            <a:endParaRPr lang="en-US"/>
          </a:p>
          <a:p>
            <a:pPr marL="0" lvl="0" indent="0"/>
            <a:r>
              <a:rPr lang="en-US"/>
              <a:t>of algorithm</a:t>
            </a:r>
            <a:endParaRPr lang="en-US"/>
          </a:p>
        </p:txBody>
      </p:sp>
      <p:sp>
        <p:nvSpPr>
          <p:cNvPr id="19460" name="Rectangle 5"/>
          <p:cNvSpPr/>
          <p:nvPr/>
        </p:nvSpPr>
        <p:spPr>
          <a:xfrm>
            <a:off x="4787900" y="2708275"/>
            <a:ext cx="2160588" cy="9874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0000FF"/>
                </a:solidFill>
              </a:rPr>
              <a:t>Turing machine</a:t>
            </a:r>
            <a:endParaRPr lang="en-US">
              <a:solidFill>
                <a:srgbClr val="0000FF"/>
              </a:solidFill>
            </a:endParaRPr>
          </a:p>
          <a:p>
            <a:pPr marL="0" lvl="0" indent="0"/>
            <a:r>
              <a:rPr lang="en-US"/>
              <a:t> algorithm</a:t>
            </a:r>
            <a:endParaRPr lang="en-US"/>
          </a:p>
        </p:txBody>
      </p:sp>
      <p:sp>
        <p:nvSpPr>
          <p:cNvPr id="19461" name="Text Box 6"/>
          <p:cNvSpPr/>
          <p:nvPr/>
        </p:nvSpPr>
        <p:spPr>
          <a:xfrm>
            <a:off x="1671638" y="4884738"/>
            <a:ext cx="6235700" cy="6413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An  algorithm</a:t>
            </a:r>
            <a:r>
              <a:rPr lang="en-US"/>
              <a:t> </a:t>
            </a:r>
            <a:r>
              <a:rPr lang="en-US">
                <a:solidFill>
                  <a:srgbClr val="0066FF"/>
                </a:solidFill>
              </a:rPr>
              <a:t>is a finite collection of instructions for </a:t>
            </a:r>
            <a:endParaRPr lang="en-US">
              <a:solidFill>
                <a:srgbClr val="0066FF"/>
              </a:solidFill>
            </a:endParaRPr>
          </a:p>
          <a:p>
            <a:pPr marL="0" lvl="0" indent="0"/>
            <a:r>
              <a:rPr lang="en-US">
                <a:solidFill>
                  <a:srgbClr val="0066FF"/>
                </a:solidFill>
              </a:rPr>
              <a:t>carrying out some task. 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19462" name="Text Box 7"/>
          <p:cNvSpPr/>
          <p:nvPr/>
        </p:nvSpPr>
        <p:spPr>
          <a:xfrm>
            <a:off x="971550" y="4005263"/>
            <a:ext cx="26574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f=2x+1 is continuous</a:t>
            </a:r>
            <a:endParaRPr lang="en-US"/>
          </a:p>
        </p:txBody>
      </p:sp>
      <p:sp>
        <p:nvSpPr>
          <p:cNvPr id="19463" name="Text Box 8"/>
          <p:cNvSpPr/>
          <p:nvPr/>
        </p:nvSpPr>
        <p:spPr>
          <a:xfrm>
            <a:off x="3759200" y="3948113"/>
            <a:ext cx="3714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=</a:t>
            </a:r>
            <a:endParaRPr lang="en-US"/>
          </a:p>
        </p:txBody>
      </p:sp>
      <p:sp>
        <p:nvSpPr>
          <p:cNvPr id="19464" name="Text Box 9"/>
          <p:cNvSpPr/>
          <p:nvPr/>
        </p:nvSpPr>
        <p:spPr>
          <a:xfrm>
            <a:off x="4787900" y="3860800"/>
            <a:ext cx="236538" cy="366713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en-US"/>
          </a:p>
        </p:txBody>
      </p:sp>
      <p:sp>
        <p:nvSpPr>
          <p:cNvPr id="19465" name="Text Box 10"/>
          <p:cNvSpPr/>
          <p:nvPr/>
        </p:nvSpPr>
        <p:spPr>
          <a:xfrm>
            <a:off x="4500563" y="4005263"/>
            <a:ext cx="34702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Prove by               definition</a:t>
            </a:r>
            <a:endParaRPr lang="en-US"/>
          </a:p>
        </p:txBody>
      </p:sp>
      <p:pic>
        <p:nvPicPr>
          <p:cNvPr id="19466" name="Object 2"/>
          <p:cNvPicPr/>
          <p:nvPr>
            <p:ph idx="2"/>
          </p:nvPr>
        </p:nvPicPr>
        <p:blipFill>
          <a:blip r:embed="rId2"/>
          <a:stretch/>
        </p:blipFill>
        <p:spPr>
          <a:xfrm>
            <a:off x="5795963" y="3933825"/>
            <a:ext cx="8636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67" name="Text Box 12"/>
          <p:cNvSpPr/>
          <p:nvPr/>
        </p:nvSpPr>
        <p:spPr>
          <a:xfrm>
            <a:off x="3832225" y="2940050"/>
            <a:ext cx="37147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FF0066"/>
                </a:solidFill>
              </a:rPr>
              <a:t>=</a:t>
            </a:r>
            <a:endParaRPr 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1" name="Rectangle 2"/>
          <p:cNvSpPr/>
          <p:nvPr>
            <p:ph type="title"/>
          </p:nvPr>
        </p:nvSpPr>
        <p:spPr>
          <a:xfrm>
            <a:off x="755650" y="404813"/>
            <a:ext cx="730885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2800">
                <a:solidFill>
                  <a:schemeClr val="accent2"/>
                </a:solidFill>
              </a:rPr>
              <a:t>Universal</a:t>
            </a:r>
            <a:r>
              <a:rPr lang="en-US" sz="2800"/>
              <a:t> Turing machine</a:t>
            </a:r>
            <a:endParaRPr lang="en-US" sz="2800"/>
          </a:p>
        </p:txBody>
      </p:sp>
      <p:sp>
        <p:nvSpPr>
          <p:cNvPr id="20482" name="Rectangle 3"/>
          <p:cNvSpPr/>
          <p:nvPr/>
        </p:nvSpPr>
        <p:spPr>
          <a:xfrm>
            <a:off x="1619250" y="2924175"/>
            <a:ext cx="1873250" cy="15128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A particular </a:t>
            </a:r>
            <a:endParaRPr lang="en-US"/>
          </a:p>
          <a:p>
            <a:pPr marL="0" lvl="0" indent="0"/>
            <a:r>
              <a:rPr lang="en-US"/>
              <a:t>purpose TM</a:t>
            </a:r>
            <a:endParaRPr lang="en-US"/>
          </a:p>
        </p:txBody>
      </p:sp>
      <p:cxnSp>
        <p:nvCxnSpPr>
          <p:cNvPr id="20483" name="Line 4"/>
          <p:cNvCxnSpPr/>
          <p:nvPr/>
        </p:nvCxnSpPr>
        <p:spPr>
          <a:xfrm>
            <a:off x="1979613" y="2708275"/>
            <a:ext cx="215900" cy="21590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84" name="Line 5"/>
          <p:cNvCxnSpPr/>
          <p:nvPr/>
        </p:nvCxnSpPr>
        <p:spPr>
          <a:xfrm flipV="1">
            <a:off x="2411413" y="2636838"/>
            <a:ext cx="215900" cy="287337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85" name="Line 6"/>
          <p:cNvCxnSpPr/>
          <p:nvPr/>
        </p:nvCxnSpPr>
        <p:spPr>
          <a:xfrm flipH="1">
            <a:off x="2268538" y="2133600"/>
            <a:ext cx="0" cy="57467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0486" name="Line 7"/>
          <p:cNvCxnSpPr/>
          <p:nvPr/>
        </p:nvCxnSpPr>
        <p:spPr>
          <a:xfrm>
            <a:off x="3492500" y="4076700"/>
            <a:ext cx="431800" cy="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87" name="Line 8"/>
          <p:cNvCxnSpPr/>
          <p:nvPr/>
        </p:nvCxnSpPr>
        <p:spPr>
          <a:xfrm>
            <a:off x="3492500" y="4437063"/>
            <a:ext cx="358775" cy="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88" name="Line 9"/>
          <p:cNvCxnSpPr/>
          <p:nvPr/>
        </p:nvCxnSpPr>
        <p:spPr>
          <a:xfrm>
            <a:off x="3708400" y="4292600"/>
            <a:ext cx="503238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0489" name="Text Box 10"/>
          <p:cNvSpPr/>
          <p:nvPr/>
        </p:nvSpPr>
        <p:spPr>
          <a:xfrm>
            <a:off x="2392363" y="2003425"/>
            <a:ext cx="1109662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string w</a:t>
            </a:r>
            <a:endParaRPr lang="en-US"/>
          </a:p>
        </p:txBody>
      </p:sp>
      <p:sp>
        <p:nvSpPr>
          <p:cNvPr id="20490" name="Text Box 11"/>
          <p:cNvSpPr/>
          <p:nvPr/>
        </p:nvSpPr>
        <p:spPr>
          <a:xfrm>
            <a:off x="3779838" y="3573463"/>
            <a:ext cx="935037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output</a:t>
            </a:r>
            <a:endParaRPr lang="en-US"/>
          </a:p>
        </p:txBody>
      </p:sp>
      <p:sp>
        <p:nvSpPr>
          <p:cNvPr id="20491" name="Rectangle 12"/>
          <p:cNvSpPr/>
          <p:nvPr/>
        </p:nvSpPr>
        <p:spPr>
          <a:xfrm>
            <a:off x="5508625" y="3141663"/>
            <a:ext cx="1943100" cy="12239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Universal TM</a:t>
            </a:r>
            <a:endParaRPr lang="en-US"/>
          </a:p>
        </p:txBody>
      </p:sp>
      <p:cxnSp>
        <p:nvCxnSpPr>
          <p:cNvPr id="20492" name="Line 13"/>
          <p:cNvCxnSpPr/>
          <p:nvPr/>
        </p:nvCxnSpPr>
        <p:spPr>
          <a:xfrm>
            <a:off x="5724525" y="2708275"/>
            <a:ext cx="215900" cy="433388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93" name="Line 14"/>
          <p:cNvCxnSpPr/>
          <p:nvPr/>
        </p:nvCxnSpPr>
        <p:spPr>
          <a:xfrm flipV="1">
            <a:off x="6084888" y="2708275"/>
            <a:ext cx="287337" cy="433388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94" name="Line 15"/>
          <p:cNvCxnSpPr/>
          <p:nvPr/>
        </p:nvCxnSpPr>
        <p:spPr>
          <a:xfrm flipH="1" flipV="1">
            <a:off x="6659563" y="2781300"/>
            <a:ext cx="144462" cy="360363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95" name="Line 16"/>
          <p:cNvCxnSpPr/>
          <p:nvPr/>
        </p:nvCxnSpPr>
        <p:spPr>
          <a:xfrm flipV="1">
            <a:off x="7019925" y="2708275"/>
            <a:ext cx="215900" cy="433388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96" name="Line 17"/>
          <p:cNvCxnSpPr/>
          <p:nvPr/>
        </p:nvCxnSpPr>
        <p:spPr>
          <a:xfrm>
            <a:off x="7451725" y="4076700"/>
            <a:ext cx="360363" cy="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97" name="Line 18"/>
          <p:cNvCxnSpPr/>
          <p:nvPr/>
        </p:nvCxnSpPr>
        <p:spPr>
          <a:xfrm>
            <a:off x="7451725" y="4365625"/>
            <a:ext cx="433388" cy="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20498" name="Line 19"/>
          <p:cNvCxnSpPr/>
          <p:nvPr/>
        </p:nvCxnSpPr>
        <p:spPr>
          <a:xfrm flipH="1">
            <a:off x="6011863" y="2205038"/>
            <a:ext cx="0" cy="6477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0499" name="Line 20"/>
          <p:cNvCxnSpPr/>
          <p:nvPr/>
        </p:nvCxnSpPr>
        <p:spPr>
          <a:xfrm flipH="1">
            <a:off x="6948488" y="2276475"/>
            <a:ext cx="0" cy="576263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0500" name="Line 21"/>
          <p:cNvCxnSpPr/>
          <p:nvPr/>
        </p:nvCxnSpPr>
        <p:spPr>
          <a:xfrm>
            <a:off x="7740650" y="4149725"/>
            <a:ext cx="792163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0501" name="Text Box 22"/>
          <p:cNvSpPr/>
          <p:nvPr/>
        </p:nvSpPr>
        <p:spPr>
          <a:xfrm>
            <a:off x="5992813" y="1787525"/>
            <a:ext cx="750887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&lt;M&gt;</a:t>
            </a:r>
            <a:endParaRPr lang="en-US"/>
          </a:p>
        </p:txBody>
      </p:sp>
      <p:sp>
        <p:nvSpPr>
          <p:cNvPr id="20502" name="Text Box 23"/>
          <p:cNvSpPr/>
          <p:nvPr/>
        </p:nvSpPr>
        <p:spPr>
          <a:xfrm>
            <a:off x="7072313" y="1931988"/>
            <a:ext cx="3714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w</a:t>
            </a:r>
            <a:endParaRPr lang="en-US"/>
          </a:p>
        </p:txBody>
      </p:sp>
      <p:sp>
        <p:nvSpPr>
          <p:cNvPr id="20503" name="Text Box 24"/>
          <p:cNvSpPr/>
          <p:nvPr/>
        </p:nvSpPr>
        <p:spPr>
          <a:xfrm>
            <a:off x="5487988" y="4884738"/>
            <a:ext cx="2963862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U can simulate </a:t>
            </a:r>
            <a:r>
              <a:rPr lang="en-US">
                <a:solidFill>
                  <a:schemeClr val="accent2"/>
                </a:solidFill>
              </a:rPr>
              <a:t>any</a:t>
            </a:r>
            <a:r>
              <a:rPr lang="en-US"/>
              <a:t> TM. </a:t>
            </a:r>
            <a:endParaRPr lang="en-US"/>
          </a:p>
        </p:txBody>
      </p:sp>
      <p:sp>
        <p:nvSpPr>
          <p:cNvPr id="20504" name="Text Box 25"/>
          <p:cNvSpPr/>
          <p:nvPr/>
        </p:nvSpPr>
        <p:spPr>
          <a:xfrm>
            <a:off x="6640513" y="1643063"/>
            <a:ext cx="1160462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>
                <a:solidFill>
                  <a:srgbClr val="0000CC"/>
                </a:solidFill>
              </a:rPr>
              <a:t>program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0505" name="Text Box 26"/>
          <p:cNvSpPr/>
          <p:nvPr/>
        </p:nvSpPr>
        <p:spPr>
          <a:xfrm>
            <a:off x="7359650" y="1931988"/>
            <a:ext cx="76993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>
                <a:solidFill>
                  <a:srgbClr val="0000CC"/>
                </a:solidFill>
              </a:rPr>
              <a:t>input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20506" name="Text Box 27"/>
          <p:cNvSpPr/>
          <p:nvPr/>
        </p:nvSpPr>
        <p:spPr>
          <a:xfrm>
            <a:off x="8208963" y="3716338"/>
            <a:ext cx="935037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output</a:t>
            </a:r>
            <a:endParaRPr lang="en-US"/>
          </a:p>
        </p:txBody>
      </p:sp>
      <p:sp>
        <p:nvSpPr>
          <p:cNvPr id="20507" name="Text Box 28"/>
          <p:cNvSpPr/>
          <p:nvPr/>
        </p:nvSpPr>
        <p:spPr>
          <a:xfrm>
            <a:off x="468313" y="5084763"/>
            <a:ext cx="347662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>
                <a:solidFill>
                  <a:srgbClr val="FF00FF"/>
                </a:solidFill>
              </a:rPr>
              <a:t>.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5" name="标题 1"/>
          <p:cNvSpPr/>
          <p:nvPr>
            <p:ph type="title"/>
          </p:nvPr>
        </p:nvSpPr>
        <p:spPr>
          <a:xfrm>
            <a:off x="468313" y="-17145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/>
              <a:t>von Neumann architecture</a:t>
            </a:r>
            <a:endParaRPr lang="zh-CN" sz="3200"/>
          </a:p>
        </p:txBody>
      </p:sp>
      <p:pic>
        <p:nvPicPr>
          <p:cNvPr id="21506" name="内容占位符 3"/>
          <p:cNvPicPr/>
          <p:nvPr>
            <p:ph idx="1"/>
          </p:nvPr>
        </p:nvPicPr>
        <p:blipFill>
          <a:blip r:embed="rId2"/>
          <a:stretch/>
        </p:blipFill>
        <p:spPr>
          <a:xfrm>
            <a:off x="684213" y="1196975"/>
            <a:ext cx="7818437" cy="44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07" name="TextBox 3"/>
          <p:cNvSpPr/>
          <p:nvPr/>
        </p:nvSpPr>
        <p:spPr>
          <a:xfrm>
            <a:off x="-2557462" y="5805488"/>
            <a:ext cx="13195300" cy="120015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把程序本身当作数据来对待，程序和该程序处理的数据用同样的方式储存。</a:t>
            </a:r>
            <a:endParaRPr lang="en-US"/>
          </a:p>
          <a:p>
            <a:pPr marL="0" lvl="0" indent="0"/>
            <a:r>
              <a:rPr lang="zh-CN"/>
              <a:t>冯</a:t>
            </a:r>
            <a:r>
              <a:rPr lang="en-US"/>
              <a:t>·</a:t>
            </a:r>
            <a:r>
              <a:rPr lang="zh-CN"/>
              <a:t>诺依曼和同事们依据此原理设计出了一个完整的现代计算机雏形，</a:t>
            </a:r>
            <a:endParaRPr lang="en-US"/>
          </a:p>
          <a:p>
            <a:pPr marL="0" lvl="0" indent="0"/>
            <a:r>
              <a:rPr lang="zh-CN"/>
              <a:t>           并确定了存储程序计算机的五大组成部分和基本工作方法。冯</a:t>
            </a:r>
            <a:r>
              <a:rPr lang="en-US"/>
              <a:t>·</a:t>
            </a:r>
            <a:r>
              <a:rPr lang="zh-CN"/>
              <a:t>诺依曼的这一设计思想</a:t>
            </a:r>
            <a:endParaRPr lang="en-US"/>
          </a:p>
          <a:p>
            <a:pPr marL="0" lvl="0" indent="0"/>
            <a:r>
              <a:rPr lang="zh-CN"/>
              <a:t>被誉为计算机发展史上的里程碑，标志着计算机时代的真正开始。</a:t>
            </a: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29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/>
              <a:t>Turing met von Neumann</a:t>
            </a:r>
            <a:endParaRPr lang="zh-CN" sz="3200"/>
          </a:p>
        </p:txBody>
      </p:sp>
      <p:sp>
        <p:nvSpPr>
          <p:cNvPr id="22530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sz="2000" b="1"/>
              <a:t>   </a:t>
            </a:r>
            <a:r>
              <a:rPr lang="en-US" sz="2000" b="1">
                <a:solidFill>
                  <a:srgbClr val="C00000"/>
                </a:solidFill>
              </a:rPr>
              <a:t>ACM Turing Award</a:t>
            </a:r>
            <a:endParaRPr lang="zh-CN" sz="2000" b="1">
              <a:solidFill>
                <a:srgbClr val="C00000"/>
              </a:solidFill>
            </a:endParaRPr>
          </a:p>
        </p:txBody>
      </p:sp>
      <p:pic>
        <p:nvPicPr>
          <p:cNvPr id="22531" name="内容占位符 6"/>
          <p:cNvPicPr/>
          <p:nvPr>
            <p:ph idx="2"/>
          </p:nvPr>
        </p:nvPicPr>
        <p:blipFill>
          <a:blip r:embed="rId2"/>
          <a:stretch/>
        </p:blipFill>
        <p:spPr>
          <a:xfrm>
            <a:off x="573088" y="2246313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32" name="文本占位符 4"/>
          <p:cNvSpPr/>
          <p:nvPr>
            <p:ph type="body" idx="3"/>
          </p:nvPr>
        </p:nvSpPr>
        <p:spPr>
          <a:xfrm>
            <a:off x="4859338" y="15573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6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6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>
              <a:buNone/>
            </a:pPr>
            <a:r>
              <a:rPr lang="en-US" sz="2000" b="1">
                <a:solidFill>
                  <a:srgbClr val="C00000"/>
                </a:solidFill>
              </a:rPr>
              <a:t>IEEE von Neumann Prize</a:t>
            </a:r>
            <a:endParaRPr lang="zh-CN" sz="2000" b="1">
              <a:solidFill>
                <a:srgbClr val="C00000"/>
              </a:solidFill>
            </a:endParaRPr>
          </a:p>
        </p:txBody>
      </p:sp>
      <p:pic>
        <p:nvPicPr>
          <p:cNvPr id="22533" name="内容占位符 7"/>
          <p:cNvPicPr/>
          <p:nvPr>
            <p:ph idx="4"/>
          </p:nvPr>
        </p:nvPicPr>
        <p:blipFill>
          <a:blip r:embed="rId3"/>
          <a:stretch/>
        </p:blipFill>
        <p:spPr>
          <a:xfrm>
            <a:off x="5151438" y="2174875"/>
            <a:ext cx="3028950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1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Contact Information</a:t>
            </a:r>
            <a:endParaRPr lang="en-US"/>
          </a:p>
        </p:txBody>
      </p:sp>
      <p:sp>
        <p:nvSpPr>
          <p:cNvPr id="5122" name="Rectangle 3"/>
          <p:cNvSpPr/>
          <p:nvPr>
            <p:ph idx="1"/>
          </p:nvPr>
        </p:nvSpPr>
        <p:spPr>
          <a:xfrm>
            <a:off x="566738" y="1752600"/>
            <a:ext cx="8037512" cy="448468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en-US">
                <a:solidFill>
                  <a:srgbClr val="0099FF"/>
                </a:solidFill>
              </a:rPr>
              <a:t>Instructor</a:t>
            </a:r>
            <a:r>
              <a:rPr lang="en-US"/>
              <a:t>: Dr. Chunlai Zhou(</a:t>
            </a:r>
            <a:r>
              <a:rPr lang="zh-CN"/>
              <a:t>周春来</a:t>
            </a:r>
            <a:r>
              <a:rPr lang="en-US"/>
              <a:t>)</a:t>
            </a:r>
            <a:endParaRPr lang="en-US"/>
          </a:p>
          <a:p>
            <a:pPr marL="469900" lvl="0" indent="-469900"/>
            <a:r>
              <a:rPr lang="en-US">
                <a:solidFill>
                  <a:srgbClr val="0099FF"/>
                </a:solidFill>
              </a:rPr>
              <a:t>Email</a:t>
            </a:r>
            <a:r>
              <a:rPr lang="en-US"/>
              <a:t>: </a:t>
            </a:r>
            <a:r>
              <a:rPr lang="en-US">
                <a:solidFill>
                  <a:srgbClr val="0099FF"/>
                </a:solidFill>
                <a:hlinkClick r:id="rId2"/>
              </a:rPr>
              <a:t>czhou@ruc.edu.cn</a:t>
            </a:r>
            <a:endParaRPr lang="en-US">
              <a:solidFill>
                <a:srgbClr val="0099FF"/>
              </a:solidFill>
            </a:endParaRPr>
          </a:p>
          <a:p>
            <a:pPr marL="469900" lvl="0" indent="-469900"/>
            <a:r>
              <a:rPr lang="en-US">
                <a:solidFill>
                  <a:srgbClr val="0099FF"/>
                </a:solidFill>
              </a:rPr>
              <a:t>Office</a:t>
            </a:r>
            <a:r>
              <a:rPr lang="en-US"/>
              <a:t>: </a:t>
            </a:r>
            <a:r>
              <a:rPr lang="zh-CN"/>
              <a:t>3</a:t>
            </a:r>
            <a:r>
              <a:rPr lang="en-US"/>
              <a:t>03A, Wing Building of Science Complex, Tel: 62510042</a:t>
            </a:r>
            <a:endParaRPr lang="en-US"/>
          </a:p>
          <a:p>
            <a:pPr marL="469900" lvl="0" indent="-469900"/>
            <a:r>
              <a:rPr lang="en-US">
                <a:solidFill>
                  <a:srgbClr val="0099FF"/>
                </a:solidFill>
              </a:rPr>
              <a:t>Office hours</a:t>
            </a:r>
            <a:r>
              <a:rPr lang="en-US"/>
              <a:t>: 2-5pm </a:t>
            </a:r>
            <a:r>
              <a:rPr lang="zh-CN"/>
              <a:t>Feb.</a:t>
            </a:r>
            <a:endParaRPr lang="zh-CN"/>
          </a:p>
          <a:p>
            <a:pPr marL="469900" lvl="0" indent="-469900"/>
            <a:r>
              <a:rPr lang="en-US">
                <a:solidFill>
                  <a:srgbClr val="0099FF"/>
                </a:solidFill>
              </a:rPr>
              <a:t>Meeting Time</a:t>
            </a:r>
            <a:r>
              <a:rPr lang="en-US"/>
              <a:t>: </a:t>
            </a:r>
            <a:r>
              <a:rPr lang="zh-CN"/>
              <a:t>6-8:30am</a:t>
            </a:r>
            <a:r>
              <a:rPr lang="en-US"/>
              <a:t> </a:t>
            </a:r>
            <a:r>
              <a:rPr lang="zh-CN"/>
              <a:t>Feb.</a:t>
            </a:r>
            <a:endParaRPr 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3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>
                <a:solidFill>
                  <a:srgbClr val="0000FF"/>
                </a:solidFill>
              </a:rPr>
              <a:t>Other Models of Computation</a:t>
            </a:r>
            <a:endParaRPr lang="en-US" sz="3200">
              <a:solidFill>
                <a:srgbClr val="0000FF"/>
              </a:solidFill>
            </a:endParaRPr>
          </a:p>
        </p:txBody>
      </p:sp>
      <p:sp>
        <p:nvSpPr>
          <p:cNvPr id="23554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en-US"/>
              <a:t>Lambda Calculus (Church)</a:t>
            </a:r>
            <a:endParaRPr lang="en-US"/>
          </a:p>
          <a:p>
            <a:pPr marL="469900" lvl="0" indent="-469900">
              <a:buFont typeface=""/>
            </a:pPr>
            <a:r>
              <a:rPr lang="en-US" sz="2000">
                <a:solidFill>
                  <a:srgbClr val="FF66CC"/>
                </a:solidFill>
              </a:rPr>
              <a:t>Programming languages</a:t>
            </a:r>
            <a:endParaRPr lang="en-US" sz="2000">
              <a:solidFill>
                <a:srgbClr val="FF66CC"/>
              </a:solidFill>
            </a:endParaRPr>
          </a:p>
          <a:p>
            <a:pPr marL="469900" lvl="0" indent="-469900"/>
            <a:r>
              <a:rPr lang="en-US"/>
              <a:t>Recursion Theory (Kleene, Rosser)</a:t>
            </a:r>
            <a:endParaRPr lang="en-US"/>
          </a:p>
          <a:p>
            <a:pPr marL="469900" lvl="0" indent="-469900">
              <a:buFont typeface=""/>
            </a:pPr>
            <a:r>
              <a:rPr lang="en-US" sz="2000">
                <a:solidFill>
                  <a:srgbClr val="FF66CC"/>
                </a:solidFill>
              </a:rPr>
              <a:t>Computable Mathematics</a:t>
            </a:r>
            <a:endParaRPr lang="en-US" sz="2000">
              <a:solidFill>
                <a:srgbClr val="FF66CC"/>
              </a:solidFill>
            </a:endParaRPr>
          </a:p>
          <a:p>
            <a:pPr marL="469900" lvl="0" indent="-469900"/>
            <a:r>
              <a:rPr lang="en-US"/>
              <a:t>Combinatory Logic (Curry)</a:t>
            </a:r>
            <a:endParaRPr lang="en-US"/>
          </a:p>
          <a:p>
            <a:pPr marL="469900" lvl="0" indent="-469900">
              <a:buFont typeface=""/>
            </a:pPr>
            <a:r>
              <a:rPr lang="en-US" sz="2000">
                <a:solidFill>
                  <a:srgbClr val="FF66CC"/>
                </a:solidFill>
              </a:rPr>
              <a:t>Type Theory in Programming Languages</a:t>
            </a:r>
            <a:endParaRPr lang="en-US" sz="2000">
              <a:solidFill>
                <a:srgbClr val="FF66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>
                <a:solidFill>
                  <a:srgbClr val="33CC33"/>
                </a:solidFill>
              </a:rPr>
              <a:t>History</a:t>
            </a:r>
            <a:r>
              <a:rPr lang="en-US"/>
              <a:t>: Automata </a:t>
            </a:r>
            <a:endParaRPr lang="en-US"/>
          </a:p>
        </p:txBody>
      </p:sp>
      <p:sp>
        <p:nvSpPr>
          <p:cNvPr id="24578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en-US">
                <a:solidFill>
                  <a:srgbClr val="0000FF"/>
                </a:solidFill>
              </a:rPr>
              <a:t>Scott &amp; Rabin</a:t>
            </a:r>
            <a:r>
              <a:rPr lang="en-US"/>
              <a:t>:  Finite Automata and their Decision Problems</a:t>
            </a:r>
            <a:r>
              <a:rPr lang="en-US" i="1"/>
              <a:t>, 1959</a:t>
            </a:r>
            <a:endParaRPr lang="en-US" i="1"/>
          </a:p>
          <a:p>
            <a:pPr marL="469900" lvl="0" indent="-469900"/>
            <a:r>
              <a:rPr lang="en-US">
                <a:solidFill>
                  <a:srgbClr val="0000FF"/>
                </a:solidFill>
              </a:rPr>
              <a:t>Kleene</a:t>
            </a:r>
            <a:r>
              <a:rPr lang="en-US"/>
              <a:t>:  Regular languages</a:t>
            </a:r>
            <a:endParaRPr lang="en-US"/>
          </a:p>
          <a:p>
            <a:pPr marL="469900" lvl="0" indent="-469900">
              <a:buNone/>
            </a:pPr>
            <a:r>
              <a:rPr lang="en-US"/>
              <a:t>   </a:t>
            </a:r>
            <a:r>
              <a:rPr lang="en-US" sz="2400"/>
              <a:t>In a </a:t>
            </a:r>
            <a:r>
              <a:rPr lang="en-US" sz="2400">
                <a:solidFill>
                  <a:schemeClr val="accent2"/>
                </a:solidFill>
              </a:rPr>
              <a:t>nonderministic</a:t>
            </a:r>
            <a:r>
              <a:rPr lang="en-US" sz="2400"/>
              <a:t> machine, </a:t>
            </a:r>
            <a:r>
              <a:rPr lang="en-US" sz="2400">
                <a:solidFill>
                  <a:srgbClr val="0000FF"/>
                </a:solidFill>
              </a:rPr>
              <a:t>several</a:t>
            </a:r>
            <a:r>
              <a:rPr lang="en-US" sz="2400"/>
              <a:t> choices may exist for the next state at any point. </a:t>
            </a:r>
            <a:endParaRPr lang="en-US"/>
          </a:p>
          <a:p>
            <a:pPr marL="469900" lvl="0" indent="-469900"/>
            <a:endParaRPr 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1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>
                <a:solidFill>
                  <a:srgbClr val="0000FF"/>
                </a:solidFill>
              </a:rPr>
              <a:t>A Simple Automata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5602" name="Rectangle 3"/>
          <p:cNvSpPr/>
          <p:nvPr>
            <p:ph idx="1"/>
          </p:nvPr>
        </p:nvSpPr>
        <p:spPr>
          <a:xfrm>
            <a:off x="566738" y="1752600"/>
            <a:ext cx="8577262" cy="510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None/>
            </a:pPr>
            <a:r>
              <a:rPr lang="en-US" sz="2800">
                <a:solidFill>
                  <a:schemeClr val="accent2"/>
                </a:solidFill>
              </a:rPr>
              <a:t>Automatic Door as an automaton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25603" name="Oval 4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closed</a:t>
            </a:r>
            <a:endParaRPr lang="en-US"/>
          </a:p>
        </p:txBody>
      </p:sp>
      <p:sp>
        <p:nvSpPr>
          <p:cNvPr id="25604" name="Oval 5"/>
          <p:cNvSpPr/>
          <p:nvPr/>
        </p:nvSpPr>
        <p:spPr>
          <a:xfrm>
            <a:off x="6156325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Open</a:t>
            </a:r>
            <a:endParaRPr lang="en-US"/>
          </a:p>
        </p:txBody>
      </p:sp>
      <p:cxnSp>
        <p:nvCxnSpPr>
          <p:cNvPr id="25605" name="AutoShape 6"/>
          <p:cNvCxnSpPr/>
          <p:nvPr/>
        </p:nvCxnSpPr>
        <p:spPr>
          <a:xfrm rot="5400000" flipV="1">
            <a:off x="3166269" y="325040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5606" name="AutoShape 7"/>
          <p:cNvCxnSpPr>
            <a:stCxn id="25604" idx="1"/>
            <a:endCxn id="25604" idx="7"/>
          </p:cNvCxnSpPr>
          <p:nvPr/>
        </p:nvCxnSpPr>
        <p:spPr>
          <a:xfrm rot="5400000" flipV="1">
            <a:off x="6611144" y="3237707"/>
            <a:ext cx="1587" cy="647700"/>
          </a:xfrm>
          <a:prstGeom prst="curvedConnector3">
            <a:avLst>
              <a:gd name="adj1" fmla="val -820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5607" name="AutoShape 8"/>
          <p:cNvCxnSpPr>
            <a:stCxn id="25603" idx="7"/>
            <a:endCxn id="25604" idx="1"/>
          </p:cNvCxnSpPr>
          <p:nvPr/>
        </p:nvCxnSpPr>
        <p:spPr>
          <a:xfrm rot="5400000" flipV="1">
            <a:off x="4884738" y="2159000"/>
            <a:ext cx="1588" cy="2808287"/>
          </a:xfrm>
          <a:prstGeom prst="curvedConnector3">
            <a:avLst>
              <a:gd name="adj1" fmla="val -2280000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5608" name="AutoShape 9"/>
          <p:cNvCxnSpPr>
            <a:stCxn id="25603" idx="7"/>
            <a:endCxn id="25604" idx="1"/>
          </p:cNvCxnSpPr>
          <p:nvPr/>
        </p:nvCxnSpPr>
        <p:spPr>
          <a:xfrm rot="5400000">
            <a:off x="4895850" y="2817813"/>
            <a:ext cx="1587" cy="2808288"/>
          </a:xfrm>
          <a:prstGeom prst="curvedConnector3">
            <a:avLst>
              <a:gd name="adj1" fmla="val 2280000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5609" name="Text Box 10"/>
          <p:cNvSpPr/>
          <p:nvPr/>
        </p:nvSpPr>
        <p:spPr>
          <a:xfrm>
            <a:off x="1958975" y="2651125"/>
            <a:ext cx="1023938" cy="915988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Rear</a:t>
            </a:r>
            <a:endParaRPr lang="en-US"/>
          </a:p>
          <a:p>
            <a:pPr marL="0" lvl="0" indent="0" algn="l"/>
            <a:r>
              <a:rPr lang="en-US"/>
              <a:t>Both</a:t>
            </a:r>
            <a:endParaRPr lang="en-US"/>
          </a:p>
          <a:p>
            <a:pPr marL="0" lvl="0" indent="0" algn="l"/>
            <a:r>
              <a:rPr lang="en-US"/>
              <a:t>Neither</a:t>
            </a:r>
            <a:endParaRPr lang="en-US"/>
          </a:p>
        </p:txBody>
      </p:sp>
      <p:sp>
        <p:nvSpPr>
          <p:cNvPr id="25610" name="Text Box 11"/>
          <p:cNvSpPr/>
          <p:nvPr/>
        </p:nvSpPr>
        <p:spPr>
          <a:xfrm>
            <a:off x="4551363" y="2651125"/>
            <a:ext cx="785812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Front</a:t>
            </a:r>
            <a:endParaRPr lang="en-US"/>
          </a:p>
        </p:txBody>
      </p:sp>
      <p:sp>
        <p:nvSpPr>
          <p:cNvPr id="25611" name="Text Box 12"/>
          <p:cNvSpPr/>
          <p:nvPr/>
        </p:nvSpPr>
        <p:spPr>
          <a:xfrm>
            <a:off x="4695825" y="4595813"/>
            <a:ext cx="102393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Neither</a:t>
            </a:r>
            <a:endParaRPr lang="en-US"/>
          </a:p>
        </p:txBody>
      </p:sp>
      <p:sp>
        <p:nvSpPr>
          <p:cNvPr id="25612" name="Text Box 13"/>
          <p:cNvSpPr/>
          <p:nvPr/>
        </p:nvSpPr>
        <p:spPr>
          <a:xfrm>
            <a:off x="6927850" y="2363788"/>
            <a:ext cx="793750" cy="915987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Front</a:t>
            </a:r>
            <a:endParaRPr lang="en-US"/>
          </a:p>
          <a:p>
            <a:pPr marL="0" lvl="0" indent="0" algn="l"/>
            <a:r>
              <a:rPr lang="en-US"/>
              <a:t>Rear </a:t>
            </a:r>
            <a:endParaRPr lang="en-US"/>
          </a:p>
          <a:p>
            <a:pPr marL="0" lvl="0" indent="0" algn="l"/>
            <a:r>
              <a:rPr lang="en-US"/>
              <a:t>Both</a:t>
            </a:r>
            <a:endParaRPr lang="en-US"/>
          </a:p>
        </p:txBody>
      </p:sp>
      <p:sp>
        <p:nvSpPr>
          <p:cNvPr id="25613" name="Rectangle 14"/>
          <p:cNvSpPr/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 algn="l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25614" name="Oval 15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closed</a:t>
            </a:r>
            <a:endParaRPr lang="en-US"/>
          </a:p>
        </p:txBody>
      </p:sp>
      <p:cxnSp>
        <p:nvCxnSpPr>
          <p:cNvPr id="25615" name="AutoShape 16"/>
          <p:cNvCxnSpPr>
            <a:stCxn id="25603" idx="7"/>
            <a:endCxn id="25604" idx="1"/>
          </p:cNvCxnSpPr>
          <p:nvPr/>
        </p:nvCxnSpPr>
        <p:spPr>
          <a:xfrm rot="5400000" flipV="1">
            <a:off x="3166269" y="325040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5616" name="Rectangle 17"/>
          <p:cNvSpPr/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 algn="l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25617" name="Oval 18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closed</a:t>
            </a:r>
            <a:endParaRPr lang="en-US"/>
          </a:p>
        </p:txBody>
      </p:sp>
      <p:sp>
        <p:nvSpPr>
          <p:cNvPr id="25618" name="Rectangle 19"/>
          <p:cNvSpPr/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 algn="l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25619" name="Oval 20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closed</a:t>
            </a:r>
            <a:endParaRPr lang="en-US"/>
          </a:p>
        </p:txBody>
      </p:sp>
      <p:cxnSp>
        <p:nvCxnSpPr>
          <p:cNvPr id="25620" name="AutoShape 21"/>
          <p:cNvCxnSpPr>
            <a:stCxn id="25603" idx="7"/>
            <a:endCxn id="25604" idx="1"/>
          </p:cNvCxnSpPr>
          <p:nvPr/>
        </p:nvCxnSpPr>
        <p:spPr>
          <a:xfrm rot="5400000" flipV="1">
            <a:off x="3166269" y="325040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5621" name="Rectangle 22"/>
          <p:cNvSpPr/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 algn="l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25622" name="Oval 23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closed</a:t>
            </a:r>
            <a:endParaRPr lang="en-US"/>
          </a:p>
        </p:txBody>
      </p:sp>
      <p:sp>
        <p:nvSpPr>
          <p:cNvPr id="25623" name="Rectangle 24"/>
          <p:cNvSpPr/>
          <p:nvPr/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 algn="l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cxnSp>
        <p:nvCxnSpPr>
          <p:cNvPr id="25624" name="AutoShape 25"/>
          <p:cNvCxnSpPr>
            <a:stCxn id="25603" idx="7"/>
            <a:endCxn id="25604" idx="1"/>
          </p:cNvCxnSpPr>
          <p:nvPr/>
        </p:nvCxnSpPr>
        <p:spPr>
          <a:xfrm rot="5400000" flipV="1">
            <a:off x="3137694" y="326945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5625" name="Rectangle 26"/>
          <p:cNvSpPr/>
          <p:nvPr/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 algn="l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25626" name="Oval 27"/>
          <p:cNvSpPr/>
          <p:nvPr/>
        </p:nvSpPr>
        <p:spPr>
          <a:xfrm>
            <a:off x="2673350" y="3449638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closed</a:t>
            </a:r>
            <a:endParaRPr lang="en-US"/>
          </a:p>
        </p:txBody>
      </p:sp>
      <p:cxnSp>
        <p:nvCxnSpPr>
          <p:cNvPr id="25627" name="AutoShape 28"/>
          <p:cNvCxnSpPr>
            <a:stCxn id="25603" idx="7"/>
            <a:endCxn id="25604" idx="1"/>
          </p:cNvCxnSpPr>
          <p:nvPr/>
        </p:nvCxnSpPr>
        <p:spPr>
          <a:xfrm rot="5400000" flipV="1">
            <a:off x="4895850" y="2170113"/>
            <a:ext cx="1587" cy="2808288"/>
          </a:xfrm>
          <a:prstGeom prst="curvedConnector3">
            <a:avLst>
              <a:gd name="adj1" fmla="val -2280000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5628" name="Rectangle 29"/>
          <p:cNvSpPr/>
          <p:nvPr/>
        </p:nvSpPr>
        <p:spPr>
          <a:xfrm>
            <a:off x="550863" y="178435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 algn="l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cxnSp>
        <p:nvCxnSpPr>
          <p:cNvPr id="25629" name="AutoShape 30"/>
          <p:cNvCxnSpPr>
            <a:stCxn id="25603" idx="7"/>
            <a:endCxn id="25604" idx="1"/>
          </p:cNvCxnSpPr>
          <p:nvPr/>
        </p:nvCxnSpPr>
        <p:spPr>
          <a:xfrm rot="5400000" flipV="1">
            <a:off x="3166269" y="325040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5630" name="Rectangle 31"/>
          <p:cNvSpPr/>
          <p:nvPr/>
        </p:nvSpPr>
        <p:spPr>
          <a:xfrm>
            <a:off x="550863" y="178435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 algn="l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25631" name="Oval 32"/>
          <p:cNvSpPr/>
          <p:nvPr/>
        </p:nvSpPr>
        <p:spPr>
          <a:xfrm>
            <a:off x="2684463" y="346075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closed</a:t>
            </a:r>
            <a:endParaRPr lang="en-US"/>
          </a:p>
        </p:txBody>
      </p:sp>
      <p:cxnSp>
        <p:nvCxnSpPr>
          <p:cNvPr id="25632" name="Line 33"/>
          <p:cNvCxnSpPr/>
          <p:nvPr/>
        </p:nvCxnSpPr>
        <p:spPr>
          <a:xfrm flipH="1">
            <a:off x="2555875" y="5300663"/>
            <a:ext cx="0" cy="1557337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sp>
        <p:nvSpPr>
          <p:cNvPr id="25633" name="Text Box 34"/>
          <p:cNvSpPr/>
          <p:nvPr/>
        </p:nvSpPr>
        <p:spPr>
          <a:xfrm>
            <a:off x="1671638" y="6180138"/>
            <a:ext cx="944562" cy="6413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Closed</a:t>
            </a:r>
            <a:endParaRPr lang="en-US"/>
          </a:p>
          <a:p>
            <a:pPr marL="0" lvl="0" indent="0" algn="l"/>
            <a:r>
              <a:rPr lang="en-US"/>
              <a:t>open</a:t>
            </a:r>
            <a:endParaRPr lang="en-US"/>
          </a:p>
        </p:txBody>
      </p:sp>
      <p:sp>
        <p:nvSpPr>
          <p:cNvPr id="25634" name="Text Box 35"/>
          <p:cNvSpPr/>
          <p:nvPr/>
        </p:nvSpPr>
        <p:spPr>
          <a:xfrm>
            <a:off x="2608263" y="5748338"/>
            <a:ext cx="406082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Neither     Front      Rear      Both</a:t>
            </a:r>
            <a:endParaRPr lang="en-US"/>
          </a:p>
        </p:txBody>
      </p:sp>
      <p:sp>
        <p:nvSpPr>
          <p:cNvPr id="25635" name="Text Box 36"/>
          <p:cNvSpPr/>
          <p:nvPr/>
        </p:nvSpPr>
        <p:spPr>
          <a:xfrm>
            <a:off x="2608263" y="6108700"/>
            <a:ext cx="4283075" cy="6413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Closed    Open      Closed    Closed </a:t>
            </a:r>
            <a:endParaRPr lang="en-US"/>
          </a:p>
          <a:p>
            <a:pPr marL="0" lvl="0" indent="0" algn="l"/>
            <a:r>
              <a:rPr lang="en-US"/>
              <a:t>Open     Closed     Open      Open 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>
                <a:solidFill>
                  <a:schemeClr val="accent2"/>
                </a:solidFill>
              </a:rPr>
              <a:t>Non-deterministic</a:t>
            </a:r>
            <a:r>
              <a:rPr lang="en-US"/>
              <a:t> Automata</a:t>
            </a:r>
            <a:endParaRPr lang="en-US"/>
          </a:p>
        </p:txBody>
      </p:sp>
      <p:pic>
        <p:nvPicPr>
          <p:cNvPr id="26626" name="Picture 3"/>
          <p:cNvPicPr/>
          <p:nvPr>
            <p:ph idx="1"/>
          </p:nvPr>
        </p:nvPicPr>
        <p:blipFill>
          <a:blip r:embed="rId2"/>
          <a:stretch/>
        </p:blipFill>
        <p:spPr>
          <a:xfrm>
            <a:off x="2552700" y="2786063"/>
            <a:ext cx="40290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4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400"/>
              <a:t>Automata = Regular expressions</a:t>
            </a:r>
            <a:endParaRPr lang="en-US" sz="3400"/>
          </a:p>
        </p:txBody>
      </p:sp>
      <p:sp>
        <p:nvSpPr>
          <p:cNvPr id="27650" name="Oval 3"/>
          <p:cNvSpPr/>
          <p:nvPr/>
        </p:nvSpPr>
        <p:spPr>
          <a:xfrm>
            <a:off x="1331913" y="23495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DFA</a:t>
            </a:r>
            <a:endParaRPr lang="en-US"/>
          </a:p>
        </p:txBody>
      </p:sp>
      <p:sp>
        <p:nvSpPr>
          <p:cNvPr id="27651" name="Oval 4"/>
          <p:cNvSpPr/>
          <p:nvPr/>
        </p:nvSpPr>
        <p:spPr>
          <a:xfrm>
            <a:off x="3779838" y="227647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NFA</a:t>
            </a:r>
            <a:endParaRPr lang="en-US"/>
          </a:p>
        </p:txBody>
      </p:sp>
      <p:sp>
        <p:nvSpPr>
          <p:cNvPr id="27652" name="Text Box 5"/>
          <p:cNvSpPr/>
          <p:nvPr/>
        </p:nvSpPr>
        <p:spPr>
          <a:xfrm>
            <a:off x="2895600" y="2435225"/>
            <a:ext cx="37147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=</a:t>
            </a:r>
            <a:endParaRPr lang="en-US"/>
          </a:p>
        </p:txBody>
      </p:sp>
      <p:sp>
        <p:nvSpPr>
          <p:cNvPr id="27653" name="Oval 6"/>
          <p:cNvSpPr/>
          <p:nvPr/>
        </p:nvSpPr>
        <p:spPr>
          <a:xfrm>
            <a:off x="3851275" y="414972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GNFA</a:t>
            </a:r>
            <a:endParaRPr lang="en-US"/>
          </a:p>
        </p:txBody>
      </p:sp>
      <p:sp>
        <p:nvSpPr>
          <p:cNvPr id="27654" name="Text Box 7"/>
          <p:cNvSpPr/>
          <p:nvPr/>
        </p:nvSpPr>
        <p:spPr>
          <a:xfrm>
            <a:off x="4192588" y="3443288"/>
            <a:ext cx="39052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||</a:t>
            </a:r>
            <a:endParaRPr lang="en-US"/>
          </a:p>
        </p:txBody>
      </p:sp>
      <p:sp>
        <p:nvSpPr>
          <p:cNvPr id="27655" name="Oval 8"/>
          <p:cNvSpPr/>
          <p:nvPr/>
        </p:nvSpPr>
        <p:spPr>
          <a:xfrm>
            <a:off x="1476375" y="414972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Regular</a:t>
            </a:r>
            <a:endParaRPr lang="en-US"/>
          </a:p>
          <a:p>
            <a:pPr marL="0" lvl="0" indent="0"/>
            <a:r>
              <a:rPr lang="en-US"/>
              <a:t>Expressions</a:t>
            </a:r>
            <a:endParaRPr lang="en-US"/>
          </a:p>
        </p:txBody>
      </p:sp>
      <p:sp>
        <p:nvSpPr>
          <p:cNvPr id="27656" name="Text Box 9"/>
          <p:cNvSpPr/>
          <p:nvPr/>
        </p:nvSpPr>
        <p:spPr>
          <a:xfrm>
            <a:off x="2967038" y="4379913"/>
            <a:ext cx="3714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/>
              <a:t>=</a:t>
            </a:r>
            <a:endParaRPr lang="en-US"/>
          </a:p>
        </p:txBody>
      </p:sp>
      <p:sp>
        <p:nvSpPr>
          <p:cNvPr id="27657" name="Text Box 10"/>
          <p:cNvSpPr/>
          <p:nvPr/>
        </p:nvSpPr>
        <p:spPr>
          <a:xfrm>
            <a:off x="1600200" y="3443288"/>
            <a:ext cx="39052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>
                <a:solidFill>
                  <a:schemeClr val="accent2"/>
                </a:solidFill>
              </a:rPr>
              <a:t>||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658" name="Text Box 11"/>
          <p:cNvSpPr/>
          <p:nvPr/>
        </p:nvSpPr>
        <p:spPr>
          <a:xfrm>
            <a:off x="2268538" y="2060575"/>
            <a:ext cx="17526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>
                <a:solidFill>
                  <a:srgbClr val="0000FF"/>
                </a:solidFill>
              </a:rPr>
              <a:t>Scott &amp; Rabin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7659" name="Text Box 12"/>
          <p:cNvSpPr/>
          <p:nvPr/>
        </p:nvSpPr>
        <p:spPr>
          <a:xfrm>
            <a:off x="1403350" y="5157788"/>
            <a:ext cx="96043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en-US">
                <a:solidFill>
                  <a:srgbClr val="0000FF"/>
                </a:solidFill>
              </a:rPr>
              <a:t>Kleene</a:t>
            </a:r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Why Study Automata Theory</a:t>
            </a:r>
            <a:endParaRPr lang="en-US"/>
          </a:p>
        </p:txBody>
      </p:sp>
      <p:sp>
        <p:nvSpPr>
          <p:cNvPr id="28674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en-US" sz="2400"/>
              <a:t>Software for designing and </a:t>
            </a:r>
            <a:r>
              <a:rPr lang="en-US" sz="2400">
                <a:solidFill>
                  <a:srgbClr val="0000FF"/>
                </a:solidFill>
              </a:rPr>
              <a:t>checking the behavior</a:t>
            </a:r>
            <a:r>
              <a:rPr lang="en-US" sz="2400"/>
              <a:t> of digit circuits</a:t>
            </a:r>
            <a:endParaRPr lang="en-US" sz="2400"/>
          </a:p>
          <a:p>
            <a:pPr marL="469900" lvl="0" indent="-469900"/>
            <a:r>
              <a:rPr lang="en-US" sz="2400"/>
              <a:t>Software for verifying systems of all types that have a finite number of distinct states, such as </a:t>
            </a:r>
            <a:r>
              <a:rPr lang="en-US" sz="2400">
                <a:solidFill>
                  <a:srgbClr val="0000FF"/>
                </a:solidFill>
              </a:rPr>
              <a:t>communication protocols</a:t>
            </a:r>
            <a:r>
              <a:rPr lang="en-US" sz="2400"/>
              <a:t> or protocols for secure exchange of information</a:t>
            </a:r>
            <a:r>
              <a:rPr lang="en-US"/>
              <a:t>. 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>
                <a:solidFill>
                  <a:srgbClr val="0000FF"/>
                </a:solidFill>
              </a:rPr>
              <a:t>Church and Kleene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29698" name="Picture 3"/>
          <p:cNvPicPr/>
          <p:nvPr>
            <p:ph idx="1"/>
          </p:nvPr>
        </p:nvPicPr>
        <p:blipFill>
          <a:blip r:embed="rId2"/>
          <a:stretch/>
        </p:blipFill>
        <p:spPr>
          <a:xfrm>
            <a:off x="1619250" y="1773238"/>
            <a:ext cx="2898775" cy="417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4"/>
          <p:cNvPicPr/>
          <p:nvPr>
            <p:ph idx="2"/>
          </p:nvPr>
        </p:nvPicPr>
        <p:blipFill>
          <a:blip r:embed="rId3"/>
          <a:stretch/>
        </p:blipFill>
        <p:spPr>
          <a:xfrm>
            <a:off x="4572000" y="1773238"/>
            <a:ext cx="3054350" cy="4176712"/>
          </a:xfrm>
          <a:prstGeom prst="rect">
            <a:avLst/>
          </a:prstGeom>
          <a:noFill/>
          <a:ln>
            <a:noFill/>
          </a:ln>
        </p:spPr>
      </p:pic>
      <p:sp>
        <p:nvSpPr>
          <p:cNvPr id="29700" name="Text Box 5"/>
          <p:cNvSpPr/>
          <p:nvPr/>
        </p:nvSpPr>
        <p:spPr>
          <a:xfrm>
            <a:off x="2268538" y="6237288"/>
            <a:ext cx="1658937" cy="366712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(1903-1995)</a:t>
            </a:r>
            <a:endParaRPr lang="zh-CN"/>
          </a:p>
        </p:txBody>
      </p:sp>
      <p:sp>
        <p:nvSpPr>
          <p:cNvPr id="29701" name="Text Box 6"/>
          <p:cNvSpPr/>
          <p:nvPr/>
        </p:nvSpPr>
        <p:spPr>
          <a:xfrm>
            <a:off x="5332413" y="6272213"/>
            <a:ext cx="1658937" cy="365125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(1909-1994)</a:t>
            </a:r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1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400"/>
              <a:t>Why Study Computability Theory </a:t>
            </a:r>
            <a:r>
              <a:rPr lang="en-US" sz="2800">
                <a:solidFill>
                  <a:srgbClr val="0000FF"/>
                </a:solidFill>
              </a:rPr>
              <a:t>(1)</a:t>
            </a:r>
            <a:endParaRPr lang="en-US" sz="2800">
              <a:solidFill>
                <a:srgbClr val="0000FF"/>
              </a:solidFill>
            </a:endParaRPr>
          </a:p>
        </p:txBody>
      </p:sp>
      <p:sp>
        <p:nvSpPr>
          <p:cNvPr id="30722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en-US" sz="2800">
                <a:solidFill>
                  <a:schemeClr val="accent2"/>
                </a:solidFill>
              </a:rPr>
              <a:t>Halting Problem</a:t>
            </a:r>
            <a:r>
              <a:rPr lang="en-US" sz="2400"/>
              <a:t>: </a:t>
            </a:r>
            <a:endParaRPr lang="en-US" sz="2400"/>
          </a:p>
          <a:p>
            <a:pPr marL="469900" lvl="0" indent="-469900">
              <a:buNone/>
            </a:pPr>
            <a:r>
              <a:rPr lang="en-US" sz="2400"/>
              <a:t>    Given a description of a program, </a:t>
            </a:r>
            <a:r>
              <a:rPr lang="en-US" sz="2400">
                <a:solidFill>
                  <a:srgbClr val="0000FF"/>
                </a:solidFill>
              </a:rPr>
              <a:t>decide </a:t>
            </a:r>
            <a:r>
              <a:rPr lang="en-US" sz="2400"/>
              <a:t>whether the program finishes running or will continue to run, and thereby </a:t>
            </a:r>
            <a:r>
              <a:rPr lang="en-US" sz="2400">
                <a:solidFill>
                  <a:srgbClr val="FF66CC"/>
                </a:solidFill>
              </a:rPr>
              <a:t>run forever</a:t>
            </a:r>
            <a:r>
              <a:rPr lang="en-US" sz="2400"/>
              <a:t>. This is equivalent to the problem of </a:t>
            </a:r>
            <a:r>
              <a:rPr lang="en-US" sz="2400">
                <a:solidFill>
                  <a:srgbClr val="0000FF"/>
                </a:solidFill>
              </a:rPr>
              <a:t>deciding</a:t>
            </a:r>
            <a:r>
              <a:rPr lang="en-US" sz="2400"/>
              <a:t>, given a program and an input, whether the program will </a:t>
            </a:r>
            <a:r>
              <a:rPr lang="en-US" sz="2400">
                <a:solidFill>
                  <a:srgbClr val="FF66CC"/>
                </a:solidFill>
              </a:rPr>
              <a:t>eventually halt</a:t>
            </a:r>
            <a:r>
              <a:rPr lang="en-US" sz="2400"/>
              <a:t> when run with that input, or will run forever. </a:t>
            </a: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/>
              <a:t>Why Study Computability Theory </a:t>
            </a:r>
            <a:r>
              <a:rPr lang="en-US" sz="2800">
                <a:solidFill>
                  <a:srgbClr val="0000FF"/>
                </a:solidFill>
              </a:rPr>
              <a:t>(2)</a:t>
            </a:r>
            <a:endParaRPr lang="en-US" sz="2800">
              <a:solidFill>
                <a:srgbClr val="0000FF"/>
              </a:solidFill>
            </a:endParaRPr>
          </a:p>
        </p:txBody>
      </p:sp>
      <p:sp>
        <p:nvSpPr>
          <p:cNvPr id="31746" name="Rectangle 3"/>
          <p:cNvSpPr/>
          <p:nvPr>
            <p:ph type="body" idx="1"/>
          </p:nvPr>
        </p:nvSpPr>
        <p:spPr>
          <a:xfrm>
            <a:off x="566738" y="1752600"/>
            <a:ext cx="8037512" cy="426878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en-US" sz="2000">
                <a:solidFill>
                  <a:schemeClr val="accent2"/>
                </a:solidFill>
              </a:rPr>
              <a:t>Post Correspondence Problem</a:t>
            </a:r>
            <a:endParaRPr lang="en-US" sz="2000">
              <a:solidFill>
                <a:schemeClr val="accent2"/>
              </a:solidFill>
            </a:endParaRPr>
          </a:p>
          <a:p>
            <a:pPr marL="469900" lvl="0" indent="-469900"/>
            <a:endParaRPr lang="en-US" sz="2000"/>
          </a:p>
          <a:p>
            <a:pPr marL="469900" lvl="0" indent="-469900">
              <a:buNone/>
            </a:pPr>
            <a:endParaRPr lang="en-US" sz="2000"/>
          </a:p>
          <a:p>
            <a:pPr marL="469900" lvl="0" indent="-469900">
              <a:buNone/>
            </a:pPr>
            <a:endParaRPr lang="en-US" sz="2000"/>
          </a:p>
          <a:p>
            <a:pPr marL="469900" lvl="0" indent="-469900">
              <a:buNone/>
            </a:pPr>
            <a:r>
              <a:rPr lang="en-US" sz="2000"/>
              <a:t>    The Post correspondence problem is</a:t>
            </a:r>
            <a:r>
              <a:rPr lang="en-US" sz="2000">
                <a:solidFill>
                  <a:srgbClr val="0000FF"/>
                </a:solidFill>
              </a:rPr>
              <a:t> unsolvable </a:t>
            </a:r>
            <a:r>
              <a:rPr lang="en-US" sz="2000"/>
              <a:t>by algorithms. </a:t>
            </a:r>
            <a:endParaRPr lang="en-US" sz="2000"/>
          </a:p>
          <a:p>
            <a:pPr marL="469900" lvl="0" indent="-469900">
              <a:buNone/>
            </a:pPr>
            <a:endParaRPr lang="en-US" sz="2000"/>
          </a:p>
          <a:p>
            <a:pPr marL="469900" lvl="0" indent="-469900">
              <a:buNone/>
            </a:pPr>
            <a:endParaRPr lang="en-US" sz="2000"/>
          </a:p>
          <a:p>
            <a:pPr marL="469900" lvl="0" indent="-469900">
              <a:buNone/>
            </a:pPr>
            <a:endParaRPr lang="zh-CN" sz="2000"/>
          </a:p>
        </p:txBody>
      </p:sp>
      <p:pic>
        <p:nvPicPr>
          <p:cNvPr id="31747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700338" y="2276475"/>
            <a:ext cx="3168650" cy="87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2555875" y="4076700"/>
            <a:ext cx="3240088" cy="109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276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>
                <a:solidFill>
                  <a:srgbClr val="66FF33"/>
                </a:solidFill>
              </a:rPr>
              <a:t>History</a:t>
            </a:r>
            <a:r>
              <a:rPr lang="en-US"/>
              <a:t>: P and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P</a:t>
            </a:r>
            <a:endParaRPr lang="en-US"/>
          </a:p>
        </p:txBody>
      </p:sp>
      <p:sp>
        <p:nvSpPr>
          <p:cNvPr id="32770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/>
            <a:r>
              <a:rPr lang="en-US">
                <a:solidFill>
                  <a:srgbClr val="0000FF"/>
                </a:solidFill>
              </a:rPr>
              <a:t>Cook-Levin Theorem</a:t>
            </a:r>
            <a:r>
              <a:rPr lang="en-US"/>
              <a:t>: </a:t>
            </a:r>
            <a:r>
              <a:rPr lang="en-US" b="1"/>
              <a:t>SAT</a:t>
            </a:r>
            <a:r>
              <a:rPr lang="en-US"/>
              <a:t> is NP-complete.</a:t>
            </a:r>
            <a:endParaRPr lang="en-US"/>
          </a:p>
          <a:p>
            <a:pPr marL="571500" lvl="0" indent="-571500">
              <a:buNone/>
            </a:pPr>
            <a:r>
              <a:rPr lang="en-US" sz="2400"/>
              <a:t>Classify into two kinds of problems:</a:t>
            </a:r>
            <a:endParaRPr lang="en-US" sz="2400"/>
          </a:p>
          <a:p>
            <a:pPr marL="571500" lvl="0" indent="-571500">
              <a:buFont typeface=""/>
              <a:buAutoNum type="circleNumDbPlain"/>
            </a:pPr>
            <a:r>
              <a:rPr lang="en-US" sz="2400"/>
              <a:t>Those that can be solved </a:t>
            </a:r>
            <a:r>
              <a:rPr lang="en-US" sz="2400">
                <a:solidFill>
                  <a:schemeClr val="accent2"/>
                </a:solidFill>
              </a:rPr>
              <a:t>efficiently</a:t>
            </a:r>
            <a:r>
              <a:rPr lang="en-US" sz="2400"/>
              <a:t> by computers</a:t>
            </a:r>
            <a:endParaRPr lang="en-US" sz="2400"/>
          </a:p>
          <a:p>
            <a:pPr marL="571500" lvl="0" indent="-571500">
              <a:buFont typeface=""/>
              <a:buAutoNum type="circleNumDbPlain"/>
            </a:pPr>
            <a:r>
              <a:rPr lang="en-US" sz="2400"/>
              <a:t>Those that can be solved </a:t>
            </a:r>
            <a:r>
              <a:rPr lang="en-US" sz="2400">
                <a:solidFill>
                  <a:schemeClr val="accent2"/>
                </a:solidFill>
              </a:rPr>
              <a:t>in principles</a:t>
            </a:r>
            <a:r>
              <a:rPr lang="en-US" sz="2400"/>
              <a:t>, but </a:t>
            </a:r>
            <a:r>
              <a:rPr lang="en-US" sz="2400">
                <a:solidFill>
                  <a:schemeClr val="accent2"/>
                </a:solidFill>
              </a:rPr>
              <a:t>in practice</a:t>
            </a:r>
            <a:r>
              <a:rPr lang="en-US" sz="2400"/>
              <a:t> take so much time that computers are useless for all but very small instances of the problem. 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Textbook</a:t>
            </a:r>
            <a:endParaRPr lang="en-US"/>
          </a:p>
        </p:txBody>
      </p:sp>
      <p:sp>
        <p:nvSpPr>
          <p:cNvPr id="6146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en-US" sz="2400"/>
              <a:t>Michael Sipser: </a:t>
            </a:r>
            <a:r>
              <a:rPr lang="en-US" sz="2400" i="1"/>
              <a:t>Introduction to the Theory of Computation</a:t>
            </a:r>
            <a:r>
              <a:rPr lang="en-US" sz="2400"/>
              <a:t>, second edition, 2006</a:t>
            </a:r>
            <a:endParaRPr lang="en-US" sz="2400"/>
          </a:p>
          <a:p>
            <a:pPr marL="469900" lvl="0" indent="-469900"/>
            <a:r>
              <a:rPr lang="en-US" sz="2400"/>
              <a:t>J. Hopcroft, R. Motwani and J. Ullman, </a:t>
            </a:r>
            <a:r>
              <a:rPr lang="en-US" sz="2400" i="1"/>
              <a:t>Introduction to Automata, Languages, and Computation</a:t>
            </a:r>
            <a:r>
              <a:rPr lang="en-US" sz="2400"/>
              <a:t>, Third edition, China Machine Press, 2007</a:t>
            </a:r>
            <a:r>
              <a:rPr lang="zh-CN" sz="2400"/>
              <a:t> (</a:t>
            </a:r>
            <a:r>
              <a:rPr lang="zh-CN" sz="2400">
                <a:solidFill>
                  <a:schemeClr val="accent2"/>
                </a:solidFill>
              </a:rPr>
              <a:t>database</a:t>
            </a:r>
            <a:r>
              <a:rPr lang="zh-CN" sz="2400"/>
              <a:t>)</a:t>
            </a:r>
            <a:endParaRPr lang="zh-CN" sz="2400"/>
          </a:p>
          <a:p>
            <a:pPr marL="469900" lvl="0" indent="-469900"/>
            <a:endParaRPr lang="zh-CN" sz="2400"/>
          </a:p>
          <a:p>
            <a:pPr marL="469900" lvl="0" indent="-469900">
              <a:buNone/>
            </a:pPr>
            <a:r>
              <a:rPr lang="en-US" sz="2400">
                <a:solidFill>
                  <a:srgbClr val="0099FF"/>
                </a:solidFill>
              </a:rPr>
              <a:t>Supplementary Readings</a:t>
            </a:r>
            <a:r>
              <a:rPr lang="en-US" sz="2400"/>
              <a:t>:</a:t>
            </a:r>
            <a:endParaRPr lang="en-US" sz="2400"/>
          </a:p>
          <a:p>
            <a:pPr marL="908050" lvl="1" indent="-436562">
              <a:buFont typeface=""/>
            </a:pPr>
            <a:r>
              <a:rPr lang="en-US" sz="2000"/>
              <a:t>C. Baier and J. Katoen, </a:t>
            </a:r>
            <a:r>
              <a:rPr lang="en-US" sz="2000" i="1"/>
              <a:t>Principles of Model Checking</a:t>
            </a:r>
            <a:r>
              <a:rPr lang="en-US" sz="2000"/>
              <a:t>, 2008, MIT Press. </a:t>
            </a:r>
            <a:r>
              <a:rPr lang="zh-CN" sz="2000"/>
              <a:t>(</a:t>
            </a:r>
            <a:r>
              <a:rPr lang="zh-CN" sz="2000">
                <a:solidFill>
                  <a:schemeClr val="accent2"/>
                </a:solidFill>
              </a:rPr>
              <a:t>software engineering</a:t>
            </a:r>
            <a:r>
              <a:rPr lang="zh-CN" sz="2000"/>
              <a:t>)</a:t>
            </a:r>
            <a:endParaRPr lang="en-US" sz="2000"/>
          </a:p>
          <a:p>
            <a:pPr marL="469900" lvl="0" indent="-469900">
              <a:buNone/>
            </a:pPr>
            <a:endParaRPr lang="en-US" sz="2400"/>
          </a:p>
          <a:p>
            <a:pPr marL="469900" lvl="0" indent="-469900">
              <a:buFont typeface=""/>
            </a:pPr>
            <a:endParaRPr lang="en-US" sz="2400"/>
          </a:p>
          <a:p>
            <a:pPr marL="469900" lvl="0" indent="-469900">
              <a:buNone/>
            </a:pPr>
            <a:endParaRPr lang="zh-CN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379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/>
              <a:t>Why Study Complexity Theory</a:t>
            </a:r>
            <a:r>
              <a:rPr lang="en-US"/>
              <a:t> </a:t>
            </a:r>
            <a:r>
              <a:rPr lang="en-US" sz="2800">
                <a:solidFill>
                  <a:srgbClr val="0000FF"/>
                </a:solidFill>
              </a:rPr>
              <a:t>(P)</a:t>
            </a:r>
            <a:endParaRPr lang="en-US" sz="2800">
              <a:solidFill>
                <a:srgbClr val="0000FF"/>
              </a:solidFill>
            </a:endParaRPr>
          </a:p>
        </p:txBody>
      </p:sp>
      <p:pic>
        <p:nvPicPr>
          <p:cNvPr id="33794" name="Picture 3"/>
          <p:cNvPicPr/>
          <p:nvPr>
            <p:ph idx="1"/>
          </p:nvPr>
        </p:nvPicPr>
        <p:blipFill>
          <a:blip r:embed="rId2"/>
          <a:stretch/>
        </p:blipFill>
        <p:spPr>
          <a:xfrm>
            <a:off x="1763713" y="2420938"/>
            <a:ext cx="4967287" cy="4164012"/>
          </a:xfrm>
          <a:prstGeom prst="rect">
            <a:avLst/>
          </a:prstGeom>
          <a:noFill/>
          <a:ln>
            <a:noFill/>
          </a:ln>
        </p:spPr>
      </p:pic>
      <p:sp>
        <p:nvSpPr>
          <p:cNvPr id="33795" name="Text Box 4"/>
          <p:cNvSpPr/>
          <p:nvPr/>
        </p:nvSpPr>
        <p:spPr>
          <a:xfrm>
            <a:off x="323850" y="17732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/>
              <a:t>Kruskal Algorithm </a:t>
            </a:r>
            <a:r>
              <a:rPr lang="zh-CN" sz="2000">
                <a:solidFill>
                  <a:srgbClr val="0000FF"/>
                </a:solidFill>
              </a:rPr>
              <a:t>(Minimal spanning tree problem)</a:t>
            </a:r>
            <a:endParaRPr lang="zh-CN"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4817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/>
              <a:t>Why Study Complexity Theory</a:t>
            </a:r>
            <a:r>
              <a:rPr lang="en-US"/>
              <a:t> </a:t>
            </a:r>
            <a:r>
              <a:rPr lang="en-US" sz="2800">
                <a:solidFill>
                  <a:srgbClr val="0000FF"/>
                </a:solidFill>
              </a:rPr>
              <a:t>(NP)</a:t>
            </a:r>
            <a:endParaRPr lang="en-US" sz="2800">
              <a:solidFill>
                <a:srgbClr val="0000FF"/>
              </a:solidFill>
            </a:endParaRPr>
          </a:p>
        </p:txBody>
      </p:sp>
      <p:pic>
        <p:nvPicPr>
          <p:cNvPr id="34818" name="Picture 3"/>
          <p:cNvPicPr/>
          <p:nvPr>
            <p:ph idx="1"/>
          </p:nvPr>
        </p:nvPicPr>
        <p:blipFill>
          <a:blip r:embed="rId2"/>
          <a:stretch/>
        </p:blipFill>
        <p:spPr>
          <a:xfrm>
            <a:off x="2124075" y="2420938"/>
            <a:ext cx="3743325" cy="3249612"/>
          </a:xfrm>
          <a:prstGeom prst="rect">
            <a:avLst/>
          </a:prstGeom>
          <a:noFill/>
          <a:ln>
            <a:noFill/>
          </a:ln>
        </p:spPr>
      </p:pic>
      <p:sp>
        <p:nvSpPr>
          <p:cNvPr id="34819" name="Text Box 4"/>
          <p:cNvSpPr/>
          <p:nvPr/>
        </p:nvSpPr>
        <p:spPr>
          <a:xfrm>
            <a:off x="755650" y="1844675"/>
            <a:ext cx="2952750" cy="4572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/>
              <a:t>Clique  Problem</a:t>
            </a:r>
            <a:endParaRPr lang="zh-CN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5841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/>
              <a:t>Why Study Complexity Theory </a:t>
            </a:r>
            <a:r>
              <a:rPr lang="en-US" sz="2400">
                <a:solidFill>
                  <a:srgbClr val="0000FF"/>
                </a:solidFill>
              </a:rPr>
              <a:t>(Application)</a:t>
            </a:r>
            <a:endParaRPr lang="en-US" sz="2400">
              <a:solidFill>
                <a:srgbClr val="0000FF"/>
              </a:solidFill>
            </a:endParaRPr>
          </a:p>
        </p:txBody>
      </p:sp>
      <p:sp>
        <p:nvSpPr>
          <p:cNvPr id="35842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en-US">
                <a:solidFill>
                  <a:schemeClr val="accent2"/>
                </a:solidFill>
              </a:rPr>
              <a:t>Primality Testing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Cryptography</a:t>
            </a:r>
            <a:endParaRPr lang="en-US">
              <a:solidFill>
                <a:schemeClr val="accent2"/>
              </a:solidFill>
            </a:endParaRPr>
          </a:p>
          <a:p>
            <a:pPr marL="469900" lvl="0" indent="-469900">
              <a:buNone/>
            </a:pPr>
            <a:r>
              <a:rPr lang="en-US"/>
              <a:t>   </a:t>
            </a:r>
            <a:r>
              <a:rPr lang="en-US" sz="2400"/>
              <a:t>There are a number of techniques </a:t>
            </a:r>
            <a:r>
              <a:rPr lang="en-US" sz="2400">
                <a:solidFill>
                  <a:srgbClr val="FF66CC"/>
                </a:solidFill>
              </a:rPr>
              <a:t>based on RSA codes</a:t>
            </a:r>
            <a:r>
              <a:rPr lang="en-US" sz="2400"/>
              <a:t> that enhance computer security, for which the most common methods in use today rely on the assumption that </a:t>
            </a:r>
            <a:r>
              <a:rPr lang="en-US" sz="2400">
                <a:solidFill>
                  <a:srgbClr val="0000FF"/>
                </a:solidFill>
              </a:rPr>
              <a:t>it is hard to factor numbers</a:t>
            </a:r>
            <a:r>
              <a:rPr lang="en-US" sz="2400"/>
              <a:t>, that is, given a composite number, to find its prime factors. </a:t>
            </a:r>
            <a:endParaRPr lang="en-US" sz="2400"/>
          </a:p>
          <a:p>
            <a:pPr marL="469900" lvl="0" indent="-469900">
              <a:buNone/>
            </a:pPr>
            <a:endParaRPr lang="en-US" sz="2400"/>
          </a:p>
          <a:p>
            <a:pPr marL="469900" lvl="0" indent="-469900">
              <a:buFont typeface=""/>
            </a:pPr>
            <a:r>
              <a:rPr lang="en-US" sz="2000"/>
              <a:t>Shor</a:t>
            </a:r>
            <a:r>
              <a:rPr lang="en-US" sz="2000">
                <a:latin typeface="Arial"/>
              </a:rPr>
              <a:t>’</a:t>
            </a:r>
            <a:r>
              <a:rPr lang="en-US" sz="2000"/>
              <a:t>s algorithm and Quantum Computation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6865" name="Title 1"/>
          <p:cNvSpPr/>
          <p:nvPr>
            <p:ph type="title" idx="4294967295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chemeClr val="tx1"/>
                </a:solidFill>
              </a:rPr>
              <a:t>Classical Theory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6866" name="Content Placeholder 18"/>
          <p:cNvSpPr/>
          <p:nvPr>
            <p:ph idx="4294967295"/>
          </p:nvPr>
        </p:nvSpPr>
        <p:spPr>
          <a:xfrm>
            <a:off x="5508625" y="1989138"/>
            <a:ext cx="3927475" cy="36480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>
              <a:buNone/>
            </a:pPr>
            <a:r>
              <a:rPr lang="zh-CN" sz="2400">
                <a:solidFill>
                  <a:srgbClr val="66FF33"/>
                </a:solidFill>
              </a:rPr>
              <a:t>Algorithm (Computability)</a:t>
            </a:r>
            <a:endParaRPr lang="zh-CN" sz="2400">
              <a:solidFill>
                <a:srgbClr val="66FF33"/>
              </a:solidFill>
            </a:endParaRPr>
          </a:p>
          <a:p>
            <a:pPr marL="342900" lvl="0" indent="-342900">
              <a:buFont typeface=""/>
            </a:pPr>
            <a:endParaRPr lang="zh-CN" sz="2400" b="1">
              <a:solidFill>
                <a:srgbClr val="66FF33"/>
              </a:solidFill>
            </a:endParaRPr>
          </a:p>
          <a:p>
            <a:pPr marL="342900" lvl="0" indent="-342900">
              <a:buFont typeface=""/>
            </a:pPr>
            <a:endParaRPr lang="zh-CN" sz="2400"/>
          </a:p>
          <a:p>
            <a:pPr marL="342900" lvl="0" indent="-342900">
              <a:buNone/>
            </a:pPr>
            <a:r>
              <a:rPr lang="zh-CN" sz="2400">
                <a:solidFill>
                  <a:srgbClr val="0000FF"/>
                </a:solidFill>
              </a:rPr>
              <a:t>Decidability</a:t>
            </a: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buFont typeface=""/>
            </a:pP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buFont typeface=""/>
            </a:pPr>
            <a:endParaRPr lang="zh-CN" sz="2400"/>
          </a:p>
          <a:p>
            <a:pPr marL="342900" lvl="0" indent="-342900">
              <a:buNone/>
            </a:pPr>
            <a:r>
              <a:rPr lang="zh-CN" sz="2400">
                <a:solidFill>
                  <a:srgbClr val="FF3300"/>
                </a:solidFill>
              </a:rPr>
              <a:t>Efficiency (P vs. NP)</a:t>
            </a: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buFont typeface="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buFont typeface="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buFont typeface="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/>
            <a:endParaRPr lang="zh-CN" sz="2400">
              <a:solidFill>
                <a:srgbClr val="FF3300"/>
              </a:solidFill>
            </a:endParaRPr>
          </a:p>
        </p:txBody>
      </p:sp>
      <p:sp>
        <p:nvSpPr>
          <p:cNvPr id="36867" name="Oval 3"/>
          <p:cNvSpPr/>
          <p:nvPr/>
        </p:nvSpPr>
        <p:spPr>
          <a:xfrm>
            <a:off x="1042988" y="2492375"/>
            <a:ext cx="3048000" cy="3048000"/>
          </a:xfrm>
          <a:prstGeom prst="ellipse">
            <a:avLst/>
          </a:prstGeom>
          <a:noFill/>
          <a:ln w="76200">
            <a:solidFill>
              <a:srgbClr val="0000FF"/>
            </a:solidFill>
            <a:round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endParaRPr lang="zh-CN" sz="2400">
              <a:latin typeface="Gill Sans MT"/>
              <a:ea typeface="MS PGothic"/>
            </a:endParaRPr>
          </a:p>
        </p:txBody>
      </p:sp>
      <p:sp>
        <p:nvSpPr>
          <p:cNvPr id="36868" name="TextBox 5"/>
          <p:cNvSpPr/>
          <p:nvPr/>
        </p:nvSpPr>
        <p:spPr>
          <a:xfrm rot="2040000">
            <a:off x="2987675" y="2420938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zh-CN" sz="2400">
                <a:latin typeface="Gill Sans MT"/>
                <a:ea typeface="MS PGothic"/>
              </a:rPr>
              <a:t>decidable</a:t>
            </a:r>
            <a:endParaRPr lang="zh-CN" sz="2400">
              <a:latin typeface="Gill Sans MT"/>
              <a:ea typeface="MS PGothic"/>
            </a:endParaRPr>
          </a:p>
        </p:txBody>
      </p:sp>
      <p:sp>
        <p:nvSpPr>
          <p:cNvPr id="36869" name="Oval 10"/>
          <p:cNvSpPr/>
          <p:nvPr/>
        </p:nvSpPr>
        <p:spPr>
          <a:xfrm>
            <a:off x="1600200" y="3657600"/>
            <a:ext cx="1676400" cy="16764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endParaRPr lang="zh-CN" sz="2400">
              <a:latin typeface="Gill Sans MT"/>
              <a:ea typeface="MS PGothic"/>
            </a:endParaRPr>
          </a:p>
        </p:txBody>
      </p:sp>
      <p:sp>
        <p:nvSpPr>
          <p:cNvPr id="36870" name="TextBox 11"/>
          <p:cNvSpPr/>
          <p:nvPr/>
        </p:nvSpPr>
        <p:spPr>
          <a:xfrm rot="2040000">
            <a:off x="2051050" y="4005263"/>
            <a:ext cx="119697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zh-CN" sz="2400">
                <a:latin typeface="Gill Sans MT"/>
                <a:ea typeface="MS PGothic"/>
              </a:rPr>
              <a:t>efficient</a:t>
            </a:r>
            <a:endParaRPr lang="zh-CN" sz="2400">
              <a:latin typeface="Gill Sans MT"/>
              <a:ea typeface="MS PGothic"/>
            </a:endParaRPr>
          </a:p>
        </p:txBody>
      </p:sp>
      <p:pic>
        <p:nvPicPr>
          <p:cNvPr id="36871" name="Picture 20"/>
          <p:cNvPicPr/>
          <p:nvPr/>
        </p:nvPicPr>
        <p:blipFill>
          <a:blip r:embed="rId2"/>
          <a:stretch/>
        </p:blipFill>
        <p:spPr>
          <a:xfrm>
            <a:off x="2051050" y="4005263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21"/>
          <p:cNvPicPr/>
          <p:nvPr/>
        </p:nvPicPr>
        <p:blipFill>
          <a:blip r:embed="rId3"/>
          <a:stretch/>
        </p:blipFill>
        <p:spPr>
          <a:xfrm>
            <a:off x="1979613" y="2708275"/>
            <a:ext cx="685800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73" name="TextBox 11"/>
          <p:cNvSpPr/>
          <p:nvPr/>
        </p:nvSpPr>
        <p:spPr>
          <a:xfrm rot="2040000">
            <a:off x="2627313" y="3141663"/>
            <a:ext cx="1433512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r>
              <a:rPr lang="zh-CN" sz="2400">
                <a:solidFill>
                  <a:srgbClr val="0000FF"/>
                </a:solidFill>
                <a:latin typeface="Gill Sans MT"/>
                <a:ea typeface="MS PGothic"/>
              </a:rPr>
              <a:t>inefficient</a:t>
            </a:r>
            <a:endParaRPr lang="zh-CN" sz="2400">
              <a:solidFill>
                <a:srgbClr val="0000FF"/>
              </a:solidFill>
              <a:latin typeface="Gill Sans MT"/>
              <a:ea typeface="MS PGothic"/>
            </a:endParaRPr>
          </a:p>
        </p:txBody>
      </p:sp>
      <p:sp>
        <p:nvSpPr>
          <p:cNvPr id="36874" name="Text Box 11"/>
          <p:cNvSpPr/>
          <p:nvPr/>
        </p:nvSpPr>
        <p:spPr>
          <a:xfrm>
            <a:off x="2700338" y="3141663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endParaRPr lang="zh-CN" sz="2800">
              <a:solidFill>
                <a:schemeClr val="bg1"/>
              </a:solidFill>
              <a:ea typeface="黑体"/>
            </a:endParaRPr>
          </a:p>
        </p:txBody>
      </p:sp>
      <p:cxnSp>
        <p:nvCxnSpPr>
          <p:cNvPr id="36875" name="Line 12"/>
          <p:cNvCxnSpPr/>
          <p:nvPr/>
        </p:nvCxnSpPr>
        <p:spPr>
          <a:xfrm flipH="1">
            <a:off x="4140200" y="3429000"/>
            <a:ext cx="1439863" cy="360363"/>
          </a:xfrm>
          <a:prstGeom prst="line">
            <a:avLst/>
          </a:prstGeom>
          <a:noFill/>
          <a:ln>
            <a:solidFill>
              <a:srgbClr val="FF3300"/>
            </a:solidFill>
            <a:round/>
            <a:tailEnd type="triangle"/>
          </a:ln>
        </p:spPr>
      </p:cxnSp>
      <p:cxnSp>
        <p:nvCxnSpPr>
          <p:cNvPr id="36876" name="Line 13"/>
          <p:cNvCxnSpPr/>
          <p:nvPr/>
        </p:nvCxnSpPr>
        <p:spPr>
          <a:xfrm flipH="1">
            <a:off x="4787900" y="2276475"/>
            <a:ext cx="792163" cy="360363"/>
          </a:xfrm>
          <a:prstGeom prst="line">
            <a:avLst/>
          </a:prstGeom>
          <a:noFill/>
          <a:ln>
            <a:solidFill>
              <a:srgbClr val="FF6600"/>
            </a:solidFill>
            <a:round/>
            <a:tailEnd type="triangle"/>
          </a:ln>
        </p:spPr>
      </p:cxnSp>
      <p:sp>
        <p:nvSpPr>
          <p:cNvPr id="36877" name="Oval 3"/>
          <p:cNvSpPr/>
          <p:nvPr/>
        </p:nvSpPr>
        <p:spPr>
          <a:xfrm>
            <a:off x="250825" y="1268413"/>
            <a:ext cx="4681538" cy="5113337"/>
          </a:xfrm>
          <a:prstGeom prst="ellipse">
            <a:avLst/>
          </a:prstGeom>
          <a:noFill/>
          <a:ln w="76200">
            <a:solidFill>
              <a:srgbClr val="00FF00"/>
            </a:solidFill>
            <a:round/>
          </a:ln>
        </p:spPr>
        <p:txBody>
          <a:bodyPr anchor="t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/>
            <a:endParaRPr lang="zh-CN" sz="2400">
              <a:latin typeface="Gill Sans MT"/>
              <a:ea typeface="MS PGothic"/>
            </a:endParaRPr>
          </a:p>
        </p:txBody>
      </p:sp>
      <p:cxnSp>
        <p:nvCxnSpPr>
          <p:cNvPr id="36878" name="Line 15"/>
          <p:cNvCxnSpPr/>
          <p:nvPr/>
        </p:nvCxnSpPr>
        <p:spPr>
          <a:xfrm flipH="1">
            <a:off x="3276600" y="4941888"/>
            <a:ext cx="2303463" cy="71437"/>
          </a:xfrm>
          <a:prstGeom prst="line">
            <a:avLst/>
          </a:prstGeom>
          <a:noFill/>
          <a:ln>
            <a:solidFill>
              <a:srgbClr val="FF3300"/>
            </a:solidFill>
            <a:round/>
            <a:tailEnd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788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Strings and Languages</a:t>
            </a:r>
            <a:endParaRPr lang="en-US"/>
          </a:p>
        </p:txBody>
      </p:sp>
      <p:sp>
        <p:nvSpPr>
          <p:cNvPr id="37890" name="Rectangle 3"/>
          <p:cNvSpPr/>
          <p:nvPr>
            <p:ph type="body" idx="1"/>
          </p:nvPr>
        </p:nvSpPr>
        <p:spPr>
          <a:xfrm>
            <a:off x="566738" y="1752600"/>
            <a:ext cx="7966075" cy="41973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en-US" sz="2400">
                <a:solidFill>
                  <a:srgbClr val="0000FF"/>
                </a:solidFill>
              </a:rPr>
              <a:t>Alphabet</a:t>
            </a:r>
            <a:r>
              <a:rPr lang="en-US" sz="2400"/>
              <a:t>: a finite set of symbols,</a:t>
            </a:r>
            <a:endParaRPr lang="en-US" sz="2400"/>
          </a:p>
          <a:p>
            <a:pPr marL="469900" lvl="0" indent="-469900"/>
            <a:r>
              <a:rPr lang="en-US" sz="2400">
                <a:solidFill>
                  <a:srgbClr val="0000FF"/>
                </a:solidFill>
              </a:rPr>
              <a:t>A string over an alphabet</a:t>
            </a:r>
            <a:r>
              <a:rPr lang="en-US" sz="2400"/>
              <a:t> is a </a:t>
            </a:r>
            <a:r>
              <a:rPr lang="en-US" sz="2400">
                <a:solidFill>
                  <a:srgbClr val="FF66CC"/>
                </a:solidFill>
              </a:rPr>
              <a:t>finite</a:t>
            </a:r>
            <a:r>
              <a:rPr lang="en-US" sz="2400"/>
              <a:t> sequence of symbols from the alphabet</a:t>
            </a:r>
            <a:endParaRPr lang="en-US" sz="2400"/>
          </a:p>
          <a:p>
            <a:pPr marL="469900" lvl="0" indent="-469900"/>
            <a:r>
              <a:rPr lang="en-US" sz="2400">
                <a:solidFill>
                  <a:srgbClr val="0000FF"/>
                </a:solidFill>
              </a:rPr>
              <a:t>Concatenation</a:t>
            </a:r>
            <a:r>
              <a:rPr lang="en-US" sz="2400"/>
              <a:t>: Operations on strings</a:t>
            </a:r>
            <a:endParaRPr lang="en-US" sz="2400"/>
          </a:p>
          <a:p>
            <a:pPr marL="469900" lvl="0" indent="-469900"/>
            <a:r>
              <a:rPr lang="en-US" sz="2400">
                <a:solidFill>
                  <a:srgbClr val="0000FF"/>
                </a:solidFill>
              </a:rPr>
              <a:t>A language</a:t>
            </a:r>
            <a:r>
              <a:rPr lang="en-US" sz="2400"/>
              <a:t> is a set of strings.</a:t>
            </a:r>
            <a:endParaRPr lang="en-US" sz="2400"/>
          </a:p>
        </p:txBody>
      </p:sp>
      <p:pic>
        <p:nvPicPr>
          <p:cNvPr id="37891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403350" y="3933825"/>
            <a:ext cx="6624638" cy="1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891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Boolean Logic</a:t>
            </a:r>
            <a:endParaRPr lang="en-US"/>
          </a:p>
        </p:txBody>
      </p:sp>
      <p:sp>
        <p:nvSpPr>
          <p:cNvPr id="38914" name="Rectangle 3"/>
          <p:cNvSpPr/>
          <p:nvPr>
            <p:ph type="body" idx="1"/>
          </p:nvPr>
        </p:nvSpPr>
        <p:spPr>
          <a:xfrm>
            <a:off x="566738" y="1752600"/>
            <a:ext cx="8037512" cy="4340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en-US" sz="2000"/>
              <a:t>Boolean operations: negation, conjunction </a:t>
            </a:r>
            <a:r>
              <a:rPr lang="en-US" sz="2000">
                <a:solidFill>
                  <a:srgbClr val="0000FF"/>
                </a:solidFill>
              </a:rPr>
              <a:t>(AND),</a:t>
            </a:r>
            <a:r>
              <a:rPr lang="en-US" sz="2000"/>
              <a:t> disjunction </a:t>
            </a:r>
            <a:r>
              <a:rPr lang="en-US" sz="2000">
                <a:solidFill>
                  <a:srgbClr val="0000FF"/>
                </a:solidFill>
              </a:rPr>
              <a:t>(OR)</a:t>
            </a:r>
            <a:endParaRPr lang="en-US" sz="2000">
              <a:solidFill>
                <a:srgbClr val="0000FF"/>
              </a:solidFill>
            </a:endParaRPr>
          </a:p>
          <a:p>
            <a:pPr marL="469900" lvl="0" indent="-469900">
              <a:buNone/>
            </a:pPr>
            <a:r>
              <a:rPr lang="en-US" sz="2000"/>
              <a:t>      </a:t>
            </a:r>
            <a:endParaRPr lang="en-US" sz="2000"/>
          </a:p>
          <a:p>
            <a:pPr marL="469900" lvl="0" indent="-469900">
              <a:buNone/>
            </a:pPr>
            <a:endParaRPr lang="en-US" sz="2000"/>
          </a:p>
          <a:p>
            <a:pPr marL="469900" lvl="0" indent="-469900"/>
            <a:r>
              <a:rPr lang="en-US" sz="2000">
                <a:solidFill>
                  <a:srgbClr val="0000FF"/>
                </a:solidFill>
              </a:rPr>
              <a:t>Equivalent </a:t>
            </a:r>
            <a:r>
              <a:rPr lang="en-US" sz="2000"/>
              <a:t>expressions</a:t>
            </a:r>
            <a:endParaRPr lang="en-US" sz="2000"/>
          </a:p>
          <a:p>
            <a:pPr marL="469900" lvl="0" indent="-469900">
              <a:buNone/>
            </a:pPr>
            <a:r>
              <a:rPr lang="en-US" sz="2000"/>
              <a:t>   </a:t>
            </a:r>
            <a:endParaRPr lang="en-US" sz="2000"/>
          </a:p>
          <a:p>
            <a:pPr marL="469900" lvl="0" indent="-469900"/>
            <a:endParaRPr lang="en-US" sz="2000"/>
          </a:p>
          <a:p>
            <a:pPr marL="469900" lvl="0" indent="-469900"/>
            <a:r>
              <a:rPr lang="en-US" sz="2000">
                <a:solidFill>
                  <a:srgbClr val="0000FF"/>
                </a:solidFill>
              </a:rPr>
              <a:t>The distributive laws</a:t>
            </a:r>
            <a:endParaRPr lang="en-US" sz="2000"/>
          </a:p>
          <a:p>
            <a:pPr marL="469900" lvl="0" indent="-469900">
              <a:buNone/>
            </a:pPr>
            <a:r>
              <a:rPr lang="en-US" sz="2000"/>
              <a:t>     </a:t>
            </a:r>
            <a:endParaRPr lang="en-US" sz="2000"/>
          </a:p>
          <a:p>
            <a:pPr marL="469900" lvl="0" indent="-469900">
              <a:buNone/>
            </a:pPr>
            <a:endParaRPr lang="en-US" sz="2000"/>
          </a:p>
          <a:p>
            <a:pPr marL="469900" lvl="0" indent="-469900"/>
            <a:endParaRPr lang="zh-CN" sz="2000"/>
          </a:p>
        </p:txBody>
      </p:sp>
      <p:pic>
        <p:nvPicPr>
          <p:cNvPr id="38915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3276600" y="2349500"/>
            <a:ext cx="1800225" cy="72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3348038" y="4724400"/>
            <a:ext cx="3240087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Object 6"/>
          <p:cNvPicPr/>
          <p:nvPr/>
        </p:nvPicPr>
        <p:blipFill>
          <a:blip r:embed="rId4"/>
          <a:stretch/>
        </p:blipFill>
        <p:spPr>
          <a:xfrm>
            <a:off x="3348038" y="3500438"/>
            <a:ext cx="2376487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993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Proofs </a:t>
            </a:r>
            <a:endParaRPr lang="en-US"/>
          </a:p>
        </p:txBody>
      </p:sp>
      <p:sp>
        <p:nvSpPr>
          <p:cNvPr id="39938" name="Rectangle 3"/>
          <p:cNvSpPr/>
          <p:nvPr>
            <p:ph type="body" idx="1"/>
          </p:nvPr>
        </p:nvSpPr>
        <p:spPr>
          <a:xfrm>
            <a:off x="566738" y="1752600"/>
            <a:ext cx="8253412" cy="4340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buFont typeface=""/>
            </a:pPr>
            <a:r>
              <a:rPr lang="en-US" sz="2600"/>
              <a:t>Usually a mathematical argument consists of </a:t>
            </a:r>
            <a:r>
              <a:rPr lang="en-US" sz="2600">
                <a:solidFill>
                  <a:srgbClr val="0000FF"/>
                </a:solidFill>
              </a:rPr>
              <a:t>definitions, axioms, lemmas, theorems</a:t>
            </a:r>
            <a:r>
              <a:rPr lang="en-US" sz="2600"/>
              <a:t> and </a:t>
            </a:r>
            <a:r>
              <a:rPr lang="en-US" sz="2600">
                <a:solidFill>
                  <a:srgbClr val="0000FF"/>
                </a:solidFill>
              </a:rPr>
              <a:t>corollaries</a:t>
            </a:r>
            <a:endParaRPr lang="en-US" sz="2600">
              <a:solidFill>
                <a:srgbClr val="0000FF"/>
              </a:solidFill>
            </a:endParaRPr>
          </a:p>
          <a:p>
            <a:pPr marL="469900" lvl="0" indent="-469900">
              <a:buFont typeface=""/>
            </a:pPr>
            <a:r>
              <a:rPr lang="en-US" sz="2600"/>
              <a:t>Types of proofs</a:t>
            </a:r>
            <a:endParaRPr lang="en-US" sz="2600"/>
          </a:p>
          <a:p>
            <a:pPr marL="469900" lvl="0" indent="-469900">
              <a:buFont typeface=""/>
            </a:pPr>
            <a:r>
              <a:rPr lang="en-US" sz="2000">
                <a:solidFill>
                  <a:srgbClr val="0000FF"/>
                </a:solidFill>
              </a:rPr>
              <a:t>Proof by construction</a:t>
            </a:r>
            <a:endParaRPr lang="en-US" sz="2000">
              <a:solidFill>
                <a:srgbClr val="0000FF"/>
              </a:solidFill>
            </a:endParaRPr>
          </a:p>
          <a:p>
            <a:pPr marL="469900" lvl="0" indent="-469900">
              <a:buFont typeface=""/>
            </a:pPr>
            <a:r>
              <a:rPr lang="en-US" sz="1800">
                <a:solidFill>
                  <a:srgbClr val="FF66CC"/>
                </a:solidFill>
              </a:rPr>
              <a:t>Chinese Remainder Theorem</a:t>
            </a:r>
            <a:endParaRPr lang="en-US" sz="1800">
              <a:solidFill>
                <a:srgbClr val="FF66CC"/>
              </a:solidFill>
            </a:endParaRPr>
          </a:p>
          <a:p>
            <a:pPr marL="469900" lvl="0" indent="-469900">
              <a:buFont typeface=""/>
            </a:pPr>
            <a:r>
              <a:rPr lang="en-US" sz="2000">
                <a:solidFill>
                  <a:srgbClr val="0000FF"/>
                </a:solidFill>
              </a:rPr>
              <a:t>Proof by contradiction</a:t>
            </a:r>
            <a:endParaRPr lang="en-US" sz="2000">
              <a:solidFill>
                <a:srgbClr val="0000FF"/>
              </a:solidFill>
            </a:endParaRPr>
          </a:p>
          <a:p>
            <a:pPr marL="469900" lvl="0" indent="-469900">
              <a:buFont typeface=""/>
            </a:pPr>
            <a:r>
              <a:rPr lang="en-US" sz="1800">
                <a:solidFill>
                  <a:srgbClr val="FF66CC"/>
                </a:solidFill>
              </a:rPr>
              <a:t>There exist infinitely many prime numbers</a:t>
            </a:r>
            <a:r>
              <a:rPr lang="en-US" sz="2000">
                <a:solidFill>
                  <a:srgbClr val="0000FF"/>
                </a:solidFill>
              </a:rPr>
              <a:t>. </a:t>
            </a:r>
            <a:endParaRPr lang="en-US" sz="2000">
              <a:solidFill>
                <a:srgbClr val="0000FF"/>
              </a:solidFill>
            </a:endParaRPr>
          </a:p>
          <a:p>
            <a:pPr marL="469900" lvl="0" indent="-469900">
              <a:buFont typeface=""/>
            </a:pPr>
            <a:r>
              <a:rPr lang="en-US" sz="2000">
                <a:solidFill>
                  <a:srgbClr val="0000FF"/>
                </a:solidFill>
              </a:rPr>
              <a:t>Proof by induction</a:t>
            </a:r>
            <a:endParaRPr lang="en-US" sz="2000">
              <a:solidFill>
                <a:srgbClr val="0000FF"/>
              </a:solidFill>
            </a:endParaRPr>
          </a:p>
          <a:p>
            <a:pPr marL="469900" lvl="0" indent="-469900">
              <a:buFont typeface=""/>
            </a:pPr>
            <a:r>
              <a:rPr lang="en-US" sz="1800">
                <a:solidFill>
                  <a:srgbClr val="FF66CC"/>
                </a:solidFill>
              </a:rPr>
              <a:t>Integer Induction</a:t>
            </a:r>
            <a:endParaRPr lang="en-US" sz="1800">
              <a:solidFill>
                <a:srgbClr val="FF66CC"/>
              </a:solidFill>
            </a:endParaRPr>
          </a:p>
          <a:p>
            <a:pPr marL="469900" lvl="0" indent="-469900">
              <a:buFont typeface=""/>
            </a:pPr>
            <a:endParaRPr lang="zh-CN" sz="2000">
              <a:solidFill>
                <a:srgbClr val="0000FF"/>
              </a:solidFill>
            </a:endParaRPr>
          </a:p>
        </p:txBody>
      </p:sp>
      <p:pic>
        <p:nvPicPr>
          <p:cNvPr id="39939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3851275" y="5373688"/>
            <a:ext cx="2520950" cy="70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61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Deductive Proofs</a:t>
            </a:r>
            <a:endParaRPr lang="en-US"/>
          </a:p>
        </p:txBody>
      </p:sp>
      <p:sp>
        <p:nvSpPr>
          <p:cNvPr id="40962" name="Rectangle 3"/>
          <p:cNvSpPr/>
          <p:nvPr>
            <p:ph type="body" idx="1"/>
          </p:nvPr>
        </p:nvSpPr>
        <p:spPr>
          <a:xfrm>
            <a:off x="566738" y="1752600"/>
            <a:ext cx="8108950" cy="426878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95300" lvl="0" indent="-495300">
              <a:buNone/>
            </a:pPr>
            <a:r>
              <a:rPr lang="en-US" sz="2400">
                <a:solidFill>
                  <a:schemeClr val="accent2"/>
                </a:solidFill>
              </a:rPr>
              <a:t>A deductive proof</a:t>
            </a:r>
            <a:r>
              <a:rPr lang="en-US" sz="2400"/>
              <a:t> is a </a:t>
            </a:r>
            <a:r>
              <a:rPr lang="en-US" sz="2400">
                <a:solidFill>
                  <a:srgbClr val="0099FF"/>
                </a:solidFill>
              </a:rPr>
              <a:t>finite</a:t>
            </a:r>
            <a:r>
              <a:rPr lang="en-US" sz="2400"/>
              <a:t> sequence of statements</a:t>
            </a:r>
            <a:endParaRPr lang="en-US" sz="2400"/>
          </a:p>
          <a:p>
            <a:pPr marL="495300" lvl="0" indent="-495300">
              <a:buNone/>
            </a:pPr>
            <a:r>
              <a:rPr lang="en-US" sz="2400"/>
              <a:t> </a:t>
            </a:r>
            <a:endParaRPr lang="en-US" sz="2400"/>
          </a:p>
          <a:p>
            <a:pPr marL="495300" lvl="0" indent="-495300">
              <a:buNone/>
            </a:pPr>
            <a:r>
              <a:rPr lang="en-US" sz="2400"/>
              <a:t>satisfying the following condition:</a:t>
            </a:r>
            <a:endParaRPr lang="en-US" sz="2400"/>
          </a:p>
          <a:p>
            <a:pPr marL="495300" lvl="0" indent="-495300">
              <a:buNone/>
            </a:pPr>
            <a:r>
              <a:rPr lang="en-US" sz="2400"/>
              <a:t>each statement is either </a:t>
            </a:r>
            <a:endParaRPr lang="en-US" sz="2400"/>
          </a:p>
          <a:p>
            <a:pPr marL="495300" lvl="0" indent="-495300">
              <a:buFont typeface=""/>
              <a:buAutoNum type="circleNumDbPlain"/>
            </a:pPr>
            <a:r>
              <a:rPr lang="en-US" sz="2400"/>
              <a:t>a hypothesis or</a:t>
            </a:r>
            <a:endParaRPr lang="en-US" sz="2400"/>
          </a:p>
          <a:p>
            <a:pPr marL="495300" lvl="0" indent="-495300">
              <a:buFont typeface=""/>
              <a:buAutoNum type="circleNumDbPlain"/>
            </a:pPr>
            <a:r>
              <a:rPr lang="en-US" sz="2400"/>
              <a:t>deducible from several </a:t>
            </a:r>
            <a:r>
              <a:rPr lang="en-US" sz="2400">
                <a:solidFill>
                  <a:srgbClr val="0099FF"/>
                </a:solidFill>
              </a:rPr>
              <a:t>previous</a:t>
            </a:r>
            <a:r>
              <a:rPr lang="en-US" sz="2400"/>
              <a:t> statements according to one rule in a </a:t>
            </a:r>
            <a:r>
              <a:rPr lang="en-US" sz="2400">
                <a:solidFill>
                  <a:srgbClr val="0099FF"/>
                </a:solidFill>
              </a:rPr>
              <a:t>finite</a:t>
            </a:r>
            <a:r>
              <a:rPr lang="en-US" sz="2400"/>
              <a:t> rule set</a:t>
            </a:r>
            <a:r>
              <a:rPr lang="en-US" sz="2600"/>
              <a:t>. </a:t>
            </a:r>
            <a:endParaRPr lang="en-US" sz="2600"/>
          </a:p>
          <a:p>
            <a:pPr marL="495300" lvl="0" indent="-495300">
              <a:buNone/>
            </a:pPr>
            <a:endParaRPr lang="zh-CN" sz="2600"/>
          </a:p>
        </p:txBody>
      </p:sp>
      <p:pic>
        <p:nvPicPr>
          <p:cNvPr id="40963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700338" y="2420938"/>
            <a:ext cx="2305050" cy="63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198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Structural Induction</a:t>
            </a:r>
            <a:endParaRPr lang="en-US"/>
          </a:p>
        </p:txBody>
      </p:sp>
      <p:sp>
        <p:nvSpPr>
          <p:cNvPr id="41986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>
              <a:buNone/>
            </a:pPr>
            <a:r>
              <a:rPr lang="en-US" sz="2800" b="1">
                <a:solidFill>
                  <a:schemeClr val="accent2"/>
                </a:solidFill>
              </a:rPr>
              <a:t>Definition</a:t>
            </a:r>
            <a:r>
              <a:rPr lang="en-US"/>
              <a:t>: </a:t>
            </a:r>
            <a:r>
              <a:rPr lang="en-US" sz="2800"/>
              <a:t>An </a:t>
            </a:r>
            <a:r>
              <a:rPr lang="en-US" sz="2800">
                <a:solidFill>
                  <a:srgbClr val="0099FF"/>
                </a:solidFill>
              </a:rPr>
              <a:t>expression</a:t>
            </a:r>
            <a:r>
              <a:rPr lang="en-US" sz="2800"/>
              <a:t> is defined inductively as follows:</a:t>
            </a:r>
            <a:endParaRPr lang="en-US" sz="2800"/>
          </a:p>
          <a:p>
            <a:pPr marL="571500" lvl="0" indent="-571500">
              <a:buFont typeface=""/>
              <a:buAutoNum type="arabicPeriod"/>
            </a:pPr>
            <a:r>
              <a:rPr lang="en-US" sz="2800"/>
              <a:t>Any number or letter is an expression</a:t>
            </a:r>
            <a:endParaRPr lang="en-US" sz="2800"/>
          </a:p>
          <a:p>
            <a:pPr marL="571500" lvl="0" indent="-571500">
              <a:buFont typeface=""/>
              <a:buAutoNum type="arabicPeriod"/>
            </a:pPr>
            <a:r>
              <a:rPr lang="en-US" sz="2800"/>
              <a:t>If E and F are expressions, so are E+F. E*F and (E). </a:t>
            </a:r>
            <a:endParaRPr lang="en-US" sz="2800"/>
          </a:p>
          <a:p>
            <a:pPr marL="571500" lvl="0" indent="-571500">
              <a:buNone/>
            </a:pPr>
            <a:r>
              <a:rPr lang="en-US" b="1">
                <a:solidFill>
                  <a:schemeClr val="accent2"/>
                </a:solidFill>
              </a:rPr>
              <a:t>Theorem</a:t>
            </a:r>
            <a:r>
              <a:rPr lang="en-US"/>
              <a:t>: </a:t>
            </a:r>
            <a:r>
              <a:rPr lang="en-US">
                <a:solidFill>
                  <a:srgbClr val="0099FF"/>
                </a:solidFill>
              </a:rPr>
              <a:t>Every</a:t>
            </a:r>
            <a:r>
              <a:rPr lang="en-US"/>
              <a:t> expression has an equal number of left and right parentheses. 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3009" name="Rectangle 2"/>
          <p:cNvSpPr/>
          <p:nvPr>
            <p:ph type="title" idx="4294967295"/>
          </p:nvPr>
        </p:nvSpPr>
        <p:spPr>
          <a:xfrm>
            <a:off x="1143000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600">
                <a:solidFill>
                  <a:schemeClr val="accent2"/>
                </a:solidFill>
              </a:rPr>
              <a:t>Welcome to Turing</a:t>
            </a:r>
            <a:r>
              <a:rPr lang="zh-CN" sz="3600">
                <a:solidFill>
                  <a:schemeClr val="accent2"/>
                </a:solidFill>
                <a:latin typeface="Arial"/>
              </a:rPr>
              <a:t>’</a:t>
            </a:r>
            <a:r>
              <a:rPr lang="zh-CN" sz="3600">
                <a:solidFill>
                  <a:schemeClr val="accent2"/>
                </a:solidFill>
              </a:rPr>
              <a:t>s World</a:t>
            </a:r>
            <a:endParaRPr lang="zh-CN" sz="3600">
              <a:solidFill>
                <a:schemeClr val="accent2"/>
              </a:solidFill>
            </a:endParaRPr>
          </a:p>
        </p:txBody>
      </p:sp>
      <p:pic>
        <p:nvPicPr>
          <p:cNvPr id="43010" name="Picture 3"/>
          <p:cNvPicPr/>
          <p:nvPr>
            <p:ph idx="0"/>
          </p:nvPr>
        </p:nvPicPr>
        <p:blipFill>
          <a:blip r:embed="rId2"/>
          <a:stretch/>
        </p:blipFill>
        <p:spPr>
          <a:xfrm>
            <a:off x="611188" y="1557338"/>
            <a:ext cx="79946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6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Grading</a:t>
            </a:r>
            <a:endParaRPr lang="en-US"/>
          </a:p>
        </p:txBody>
      </p:sp>
      <p:sp>
        <p:nvSpPr>
          <p:cNvPr id="7170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lnSpc>
                <a:spcPct val="90000"/>
              </a:lnSpc>
            </a:pPr>
            <a:r>
              <a:rPr lang="en-US"/>
              <a:t>Biweekly Homework (totally 6, 20%)</a:t>
            </a:r>
            <a:endParaRPr lang="en-US"/>
          </a:p>
          <a:p>
            <a:pPr marL="469900" lvl="0" indent="-469900">
              <a:lnSpc>
                <a:spcPct val="90000"/>
              </a:lnSpc>
            </a:pPr>
            <a:r>
              <a:rPr lang="en-US"/>
              <a:t>Take-home Midterm (20%)</a:t>
            </a:r>
            <a:endParaRPr lang="en-US"/>
          </a:p>
          <a:p>
            <a:pPr marL="469900" lvl="0" indent="-469900">
              <a:lnSpc>
                <a:spcPct val="90000"/>
              </a:lnSpc>
            </a:pPr>
            <a:r>
              <a:rPr lang="en-US"/>
              <a:t>Final Exam (60%)</a:t>
            </a:r>
            <a:endParaRPr lang="en-US"/>
          </a:p>
          <a:p>
            <a:pPr marL="469900" lvl="0" indent="-469900">
              <a:lnSpc>
                <a:spcPct val="90000"/>
              </a:lnSpc>
              <a:buNone/>
            </a:pPr>
            <a:endParaRPr lang="en-US"/>
          </a:p>
          <a:p>
            <a:pPr marL="469900" lvl="0" indent="-469900">
              <a:lnSpc>
                <a:spcPct val="90000"/>
              </a:lnSpc>
              <a:buNone/>
            </a:pPr>
            <a:r>
              <a:rPr lang="en-US"/>
              <a:t>Suggestions:</a:t>
            </a:r>
            <a:endParaRPr lang="en-US"/>
          </a:p>
          <a:p>
            <a:pPr marL="469900" lvl="0" indent="-469900">
              <a:lnSpc>
                <a:spcPct val="90000"/>
              </a:lnSpc>
              <a:buFont typeface=""/>
            </a:pPr>
            <a:r>
              <a:rPr lang="en-US" sz="2400">
                <a:solidFill>
                  <a:schemeClr val="accent2"/>
                </a:solidFill>
              </a:rPr>
              <a:t>Preparation</a:t>
            </a:r>
            <a:r>
              <a:rPr lang="en-US" sz="2400"/>
              <a:t>: Spend 30 minutes </a:t>
            </a:r>
            <a:r>
              <a:rPr lang="en-US" sz="2400">
                <a:solidFill>
                  <a:srgbClr val="FF66CC"/>
                </a:solidFill>
              </a:rPr>
              <a:t>quickly</a:t>
            </a:r>
            <a:r>
              <a:rPr lang="en-US" sz="2400"/>
              <a:t> looking at what will be taught </a:t>
            </a:r>
            <a:r>
              <a:rPr lang="en-US" sz="2400">
                <a:solidFill>
                  <a:srgbClr val="0000FF"/>
                </a:solidFill>
              </a:rPr>
              <a:t>before class</a:t>
            </a:r>
            <a:endParaRPr lang="en-US" sz="2400">
              <a:solidFill>
                <a:srgbClr val="0000FF"/>
              </a:solidFill>
            </a:endParaRPr>
          </a:p>
          <a:p>
            <a:pPr marL="469900" lvl="0" indent="-469900">
              <a:lnSpc>
                <a:spcPct val="90000"/>
              </a:lnSpc>
              <a:buFont typeface=""/>
            </a:pPr>
            <a:r>
              <a:rPr lang="en-US" sz="2400">
                <a:solidFill>
                  <a:schemeClr val="accent2"/>
                </a:solidFill>
              </a:rPr>
              <a:t>Review: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Spend 2 hours reading </a:t>
            </a:r>
            <a:r>
              <a:rPr lang="en-US" sz="2400">
                <a:solidFill>
                  <a:srgbClr val="FF66CC"/>
                </a:solidFill>
              </a:rPr>
              <a:t>carefully</a:t>
            </a:r>
            <a:r>
              <a:rPr lang="en-US" sz="2400"/>
              <a:t> the materials in Textbook </a:t>
            </a:r>
            <a:r>
              <a:rPr lang="en-US" sz="2400">
                <a:solidFill>
                  <a:srgbClr val="0000FF"/>
                </a:solidFill>
              </a:rPr>
              <a:t>after class</a:t>
            </a:r>
            <a:endParaRPr 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3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Outline of the Course</a:t>
            </a:r>
            <a:endParaRPr lang="en-US"/>
          </a:p>
        </p:txBody>
      </p:sp>
      <p:sp>
        <p:nvSpPr>
          <p:cNvPr id="8194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lnSpc>
                <a:spcPct val="90000"/>
              </a:lnSpc>
            </a:pPr>
            <a:r>
              <a:rPr lang="en-US"/>
              <a:t>Automata Theory </a:t>
            </a:r>
            <a:r>
              <a:rPr lang="en-US" sz="2400">
                <a:solidFill>
                  <a:srgbClr val="0099FF"/>
                </a:solidFill>
              </a:rPr>
              <a:t>(</a:t>
            </a:r>
            <a:r>
              <a:rPr lang="zh-CN" sz="2400">
                <a:solidFill>
                  <a:srgbClr val="0099FF"/>
                </a:solidFill>
              </a:rPr>
              <a:t>5</a:t>
            </a:r>
            <a:r>
              <a:rPr lang="en-US" sz="2400">
                <a:solidFill>
                  <a:srgbClr val="0099FF"/>
                </a:solidFill>
              </a:rPr>
              <a:t> weeks)</a:t>
            </a:r>
            <a:endParaRPr lang="en-US" sz="2400">
              <a:solidFill>
                <a:srgbClr val="0099FF"/>
              </a:solidFill>
            </a:endParaRPr>
          </a:p>
          <a:p>
            <a:pPr marL="469900" lvl="0" indent="-469900">
              <a:lnSpc>
                <a:spcPct val="90000"/>
              </a:lnSpc>
              <a:buFont typeface=""/>
            </a:pPr>
            <a:r>
              <a:rPr lang="en-US" sz="2400">
                <a:solidFill>
                  <a:srgbClr val="FF66CC"/>
                </a:solidFill>
              </a:rPr>
              <a:t>With its application on </a:t>
            </a:r>
            <a:r>
              <a:rPr lang="en-US" sz="2400">
                <a:solidFill>
                  <a:schemeClr val="accent2"/>
                </a:solidFill>
              </a:rPr>
              <a:t>Model Checking</a:t>
            </a:r>
            <a:endParaRPr lang="en-US" sz="2400">
              <a:solidFill>
                <a:schemeClr val="accent2"/>
              </a:solidFill>
            </a:endParaRPr>
          </a:p>
          <a:p>
            <a:pPr marL="469900" lvl="0" indent="-469900">
              <a:lnSpc>
                <a:spcPct val="90000"/>
              </a:lnSpc>
            </a:pPr>
            <a:r>
              <a:rPr lang="en-US"/>
              <a:t>Computability Theory </a:t>
            </a:r>
            <a:r>
              <a:rPr lang="en-US" sz="2400">
                <a:solidFill>
                  <a:srgbClr val="0099FF"/>
                </a:solidFill>
              </a:rPr>
              <a:t>(3 weeks)</a:t>
            </a:r>
            <a:endParaRPr lang="en-US" sz="2400">
              <a:solidFill>
                <a:srgbClr val="0099FF"/>
              </a:solidFill>
            </a:endParaRPr>
          </a:p>
          <a:p>
            <a:pPr marL="469900" lvl="0" indent="-469900">
              <a:lnSpc>
                <a:spcPct val="90000"/>
              </a:lnSpc>
              <a:buFont typeface=""/>
            </a:pPr>
            <a:r>
              <a:rPr lang="en-US" sz="2400">
                <a:solidFill>
                  <a:schemeClr val="accent2"/>
                </a:solidFill>
              </a:rPr>
              <a:t>Mid-term</a:t>
            </a:r>
            <a:r>
              <a:rPr lang="en-US" sz="2400">
                <a:solidFill>
                  <a:srgbClr val="FF66CC"/>
                </a:solidFill>
              </a:rPr>
              <a:t> is in the 9th week</a:t>
            </a:r>
            <a:endParaRPr lang="en-US" sz="2400">
              <a:solidFill>
                <a:srgbClr val="FF66CC"/>
              </a:solidFill>
            </a:endParaRPr>
          </a:p>
          <a:p>
            <a:pPr marL="469900" lvl="0" indent="-469900">
              <a:lnSpc>
                <a:spcPct val="90000"/>
              </a:lnSpc>
            </a:pPr>
            <a:r>
              <a:rPr lang="en-US"/>
              <a:t>Complexity Theory </a:t>
            </a:r>
            <a:r>
              <a:rPr lang="en-US" sz="2400">
                <a:solidFill>
                  <a:srgbClr val="0099FF"/>
                </a:solidFill>
              </a:rPr>
              <a:t>(</a:t>
            </a:r>
            <a:r>
              <a:rPr lang="zh-CN" sz="2400">
                <a:solidFill>
                  <a:srgbClr val="0099FF"/>
                </a:solidFill>
              </a:rPr>
              <a:t>8</a:t>
            </a:r>
            <a:r>
              <a:rPr lang="en-US" sz="2400">
                <a:solidFill>
                  <a:srgbClr val="0099FF"/>
                </a:solidFill>
              </a:rPr>
              <a:t> weeks)</a:t>
            </a:r>
            <a:endParaRPr lang="en-US" sz="2400">
              <a:solidFill>
                <a:srgbClr val="0099FF"/>
              </a:solidFill>
            </a:endParaRPr>
          </a:p>
          <a:p>
            <a:pPr marL="469900" lvl="0" indent="-469900">
              <a:lnSpc>
                <a:spcPct val="90000"/>
              </a:lnSpc>
              <a:buNone/>
            </a:pPr>
            <a:endParaRPr lang="en-US" sz="2400">
              <a:solidFill>
                <a:srgbClr val="0099FF"/>
              </a:solidFill>
            </a:endParaRPr>
          </a:p>
          <a:p>
            <a:pPr marL="469900" lvl="0" indent="-469900">
              <a:lnSpc>
                <a:spcPct val="90000"/>
              </a:lnSpc>
              <a:buNone/>
            </a:pPr>
            <a:r>
              <a:rPr lang="en-US" sz="2400">
                <a:solidFill>
                  <a:srgbClr val="0000FF"/>
                </a:solidFill>
              </a:rPr>
              <a:t>Prerequisites</a:t>
            </a:r>
            <a:r>
              <a:rPr lang="en-US" sz="2400"/>
              <a:t>:  </a:t>
            </a:r>
            <a:endParaRPr lang="en-US" sz="2400"/>
          </a:p>
          <a:p>
            <a:pPr marL="469900" lvl="0" indent="-469900">
              <a:lnSpc>
                <a:spcPct val="90000"/>
              </a:lnSpc>
              <a:buFont typeface=""/>
            </a:pPr>
            <a:r>
              <a:rPr lang="en-US" sz="2400"/>
              <a:t>Discrete Mathematics and </a:t>
            </a:r>
            <a:endParaRPr lang="en-US" sz="2400"/>
          </a:p>
          <a:p>
            <a:pPr marL="469900" lvl="0" indent="-469900">
              <a:lnSpc>
                <a:spcPct val="90000"/>
              </a:lnSpc>
              <a:buFont typeface=""/>
            </a:pPr>
            <a:r>
              <a:rPr lang="en-US" sz="2400"/>
              <a:t>basic knowledge of algorithms</a:t>
            </a:r>
            <a:endParaRPr lang="en-US" sz="2400"/>
          </a:p>
          <a:p>
            <a:pPr marL="469900" lvl="0" indent="-469900">
              <a:lnSpc>
                <a:spcPct val="90000"/>
              </a:lnSpc>
              <a:buNone/>
            </a:pPr>
            <a:endParaRPr lang="zh-CN" sz="2400">
              <a:solidFill>
                <a:srgbClr val="00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7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>
                <a:solidFill>
                  <a:schemeClr val="tx1"/>
                </a:solidFill>
              </a:rPr>
              <a:t>If you have taken this course before</a:t>
            </a:r>
            <a:r>
              <a:rPr lang="en-US" sz="3200">
                <a:solidFill>
                  <a:schemeClr val="accent2"/>
                </a:solidFill>
              </a:rPr>
              <a:t>,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9218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None/>
            </a:pPr>
            <a:r>
              <a:rPr lang="en-US" sz="2400"/>
              <a:t>you can expect the following </a:t>
            </a:r>
            <a:r>
              <a:rPr lang="en-US" sz="2400">
                <a:solidFill>
                  <a:srgbClr val="0000FF"/>
                </a:solidFill>
              </a:rPr>
              <a:t>new</a:t>
            </a:r>
            <a:r>
              <a:rPr lang="en-US" sz="2400"/>
              <a:t> materials:</a:t>
            </a:r>
            <a:endParaRPr lang="en-US" sz="2400"/>
          </a:p>
          <a:p>
            <a:pPr marL="469900" lvl="0" indent="-469900">
              <a:buFont typeface=""/>
            </a:pPr>
            <a:r>
              <a:rPr lang="en-US" sz="2400"/>
              <a:t>Application to </a:t>
            </a:r>
            <a:r>
              <a:rPr lang="en-US" sz="2400">
                <a:solidFill>
                  <a:schemeClr val="accent2"/>
                </a:solidFill>
              </a:rPr>
              <a:t>Model Checking</a:t>
            </a:r>
            <a:endParaRPr lang="en-US" sz="2400">
              <a:solidFill>
                <a:schemeClr val="accent2"/>
              </a:solidFill>
            </a:endParaRPr>
          </a:p>
          <a:p>
            <a:pPr marL="469900" lvl="0" indent="-469900">
              <a:buFont typeface=""/>
            </a:pPr>
            <a:r>
              <a:rPr lang="en-US" sz="2400"/>
              <a:t>Connections to </a:t>
            </a:r>
            <a:r>
              <a:rPr lang="en-US" sz="2000">
                <a:solidFill>
                  <a:srgbClr val="FF66CC"/>
                </a:solidFill>
              </a:rPr>
              <a:t>foundations</a:t>
            </a:r>
            <a:r>
              <a:rPr lang="en-US" sz="2400"/>
              <a:t> of </a:t>
            </a:r>
            <a:r>
              <a:rPr lang="en-US" sz="2400">
                <a:solidFill>
                  <a:schemeClr val="accent2"/>
                </a:solidFill>
              </a:rPr>
              <a:t>Mathematics</a:t>
            </a:r>
            <a:endParaRPr lang="en-US" sz="2400">
              <a:solidFill>
                <a:schemeClr val="accent2"/>
              </a:solidFill>
            </a:endParaRPr>
          </a:p>
          <a:p>
            <a:pPr marL="469900" lvl="0" indent="-469900">
              <a:buFont typeface=""/>
            </a:pPr>
            <a:r>
              <a:rPr lang="en-US" sz="2400"/>
              <a:t>Relations to </a:t>
            </a:r>
            <a:r>
              <a:rPr lang="en-US" sz="2400">
                <a:solidFill>
                  <a:schemeClr val="accent2"/>
                </a:solidFill>
              </a:rPr>
              <a:t>Cryptography</a:t>
            </a:r>
            <a:endParaRPr lang="en-US" sz="2400">
              <a:solidFill>
                <a:schemeClr val="accent2"/>
              </a:solidFill>
            </a:endParaRPr>
          </a:p>
          <a:p>
            <a:pPr marL="469900" lvl="0" indent="-469900">
              <a:buNone/>
            </a:pPr>
            <a:endParaRPr 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1" name="标题 1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Why Theory? </a:t>
            </a:r>
            <a:r>
              <a:rPr lang="en-US" sz="2400">
                <a:solidFill>
                  <a:srgbClr val="FF0000"/>
                </a:solidFill>
              </a:rPr>
              <a:t>Metaphor of Plato’s cave</a:t>
            </a:r>
            <a:endParaRPr lang="zh-CN" sz="2400">
              <a:solidFill>
                <a:srgbClr val="FF0000"/>
              </a:solidFill>
            </a:endParaRPr>
          </a:p>
        </p:txBody>
      </p:sp>
      <p:pic>
        <p:nvPicPr>
          <p:cNvPr id="10242" name="内容占位符 3"/>
          <p:cNvPicPr/>
          <p:nvPr>
            <p:ph idx="1"/>
          </p:nvPr>
        </p:nvPicPr>
        <p:blipFill>
          <a:blip r:embed="rId2"/>
          <a:stretch/>
        </p:blipFill>
        <p:spPr>
          <a:xfrm>
            <a:off x="611188" y="1687513"/>
            <a:ext cx="8315325" cy="40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3" name="TextBox 4"/>
          <p:cNvSpPr/>
          <p:nvPr/>
        </p:nvSpPr>
        <p:spPr>
          <a:xfrm>
            <a:off x="179388" y="5805488"/>
            <a:ext cx="8964612" cy="922337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b="1"/>
              <a:t>Platonism</a:t>
            </a:r>
            <a:r>
              <a:rPr lang="en-US"/>
              <a:t> refers to the philosophy that affirms </a:t>
            </a:r>
            <a:r>
              <a:rPr lang="en-US">
                <a:solidFill>
                  <a:srgbClr val="0000FF"/>
                </a:solidFill>
              </a:rPr>
              <a:t>the existence of </a:t>
            </a:r>
            <a:r>
              <a:rPr lang="en-US">
                <a:solidFill>
                  <a:srgbClr val="0000FF"/>
                </a:solidFill>
                <a:hlinkClick r:id="rId3"/>
              </a:rPr>
              <a:t>abstract objects</a:t>
            </a:r>
            <a:r>
              <a:rPr lang="en-US"/>
              <a:t>, which are asserted to "exist" in a </a:t>
            </a:r>
            <a:r>
              <a:rPr lang="en-US">
                <a:solidFill>
                  <a:srgbClr val="FF0000"/>
                </a:solidFill>
              </a:rPr>
              <a:t>"third realm" </a:t>
            </a:r>
            <a:r>
              <a:rPr lang="en-US"/>
              <a:t>distinct both from the sensible external world and from the internal world of consciousness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5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600">
                <a:solidFill>
                  <a:srgbClr val="0000FF"/>
                </a:solidFill>
              </a:rPr>
              <a:t>Where our journey starts:</a:t>
            </a:r>
            <a:r>
              <a:rPr lang="zh-CN" sz="3600"/>
              <a:t> Goettingen and </a:t>
            </a:r>
            <a:r>
              <a:rPr lang="zh-CN" sz="3600">
                <a:solidFill>
                  <a:schemeClr val="accent2"/>
                </a:solidFill>
              </a:rPr>
              <a:t>HER</a:t>
            </a:r>
            <a:r>
              <a:rPr lang="zh-CN" sz="3600"/>
              <a:t> Mathematics</a:t>
            </a:r>
            <a:endParaRPr lang="zh-CN" sz="3600"/>
          </a:p>
        </p:txBody>
      </p:sp>
      <p:pic>
        <p:nvPicPr>
          <p:cNvPr id="11266" name="Picture 3"/>
          <p:cNvPicPr/>
          <p:nvPr>
            <p:ph idx="2"/>
          </p:nvPr>
        </p:nvPicPr>
        <p:blipFill>
          <a:blip r:embed="rId2"/>
          <a:stretch/>
        </p:blipFill>
        <p:spPr>
          <a:xfrm>
            <a:off x="3419475" y="1773238"/>
            <a:ext cx="5724525" cy="429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4"/>
          <p:cNvPicPr/>
          <p:nvPr>
            <p:ph idx="1"/>
          </p:nvPr>
        </p:nvPicPr>
        <p:blipFill>
          <a:blip r:embed="rId3"/>
          <a:stretch/>
        </p:blipFill>
        <p:spPr>
          <a:xfrm>
            <a:off x="179388" y="1773238"/>
            <a:ext cx="3240087" cy="431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68" name="Text Box 5"/>
          <p:cNvSpPr/>
          <p:nvPr/>
        </p:nvSpPr>
        <p:spPr>
          <a:xfrm>
            <a:off x="179388" y="6092825"/>
            <a:ext cx="3360737" cy="6413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i="1">
                <a:solidFill>
                  <a:srgbClr val="0000FF"/>
                </a:solidFill>
              </a:rPr>
              <a:t>Ganseliesel</a:t>
            </a:r>
            <a:r>
              <a:rPr lang="zh-CN">
                <a:solidFill>
                  <a:srgbClr val="0000FF"/>
                </a:solidFill>
              </a:rPr>
              <a:t>: </a:t>
            </a:r>
            <a:endParaRPr lang="zh-CN">
              <a:solidFill>
                <a:srgbClr val="0000FF"/>
              </a:solidFill>
            </a:endParaRPr>
          </a:p>
          <a:p>
            <a:pPr marL="0" lvl="0" indent="0"/>
            <a:r>
              <a:rPr lang="zh-CN"/>
              <a:t>the landmark of Goettingen</a:t>
            </a:r>
            <a:endParaRPr lang="zh-CN"/>
          </a:p>
        </p:txBody>
      </p:sp>
      <p:sp>
        <p:nvSpPr>
          <p:cNvPr id="11269" name="Text Box 6"/>
          <p:cNvSpPr/>
          <p:nvPr/>
        </p:nvSpPr>
        <p:spPr>
          <a:xfrm>
            <a:off x="5076825" y="6216650"/>
            <a:ext cx="2489200" cy="64135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David Hilbert</a:t>
            </a:r>
            <a:r>
              <a:rPr lang="zh-CN"/>
              <a:t> </a:t>
            </a:r>
            <a:r>
              <a:rPr lang="zh-CN" sz="1200"/>
              <a:t>and</a:t>
            </a:r>
            <a:endParaRPr lang="zh-CN" sz="1200"/>
          </a:p>
          <a:p>
            <a:pPr marL="0" lvl="0" indent="0"/>
            <a:r>
              <a:rPr lang="zh-CN"/>
              <a:t>Men of Mathematics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89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>
                <a:solidFill>
                  <a:srgbClr val="FF3300"/>
                </a:solidFill>
              </a:rPr>
              <a:t>Axiomatic</a:t>
            </a:r>
            <a:r>
              <a:rPr lang="en-US" sz="3200"/>
              <a:t> systems</a:t>
            </a:r>
            <a:endParaRPr lang="zh-CN" sz="3200"/>
          </a:p>
        </p:txBody>
      </p:sp>
      <p:pic>
        <p:nvPicPr>
          <p:cNvPr id="12290" name="内容占位符 3"/>
          <p:cNvPicPr/>
          <p:nvPr>
            <p:ph idx="1"/>
          </p:nvPr>
        </p:nvPicPr>
        <p:blipFill>
          <a:blip r:embed="rId2"/>
          <a:stretch/>
        </p:blipFill>
        <p:spPr>
          <a:xfrm>
            <a:off x="2895600" y="3357563"/>
            <a:ext cx="2085975" cy="266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91" name="TextBox 4"/>
          <p:cNvSpPr/>
          <p:nvPr/>
        </p:nvSpPr>
        <p:spPr>
          <a:xfrm>
            <a:off x="92075" y="1844675"/>
            <a:ext cx="8856663" cy="12001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“Development of Western science is based on </a:t>
            </a:r>
            <a:r>
              <a:rPr lang="en-US">
                <a:solidFill>
                  <a:srgbClr val="FF3300"/>
                </a:solidFill>
              </a:rPr>
              <a:t>two great achievements</a:t>
            </a:r>
            <a:r>
              <a:rPr lang="en-US"/>
              <a:t>:</a:t>
            </a:r>
            <a:endParaRPr lang="en-US"/>
          </a:p>
          <a:p>
            <a:pPr marL="0" lvl="0" indent="0"/>
            <a:r>
              <a:rPr lang="en-US"/>
              <a:t> the invention of </a:t>
            </a:r>
            <a:r>
              <a:rPr lang="en-US">
                <a:solidFill>
                  <a:srgbClr val="0000FF"/>
                </a:solidFill>
              </a:rPr>
              <a:t>the formal logical system</a:t>
            </a:r>
            <a:r>
              <a:rPr lang="en-US"/>
              <a:t>(in the Euclidean geometry) </a:t>
            </a:r>
            <a:endParaRPr lang="en-US"/>
          </a:p>
          <a:p>
            <a:pPr marL="0" lvl="0" indent="0"/>
            <a:r>
              <a:rPr lang="en-US"/>
              <a:t>      by the Greek philosophers, and the discovery of the possibility to find </a:t>
            </a:r>
            <a:endParaRPr lang="en-US"/>
          </a:p>
          <a:p>
            <a:pPr marL="0" lvl="0" indent="0"/>
            <a:r>
              <a:rPr lang="en-US"/>
              <a:t>Out the causal relationships by systematic experiments”</a:t>
            </a:r>
            <a:endParaRPr lang="zh-CN"/>
          </a:p>
        </p:txBody>
      </p:sp>
    </p:spTree>
  </p:cSld>
  <p:clrMapOvr>
    <a:masterClrMapping/>
  </p:clrMapOvr>
</p:sld>
</file>