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2eed7b39a4c431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tableStyles" Target="/ppt/tableStyles.xml" Id="rId3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5122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/>
              <a:t>Click to edit Master title style</a:t>
            </a:r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theme" Target="/ppt/slideMasters/theme/theme1.xml" Id="rId15" /><Relationship Type="http://schemas.openxmlformats.org/officeDocument/2006/relationships/image" Target="/ppt/media/image.png" Id="rId16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409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00" name="AutoShape 4"/>
          <p:cNvSpPr/>
          <p:nvPr/>
        </p:nvSpPr>
        <p:spPr>
          <a:xfrm>
            <a:off x="609600" y="1566863"/>
            <a:ext cx="7958138" cy="109537"/>
          </a:xfrm>
          <a:custGeom>
            <a:rect l="l" t="t" r="r" b="b"/>
            <a:pathLst>
              <a:path w="7958138" h="109537" stroke="0">
                <a:moveTo>
                  <a:pt x="0" y="0"/>
                </a:moveTo>
                <a:lnTo>
                  <a:pt x="4655511" y="0"/>
                </a:lnTo>
                <a:lnTo>
                  <a:pt x="4655511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4101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3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3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3" lvl="4" indent="-398463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  <a:lvl6pPr marL="2551113" lvl="5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313" lvl="6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513" lvl="7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2713" lvl="8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5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6.png" Id="rId2" /><Relationship Type="http://schemas.openxmlformats.org/officeDocument/2006/relationships/image" Target="/ppt/media/image7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9.png" Id="rId2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Relationship Type="http://schemas.openxmlformats.org/officeDocument/2006/relationships/image" Target="/ppt/media/image12.png" Id="rId4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Rectangle 2"/>
          <p:cNvSpPr/>
          <p:nvPr>
            <p:ph type="ctrTitle"/>
          </p:nvPr>
        </p:nvSpPr>
        <p:spPr>
          <a:xfrm>
            <a:off x="179388" y="981075"/>
            <a:ext cx="8277225" cy="1371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 sz="4000">
                <a:solidFill>
                  <a:srgbClr val="0000CC"/>
                </a:solidFill>
              </a:rPr>
              <a:t>Lecture 9</a:t>
            </a:r>
            <a:r>
              <a:rPr lang="zh-CN" sz="4000"/>
              <a:t>   </a:t>
            </a:r>
            <a:r>
              <a:rPr lang="zh-CN" sz="4000">
                <a:solidFill>
                  <a:schemeClr val="accent2"/>
                </a:solidFill>
              </a:rPr>
              <a:t>Decidability  </a:t>
            </a:r>
            <a:r>
              <a:rPr lang="zh-CN" sz="4000"/>
              <a:t>             </a:t>
            </a:r>
            <a:r>
              <a:rPr lang="zh-CN" sz="2800">
                <a:solidFill>
                  <a:srgbClr val="0000CC"/>
                </a:solidFill>
              </a:rPr>
              <a:t>(decision problems)</a:t>
            </a:r>
            <a:endParaRPr lang="zh-CN" sz="2800">
              <a:solidFill>
                <a:srgbClr val="0000CC"/>
              </a:solidFill>
            </a:endParaRPr>
          </a:p>
        </p:txBody>
      </p:sp>
      <p:sp>
        <p:nvSpPr>
          <p:cNvPr id="6147" name="Rectangle 3"/>
          <p:cNvSpPr/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71488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buFont typeface="Wingdings" charset="2"/>
              <a:buChar char="p"/>
            </a:pPr>
            <a:r>
              <a:rPr lang="zh-CN" sz="2800"/>
              <a:t>Decision problems,</a:t>
            </a:r>
            <a:endParaRPr lang="zh-CN" sz="2800"/>
          </a:p>
          <a:p>
            <a:pPr marL="0" lvl="0" indent="0" algn="l">
              <a:buFont typeface="Wingdings" charset="2"/>
              <a:buChar char="p"/>
            </a:pPr>
            <a:r>
              <a:rPr lang="zh-CN" sz="2800">
                <a:solidFill>
                  <a:srgbClr val="0000CC"/>
                </a:solidFill>
              </a:rPr>
              <a:t>universal</a:t>
            </a:r>
            <a:r>
              <a:rPr lang="zh-CN" sz="2800"/>
              <a:t> language and </a:t>
            </a:r>
            <a:endParaRPr lang="zh-CN" sz="2800"/>
          </a:p>
          <a:p>
            <a:pPr marL="0" lvl="0" indent="0" algn="l">
              <a:buFont typeface="Wingdings" charset="2"/>
              <a:buChar char="p"/>
            </a:pPr>
            <a:r>
              <a:rPr lang="zh-CN" sz="2800"/>
              <a:t>undecidable problems</a:t>
            </a:r>
            <a:endParaRPr 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CC"/>
                </a:solidFill>
              </a:rPr>
              <a:t>Decidable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1536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 sz="2600"/>
              <a:t>When we start a TM on an input w, three outcomes are possible: accept, reject or </a:t>
            </a:r>
            <a:r>
              <a:rPr lang="zh-CN" sz="2600">
                <a:solidFill>
                  <a:srgbClr val="0000CC"/>
                </a:solidFill>
              </a:rPr>
              <a:t>loop</a:t>
            </a:r>
            <a:r>
              <a:rPr lang="zh-CN" sz="2600"/>
              <a:t>. </a:t>
            </a:r>
            <a:endParaRPr lang="zh-CN" sz="2600"/>
          </a:p>
          <a:p>
            <a:pPr marL="469900" lvl="0" indent="-469900"/>
            <a:r>
              <a:rPr lang="zh-CN" sz="2600"/>
              <a:t>A TM is called a </a:t>
            </a:r>
            <a:r>
              <a:rPr lang="zh-CN" sz="2600">
                <a:solidFill>
                  <a:schemeClr val="accent2"/>
                </a:solidFill>
              </a:rPr>
              <a:t>decider</a:t>
            </a:r>
            <a:r>
              <a:rPr lang="zh-CN" sz="2600"/>
              <a:t> if it halts (accepts or rejects) on </a:t>
            </a:r>
            <a:r>
              <a:rPr lang="zh-CN" sz="2600">
                <a:solidFill>
                  <a:srgbClr val="0000CC"/>
                </a:solidFill>
              </a:rPr>
              <a:t>all</a:t>
            </a:r>
            <a:r>
              <a:rPr lang="zh-CN" sz="2600"/>
              <a:t> inputs. A language is decided by a TM M if it is recognized by M. </a:t>
            </a:r>
            <a:endParaRPr lang="zh-CN" sz="2600"/>
          </a:p>
          <a:p>
            <a:pPr marL="469900" lvl="0" indent="-469900"/>
            <a:r>
              <a:rPr lang="zh-CN" sz="2600"/>
              <a:t>A language is </a:t>
            </a:r>
            <a:r>
              <a:rPr lang="zh-CN" sz="2600">
                <a:solidFill>
                  <a:schemeClr val="accent2"/>
                </a:solidFill>
              </a:rPr>
              <a:t>Turing-decidable</a:t>
            </a:r>
            <a:r>
              <a:rPr lang="zh-CN" sz="2600"/>
              <a:t> or simply </a:t>
            </a:r>
            <a:r>
              <a:rPr lang="zh-CN" sz="2600">
                <a:solidFill>
                  <a:schemeClr val="accent2"/>
                </a:solidFill>
              </a:rPr>
              <a:t>decidable</a:t>
            </a:r>
            <a:r>
              <a:rPr lang="zh-CN" sz="2600"/>
              <a:t> if some TM decides it. </a:t>
            </a:r>
            <a:endParaRPr lang="zh-CN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Acceptance problem for DFAs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16387" name="Rectangle 3"/>
          <p:cNvSpPr/>
          <p:nvPr>
            <p:ph type="body" idx="1"/>
          </p:nvPr>
        </p:nvSpPr>
        <p:spPr>
          <a:xfrm>
            <a:off x="323850" y="1752600"/>
            <a:ext cx="84963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>
                <a:solidFill>
                  <a:schemeClr val="accent2"/>
                </a:solidFill>
              </a:rPr>
              <a:t>The acceptance problem</a:t>
            </a:r>
            <a:r>
              <a:rPr lang="zh-CN"/>
              <a:t> for DFAs of testing whether a particular DFA accepts a given string can be expressed as </a:t>
            </a:r>
            <a:r>
              <a:rPr lang="zh-CN">
                <a:solidFill>
                  <a:srgbClr val="0000CC"/>
                </a:solidFill>
              </a:rPr>
              <a:t>a language</a:t>
            </a:r>
            <a:r>
              <a:rPr lang="zh-CN"/>
              <a:t> of strings:</a:t>
            </a:r>
            <a:endParaRPr lang="zh-CN"/>
          </a:p>
          <a:p>
            <a:pPr marL="908050" lvl="1" indent="-436562">
              <a:buFont typeface="Wingdings" charset="2"/>
              <a:buChar char="l"/>
            </a:pPr>
            <a:r>
              <a:rPr lang="zh-CN"/>
              <a:t> A</a:t>
            </a:r>
            <a:r>
              <a:rPr lang="zh-CN" sz="1800"/>
              <a:t>DFA</a:t>
            </a:r>
            <a:r>
              <a:rPr lang="zh-CN"/>
              <a:t>={</a:t>
            </a:r>
            <a:r>
              <a:rPr lang="zh-CN">
                <a:solidFill>
                  <a:srgbClr val="0000CC"/>
                </a:solidFill>
              </a:rPr>
              <a:t>&lt;</a:t>
            </a:r>
            <a:r>
              <a:rPr lang="zh-CN"/>
              <a:t>B,w</a:t>
            </a:r>
            <a:r>
              <a:rPr lang="zh-CN">
                <a:solidFill>
                  <a:srgbClr val="0000CC"/>
                </a:solidFill>
              </a:rPr>
              <a:t>&gt;</a:t>
            </a:r>
            <a:r>
              <a:rPr lang="zh-CN"/>
              <a:t>: B is a DFA that accepts w}</a:t>
            </a:r>
            <a:endParaRPr lang="zh-CN"/>
          </a:p>
          <a:p>
            <a:pPr marL="908050" lvl="1" indent="-436562">
              <a:buFont typeface="Wingdings" charset="2"/>
              <a:buChar char="l"/>
            </a:pPr>
            <a:endParaRPr lang="zh-CN"/>
          </a:p>
          <a:p>
            <a:pPr marL="908050" lvl="1" indent="-436562">
              <a:buNone/>
            </a:pPr>
            <a:r>
              <a:rPr lang="zh-CN"/>
              <a:t>Showing that the language is decidable is </a:t>
            </a:r>
            <a:r>
              <a:rPr lang="zh-CN">
                <a:solidFill>
                  <a:srgbClr val="0000CC"/>
                </a:solidFill>
              </a:rPr>
              <a:t>equivalent to</a:t>
            </a:r>
            <a:r>
              <a:rPr lang="zh-CN"/>
              <a:t> showing that the acceptance problem is decidable. 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Acceptance problem for DFAs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1741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90000"/>
              </a:lnSpc>
            </a:pPr>
            <a:r>
              <a:rPr lang="zh-CN" sz="2600"/>
              <a:t>The acceptance problem for DFAs is decidable</a:t>
            </a:r>
            <a:endParaRPr lang="zh-CN" sz="2600"/>
          </a:p>
          <a:p>
            <a:pPr marL="469900" lvl="0" indent="-469900">
              <a:lnSpc>
                <a:spcPct val="90000"/>
              </a:lnSpc>
            </a:pPr>
            <a:r>
              <a:rPr lang="zh-CN" sz="2600">
                <a:solidFill>
                  <a:schemeClr val="accent2"/>
                </a:solidFill>
              </a:rPr>
              <a:t>Proof idea</a:t>
            </a:r>
            <a:r>
              <a:rPr lang="zh-CN" sz="2600"/>
              <a:t>:  Construct a TM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M=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&lt;B,w&gt;,</a:t>
            </a:r>
            <a:r>
              <a:rPr lang="zh-CN" sz="2600">
                <a:solidFill>
                  <a:srgbClr val="FF9933"/>
                </a:solidFill>
              </a:rPr>
              <a:t>where B is a DFA and w is a string</a:t>
            </a:r>
            <a:r>
              <a:rPr lang="zh-CN" sz="2600"/>
              <a:t>,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     1. Simulate B on input w.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     2. In the simulation ends in an accept state, </a:t>
            </a:r>
            <a:r>
              <a:rPr lang="zh-CN" sz="2600">
                <a:solidFill>
                  <a:srgbClr val="0000CC"/>
                </a:solidFill>
              </a:rPr>
              <a:t>accept</a:t>
            </a:r>
            <a:r>
              <a:rPr lang="zh-CN" sz="2600"/>
              <a:t>. If it ends in a nonaccepting state, </a:t>
            </a:r>
            <a:r>
              <a:rPr lang="zh-CN" sz="2600">
                <a:solidFill>
                  <a:srgbClr val="0000CC"/>
                </a:solidFill>
              </a:rPr>
              <a:t>reject</a:t>
            </a:r>
            <a:r>
              <a:rPr lang="zh-CN" sz="2600"/>
              <a:t>. </a:t>
            </a:r>
            <a:r>
              <a:rPr lang="zh-CN" sz="2600">
                <a:latin typeface="Arial"/>
              </a:rPr>
              <a:t>”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Note that such defined TM is indeed a </a:t>
            </a:r>
            <a:r>
              <a:rPr lang="zh-CN" sz="2600">
                <a:solidFill>
                  <a:srgbClr val="0000CC"/>
                </a:solidFill>
              </a:rPr>
              <a:t>decider</a:t>
            </a:r>
            <a:r>
              <a:rPr lang="zh-CN" sz="2600"/>
              <a:t>.</a:t>
            </a:r>
            <a:endParaRPr lang="zh-CN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Acceptance problem for NFAs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1843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 sz="2600"/>
              <a:t>Similarly define A</a:t>
            </a:r>
            <a:r>
              <a:rPr lang="zh-CN" sz="1600"/>
              <a:t>NFA</a:t>
            </a:r>
            <a:r>
              <a:rPr lang="zh-CN" sz="2600"/>
              <a:t>={&lt;B, w&gt;:B is an NFA that accepts w}. It is decidable. </a:t>
            </a:r>
            <a:endParaRPr lang="zh-CN" sz="2600"/>
          </a:p>
          <a:p>
            <a:pPr marL="469900" lvl="0" indent="-469900"/>
            <a:r>
              <a:rPr lang="zh-CN" sz="2600">
                <a:solidFill>
                  <a:schemeClr val="accent2"/>
                </a:solidFill>
              </a:rPr>
              <a:t>Proof idea:</a:t>
            </a:r>
            <a:r>
              <a:rPr lang="zh-CN" sz="2600"/>
              <a:t> Construct a TM 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N=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&lt;B,w&gt; where B is an NFA and w is string: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    1. Convert NFA B into an equivalent DFA C.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    2. </a:t>
            </a:r>
            <a:r>
              <a:rPr lang="zh-CN" sz="2600">
                <a:solidFill>
                  <a:srgbClr val="0000CC"/>
                </a:solidFill>
              </a:rPr>
              <a:t>Run the above TM M on &lt;C,w&gt;.</a:t>
            </a:r>
            <a:endParaRPr lang="zh-CN" sz="2600">
              <a:solidFill>
                <a:srgbClr val="0000CC"/>
              </a:solidFill>
            </a:endParaRPr>
          </a:p>
          <a:p>
            <a:pPr marL="469900" lvl="0" indent="-469900">
              <a:buNone/>
            </a:pPr>
            <a:r>
              <a:rPr lang="zh-CN" sz="2600"/>
              <a:t>    3. If M accepts w, </a:t>
            </a:r>
            <a:r>
              <a:rPr lang="zh-CN" sz="2600">
                <a:solidFill>
                  <a:srgbClr val="0000CC"/>
                </a:solidFill>
              </a:rPr>
              <a:t>accept</a:t>
            </a:r>
            <a:r>
              <a:rPr lang="zh-CN" sz="2600"/>
              <a:t>; otherwise, </a:t>
            </a:r>
            <a:r>
              <a:rPr lang="zh-CN" sz="2600">
                <a:solidFill>
                  <a:srgbClr val="0000CC"/>
                </a:solidFill>
              </a:rPr>
              <a:t>reject</a:t>
            </a:r>
            <a:r>
              <a:rPr lang="zh-CN" sz="2600">
                <a:latin typeface="Arial"/>
              </a:rPr>
              <a:t>”</a:t>
            </a:r>
            <a:endParaRPr lang="zh-CN" sz="2600"/>
          </a:p>
          <a:p>
            <a:pPr marL="469900" lvl="0" indent="-469900">
              <a:buNone/>
            </a:pPr>
            <a:r>
              <a:rPr lang="zh-CN" sz="2600"/>
              <a:t>N is indeed a decider. </a:t>
            </a:r>
            <a:endParaRPr lang="zh-CN" sz="2600"/>
          </a:p>
        </p:txBody>
      </p:sp>
      <p:sp>
        <p:nvSpPr>
          <p:cNvPr id="18436" name="AutoShape 4"/>
          <p:cNvSpPr/>
          <p:nvPr/>
        </p:nvSpPr>
        <p:spPr>
          <a:xfrm>
            <a:off x="179388" y="44370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8437" name="Text Box 5"/>
          <p:cNvSpPr/>
          <p:nvPr/>
        </p:nvSpPr>
        <p:spPr>
          <a:xfrm>
            <a:off x="755650" y="6216650"/>
            <a:ext cx="814705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Similarly AREX={&lt;R,w&gt;:R is a regular expression that generates w}</a:t>
            </a:r>
            <a:endParaRPr lang="zh-CN"/>
          </a:p>
          <a:p>
            <a:pPr marL="0" lvl="0" indent="0"/>
            <a:r>
              <a:rPr lang="zh-CN"/>
              <a:t>is decidable. </a:t>
            </a:r>
            <a:endParaRPr lang="zh-CN"/>
          </a:p>
        </p:txBody>
      </p:sp>
      <p:sp>
        <p:nvSpPr>
          <p:cNvPr id="18438" name="Text Box 6"/>
          <p:cNvSpPr/>
          <p:nvPr/>
        </p:nvSpPr>
        <p:spPr>
          <a:xfrm>
            <a:off x="0" y="4221163"/>
            <a:ext cx="140493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CC"/>
                </a:solidFill>
              </a:rPr>
              <a:t>subroutine</a:t>
            </a:r>
            <a:endParaRPr lang="zh-CN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Emptiness testing problem for DFAs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1945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80000"/>
              </a:lnSpc>
            </a:pPr>
            <a:r>
              <a:rPr lang="zh-CN" sz="2600"/>
              <a:t>Let 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 E</a:t>
            </a:r>
            <a:r>
              <a:rPr lang="zh-CN" sz="1600"/>
              <a:t>DFA</a:t>
            </a:r>
            <a:r>
              <a:rPr lang="zh-CN" sz="2600"/>
              <a:t>={&lt;A&gt;:A is a DFA and L(A)=0}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E</a:t>
            </a:r>
            <a:r>
              <a:rPr lang="zh-CN" sz="1600"/>
              <a:t>DFA</a:t>
            </a:r>
            <a:r>
              <a:rPr lang="zh-CN" sz="2600"/>
              <a:t> is decidable. </a:t>
            </a:r>
            <a:endParaRPr lang="zh-CN" sz="2600"/>
          </a:p>
          <a:p>
            <a:pPr marL="469900" lvl="0" indent="-469900">
              <a:lnSpc>
                <a:spcPct val="80000"/>
              </a:lnSpc>
            </a:pPr>
            <a:r>
              <a:rPr lang="zh-CN" sz="2600">
                <a:solidFill>
                  <a:schemeClr val="accent2"/>
                </a:solidFill>
              </a:rPr>
              <a:t>Proof idea</a:t>
            </a:r>
            <a:r>
              <a:rPr lang="zh-CN" sz="2600"/>
              <a:t>: Construct a TM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T=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&lt;A&gt; where A is a DFA: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1. Mark the start state of A,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2. Repeat until no new states get marked: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3.   Mark any state has a transition coming into it from any marked state.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4. If no accept state is marked, accept; otherwise, reject.</a:t>
            </a:r>
            <a:r>
              <a:rPr lang="zh-CN" sz="2600">
                <a:latin typeface="Arial"/>
              </a:rPr>
              <a:t>”</a:t>
            </a:r>
            <a:endParaRPr lang="zh-CN" sz="2600"/>
          </a:p>
        </p:txBody>
      </p:sp>
      <p:cxnSp>
        <p:nvCxnSpPr>
          <p:cNvPr id="19460" name="Line 4"/>
          <p:cNvCxnSpPr/>
          <p:nvPr/>
        </p:nvCxnSpPr>
        <p:spPr>
          <a:xfrm flipH="1">
            <a:off x="6877050" y="2205038"/>
            <a:ext cx="71438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9461" name="Text Box 5"/>
          <p:cNvSpPr/>
          <p:nvPr/>
        </p:nvSpPr>
        <p:spPr>
          <a:xfrm>
            <a:off x="1311275" y="6035675"/>
            <a:ext cx="24368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Why is T a decider?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19462" name="Text Box 6"/>
          <p:cNvSpPr/>
          <p:nvPr/>
        </p:nvSpPr>
        <p:spPr>
          <a:xfrm>
            <a:off x="5200650" y="5748338"/>
            <a:ext cx="25733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CC"/>
                </a:solidFill>
              </a:rPr>
              <a:t>Reachability analysis</a:t>
            </a:r>
            <a:endParaRPr lang="zh-CN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Equivalence problem for DFAs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1028" name="Rectangle 3"/>
          <p:cNvSpPr/>
          <p:nvPr>
            <p:ph type="body" idx="1"/>
          </p:nvPr>
        </p:nvSpPr>
        <p:spPr>
          <a:xfrm>
            <a:off x="566738" y="1752600"/>
            <a:ext cx="79660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lnSpc>
                <a:spcPct val="90000"/>
              </a:lnSpc>
            </a:pPr>
            <a:r>
              <a:rPr lang="zh-CN"/>
              <a:t>Let EQ</a:t>
            </a:r>
            <a:r>
              <a:rPr lang="zh-CN" sz="1600"/>
              <a:t>DFA</a:t>
            </a:r>
            <a:r>
              <a:rPr lang="zh-CN"/>
              <a:t>={&lt;A,B&gt;: A and B are DFAs and L(A)=L(B)}. This language is decidable. </a:t>
            </a:r>
            <a:endParaRPr lang="zh-CN"/>
          </a:p>
          <a:p>
            <a:pPr marL="469900" lvl="0" indent="-469900">
              <a:lnSpc>
                <a:spcPct val="90000"/>
              </a:lnSpc>
            </a:pPr>
            <a:r>
              <a:rPr lang="zh-CN">
                <a:solidFill>
                  <a:schemeClr val="accent2"/>
                </a:solidFill>
              </a:rPr>
              <a:t>Proof Idea</a:t>
            </a:r>
            <a:r>
              <a:rPr lang="zh-CN"/>
              <a:t>: Define a DFA C such that</a:t>
            </a: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/>
              <a:t>F=</a:t>
            </a:r>
            <a:r>
              <a:rPr lang="zh-CN">
                <a:latin typeface="Arial"/>
              </a:rPr>
              <a:t>“</a:t>
            </a:r>
            <a:r>
              <a:rPr lang="zh-CN"/>
              <a:t>On input &lt;A,B&gt;, where A and B are DFAs</a:t>
            </a: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/>
              <a:t>    1. Construct a DFA C</a:t>
            </a: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/>
              <a:t>    2. </a:t>
            </a:r>
            <a:r>
              <a:rPr lang="zh-CN">
                <a:solidFill>
                  <a:srgbClr val="0000CC"/>
                </a:solidFill>
              </a:rPr>
              <a:t>Run the above T on &lt;C&gt;       </a:t>
            </a:r>
            <a:r>
              <a:rPr lang="zh-CN">
                <a:solidFill>
                  <a:srgbClr val="FF9933"/>
                </a:solidFill>
              </a:rPr>
              <a:t>subroutine</a:t>
            </a:r>
            <a:endParaRPr lang="zh-CN">
              <a:solidFill>
                <a:srgbClr val="FF9933"/>
              </a:solidFill>
            </a:endParaRPr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/>
              <a:t>    3. If T accepts, </a:t>
            </a:r>
            <a:r>
              <a:rPr lang="zh-CN">
                <a:solidFill>
                  <a:srgbClr val="0000CC"/>
                </a:solidFill>
              </a:rPr>
              <a:t>accept</a:t>
            </a:r>
            <a:r>
              <a:rPr lang="zh-CN"/>
              <a:t>. If T rejects, </a:t>
            </a:r>
            <a:r>
              <a:rPr lang="zh-CN">
                <a:solidFill>
                  <a:srgbClr val="0000CC"/>
                </a:solidFill>
              </a:rPr>
              <a:t>reject</a:t>
            </a:r>
            <a:r>
              <a:rPr lang="zh-CN"/>
              <a:t>.</a:t>
            </a:r>
            <a:r>
              <a:rPr lang="zh-CN">
                <a:latin typeface="Arial"/>
              </a:rPr>
              <a:t>”</a:t>
            </a: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endParaRPr lang="zh-CN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>
                <a:solidFill>
                  <a:srgbClr val="0000CC"/>
                </a:solidFill>
              </a:rPr>
              <a:t>Any other algorithms?</a:t>
            </a:r>
            <a:endParaRPr lang="zh-CN">
              <a:solidFill>
                <a:srgbClr val="0000CC"/>
              </a:solidFill>
            </a:endParaRPr>
          </a:p>
          <a:p>
            <a:pPr marL="469900" lvl="0" indent="-469900">
              <a:lnSpc>
                <a:spcPct val="90000"/>
              </a:lnSpc>
            </a:pPr>
            <a:endParaRPr lang="zh-CN">
              <a:solidFill>
                <a:srgbClr val="0000CC"/>
              </a:solidFill>
            </a:endParaRPr>
          </a:p>
        </p:txBody>
      </p:sp>
      <p:pic>
        <p:nvPicPr>
          <p:cNvPr id="102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258888" y="3106738"/>
            <a:ext cx="6121400" cy="44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9" name="Line 5"/>
          <p:cNvCxnSpPr/>
          <p:nvPr/>
        </p:nvCxnSpPr>
        <p:spPr>
          <a:xfrm flipH="1">
            <a:off x="5795963" y="4508500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Acceptance problem for CFG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20483" name="Rectangle 3"/>
          <p:cNvSpPr/>
          <p:nvPr>
            <p:ph type="body" idx="1"/>
          </p:nvPr>
        </p:nvSpPr>
        <p:spPr>
          <a:xfrm>
            <a:off x="323850" y="1752600"/>
            <a:ext cx="8424863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80000"/>
              </a:lnSpc>
            </a:pPr>
            <a:r>
              <a:rPr lang="zh-CN" sz="2600"/>
              <a:t>The acceptance problem for CFG is decidable, i.e. A</a:t>
            </a:r>
            <a:r>
              <a:rPr lang="zh-CN" sz="1600"/>
              <a:t>CFG</a:t>
            </a:r>
            <a:r>
              <a:rPr lang="zh-CN" sz="2600"/>
              <a:t>={&lt;G, w&gt;:G is a CFG that generates w} is a decidable language. </a:t>
            </a:r>
            <a:endParaRPr lang="zh-CN" sz="2600"/>
          </a:p>
          <a:p>
            <a:pPr marL="469900" lvl="0" indent="-469900">
              <a:lnSpc>
                <a:spcPct val="80000"/>
              </a:lnSpc>
            </a:pPr>
            <a:r>
              <a:rPr lang="zh-CN" sz="2600">
                <a:solidFill>
                  <a:schemeClr val="accent2"/>
                </a:solidFill>
              </a:rPr>
              <a:t>Proof idea</a:t>
            </a:r>
            <a:r>
              <a:rPr lang="zh-CN" sz="2600"/>
              <a:t>: Construct a TM S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S=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&lt;G, w&gt; where G is a CFG and w is a string: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1. Convert it into a Chomsky normal form.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2. List all derivations with </a:t>
            </a:r>
            <a:r>
              <a:rPr lang="zh-CN" sz="2600">
                <a:solidFill>
                  <a:srgbClr val="0000CC"/>
                </a:solidFill>
              </a:rPr>
              <a:t>2n-1 steps</a:t>
            </a:r>
            <a:r>
              <a:rPr lang="zh-CN" sz="2600"/>
              <a:t>, where n is the length of w.</a:t>
            </a:r>
            <a:endParaRPr lang="zh-CN" sz="26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600"/>
              <a:t>    3. If any of these derivations generate w, accept; otherwise, reject.</a:t>
            </a:r>
            <a:r>
              <a:rPr lang="zh-CN" sz="2600">
                <a:latin typeface="Arial"/>
              </a:rPr>
              <a:t>”</a:t>
            </a:r>
            <a:endParaRPr lang="zh-CN" sz="2600"/>
          </a:p>
        </p:txBody>
      </p:sp>
      <p:sp>
        <p:nvSpPr>
          <p:cNvPr id="20484" name="Text Box 4"/>
          <p:cNvSpPr/>
          <p:nvPr/>
        </p:nvSpPr>
        <p:spPr>
          <a:xfrm>
            <a:off x="0" y="5942013"/>
            <a:ext cx="8347075" cy="9159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b="1">
                <a:solidFill>
                  <a:schemeClr val="accent2"/>
                </a:solidFill>
              </a:rPr>
              <a:t>Small model theorem</a:t>
            </a:r>
            <a:r>
              <a:rPr lang="zh-CN">
                <a:solidFill>
                  <a:schemeClr val="accent2"/>
                </a:solidFill>
              </a:rPr>
              <a:t>: If G is a CFG in Chomsky normal form, then, 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chemeClr val="accent2"/>
                </a:solidFill>
              </a:rPr>
              <a:t>for any string w in L(G) of length n, exactly 2n-1 steps are required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chemeClr val="accent2"/>
                </a:solidFill>
              </a:rPr>
              <a:t> for any derivation of w</a:t>
            </a:r>
            <a:endParaRPr lang="zh-CN">
              <a:solidFill>
                <a:schemeClr val="accent2"/>
              </a:solidFill>
            </a:endParaRPr>
          </a:p>
        </p:txBody>
      </p:sp>
      <p:cxnSp>
        <p:nvCxnSpPr>
          <p:cNvPr id="20485" name="Line 5"/>
          <p:cNvCxnSpPr/>
          <p:nvPr/>
        </p:nvCxnSpPr>
        <p:spPr>
          <a:xfrm flipV="1">
            <a:off x="250825" y="4581525"/>
            <a:ext cx="649288" cy="13684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Emptiness testing problem for CFGs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2150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80000"/>
              </a:lnSpc>
            </a:pPr>
            <a:r>
              <a:rPr lang="zh-CN" sz="2100"/>
              <a:t>Let E</a:t>
            </a:r>
            <a:r>
              <a:rPr lang="zh-CN" sz="1600"/>
              <a:t>CFG</a:t>
            </a:r>
            <a:r>
              <a:rPr lang="zh-CN" sz="2100"/>
              <a:t>={&lt;G&gt;: G is a CFG and L(G)=0}. This language is decidable. </a:t>
            </a:r>
            <a:endParaRPr lang="zh-CN" sz="2100"/>
          </a:p>
          <a:p>
            <a:pPr marL="469900" lvl="0" indent="-469900">
              <a:lnSpc>
                <a:spcPct val="80000"/>
              </a:lnSpc>
            </a:pPr>
            <a:r>
              <a:rPr lang="zh-CN" sz="2100">
                <a:solidFill>
                  <a:srgbClr val="0000CC"/>
                </a:solidFill>
              </a:rPr>
              <a:t>Proof idea</a:t>
            </a:r>
            <a:r>
              <a:rPr lang="zh-CN" sz="2100"/>
              <a:t>: Construct a TM R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/>
              <a:t>R=</a:t>
            </a:r>
            <a:r>
              <a:rPr lang="zh-CN" sz="2100">
                <a:latin typeface="Arial"/>
              </a:rPr>
              <a:t>“</a:t>
            </a:r>
            <a:r>
              <a:rPr lang="zh-CN" sz="2100"/>
              <a:t>on input &lt;G&gt;, where G is a CFG: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/>
              <a:t>    1. Mark all terminal symbols in G.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/>
              <a:t>    2. Repeat until no new variables get marked.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/>
              <a:t>    3.    Mark an variable A where G has a rule A   U</a:t>
            </a:r>
            <a:r>
              <a:rPr lang="zh-CN" sz="1000"/>
              <a:t>1</a:t>
            </a:r>
            <a:r>
              <a:rPr lang="zh-CN" sz="2100">
                <a:latin typeface="Arial"/>
              </a:rPr>
              <a:t>…</a:t>
            </a:r>
            <a:r>
              <a:rPr lang="zh-CN" sz="2100"/>
              <a:t>U</a:t>
            </a:r>
            <a:r>
              <a:rPr lang="zh-CN" sz="1000"/>
              <a:t>k </a:t>
            </a:r>
            <a:r>
              <a:rPr lang="zh-CN" sz="2100"/>
              <a:t>and each symbol U1, U2, </a:t>
            </a:r>
            <a:r>
              <a:rPr lang="zh-CN" sz="2100">
                <a:latin typeface="Arial"/>
              </a:rPr>
              <a:t>…</a:t>
            </a:r>
            <a:r>
              <a:rPr lang="zh-CN" sz="2100"/>
              <a:t>Uk has already been marked.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/>
              <a:t>    4. If the start symbol is not marked, accept; otherwise, reject.</a:t>
            </a:r>
            <a:r>
              <a:rPr lang="zh-CN" sz="2100">
                <a:latin typeface="Arial"/>
              </a:rPr>
              <a:t>”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r>
              <a:rPr lang="zh-CN" sz="2100">
                <a:solidFill>
                  <a:schemeClr val="accent2"/>
                </a:solidFill>
              </a:rPr>
              <a:t>Why is R a decider?</a:t>
            </a:r>
            <a:r>
              <a:rPr lang="zh-CN" sz="2100"/>
              <a:t>  </a:t>
            </a: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endParaRPr lang="zh-CN" sz="2100"/>
          </a:p>
          <a:p>
            <a:pPr marL="469900" lvl="0" indent="-469900">
              <a:lnSpc>
                <a:spcPct val="80000"/>
              </a:lnSpc>
              <a:buNone/>
            </a:pPr>
            <a:endParaRPr lang="zh-CN" sz="2100"/>
          </a:p>
        </p:txBody>
      </p:sp>
      <p:cxnSp>
        <p:nvCxnSpPr>
          <p:cNvPr id="21508" name="Line 4"/>
          <p:cNvCxnSpPr/>
          <p:nvPr/>
        </p:nvCxnSpPr>
        <p:spPr>
          <a:xfrm>
            <a:off x="7092950" y="3789363"/>
            <a:ext cx="28733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1509" name="Text Box 5"/>
          <p:cNvSpPr/>
          <p:nvPr/>
        </p:nvSpPr>
        <p:spPr>
          <a:xfrm>
            <a:off x="519113" y="6251575"/>
            <a:ext cx="779462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b="1">
                <a:solidFill>
                  <a:schemeClr val="accent2"/>
                </a:solidFill>
              </a:rPr>
              <a:t>However</a:t>
            </a:r>
            <a:r>
              <a:rPr lang="zh-CN"/>
              <a:t>, the equivalence problem of testing whether two CFGS </a:t>
            </a:r>
            <a:endParaRPr lang="zh-CN"/>
          </a:p>
          <a:p>
            <a:pPr marL="0" lvl="0" indent="0"/>
            <a:r>
              <a:rPr lang="zh-CN"/>
              <a:t>are equivalent is not decidable. 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Every CFL is decidable</a:t>
            </a:r>
            <a:endParaRPr lang="zh-CN"/>
          </a:p>
        </p:txBody>
      </p:sp>
      <p:sp>
        <p:nvSpPr>
          <p:cNvPr id="2253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95300" lvl="0" indent="-495300"/>
            <a:r>
              <a:rPr lang="zh-CN" sz="2600">
                <a:solidFill>
                  <a:schemeClr val="accent2"/>
                </a:solidFill>
              </a:rPr>
              <a:t>Proof idea</a:t>
            </a:r>
            <a:r>
              <a:rPr lang="zh-CN" sz="2600"/>
              <a:t>: Let A be a CFL and G a CFG for A. </a:t>
            </a:r>
            <a:endParaRPr lang="zh-CN" sz="2600"/>
          </a:p>
          <a:p>
            <a:pPr marL="495300" lvl="0" indent="-495300">
              <a:buNone/>
            </a:pPr>
            <a:r>
              <a:rPr lang="zh-CN" sz="2600"/>
              <a:t>M</a:t>
            </a:r>
            <a:r>
              <a:rPr lang="zh-CN" sz="1400"/>
              <a:t>G</a:t>
            </a:r>
            <a:r>
              <a:rPr lang="zh-CN" sz="2600"/>
              <a:t>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w:</a:t>
            </a:r>
            <a:endParaRPr lang="zh-CN" sz="2600"/>
          </a:p>
          <a:p>
            <a:pPr marL="495300" lvl="0" indent="-495300">
              <a:buNone/>
            </a:pPr>
            <a:r>
              <a:rPr lang="zh-CN" sz="2600"/>
              <a:t>	1. Run the above TM S on&lt;G,w&gt;.</a:t>
            </a:r>
            <a:endParaRPr lang="zh-CN" sz="2600"/>
          </a:p>
          <a:p>
            <a:pPr marL="495300" lvl="0" indent="-495300">
              <a:buNone/>
            </a:pPr>
            <a:r>
              <a:rPr lang="zh-CN" sz="2600"/>
              <a:t>	2. If S accepts, </a:t>
            </a:r>
            <a:r>
              <a:rPr lang="zh-CN" sz="2600">
                <a:solidFill>
                  <a:srgbClr val="0000CC"/>
                </a:solidFill>
              </a:rPr>
              <a:t>accept</a:t>
            </a:r>
            <a:r>
              <a:rPr lang="zh-CN" sz="2600"/>
              <a:t>; if it rejects, </a:t>
            </a:r>
            <a:r>
              <a:rPr lang="zh-CN" sz="2600">
                <a:solidFill>
                  <a:srgbClr val="0000CC"/>
                </a:solidFill>
              </a:rPr>
              <a:t>reject</a:t>
            </a:r>
            <a:r>
              <a:rPr lang="zh-CN" sz="2600"/>
              <a:t>.</a:t>
            </a:r>
            <a:r>
              <a:rPr lang="zh-CN" sz="2600">
                <a:latin typeface="Arial"/>
              </a:rPr>
              <a:t>”</a:t>
            </a:r>
            <a:endParaRPr lang="zh-CN" sz="2600"/>
          </a:p>
          <a:p>
            <a:pPr marL="495300" lvl="0" indent="-495300">
              <a:buNone/>
            </a:pPr>
            <a:endParaRPr lang="zh-CN" sz="2600"/>
          </a:p>
          <a:p>
            <a:pPr marL="495300" lvl="0" indent="-495300">
              <a:buNone/>
            </a:pPr>
            <a:r>
              <a:rPr lang="zh-CN" sz="2600"/>
              <a:t>Why </a:t>
            </a:r>
            <a:r>
              <a:rPr lang="zh-CN" sz="2600" b="1">
                <a:solidFill>
                  <a:schemeClr val="accent2"/>
                </a:solidFill>
              </a:rPr>
              <a:t>not</a:t>
            </a:r>
            <a:r>
              <a:rPr lang="zh-CN" sz="2600"/>
              <a:t> reason as follows:</a:t>
            </a:r>
            <a:endParaRPr lang="zh-CN" sz="2600"/>
          </a:p>
          <a:p>
            <a:pPr marL="495300" lvl="0" indent="-495300">
              <a:buFont typeface="Wingdings" charset="2"/>
              <a:buAutoNum type="arabicPeriod"/>
            </a:pPr>
            <a:r>
              <a:rPr lang="zh-CN" sz="2600"/>
              <a:t>Every PDA is a TM</a:t>
            </a:r>
            <a:endParaRPr lang="zh-CN" sz="2600"/>
          </a:p>
          <a:p>
            <a:pPr marL="495300" lvl="0" indent="-495300">
              <a:buFont typeface="Wingdings" charset="2"/>
              <a:buAutoNum type="arabicPeriod"/>
            </a:pPr>
            <a:r>
              <a:rPr lang="zh-CN" sz="2600"/>
              <a:t>Each PDA </a:t>
            </a:r>
            <a:r>
              <a:rPr lang="zh-CN" sz="2600">
                <a:solidFill>
                  <a:srgbClr val="0000CC"/>
                </a:solidFill>
              </a:rPr>
              <a:t>halts (?)</a:t>
            </a:r>
            <a:r>
              <a:rPr lang="zh-CN" sz="2600"/>
              <a:t> on </a:t>
            </a:r>
            <a:r>
              <a:rPr lang="zh-CN" sz="2600">
                <a:solidFill>
                  <a:srgbClr val="0000CC"/>
                </a:solidFill>
              </a:rPr>
              <a:t>all</a:t>
            </a:r>
            <a:r>
              <a:rPr lang="zh-CN" sz="2600"/>
              <a:t> inputs. </a:t>
            </a:r>
            <a:endParaRPr lang="zh-CN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PDA: an extension of FA</a:t>
            </a:r>
            <a:r>
              <a:rPr lang="zh-CN"/>
              <a:t> </a:t>
            </a:r>
            <a:r>
              <a:rPr lang="zh-CN" sz="2000">
                <a:solidFill>
                  <a:schemeClr val="accent2"/>
                </a:solidFill>
              </a:rPr>
              <a:t>(</a:t>
            </a:r>
            <a:r>
              <a:rPr lang="zh-CN" sz="2400">
                <a:solidFill>
                  <a:schemeClr val="accent2"/>
                </a:solidFill>
              </a:rPr>
              <a:t>in what sense)</a:t>
            </a:r>
            <a:endParaRPr lang="zh-CN" sz="240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1908175" y="2492375"/>
            <a:ext cx="11303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State Control</a:t>
            </a:r>
            <a:endParaRPr lang="zh-CN"/>
          </a:p>
        </p:txBody>
      </p:sp>
      <p:sp>
        <p:nvSpPr>
          <p:cNvPr id="23556" name="Rectangle 4"/>
          <p:cNvSpPr/>
          <p:nvPr/>
        </p:nvSpPr>
        <p:spPr>
          <a:xfrm>
            <a:off x="4284663" y="3357563"/>
            <a:ext cx="2735262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      a       a   a</a:t>
            </a:r>
            <a:endParaRPr lang="zh-CN"/>
          </a:p>
        </p:txBody>
      </p:sp>
      <p:cxnSp>
        <p:nvCxnSpPr>
          <p:cNvPr id="23557" name="Line 5"/>
          <p:cNvCxnSpPr/>
          <p:nvPr/>
        </p:nvCxnSpPr>
        <p:spPr>
          <a:xfrm flipH="1">
            <a:off x="5651500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58" name="Line 6"/>
          <p:cNvCxnSpPr/>
          <p:nvPr/>
        </p:nvCxnSpPr>
        <p:spPr>
          <a:xfrm flipH="1">
            <a:off x="5003800" y="3357563"/>
            <a:ext cx="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59" name="Line 7"/>
          <p:cNvCxnSpPr/>
          <p:nvPr/>
        </p:nvCxnSpPr>
        <p:spPr>
          <a:xfrm flipH="1">
            <a:off x="6300788" y="3357563"/>
            <a:ext cx="0" cy="5032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60" name="AutoShape 8"/>
          <p:cNvCxnSpPr>
            <a:stCxn id="23555" idx="3"/>
            <a:endCxn id="23556" idx="0"/>
          </p:cNvCxnSpPr>
          <p:nvPr/>
        </p:nvCxnSpPr>
        <p:spPr>
          <a:xfrm>
            <a:off x="3038475" y="2949575"/>
            <a:ext cx="2614613" cy="407988"/>
          </a:xfrm>
          <a:prstGeom prst="bent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3561" name="Text Box 9"/>
          <p:cNvSpPr/>
          <p:nvPr/>
        </p:nvSpPr>
        <p:spPr>
          <a:xfrm>
            <a:off x="7308850" y="3357563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input</a:t>
            </a:r>
            <a:endParaRPr lang="zh-CN"/>
          </a:p>
        </p:txBody>
      </p:sp>
      <p:cxnSp>
        <p:nvCxnSpPr>
          <p:cNvPr id="23562" name="Line 10"/>
          <p:cNvCxnSpPr/>
          <p:nvPr/>
        </p:nvCxnSpPr>
        <p:spPr>
          <a:xfrm>
            <a:off x="611188" y="4365625"/>
            <a:ext cx="7705725" cy="0"/>
          </a:xfrm>
          <a:prstGeom prst="line">
            <a:avLst/>
          </a:prstGeom>
          <a:noFill/>
          <a:ln cap="rnd">
            <a:solidFill>
              <a:srgbClr val="00FFFF"/>
            </a:solidFill>
            <a:prstDash val="sysDot"/>
            <a:miter/>
          </a:ln>
        </p:spPr>
      </p:cxnSp>
      <p:sp>
        <p:nvSpPr>
          <p:cNvPr id="23563" name="Rectangle 11"/>
          <p:cNvSpPr/>
          <p:nvPr/>
        </p:nvSpPr>
        <p:spPr>
          <a:xfrm>
            <a:off x="3563938" y="4797425"/>
            <a:ext cx="503237" cy="11525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X</a:t>
            </a:r>
            <a:endParaRPr lang="zh-CN"/>
          </a:p>
          <a:p>
            <a:pPr marL="0" lvl="0" indent="0" algn="ctr"/>
            <a:r>
              <a:rPr lang="zh-CN"/>
              <a:t>y</a:t>
            </a:r>
            <a:endParaRPr lang="zh-CN"/>
          </a:p>
          <a:p>
            <a:pPr marL="0" lvl="0" indent="0" algn="ctr"/>
            <a:r>
              <a:rPr lang="zh-CN"/>
              <a:t>z</a:t>
            </a:r>
            <a:endParaRPr lang="zh-CN"/>
          </a:p>
        </p:txBody>
      </p:sp>
      <p:cxnSp>
        <p:nvCxnSpPr>
          <p:cNvPr id="23564" name="AutoShape 12"/>
          <p:cNvCxnSpPr/>
          <p:nvPr/>
        </p:nvCxnSpPr>
        <p:spPr>
          <a:xfrm>
            <a:off x="2987675" y="3068638"/>
            <a:ext cx="777875" cy="1847850"/>
          </a:xfrm>
          <a:prstGeom prst="bentConnector2">
            <a:avLst/>
          </a:prstGeom>
          <a:noFill/>
          <a:ln>
            <a:solidFill>
              <a:srgbClr val="FF0000"/>
            </a:solidFill>
            <a:miter/>
            <a:tailEnd type="triangle"/>
          </a:ln>
        </p:spPr>
      </p:cxnSp>
      <p:sp>
        <p:nvSpPr>
          <p:cNvPr id="23565" name="Text Box 13"/>
          <p:cNvSpPr/>
          <p:nvPr/>
        </p:nvSpPr>
        <p:spPr>
          <a:xfrm>
            <a:off x="4335463" y="5172075"/>
            <a:ext cx="29241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Stack: </a:t>
            </a:r>
            <a:r>
              <a:rPr lang="zh-CN">
                <a:latin typeface="Arial"/>
              </a:rPr>
              <a:t>“</a:t>
            </a:r>
            <a:r>
              <a:rPr lang="zh-CN"/>
              <a:t> </a:t>
            </a:r>
            <a:r>
              <a:rPr lang="zh-CN">
                <a:solidFill>
                  <a:schemeClr val="accent2"/>
                </a:solidFill>
              </a:rPr>
              <a:t>last in,first out</a:t>
            </a:r>
            <a:r>
              <a:rPr lang="zh-CN">
                <a:latin typeface="Arial"/>
              </a:rPr>
              <a:t>”</a:t>
            </a:r>
            <a:endParaRPr lang="zh-CN"/>
          </a:p>
        </p:txBody>
      </p:sp>
      <p:sp>
        <p:nvSpPr>
          <p:cNvPr id="23566" name="Text Box 14"/>
          <p:cNvSpPr/>
          <p:nvPr/>
        </p:nvSpPr>
        <p:spPr>
          <a:xfrm>
            <a:off x="519113" y="3876675"/>
            <a:ext cx="4714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FA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3567" name="Text Box 15"/>
          <p:cNvSpPr/>
          <p:nvPr/>
        </p:nvSpPr>
        <p:spPr>
          <a:xfrm>
            <a:off x="611188" y="4437063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PDA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3568" name="Text Box 16"/>
          <p:cNvSpPr/>
          <p:nvPr/>
        </p:nvSpPr>
        <p:spPr>
          <a:xfrm>
            <a:off x="2103438" y="2076450"/>
            <a:ext cx="8143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Finite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3569" name="Text Box 17"/>
          <p:cNvSpPr/>
          <p:nvPr/>
        </p:nvSpPr>
        <p:spPr>
          <a:xfrm>
            <a:off x="5292725" y="5589588"/>
            <a:ext cx="21780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b="1">
                <a:solidFill>
                  <a:schemeClr val="accent2"/>
                </a:solidFill>
              </a:rPr>
              <a:t>Infinite</a:t>
            </a:r>
            <a:r>
              <a:rPr lang="zh-CN">
                <a:solidFill>
                  <a:schemeClr val="accent2"/>
                </a:solidFill>
              </a:rPr>
              <a:t> memory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3570" name="Text Box 18"/>
          <p:cNvSpPr/>
          <p:nvPr/>
        </p:nvSpPr>
        <p:spPr>
          <a:xfrm>
            <a:off x="735013" y="6324600"/>
            <a:ext cx="6053137" cy="3651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Any PDA can be simulated by a TM with two tapes.</a:t>
            </a:r>
            <a:endParaRPr lang="zh-CN"/>
          </a:p>
        </p:txBody>
      </p:sp>
      <p:cxnSp>
        <p:nvCxnSpPr>
          <p:cNvPr id="23571" name="Line 19"/>
          <p:cNvCxnSpPr/>
          <p:nvPr/>
        </p:nvCxnSpPr>
        <p:spPr>
          <a:xfrm flipV="1">
            <a:off x="4067175" y="4652963"/>
            <a:ext cx="144463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3572" name="Line 20"/>
          <p:cNvCxnSpPr/>
          <p:nvPr/>
        </p:nvCxnSpPr>
        <p:spPr>
          <a:xfrm flipH="1" flipV="1">
            <a:off x="3419475" y="4724400"/>
            <a:ext cx="144463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CC"/>
                </a:solidFill>
              </a:rPr>
              <a:t>Church-Turing thesis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7171" name="Rectangle 3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r>
              <a:rPr lang="zh-CN"/>
              <a:t>                       </a:t>
            </a:r>
            <a:r>
              <a:rPr lang="zh-CN" b="1">
                <a:solidFill>
                  <a:srgbClr val="0000FF"/>
                </a:solidFill>
              </a:rPr>
              <a:t>=</a:t>
            </a:r>
            <a:endParaRPr lang="zh-CN" b="1">
              <a:solidFill>
                <a:srgbClr val="0000FF"/>
              </a:solidFill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187450" y="2636838"/>
            <a:ext cx="2160588" cy="9858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>
                <a:solidFill>
                  <a:schemeClr val="accent2"/>
                </a:solidFill>
              </a:rPr>
              <a:t>Intuitive</a:t>
            </a:r>
            <a:r>
              <a:rPr lang="zh-CN"/>
              <a:t> notion </a:t>
            </a:r>
            <a:endParaRPr lang="zh-CN"/>
          </a:p>
          <a:p>
            <a:pPr marL="0" lvl="0" indent="0" algn="ctr"/>
            <a:r>
              <a:rPr lang="zh-CN"/>
              <a:t>of algorithm</a:t>
            </a:r>
            <a:endParaRPr lang="zh-CN"/>
          </a:p>
        </p:txBody>
      </p:sp>
      <p:sp>
        <p:nvSpPr>
          <p:cNvPr id="7173" name="Rectangle 5"/>
          <p:cNvSpPr/>
          <p:nvPr/>
        </p:nvSpPr>
        <p:spPr>
          <a:xfrm>
            <a:off x="4787900" y="2708275"/>
            <a:ext cx="2160588" cy="9874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>
                <a:solidFill>
                  <a:srgbClr val="0000FF"/>
                </a:solidFill>
              </a:rPr>
              <a:t>Turing machine</a:t>
            </a:r>
            <a:endParaRPr lang="zh-CN">
              <a:solidFill>
                <a:srgbClr val="0000FF"/>
              </a:solidFill>
            </a:endParaRPr>
          </a:p>
          <a:p>
            <a:pPr marL="0" lvl="0" indent="0" algn="ctr"/>
            <a:r>
              <a:rPr lang="zh-CN"/>
              <a:t> algorithm</a:t>
            </a:r>
            <a:endParaRPr lang="zh-CN"/>
          </a:p>
        </p:txBody>
      </p:sp>
      <p:sp>
        <p:nvSpPr>
          <p:cNvPr id="7174" name="Text Box 6"/>
          <p:cNvSpPr/>
          <p:nvPr/>
        </p:nvSpPr>
        <p:spPr>
          <a:xfrm>
            <a:off x="1671638" y="4884738"/>
            <a:ext cx="557530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An  algorithm</a:t>
            </a:r>
            <a:r>
              <a:rPr lang="zh-CN"/>
              <a:t> is a collection of instructions for </a:t>
            </a:r>
            <a:endParaRPr lang="zh-CN"/>
          </a:p>
          <a:p>
            <a:pPr marL="0" lvl="0" indent="0"/>
            <a:r>
              <a:rPr lang="zh-CN"/>
              <a:t>carrying out some task. </a:t>
            </a:r>
            <a:endParaRPr lang="zh-CN"/>
          </a:p>
        </p:txBody>
      </p:sp>
      <p:sp>
        <p:nvSpPr>
          <p:cNvPr id="7175" name="Text Box 7"/>
          <p:cNvSpPr/>
          <p:nvPr/>
        </p:nvSpPr>
        <p:spPr>
          <a:xfrm>
            <a:off x="1187450" y="3933825"/>
            <a:ext cx="57594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f is </a:t>
            </a:r>
            <a:r>
              <a:rPr lang="zh-CN">
                <a:latin typeface="Arial"/>
              </a:rPr>
              <a:t>“</a:t>
            </a:r>
            <a:r>
              <a:rPr lang="zh-CN"/>
              <a:t>continuous</a:t>
            </a:r>
            <a:r>
              <a:rPr lang="zh-CN">
                <a:latin typeface="Arial"/>
              </a:rPr>
              <a:t>”</a:t>
            </a:r>
            <a:r>
              <a:rPr lang="zh-CN"/>
              <a:t> at x</a:t>
            </a:r>
            <a:r>
              <a:rPr lang="zh-CN" sz="1200"/>
              <a:t>0</a:t>
            </a:r>
            <a:r>
              <a:rPr lang="zh-CN"/>
              <a:t>    =        lim </a:t>
            </a:r>
            <a:r>
              <a:rPr lang="zh-CN" sz="1200"/>
              <a:t>x x0</a:t>
            </a:r>
            <a:r>
              <a:rPr lang="zh-CN"/>
              <a:t> f(x)=f(x</a:t>
            </a:r>
            <a:r>
              <a:rPr lang="zh-CN" sz="1200"/>
              <a:t>0</a:t>
            </a:r>
            <a:r>
              <a:rPr lang="zh-CN"/>
              <a:t>)</a:t>
            </a:r>
            <a:endParaRPr lang="zh-CN"/>
          </a:p>
        </p:txBody>
      </p:sp>
      <p:cxnSp>
        <p:nvCxnSpPr>
          <p:cNvPr id="7176" name="Line 8"/>
          <p:cNvCxnSpPr/>
          <p:nvPr/>
        </p:nvCxnSpPr>
        <p:spPr>
          <a:xfrm>
            <a:off x="5435600" y="4149725"/>
            <a:ext cx="730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Where are we now?</a:t>
            </a:r>
            <a:endParaRPr lang="zh-CN"/>
          </a:p>
        </p:txBody>
      </p:sp>
      <p:sp>
        <p:nvSpPr>
          <p:cNvPr id="24579" name="Oval 3"/>
          <p:cNvSpPr/>
          <p:nvPr/>
        </p:nvSpPr>
        <p:spPr>
          <a:xfrm>
            <a:off x="1835150" y="2133600"/>
            <a:ext cx="5545138" cy="32400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Regular    CFL     </a:t>
            </a:r>
            <a:endParaRPr lang="zh-CN"/>
          </a:p>
        </p:txBody>
      </p:sp>
      <p:sp>
        <p:nvSpPr>
          <p:cNvPr id="24580" name="Oval 4"/>
          <p:cNvSpPr/>
          <p:nvPr/>
        </p:nvSpPr>
        <p:spPr>
          <a:xfrm>
            <a:off x="2124075" y="2565400"/>
            <a:ext cx="4535488" cy="2232025"/>
          </a:xfrm>
          <a:prstGeom prst="ellipse">
            <a:avLst/>
          </a:prstGeom>
          <a:solidFill>
            <a:schemeClr val="accent1"/>
          </a:solidFill>
          <a:ln>
            <a:solidFill>
              <a:srgbClr val="FF9933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4581" name="Oval 5"/>
          <p:cNvSpPr/>
          <p:nvPr/>
        </p:nvSpPr>
        <p:spPr>
          <a:xfrm>
            <a:off x="2627313" y="3068638"/>
            <a:ext cx="3384550" cy="12969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4582" name="Oval 6"/>
          <p:cNvSpPr/>
          <p:nvPr/>
        </p:nvSpPr>
        <p:spPr>
          <a:xfrm>
            <a:off x="3203575" y="3284538"/>
            <a:ext cx="2016125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                                                                   Regular  CFL   decidable  Turing-recognizable</a:t>
            </a:r>
            <a:endParaRPr lang="zh-CN"/>
          </a:p>
        </p:txBody>
      </p:sp>
      <p:sp>
        <p:nvSpPr>
          <p:cNvPr id="24583" name="Text Box 7"/>
          <p:cNvSpPr/>
          <p:nvPr/>
        </p:nvSpPr>
        <p:spPr>
          <a:xfrm>
            <a:off x="0" y="5445125"/>
            <a:ext cx="90646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Why is </a:t>
            </a:r>
            <a:r>
              <a:rPr lang="zh-CN">
                <a:solidFill>
                  <a:schemeClr val="accent2"/>
                </a:solidFill>
              </a:rPr>
              <a:t>the decider</a:t>
            </a:r>
            <a:r>
              <a:rPr lang="zh-CN"/>
              <a:t> </a:t>
            </a:r>
            <a:r>
              <a:rPr lang="zh-CN">
                <a:solidFill>
                  <a:srgbClr val="0000CC"/>
                </a:solidFill>
              </a:rPr>
              <a:t>not</a:t>
            </a:r>
            <a:r>
              <a:rPr lang="zh-CN"/>
              <a:t> regarded as a model of a </a:t>
            </a:r>
            <a:r>
              <a:rPr lang="zh-CN">
                <a:solidFill>
                  <a:srgbClr val="0000CC"/>
                </a:solidFill>
              </a:rPr>
              <a:t>general purpose</a:t>
            </a:r>
            <a:r>
              <a:rPr lang="zh-CN"/>
              <a:t> computer? </a:t>
            </a:r>
            <a:endParaRPr lang="zh-CN"/>
          </a:p>
        </p:txBody>
      </p:sp>
      <p:cxnSp>
        <p:nvCxnSpPr>
          <p:cNvPr id="24584" name="Line 8"/>
          <p:cNvCxnSpPr/>
          <p:nvPr/>
        </p:nvCxnSpPr>
        <p:spPr>
          <a:xfrm flipV="1">
            <a:off x="1835150" y="4652963"/>
            <a:ext cx="1295400" cy="792162"/>
          </a:xfrm>
          <a:prstGeom prst="line">
            <a:avLst/>
          </a:prstGeom>
          <a:noFill/>
          <a:ln>
            <a:solidFill>
              <a:srgbClr val="FF9933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Acceptance testing problem for TM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2560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lnSpc>
                <a:spcPct val="90000"/>
              </a:lnSpc>
            </a:pPr>
            <a:r>
              <a:rPr lang="zh-CN" sz="2600"/>
              <a:t>Let A</a:t>
            </a:r>
            <a:r>
              <a:rPr lang="zh-CN" sz="1600"/>
              <a:t>TM</a:t>
            </a:r>
            <a:r>
              <a:rPr lang="zh-CN" sz="2600"/>
              <a:t>={&lt;M,w&gt;: M is a TM that accepts w}.  This language is </a:t>
            </a:r>
            <a:r>
              <a:rPr lang="zh-CN" sz="2600">
                <a:solidFill>
                  <a:srgbClr val="0000CC"/>
                </a:solidFill>
              </a:rPr>
              <a:t>Turing recognizable</a:t>
            </a:r>
            <a:r>
              <a:rPr lang="zh-CN" sz="2600"/>
              <a:t>. </a:t>
            </a:r>
            <a:endParaRPr lang="zh-CN" sz="2600"/>
          </a:p>
          <a:p>
            <a:pPr marL="469900" lvl="0" indent="-469900">
              <a:lnSpc>
                <a:spcPct val="90000"/>
              </a:lnSpc>
            </a:pPr>
            <a:r>
              <a:rPr lang="zh-CN" sz="2600">
                <a:solidFill>
                  <a:schemeClr val="accent2"/>
                </a:solidFill>
              </a:rPr>
              <a:t>Proof idea</a:t>
            </a:r>
            <a:r>
              <a:rPr lang="zh-CN" sz="2600"/>
              <a:t>: Construct a TM 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U=</a:t>
            </a:r>
            <a:r>
              <a:rPr lang="zh-CN" sz="2600">
                <a:latin typeface="Arial"/>
              </a:rPr>
              <a:t>“</a:t>
            </a:r>
            <a:r>
              <a:rPr lang="zh-CN" sz="2600"/>
              <a:t>on input &lt;M,w&gt;, where M is a TM and w is a string: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	1.Simulate M on w.</a:t>
            </a:r>
            <a:endParaRPr lang="zh-CN" sz="2600"/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	2. If M even enters its acceptance state, accept; </a:t>
            </a:r>
            <a:r>
              <a:rPr lang="zh-CN" sz="2600">
                <a:solidFill>
                  <a:srgbClr val="0000CC"/>
                </a:solidFill>
              </a:rPr>
              <a:t>if M ever enter its reject state</a:t>
            </a:r>
            <a:r>
              <a:rPr lang="zh-CN" sz="2600"/>
              <a:t>, reject</a:t>
            </a:r>
            <a:r>
              <a:rPr lang="zh-CN" sz="2600">
                <a:latin typeface="Arial"/>
              </a:rPr>
              <a:t>”</a:t>
            </a:r>
            <a:r>
              <a:rPr lang="zh-CN" sz="2600"/>
              <a:t> </a:t>
            </a:r>
            <a:r>
              <a:rPr lang="zh-CN" sz="2600">
                <a:solidFill>
                  <a:srgbClr val="FF00FF"/>
                </a:solidFill>
              </a:rPr>
              <a:t>(if M ever loops?)</a:t>
            </a:r>
            <a:endParaRPr lang="zh-CN" sz="2600">
              <a:solidFill>
                <a:srgbClr val="FF00FF"/>
              </a:solidFill>
            </a:endParaRPr>
          </a:p>
          <a:p>
            <a:pPr marL="469900" lvl="0" indent="-469900">
              <a:lnSpc>
                <a:spcPct val="90000"/>
              </a:lnSpc>
              <a:buNone/>
            </a:pPr>
            <a:r>
              <a:rPr lang="zh-CN" sz="2600"/>
              <a:t>Note that U is </a:t>
            </a:r>
            <a:r>
              <a:rPr lang="zh-CN" sz="2600">
                <a:solidFill>
                  <a:srgbClr val="0000CC"/>
                </a:solidFill>
              </a:rPr>
              <a:t>not necessarily</a:t>
            </a:r>
            <a:r>
              <a:rPr lang="zh-CN" sz="2600"/>
              <a:t> a decider. </a:t>
            </a:r>
            <a:endParaRPr lang="zh-CN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U is a </a:t>
            </a:r>
            <a:r>
              <a:rPr lang="zh-CN">
                <a:solidFill>
                  <a:schemeClr val="accent2"/>
                </a:solidFill>
              </a:rPr>
              <a:t>universal</a:t>
            </a:r>
            <a:r>
              <a:rPr lang="zh-CN"/>
              <a:t> Turing machine </a:t>
            </a:r>
            <a:r>
              <a:rPr lang="zh-CN" sz="2800">
                <a:solidFill>
                  <a:srgbClr val="0000CC"/>
                </a:solidFill>
              </a:rPr>
              <a:t>(Turing 1936)</a:t>
            </a:r>
            <a:endParaRPr lang="zh-CN" sz="2800">
              <a:solidFill>
                <a:srgbClr val="0000CC"/>
              </a:solidFill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1619250" y="2924175"/>
            <a:ext cx="1873250" cy="15128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 particular </a:t>
            </a:r>
            <a:endParaRPr lang="zh-CN"/>
          </a:p>
          <a:p>
            <a:pPr marL="0" lvl="0" indent="0" algn="ctr"/>
            <a:r>
              <a:rPr lang="zh-CN"/>
              <a:t>purpose TM</a:t>
            </a:r>
            <a:endParaRPr lang="zh-CN"/>
          </a:p>
        </p:txBody>
      </p:sp>
      <p:cxnSp>
        <p:nvCxnSpPr>
          <p:cNvPr id="26628" name="Line 4"/>
          <p:cNvCxnSpPr/>
          <p:nvPr/>
        </p:nvCxnSpPr>
        <p:spPr>
          <a:xfrm>
            <a:off x="1979613" y="2708275"/>
            <a:ext cx="215900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29" name="Line 5"/>
          <p:cNvCxnSpPr/>
          <p:nvPr/>
        </p:nvCxnSpPr>
        <p:spPr>
          <a:xfrm flipV="1">
            <a:off x="2411413" y="2636838"/>
            <a:ext cx="215900" cy="2873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0" name="Line 6"/>
          <p:cNvCxnSpPr/>
          <p:nvPr/>
        </p:nvCxnSpPr>
        <p:spPr>
          <a:xfrm flipH="1">
            <a:off x="2268538" y="2133600"/>
            <a:ext cx="0" cy="57467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6631" name="Line 7"/>
          <p:cNvCxnSpPr/>
          <p:nvPr/>
        </p:nvCxnSpPr>
        <p:spPr>
          <a:xfrm>
            <a:off x="3492500" y="4076700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2" name="Line 8"/>
          <p:cNvCxnSpPr/>
          <p:nvPr/>
        </p:nvCxnSpPr>
        <p:spPr>
          <a:xfrm>
            <a:off x="3492500" y="4437063"/>
            <a:ext cx="358775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3" name="Line 9"/>
          <p:cNvCxnSpPr/>
          <p:nvPr/>
        </p:nvCxnSpPr>
        <p:spPr>
          <a:xfrm>
            <a:off x="3708400" y="4292600"/>
            <a:ext cx="503238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6634" name="Text Box 10"/>
          <p:cNvSpPr/>
          <p:nvPr/>
        </p:nvSpPr>
        <p:spPr>
          <a:xfrm>
            <a:off x="2392363" y="2003425"/>
            <a:ext cx="11096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string w</a:t>
            </a:r>
            <a:endParaRPr lang="zh-CN"/>
          </a:p>
        </p:txBody>
      </p:sp>
      <p:sp>
        <p:nvSpPr>
          <p:cNvPr id="26635" name="Text Box 11"/>
          <p:cNvSpPr/>
          <p:nvPr/>
        </p:nvSpPr>
        <p:spPr>
          <a:xfrm>
            <a:off x="3779838" y="3573463"/>
            <a:ext cx="9350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output</a:t>
            </a:r>
            <a:endParaRPr lang="zh-CN"/>
          </a:p>
        </p:txBody>
      </p:sp>
      <p:sp>
        <p:nvSpPr>
          <p:cNvPr id="26636" name="Rectangle 12"/>
          <p:cNvSpPr/>
          <p:nvPr/>
        </p:nvSpPr>
        <p:spPr>
          <a:xfrm>
            <a:off x="5508625" y="3141663"/>
            <a:ext cx="1943100" cy="122396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Universal TM</a:t>
            </a:r>
            <a:endParaRPr lang="zh-CN"/>
          </a:p>
        </p:txBody>
      </p:sp>
      <p:cxnSp>
        <p:nvCxnSpPr>
          <p:cNvPr id="26637" name="Line 13"/>
          <p:cNvCxnSpPr/>
          <p:nvPr/>
        </p:nvCxnSpPr>
        <p:spPr>
          <a:xfrm>
            <a:off x="5724525" y="2708275"/>
            <a:ext cx="215900" cy="43338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8" name="Line 14"/>
          <p:cNvCxnSpPr/>
          <p:nvPr/>
        </p:nvCxnSpPr>
        <p:spPr>
          <a:xfrm flipV="1">
            <a:off x="6084888" y="2708275"/>
            <a:ext cx="287337" cy="43338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39" name="Line 15"/>
          <p:cNvCxnSpPr/>
          <p:nvPr/>
        </p:nvCxnSpPr>
        <p:spPr>
          <a:xfrm flipH="1" flipV="1">
            <a:off x="6659563" y="2781300"/>
            <a:ext cx="144462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40" name="Line 16"/>
          <p:cNvCxnSpPr/>
          <p:nvPr/>
        </p:nvCxnSpPr>
        <p:spPr>
          <a:xfrm flipV="1">
            <a:off x="7019925" y="2708275"/>
            <a:ext cx="215900" cy="43338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41" name="Line 17"/>
          <p:cNvCxnSpPr/>
          <p:nvPr/>
        </p:nvCxnSpPr>
        <p:spPr>
          <a:xfrm>
            <a:off x="7451725" y="4076700"/>
            <a:ext cx="360363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42" name="Line 18"/>
          <p:cNvCxnSpPr/>
          <p:nvPr/>
        </p:nvCxnSpPr>
        <p:spPr>
          <a:xfrm>
            <a:off x="7451725" y="4365625"/>
            <a:ext cx="433388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26643" name="Line 19"/>
          <p:cNvCxnSpPr/>
          <p:nvPr/>
        </p:nvCxnSpPr>
        <p:spPr>
          <a:xfrm flipH="1">
            <a:off x="6011863" y="2205038"/>
            <a:ext cx="0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6644" name="Line 20"/>
          <p:cNvCxnSpPr/>
          <p:nvPr/>
        </p:nvCxnSpPr>
        <p:spPr>
          <a:xfrm flipH="1">
            <a:off x="6948488" y="2276475"/>
            <a:ext cx="0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6645" name="Line 21"/>
          <p:cNvCxnSpPr/>
          <p:nvPr/>
        </p:nvCxnSpPr>
        <p:spPr>
          <a:xfrm>
            <a:off x="7740650" y="4149725"/>
            <a:ext cx="792163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6646" name="Text Box 22"/>
          <p:cNvSpPr/>
          <p:nvPr/>
        </p:nvSpPr>
        <p:spPr>
          <a:xfrm>
            <a:off x="5992813" y="1787525"/>
            <a:ext cx="7508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&lt;M&gt;</a:t>
            </a:r>
            <a:endParaRPr lang="zh-CN"/>
          </a:p>
        </p:txBody>
      </p:sp>
      <p:sp>
        <p:nvSpPr>
          <p:cNvPr id="26647" name="Text Box 23"/>
          <p:cNvSpPr/>
          <p:nvPr/>
        </p:nvSpPr>
        <p:spPr>
          <a:xfrm>
            <a:off x="7072313" y="1931988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</a:t>
            </a:r>
            <a:endParaRPr lang="zh-CN"/>
          </a:p>
        </p:txBody>
      </p:sp>
      <p:sp>
        <p:nvSpPr>
          <p:cNvPr id="26648" name="Text Box 24"/>
          <p:cNvSpPr/>
          <p:nvPr/>
        </p:nvSpPr>
        <p:spPr>
          <a:xfrm>
            <a:off x="5487988" y="4884738"/>
            <a:ext cx="29638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U can simulate </a:t>
            </a:r>
            <a:r>
              <a:rPr lang="zh-CN">
                <a:solidFill>
                  <a:schemeClr val="accent2"/>
                </a:solidFill>
              </a:rPr>
              <a:t>any</a:t>
            </a:r>
            <a:r>
              <a:rPr lang="zh-CN"/>
              <a:t> TM. </a:t>
            </a:r>
            <a:endParaRPr lang="zh-CN"/>
          </a:p>
        </p:txBody>
      </p:sp>
      <p:sp>
        <p:nvSpPr>
          <p:cNvPr id="26649" name="Text Box 25"/>
          <p:cNvSpPr/>
          <p:nvPr/>
        </p:nvSpPr>
        <p:spPr>
          <a:xfrm>
            <a:off x="6640513" y="1643063"/>
            <a:ext cx="11604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CC"/>
                </a:solidFill>
              </a:rPr>
              <a:t>program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26650" name="Text Box 26"/>
          <p:cNvSpPr/>
          <p:nvPr/>
        </p:nvSpPr>
        <p:spPr>
          <a:xfrm>
            <a:off x="7359650" y="1931988"/>
            <a:ext cx="769938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CC"/>
                </a:solidFill>
              </a:rPr>
              <a:t>input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26651" name="Text Box 27"/>
          <p:cNvSpPr/>
          <p:nvPr/>
        </p:nvSpPr>
        <p:spPr>
          <a:xfrm>
            <a:off x="8208963" y="3716338"/>
            <a:ext cx="9350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output</a:t>
            </a:r>
            <a:endParaRPr lang="zh-CN"/>
          </a:p>
        </p:txBody>
      </p:sp>
      <p:sp>
        <p:nvSpPr>
          <p:cNvPr id="26652" name="Text Box 28"/>
          <p:cNvSpPr/>
          <p:nvPr/>
        </p:nvSpPr>
        <p:spPr>
          <a:xfrm>
            <a:off x="3419475" y="5445125"/>
            <a:ext cx="26908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Can U simulate itself?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Turing met von Neumann</a:t>
            </a:r>
            <a:endParaRPr lang="zh-CN" sz="3200"/>
          </a:p>
        </p:txBody>
      </p:sp>
      <p:sp>
        <p:nvSpPr>
          <p:cNvPr id="27651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0" lvl="0" indent="0">
              <a:buNone/>
            </a:pPr>
            <a:r>
              <a:rPr lang="en-US" sz="2000" b="1"/>
              <a:t>   </a:t>
            </a:r>
            <a:r>
              <a:rPr lang="en-US" sz="2000" b="1">
                <a:solidFill>
                  <a:srgbClr val="C00000"/>
                </a:solidFill>
              </a:rPr>
              <a:t>ACM Turing Award</a:t>
            </a:r>
            <a:endParaRPr lang="zh-CN" sz="2000" b="1">
              <a:solidFill>
                <a:srgbClr val="C00000"/>
              </a:solidFill>
            </a:endParaRPr>
          </a:p>
        </p:txBody>
      </p:sp>
      <p:pic>
        <p:nvPicPr>
          <p:cNvPr id="27652" name="内容占位符 6"/>
          <p:cNvPicPr/>
          <p:nvPr>
            <p:ph idx="2"/>
          </p:nvPr>
        </p:nvPicPr>
        <p:blipFill>
          <a:blip r:embed="rId2"/>
          <a:stretch/>
        </p:blipFill>
        <p:spPr>
          <a:xfrm>
            <a:off x="573088" y="2246313"/>
            <a:ext cx="3810000" cy="3810000"/>
          </a:xfrm>
          <a:prstGeom prst="rect">
            <a:avLst/>
          </a:prstGeom>
          <a:noFill/>
          <a:ln>
            <a:miter/>
          </a:ln>
        </p:spPr>
      </p:pic>
      <p:sp>
        <p:nvSpPr>
          <p:cNvPr id="27653" name="文本占位符 4"/>
          <p:cNvSpPr/>
          <p:nvPr>
            <p:ph type="body" idx="3"/>
          </p:nvPr>
        </p:nvSpPr>
        <p:spPr>
          <a:xfrm>
            <a:off x="4859338" y="1557338"/>
            <a:ext cx="4041775" cy="639762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6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6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IEEE von Neumann Prize</a:t>
            </a:r>
            <a:endParaRPr lang="zh-CN" sz="2000" b="1">
              <a:solidFill>
                <a:srgbClr val="C00000"/>
              </a:solidFill>
            </a:endParaRPr>
          </a:p>
        </p:txBody>
      </p:sp>
      <p:pic>
        <p:nvPicPr>
          <p:cNvPr id="27654" name="内容占位符 7"/>
          <p:cNvPicPr/>
          <p:nvPr>
            <p:ph idx="4"/>
          </p:nvPr>
        </p:nvPicPr>
        <p:blipFill>
          <a:blip r:embed="rId3"/>
          <a:stretch/>
        </p:blipFill>
        <p:spPr>
          <a:xfrm>
            <a:off x="5151438" y="2174875"/>
            <a:ext cx="3028950" cy="3951288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标题 1"/>
          <p:cNvSpPr/>
          <p:nvPr>
            <p:ph type="title"/>
          </p:nvPr>
        </p:nvSpPr>
        <p:spPr>
          <a:xfrm>
            <a:off x="468313" y="-17145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 sz="3200"/>
              <a:t>von Neumann architecture</a:t>
            </a:r>
            <a:endParaRPr lang="zh-CN" sz="3200"/>
          </a:p>
        </p:txBody>
      </p:sp>
      <p:pic>
        <p:nvPicPr>
          <p:cNvPr id="28675" name="内容占位符 3"/>
          <p:cNvPicPr/>
          <p:nvPr>
            <p:ph idx="1"/>
          </p:nvPr>
        </p:nvPicPr>
        <p:blipFill>
          <a:blip r:embed="rId2"/>
          <a:stretch/>
        </p:blipFill>
        <p:spPr>
          <a:xfrm>
            <a:off x="684213" y="1196975"/>
            <a:ext cx="7818437" cy="4464050"/>
          </a:xfrm>
          <a:prstGeom prst="rect">
            <a:avLst/>
          </a:prstGeom>
          <a:noFill/>
          <a:ln>
            <a:miter/>
          </a:ln>
        </p:spPr>
      </p:pic>
      <p:sp>
        <p:nvSpPr>
          <p:cNvPr id="28676" name="TextBox 3"/>
          <p:cNvSpPr/>
          <p:nvPr/>
        </p:nvSpPr>
        <p:spPr>
          <a:xfrm>
            <a:off x="-2557462" y="5805488"/>
            <a:ext cx="131953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把程序本身当作数据来对待，程序和该程序处理的数据用同样的方式储存。</a:t>
            </a:r>
            <a:endParaRPr lang="en-US"/>
          </a:p>
          <a:p>
            <a:pPr marL="0" lvl="0" indent="0"/>
            <a:r>
              <a:rPr lang="zh-CN"/>
              <a:t>冯</a:t>
            </a:r>
            <a:r>
              <a:rPr lang="en-US"/>
              <a:t>·</a:t>
            </a:r>
            <a:r>
              <a:rPr lang="zh-CN"/>
              <a:t>诺依曼和同事们依据此原理设计出了一个完整的现代计算机雏形，</a:t>
            </a:r>
            <a:endParaRPr lang="en-US"/>
          </a:p>
          <a:p>
            <a:pPr marL="0" lvl="0" indent="0"/>
            <a:r>
              <a:rPr lang="zh-CN"/>
              <a:t>           并确定了存储程序计算机的五大组成部分和基本工作方法。冯</a:t>
            </a:r>
            <a:r>
              <a:rPr lang="en-US"/>
              <a:t>·</a:t>
            </a:r>
            <a:r>
              <a:rPr lang="zh-CN"/>
              <a:t>诺依曼的这一设计思想</a:t>
            </a:r>
            <a:endParaRPr lang="en-US"/>
          </a:p>
          <a:p>
            <a:pPr marL="0" lvl="0" indent="0"/>
            <a:r>
              <a:rPr lang="zh-CN"/>
              <a:t>被誉为计算机发展史上的里程碑，标志着计算机时代的真正开始。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Diagonalization method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29699" name="Rectangle 3"/>
          <p:cNvSpPr/>
          <p:nvPr>
            <p:ph type="body" idx="2"/>
          </p:nvPr>
        </p:nvSpPr>
        <p:spPr>
          <a:xfrm>
            <a:off x="4643438" y="1773238"/>
            <a:ext cx="39243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lnSpc>
                <a:spcPct val="90000"/>
              </a:lnSpc>
            </a:pPr>
            <a:r>
              <a:rPr lang="zh-CN" sz="2200"/>
              <a:t>A set A is </a:t>
            </a:r>
            <a:r>
              <a:rPr lang="zh-CN" sz="2200">
                <a:solidFill>
                  <a:schemeClr val="accent2"/>
                </a:solidFill>
              </a:rPr>
              <a:t>countable</a:t>
            </a:r>
            <a:r>
              <a:rPr lang="zh-CN" sz="2200"/>
              <a:t> if either it is finite or it has the same size as N.</a:t>
            </a:r>
            <a:endParaRPr lang="zh-CN" sz="2200"/>
          </a:p>
          <a:p>
            <a:pPr marL="469900" lvl="0" indent="-469900">
              <a:lnSpc>
                <a:spcPct val="90000"/>
              </a:lnSpc>
            </a:pPr>
            <a:r>
              <a:rPr lang="zh-CN" sz="2200"/>
              <a:t>There is </a:t>
            </a:r>
            <a:r>
              <a:rPr lang="zh-CN" sz="2200">
                <a:solidFill>
                  <a:schemeClr val="accent2"/>
                </a:solidFill>
              </a:rPr>
              <a:t>a correspondence</a:t>
            </a:r>
            <a:r>
              <a:rPr lang="zh-CN" sz="2200"/>
              <a:t> (one-to-one and onto function) between the set N of natural numbers and the set Q of rationals.</a:t>
            </a:r>
            <a:endParaRPr lang="zh-CN" sz="2200"/>
          </a:p>
          <a:p>
            <a:pPr marL="469900" lvl="0" indent="-469900">
              <a:lnSpc>
                <a:spcPct val="90000"/>
              </a:lnSpc>
            </a:pPr>
            <a:r>
              <a:rPr lang="zh-CN" sz="2200">
                <a:solidFill>
                  <a:srgbClr val="0000CC"/>
                </a:solidFill>
              </a:rPr>
              <a:t>The set R of real numbers is uncountable.</a:t>
            </a:r>
            <a:r>
              <a:rPr lang="zh-CN" sz="2200"/>
              <a:t> </a:t>
            </a:r>
            <a:endParaRPr lang="zh-CN" sz="2200"/>
          </a:p>
        </p:txBody>
      </p:sp>
      <p:pic>
        <p:nvPicPr>
          <p:cNvPr id="29700" name="Picture 4"/>
          <p:cNvPicPr/>
          <p:nvPr>
            <p:ph idx="1"/>
          </p:nvPr>
        </p:nvPicPr>
        <p:blipFill>
          <a:blip r:embed="rId2"/>
          <a:stretch/>
        </p:blipFill>
        <p:spPr>
          <a:xfrm>
            <a:off x="900113" y="1752600"/>
            <a:ext cx="3255962" cy="4267200"/>
          </a:xfrm>
          <a:prstGeom prst="rect">
            <a:avLst/>
          </a:prstGeom>
          <a:noFill/>
          <a:ln>
            <a:miter/>
          </a:ln>
        </p:spPr>
      </p:pic>
      <p:sp>
        <p:nvSpPr>
          <p:cNvPr id="29701" name="Text Box 5"/>
          <p:cNvSpPr/>
          <p:nvPr/>
        </p:nvSpPr>
        <p:spPr>
          <a:xfrm>
            <a:off x="1619250" y="6216650"/>
            <a:ext cx="1662113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  </a:t>
            </a:r>
            <a:r>
              <a:rPr lang="zh-CN">
                <a:solidFill>
                  <a:srgbClr val="0000CC"/>
                </a:solidFill>
              </a:rPr>
              <a:t>G. Cantor</a:t>
            </a:r>
            <a:endParaRPr lang="zh-CN">
              <a:solidFill>
                <a:srgbClr val="0000CC"/>
              </a:solidFill>
            </a:endParaRPr>
          </a:p>
          <a:p>
            <a:pPr marL="0" lvl="0" indent="0"/>
            <a:r>
              <a:rPr lang="zh-CN"/>
              <a:t>(1845-1918)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An existence proof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3072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There are some languages that are not Turing recognizable. </a:t>
            </a:r>
            <a:endParaRPr lang="zh-CN"/>
          </a:p>
          <a:p>
            <a:pPr marL="469900" lvl="0" indent="-469900"/>
            <a:r>
              <a:rPr lang="zh-CN">
                <a:solidFill>
                  <a:schemeClr val="accent2"/>
                </a:solidFill>
              </a:rPr>
              <a:t>Proof idea</a:t>
            </a:r>
            <a:r>
              <a:rPr lang="zh-CN"/>
              <a:t>: </a:t>
            </a:r>
            <a:endParaRPr lang="zh-CN"/>
          </a:p>
          <a:p>
            <a:pPr marL="908050" lvl="1" indent="-436562">
              <a:buFont typeface="Wingdings" charset="2"/>
              <a:buChar char="l"/>
            </a:pPr>
            <a:r>
              <a:rPr lang="zh-CN"/>
              <a:t>the set of languages is </a:t>
            </a:r>
            <a:r>
              <a:rPr lang="zh-CN">
                <a:solidFill>
                  <a:srgbClr val="0000CC"/>
                </a:solidFill>
              </a:rPr>
              <a:t>uncountable</a:t>
            </a:r>
            <a:endParaRPr lang="zh-CN">
              <a:solidFill>
                <a:srgbClr val="0000CC"/>
              </a:solidFill>
            </a:endParaRPr>
          </a:p>
          <a:p>
            <a:pPr marL="908050" lvl="1" indent="-436562">
              <a:buFont typeface="Wingdings" charset="2"/>
              <a:buChar char="l"/>
            </a:pPr>
            <a:r>
              <a:rPr lang="zh-CN"/>
              <a:t>The set of Turing machines is </a:t>
            </a:r>
            <a:r>
              <a:rPr lang="zh-CN">
                <a:solidFill>
                  <a:srgbClr val="0000CC"/>
                </a:solidFill>
              </a:rPr>
              <a:t>countable</a:t>
            </a:r>
            <a:r>
              <a:rPr lang="zh-CN"/>
              <a:t>. 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3" name="Rectangle 2"/>
          <p:cNvSpPr/>
          <p:nvPr>
            <p:ph type="title"/>
          </p:nvPr>
        </p:nvSpPr>
        <p:spPr>
          <a:xfrm>
            <a:off x="250825" y="333375"/>
            <a:ext cx="864235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The universal language is not decidable</a:t>
            </a:r>
            <a:r>
              <a:rPr lang="zh-CN" sz="3200"/>
              <a:t> </a:t>
            </a:r>
            <a:r>
              <a:rPr lang="zh-CN" sz="2800"/>
              <a:t>(Turing 1936)</a:t>
            </a:r>
            <a:endParaRPr lang="zh-CN" sz="2800"/>
          </a:p>
        </p:txBody>
      </p:sp>
      <p:sp>
        <p:nvSpPr>
          <p:cNvPr id="2054" name="Rectangle 3"/>
          <p:cNvSpPr/>
          <p:nvPr>
            <p:ph type="body" idx="1"/>
          </p:nvPr>
        </p:nvSpPr>
        <p:spPr>
          <a:xfrm>
            <a:off x="566738" y="1752600"/>
            <a:ext cx="8397875" cy="44132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A</a:t>
            </a:r>
            <a:r>
              <a:rPr lang="zh-CN" sz="1600"/>
              <a:t>TM</a:t>
            </a:r>
            <a:r>
              <a:rPr lang="zh-CN"/>
              <a:t> is not decidable, i.e. U is not a decider.</a:t>
            </a:r>
            <a:endParaRPr lang="zh-CN"/>
          </a:p>
          <a:p>
            <a:pPr marL="469900" lvl="0" indent="-469900"/>
            <a:r>
              <a:rPr lang="zh-CN">
                <a:solidFill>
                  <a:schemeClr val="accent2"/>
                </a:solidFill>
              </a:rPr>
              <a:t>Proof idea</a:t>
            </a:r>
            <a:r>
              <a:rPr lang="zh-CN"/>
              <a:t>: Suppose that it is decided by a TM H. </a:t>
            </a:r>
            <a:endParaRPr lang="zh-CN"/>
          </a:p>
          <a:p>
            <a:pPr marL="469900" lvl="0" indent="-469900"/>
            <a:endParaRPr lang="zh-CN"/>
          </a:p>
          <a:p>
            <a:pPr marL="469900" lvl="0" indent="-469900">
              <a:buNone/>
            </a:pPr>
            <a:r>
              <a:rPr lang="zh-CN"/>
              <a:t>  From H, construct another TM</a:t>
            </a:r>
            <a:endParaRPr lang="zh-CN"/>
          </a:p>
        </p:txBody>
      </p:sp>
      <p:pic>
        <p:nvPicPr>
          <p:cNvPr id="205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908175" y="2565400"/>
            <a:ext cx="5472113" cy="107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908175" y="4365625"/>
            <a:ext cx="4465638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Object 6"/>
          <p:cNvPicPr/>
          <p:nvPr/>
        </p:nvPicPr>
        <p:blipFill>
          <a:blip r:embed="rId4"/>
          <a:stretch/>
        </p:blipFill>
        <p:spPr>
          <a:xfrm>
            <a:off x="1908175" y="5445125"/>
            <a:ext cx="4260850" cy="919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AutoShape 7"/>
          <p:cNvSpPr/>
          <p:nvPr/>
        </p:nvSpPr>
        <p:spPr>
          <a:xfrm>
            <a:off x="611188" y="56610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056" name="Text Box 8"/>
          <p:cNvSpPr/>
          <p:nvPr/>
        </p:nvSpPr>
        <p:spPr>
          <a:xfrm>
            <a:off x="468313" y="5300663"/>
            <a:ext cx="171291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Contradiction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057" name="Text Box 9"/>
          <p:cNvSpPr/>
          <p:nvPr/>
        </p:nvSpPr>
        <p:spPr>
          <a:xfrm>
            <a:off x="7504113" y="2868613"/>
            <a:ext cx="16986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  </a:t>
            </a:r>
            <a:r>
              <a:rPr lang="zh-CN">
                <a:solidFill>
                  <a:schemeClr val="accent2"/>
                </a:solidFill>
              </a:rPr>
              <a:t>Difference!!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058" name="Text Box 10"/>
          <p:cNvSpPr/>
          <p:nvPr/>
        </p:nvSpPr>
        <p:spPr>
          <a:xfrm>
            <a:off x="6856413" y="4235450"/>
            <a:ext cx="19192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Is D a decider?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 </a:t>
            </a:r>
            <a:r>
              <a:rPr lang="zh-CN" sz="3200">
                <a:solidFill>
                  <a:srgbClr val="0000CC"/>
                </a:solidFill>
              </a:rPr>
              <a:t>Turing-</a:t>
            </a:r>
            <a:r>
              <a:rPr lang="zh-CN" sz="3200">
                <a:solidFill>
                  <a:schemeClr val="accent2"/>
                </a:solidFill>
              </a:rPr>
              <a:t>un</a:t>
            </a:r>
            <a:r>
              <a:rPr lang="zh-CN" sz="3200">
                <a:solidFill>
                  <a:srgbClr val="0000CC"/>
                </a:solidFill>
              </a:rPr>
              <a:t>recognizable language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A language is </a:t>
            </a:r>
            <a:r>
              <a:rPr lang="zh-CN">
                <a:solidFill>
                  <a:schemeClr val="accent2"/>
                </a:solidFill>
              </a:rPr>
              <a:t>co-Turing recognizable</a:t>
            </a:r>
            <a:r>
              <a:rPr lang="zh-CN"/>
              <a:t> if its complement is Turing recognizable. </a:t>
            </a:r>
            <a:endParaRPr lang="zh-CN"/>
          </a:p>
          <a:p>
            <a:pPr marL="469900" lvl="0" indent="-469900"/>
            <a:r>
              <a:rPr lang="zh-CN"/>
              <a:t>A language is </a:t>
            </a:r>
            <a:r>
              <a:rPr lang="zh-CN">
                <a:solidFill>
                  <a:srgbClr val="0000CC"/>
                </a:solidFill>
              </a:rPr>
              <a:t>decidable</a:t>
            </a:r>
            <a:r>
              <a:rPr lang="zh-CN"/>
              <a:t> iff it is both </a:t>
            </a:r>
            <a:r>
              <a:rPr lang="zh-CN">
                <a:solidFill>
                  <a:srgbClr val="0000CC"/>
                </a:solidFill>
              </a:rPr>
              <a:t>Turing recognizable</a:t>
            </a:r>
            <a:r>
              <a:rPr lang="zh-CN"/>
              <a:t> and </a:t>
            </a:r>
            <a:r>
              <a:rPr lang="zh-CN">
                <a:solidFill>
                  <a:srgbClr val="0000CC"/>
                </a:solidFill>
              </a:rPr>
              <a:t>co-Turing-recognizable</a:t>
            </a:r>
            <a:r>
              <a:rPr lang="zh-CN"/>
              <a:t>. </a:t>
            </a:r>
            <a:endParaRPr lang="zh-CN"/>
          </a:p>
          <a:p>
            <a:pPr marL="469900" lvl="0" indent="-469900"/>
            <a:r>
              <a:rPr lang="zh-CN"/>
              <a:t>The complement of A</a:t>
            </a:r>
            <a:r>
              <a:rPr lang="zh-CN" sz="1800"/>
              <a:t>TM</a:t>
            </a:r>
            <a:r>
              <a:rPr lang="zh-CN"/>
              <a:t> is </a:t>
            </a:r>
            <a:r>
              <a:rPr lang="zh-CN">
                <a:solidFill>
                  <a:srgbClr val="0000CC"/>
                </a:solidFill>
              </a:rPr>
              <a:t>not</a:t>
            </a:r>
            <a:r>
              <a:rPr lang="zh-CN"/>
              <a:t> Turing </a:t>
            </a:r>
            <a:r>
              <a:rPr lang="zh-CN">
                <a:latin typeface="Arial"/>
              </a:rPr>
              <a:t>–</a:t>
            </a:r>
            <a:r>
              <a:rPr lang="zh-CN"/>
              <a:t>recognizable.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Where are we now?</a:t>
            </a:r>
            <a:endParaRPr lang="zh-CN"/>
          </a:p>
        </p:txBody>
      </p:sp>
      <p:sp>
        <p:nvSpPr>
          <p:cNvPr id="3076" name="Oval 3"/>
          <p:cNvSpPr/>
          <p:nvPr/>
        </p:nvSpPr>
        <p:spPr>
          <a:xfrm>
            <a:off x="1835150" y="2133600"/>
            <a:ext cx="5545138" cy="32400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Regular    CFL     </a:t>
            </a:r>
            <a:endParaRPr lang="zh-CN"/>
          </a:p>
        </p:txBody>
      </p:sp>
      <p:sp>
        <p:nvSpPr>
          <p:cNvPr id="3077" name="Oval 4"/>
          <p:cNvSpPr/>
          <p:nvPr/>
        </p:nvSpPr>
        <p:spPr>
          <a:xfrm>
            <a:off x="2124075" y="2565400"/>
            <a:ext cx="4535488" cy="2232025"/>
          </a:xfrm>
          <a:prstGeom prst="ellipse">
            <a:avLst/>
          </a:prstGeom>
          <a:solidFill>
            <a:schemeClr val="accent1"/>
          </a:solidFill>
          <a:ln>
            <a:solidFill>
              <a:srgbClr val="FF9933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3078" name="Oval 5"/>
          <p:cNvSpPr/>
          <p:nvPr/>
        </p:nvSpPr>
        <p:spPr>
          <a:xfrm>
            <a:off x="2627313" y="3068638"/>
            <a:ext cx="3384550" cy="12969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3079" name="Oval 6"/>
          <p:cNvSpPr/>
          <p:nvPr/>
        </p:nvSpPr>
        <p:spPr>
          <a:xfrm>
            <a:off x="3203575" y="3284538"/>
            <a:ext cx="2016125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                                                                   Regular  CFL   decidable  Turing-recognizable</a:t>
            </a:r>
            <a:endParaRPr lang="zh-CN"/>
          </a:p>
        </p:txBody>
      </p:sp>
      <p:sp>
        <p:nvSpPr>
          <p:cNvPr id="3080" name="Text Box 7"/>
          <p:cNvSpPr/>
          <p:nvPr/>
        </p:nvSpPr>
        <p:spPr>
          <a:xfrm>
            <a:off x="0" y="5445125"/>
            <a:ext cx="90646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Why is </a:t>
            </a:r>
            <a:r>
              <a:rPr lang="zh-CN">
                <a:solidFill>
                  <a:schemeClr val="accent2"/>
                </a:solidFill>
              </a:rPr>
              <a:t>the decider</a:t>
            </a:r>
            <a:r>
              <a:rPr lang="zh-CN"/>
              <a:t> </a:t>
            </a:r>
            <a:r>
              <a:rPr lang="zh-CN">
                <a:solidFill>
                  <a:srgbClr val="0000CC"/>
                </a:solidFill>
              </a:rPr>
              <a:t>not</a:t>
            </a:r>
            <a:r>
              <a:rPr lang="zh-CN"/>
              <a:t> regarded as a model of a </a:t>
            </a:r>
            <a:r>
              <a:rPr lang="zh-CN">
                <a:solidFill>
                  <a:srgbClr val="0000CC"/>
                </a:solidFill>
              </a:rPr>
              <a:t>general purpose</a:t>
            </a:r>
            <a:r>
              <a:rPr lang="zh-CN"/>
              <a:t> computer? </a:t>
            </a:r>
            <a:endParaRPr lang="zh-CN"/>
          </a:p>
        </p:txBody>
      </p:sp>
      <p:cxnSp>
        <p:nvCxnSpPr>
          <p:cNvPr id="3081" name="Line 8"/>
          <p:cNvCxnSpPr/>
          <p:nvPr/>
        </p:nvCxnSpPr>
        <p:spPr>
          <a:xfrm flipV="1">
            <a:off x="1835150" y="4652963"/>
            <a:ext cx="1295400" cy="792162"/>
          </a:xfrm>
          <a:prstGeom prst="line">
            <a:avLst/>
          </a:prstGeom>
          <a:noFill/>
          <a:ln>
            <a:solidFill>
              <a:srgbClr val="FF9933"/>
            </a:solidFill>
            <a:miter/>
            <a:tailEnd type="triangle"/>
          </a:ln>
        </p:spPr>
      </p:cxnSp>
      <p:pic>
        <p:nvPicPr>
          <p:cNvPr id="3074" name="Object 9"/>
          <p:cNvPicPr/>
          <p:nvPr>
            <p:ph idx="1"/>
          </p:nvPr>
        </p:nvPicPr>
        <p:blipFill>
          <a:blip r:embed="rId2"/>
          <a:stretch/>
        </p:blipFill>
        <p:spPr>
          <a:xfrm>
            <a:off x="6300788" y="0"/>
            <a:ext cx="2700337" cy="2592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2" name="Line 10"/>
          <p:cNvCxnSpPr/>
          <p:nvPr/>
        </p:nvCxnSpPr>
        <p:spPr>
          <a:xfrm flipH="1">
            <a:off x="4572000" y="260350"/>
            <a:ext cx="1800225" cy="338455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083" name="Line 11"/>
          <p:cNvCxnSpPr/>
          <p:nvPr/>
        </p:nvCxnSpPr>
        <p:spPr>
          <a:xfrm flipH="1">
            <a:off x="5580063" y="836613"/>
            <a:ext cx="792162" cy="273685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084" name="Line 12"/>
          <p:cNvCxnSpPr/>
          <p:nvPr/>
        </p:nvCxnSpPr>
        <p:spPr>
          <a:xfrm flipH="1">
            <a:off x="6156325" y="1412875"/>
            <a:ext cx="287338" cy="216058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085" name="Line 13"/>
          <p:cNvCxnSpPr/>
          <p:nvPr/>
        </p:nvCxnSpPr>
        <p:spPr>
          <a:xfrm>
            <a:off x="6516688" y="1989138"/>
            <a:ext cx="647700" cy="17272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3086" name="Line 14"/>
          <p:cNvCxnSpPr/>
          <p:nvPr/>
        </p:nvCxnSpPr>
        <p:spPr>
          <a:xfrm>
            <a:off x="6732588" y="2420938"/>
            <a:ext cx="1152525" cy="11525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CC"/>
                </a:solidFill>
              </a:rPr>
              <a:t>Descriptions of Turing machines</a:t>
            </a:r>
            <a:endParaRPr lang="zh-CN" sz="3200">
              <a:solidFill>
                <a:srgbClr val="0000CC"/>
              </a:solidFill>
            </a:endParaRPr>
          </a:p>
        </p:txBody>
      </p:sp>
      <p:sp>
        <p:nvSpPr>
          <p:cNvPr id="8195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Formal description</a:t>
            </a:r>
            <a:endParaRPr lang="zh-CN"/>
          </a:p>
          <a:p>
            <a:pPr marL="469900" lvl="0" indent="-469900"/>
            <a:r>
              <a:rPr lang="zh-CN"/>
              <a:t>Implementation description</a:t>
            </a:r>
            <a:endParaRPr lang="zh-CN"/>
          </a:p>
          <a:p>
            <a:pPr marL="908050" lvl="1" indent="-436562">
              <a:buFont typeface="Wingdings" charset="2"/>
            </a:pPr>
            <a:r>
              <a:rPr lang="zh-CN"/>
              <a:t>Describe the way that the TM moves its head and the way that it stores data on its tape</a:t>
            </a:r>
            <a:endParaRPr lang="zh-CN"/>
          </a:p>
          <a:p>
            <a:pPr marL="469900" lvl="0" indent="-469900"/>
            <a:r>
              <a:rPr lang="zh-CN"/>
              <a:t>High-level description</a:t>
            </a:r>
            <a:endParaRPr lang="zh-CN"/>
          </a:p>
          <a:p>
            <a:pPr marL="908050" lvl="1" indent="-436562">
              <a:buFont typeface="Wingdings" charset="2"/>
              <a:buChar char="l"/>
            </a:pPr>
            <a:r>
              <a:rPr lang="zh-CN"/>
              <a:t>Describe </a:t>
            </a:r>
            <a:r>
              <a:rPr lang="zh-CN">
                <a:solidFill>
                  <a:srgbClr val="0000CC"/>
                </a:solidFill>
              </a:rPr>
              <a:t>an algorithm</a:t>
            </a:r>
            <a:r>
              <a:rPr lang="zh-CN"/>
              <a:t>, and don</a:t>
            </a:r>
            <a:r>
              <a:rPr lang="zh-CN">
                <a:latin typeface="Arial"/>
              </a:rPr>
              <a:t>’</a:t>
            </a:r>
            <a:r>
              <a:rPr lang="zh-CN"/>
              <a:t>t need to mention how the machine manages its tape or head. </a:t>
            </a:r>
            <a:endParaRPr lang="zh-CN"/>
          </a:p>
        </p:txBody>
      </p:sp>
      <p:cxnSp>
        <p:nvCxnSpPr>
          <p:cNvPr id="8196" name="Line 4"/>
          <p:cNvCxnSpPr/>
          <p:nvPr/>
        </p:nvCxnSpPr>
        <p:spPr>
          <a:xfrm flipH="1">
            <a:off x="827088" y="2133600"/>
            <a:ext cx="0" cy="28733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8197" name="Line 5"/>
          <p:cNvCxnSpPr/>
          <p:nvPr/>
        </p:nvCxnSpPr>
        <p:spPr>
          <a:xfrm flipH="1">
            <a:off x="827088" y="2781300"/>
            <a:ext cx="0" cy="14398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8198" name="Line 6"/>
          <p:cNvCxnSpPr/>
          <p:nvPr/>
        </p:nvCxnSpPr>
        <p:spPr>
          <a:xfrm flipH="1" flipV="1">
            <a:off x="971550" y="2205038"/>
            <a:ext cx="287338" cy="2736850"/>
          </a:xfrm>
          <a:prstGeom prst="line">
            <a:avLst/>
          </a:prstGeom>
          <a:noFill/>
          <a:ln w="38100">
            <a:solidFill>
              <a:srgbClr val="0000FF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Enumerators</a:t>
            </a:r>
            <a:endParaRPr lang="zh-CN"/>
          </a:p>
        </p:txBody>
      </p:sp>
      <p:sp>
        <p:nvSpPr>
          <p:cNvPr id="921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zh-CN" sz="2400">
                <a:solidFill>
                  <a:srgbClr val="0000CC"/>
                </a:solidFill>
              </a:rPr>
              <a:t>The language enumerated by a enumerator</a:t>
            </a:r>
            <a:r>
              <a:rPr lang="zh-CN" sz="2400"/>
              <a:t> is the collection of all strings that it eventually prints out. </a:t>
            </a:r>
            <a:endParaRPr lang="zh-CN" sz="2400"/>
          </a:p>
        </p:txBody>
      </p:sp>
      <p:sp>
        <p:nvSpPr>
          <p:cNvPr id="9220" name="Rectangle 4"/>
          <p:cNvSpPr/>
          <p:nvPr/>
        </p:nvSpPr>
        <p:spPr>
          <a:xfrm>
            <a:off x="1403350" y="3500438"/>
            <a:ext cx="2232025" cy="72072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Control</a:t>
            </a:r>
            <a:endParaRPr lang="zh-CN"/>
          </a:p>
        </p:txBody>
      </p:sp>
      <p:cxnSp>
        <p:nvCxnSpPr>
          <p:cNvPr id="9221" name="Line 5"/>
          <p:cNvCxnSpPr/>
          <p:nvPr/>
        </p:nvCxnSpPr>
        <p:spPr>
          <a:xfrm>
            <a:off x="5508625" y="2565400"/>
            <a:ext cx="2087563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2" name="Line 6"/>
          <p:cNvCxnSpPr/>
          <p:nvPr/>
        </p:nvCxnSpPr>
        <p:spPr>
          <a:xfrm flipH="1">
            <a:off x="6948488" y="2636838"/>
            <a:ext cx="647700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3" name="Line 7"/>
          <p:cNvCxnSpPr/>
          <p:nvPr/>
        </p:nvCxnSpPr>
        <p:spPr>
          <a:xfrm flipH="1">
            <a:off x="5076825" y="2565400"/>
            <a:ext cx="431800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4" name="Line 8"/>
          <p:cNvCxnSpPr/>
          <p:nvPr/>
        </p:nvCxnSpPr>
        <p:spPr>
          <a:xfrm>
            <a:off x="5076825" y="3141663"/>
            <a:ext cx="1871663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5" name="Line 9"/>
          <p:cNvCxnSpPr/>
          <p:nvPr/>
        </p:nvCxnSpPr>
        <p:spPr>
          <a:xfrm flipH="1">
            <a:off x="5076825" y="31416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6" name="Line 10"/>
          <p:cNvCxnSpPr/>
          <p:nvPr/>
        </p:nvCxnSpPr>
        <p:spPr>
          <a:xfrm>
            <a:off x="5076825" y="3573463"/>
            <a:ext cx="1871663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7" name="Line 11"/>
          <p:cNvCxnSpPr/>
          <p:nvPr/>
        </p:nvCxnSpPr>
        <p:spPr>
          <a:xfrm flipH="1">
            <a:off x="6948488" y="3141663"/>
            <a:ext cx="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8" name="Line 12"/>
          <p:cNvCxnSpPr/>
          <p:nvPr/>
        </p:nvCxnSpPr>
        <p:spPr>
          <a:xfrm flipH="1">
            <a:off x="7596188" y="2565400"/>
            <a:ext cx="0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29" name="Line 13"/>
          <p:cNvCxnSpPr/>
          <p:nvPr/>
        </p:nvCxnSpPr>
        <p:spPr>
          <a:xfrm flipH="1">
            <a:off x="6948488" y="3141663"/>
            <a:ext cx="647700" cy="4318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0" name="Line 14"/>
          <p:cNvCxnSpPr/>
          <p:nvPr/>
        </p:nvCxnSpPr>
        <p:spPr>
          <a:xfrm>
            <a:off x="4500563" y="4941888"/>
            <a:ext cx="38163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1" name="Line 15"/>
          <p:cNvCxnSpPr/>
          <p:nvPr/>
        </p:nvCxnSpPr>
        <p:spPr>
          <a:xfrm flipH="1">
            <a:off x="4500563" y="4941888"/>
            <a:ext cx="0" cy="35877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2" name="Line 16"/>
          <p:cNvCxnSpPr/>
          <p:nvPr/>
        </p:nvCxnSpPr>
        <p:spPr>
          <a:xfrm>
            <a:off x="4500563" y="5300663"/>
            <a:ext cx="3816350" cy="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3" name="Line 17"/>
          <p:cNvCxnSpPr/>
          <p:nvPr/>
        </p:nvCxnSpPr>
        <p:spPr>
          <a:xfrm flipH="1">
            <a:off x="4932363" y="4941888"/>
            <a:ext cx="0" cy="35877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4" name="Line 18"/>
          <p:cNvCxnSpPr/>
          <p:nvPr/>
        </p:nvCxnSpPr>
        <p:spPr>
          <a:xfrm flipH="1">
            <a:off x="5292725" y="5013325"/>
            <a:ext cx="0" cy="28733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9235" name="Line 19"/>
          <p:cNvCxnSpPr/>
          <p:nvPr/>
        </p:nvCxnSpPr>
        <p:spPr>
          <a:xfrm flipH="1">
            <a:off x="5795963" y="5013325"/>
            <a:ext cx="0" cy="3603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9236" name="Text Box 20"/>
          <p:cNvSpPr/>
          <p:nvPr/>
        </p:nvSpPr>
        <p:spPr>
          <a:xfrm>
            <a:off x="4624388" y="48847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9237" name="Text Box 21"/>
          <p:cNvSpPr/>
          <p:nvPr/>
        </p:nvSpPr>
        <p:spPr>
          <a:xfrm>
            <a:off x="4984750" y="48847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9238" name="Text Box 22"/>
          <p:cNvSpPr/>
          <p:nvPr/>
        </p:nvSpPr>
        <p:spPr>
          <a:xfrm>
            <a:off x="5487988" y="48847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cxnSp>
        <p:nvCxnSpPr>
          <p:cNvPr id="9239" name="Line 23"/>
          <p:cNvCxnSpPr/>
          <p:nvPr/>
        </p:nvCxnSpPr>
        <p:spPr>
          <a:xfrm flipV="1">
            <a:off x="3635375" y="3429000"/>
            <a:ext cx="1368425" cy="28733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9240" name="AutoShape 24"/>
          <p:cNvCxnSpPr>
            <a:stCxn id="9220" idx="3"/>
            <a:endCxn id="9237" idx="0"/>
          </p:cNvCxnSpPr>
          <p:nvPr/>
        </p:nvCxnSpPr>
        <p:spPr>
          <a:xfrm>
            <a:off x="3635375" y="3860800"/>
            <a:ext cx="1514475" cy="1023938"/>
          </a:xfrm>
          <a:prstGeom prst="bent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9241" name="Text Box 25"/>
          <p:cNvSpPr/>
          <p:nvPr/>
        </p:nvSpPr>
        <p:spPr>
          <a:xfrm>
            <a:off x="5919788" y="2508250"/>
            <a:ext cx="9509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Printer</a:t>
            </a:r>
            <a:endParaRPr lang="zh-CN"/>
          </a:p>
        </p:txBody>
      </p:sp>
      <p:sp>
        <p:nvSpPr>
          <p:cNvPr id="9242" name="Text Box 26"/>
          <p:cNvSpPr/>
          <p:nvPr/>
        </p:nvSpPr>
        <p:spPr>
          <a:xfrm>
            <a:off x="6135688" y="5316538"/>
            <a:ext cx="1366837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Work tape</a:t>
            </a:r>
            <a:endParaRPr lang="zh-CN"/>
          </a:p>
        </p:txBody>
      </p:sp>
      <p:sp>
        <p:nvSpPr>
          <p:cNvPr id="9243" name="AutoShape 27"/>
          <p:cNvSpPr/>
          <p:nvPr/>
        </p:nvSpPr>
        <p:spPr>
          <a:xfrm>
            <a:off x="7667625" y="256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44" name="Text Box 28"/>
          <p:cNvSpPr/>
          <p:nvPr/>
        </p:nvSpPr>
        <p:spPr>
          <a:xfrm>
            <a:off x="539750" y="6237288"/>
            <a:ext cx="82581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 language is Turing recognizable iff some enumerator enumerates it.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Equivalence</a:t>
            </a:r>
            <a:endParaRPr lang="zh-CN"/>
          </a:p>
        </p:txBody>
      </p:sp>
      <p:pic>
        <p:nvPicPr>
          <p:cNvPr id="10243" name="Picture 3"/>
          <p:cNvPicPr/>
          <p:nvPr>
            <p:ph idx="1"/>
          </p:nvPr>
        </p:nvPicPr>
        <p:blipFill>
          <a:blip r:embed="rId2"/>
          <a:stretch/>
        </p:blipFill>
        <p:spPr>
          <a:xfrm>
            <a:off x="179388" y="1844675"/>
            <a:ext cx="8739187" cy="4105275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Title 1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CC"/>
                </a:solidFill>
              </a:rPr>
              <a:t>Classical Theory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11267" name="Content Placeholder 18"/>
          <p:cNvSpPr/>
          <p:nvPr>
            <p:ph idx="1"/>
          </p:nvPr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buNone/>
            </a:pPr>
            <a:r>
              <a:rPr lang="zh-CN" sz="2400">
                <a:solidFill>
                  <a:srgbClr val="66FF33"/>
                </a:solidFill>
              </a:rPr>
              <a:t>Algorithm</a:t>
            </a:r>
            <a:endParaRPr lang="zh-CN" sz="2400">
              <a:solidFill>
                <a:srgbClr val="66FF33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 b="1">
              <a:solidFill>
                <a:srgbClr val="66FF33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0000FF"/>
                </a:solidFill>
              </a:rPr>
              <a:t>Decidability</a:t>
            </a: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FF3300"/>
                </a:solidFill>
              </a:rPr>
              <a:t>Efficiency (P vs. NP)</a:t>
            </a: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Wingdings" charset="2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/>
            <a:endParaRPr lang="zh-CN" sz="2400">
              <a:solidFill>
                <a:srgbClr val="FF3300"/>
              </a:solidFill>
            </a:endParaRPr>
          </a:p>
        </p:txBody>
      </p:sp>
      <p:sp>
        <p:nvSpPr>
          <p:cNvPr id="11268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>
            <a:solidFill>
              <a:srgbClr val="0000FF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11269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Gill Sans MT"/>
                <a:ea typeface="MS PGothic"/>
              </a:rPr>
              <a:t>decidable</a:t>
            </a:r>
            <a:endParaRPr lang="zh-CN" sz="2400">
              <a:latin typeface="Gill Sans MT"/>
              <a:ea typeface="MS PGothic"/>
            </a:endParaRPr>
          </a:p>
        </p:txBody>
      </p:sp>
      <p:sp>
        <p:nvSpPr>
          <p:cNvPr id="11270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>
            <a:solidFill>
              <a:srgbClr val="FF00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11271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Gill Sans MT"/>
                <a:ea typeface="MS PGothic"/>
              </a:rPr>
              <a:t>efficient</a:t>
            </a:r>
            <a:endParaRPr lang="zh-CN" sz="2400">
              <a:latin typeface="Gill Sans MT"/>
              <a:ea typeface="MS PGothic"/>
            </a:endParaRPr>
          </a:p>
        </p:txBody>
      </p:sp>
      <p:pic>
        <p:nvPicPr>
          <p:cNvPr id="11272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3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4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solidFill>
                  <a:srgbClr val="0000FF"/>
                </a:solidFill>
                <a:latin typeface="Gill Sans MT"/>
                <a:ea typeface="MS PGothic"/>
              </a:rPr>
              <a:t>inefficient</a:t>
            </a:r>
            <a:endParaRPr lang="zh-CN" sz="2400">
              <a:solidFill>
                <a:srgbClr val="0000FF"/>
              </a:solidFill>
              <a:latin typeface="Gill Sans MT"/>
              <a:ea typeface="MS PGothic"/>
            </a:endParaRPr>
          </a:p>
        </p:txBody>
      </p:sp>
      <p:sp>
        <p:nvSpPr>
          <p:cNvPr id="11275" name="Text Box 11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800">
              <a:solidFill>
                <a:schemeClr val="bg1"/>
              </a:solidFill>
              <a:ea typeface="黑体"/>
            </a:endParaRPr>
          </a:p>
        </p:txBody>
      </p:sp>
      <p:cxnSp>
        <p:nvCxnSpPr>
          <p:cNvPr id="11276" name="Line 12"/>
          <p:cNvCxnSpPr/>
          <p:nvPr/>
        </p:nvCxnSpPr>
        <p:spPr>
          <a:xfrm flipH="1">
            <a:off x="4140200" y="3429000"/>
            <a:ext cx="1439863" cy="360363"/>
          </a:xfrm>
          <a:prstGeom prst="line">
            <a:avLst/>
          </a:prstGeom>
          <a:noFill/>
          <a:ln>
            <a:solidFill>
              <a:srgbClr val="FF3300"/>
            </a:solidFill>
            <a:miter/>
            <a:tailEnd type="triangle"/>
          </a:ln>
        </p:spPr>
      </p:cxnSp>
      <p:cxnSp>
        <p:nvCxnSpPr>
          <p:cNvPr id="11277" name="Line 13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>
            <a:solidFill>
              <a:srgbClr val="FF6600"/>
            </a:solidFill>
            <a:miter/>
            <a:tailEnd type="triangle"/>
          </a:ln>
        </p:spPr>
      </p:cxnSp>
      <p:sp>
        <p:nvSpPr>
          <p:cNvPr id="11278" name="Oval 3"/>
          <p:cNvSpPr/>
          <p:nvPr/>
        </p:nvSpPr>
        <p:spPr>
          <a:xfrm>
            <a:off x="250825" y="1268413"/>
            <a:ext cx="4681538" cy="5113337"/>
          </a:xfrm>
          <a:prstGeom prst="ellipse">
            <a:avLst/>
          </a:prstGeom>
          <a:noFill/>
          <a:ln w="76200">
            <a:solidFill>
              <a:srgbClr val="00FF00"/>
            </a:solidFill>
            <a:miter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cxnSp>
        <p:nvCxnSpPr>
          <p:cNvPr id="11279" name="Line 15"/>
          <p:cNvCxnSpPr/>
          <p:nvPr/>
        </p:nvCxnSpPr>
        <p:spPr>
          <a:xfrm flipH="1">
            <a:off x="3276600" y="4941888"/>
            <a:ext cx="2303463" cy="71437"/>
          </a:xfrm>
          <a:prstGeom prst="line">
            <a:avLst/>
          </a:prstGeom>
          <a:noFill/>
          <a:ln>
            <a:solidFill>
              <a:srgbClr val="FF3300"/>
            </a:solidFill>
            <a:miter/>
            <a:tailEnd type="triangle"/>
          </a:ln>
        </p:spPr>
      </p:cxnSp>
      <p:sp>
        <p:nvSpPr>
          <p:cNvPr id="11280" name="Content Placeholder 18"/>
          <p:cNvSpPr/>
          <p:nvPr/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66FF33"/>
                </a:solidFill>
              </a:rPr>
              <a:t>Algorithm</a:t>
            </a:r>
            <a:endParaRPr lang="zh-CN" sz="2400">
              <a:solidFill>
                <a:srgbClr val="66FF33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 b="1">
              <a:solidFill>
                <a:srgbClr val="66FF33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/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0000FF"/>
                </a:solidFill>
              </a:rPr>
              <a:t>Decidability</a:t>
            </a: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/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FF3300"/>
                </a:solidFill>
              </a:rPr>
              <a:t>Efficiency (P vs. NP)</a:t>
            </a: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2400">
              <a:solidFill>
                <a:srgbClr val="FF3300"/>
              </a:solidFill>
            </a:endParaRPr>
          </a:p>
        </p:txBody>
      </p:sp>
      <p:cxnSp>
        <p:nvCxnSpPr>
          <p:cNvPr id="11281" name="Line 17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>
            <a:solidFill>
              <a:srgbClr val="FF6600"/>
            </a:solidFill>
            <a:miter/>
            <a:tailEnd type="triangle"/>
          </a:ln>
        </p:spPr>
      </p:cxnSp>
      <p:sp>
        <p:nvSpPr>
          <p:cNvPr id="11282" name="Content Placeholder 18"/>
          <p:cNvSpPr/>
          <p:nvPr/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66FF33"/>
                </a:solidFill>
              </a:rPr>
              <a:t>Algorithm</a:t>
            </a:r>
            <a:endParaRPr lang="zh-CN" sz="2400">
              <a:solidFill>
                <a:srgbClr val="66FF33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 b="1">
              <a:solidFill>
                <a:srgbClr val="66FF33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/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0000FF"/>
                </a:solidFill>
              </a:rPr>
              <a:t>Decidability</a:t>
            </a: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/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</a:pPr>
            <a:r>
              <a:rPr lang="zh-CN" sz="2400">
                <a:solidFill>
                  <a:srgbClr val="FF3300"/>
                </a:solidFill>
              </a:rPr>
              <a:t>Efficiency (P vs. NP)</a:t>
            </a: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p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2400">
              <a:solidFill>
                <a:srgbClr val="FF3300"/>
              </a:solidFill>
            </a:endParaRPr>
          </a:p>
        </p:txBody>
      </p:sp>
      <p:cxnSp>
        <p:nvCxnSpPr>
          <p:cNvPr id="11283" name="Line 19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>
            <a:solidFill>
              <a:srgbClr val="FF6600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Rectangle 2"/>
          <p:cNvSpPr/>
          <p:nvPr>
            <p:ph type="title"/>
          </p:nvPr>
        </p:nvSpPr>
        <p:spPr>
          <a:xfrm>
            <a:off x="611188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CC"/>
                </a:solidFill>
              </a:rPr>
              <a:t>Hilbert</a:t>
            </a:r>
            <a:r>
              <a:rPr lang="zh-CN">
                <a:solidFill>
                  <a:srgbClr val="0000CC"/>
                </a:solidFill>
                <a:latin typeface="Arial"/>
              </a:rPr>
              <a:t>’</a:t>
            </a:r>
            <a:r>
              <a:rPr lang="zh-CN">
                <a:solidFill>
                  <a:srgbClr val="0000CC"/>
                </a:solidFill>
              </a:rPr>
              <a:t>s Program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12291" name="Rectangle 3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80000"/>
              </a:lnSpc>
            </a:pPr>
            <a:r>
              <a:rPr lang="zh-CN" sz="2600"/>
              <a:t>Hilbert</a:t>
            </a:r>
            <a:r>
              <a:rPr lang="zh-CN" sz="2600">
                <a:latin typeface="Arial"/>
              </a:rPr>
              <a:t>’</a:t>
            </a:r>
            <a:r>
              <a:rPr lang="zh-CN" sz="2600"/>
              <a:t>s program </a:t>
            </a:r>
            <a:r>
              <a:rPr lang="zh-CN" sz="2000">
                <a:solidFill>
                  <a:srgbClr val="FF66CC"/>
                </a:solidFill>
              </a:rPr>
              <a:t>(from wikipedia)</a:t>
            </a:r>
            <a:endParaRPr lang="zh-CN" sz="2000">
              <a:solidFill>
                <a:srgbClr val="FF66CC"/>
              </a:solidFill>
            </a:endParaRPr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Axiomatization</a:t>
            </a:r>
            <a:r>
              <a:rPr lang="zh-CN" sz="2400"/>
              <a:t> of all mathematics</a:t>
            </a:r>
            <a:r>
              <a:rPr lang="zh-CN" sz="2600">
                <a:solidFill>
                  <a:srgbClr val="0099FF"/>
                </a:solidFill>
              </a:rPr>
              <a:t> </a:t>
            </a:r>
            <a:endParaRPr lang="zh-CN" sz="2600">
              <a:solidFill>
                <a:srgbClr val="0099FF"/>
              </a:solidFill>
            </a:endParaRPr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Completeness</a:t>
            </a:r>
            <a:r>
              <a:rPr lang="zh-CN" sz="2400"/>
              <a:t>: all true mathematical statements can be proved in the formalism </a:t>
            </a:r>
            <a:endParaRPr lang="zh-CN" sz="2400"/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rgbClr val="0099FF"/>
                </a:solidFill>
              </a:rPr>
              <a:t>Consistency</a:t>
            </a:r>
            <a:r>
              <a:rPr lang="zh-CN" sz="2400"/>
              <a:t>: no contradiction can be obtained in the formalism of mathematics </a:t>
            </a:r>
            <a:endParaRPr lang="zh-CN" sz="2400"/>
          </a:p>
          <a:p>
            <a:pPr marL="571500" lvl="0" indent="-571500">
              <a:lnSpc>
                <a:spcPct val="80000"/>
              </a:lnSpc>
              <a:buFont typeface="Wingdings" charset="2"/>
              <a:buAutoNum type="circleNumDbPlain"/>
            </a:pPr>
            <a:r>
              <a:rPr lang="zh-CN" sz="2400">
                <a:solidFill>
                  <a:schemeClr val="accent2"/>
                </a:solidFill>
              </a:rPr>
              <a:t>Decidability</a:t>
            </a:r>
            <a:r>
              <a:rPr lang="zh-CN" sz="2400"/>
              <a:t>: there should be an </a:t>
            </a:r>
            <a:r>
              <a:rPr lang="zh-CN" sz="2400" i="1">
                <a:solidFill>
                  <a:schemeClr val="accent2"/>
                </a:solidFill>
              </a:rPr>
              <a:t>algorithm</a:t>
            </a:r>
            <a:r>
              <a:rPr lang="zh-CN" sz="2400"/>
              <a:t> for deciding the</a:t>
            </a:r>
            <a:r>
              <a:rPr lang="zh-CN" sz="2400">
                <a:solidFill>
                  <a:srgbClr val="FF0066"/>
                </a:solidFill>
              </a:rPr>
              <a:t> truth</a:t>
            </a:r>
            <a:r>
              <a:rPr lang="zh-CN" sz="2400"/>
              <a:t> or </a:t>
            </a:r>
            <a:r>
              <a:rPr lang="zh-CN" sz="2400">
                <a:solidFill>
                  <a:srgbClr val="FF0066"/>
                </a:solidFill>
              </a:rPr>
              <a:t>falsity</a:t>
            </a:r>
            <a:r>
              <a:rPr lang="zh-CN" sz="2400"/>
              <a:t> of any mathematical statement </a:t>
            </a:r>
            <a:endParaRPr lang="zh-CN" sz="2400"/>
          </a:p>
          <a:p>
            <a:pPr marL="571500" lvl="0" indent="-571500">
              <a:lnSpc>
                <a:spcPct val="80000"/>
              </a:lnSpc>
              <a:buNone/>
            </a:pPr>
            <a:endParaRPr lang="zh-CN" sz="2400"/>
          </a:p>
          <a:p>
            <a:pPr marL="571500" lvl="0" indent="-571500" algn="ctr">
              <a:lnSpc>
                <a:spcPct val="80000"/>
              </a:lnSpc>
              <a:buNone/>
            </a:pPr>
            <a:r>
              <a:rPr lang="zh-CN" sz="2400"/>
              <a:t>  </a:t>
            </a:r>
            <a:r>
              <a:rPr lang="zh-CN" sz="2400" b="1">
                <a:solidFill>
                  <a:srgbClr val="0000FF"/>
                </a:solidFill>
                <a:latin typeface="Arial"/>
              </a:rPr>
              <a:t>“</a:t>
            </a:r>
            <a:r>
              <a:rPr lang="zh-CN" sz="2600" b="1">
                <a:solidFill>
                  <a:srgbClr val="0000FF"/>
                </a:solidFill>
              </a:rPr>
              <a:t>We must know. We will know</a:t>
            </a:r>
            <a:r>
              <a:rPr lang="zh-CN" sz="2600" b="1">
                <a:solidFill>
                  <a:srgbClr val="0000FF"/>
                </a:solidFill>
                <a:latin typeface="Arial"/>
              </a:rPr>
              <a:t>”</a:t>
            </a:r>
            <a:r>
              <a:rPr lang="zh-CN" sz="2600">
                <a:solidFill>
                  <a:srgbClr val="0000FF"/>
                </a:solidFill>
              </a:rPr>
              <a:t>.</a:t>
            </a:r>
            <a:br>
              <a:rPr lang="zh-CN" sz="2600"/>
            </a:br>
            <a:endParaRPr lang="zh-CN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4" name="Rectangle 2"/>
          <p:cNvSpPr/>
          <p:nvPr>
            <p:ph type="title"/>
          </p:nvPr>
        </p:nvSpPr>
        <p:spPr>
          <a:xfrm>
            <a:off x="574675" y="304800"/>
            <a:ext cx="83185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Encoding and decoding objects </a:t>
            </a:r>
            <a:endParaRPr lang="zh-CN" sz="3200"/>
          </a:p>
        </p:txBody>
      </p:sp>
      <p:sp>
        <p:nvSpPr>
          <p:cNvPr id="13315" name="Oval 3"/>
          <p:cNvSpPr/>
          <p:nvPr/>
        </p:nvSpPr>
        <p:spPr>
          <a:xfrm>
            <a:off x="2268538" y="2708275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q0</a:t>
            </a:r>
            <a:endParaRPr lang="zh-CN"/>
          </a:p>
        </p:txBody>
      </p:sp>
      <p:sp>
        <p:nvSpPr>
          <p:cNvPr id="13316" name="Oval 4"/>
          <p:cNvSpPr/>
          <p:nvPr/>
        </p:nvSpPr>
        <p:spPr>
          <a:xfrm>
            <a:off x="5003800" y="2708275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3317" name="Oval 5"/>
          <p:cNvSpPr/>
          <p:nvPr/>
        </p:nvSpPr>
        <p:spPr>
          <a:xfrm>
            <a:off x="3708400" y="4868863"/>
            <a:ext cx="647700" cy="7921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q2</a:t>
            </a:r>
            <a:endParaRPr lang="zh-CN"/>
          </a:p>
        </p:txBody>
      </p:sp>
      <p:cxnSp>
        <p:nvCxnSpPr>
          <p:cNvPr id="13318" name="AutoShape 6"/>
          <p:cNvCxnSpPr>
            <a:stCxn id="13315" idx="1"/>
            <a:endCxn id="13315" idx="7"/>
          </p:cNvCxnSpPr>
          <p:nvPr/>
        </p:nvCxnSpPr>
        <p:spPr>
          <a:xfrm rot="5400000" flipV="1">
            <a:off x="2591594" y="2596357"/>
            <a:ext cx="1587" cy="457200"/>
          </a:xfrm>
          <a:prstGeom prst="curvedConnector3">
            <a:avLst>
              <a:gd name="adj1" fmla="val -217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3319" name="Text Box 7"/>
          <p:cNvSpPr/>
          <p:nvPr/>
        </p:nvSpPr>
        <p:spPr>
          <a:xfrm>
            <a:off x="2339975" y="2060575"/>
            <a:ext cx="10080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0-&gt;1,R</a:t>
            </a:r>
            <a:endParaRPr lang="zh-CN"/>
          </a:p>
        </p:txBody>
      </p:sp>
      <p:cxnSp>
        <p:nvCxnSpPr>
          <p:cNvPr id="13320" name="Line 8"/>
          <p:cNvCxnSpPr/>
          <p:nvPr/>
        </p:nvCxnSpPr>
        <p:spPr>
          <a:xfrm>
            <a:off x="2916238" y="3141663"/>
            <a:ext cx="20875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3321" name="Text Box 9"/>
          <p:cNvSpPr/>
          <p:nvPr/>
        </p:nvSpPr>
        <p:spPr>
          <a:xfrm>
            <a:off x="3471863" y="2724150"/>
            <a:ext cx="10080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1-&gt;0,R</a:t>
            </a:r>
            <a:endParaRPr lang="zh-CN"/>
          </a:p>
        </p:txBody>
      </p:sp>
      <p:cxnSp>
        <p:nvCxnSpPr>
          <p:cNvPr id="13322" name="AutoShape 10"/>
          <p:cNvCxnSpPr>
            <a:stCxn id="13316" idx="1"/>
            <a:endCxn id="13316" idx="7"/>
          </p:cNvCxnSpPr>
          <p:nvPr/>
        </p:nvCxnSpPr>
        <p:spPr>
          <a:xfrm rot="5400000" flipV="1">
            <a:off x="5326856" y="2596357"/>
            <a:ext cx="1587" cy="457200"/>
          </a:xfrm>
          <a:prstGeom prst="curvedConnector3">
            <a:avLst>
              <a:gd name="adj1" fmla="val -38800013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3323" name="Text Box 11"/>
          <p:cNvSpPr/>
          <p:nvPr/>
        </p:nvSpPr>
        <p:spPr>
          <a:xfrm>
            <a:off x="5416550" y="1931988"/>
            <a:ext cx="1169988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0 -&gt; 0,R</a:t>
            </a:r>
            <a:endParaRPr lang="zh-CN"/>
          </a:p>
          <a:p>
            <a:pPr marL="0" lvl="0" indent="0"/>
            <a:r>
              <a:rPr lang="zh-CN"/>
              <a:t>1 -&gt;1,R</a:t>
            </a:r>
            <a:endParaRPr lang="zh-CN"/>
          </a:p>
        </p:txBody>
      </p:sp>
      <p:cxnSp>
        <p:nvCxnSpPr>
          <p:cNvPr id="13324" name="AutoShape 12"/>
          <p:cNvCxnSpPr>
            <a:stCxn id="13316" idx="3"/>
            <a:endCxn id="13315" idx="5"/>
          </p:cNvCxnSpPr>
          <p:nvPr/>
        </p:nvCxnSpPr>
        <p:spPr>
          <a:xfrm rot="5400000">
            <a:off x="3959225" y="2246313"/>
            <a:ext cx="1588" cy="2278062"/>
          </a:xfrm>
          <a:prstGeom prst="curvedConnector3">
            <a:avLst>
              <a:gd name="adj1" fmla="val 217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3325" name="Text Box 13"/>
          <p:cNvSpPr/>
          <p:nvPr/>
        </p:nvSpPr>
        <p:spPr>
          <a:xfrm>
            <a:off x="3400425" y="3371850"/>
            <a:ext cx="105727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0-&gt;0,L</a:t>
            </a:r>
            <a:endParaRPr lang="zh-CN"/>
          </a:p>
          <a:p>
            <a:pPr marL="0" lvl="0" indent="0"/>
            <a:r>
              <a:rPr lang="zh-CN"/>
              <a:t>1 -&gt;1,L</a:t>
            </a:r>
            <a:endParaRPr lang="zh-CN"/>
          </a:p>
        </p:txBody>
      </p:sp>
      <p:cxnSp>
        <p:nvCxnSpPr>
          <p:cNvPr id="13326" name="AutoShape 14"/>
          <p:cNvCxnSpPr>
            <a:stCxn id="13316" idx="4"/>
            <a:endCxn id="13317" idx="6"/>
          </p:cNvCxnSpPr>
          <p:nvPr/>
        </p:nvCxnSpPr>
        <p:spPr>
          <a:xfrm rot="5400000">
            <a:off x="3959225" y="3897313"/>
            <a:ext cx="1765300" cy="971550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3327" name="Text Box 15"/>
          <p:cNvSpPr/>
          <p:nvPr/>
        </p:nvSpPr>
        <p:spPr>
          <a:xfrm>
            <a:off x="5056188" y="4308475"/>
            <a:ext cx="10302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B-&gt;B,R</a:t>
            </a:r>
            <a:endParaRPr lang="zh-CN"/>
          </a:p>
        </p:txBody>
      </p:sp>
      <p:sp>
        <p:nvSpPr>
          <p:cNvPr id="13328" name="Text Box 16"/>
          <p:cNvSpPr/>
          <p:nvPr/>
        </p:nvSpPr>
        <p:spPr>
          <a:xfrm>
            <a:off x="1187450" y="5876925"/>
            <a:ext cx="59785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&lt;</a:t>
            </a:r>
            <a:r>
              <a:rPr lang="zh-CN"/>
              <a:t>O</a:t>
            </a:r>
            <a:r>
              <a:rPr lang="zh-CN">
                <a:solidFill>
                  <a:schemeClr val="accent2"/>
                </a:solidFill>
              </a:rPr>
              <a:t>&gt;</a:t>
            </a:r>
            <a:r>
              <a:rPr lang="zh-CN"/>
              <a:t> is the </a:t>
            </a:r>
            <a:r>
              <a:rPr lang="zh-CN">
                <a:solidFill>
                  <a:schemeClr val="accent2"/>
                </a:solidFill>
              </a:rPr>
              <a:t>encoding</a:t>
            </a:r>
            <a:r>
              <a:rPr lang="zh-CN"/>
              <a:t> of objects, which is a </a:t>
            </a:r>
            <a:r>
              <a:rPr lang="zh-CN">
                <a:solidFill>
                  <a:srgbClr val="0000CC"/>
                </a:solidFill>
              </a:rPr>
              <a:t>string</a:t>
            </a:r>
            <a:r>
              <a:rPr lang="zh-CN"/>
              <a:t>. </a:t>
            </a:r>
            <a:endParaRPr lang="zh-CN"/>
          </a:p>
        </p:txBody>
      </p:sp>
      <p:sp>
        <p:nvSpPr>
          <p:cNvPr id="13329" name="Oval 17"/>
          <p:cNvSpPr/>
          <p:nvPr/>
        </p:nvSpPr>
        <p:spPr>
          <a:xfrm>
            <a:off x="3779838" y="4941888"/>
            <a:ext cx="576262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q2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CC"/>
                </a:solidFill>
              </a:rPr>
              <a:t>Language of TM</a:t>
            </a:r>
            <a:endParaRPr lang="zh-CN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lnSpc>
                <a:spcPct val="90000"/>
              </a:lnSpc>
            </a:pPr>
            <a:r>
              <a:rPr lang="zh-CN"/>
              <a:t>A Turing machine M </a:t>
            </a:r>
            <a:r>
              <a:rPr lang="zh-CN">
                <a:solidFill>
                  <a:srgbClr val="FF0066"/>
                </a:solidFill>
              </a:rPr>
              <a:t>accepts</a:t>
            </a:r>
            <a:r>
              <a:rPr lang="zh-CN"/>
              <a:t> a string w if a sequence of configurations C</a:t>
            </a:r>
            <a:r>
              <a:rPr lang="zh-CN" sz="2000"/>
              <a:t>1</a:t>
            </a:r>
            <a:r>
              <a:rPr lang="zh-CN"/>
              <a:t>, C</a:t>
            </a:r>
            <a:r>
              <a:rPr lang="zh-CN" sz="2000"/>
              <a:t>2</a:t>
            </a:r>
            <a:r>
              <a:rPr lang="zh-CN"/>
              <a:t>, </a:t>
            </a:r>
            <a:r>
              <a:rPr lang="zh-CN">
                <a:latin typeface="Arial"/>
              </a:rPr>
              <a:t>…</a:t>
            </a:r>
            <a:r>
              <a:rPr lang="zh-CN"/>
              <a:t>..,C</a:t>
            </a:r>
            <a:r>
              <a:rPr lang="zh-CN" sz="2000"/>
              <a:t>k</a:t>
            </a:r>
            <a:r>
              <a:rPr lang="zh-CN"/>
              <a:t> exist such that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C</a:t>
            </a:r>
            <a:r>
              <a:rPr lang="zh-CN" sz="2000"/>
              <a:t>1</a:t>
            </a:r>
            <a:r>
              <a:rPr lang="zh-CN"/>
              <a:t> is the start configuration of M on w;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Each C</a:t>
            </a:r>
            <a:r>
              <a:rPr lang="zh-CN" sz="2000"/>
              <a:t>i</a:t>
            </a:r>
            <a:r>
              <a:rPr lang="zh-CN"/>
              <a:t> </a:t>
            </a:r>
            <a:r>
              <a:rPr lang="zh-CN">
                <a:solidFill>
                  <a:srgbClr val="0000FF"/>
                </a:solidFill>
              </a:rPr>
              <a:t>yields</a:t>
            </a:r>
            <a:r>
              <a:rPr lang="zh-CN"/>
              <a:t> C</a:t>
            </a:r>
            <a:r>
              <a:rPr lang="zh-CN" sz="2000"/>
              <a:t>i+1</a:t>
            </a:r>
            <a:r>
              <a:rPr lang="zh-CN"/>
              <a:t> and </a:t>
            </a:r>
            <a:endParaRPr lang="zh-CN"/>
          </a:p>
          <a:p>
            <a:pPr marL="571500" lvl="0" indent="-5715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C</a:t>
            </a:r>
            <a:r>
              <a:rPr lang="zh-CN" sz="2000"/>
              <a:t>k</a:t>
            </a:r>
            <a:r>
              <a:rPr lang="zh-CN"/>
              <a:t> is the </a:t>
            </a:r>
            <a:r>
              <a:rPr lang="zh-CN">
                <a:solidFill>
                  <a:srgbClr val="0000FF"/>
                </a:solidFill>
              </a:rPr>
              <a:t>accepting</a:t>
            </a:r>
            <a:r>
              <a:rPr lang="zh-CN"/>
              <a:t> configuration</a:t>
            </a: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endParaRPr lang="zh-CN"/>
          </a:p>
          <a:p>
            <a:pPr marL="571500" lvl="0" indent="-571500">
              <a:lnSpc>
                <a:spcPct val="90000"/>
              </a:lnSpc>
              <a:buNone/>
            </a:pPr>
            <a:r>
              <a:rPr lang="zh-CN"/>
              <a:t>L(M)={w|M accepts w}</a:t>
            </a:r>
            <a:endParaRPr lang="zh-CN"/>
          </a:p>
        </p:txBody>
      </p:sp>
    </p:spTree>
  </p:cSld>
  <p:clrMapOvr>
    <a:masterClrMapping/>
  </p:clrMapOvr>
</p:sld>
</file>