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bd3abb1268a449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/>
  <p:notesSz cx="6858000" cy="9144000"/>
  <p:defaultTextStyle>
    <a:lvl1pPr marL="0" lvl="0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Arial"/>
        <a:ea typeface="宋体"/>
      </a:defRPr>
    </a:lvl1pPr>
    <a:lvl2pPr marL="457200" lvl="1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Arial"/>
        <a:ea typeface="宋体"/>
      </a:defRPr>
    </a:lvl2pPr>
    <a:lvl3pPr marL="914400" lvl="2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Arial"/>
        <a:ea typeface="宋体"/>
      </a:defRPr>
    </a:lvl3pPr>
    <a:lvl4pPr marL="1371600" lvl="3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Arial"/>
        <a:ea typeface="宋体"/>
      </a:defRPr>
    </a:lvl4pPr>
    <a:lvl5pPr marL="1828800" lvl="4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Arial"/>
        <a:ea typeface="宋体"/>
      </a:defRPr>
    </a:lvl5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Master" Target="/ppt/slideMasters/slideMaster2.xml" Id="rId2" /><Relationship Type="http://schemas.openxmlformats.org/officeDocument/2006/relationships/theme" Target="/ppt/slideMasters/theme/theme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slide" Target="/ppt/slides/slide20.xml" Id="rId23" /><Relationship Type="http://schemas.openxmlformats.org/officeDocument/2006/relationships/slide" Target="/ppt/slides/slide21.xml" Id="rId24" /><Relationship Type="http://schemas.openxmlformats.org/officeDocument/2006/relationships/slide" Target="/ppt/slides/slide22.xml" Id="rId25" /><Relationship Type="http://schemas.openxmlformats.org/officeDocument/2006/relationships/slide" Target="/ppt/slides/slide23.xml" Id="rId26" /><Relationship Type="http://schemas.openxmlformats.org/officeDocument/2006/relationships/slide" Target="/ppt/slides/slide24.xml" Id="rId27" /><Relationship Type="http://schemas.openxmlformats.org/officeDocument/2006/relationships/slide" Target="/ppt/slides/slide25.xml" Id="rId28" /><Relationship Type="http://schemas.openxmlformats.org/officeDocument/2006/relationships/slide" Target="/ppt/slides/slide26.xml" Id="rId29" /><Relationship Type="http://schemas.openxmlformats.org/officeDocument/2006/relationships/slide" Target="/ppt/slides/slide27.xml" Id="rId30" /><Relationship Type="http://schemas.openxmlformats.org/officeDocument/2006/relationships/slide" Target="/ppt/slides/slide28.xml" Id="rId31" /><Relationship Type="http://schemas.openxmlformats.org/officeDocument/2006/relationships/slide" Target="/ppt/slides/slide29.xml" Id="rId32" /><Relationship Type="http://schemas.openxmlformats.org/officeDocument/2006/relationships/slide" Target="/ppt/slides/slide30.xml" Id="rId33" /><Relationship Type="http://schemas.openxmlformats.org/officeDocument/2006/relationships/slide" Target="/ppt/slides/slide31.xml" Id="rId34" /><Relationship Type="http://schemas.openxmlformats.org/officeDocument/2006/relationships/slide" Target="/ppt/slides/slide32.xml" Id="rId35" /><Relationship Type="http://schemas.openxmlformats.org/officeDocument/2006/relationships/slide" Target="/ppt/slides/slide33.xml" Id="rId36" /><Relationship Type="http://schemas.openxmlformats.org/officeDocument/2006/relationships/slide" Target="/ppt/slides/slide34.xml" Id="rId37" /><Relationship Type="http://schemas.openxmlformats.org/officeDocument/2006/relationships/tableStyles" Target="/ppt/tableStyles.xml" Id="rId38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/>
      <p:sp>
        <p:nvSpPr>
          <p:cNvPr id="2050" name=""/>
          <p:cNvSpPr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0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051" name="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14288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09638" lvl="2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06512" lvl="3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695450" lvl="4" indent="0" algn="ctr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2055" name=""/>
          <p:cNvSpPr/>
          <p:nvPr/>
        </p:nvSpPr>
        <p:spPr>
          <a:xfrm>
            <a:off x="685800" y="2393950"/>
            <a:ext cx="7772400" cy="109538"/>
          </a:xfrm>
          <a:custGeom>
            <a:pathLst>
              <a:path w="7772400" h="109538" stroke="0">
                <a:moveTo>
                  <a:pt x="0" y="0"/>
                </a:moveTo>
                <a:lnTo>
                  <a:pt x="0" y="0"/>
                </a:lnTo>
                <a:lnTo>
                  <a:pt x="0" y="109538"/>
                </a:lnTo>
                <a:lnTo>
                  <a:pt x="0" y="109538"/>
                </a:lnTo>
                <a:close/>
              </a:path>
              <a:path w="7772400" h="109538">
                <a:moveTo>
                  <a:pt x="0" y="0"/>
                </a:moveTo>
                <a:lnTo>
                  <a:pt x="7772400" y="0"/>
                </a:lnTo>
              </a:path>
            </a:pathLst>
          </a:custGeom>
          <a:solidFill>
            <a:schemeClr val="accent2"/>
          </a:solidFill>
          <a:ln cmpd="sng">
            <a:solidFill>
              <a:schemeClr val="accent2"/>
            </a:solidFill>
            <a:round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endParaRPr sz="240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/>
      <p:sp>
        <p:nvSpPr>
          <p:cNvPr id="4098" name=""/>
          <p:cNvSpPr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40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099" name="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14288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09638" lvl="2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06512" lvl="3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695450" lvl="4" indent="0" algn="ctr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103" name=""/>
          <p:cNvSpPr/>
          <p:nvPr/>
        </p:nvSpPr>
        <p:spPr>
          <a:xfrm>
            <a:off x="685800" y="2393950"/>
            <a:ext cx="7772400" cy="109538"/>
          </a:xfrm>
          <a:custGeom>
            <a:pathLst>
              <a:path w="7772400" h="109538" stroke="0">
                <a:moveTo>
                  <a:pt x="0" y="0"/>
                </a:moveTo>
                <a:lnTo>
                  <a:pt x="0" y="0"/>
                </a:lnTo>
                <a:lnTo>
                  <a:pt x="0" y="109538"/>
                </a:lnTo>
                <a:lnTo>
                  <a:pt x="0" y="109538"/>
                </a:lnTo>
                <a:close/>
              </a:path>
              <a:path w="7772400" h="109538">
                <a:moveTo>
                  <a:pt x="0" y="0"/>
                </a:moveTo>
                <a:lnTo>
                  <a:pt x="7772400" y="0"/>
                </a:lnTo>
              </a:path>
            </a:pathLst>
          </a:custGeom>
          <a:solidFill>
            <a:schemeClr val="accent2"/>
          </a:solidFill>
          <a:ln cmpd="sng">
            <a:solidFill>
              <a:schemeClr val="accent2"/>
            </a:solidFill>
            <a:round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endParaRPr sz="240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theme" Target="/ppt/slideMasters/theme/theme1.xml" Id="rId11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Relationship Type="http://schemas.openxmlformats.org/officeDocument/2006/relationships/slideLayout" Target="/ppt/slideLayouts/slideLayout12.xml" Id="rId2" /><Relationship Type="http://schemas.openxmlformats.org/officeDocument/2006/relationships/slideLayout" Target="/ppt/slideLayouts/slideLayout13.xml" Id="rId3" /><Relationship Type="http://schemas.openxmlformats.org/officeDocument/2006/relationships/theme" Target="/ppt/slideMasters/theme/theme2.xml" Id="rId4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027" name="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28" name=""/>
          <p:cNvSpPr/>
          <p:nvPr/>
        </p:nvSpPr>
        <p:spPr>
          <a:xfrm>
            <a:off x="609600" y="1566863"/>
            <a:ext cx="7958138" cy="109537"/>
          </a:xfrm>
          <a:custGeom>
            <a:pathLst>
              <a:path w="7958138" h="109537" stroke="0">
                <a:moveTo>
                  <a:pt x="0" y="0"/>
                </a:moveTo>
                <a:lnTo>
                  <a:pt x="0" y="0"/>
                </a:lnTo>
                <a:lnTo>
                  <a:pt x="0" y="109537"/>
                </a:lnTo>
                <a:lnTo>
                  <a:pt x="0" y="109537"/>
                </a:lnTo>
                <a:close/>
              </a:path>
              <a:path w="7958138" h="109537">
                <a:moveTo>
                  <a:pt x="0" y="0"/>
                </a:moveTo>
                <a:lnTo>
                  <a:pt x="7958138" y="0"/>
                </a:lnTo>
              </a:path>
            </a:pathLst>
          </a:custGeom>
          <a:solidFill>
            <a:schemeClr val="accent2"/>
          </a:solidFill>
          <a:ln cmpd="sng">
            <a:solidFill>
              <a:schemeClr val="accent2"/>
            </a:solidFill>
            <a:round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endParaRPr sz="2400">
              <a:latin typeface="Times New Roman"/>
            </a:endParaRPr>
          </a:p>
        </p:txBody>
      </p:sp>
      <p:cxnSp>
        <p:nvCxnSpPr>
          <p:cNvPr id="1029" name=""/>
          <p:cNvCxnSpPr/>
          <p:nvPr/>
        </p:nvCxnSpPr>
        <p:spPr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baseline="0">
          <a:solidFill>
            <a:schemeClr val="tx2"/>
          </a:solidFill>
          <a:latin typeface="Verdana"/>
          <a:ea typeface="宋体"/>
        </a:defRPr>
      </a:lvl1pPr>
    </p:titleStyle>
    <p:bodyStyle>
      <a:lvl1pPr marL="469900" lvl="0" indent="-46990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 b="0" i="0" u="none" baseline="0">
          <a:solidFill>
            <a:schemeClr val="tx1"/>
          </a:solidFill>
          <a:latin typeface="Verdana"/>
          <a:ea typeface="宋体"/>
        </a:defRPr>
      </a:lvl1pPr>
      <a:lvl2pPr marL="908050" lvl="1" indent="-436562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 b="0" i="0" u="none" baseline="0">
          <a:solidFill>
            <a:schemeClr val="tx1"/>
          </a:solidFill>
          <a:latin typeface="Verdana"/>
          <a:ea typeface="宋体"/>
        </a:defRPr>
      </a:lvl2pPr>
      <a:lvl3pPr marL="1304925" lvl="2" indent="-395288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 b="0" i="0" u="none" baseline="0">
          <a:solidFill>
            <a:schemeClr val="tx1"/>
          </a:solidFill>
          <a:latin typeface="Verdana"/>
          <a:ea typeface="宋体"/>
        </a:defRPr>
      </a:lvl3pPr>
      <a:lvl4pPr marL="1693862" lvl="3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 b="0" i="0" u="none" baseline="0">
          <a:solidFill>
            <a:schemeClr val="tx1"/>
          </a:solidFill>
          <a:latin typeface="Verdana"/>
          <a:ea typeface="宋体"/>
        </a:defRPr>
      </a:lvl4pPr>
      <a:lvl5pPr marL="2093912" lvl="4" indent="-398462" algn="l" defTabSz="91440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 b="0" i="0" u="none" baseline="0">
          <a:solidFill>
            <a:schemeClr val="tx1"/>
          </a:solidFill>
          <a:latin typeface="Verdana"/>
          <a:ea typeface="宋体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075" name="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076" name=""/>
          <p:cNvSpPr/>
          <p:nvPr/>
        </p:nvSpPr>
        <p:spPr>
          <a:xfrm>
            <a:off x="609600" y="1566863"/>
            <a:ext cx="7958138" cy="109537"/>
          </a:xfrm>
          <a:custGeom>
            <a:pathLst>
              <a:path w="7958138" h="109537" stroke="0">
                <a:moveTo>
                  <a:pt x="0" y="0"/>
                </a:moveTo>
                <a:lnTo>
                  <a:pt x="0" y="0"/>
                </a:lnTo>
                <a:lnTo>
                  <a:pt x="0" y="109537"/>
                </a:lnTo>
                <a:lnTo>
                  <a:pt x="0" y="109537"/>
                </a:lnTo>
                <a:close/>
              </a:path>
              <a:path w="7958138" h="109537">
                <a:moveTo>
                  <a:pt x="0" y="0"/>
                </a:moveTo>
                <a:lnTo>
                  <a:pt x="7958138" y="0"/>
                </a:lnTo>
              </a:path>
            </a:pathLst>
          </a:custGeom>
          <a:solidFill>
            <a:schemeClr val="accent2"/>
          </a:solidFill>
          <a:ln cmpd="sng">
            <a:solidFill>
              <a:schemeClr val="accent2"/>
            </a:solidFill>
            <a:round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endParaRPr sz="2400">
              <a:latin typeface="Times New Roman"/>
            </a:endParaRPr>
          </a:p>
        </p:txBody>
      </p:sp>
      <p:cxnSp>
        <p:nvCxnSpPr>
          <p:cNvPr id="3077" name=""/>
          <p:cNvCxnSpPr/>
          <p:nvPr/>
        </p:nvCxnSpPr>
        <p:spPr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baseline="0">
          <a:solidFill>
            <a:schemeClr val="tx2"/>
          </a:solidFill>
          <a:latin typeface="Verdana"/>
          <a:ea typeface="宋体"/>
        </a:defRPr>
      </a:lvl1pPr>
    </p:titleStyle>
    <p:bodyStyle>
      <a:lvl1pPr marL="469900" lvl="0" indent="-46990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 b="0" i="0" u="none" baseline="0">
          <a:solidFill>
            <a:schemeClr val="tx1"/>
          </a:solidFill>
          <a:latin typeface="Verdana"/>
          <a:ea typeface="宋体"/>
        </a:defRPr>
      </a:lvl1pPr>
      <a:lvl2pPr marL="908050" lvl="1" indent="-436562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 b="0" i="0" u="none" baseline="0">
          <a:solidFill>
            <a:schemeClr val="tx1"/>
          </a:solidFill>
          <a:latin typeface="Verdana"/>
          <a:ea typeface="宋体"/>
        </a:defRPr>
      </a:lvl2pPr>
      <a:lvl3pPr marL="1304925" lvl="2" indent="-395288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 b="0" i="0" u="none" baseline="0">
          <a:solidFill>
            <a:schemeClr val="tx1"/>
          </a:solidFill>
          <a:latin typeface="Verdana"/>
          <a:ea typeface="宋体"/>
        </a:defRPr>
      </a:lvl3pPr>
      <a:lvl4pPr marL="1693862" lvl="3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 b="0" i="0" u="none" baseline="0">
          <a:solidFill>
            <a:schemeClr val="tx1"/>
          </a:solidFill>
          <a:latin typeface="Verdana"/>
          <a:ea typeface="宋体"/>
        </a:defRPr>
      </a:lvl4pPr>
      <a:lvl5pPr marL="2093912" lvl="4" indent="-398462" algn="l" defTabSz="91440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 b="0" i="0" u="none" baseline="0">
          <a:solidFill>
            <a:schemeClr val="tx1"/>
          </a:solidFill>
          <a:latin typeface="Verdana"/>
          <a:ea typeface="宋体"/>
        </a:defRPr>
      </a:lvl5pPr>
    </p:bodyStyle>
    <p:otherStyle/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003366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2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003366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4.png" Id="rId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Relationship Type="http://schemas.openxmlformats.org/officeDocument/2006/relationships/image" Target="/ppt/media/image5.png" Id="rId2" /><Relationship Type="http://schemas.openxmlformats.org/officeDocument/2006/relationships/image" Target="/ppt/media/image6.png" Id="rId3" /><Relationship Type="http://schemas.openxmlformats.org/officeDocument/2006/relationships/image" Target="/ppt/media/image7.png" Id="rId4" /><Relationship Type="http://schemas.openxmlformats.org/officeDocument/2006/relationships/image" Target="/ppt/media/image8.png" Id="rId5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9.png" Id="rId2" /><Relationship Type="http://schemas.openxmlformats.org/officeDocument/2006/relationships/image" Target="/ppt/media/image10.png" Id="rId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1" /><Relationship Type="http://schemas.openxmlformats.org/officeDocument/2006/relationships/image" Target="/ppt/media/image11.png" Id="rId2" /><Relationship Type="http://schemas.openxmlformats.org/officeDocument/2006/relationships/image" Target="/ppt/media/image12.png" Id="rId3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3.png" Id="rId2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Relationship Type="http://schemas.openxmlformats.org/officeDocument/2006/relationships/image" Target="/ppt/media/image11.png" Id="rId2" /><Relationship Type="http://schemas.openxmlformats.org/officeDocument/2006/relationships/image" Target="/ppt/media/image14.png" Id="rId3" /><Relationship Type="http://schemas.openxmlformats.org/officeDocument/2006/relationships/image" Target="/ppt/media/image15.png" Id="rId4" /><Relationship Type="http://schemas.openxmlformats.org/officeDocument/2006/relationships/image" Target="/ppt/media/image16.png" Id="rId5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17.png" Id="rId2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8.png" Id="rId2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.xml" Id="rId1" /><Relationship Type="http://schemas.openxmlformats.org/officeDocument/2006/relationships/image" Target="/ppt/media/image19.png" Id="rId2" /><Relationship Type="http://schemas.openxmlformats.org/officeDocument/2006/relationships/image" Target="/ppt/media/image19.png" Id="rId3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20.png" Id="rId2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"/>
          <p:cNvSpPr/>
          <p:nvPr>
            <p:ph type="ctrTitle"/>
          </p:nvPr>
        </p:nvSpPr>
        <p:spPr>
          <a:xfrm>
            <a:off x="323850" y="981075"/>
            <a:ext cx="8569325" cy="13716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 lvl="0"/>
            <a:r>
              <a:rPr lang="en-US" sz="3600">
                <a:solidFill>
                  <a:srgbClr val="0000FF"/>
                </a:solidFill>
              </a:rPr>
              <a:t>Lecture 1</a:t>
            </a:r>
            <a:r>
              <a:rPr lang="zh-CN" sz="3600">
                <a:solidFill>
                  <a:srgbClr val="0000FF"/>
                </a:solidFill>
              </a:rPr>
              <a:t>1</a:t>
            </a:r>
            <a:r>
              <a:rPr lang="en-US" sz="3600"/>
              <a:t> Time Complexity and </a:t>
            </a:r>
            <a:r>
              <a:rPr lang="en-US" sz="3600">
                <a:solidFill>
                  <a:srgbClr val="0000FF"/>
                </a:solidFill>
              </a:rPr>
              <a:t>P</a:t>
            </a:r>
            <a:endParaRPr lang="en-US" sz="3600">
              <a:solidFill>
                <a:srgbClr val="0000FF"/>
              </a:solidFill>
            </a:endParaRPr>
          </a:p>
        </p:txBody>
      </p:sp>
      <p:sp>
        <p:nvSpPr>
          <p:cNvPr id="6147" name="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buFont typeface="Wingdings" charset="2"/>
              <a:buChar char="p"/>
            </a:pPr>
            <a:r>
              <a:t>Time complexity,</a:t>
            </a:r>
          </a:p>
          <a:p>
            <a:pPr lvl="0">
              <a:buFont typeface="Wingdings" charset="2"/>
              <a:buChar char="p"/>
            </a:pPr>
            <a:r>
              <a:t>complexity relations among models </a:t>
            </a:r>
          </a:p>
          <a:p>
            <a:pPr lvl="0">
              <a:buFont typeface="Wingdings" charset="2"/>
              <a:buChar char="p"/>
            </a:pPr>
            <a:r>
              <a:t>the class </a:t>
            </a:r>
            <a:r>
              <a:rPr>
                <a:solidFill>
                  <a:srgbClr val="0000FF"/>
                </a:solidFill>
              </a:rPr>
              <a:t>P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5362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t>Simulation of TM</a:t>
            </a:r>
          </a:p>
        </p:txBody>
      </p:sp>
      <p:sp>
        <p:nvSpPr>
          <p:cNvPr id="15363" name=""/>
          <p:cNvSpPr/>
          <p:nvPr/>
        </p:nvSpPr>
        <p:spPr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sz="2400">
                <a:latin typeface="Lucida Sans Unicode"/>
              </a:rPr>
              <a:t>δ</a:t>
            </a:r>
            <a:r>
              <a:rPr sz="2400">
                <a:latin typeface="Tahoma"/>
              </a:rPr>
              <a:t>(q, 0) = (q, 0, R)</a:t>
            </a:r>
            <a:endParaRPr sz="2400">
              <a:latin typeface="Tahoma"/>
            </a:endParaRPr>
          </a:p>
          <a:p>
            <a:pPr lvl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sz="2400">
                <a:solidFill>
                  <a:srgbClr val="FF0066"/>
                </a:solidFill>
                <a:latin typeface="Lucida Sans Unicode"/>
              </a:rPr>
              <a:t>δ</a:t>
            </a:r>
            <a:r>
              <a:rPr sz="2400">
                <a:solidFill>
                  <a:srgbClr val="FF0066"/>
                </a:solidFill>
                <a:latin typeface="Tahoma"/>
              </a:rPr>
              <a:t>(q, 1) = (f, 0, R)</a:t>
            </a:r>
            <a:endParaRPr sz="2400">
              <a:solidFill>
                <a:srgbClr val="FF0066"/>
              </a:solidFill>
              <a:latin typeface="Tahoma"/>
            </a:endParaRPr>
          </a:p>
          <a:p>
            <a:pPr lvl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sz="2400">
                <a:latin typeface="Lucida Sans Unicode"/>
              </a:rPr>
              <a:t>δ</a:t>
            </a:r>
            <a:r>
              <a:rPr sz="2400">
                <a:latin typeface="Tahoma"/>
              </a:rPr>
              <a:t>(q, B) = (q, 1, L)</a:t>
            </a:r>
            <a:endParaRPr sz="2400">
              <a:latin typeface="Tahoma"/>
            </a:endParaRPr>
          </a:p>
        </p:txBody>
      </p:sp>
      <p:cxnSp>
        <p:nvCxnSpPr>
          <p:cNvPr id="15364" name=""/>
          <p:cNvCxnSpPr/>
          <p:nvPr/>
        </p:nvCxnSpPr>
        <p:spPr>
          <a:xfrm>
            <a:off x="1676400" y="4876800"/>
            <a:ext cx="373380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5365" name=""/>
          <p:cNvCxnSpPr/>
          <p:nvPr/>
        </p:nvCxnSpPr>
        <p:spPr>
          <a:xfrm>
            <a:off x="1676400" y="5334000"/>
            <a:ext cx="373380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5366" name=""/>
          <p:cNvCxnSpPr/>
          <p:nvPr/>
        </p:nvCxnSpPr>
        <p:spPr>
          <a:xfrm flipH="1">
            <a:off x="2286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sp>
        <p:nvSpPr>
          <p:cNvPr id="15367" name=""/>
          <p:cNvSpPr/>
          <p:nvPr/>
        </p:nvSpPr>
        <p:spPr>
          <a:xfrm>
            <a:off x="1676400" y="4876800"/>
            <a:ext cx="2092325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 sz="2400">
                <a:latin typeface="Tahoma"/>
              </a:rPr>
              <a:t>0  0  1  B  . . .</a:t>
            </a:r>
            <a:endParaRPr sz="2400">
              <a:latin typeface="Tahoma"/>
            </a:endParaRPr>
          </a:p>
        </p:txBody>
      </p:sp>
      <p:cxnSp>
        <p:nvCxnSpPr>
          <p:cNvPr id="15368" name=""/>
          <p:cNvCxnSpPr/>
          <p:nvPr/>
        </p:nvCxnSpPr>
        <p:spPr>
          <a:xfrm flipH="1">
            <a:off x="2667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5369" name=""/>
          <p:cNvCxnSpPr/>
          <p:nvPr/>
        </p:nvCxnSpPr>
        <p:spPr>
          <a:xfrm flipH="1">
            <a:off x="3048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5370" name=""/>
          <p:cNvCxnSpPr/>
          <p:nvPr/>
        </p:nvCxnSpPr>
        <p:spPr>
          <a:xfrm flipH="1">
            <a:off x="3429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5371" name=""/>
          <p:cNvCxnSpPr/>
          <p:nvPr/>
        </p:nvCxnSpPr>
        <p:spPr>
          <a:xfrm flipH="1">
            <a:off x="3810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5372" name=""/>
          <p:cNvCxnSpPr/>
          <p:nvPr/>
        </p:nvCxnSpPr>
        <p:spPr>
          <a:xfrm flipH="1">
            <a:off x="4191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5373" name=""/>
          <p:cNvCxnSpPr/>
          <p:nvPr/>
        </p:nvCxnSpPr>
        <p:spPr>
          <a:xfrm flipH="1">
            <a:off x="4572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grpSp>
        <p:nvGrpSpPr>
          <p:cNvPr id="15374" name=""/>
          <p:cNvGrpSpPr/>
          <p:nvPr/>
        </p:nvGrpSpPr>
        <p:grpSpPr>
          <a:xfrm>
            <a:off x="2124075" y="3429000"/>
            <a:ext cx="914400" cy="1371600"/>
            <a:chExt cx="576" cy="864"/>
          </a:xfrm>
        </p:grpSpPr>
        <p:sp>
          <p:nvSpPr>
            <p:cNvPr id="15375" name=""/>
            <p:cNvSpPr/>
            <p:nvPr/>
          </p:nvSpPr>
          <p:spPr>
            <a:xfrm>
              <a:off x="0" y="0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cmpd="sng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lvl="0" algn="ctr"/>
              <a:r>
                <a:rPr sz="2400">
                  <a:latin typeface="Tahoma"/>
                </a:rPr>
                <a:t>q</a:t>
              </a:r>
              <a:endParaRPr sz="2400">
                <a:latin typeface="Tahoma"/>
              </a:endParaRPr>
            </a:p>
          </p:txBody>
        </p:sp>
        <p:cxnSp>
          <p:nvCxnSpPr>
            <p:cNvPr id="15376" name=""/>
            <p:cNvCxnSpPr/>
            <p:nvPr/>
          </p:nvCxnSpPr>
          <p:spPr>
            <a:xfrm flipH="1">
              <a:off x="288" y="528"/>
              <a:ext cx="0" cy="336"/>
            </a:xfrm>
            <a:prstGeom prst="line">
              <a:avLst/>
            </a:prstGeom>
            <a:noFill/>
            <a:ln cmpd="sng">
              <a:solidFill>
                <a:schemeClr val="tx1"/>
              </a:solidFill>
              <a:miter/>
              <a:tailEnd type="triangle"/>
            </a:ln>
          </p:spPr>
        </p:cxnSp>
      </p:grpSp>
      <p:cxnSp>
        <p:nvCxnSpPr>
          <p:cNvPr id="15377" name=""/>
          <p:cNvCxnSpPr/>
          <p:nvPr/>
        </p:nvCxnSpPr>
        <p:spPr>
          <a:xfrm flipH="1">
            <a:off x="1692275" y="4868863"/>
            <a:ext cx="0" cy="360362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t>Configuration</a:t>
            </a:r>
          </a:p>
        </p:txBody>
      </p:sp>
      <p:cxnSp>
        <p:nvCxnSpPr>
          <p:cNvPr id="16387" name=""/>
          <p:cNvCxnSpPr/>
          <p:nvPr/>
        </p:nvCxnSpPr>
        <p:spPr>
          <a:xfrm>
            <a:off x="1676400" y="4876800"/>
            <a:ext cx="373380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6388" name=""/>
          <p:cNvCxnSpPr/>
          <p:nvPr/>
        </p:nvCxnSpPr>
        <p:spPr>
          <a:xfrm>
            <a:off x="1676400" y="5334000"/>
            <a:ext cx="373380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6389" name=""/>
          <p:cNvCxnSpPr/>
          <p:nvPr/>
        </p:nvCxnSpPr>
        <p:spPr>
          <a:xfrm flipH="1">
            <a:off x="2286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sp>
        <p:nvSpPr>
          <p:cNvPr id="16390" name=""/>
          <p:cNvSpPr/>
          <p:nvPr/>
        </p:nvSpPr>
        <p:spPr>
          <a:xfrm>
            <a:off x="1676400" y="4876800"/>
            <a:ext cx="2282825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 sz="2400">
                <a:latin typeface="Tahoma"/>
              </a:rPr>
              <a:t>  0  0  1  B  . . .</a:t>
            </a:r>
            <a:endParaRPr sz="2400">
              <a:latin typeface="Tahoma"/>
            </a:endParaRPr>
          </a:p>
        </p:txBody>
      </p:sp>
      <p:cxnSp>
        <p:nvCxnSpPr>
          <p:cNvPr id="16391" name=""/>
          <p:cNvCxnSpPr/>
          <p:nvPr/>
        </p:nvCxnSpPr>
        <p:spPr>
          <a:xfrm flipH="1">
            <a:off x="2667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6392" name=""/>
          <p:cNvCxnSpPr/>
          <p:nvPr/>
        </p:nvCxnSpPr>
        <p:spPr>
          <a:xfrm flipH="1">
            <a:off x="3048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6393" name=""/>
          <p:cNvCxnSpPr/>
          <p:nvPr/>
        </p:nvCxnSpPr>
        <p:spPr>
          <a:xfrm flipH="1">
            <a:off x="3429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6394" name=""/>
          <p:cNvCxnSpPr/>
          <p:nvPr/>
        </p:nvCxnSpPr>
        <p:spPr>
          <a:xfrm flipH="1">
            <a:off x="3810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6395" name=""/>
          <p:cNvCxnSpPr/>
          <p:nvPr/>
        </p:nvCxnSpPr>
        <p:spPr>
          <a:xfrm flipH="1">
            <a:off x="4191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6396" name=""/>
          <p:cNvCxnSpPr/>
          <p:nvPr/>
        </p:nvCxnSpPr>
        <p:spPr>
          <a:xfrm flipH="1">
            <a:off x="4572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grpSp>
        <p:nvGrpSpPr>
          <p:cNvPr id="16397" name=""/>
          <p:cNvGrpSpPr/>
          <p:nvPr/>
        </p:nvGrpSpPr>
        <p:grpSpPr>
          <a:xfrm>
            <a:off x="2268538" y="3500438"/>
            <a:ext cx="914400" cy="1371600"/>
            <a:chExt cx="576" cy="864"/>
          </a:xfrm>
        </p:grpSpPr>
        <p:sp>
          <p:nvSpPr>
            <p:cNvPr id="16398" name=""/>
            <p:cNvSpPr/>
            <p:nvPr/>
          </p:nvSpPr>
          <p:spPr>
            <a:xfrm>
              <a:off x="0" y="0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cmpd="sng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lvl="0" algn="ctr"/>
              <a:r>
                <a:rPr sz="2400">
                  <a:latin typeface="Tahoma"/>
                </a:rPr>
                <a:t>q</a:t>
              </a:r>
              <a:endParaRPr sz="2400">
                <a:latin typeface="Tahoma"/>
              </a:endParaRPr>
            </a:p>
          </p:txBody>
        </p:sp>
        <p:cxnSp>
          <p:nvCxnSpPr>
            <p:cNvPr id="16399" name=""/>
            <p:cNvCxnSpPr/>
            <p:nvPr/>
          </p:nvCxnSpPr>
          <p:spPr>
            <a:xfrm flipH="1">
              <a:off x="288" y="528"/>
              <a:ext cx="0" cy="336"/>
            </a:xfrm>
            <a:prstGeom prst="line">
              <a:avLst/>
            </a:prstGeom>
            <a:noFill/>
            <a:ln cmpd="sng">
              <a:solidFill>
                <a:schemeClr val="tx1"/>
              </a:solidFill>
              <a:miter/>
              <a:tailEnd type="triangle"/>
            </a:ln>
          </p:spPr>
        </p:cxnSp>
      </p:grpSp>
      <p:sp>
        <p:nvSpPr>
          <p:cNvPr id="16400" name=""/>
          <p:cNvSpPr/>
          <p:nvPr/>
        </p:nvSpPr>
        <p:spPr>
          <a:xfrm>
            <a:off x="6856413" y="4595813"/>
            <a:ext cx="922337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00</a:t>
            </a:r>
            <a:r>
              <a:rPr>
                <a:solidFill>
                  <a:srgbClr val="FF0066"/>
                </a:solidFill>
                <a:latin typeface="Verdana"/>
              </a:rPr>
              <a:t>q</a:t>
            </a:r>
            <a:r>
              <a:rPr>
                <a:latin typeface="Verdana"/>
              </a:rPr>
              <a:t>1B</a:t>
            </a:r>
            <a:endParaRPr>
              <a:latin typeface="Verdana"/>
            </a:endParaRPr>
          </a:p>
        </p:txBody>
      </p:sp>
      <p:sp>
        <p:nvSpPr>
          <p:cNvPr id="16401" name=""/>
          <p:cNvSpPr/>
          <p:nvPr/>
        </p:nvSpPr>
        <p:spPr>
          <a:xfrm>
            <a:off x="5580063" y="2205038"/>
            <a:ext cx="2882900" cy="1190625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rgbClr val="FF0066"/>
                </a:solidFill>
                <a:latin typeface="Verdana"/>
              </a:rPr>
              <a:t>Start</a:t>
            </a:r>
            <a:r>
              <a:rPr>
                <a:solidFill>
                  <a:srgbClr val="0000FF"/>
                </a:solidFill>
                <a:latin typeface="Verdana"/>
              </a:rPr>
              <a:t> configuration</a:t>
            </a:r>
            <a:endParaRPr>
              <a:solidFill>
                <a:srgbClr val="0000FF"/>
              </a:solidFill>
              <a:latin typeface="Verdana"/>
            </a:endParaRPr>
          </a:p>
          <a:p>
            <a:pPr lvl="0"/>
            <a:r>
              <a:rPr>
                <a:solidFill>
                  <a:srgbClr val="FF0066"/>
                </a:solidFill>
                <a:latin typeface="Verdana"/>
              </a:rPr>
              <a:t>Accepting</a:t>
            </a:r>
            <a:r>
              <a:rPr>
                <a:solidFill>
                  <a:srgbClr val="0000FF"/>
                </a:solidFill>
                <a:latin typeface="Verdana"/>
              </a:rPr>
              <a:t> configuration</a:t>
            </a:r>
            <a:endParaRPr>
              <a:solidFill>
                <a:srgbClr val="0000FF"/>
              </a:solidFill>
              <a:latin typeface="Verdana"/>
            </a:endParaRPr>
          </a:p>
          <a:p>
            <a:pPr lvl="0"/>
            <a:r>
              <a:rPr>
                <a:solidFill>
                  <a:srgbClr val="FF0066"/>
                </a:solidFill>
                <a:latin typeface="Verdana"/>
              </a:rPr>
              <a:t>Rejecting</a:t>
            </a:r>
            <a:r>
              <a:rPr>
                <a:solidFill>
                  <a:srgbClr val="0000FF"/>
                </a:solidFill>
                <a:latin typeface="Verdana"/>
              </a:rPr>
              <a:t> configuration</a:t>
            </a:r>
            <a:endParaRPr>
              <a:solidFill>
                <a:srgbClr val="0000FF"/>
              </a:solidFill>
              <a:latin typeface="Verdana"/>
            </a:endParaRPr>
          </a:p>
          <a:p>
            <a:pPr lvl="0"/>
            <a:r>
              <a:rPr>
                <a:solidFill>
                  <a:srgbClr val="FF0066"/>
                </a:solidFill>
                <a:latin typeface="Verdana"/>
              </a:rPr>
              <a:t>Halting </a:t>
            </a:r>
            <a:r>
              <a:rPr>
                <a:solidFill>
                  <a:srgbClr val="0000FF"/>
                </a:solidFill>
                <a:latin typeface="Verdana"/>
              </a:rPr>
              <a:t>Configuration</a:t>
            </a:r>
            <a:endParaRPr>
              <a:solidFill>
                <a:srgbClr val="0000FF"/>
              </a:solidFill>
              <a:latin typeface="Verdana"/>
            </a:endParaRPr>
          </a:p>
        </p:txBody>
      </p:sp>
      <p:cxnSp>
        <p:nvCxnSpPr>
          <p:cNvPr id="16402" name=""/>
          <p:cNvCxnSpPr/>
          <p:nvPr/>
        </p:nvCxnSpPr>
        <p:spPr>
          <a:xfrm flipH="1">
            <a:off x="3348038" y="2781300"/>
            <a:ext cx="2160587" cy="935038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16403" name=""/>
          <p:cNvCxnSpPr/>
          <p:nvPr/>
        </p:nvCxnSpPr>
        <p:spPr>
          <a:xfrm flipH="1">
            <a:off x="1692275" y="4868863"/>
            <a:ext cx="0" cy="5048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10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t>Computation path</a:t>
            </a:r>
          </a:p>
        </p:txBody>
      </p:sp>
      <p:sp>
        <p:nvSpPr>
          <p:cNvPr id="17411" name=""/>
          <p:cNvSpPr/>
          <p:nvPr/>
        </p:nvSpPr>
        <p:spPr>
          <a:xfrm>
            <a:off x="1166813" y="2133600"/>
            <a:ext cx="490537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C0</a:t>
            </a:r>
            <a:endParaRPr>
              <a:latin typeface="Verdana"/>
            </a:endParaRPr>
          </a:p>
        </p:txBody>
      </p:sp>
      <p:sp>
        <p:nvSpPr>
          <p:cNvPr id="17412" name=""/>
          <p:cNvSpPr/>
          <p:nvPr/>
        </p:nvSpPr>
        <p:spPr>
          <a:xfrm>
            <a:off x="1187450" y="3141663"/>
            <a:ext cx="490538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C1</a:t>
            </a:r>
            <a:endParaRPr>
              <a:latin typeface="Verdana"/>
            </a:endParaRPr>
          </a:p>
        </p:txBody>
      </p:sp>
      <p:sp>
        <p:nvSpPr>
          <p:cNvPr id="17413" name=""/>
          <p:cNvSpPr/>
          <p:nvPr/>
        </p:nvSpPr>
        <p:spPr>
          <a:xfrm>
            <a:off x="1116013" y="4005263"/>
            <a:ext cx="490537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C2</a:t>
            </a:r>
            <a:endParaRPr>
              <a:latin typeface="Verdana"/>
            </a:endParaRPr>
          </a:p>
        </p:txBody>
      </p:sp>
      <p:sp>
        <p:nvSpPr>
          <p:cNvPr id="17414" name=""/>
          <p:cNvSpPr/>
          <p:nvPr/>
        </p:nvSpPr>
        <p:spPr>
          <a:xfrm>
            <a:off x="1042988" y="5516563"/>
            <a:ext cx="65087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C</a:t>
            </a:r>
            <a:r>
              <a:rPr sz="1200">
                <a:latin typeface="Verdana"/>
              </a:rPr>
              <a:t>l(</a:t>
            </a:r>
            <a:r>
              <a:rPr sz="1200">
                <a:solidFill>
                  <a:srgbClr val="0000FF"/>
                </a:solidFill>
                <a:latin typeface="Verdana"/>
              </a:rPr>
              <a:t>w</a:t>
            </a:r>
            <a:r>
              <a:rPr sz="1200">
                <a:latin typeface="Verdana"/>
              </a:rPr>
              <a:t>)</a:t>
            </a:r>
            <a:endParaRPr sz="1200">
              <a:latin typeface="Verdana"/>
            </a:endParaRPr>
          </a:p>
        </p:txBody>
      </p:sp>
      <p:cxnSp>
        <p:nvCxnSpPr>
          <p:cNvPr id="17415" name=""/>
          <p:cNvCxnSpPr/>
          <p:nvPr/>
        </p:nvCxnSpPr>
        <p:spPr>
          <a:xfrm flipH="1">
            <a:off x="1403350" y="2492375"/>
            <a:ext cx="0" cy="6477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17416" name=""/>
          <p:cNvCxnSpPr/>
          <p:nvPr/>
        </p:nvCxnSpPr>
        <p:spPr>
          <a:xfrm flipH="1">
            <a:off x="1403350" y="3429000"/>
            <a:ext cx="0" cy="5762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17417" name=""/>
          <p:cNvCxnSpPr/>
          <p:nvPr/>
        </p:nvCxnSpPr>
        <p:spPr>
          <a:xfrm flipH="1">
            <a:off x="1331913" y="4365625"/>
            <a:ext cx="0" cy="287338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sp>
        <p:nvSpPr>
          <p:cNvPr id="17418" name=""/>
          <p:cNvSpPr/>
          <p:nvPr/>
        </p:nvSpPr>
        <p:spPr>
          <a:xfrm>
            <a:off x="1187450" y="4797425"/>
            <a:ext cx="458788" cy="320675"/>
          </a:xfrm>
          <a:prstGeom prst="rect">
            <a:avLst/>
          </a:prstGeom>
          <a:noFill/>
          <a:ln>
            <a:noFill/>
          </a:ln>
        </p:spPr>
        <p:txBody>
          <a:bodyPr vert="vert"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…</a:t>
            </a:r>
            <a:endParaRPr>
              <a:latin typeface="Verdana"/>
            </a:endParaRPr>
          </a:p>
        </p:txBody>
      </p:sp>
      <p:cxnSp>
        <p:nvCxnSpPr>
          <p:cNvPr id="17419" name=""/>
          <p:cNvCxnSpPr/>
          <p:nvPr/>
        </p:nvCxnSpPr>
        <p:spPr>
          <a:xfrm flipH="1">
            <a:off x="1331913" y="5229225"/>
            <a:ext cx="0" cy="35877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sp>
        <p:nvSpPr>
          <p:cNvPr id="17420" name=""/>
          <p:cNvSpPr/>
          <p:nvPr/>
        </p:nvSpPr>
        <p:spPr>
          <a:xfrm>
            <a:off x="0" y="1577975"/>
            <a:ext cx="3281363" cy="396875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 sz="2000">
                <a:latin typeface="Verdana"/>
              </a:rPr>
              <a:t>For input w of </a:t>
            </a:r>
            <a:r>
              <a:rPr sz="2000">
                <a:solidFill>
                  <a:srgbClr val="0000FF"/>
                </a:solidFill>
                <a:latin typeface="Verdana"/>
              </a:rPr>
              <a:t>length n</a:t>
            </a:r>
            <a:r>
              <a:rPr sz="2000">
                <a:latin typeface="Verdana"/>
              </a:rPr>
              <a:t>,,</a:t>
            </a:r>
            <a:endParaRPr sz="2000">
              <a:latin typeface="Verdana"/>
            </a:endParaRPr>
          </a:p>
        </p:txBody>
      </p:sp>
      <p:sp>
        <p:nvSpPr>
          <p:cNvPr id="17421" name=""/>
          <p:cNvSpPr/>
          <p:nvPr/>
        </p:nvSpPr>
        <p:spPr>
          <a:xfrm>
            <a:off x="3184525" y="3300413"/>
            <a:ext cx="4954588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chemeClr val="accent2"/>
                </a:solidFill>
                <a:latin typeface="Verdana"/>
              </a:rPr>
              <a:t>f(n)=</a:t>
            </a:r>
            <a:r>
              <a:rPr>
                <a:solidFill>
                  <a:srgbClr val="0000FF"/>
                </a:solidFill>
                <a:latin typeface="Verdana"/>
              </a:rPr>
              <a:t>max</a:t>
            </a:r>
            <a:r>
              <a:rPr>
                <a:latin typeface="Verdana"/>
              </a:rPr>
              <a:t>{l(w):w is an input of length n}</a:t>
            </a:r>
            <a:endParaRPr>
              <a:latin typeface="Verdana"/>
            </a:endParaRPr>
          </a:p>
        </p:txBody>
      </p:sp>
      <p:sp>
        <p:nvSpPr>
          <p:cNvPr id="17422" name=""/>
          <p:cNvSpPr/>
          <p:nvPr/>
        </p:nvSpPr>
        <p:spPr>
          <a:xfrm>
            <a:off x="3327400" y="38798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endParaRPr sz="2800">
              <a:solidFill>
                <a:schemeClr val="bg1"/>
              </a:solidFill>
            </a:endParaRPr>
          </a:p>
        </p:txBody>
      </p:sp>
      <p:sp>
        <p:nvSpPr>
          <p:cNvPr id="17423" name=""/>
          <p:cNvSpPr/>
          <p:nvPr/>
        </p:nvSpPr>
        <p:spPr>
          <a:xfrm>
            <a:off x="3203575" y="4437063"/>
            <a:ext cx="1593850" cy="406400"/>
          </a:xfrm>
          <a:prstGeom prst="rect">
            <a:avLst/>
          </a:prstGeom>
          <a:solidFill>
            <a:srgbClr val="FF6600"/>
          </a:solidFill>
          <a:ln cmpd="sng">
            <a:solidFill>
              <a:srgbClr val="000000"/>
            </a:solidFill>
            <a:miter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 sz="2000">
                <a:solidFill>
                  <a:schemeClr val="bg1"/>
                </a:solidFill>
                <a:latin typeface="Verdana"/>
                <a:ea typeface="黑体"/>
              </a:rPr>
              <a:t>Worst case</a:t>
            </a:r>
            <a:endParaRPr sz="2000">
              <a:solidFill>
                <a:schemeClr val="bg1"/>
              </a:solidFill>
              <a:latin typeface="Verdana"/>
              <a:ea typeface="黑体"/>
            </a:endParaRPr>
          </a:p>
        </p:txBody>
      </p:sp>
      <p:cxnSp>
        <p:nvCxnSpPr>
          <p:cNvPr id="17424" name=""/>
          <p:cNvCxnSpPr/>
          <p:nvPr/>
        </p:nvCxnSpPr>
        <p:spPr>
          <a:xfrm flipH="1" flipV="1">
            <a:off x="4067175" y="3573463"/>
            <a:ext cx="0" cy="719137"/>
          </a:xfrm>
          <a:prstGeom prst="line">
            <a:avLst/>
          </a:prstGeom>
          <a:noFill/>
          <a:ln cmpd="sng">
            <a:solidFill>
              <a:srgbClr val="000000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600">
                <a:solidFill>
                  <a:srgbClr val="0000FF"/>
                </a:solidFill>
              </a:rPr>
              <a:t>Algorithm analysis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8435" name=""/>
          <p:cNvSpPr/>
          <p:nvPr>
            <p:ph type="body" idx="1"/>
          </p:nvPr>
        </p:nvSpPr>
        <p:spPr>
          <a:xfrm>
            <a:off x="539750" y="1773238"/>
            <a:ext cx="8108950" cy="43402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>
              <a:lnSpc>
                <a:spcPct val="90000"/>
              </a:lnSpc>
            </a:pPr>
            <a:r>
              <a:rPr sz="2200"/>
              <a:t>Let  </a:t>
            </a:r>
            <a:endParaRPr sz="2200"/>
          </a:p>
          <a:p>
            <a:pPr lvl="0">
              <a:lnSpc>
                <a:spcPct val="90000"/>
              </a:lnSpc>
              <a:buNone/>
            </a:pPr>
            <a:r>
              <a:rPr sz="2200"/>
              <a:t>M</a:t>
            </a:r>
            <a:r>
              <a:rPr sz="1200"/>
              <a:t>1</a:t>
            </a:r>
            <a:r>
              <a:rPr sz="2200"/>
              <a:t>=“On input string w of length n:</a:t>
            </a:r>
            <a:endParaRPr sz="2200"/>
          </a:p>
          <a:p>
            <a:pPr lvl="0">
              <a:lnSpc>
                <a:spcPct val="90000"/>
              </a:lnSpc>
              <a:buNone/>
            </a:pPr>
            <a:r>
              <a:rPr sz="2200"/>
              <a:t>	1.Scan across the tape and </a:t>
            </a:r>
            <a:r>
              <a:rPr sz="2200">
                <a:solidFill>
                  <a:schemeClr val="accent2"/>
                </a:solidFill>
              </a:rPr>
              <a:t>reject</a:t>
            </a:r>
            <a:r>
              <a:rPr sz="2200"/>
              <a:t> if a 0 is found to the right of a 1.</a:t>
            </a:r>
            <a:endParaRPr sz="2200"/>
          </a:p>
          <a:p>
            <a:pPr lvl="0">
              <a:lnSpc>
                <a:spcPct val="90000"/>
              </a:lnSpc>
              <a:buNone/>
            </a:pPr>
            <a:r>
              <a:rPr sz="2200"/>
              <a:t>	2.Repeat the following if both 0s and 1s remain on the tape.</a:t>
            </a:r>
            <a:endParaRPr sz="2200"/>
          </a:p>
          <a:p>
            <a:pPr lvl="0">
              <a:lnSpc>
                <a:spcPct val="90000"/>
              </a:lnSpc>
              <a:buNone/>
            </a:pPr>
            <a:r>
              <a:rPr sz="2200"/>
              <a:t>	3.		Scan across the tape, crossing </a:t>
            </a:r>
            <a:r>
              <a:rPr sz="2200">
                <a:solidFill>
                  <a:srgbClr val="0000FF"/>
                </a:solidFill>
              </a:rPr>
              <a:t>a single</a:t>
            </a:r>
            <a:r>
              <a:rPr sz="2200"/>
              <a:t> 0 and </a:t>
            </a:r>
            <a:r>
              <a:rPr sz="2200">
                <a:solidFill>
                  <a:srgbClr val="0000FF"/>
                </a:solidFill>
              </a:rPr>
              <a:t>a single</a:t>
            </a:r>
            <a:r>
              <a:rPr sz="2200"/>
              <a:t> 1.</a:t>
            </a:r>
            <a:endParaRPr sz="2200"/>
          </a:p>
          <a:p>
            <a:pPr lvl="0">
              <a:lnSpc>
                <a:spcPct val="90000"/>
              </a:lnSpc>
              <a:buNone/>
            </a:pPr>
            <a:r>
              <a:rPr sz="2200"/>
              <a:t>	4.If 0s still remain after all the 1s have been crossed off, or if 1s still remain after all the 0s have been crossed off, </a:t>
            </a:r>
            <a:r>
              <a:rPr sz="2200">
                <a:solidFill>
                  <a:schemeClr val="accent2"/>
                </a:solidFill>
              </a:rPr>
              <a:t>reject</a:t>
            </a:r>
            <a:r>
              <a:rPr sz="2200"/>
              <a:t>. O.W., if neither 0s nor 1s remain on the tape, </a:t>
            </a:r>
            <a:r>
              <a:rPr sz="2200">
                <a:solidFill>
                  <a:schemeClr val="accent2"/>
                </a:solidFill>
              </a:rPr>
              <a:t>accept</a:t>
            </a:r>
            <a:r>
              <a:rPr sz="2200"/>
              <a:t>.”</a:t>
            </a:r>
            <a:endParaRPr sz="2200"/>
          </a:p>
        </p:txBody>
      </p:sp>
      <p:pic>
        <p:nvPicPr>
          <p:cNvPr id="18436" name=""/>
          <p:cNvPicPr/>
          <p:nvPr>
            <p:ph idx="1"/>
          </p:nvPr>
        </p:nvPicPr>
        <p:blipFill>
          <a:blip r:embed="rId2"/>
          <a:stretch/>
        </p:blipFill>
        <p:spPr>
          <a:xfrm>
            <a:off x="1692275" y="1700213"/>
            <a:ext cx="2592388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37" name=""/>
          <p:cNvSpPr/>
          <p:nvPr/>
        </p:nvSpPr>
        <p:spPr>
          <a:xfrm>
            <a:off x="1187450" y="6165850"/>
            <a:ext cx="292735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rgbClr val="FF9900"/>
                </a:solidFill>
                <a:latin typeface="Verdana"/>
              </a:rPr>
              <a:t>What is the worst case?</a:t>
            </a:r>
            <a:endParaRPr>
              <a:solidFill>
                <a:srgbClr val="FF99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9458" name="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>
                <a:solidFill>
                  <a:srgbClr val="0000FF"/>
                </a:solidFill>
              </a:rPr>
              <a:t>Big-O notation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459" name=""/>
          <p:cNvSpPr/>
          <p:nvPr>
            <p:ph type="body" idx="1"/>
          </p:nvPr>
        </p:nvSpPr>
        <p:spPr>
          <a:xfrm>
            <a:off x="539750" y="1773238"/>
            <a:ext cx="8108950" cy="43402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/>
            <a:r>
              <a:t>g(n) is </a:t>
            </a:r>
            <a:r>
              <a:rPr>
                <a:solidFill>
                  <a:schemeClr val="accent2"/>
                </a:solidFill>
              </a:rPr>
              <a:t>an asymptotic upper bound</a:t>
            </a:r>
            <a:r>
              <a:t> or simply </a:t>
            </a:r>
            <a:r>
              <a:rPr>
                <a:solidFill>
                  <a:schemeClr val="accent2"/>
                </a:solidFill>
              </a:rPr>
              <a:t>upper bound</a:t>
            </a:r>
            <a:r>
              <a:t> for f(n) if </a:t>
            </a:r>
          </a:p>
          <a:p>
            <a:pPr lvl="0"/>
          </a:p>
          <a:p>
            <a:pPr lvl="0">
              <a:buNone/>
            </a:pPr>
            <a:r>
              <a:t>   which is denoted f(n)=O(g(n)). </a:t>
            </a:r>
          </a:p>
          <a:p>
            <a:pPr lvl="0">
              <a:buFont typeface="Wingdings" charset="2"/>
            </a:pPr>
            <a:r>
              <a:rPr>
                <a:solidFill>
                  <a:schemeClr val="accent2"/>
                </a:solidFill>
              </a:rPr>
              <a:t>Polynomial bound</a:t>
            </a:r>
            <a:r>
              <a:t>: </a:t>
            </a:r>
          </a:p>
          <a:p>
            <a:pPr lvl="0">
              <a:buFont typeface="Wingdings" charset="2"/>
            </a:pPr>
            <a:r>
              <a:rPr>
                <a:solidFill>
                  <a:schemeClr val="accent2"/>
                </a:solidFill>
              </a:rPr>
              <a:t>Exponential bound</a:t>
            </a:r>
            <a:r>
              <a:t>: </a:t>
            </a:r>
          </a:p>
          <a:p>
            <a:pPr lvl="0">
              <a:buNone/>
            </a:pPr>
          </a:p>
          <a:p>
            <a:pPr lvl="0">
              <a:buNone/>
            </a:pPr>
            <a:r>
              <a:t>For example: </a:t>
            </a:r>
          </a:p>
        </p:txBody>
      </p:sp>
      <p:pic>
        <p:nvPicPr>
          <p:cNvPr id="19460" name=""/>
          <p:cNvPicPr/>
          <p:nvPr>
            <p:ph idx="1"/>
          </p:nvPr>
        </p:nvPicPr>
        <p:blipFill>
          <a:blip r:embed="rId2"/>
          <a:stretch/>
        </p:blipFill>
        <p:spPr>
          <a:xfrm>
            <a:off x="2195513" y="2590800"/>
            <a:ext cx="5113337" cy="46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"/>
          <p:cNvPicPr/>
          <p:nvPr>
            <p:ph idx="1"/>
          </p:nvPr>
        </p:nvPicPr>
        <p:blipFill>
          <a:blip r:embed="rId3"/>
          <a:stretch/>
        </p:blipFill>
        <p:spPr>
          <a:xfrm>
            <a:off x="1476375" y="5516563"/>
            <a:ext cx="2447925" cy="118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"/>
          <p:cNvPicPr/>
          <p:nvPr/>
        </p:nvPicPr>
        <p:blipFill>
          <a:blip r:embed="rId4"/>
          <a:stretch/>
        </p:blipFill>
        <p:spPr>
          <a:xfrm>
            <a:off x="4356100" y="3573463"/>
            <a:ext cx="430213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"/>
          <p:cNvPicPr/>
          <p:nvPr/>
        </p:nvPicPr>
        <p:blipFill>
          <a:blip r:embed="rId5"/>
          <a:stretch/>
        </p:blipFill>
        <p:spPr>
          <a:xfrm>
            <a:off x="4427538" y="4076700"/>
            <a:ext cx="4318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64" name=""/>
          <p:cNvSpPr/>
          <p:nvPr/>
        </p:nvSpPr>
        <p:spPr>
          <a:xfrm>
            <a:off x="4427538" y="5589588"/>
            <a:ext cx="4149725" cy="6413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rgbClr val="0000FF"/>
                </a:solidFill>
                <a:latin typeface="Verdana"/>
              </a:rPr>
              <a:t>Disregarding both the coefficients </a:t>
            </a:r>
            <a:endParaRPr>
              <a:solidFill>
                <a:srgbClr val="0000FF"/>
              </a:solidFill>
              <a:latin typeface="Verdana"/>
            </a:endParaRPr>
          </a:p>
          <a:p>
            <a:pPr lvl="0"/>
            <a:r>
              <a:rPr>
                <a:solidFill>
                  <a:srgbClr val="0000FF"/>
                </a:solidFill>
                <a:latin typeface="Verdana"/>
              </a:rPr>
              <a:t>and any lower order terms</a:t>
            </a:r>
            <a:endParaRPr>
              <a:solidFill>
                <a:srgbClr val="0000FF"/>
              </a:solid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>
                <a:solidFill>
                  <a:srgbClr val="0000FF"/>
                </a:solidFill>
              </a:rPr>
              <a:t>Small-O notation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483" name=""/>
          <p:cNvSpPr/>
          <p:nvPr>
            <p:ph type="body" idx="1"/>
          </p:nvPr>
        </p:nvSpPr>
        <p:spPr>
          <a:xfrm>
            <a:off x="566738" y="1752600"/>
            <a:ext cx="7966075" cy="4413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/>
            <a:r>
              <a:rPr>
                <a:solidFill>
                  <a:schemeClr val="accent2"/>
                </a:solidFill>
              </a:rPr>
              <a:t>f(n)=o(g(n))</a:t>
            </a:r>
            <a:r>
              <a:t> if </a:t>
            </a:r>
          </a:p>
          <a:p>
            <a:pPr lvl="0"/>
          </a:p>
          <a:p>
            <a:pPr lvl="0"/>
          </a:p>
          <a:p>
            <a:pPr lvl="0"/>
            <a:r>
              <a:t>For example:</a:t>
            </a:r>
          </a:p>
        </p:txBody>
      </p:sp>
      <p:pic>
        <p:nvPicPr>
          <p:cNvPr id="20484" name=""/>
          <p:cNvPicPr/>
          <p:nvPr>
            <p:ph idx="1"/>
          </p:nvPr>
        </p:nvPicPr>
        <p:blipFill>
          <a:blip r:embed="rId2"/>
          <a:stretch/>
        </p:blipFill>
        <p:spPr>
          <a:xfrm>
            <a:off x="2987675" y="2144713"/>
            <a:ext cx="2447925" cy="9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"/>
          <p:cNvPicPr/>
          <p:nvPr>
            <p:ph idx="1"/>
          </p:nvPr>
        </p:nvPicPr>
        <p:blipFill>
          <a:blip r:embed="rId3"/>
          <a:stretch/>
        </p:blipFill>
        <p:spPr>
          <a:xfrm>
            <a:off x="1403350" y="3716338"/>
            <a:ext cx="3167063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600">
                <a:solidFill>
                  <a:srgbClr val="0000FF"/>
                </a:solidFill>
              </a:rPr>
              <a:t>A faster algorithm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1507" name=""/>
          <p:cNvSpPr/>
          <p:nvPr>
            <p:ph type="body" idx="1"/>
          </p:nvPr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100"/>
              <a:t>M</a:t>
            </a:r>
            <a:r>
              <a:rPr sz="1200"/>
              <a:t>2</a:t>
            </a:r>
            <a:r>
              <a:rPr sz="2100"/>
              <a:t>=“On input w:</a:t>
            </a:r>
            <a:endParaRPr sz="2100"/>
          </a:p>
          <a:p>
            <a:pPr lvl="0">
              <a:lnSpc>
                <a:spcPct val="90000"/>
              </a:lnSpc>
              <a:buNone/>
            </a:pPr>
            <a:r>
              <a:rPr sz="2100"/>
              <a:t>	1. Scan across the tape and </a:t>
            </a:r>
            <a:r>
              <a:rPr sz="2100">
                <a:solidFill>
                  <a:schemeClr val="accent2"/>
                </a:solidFill>
              </a:rPr>
              <a:t>reject</a:t>
            </a:r>
            <a:r>
              <a:rPr sz="2100"/>
              <a:t> if a 0 is found to the right of a 1.</a:t>
            </a:r>
            <a:endParaRPr sz="2100"/>
          </a:p>
          <a:p>
            <a:pPr lvl="0">
              <a:lnSpc>
                <a:spcPct val="90000"/>
              </a:lnSpc>
              <a:buNone/>
            </a:pPr>
            <a:r>
              <a:rPr sz="2100"/>
              <a:t>	2. Repeat the following as long as some 0s and some 1s remain on the tape.</a:t>
            </a:r>
            <a:endParaRPr sz="2100"/>
          </a:p>
          <a:p>
            <a:pPr lvl="0">
              <a:lnSpc>
                <a:spcPct val="90000"/>
              </a:lnSpc>
              <a:buNone/>
            </a:pPr>
            <a:r>
              <a:rPr sz="2100"/>
              <a:t>	3. 		Scan across the tape, checking whether the total number of 0s and 1s remaining is even or odd. If it is odd, </a:t>
            </a:r>
            <a:r>
              <a:rPr sz="2100">
                <a:solidFill>
                  <a:schemeClr val="accent2"/>
                </a:solidFill>
              </a:rPr>
              <a:t>reject</a:t>
            </a:r>
            <a:r>
              <a:rPr sz="2100"/>
              <a:t>. </a:t>
            </a:r>
            <a:endParaRPr sz="2100"/>
          </a:p>
          <a:p>
            <a:pPr lvl="0">
              <a:lnSpc>
                <a:spcPct val="90000"/>
              </a:lnSpc>
              <a:buNone/>
            </a:pPr>
            <a:r>
              <a:rPr sz="2100"/>
              <a:t>	4.		Scan across the tape, crossing off every other 0 starting with the first 0, and then crossing off every other 1 starting with the first 1. </a:t>
            </a:r>
            <a:endParaRPr sz="2100"/>
          </a:p>
          <a:p>
            <a:pPr lvl="0">
              <a:lnSpc>
                <a:spcPct val="90000"/>
              </a:lnSpc>
              <a:buNone/>
            </a:pPr>
            <a:r>
              <a:rPr sz="2100"/>
              <a:t>	5. If no 0s and no 1s remain on the tape, </a:t>
            </a:r>
            <a:r>
              <a:rPr sz="2100">
                <a:solidFill>
                  <a:schemeClr val="accent2"/>
                </a:solidFill>
              </a:rPr>
              <a:t>accept</a:t>
            </a:r>
            <a:r>
              <a:rPr sz="2100"/>
              <a:t>. Otherwise, </a:t>
            </a:r>
            <a:r>
              <a:rPr sz="2100">
                <a:solidFill>
                  <a:schemeClr val="accent2"/>
                </a:solidFill>
              </a:rPr>
              <a:t>reject</a:t>
            </a:r>
            <a:r>
              <a:rPr sz="2100"/>
              <a:t>. ”</a:t>
            </a:r>
            <a:endParaRPr sz="2100"/>
          </a:p>
        </p:txBody>
      </p:sp>
      <p:sp>
        <p:nvSpPr>
          <p:cNvPr id="21508" name=""/>
          <p:cNvSpPr/>
          <p:nvPr/>
        </p:nvSpPr>
        <p:spPr>
          <a:xfrm>
            <a:off x="755650" y="6216650"/>
            <a:ext cx="7704138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In fact, this is the </a:t>
            </a:r>
            <a:r>
              <a:rPr>
                <a:solidFill>
                  <a:srgbClr val="0000FF"/>
                </a:solidFill>
                <a:latin typeface="Verdana"/>
              </a:rPr>
              <a:t>most Efficient</a:t>
            </a:r>
            <a:r>
              <a:rPr>
                <a:latin typeface="Verdana"/>
              </a:rPr>
              <a:t> algorithm. Any language that can be decided in </a:t>
            </a:r>
            <a:r>
              <a:rPr>
                <a:solidFill>
                  <a:srgbClr val="0000FF"/>
                </a:solidFill>
                <a:latin typeface="Verdana"/>
              </a:rPr>
              <a:t>o(nlogn)</a:t>
            </a:r>
            <a:r>
              <a:rPr>
                <a:latin typeface="Verdana"/>
              </a:rPr>
              <a:t> on a single-tape TM is </a:t>
            </a:r>
            <a:r>
              <a:rPr>
                <a:solidFill>
                  <a:srgbClr val="0000FF"/>
                </a:solidFill>
                <a:latin typeface="Verdana"/>
              </a:rPr>
              <a:t>regular</a:t>
            </a:r>
            <a:r>
              <a:rPr>
                <a:latin typeface="Verdana"/>
              </a:rPr>
              <a:t>.</a:t>
            </a:r>
            <a:endParaRPr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200">
                <a:solidFill>
                  <a:srgbClr val="0000FF"/>
                </a:solidFill>
              </a:rPr>
              <a:t>Time complexity on a 2-tape TM</a:t>
            </a:r>
            <a:endParaRPr sz="3200">
              <a:solidFill>
                <a:srgbClr val="0000FF"/>
              </a:solidFill>
            </a:endParaRPr>
          </a:p>
        </p:txBody>
      </p:sp>
      <p:sp>
        <p:nvSpPr>
          <p:cNvPr id="22531" name=""/>
          <p:cNvSpPr/>
          <p:nvPr>
            <p:ph type="body" idx="1"/>
          </p:nvPr>
        </p:nvSpPr>
        <p:spPr>
          <a:xfrm>
            <a:off x="323850" y="1752600"/>
            <a:ext cx="8496300" cy="43402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>
              <a:lnSpc>
                <a:spcPct val="80000"/>
              </a:lnSpc>
            </a:pPr>
            <a:r>
              <a:rPr sz="2600"/>
              <a:t>M</a:t>
            </a:r>
            <a:r>
              <a:rPr sz="1600"/>
              <a:t>3</a:t>
            </a:r>
            <a:r>
              <a:rPr sz="2600"/>
              <a:t> is a 2-tape TM.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M</a:t>
            </a:r>
            <a:r>
              <a:rPr sz="1600"/>
              <a:t>3</a:t>
            </a:r>
            <a:r>
              <a:rPr sz="2600"/>
              <a:t>=“On input w: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	1. Scan across the tape and </a:t>
            </a:r>
            <a:r>
              <a:rPr sz="2600">
                <a:solidFill>
                  <a:schemeClr val="accent2"/>
                </a:solidFill>
              </a:rPr>
              <a:t>reject</a:t>
            </a:r>
            <a:r>
              <a:rPr sz="2600"/>
              <a:t> if a 0 is found to the right of a 1.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	2. Scan across the 0s and tape 1 until the first 1. At the same time, copy the 0s onto Tape 2. 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	3. Scan across the 1s on Tape 1 until the end of the input. For each 1 read on Tape 1, cross off a 0 on Tape 2. If all 0s are crossed off before all the 1s are read, </a:t>
            </a:r>
            <a:r>
              <a:rPr sz="2600">
                <a:solidFill>
                  <a:schemeClr val="accent2"/>
                </a:solidFill>
              </a:rPr>
              <a:t>reject</a:t>
            </a:r>
            <a:r>
              <a:rPr sz="2600"/>
              <a:t>. 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	4. If all the 0s now have been crossed off, </a:t>
            </a:r>
            <a:r>
              <a:rPr sz="2600">
                <a:solidFill>
                  <a:schemeClr val="accent2"/>
                </a:solidFill>
              </a:rPr>
              <a:t>accept</a:t>
            </a:r>
            <a:r>
              <a:rPr sz="2600"/>
              <a:t>. If any 0s remain, </a:t>
            </a:r>
            <a:r>
              <a:rPr sz="2600">
                <a:solidFill>
                  <a:schemeClr val="accent2"/>
                </a:solidFill>
              </a:rPr>
              <a:t>reject</a:t>
            </a:r>
            <a:r>
              <a:rPr sz="2600"/>
              <a:t>.”</a:t>
            </a:r>
            <a:endParaRPr sz="2600"/>
          </a:p>
        </p:txBody>
      </p:sp>
      <p:sp>
        <p:nvSpPr>
          <p:cNvPr id="22532" name=""/>
          <p:cNvSpPr/>
          <p:nvPr/>
        </p:nvSpPr>
        <p:spPr>
          <a:xfrm>
            <a:off x="1455738" y="6251575"/>
            <a:ext cx="4659312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rgbClr val="0000FF"/>
                </a:solidFill>
                <a:latin typeface="Verdana"/>
              </a:rPr>
              <a:t>Analyze its correctness and complexity</a:t>
            </a:r>
            <a:endParaRPr>
              <a:solidFill>
                <a:srgbClr val="0000FF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400"/>
              <a:t>Complexity relationship among </a:t>
            </a:r>
            <a:r>
              <a:rPr sz="3400">
                <a:solidFill>
                  <a:srgbClr val="0000FF"/>
                </a:solidFill>
              </a:rPr>
              <a:t>deterministic</a:t>
            </a:r>
            <a:r>
              <a:rPr sz="3400"/>
              <a:t> models</a:t>
            </a:r>
            <a:endParaRPr sz="3400"/>
          </a:p>
        </p:txBody>
      </p:sp>
      <p:sp>
        <p:nvSpPr>
          <p:cNvPr id="23555" name=""/>
          <p:cNvSpPr/>
          <p:nvPr>
            <p:ph type="body" idx="1"/>
          </p:nvPr>
        </p:nvSpPr>
        <p:spPr>
          <a:xfrm>
            <a:off x="468313" y="1773238"/>
            <a:ext cx="8424862" cy="47513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95300" lvl="0" indent="-4953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9688" lvl="2" indent="-40005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/>
            <a:r>
              <a:rPr sz="2200"/>
              <a:t>So the complexity of A </a:t>
            </a:r>
            <a:r>
              <a:rPr sz="2200">
                <a:solidFill>
                  <a:schemeClr val="accent2"/>
                </a:solidFill>
              </a:rPr>
              <a:t>depends on</a:t>
            </a:r>
            <a:r>
              <a:rPr sz="2200"/>
              <a:t> </a:t>
            </a:r>
            <a:r>
              <a:rPr sz="2200">
                <a:solidFill>
                  <a:srgbClr val="0000FF"/>
                </a:solidFill>
              </a:rPr>
              <a:t>the models</a:t>
            </a:r>
            <a:r>
              <a:rPr sz="2200"/>
              <a:t> of computation. </a:t>
            </a:r>
            <a:endParaRPr sz="2200"/>
          </a:p>
          <a:p>
            <a:pPr lvl="0"/>
            <a:r>
              <a:rPr sz="2200"/>
              <a:t>Let t(n) be a function, where            .   Then every t(n) time multitape TM has an equivalent             time single-tape TM.</a:t>
            </a:r>
            <a:endParaRPr sz="2200"/>
          </a:p>
          <a:p>
            <a:pPr lvl="0"/>
            <a:r>
              <a:rPr sz="2200">
                <a:solidFill>
                  <a:schemeClr val="accent2"/>
                </a:solidFill>
              </a:rPr>
              <a:t>Proof idea</a:t>
            </a:r>
            <a:r>
              <a:rPr sz="2200"/>
              <a:t>: S is a one-tape TM simulating a multitape TM M.</a:t>
            </a:r>
            <a:endParaRPr sz="2200"/>
          </a:p>
          <a:p>
            <a:pPr lvl="1">
              <a:buFont typeface="Wingdings" charset="2"/>
              <a:buAutoNum type="arabicPeriod"/>
            </a:pPr>
            <a:r>
              <a:rPr sz="2000"/>
              <a:t>For </a:t>
            </a:r>
            <a:r>
              <a:rPr sz="2000">
                <a:solidFill>
                  <a:srgbClr val="0000FF"/>
                </a:solidFill>
              </a:rPr>
              <a:t>each step</a:t>
            </a:r>
            <a:r>
              <a:rPr sz="2000"/>
              <a:t> of M, S makes two passes over its </a:t>
            </a:r>
            <a:r>
              <a:rPr sz="2000">
                <a:solidFill>
                  <a:srgbClr val="0000FF"/>
                </a:solidFill>
              </a:rPr>
              <a:t>active </a:t>
            </a:r>
            <a:r>
              <a:rPr sz="2000"/>
              <a:t>portion of its tape: one is to obtains information for next move and the other is to carry it out. </a:t>
            </a:r>
            <a:r>
              <a:rPr sz="2000">
                <a:solidFill>
                  <a:srgbClr val="FF6600"/>
                </a:solidFill>
              </a:rPr>
              <a:t>(O(t(n))</a:t>
            </a:r>
            <a:endParaRPr sz="2000">
              <a:solidFill>
                <a:srgbClr val="FF6600"/>
              </a:solidFill>
            </a:endParaRPr>
          </a:p>
          <a:p>
            <a:pPr lvl="1">
              <a:buFont typeface="Wingdings" charset="2"/>
              <a:buAutoNum type="arabicPeriod"/>
            </a:pPr>
            <a:r>
              <a:rPr sz="2000"/>
              <a:t>	For an input w of length n, M makes O(t(n)) moves. </a:t>
            </a:r>
            <a:endParaRPr sz="2000"/>
          </a:p>
          <a:p>
            <a:pPr lvl="1">
              <a:buFont typeface="Wingdings" charset="2"/>
              <a:buNone/>
            </a:pPr>
            <a:r>
              <a:rPr sz="2000"/>
              <a:t>So the total number is O(t(n))O(t(n)) steps. </a:t>
            </a:r>
            <a:endParaRPr sz="2000"/>
          </a:p>
        </p:txBody>
      </p:sp>
      <p:pic>
        <p:nvPicPr>
          <p:cNvPr id="23556" name=""/>
          <p:cNvPicPr/>
          <p:nvPr>
            <p:ph idx="1"/>
          </p:nvPr>
        </p:nvPicPr>
        <p:blipFill>
          <a:blip r:embed="rId2"/>
          <a:stretch/>
        </p:blipFill>
        <p:spPr>
          <a:xfrm>
            <a:off x="5219700" y="2565400"/>
            <a:ext cx="1079500" cy="43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"/>
          <p:cNvPicPr/>
          <p:nvPr>
            <p:ph idx="1"/>
          </p:nvPr>
        </p:nvPicPr>
        <p:blipFill>
          <a:blip r:embed="rId3"/>
          <a:stretch/>
        </p:blipFill>
        <p:spPr>
          <a:xfrm>
            <a:off x="6300788" y="2852738"/>
            <a:ext cx="1150937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200">
                <a:solidFill>
                  <a:srgbClr val="0000FF"/>
                </a:solidFill>
              </a:rPr>
              <a:t>Simulating multitape TM by single-tape TM</a:t>
            </a:r>
            <a:endParaRPr sz="3200">
              <a:solidFill>
                <a:srgbClr val="0000FF"/>
              </a:solidFill>
            </a:endParaRPr>
          </a:p>
        </p:txBody>
      </p:sp>
      <p:cxnSp>
        <p:nvCxnSpPr>
          <p:cNvPr id="24579" name=""/>
          <p:cNvCxnSpPr/>
          <p:nvPr/>
        </p:nvCxnSpPr>
        <p:spPr>
          <a:xfrm>
            <a:off x="2916238" y="2205038"/>
            <a:ext cx="403225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80" name=""/>
          <p:cNvCxnSpPr/>
          <p:nvPr/>
        </p:nvCxnSpPr>
        <p:spPr>
          <a:xfrm>
            <a:off x="2916238" y="2636838"/>
            <a:ext cx="403225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81" name=""/>
          <p:cNvCxnSpPr/>
          <p:nvPr/>
        </p:nvCxnSpPr>
        <p:spPr>
          <a:xfrm flipH="1">
            <a:off x="2916238" y="2205038"/>
            <a:ext cx="0" cy="4318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82" name=""/>
          <p:cNvCxnSpPr/>
          <p:nvPr/>
        </p:nvCxnSpPr>
        <p:spPr>
          <a:xfrm>
            <a:off x="2987675" y="3213100"/>
            <a:ext cx="2376488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83" name=""/>
          <p:cNvCxnSpPr/>
          <p:nvPr/>
        </p:nvCxnSpPr>
        <p:spPr>
          <a:xfrm flipH="1">
            <a:off x="2987675" y="3213100"/>
            <a:ext cx="0" cy="3603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84" name=""/>
          <p:cNvCxnSpPr/>
          <p:nvPr/>
        </p:nvCxnSpPr>
        <p:spPr>
          <a:xfrm>
            <a:off x="2987675" y="3573463"/>
            <a:ext cx="230505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85" name=""/>
          <p:cNvCxnSpPr/>
          <p:nvPr/>
        </p:nvCxnSpPr>
        <p:spPr>
          <a:xfrm>
            <a:off x="3059113" y="4076700"/>
            <a:ext cx="2233612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86" name=""/>
          <p:cNvCxnSpPr/>
          <p:nvPr/>
        </p:nvCxnSpPr>
        <p:spPr>
          <a:xfrm flipH="1">
            <a:off x="3059113" y="4076700"/>
            <a:ext cx="0" cy="4318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87" name=""/>
          <p:cNvCxnSpPr/>
          <p:nvPr/>
        </p:nvCxnSpPr>
        <p:spPr>
          <a:xfrm>
            <a:off x="3059113" y="4508500"/>
            <a:ext cx="2160587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sp>
        <p:nvSpPr>
          <p:cNvPr id="24588" name=""/>
          <p:cNvSpPr/>
          <p:nvPr/>
        </p:nvSpPr>
        <p:spPr>
          <a:xfrm>
            <a:off x="1258888" y="3284538"/>
            <a:ext cx="649287" cy="576262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M</a:t>
            </a:r>
            <a:endParaRPr>
              <a:latin typeface="Verdana"/>
            </a:endParaRPr>
          </a:p>
        </p:txBody>
      </p:sp>
      <p:sp>
        <p:nvSpPr>
          <p:cNvPr id="24589" name=""/>
          <p:cNvSpPr/>
          <p:nvPr/>
        </p:nvSpPr>
        <p:spPr>
          <a:xfrm>
            <a:off x="1476375" y="5516563"/>
            <a:ext cx="574675" cy="576262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S</a:t>
            </a:r>
            <a:endParaRPr>
              <a:latin typeface="Verdana"/>
            </a:endParaRPr>
          </a:p>
        </p:txBody>
      </p:sp>
      <p:cxnSp>
        <p:nvCxnSpPr>
          <p:cNvPr id="24590" name=""/>
          <p:cNvCxnSpPr/>
          <p:nvPr/>
        </p:nvCxnSpPr>
        <p:spPr>
          <a:xfrm>
            <a:off x="3059113" y="5516563"/>
            <a:ext cx="504190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91" name=""/>
          <p:cNvCxnSpPr/>
          <p:nvPr/>
        </p:nvCxnSpPr>
        <p:spPr>
          <a:xfrm flipH="1">
            <a:off x="3059113" y="5516563"/>
            <a:ext cx="0" cy="5048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92" name=""/>
          <p:cNvCxnSpPr/>
          <p:nvPr/>
        </p:nvCxnSpPr>
        <p:spPr>
          <a:xfrm flipV="1">
            <a:off x="3059113" y="6021388"/>
            <a:ext cx="5113337" cy="71437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93" name=""/>
          <p:cNvCxnSpPr/>
          <p:nvPr/>
        </p:nvCxnSpPr>
        <p:spPr>
          <a:xfrm flipH="1">
            <a:off x="3348038" y="2276475"/>
            <a:ext cx="0" cy="3603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94" name=""/>
          <p:cNvCxnSpPr/>
          <p:nvPr/>
        </p:nvCxnSpPr>
        <p:spPr>
          <a:xfrm flipH="1">
            <a:off x="3708400" y="2276475"/>
            <a:ext cx="0" cy="3603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95" name=""/>
          <p:cNvCxnSpPr/>
          <p:nvPr/>
        </p:nvCxnSpPr>
        <p:spPr>
          <a:xfrm flipH="1">
            <a:off x="4067175" y="2276475"/>
            <a:ext cx="0" cy="2889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96" name=""/>
          <p:cNvCxnSpPr/>
          <p:nvPr/>
        </p:nvCxnSpPr>
        <p:spPr>
          <a:xfrm flipH="1">
            <a:off x="4500563" y="2276475"/>
            <a:ext cx="0" cy="3603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97" name=""/>
          <p:cNvCxnSpPr/>
          <p:nvPr/>
        </p:nvCxnSpPr>
        <p:spPr>
          <a:xfrm flipH="1">
            <a:off x="4859338" y="2276475"/>
            <a:ext cx="0" cy="2889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98" name=""/>
          <p:cNvCxnSpPr/>
          <p:nvPr/>
        </p:nvCxnSpPr>
        <p:spPr>
          <a:xfrm flipH="1">
            <a:off x="5219700" y="2276475"/>
            <a:ext cx="0" cy="3603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599" name=""/>
          <p:cNvCxnSpPr/>
          <p:nvPr/>
        </p:nvCxnSpPr>
        <p:spPr>
          <a:xfrm flipH="1">
            <a:off x="3276600" y="3213100"/>
            <a:ext cx="0" cy="3603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00" name=""/>
          <p:cNvCxnSpPr/>
          <p:nvPr/>
        </p:nvCxnSpPr>
        <p:spPr>
          <a:xfrm flipH="1">
            <a:off x="3635375" y="3213100"/>
            <a:ext cx="0" cy="3603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01" name=""/>
          <p:cNvCxnSpPr/>
          <p:nvPr/>
        </p:nvCxnSpPr>
        <p:spPr>
          <a:xfrm flipH="1">
            <a:off x="3995738" y="3213100"/>
            <a:ext cx="0" cy="3603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02" name=""/>
          <p:cNvCxnSpPr/>
          <p:nvPr/>
        </p:nvCxnSpPr>
        <p:spPr>
          <a:xfrm flipH="1">
            <a:off x="4356100" y="3213100"/>
            <a:ext cx="0" cy="3603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03" name=""/>
          <p:cNvCxnSpPr/>
          <p:nvPr/>
        </p:nvCxnSpPr>
        <p:spPr>
          <a:xfrm flipH="1">
            <a:off x="3419475" y="4076700"/>
            <a:ext cx="0" cy="4318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04" name=""/>
          <p:cNvCxnSpPr/>
          <p:nvPr/>
        </p:nvCxnSpPr>
        <p:spPr>
          <a:xfrm flipH="1">
            <a:off x="3779838" y="4076700"/>
            <a:ext cx="0" cy="3603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05" name=""/>
          <p:cNvCxnSpPr/>
          <p:nvPr/>
        </p:nvCxnSpPr>
        <p:spPr>
          <a:xfrm flipH="1">
            <a:off x="4140200" y="4076700"/>
            <a:ext cx="0" cy="4318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sp>
        <p:nvSpPr>
          <p:cNvPr id="24606" name=""/>
          <p:cNvSpPr/>
          <p:nvPr/>
        </p:nvSpPr>
        <p:spPr>
          <a:xfrm>
            <a:off x="2987675" y="2276475"/>
            <a:ext cx="211137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 0   1  0  1   0  u</a:t>
            </a:r>
            <a:endParaRPr>
              <a:latin typeface="Verdana"/>
            </a:endParaRPr>
          </a:p>
        </p:txBody>
      </p:sp>
      <p:sp>
        <p:nvSpPr>
          <p:cNvPr id="24607" name=""/>
          <p:cNvSpPr/>
          <p:nvPr/>
        </p:nvSpPr>
        <p:spPr>
          <a:xfrm>
            <a:off x="2987675" y="3284538"/>
            <a:ext cx="1385888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a   a  a   u</a:t>
            </a:r>
            <a:endParaRPr>
              <a:latin typeface="Verdana"/>
            </a:endParaRPr>
          </a:p>
        </p:txBody>
      </p:sp>
      <p:sp>
        <p:nvSpPr>
          <p:cNvPr id="24608" name=""/>
          <p:cNvSpPr/>
          <p:nvPr/>
        </p:nvSpPr>
        <p:spPr>
          <a:xfrm>
            <a:off x="3111500" y="4092575"/>
            <a:ext cx="1093788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b  a    u</a:t>
            </a:r>
            <a:endParaRPr>
              <a:latin typeface="Verdana"/>
            </a:endParaRPr>
          </a:p>
        </p:txBody>
      </p:sp>
      <p:sp>
        <p:nvSpPr>
          <p:cNvPr id="24609" name=""/>
          <p:cNvSpPr/>
          <p:nvPr/>
        </p:nvSpPr>
        <p:spPr>
          <a:xfrm>
            <a:off x="3419475" y="2205038"/>
            <a:ext cx="288925" cy="360362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1</a:t>
            </a:r>
            <a:endParaRPr>
              <a:latin typeface="Verdana"/>
            </a:endParaRPr>
          </a:p>
        </p:txBody>
      </p:sp>
      <p:cxnSp>
        <p:nvCxnSpPr>
          <p:cNvPr id="24610" name=""/>
          <p:cNvCxnSpPr>
            <a:stCxn id="24588" idx="0"/>
            <a:endCxn id="24609" idx="0"/>
          </p:cNvCxnSpPr>
          <p:nvPr/>
        </p:nvCxnSpPr>
        <p:spPr>
          <a:xfrm rot="16200000">
            <a:off x="2034382" y="1754981"/>
            <a:ext cx="1079500" cy="1979613"/>
          </a:xfrm>
          <a:prstGeom prst="bentConnector3">
            <a:avLst>
              <a:gd name="adj1" fmla="val 121175"/>
            </a:avLst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sp>
        <p:nvSpPr>
          <p:cNvPr id="24611" name=""/>
          <p:cNvSpPr/>
          <p:nvPr/>
        </p:nvSpPr>
        <p:spPr>
          <a:xfrm>
            <a:off x="3708400" y="3213100"/>
            <a:ext cx="288925" cy="360363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a</a:t>
            </a:r>
            <a:endParaRPr>
              <a:latin typeface="Verdana"/>
            </a:endParaRPr>
          </a:p>
        </p:txBody>
      </p:sp>
      <p:cxnSp>
        <p:nvCxnSpPr>
          <p:cNvPr id="24612" name=""/>
          <p:cNvCxnSpPr>
            <a:stCxn id="24588" idx="3"/>
            <a:endCxn id="24611" idx="0"/>
          </p:cNvCxnSpPr>
          <p:nvPr/>
        </p:nvCxnSpPr>
        <p:spPr>
          <a:xfrm flipV="1">
            <a:off x="1908175" y="3213100"/>
            <a:ext cx="1944688" cy="360363"/>
          </a:xfrm>
          <a:prstGeom prst="bentConnector4">
            <a:avLst>
              <a:gd name="adj1" fmla="val 46287"/>
              <a:gd name="adj2" fmla="val 163435"/>
            </a:avLst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sp>
        <p:nvSpPr>
          <p:cNvPr id="24613" name=""/>
          <p:cNvSpPr/>
          <p:nvPr/>
        </p:nvSpPr>
        <p:spPr>
          <a:xfrm>
            <a:off x="3132138" y="4076700"/>
            <a:ext cx="287337" cy="360363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b</a:t>
            </a:r>
            <a:endParaRPr>
              <a:latin typeface="Verdana"/>
            </a:endParaRPr>
          </a:p>
        </p:txBody>
      </p:sp>
      <p:cxnSp>
        <p:nvCxnSpPr>
          <p:cNvPr id="24614" name=""/>
          <p:cNvCxnSpPr>
            <a:stCxn id="24588" idx="2"/>
            <a:endCxn id="24613" idx="0"/>
          </p:cNvCxnSpPr>
          <p:nvPr/>
        </p:nvCxnSpPr>
        <p:spPr>
          <a:xfrm rot="16200000" flipH="1">
            <a:off x="2322513" y="3122612"/>
            <a:ext cx="215900" cy="1692275"/>
          </a:xfrm>
          <a:prstGeom prst="bentConnector3">
            <a:avLst>
              <a:gd name="adj1" fmla="val 50000"/>
            </a:avLst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sp>
        <p:nvSpPr>
          <p:cNvPr id="24615" name=""/>
          <p:cNvSpPr/>
          <p:nvPr/>
        </p:nvSpPr>
        <p:spPr>
          <a:xfrm>
            <a:off x="3203575" y="5599113"/>
            <a:ext cx="4764088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#  0  </a:t>
            </a:r>
            <a:r>
              <a:rPr>
                <a:solidFill>
                  <a:srgbClr val="FF0066"/>
                </a:solidFill>
                <a:latin typeface="Verdana"/>
              </a:rPr>
              <a:t>1</a:t>
            </a:r>
            <a:r>
              <a:rPr>
                <a:latin typeface="Verdana"/>
              </a:rPr>
              <a:t>  0  1  0  #  a  a  </a:t>
            </a:r>
            <a:r>
              <a:rPr>
                <a:solidFill>
                  <a:srgbClr val="FF0066"/>
                </a:solidFill>
                <a:latin typeface="Verdana"/>
              </a:rPr>
              <a:t>a</a:t>
            </a:r>
            <a:r>
              <a:rPr>
                <a:latin typeface="Verdana"/>
              </a:rPr>
              <a:t>  #  </a:t>
            </a:r>
            <a:r>
              <a:rPr>
                <a:solidFill>
                  <a:srgbClr val="FF0066"/>
                </a:solidFill>
                <a:latin typeface="Verdana"/>
              </a:rPr>
              <a:t>b</a:t>
            </a:r>
            <a:r>
              <a:rPr>
                <a:latin typeface="Verdana"/>
              </a:rPr>
              <a:t>  a  #  u</a:t>
            </a:r>
            <a:endParaRPr>
              <a:latin typeface="Verdana"/>
            </a:endParaRPr>
          </a:p>
        </p:txBody>
      </p:sp>
      <p:cxnSp>
        <p:nvCxnSpPr>
          <p:cNvPr id="24616" name=""/>
          <p:cNvCxnSpPr/>
          <p:nvPr/>
        </p:nvCxnSpPr>
        <p:spPr>
          <a:xfrm flipH="1">
            <a:off x="3563938" y="5589588"/>
            <a:ext cx="0" cy="4318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17" name=""/>
          <p:cNvCxnSpPr/>
          <p:nvPr/>
        </p:nvCxnSpPr>
        <p:spPr>
          <a:xfrm flipH="1">
            <a:off x="3924300" y="5589588"/>
            <a:ext cx="0" cy="503237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18" name=""/>
          <p:cNvCxnSpPr/>
          <p:nvPr/>
        </p:nvCxnSpPr>
        <p:spPr>
          <a:xfrm flipH="1">
            <a:off x="4140200" y="5589588"/>
            <a:ext cx="0" cy="503237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19" name=""/>
          <p:cNvCxnSpPr/>
          <p:nvPr/>
        </p:nvCxnSpPr>
        <p:spPr>
          <a:xfrm flipH="1">
            <a:off x="4427538" y="5589588"/>
            <a:ext cx="0" cy="503237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20" name=""/>
          <p:cNvCxnSpPr/>
          <p:nvPr/>
        </p:nvCxnSpPr>
        <p:spPr>
          <a:xfrm flipH="1">
            <a:off x="4787900" y="5516563"/>
            <a:ext cx="0" cy="5048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21" name=""/>
          <p:cNvCxnSpPr/>
          <p:nvPr/>
        </p:nvCxnSpPr>
        <p:spPr>
          <a:xfrm flipH="1">
            <a:off x="5148263" y="5516563"/>
            <a:ext cx="0" cy="576262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22" name=""/>
          <p:cNvCxnSpPr/>
          <p:nvPr/>
        </p:nvCxnSpPr>
        <p:spPr>
          <a:xfrm flipH="1">
            <a:off x="5435600" y="5516563"/>
            <a:ext cx="0" cy="5048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23" name=""/>
          <p:cNvCxnSpPr/>
          <p:nvPr/>
        </p:nvCxnSpPr>
        <p:spPr>
          <a:xfrm flipH="1">
            <a:off x="5724525" y="5516563"/>
            <a:ext cx="0" cy="5048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24" name=""/>
          <p:cNvCxnSpPr/>
          <p:nvPr/>
        </p:nvCxnSpPr>
        <p:spPr>
          <a:xfrm flipH="1">
            <a:off x="6011863" y="5516563"/>
            <a:ext cx="0" cy="5048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25" name=""/>
          <p:cNvCxnSpPr/>
          <p:nvPr/>
        </p:nvCxnSpPr>
        <p:spPr>
          <a:xfrm flipH="1">
            <a:off x="6372225" y="5516563"/>
            <a:ext cx="0" cy="5048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26" name=""/>
          <p:cNvCxnSpPr/>
          <p:nvPr/>
        </p:nvCxnSpPr>
        <p:spPr>
          <a:xfrm flipH="1">
            <a:off x="6659563" y="5516563"/>
            <a:ext cx="0" cy="576262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27" name=""/>
          <p:cNvCxnSpPr/>
          <p:nvPr/>
        </p:nvCxnSpPr>
        <p:spPr>
          <a:xfrm flipH="1">
            <a:off x="6948488" y="5516563"/>
            <a:ext cx="0" cy="5048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28" name=""/>
          <p:cNvCxnSpPr/>
          <p:nvPr/>
        </p:nvCxnSpPr>
        <p:spPr>
          <a:xfrm flipH="1">
            <a:off x="7235825" y="5516563"/>
            <a:ext cx="0" cy="5048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4629" name=""/>
          <p:cNvCxnSpPr/>
          <p:nvPr/>
        </p:nvCxnSpPr>
        <p:spPr>
          <a:xfrm flipH="1">
            <a:off x="7667625" y="5516563"/>
            <a:ext cx="0" cy="5048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sp>
        <p:nvSpPr>
          <p:cNvPr id="24630" name=""/>
          <p:cNvSpPr/>
          <p:nvPr/>
        </p:nvSpPr>
        <p:spPr>
          <a:xfrm>
            <a:off x="3203575" y="5516563"/>
            <a:ext cx="360363" cy="438150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#</a:t>
            </a:r>
            <a:endParaRPr>
              <a:latin typeface="Verdana"/>
            </a:endParaRPr>
          </a:p>
        </p:txBody>
      </p:sp>
      <p:cxnSp>
        <p:nvCxnSpPr>
          <p:cNvPr id="24631" name=""/>
          <p:cNvCxnSpPr>
            <a:stCxn id="24589" idx="3"/>
            <a:endCxn id="24630" idx="0"/>
          </p:cNvCxnSpPr>
          <p:nvPr/>
        </p:nvCxnSpPr>
        <p:spPr>
          <a:xfrm flipV="1">
            <a:off x="2051050" y="5516563"/>
            <a:ext cx="1333500" cy="288925"/>
          </a:xfrm>
          <a:prstGeom prst="bentConnector4">
            <a:avLst>
              <a:gd name="adj1" fmla="val 43212"/>
              <a:gd name="adj2" fmla="val 179120"/>
            </a:avLst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4632" name=""/>
          <p:cNvCxnSpPr/>
          <p:nvPr/>
        </p:nvCxnSpPr>
        <p:spPr>
          <a:xfrm flipH="1">
            <a:off x="3995738" y="5157788"/>
            <a:ext cx="0" cy="287337"/>
          </a:xfrm>
          <a:prstGeom prst="line">
            <a:avLst/>
          </a:prstGeom>
          <a:noFill/>
          <a:ln cmpd="sng">
            <a:solidFill>
              <a:schemeClr val="accent2"/>
            </a:solidFill>
            <a:miter/>
            <a:tailEnd type="triangle"/>
          </a:ln>
        </p:spPr>
      </p:cxnSp>
      <p:cxnSp>
        <p:nvCxnSpPr>
          <p:cNvPr id="24633" name=""/>
          <p:cNvCxnSpPr/>
          <p:nvPr/>
        </p:nvCxnSpPr>
        <p:spPr>
          <a:xfrm flipH="1">
            <a:off x="6156325" y="5229225"/>
            <a:ext cx="0" cy="215900"/>
          </a:xfrm>
          <a:prstGeom prst="line">
            <a:avLst/>
          </a:prstGeom>
          <a:noFill/>
          <a:ln cmpd="sng">
            <a:solidFill>
              <a:schemeClr val="accent2"/>
            </a:solidFill>
            <a:miter/>
            <a:tailEnd type="triangle"/>
          </a:ln>
        </p:spPr>
      </p:cxnSp>
      <p:cxnSp>
        <p:nvCxnSpPr>
          <p:cNvPr id="24634" name=""/>
          <p:cNvCxnSpPr/>
          <p:nvPr/>
        </p:nvCxnSpPr>
        <p:spPr>
          <a:xfrm flipH="1">
            <a:off x="6804025" y="5229225"/>
            <a:ext cx="0" cy="215900"/>
          </a:xfrm>
          <a:prstGeom prst="line">
            <a:avLst/>
          </a:prstGeom>
          <a:noFill/>
          <a:ln cmpd="sng">
            <a:solidFill>
              <a:schemeClr val="accent2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0" name="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400">
                <a:solidFill>
                  <a:srgbClr val="0000FF"/>
                </a:solidFill>
              </a:rPr>
              <a:t>Decision procedures: </a:t>
            </a:r>
            <a:r>
              <a:rPr sz="3200">
                <a:solidFill>
                  <a:schemeClr val="accent2"/>
                </a:solidFill>
              </a:rPr>
              <a:t>a summary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7171" name=""/>
          <p:cNvSpPr/>
          <p:nvPr>
            <p:ph type="body" idx="1"/>
          </p:nvPr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/>
            <a:r>
              <a:t>Most of problems about TMs are undecidable </a:t>
            </a:r>
            <a:r>
              <a:rPr sz="2400">
                <a:solidFill>
                  <a:srgbClr val="0000FF"/>
                </a:solidFill>
              </a:rPr>
              <a:t>(Rice’s Theorem).</a:t>
            </a:r>
            <a:r>
              <a:t> </a:t>
            </a:r>
          </a:p>
          <a:p>
            <a:pPr lvl="0"/>
            <a:r>
              <a:t>Almost all problems about DFAs are decidable. </a:t>
            </a:r>
          </a:p>
          <a:p>
            <a:pPr lvl="0"/>
            <a:r>
              <a:rPr>
                <a:solidFill>
                  <a:schemeClr val="accent2"/>
                </a:solidFill>
              </a:rPr>
              <a:t>However</a:t>
            </a:r>
            <a:r>
              <a:t>, for PDAs, there is a </a:t>
            </a:r>
            <a:r>
              <a:rPr>
                <a:solidFill>
                  <a:srgbClr val="0000FF"/>
                </a:solidFill>
              </a:rPr>
              <a:t>asymmetric</a:t>
            </a:r>
            <a:r>
              <a:t> balance between decidability and undecidability.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5602" name="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000"/>
              <a:t>Running time of a </a:t>
            </a:r>
            <a:r>
              <a:rPr sz="3000">
                <a:solidFill>
                  <a:srgbClr val="0000FF"/>
                </a:solidFill>
              </a:rPr>
              <a:t>nondeterministic</a:t>
            </a:r>
            <a:r>
              <a:rPr sz="3000"/>
              <a:t> TM</a:t>
            </a:r>
            <a:endParaRPr sz="3000"/>
          </a:p>
        </p:txBody>
      </p:sp>
      <p:sp>
        <p:nvSpPr>
          <p:cNvPr id="25603" name=""/>
          <p:cNvSpPr/>
          <p:nvPr>
            <p:ph type="body" idx="1"/>
          </p:nvPr>
        </p:nvSpPr>
        <p:spPr>
          <a:xfrm>
            <a:off x="323850" y="1752600"/>
            <a:ext cx="8424863" cy="4556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/>
            <a:r>
              <a:rPr sz="2800"/>
              <a:t>Let N be a </a:t>
            </a:r>
            <a:r>
              <a:rPr sz="2800">
                <a:solidFill>
                  <a:schemeClr val="accent2"/>
                </a:solidFill>
              </a:rPr>
              <a:t>nondeterministic</a:t>
            </a:r>
            <a:r>
              <a:rPr sz="2800"/>
              <a:t> TM t</a:t>
            </a:r>
            <a:r>
              <a:rPr sz="2800">
                <a:solidFill>
                  <a:schemeClr val="accent2"/>
                </a:solidFill>
              </a:rPr>
              <a:t>hat is a decider</a:t>
            </a:r>
            <a:r>
              <a:rPr sz="2800"/>
              <a:t>. The running time of N is the function f: N -&gt;N, where f(n) is the </a:t>
            </a:r>
            <a:r>
              <a:rPr sz="2800">
                <a:solidFill>
                  <a:srgbClr val="0000FF"/>
                </a:solidFill>
              </a:rPr>
              <a:t>maximum number</a:t>
            </a:r>
            <a:r>
              <a:rPr sz="2800"/>
              <a:t> of the steps that N uses on </a:t>
            </a:r>
            <a:r>
              <a:rPr sz="2800">
                <a:solidFill>
                  <a:srgbClr val="FF9900"/>
                </a:solidFill>
              </a:rPr>
              <a:t>any branch</a:t>
            </a:r>
            <a:r>
              <a:rPr sz="2800"/>
              <a:t> of its computation on </a:t>
            </a:r>
            <a:r>
              <a:rPr sz="2800">
                <a:solidFill>
                  <a:srgbClr val="0000FF"/>
                </a:solidFill>
              </a:rPr>
              <a:t>any input</a:t>
            </a:r>
            <a:r>
              <a:rPr sz="2800"/>
              <a:t> of length n. </a:t>
            </a:r>
            <a:endParaRPr sz="2800"/>
          </a:p>
          <a:p>
            <a:pPr lvl="0"/>
            <a:endParaRPr sz="2800"/>
          </a:p>
          <a:p>
            <a:pPr lvl="0">
              <a:buNone/>
            </a:pPr>
            <a:r>
              <a:rPr sz="2800"/>
              <a:t>   </a:t>
            </a:r>
            <a:r>
              <a:rPr sz="2000">
                <a:solidFill>
                  <a:srgbClr val="FF6600"/>
                </a:solidFill>
              </a:rPr>
              <a:t>This type of time complexity typically arise in brute-force search.</a:t>
            </a:r>
            <a:r>
              <a:rPr sz="2800"/>
              <a:t> 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6626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200">
                <a:solidFill>
                  <a:srgbClr val="0000FF"/>
                </a:solidFill>
              </a:rPr>
              <a:t>Computation tree of nondeterministic TM</a:t>
            </a:r>
            <a:endParaRPr sz="3200">
              <a:solidFill>
                <a:srgbClr val="0000FF"/>
              </a:solidFill>
            </a:endParaRPr>
          </a:p>
        </p:txBody>
      </p:sp>
      <p:cxnSp>
        <p:nvCxnSpPr>
          <p:cNvPr id="26627" name=""/>
          <p:cNvCxnSpPr/>
          <p:nvPr/>
        </p:nvCxnSpPr>
        <p:spPr>
          <a:xfrm flipH="1">
            <a:off x="3059113" y="1989138"/>
            <a:ext cx="576262" cy="503237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28" name=""/>
          <p:cNvCxnSpPr/>
          <p:nvPr/>
        </p:nvCxnSpPr>
        <p:spPr>
          <a:xfrm>
            <a:off x="3635375" y="1989138"/>
            <a:ext cx="792163" cy="4318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29" name=""/>
          <p:cNvCxnSpPr/>
          <p:nvPr/>
        </p:nvCxnSpPr>
        <p:spPr>
          <a:xfrm flipH="1">
            <a:off x="2484438" y="2565400"/>
            <a:ext cx="574675" cy="6477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30" name=""/>
          <p:cNvCxnSpPr/>
          <p:nvPr/>
        </p:nvCxnSpPr>
        <p:spPr>
          <a:xfrm flipH="1">
            <a:off x="3059113" y="2565400"/>
            <a:ext cx="0" cy="5762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31" name=""/>
          <p:cNvCxnSpPr/>
          <p:nvPr/>
        </p:nvCxnSpPr>
        <p:spPr>
          <a:xfrm>
            <a:off x="3059113" y="2565400"/>
            <a:ext cx="576262" cy="5762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32" name=""/>
          <p:cNvCxnSpPr/>
          <p:nvPr/>
        </p:nvCxnSpPr>
        <p:spPr>
          <a:xfrm flipH="1">
            <a:off x="4140200" y="2420938"/>
            <a:ext cx="287338" cy="6477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33" name=""/>
          <p:cNvCxnSpPr/>
          <p:nvPr/>
        </p:nvCxnSpPr>
        <p:spPr>
          <a:xfrm>
            <a:off x="4427538" y="2420938"/>
            <a:ext cx="360362" cy="6477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34" name=""/>
          <p:cNvCxnSpPr/>
          <p:nvPr/>
        </p:nvCxnSpPr>
        <p:spPr>
          <a:xfrm>
            <a:off x="4427538" y="2420938"/>
            <a:ext cx="1439862" cy="576262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35" name=""/>
          <p:cNvCxnSpPr/>
          <p:nvPr/>
        </p:nvCxnSpPr>
        <p:spPr>
          <a:xfrm flipH="1">
            <a:off x="2339975" y="3213100"/>
            <a:ext cx="144463" cy="7921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36" name=""/>
          <p:cNvCxnSpPr/>
          <p:nvPr/>
        </p:nvCxnSpPr>
        <p:spPr>
          <a:xfrm flipH="1">
            <a:off x="1547813" y="3213100"/>
            <a:ext cx="936625" cy="7207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37" name=""/>
          <p:cNvCxnSpPr/>
          <p:nvPr/>
        </p:nvCxnSpPr>
        <p:spPr>
          <a:xfrm flipH="1">
            <a:off x="3059113" y="3141663"/>
            <a:ext cx="0" cy="8636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38" name=""/>
          <p:cNvCxnSpPr/>
          <p:nvPr/>
        </p:nvCxnSpPr>
        <p:spPr>
          <a:xfrm flipH="1">
            <a:off x="3419475" y="3141663"/>
            <a:ext cx="144463" cy="8636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39" name=""/>
          <p:cNvCxnSpPr/>
          <p:nvPr/>
        </p:nvCxnSpPr>
        <p:spPr>
          <a:xfrm>
            <a:off x="3635375" y="3213100"/>
            <a:ext cx="215900" cy="7207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40" name=""/>
          <p:cNvCxnSpPr/>
          <p:nvPr/>
        </p:nvCxnSpPr>
        <p:spPr>
          <a:xfrm>
            <a:off x="5867400" y="2997200"/>
            <a:ext cx="1441450" cy="8636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41" name=""/>
          <p:cNvCxnSpPr/>
          <p:nvPr/>
        </p:nvCxnSpPr>
        <p:spPr>
          <a:xfrm flipH="1">
            <a:off x="5867400" y="2997200"/>
            <a:ext cx="0" cy="7921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42" name=""/>
          <p:cNvCxnSpPr/>
          <p:nvPr/>
        </p:nvCxnSpPr>
        <p:spPr>
          <a:xfrm>
            <a:off x="5867400" y="2997200"/>
            <a:ext cx="504825" cy="7921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43" name=""/>
          <p:cNvCxnSpPr/>
          <p:nvPr/>
        </p:nvCxnSpPr>
        <p:spPr>
          <a:xfrm flipH="1">
            <a:off x="5508625" y="3068638"/>
            <a:ext cx="358775" cy="7207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sp>
        <p:nvSpPr>
          <p:cNvPr id="26644" name=""/>
          <p:cNvSpPr/>
          <p:nvPr/>
        </p:nvSpPr>
        <p:spPr>
          <a:xfrm>
            <a:off x="4335463" y="3587750"/>
            <a:ext cx="80645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……..</a:t>
            </a:r>
            <a:endParaRPr>
              <a:latin typeface="Verdana"/>
            </a:endParaRPr>
          </a:p>
        </p:txBody>
      </p:sp>
      <p:sp>
        <p:nvSpPr>
          <p:cNvPr id="26645" name=""/>
          <p:cNvSpPr/>
          <p:nvPr/>
        </p:nvSpPr>
        <p:spPr>
          <a:xfrm>
            <a:off x="2200275" y="4895850"/>
            <a:ext cx="458788" cy="714375"/>
          </a:xfrm>
          <a:prstGeom prst="rect">
            <a:avLst/>
          </a:prstGeom>
          <a:noFill/>
          <a:ln>
            <a:noFill/>
          </a:ln>
        </p:spPr>
        <p:txBody>
          <a:bodyPr vert="vert"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……..</a:t>
            </a:r>
            <a:endParaRPr>
              <a:latin typeface="Verdana"/>
            </a:endParaRPr>
          </a:p>
        </p:txBody>
      </p:sp>
      <p:sp>
        <p:nvSpPr>
          <p:cNvPr id="26646" name=""/>
          <p:cNvSpPr/>
          <p:nvPr/>
        </p:nvSpPr>
        <p:spPr>
          <a:xfrm>
            <a:off x="5795963" y="5038725"/>
            <a:ext cx="458787" cy="777875"/>
          </a:xfrm>
          <a:prstGeom prst="rect">
            <a:avLst/>
          </a:prstGeom>
          <a:noFill/>
          <a:ln>
            <a:noFill/>
          </a:ln>
        </p:spPr>
        <p:txBody>
          <a:bodyPr vert="vert"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………</a:t>
            </a:r>
            <a:endParaRPr>
              <a:latin typeface="Verdana"/>
            </a:endParaRPr>
          </a:p>
        </p:txBody>
      </p:sp>
      <p:sp>
        <p:nvSpPr>
          <p:cNvPr id="26647" name=""/>
          <p:cNvSpPr/>
          <p:nvPr/>
        </p:nvSpPr>
        <p:spPr>
          <a:xfrm>
            <a:off x="1311275" y="5819775"/>
            <a:ext cx="928688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rgbClr val="0000FF"/>
                </a:solidFill>
                <a:latin typeface="Verdana"/>
              </a:rPr>
              <a:t>accpet</a:t>
            </a:r>
            <a:endParaRPr>
              <a:solidFill>
                <a:srgbClr val="0000FF"/>
              </a:solidFill>
              <a:latin typeface="Verdana"/>
            </a:endParaRPr>
          </a:p>
        </p:txBody>
      </p:sp>
      <p:sp>
        <p:nvSpPr>
          <p:cNvPr id="26648" name=""/>
          <p:cNvSpPr/>
          <p:nvPr/>
        </p:nvSpPr>
        <p:spPr>
          <a:xfrm>
            <a:off x="5795963" y="1700213"/>
            <a:ext cx="2049462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chemeClr val="accent2"/>
                </a:solidFill>
                <a:latin typeface="Verdana"/>
              </a:rPr>
              <a:t>nondeterminism</a:t>
            </a:r>
            <a:endParaRPr>
              <a:solidFill>
                <a:schemeClr val="accent2"/>
              </a:solidFill>
              <a:latin typeface="Verdana"/>
            </a:endParaRPr>
          </a:p>
        </p:txBody>
      </p:sp>
      <p:sp>
        <p:nvSpPr>
          <p:cNvPr id="26649" name=""/>
          <p:cNvSpPr/>
          <p:nvPr/>
        </p:nvSpPr>
        <p:spPr>
          <a:xfrm>
            <a:off x="3184525" y="22923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1</a:t>
            </a:r>
            <a:endParaRPr>
              <a:latin typeface="Verdana"/>
            </a:endParaRPr>
          </a:p>
        </p:txBody>
      </p:sp>
      <p:sp>
        <p:nvSpPr>
          <p:cNvPr id="26650" name=""/>
          <p:cNvSpPr/>
          <p:nvPr/>
        </p:nvSpPr>
        <p:spPr>
          <a:xfrm>
            <a:off x="4551363" y="20764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2</a:t>
            </a:r>
            <a:endParaRPr>
              <a:latin typeface="Verdana"/>
            </a:endParaRPr>
          </a:p>
        </p:txBody>
      </p:sp>
      <p:sp>
        <p:nvSpPr>
          <p:cNvPr id="26651" name=""/>
          <p:cNvSpPr/>
          <p:nvPr/>
        </p:nvSpPr>
        <p:spPr>
          <a:xfrm>
            <a:off x="2319338" y="2868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1</a:t>
            </a:r>
            <a:endParaRPr>
              <a:latin typeface="Verdana"/>
            </a:endParaRPr>
          </a:p>
        </p:txBody>
      </p:sp>
      <p:sp>
        <p:nvSpPr>
          <p:cNvPr id="26652" name=""/>
          <p:cNvSpPr/>
          <p:nvPr/>
        </p:nvSpPr>
        <p:spPr>
          <a:xfrm>
            <a:off x="3040063" y="2868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2</a:t>
            </a:r>
            <a:endParaRPr>
              <a:latin typeface="Verdana"/>
            </a:endParaRPr>
          </a:p>
        </p:txBody>
      </p:sp>
      <p:sp>
        <p:nvSpPr>
          <p:cNvPr id="26653" name=""/>
          <p:cNvSpPr/>
          <p:nvPr/>
        </p:nvSpPr>
        <p:spPr>
          <a:xfrm>
            <a:off x="3543300" y="2868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3</a:t>
            </a:r>
            <a:endParaRPr>
              <a:latin typeface="Verdana"/>
            </a:endParaRPr>
          </a:p>
        </p:txBody>
      </p:sp>
      <p:sp>
        <p:nvSpPr>
          <p:cNvPr id="26654" name=""/>
          <p:cNvSpPr/>
          <p:nvPr/>
        </p:nvSpPr>
        <p:spPr>
          <a:xfrm>
            <a:off x="4048125" y="2868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1</a:t>
            </a:r>
            <a:endParaRPr>
              <a:latin typeface="Verdana"/>
            </a:endParaRPr>
          </a:p>
        </p:txBody>
      </p:sp>
      <p:sp>
        <p:nvSpPr>
          <p:cNvPr id="26655" name=""/>
          <p:cNvSpPr/>
          <p:nvPr/>
        </p:nvSpPr>
        <p:spPr>
          <a:xfrm>
            <a:off x="4695825" y="2795588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2</a:t>
            </a:r>
            <a:endParaRPr>
              <a:latin typeface="Verdana"/>
            </a:endParaRPr>
          </a:p>
        </p:txBody>
      </p:sp>
      <p:sp>
        <p:nvSpPr>
          <p:cNvPr id="26656" name=""/>
          <p:cNvSpPr/>
          <p:nvPr/>
        </p:nvSpPr>
        <p:spPr>
          <a:xfrm>
            <a:off x="5919788" y="27241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3</a:t>
            </a:r>
            <a:endParaRPr>
              <a:latin typeface="Verdana"/>
            </a:endParaRPr>
          </a:p>
        </p:txBody>
      </p:sp>
      <p:sp>
        <p:nvSpPr>
          <p:cNvPr id="26657" name=""/>
          <p:cNvSpPr/>
          <p:nvPr/>
        </p:nvSpPr>
        <p:spPr>
          <a:xfrm>
            <a:off x="5707063" y="2133600"/>
            <a:ext cx="3436937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chemeClr val="accent2"/>
                </a:solidFill>
                <a:latin typeface="Verdana"/>
              </a:rPr>
              <a:t>Each node is a configuration</a:t>
            </a:r>
            <a:endParaRPr>
              <a:solidFill>
                <a:schemeClr val="accent2"/>
              </a:solidFill>
              <a:latin typeface="Verdana"/>
            </a:endParaRPr>
          </a:p>
        </p:txBody>
      </p:sp>
      <p:cxnSp>
        <p:nvCxnSpPr>
          <p:cNvPr id="26658" name=""/>
          <p:cNvCxnSpPr/>
          <p:nvPr/>
        </p:nvCxnSpPr>
        <p:spPr>
          <a:xfrm flipH="1">
            <a:off x="1692275" y="5229225"/>
            <a:ext cx="0" cy="6477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sp>
        <p:nvSpPr>
          <p:cNvPr id="26659" name=""/>
          <p:cNvSpPr/>
          <p:nvPr/>
        </p:nvSpPr>
        <p:spPr>
          <a:xfrm>
            <a:off x="5597525" y="5776913"/>
            <a:ext cx="692150" cy="3365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 sz="1600" b="1">
                <a:solidFill>
                  <a:srgbClr val="0000FF"/>
                </a:solidFill>
              </a:rPr>
              <a:t>r</a:t>
            </a:r>
            <a:r>
              <a:rPr sz="1600">
                <a:solidFill>
                  <a:srgbClr val="0000FF"/>
                </a:solidFill>
              </a:rPr>
              <a:t>eject</a:t>
            </a:r>
            <a:endParaRPr sz="1600">
              <a:solidFill>
                <a:srgbClr val="0000FF"/>
              </a:solidFill>
            </a:endParaRPr>
          </a:p>
        </p:txBody>
      </p:sp>
      <p:cxnSp>
        <p:nvCxnSpPr>
          <p:cNvPr id="26660" name=""/>
          <p:cNvCxnSpPr/>
          <p:nvPr/>
        </p:nvCxnSpPr>
        <p:spPr>
          <a:xfrm>
            <a:off x="323850" y="1916113"/>
            <a:ext cx="287338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6661" name=""/>
          <p:cNvCxnSpPr/>
          <p:nvPr/>
        </p:nvCxnSpPr>
        <p:spPr>
          <a:xfrm>
            <a:off x="323850" y="6092825"/>
            <a:ext cx="360363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6662" name=""/>
          <p:cNvCxnSpPr/>
          <p:nvPr/>
        </p:nvCxnSpPr>
        <p:spPr>
          <a:xfrm flipH="1" flipV="1">
            <a:off x="468313" y="1989138"/>
            <a:ext cx="0" cy="13684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6663" name=""/>
          <p:cNvCxnSpPr/>
          <p:nvPr/>
        </p:nvCxnSpPr>
        <p:spPr>
          <a:xfrm flipH="1">
            <a:off x="395288" y="4868863"/>
            <a:ext cx="0" cy="11525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sp>
        <p:nvSpPr>
          <p:cNvPr id="26664" name=""/>
          <p:cNvSpPr/>
          <p:nvPr/>
        </p:nvSpPr>
        <p:spPr>
          <a:xfrm>
            <a:off x="174625" y="3789363"/>
            <a:ext cx="728663" cy="528637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 sz="2800">
                <a:solidFill>
                  <a:schemeClr val="bg1"/>
                </a:solidFill>
              </a:rPr>
              <a:t>f(n)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26665" name=""/>
          <p:cNvSpPr/>
          <p:nvPr/>
        </p:nvSpPr>
        <p:spPr>
          <a:xfrm>
            <a:off x="2895600" y="4189413"/>
            <a:ext cx="768350" cy="3365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 sz="1600">
                <a:solidFill>
                  <a:srgbClr val="0000FF"/>
                </a:solidFill>
                <a:latin typeface="Verdana"/>
                <a:ea typeface="黑体"/>
              </a:rPr>
              <a:t>reject</a:t>
            </a:r>
            <a:endParaRPr sz="1600">
              <a:solidFill>
                <a:srgbClr val="0000FF"/>
              </a:solidFill>
              <a:latin typeface="Verdana"/>
              <a:ea typeface="黑体"/>
            </a:endParaRPr>
          </a:p>
        </p:txBody>
      </p:sp>
      <p:pic>
        <p:nvPicPr>
          <p:cNvPr id="26666" name=""/>
          <p:cNvPicPr/>
          <p:nvPr>
            <p:ph idx="1"/>
          </p:nvPr>
        </p:nvPicPr>
        <p:blipFill>
          <a:blip r:embed="rId2"/>
          <a:stretch/>
        </p:blipFill>
        <p:spPr>
          <a:xfrm>
            <a:off x="107950" y="1701800"/>
            <a:ext cx="9001125" cy="4691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200">
                <a:solidFill>
                  <a:srgbClr val="0000FF"/>
                </a:solidFill>
              </a:rPr>
              <a:t>Complexity relationship between DTMs and NTMs</a:t>
            </a:r>
            <a:endParaRPr sz="3200">
              <a:solidFill>
                <a:srgbClr val="0000FF"/>
              </a:solidFill>
            </a:endParaRPr>
          </a:p>
        </p:txBody>
      </p:sp>
      <p:sp>
        <p:nvSpPr>
          <p:cNvPr id="27651" name=""/>
          <p:cNvSpPr/>
          <p:nvPr>
            <p:ph type="body" idx="1"/>
          </p:nvPr>
        </p:nvSpPr>
        <p:spPr>
          <a:xfrm>
            <a:off x="539750" y="1773238"/>
            <a:ext cx="8037513" cy="43402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95300" lvl="0" indent="-4953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9688" lvl="2" indent="-40005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/>
            <a:r>
              <a:rPr sz="2200"/>
              <a:t>Let t(n) be a function, where  </a:t>
            </a:r>
            <a:endParaRPr sz="2200"/>
          </a:p>
          <a:p>
            <a:pPr lvl="0">
              <a:buNone/>
            </a:pPr>
            <a:r>
              <a:rPr sz="2200"/>
              <a:t>  Then every t(n) time </a:t>
            </a:r>
            <a:r>
              <a:rPr sz="2200">
                <a:solidFill>
                  <a:schemeClr val="accent2"/>
                </a:solidFill>
              </a:rPr>
              <a:t>nondeterministic</a:t>
            </a:r>
            <a:r>
              <a:rPr sz="2200"/>
              <a:t> single-tape TM has an equivalent              time </a:t>
            </a:r>
            <a:r>
              <a:rPr sz="2200">
                <a:solidFill>
                  <a:srgbClr val="0000FF"/>
                </a:solidFill>
              </a:rPr>
              <a:t>deterministic</a:t>
            </a:r>
            <a:r>
              <a:rPr sz="2200"/>
              <a:t> single-tape TM.</a:t>
            </a:r>
            <a:endParaRPr sz="2200"/>
          </a:p>
          <a:p>
            <a:pPr lvl="0">
              <a:buNone/>
            </a:pPr>
            <a:r>
              <a:rPr sz="2200">
                <a:solidFill>
                  <a:schemeClr val="accent2"/>
                </a:solidFill>
              </a:rPr>
              <a:t>Proof idea</a:t>
            </a:r>
            <a:r>
              <a:rPr sz="2200"/>
              <a:t>: Given an input w of length n, </a:t>
            </a:r>
            <a:endParaRPr sz="2200"/>
          </a:p>
          <a:p>
            <a:pPr lvl="0">
              <a:buFont typeface="Wingdings" charset="2"/>
              <a:buAutoNum type="arabicPeriod"/>
            </a:pPr>
            <a:r>
              <a:rPr sz="2200"/>
              <a:t>The total number of </a:t>
            </a:r>
            <a:r>
              <a:rPr sz="2200">
                <a:solidFill>
                  <a:srgbClr val="0000FF"/>
                </a:solidFill>
              </a:rPr>
              <a:t>nodes</a:t>
            </a:r>
            <a:r>
              <a:rPr sz="2200"/>
              <a:t> in the computation tree is bounded by </a:t>
            </a:r>
            <a:endParaRPr sz="2200"/>
          </a:p>
          <a:p>
            <a:pPr lvl="0">
              <a:buFont typeface="Wingdings" charset="2"/>
              <a:buAutoNum type="arabicPeriod"/>
            </a:pPr>
            <a:r>
              <a:rPr sz="2200"/>
              <a:t>Each </a:t>
            </a:r>
            <a:r>
              <a:rPr sz="2200">
                <a:solidFill>
                  <a:srgbClr val="0000FF"/>
                </a:solidFill>
              </a:rPr>
              <a:t>computation path</a:t>
            </a:r>
            <a:r>
              <a:rPr sz="2200"/>
              <a:t> is bounded by O(t(n)). </a:t>
            </a:r>
            <a:endParaRPr sz="2200"/>
          </a:p>
          <a:p>
            <a:pPr lvl="0">
              <a:buFont typeface="Wingdings" charset="2"/>
              <a:buNone/>
            </a:pPr>
            <a:r>
              <a:rPr sz="2200"/>
              <a:t>So the running time of the simulating one-tape DTM is  </a:t>
            </a:r>
            <a:endParaRPr sz="2200"/>
          </a:p>
          <a:p>
            <a:pPr lvl="0">
              <a:buNone/>
            </a:pPr>
            <a:r>
              <a:rPr sz="2200"/>
              <a:t> </a:t>
            </a:r>
            <a:endParaRPr sz="2200"/>
          </a:p>
        </p:txBody>
      </p:sp>
      <p:pic>
        <p:nvPicPr>
          <p:cNvPr id="27652" name=""/>
          <p:cNvPicPr/>
          <p:nvPr>
            <p:ph idx="1"/>
          </p:nvPr>
        </p:nvPicPr>
        <p:blipFill>
          <a:blip r:embed="rId2"/>
          <a:stretch/>
        </p:blipFill>
        <p:spPr>
          <a:xfrm>
            <a:off x="6011863" y="1773238"/>
            <a:ext cx="1150937" cy="4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"/>
          <p:cNvPicPr/>
          <p:nvPr>
            <p:ph idx="1"/>
          </p:nvPr>
        </p:nvPicPr>
        <p:blipFill>
          <a:blip r:embed="rId3"/>
          <a:stretch/>
        </p:blipFill>
        <p:spPr>
          <a:xfrm>
            <a:off x="3779838" y="2492375"/>
            <a:ext cx="935037" cy="42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4" name=""/>
          <p:cNvPicPr/>
          <p:nvPr/>
        </p:nvPicPr>
        <p:blipFill>
          <a:blip r:embed="rId4"/>
          <a:stretch/>
        </p:blipFill>
        <p:spPr>
          <a:xfrm>
            <a:off x="611188" y="5229225"/>
            <a:ext cx="2447925" cy="43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5" name=""/>
          <p:cNvPicPr/>
          <p:nvPr/>
        </p:nvPicPr>
        <p:blipFill>
          <a:blip r:embed="rId5"/>
          <a:stretch/>
        </p:blipFill>
        <p:spPr>
          <a:xfrm>
            <a:off x="3276600" y="3933825"/>
            <a:ext cx="647700" cy="4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27656" name=""/>
          <p:cNvSpPr/>
          <p:nvPr/>
        </p:nvSpPr>
        <p:spPr>
          <a:xfrm>
            <a:off x="468313" y="6237288"/>
            <a:ext cx="8064500" cy="376237"/>
          </a:xfrm>
          <a:prstGeom prst="rect">
            <a:avLst/>
          </a:prstGeom>
          <a:solidFill>
            <a:srgbClr val="00FFFF"/>
          </a:solidFill>
          <a:ln cmpd="sng">
            <a:solidFill>
              <a:srgbClr val="00FFFF"/>
            </a:solidFill>
            <a:miter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rgbClr val="0000FF"/>
                </a:solidFill>
                <a:latin typeface="Verdana"/>
                <a:ea typeface="黑体"/>
              </a:rPr>
              <a:t>It is generally believed that this upper bound can not be improved.</a:t>
            </a:r>
            <a:endParaRPr>
              <a:solidFill>
                <a:srgbClr val="0000FF"/>
              </a:solidFill>
              <a:latin typeface="Verdana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>
                <a:solidFill>
                  <a:srgbClr val="0000FF"/>
                </a:solidFill>
              </a:rPr>
              <a:t>Simulating NTM with DTM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28675" name=""/>
          <p:cNvCxnSpPr/>
          <p:nvPr/>
        </p:nvCxnSpPr>
        <p:spPr>
          <a:xfrm>
            <a:off x="3059113" y="2276475"/>
            <a:ext cx="3241675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8676" name=""/>
          <p:cNvCxnSpPr/>
          <p:nvPr/>
        </p:nvCxnSpPr>
        <p:spPr>
          <a:xfrm>
            <a:off x="3059113" y="2708275"/>
            <a:ext cx="3241675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8677" name=""/>
          <p:cNvCxnSpPr/>
          <p:nvPr/>
        </p:nvCxnSpPr>
        <p:spPr>
          <a:xfrm flipH="1">
            <a:off x="3059113" y="2276475"/>
            <a:ext cx="0" cy="360363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8678" name=""/>
          <p:cNvCxnSpPr/>
          <p:nvPr/>
        </p:nvCxnSpPr>
        <p:spPr>
          <a:xfrm>
            <a:off x="3132138" y="3716338"/>
            <a:ext cx="3311525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8679" name=""/>
          <p:cNvCxnSpPr/>
          <p:nvPr/>
        </p:nvCxnSpPr>
        <p:spPr>
          <a:xfrm>
            <a:off x="3132138" y="4149725"/>
            <a:ext cx="338455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8680" name=""/>
          <p:cNvCxnSpPr/>
          <p:nvPr/>
        </p:nvCxnSpPr>
        <p:spPr>
          <a:xfrm flipH="1">
            <a:off x="3132138" y="3716338"/>
            <a:ext cx="0" cy="433387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8681" name=""/>
          <p:cNvCxnSpPr/>
          <p:nvPr/>
        </p:nvCxnSpPr>
        <p:spPr>
          <a:xfrm>
            <a:off x="3132138" y="5013325"/>
            <a:ext cx="4968875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8682" name=""/>
          <p:cNvCxnSpPr/>
          <p:nvPr/>
        </p:nvCxnSpPr>
        <p:spPr>
          <a:xfrm>
            <a:off x="3132138" y="5516563"/>
            <a:ext cx="4968875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28683" name=""/>
          <p:cNvCxnSpPr/>
          <p:nvPr/>
        </p:nvCxnSpPr>
        <p:spPr>
          <a:xfrm flipH="1">
            <a:off x="3132138" y="5013325"/>
            <a:ext cx="0" cy="503238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sp>
        <p:nvSpPr>
          <p:cNvPr id="28684" name=""/>
          <p:cNvSpPr/>
          <p:nvPr/>
        </p:nvSpPr>
        <p:spPr>
          <a:xfrm>
            <a:off x="1116013" y="3716338"/>
            <a:ext cx="503237" cy="576262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D</a:t>
            </a:r>
            <a:endParaRPr>
              <a:latin typeface="Verdana"/>
            </a:endParaRPr>
          </a:p>
        </p:txBody>
      </p:sp>
      <p:sp>
        <p:nvSpPr>
          <p:cNvPr id="28685" name=""/>
          <p:cNvSpPr/>
          <p:nvPr/>
        </p:nvSpPr>
        <p:spPr>
          <a:xfrm>
            <a:off x="3132138" y="2359025"/>
            <a:ext cx="1560512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0  0  1  0  u</a:t>
            </a:r>
            <a:endParaRPr>
              <a:latin typeface="Verdana"/>
            </a:endParaRPr>
          </a:p>
        </p:txBody>
      </p:sp>
      <p:sp>
        <p:nvSpPr>
          <p:cNvPr id="28686" name=""/>
          <p:cNvSpPr/>
          <p:nvPr/>
        </p:nvSpPr>
        <p:spPr>
          <a:xfrm>
            <a:off x="3203575" y="3798888"/>
            <a:ext cx="220662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X  x  #  0  1  x  u</a:t>
            </a:r>
            <a:endParaRPr>
              <a:latin typeface="Verdana"/>
            </a:endParaRPr>
          </a:p>
        </p:txBody>
      </p:sp>
      <p:sp>
        <p:nvSpPr>
          <p:cNvPr id="28687" name=""/>
          <p:cNvSpPr/>
          <p:nvPr/>
        </p:nvSpPr>
        <p:spPr>
          <a:xfrm>
            <a:off x="3184525" y="5027613"/>
            <a:ext cx="3716338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1  2  3  3  2  3  1  2  1  1  3  u</a:t>
            </a:r>
            <a:endParaRPr>
              <a:latin typeface="Verdana"/>
            </a:endParaRPr>
          </a:p>
        </p:txBody>
      </p:sp>
      <p:sp>
        <p:nvSpPr>
          <p:cNvPr id="28688" name=""/>
          <p:cNvSpPr/>
          <p:nvPr/>
        </p:nvSpPr>
        <p:spPr>
          <a:xfrm>
            <a:off x="3059113" y="2276475"/>
            <a:ext cx="287337" cy="431800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0</a:t>
            </a:r>
            <a:endParaRPr>
              <a:latin typeface="Verdana"/>
            </a:endParaRPr>
          </a:p>
        </p:txBody>
      </p:sp>
      <p:sp>
        <p:nvSpPr>
          <p:cNvPr id="28689" name=""/>
          <p:cNvSpPr/>
          <p:nvPr/>
        </p:nvSpPr>
        <p:spPr>
          <a:xfrm>
            <a:off x="3203575" y="3716338"/>
            <a:ext cx="287338" cy="431800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x</a:t>
            </a:r>
            <a:endParaRPr>
              <a:latin typeface="Verdana"/>
            </a:endParaRPr>
          </a:p>
        </p:txBody>
      </p:sp>
      <p:sp>
        <p:nvSpPr>
          <p:cNvPr id="28690" name=""/>
          <p:cNvSpPr/>
          <p:nvPr/>
        </p:nvSpPr>
        <p:spPr>
          <a:xfrm>
            <a:off x="3203575" y="5013325"/>
            <a:ext cx="287338" cy="431800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1</a:t>
            </a:r>
            <a:endParaRPr>
              <a:latin typeface="Verdana"/>
            </a:endParaRPr>
          </a:p>
        </p:txBody>
      </p:sp>
      <p:cxnSp>
        <p:nvCxnSpPr>
          <p:cNvPr id="28691" name=""/>
          <p:cNvCxnSpPr>
            <a:stCxn id="28684" idx="0"/>
            <a:endCxn id="28688" idx="0"/>
          </p:cNvCxnSpPr>
          <p:nvPr/>
        </p:nvCxnSpPr>
        <p:spPr>
          <a:xfrm rot="16200000">
            <a:off x="1566068" y="2078832"/>
            <a:ext cx="1439863" cy="1835150"/>
          </a:xfrm>
          <a:prstGeom prst="bentConnector3">
            <a:avLst>
              <a:gd name="adj1" fmla="val 115875"/>
            </a:avLst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8692" name=""/>
          <p:cNvCxnSpPr>
            <a:stCxn id="28684" idx="3"/>
            <a:endCxn id="28689" idx="0"/>
          </p:cNvCxnSpPr>
          <p:nvPr/>
        </p:nvCxnSpPr>
        <p:spPr>
          <a:xfrm flipV="1">
            <a:off x="1619250" y="3716338"/>
            <a:ext cx="1728788" cy="288925"/>
          </a:xfrm>
          <a:prstGeom prst="bentConnector4">
            <a:avLst>
              <a:gd name="adj1" fmla="val 45824"/>
              <a:gd name="adj2" fmla="val 179120"/>
            </a:avLst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28693" name=""/>
          <p:cNvCxnSpPr>
            <a:stCxn id="28684" idx="2"/>
            <a:endCxn id="28690" idx="0"/>
          </p:cNvCxnSpPr>
          <p:nvPr/>
        </p:nvCxnSpPr>
        <p:spPr>
          <a:xfrm rot="16200000" flipH="1">
            <a:off x="1997869" y="3663156"/>
            <a:ext cx="720725" cy="1979613"/>
          </a:xfrm>
          <a:prstGeom prst="bentConnector3">
            <a:avLst>
              <a:gd name="adj1" fmla="val 50000"/>
            </a:avLst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sp>
        <p:nvSpPr>
          <p:cNvPr id="28694" name=""/>
          <p:cNvSpPr/>
          <p:nvPr/>
        </p:nvSpPr>
        <p:spPr>
          <a:xfrm>
            <a:off x="6927850" y="2292350"/>
            <a:ext cx="139065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rgbClr val="0000FF"/>
                </a:solidFill>
                <a:latin typeface="Verdana"/>
              </a:rPr>
              <a:t>Input tape</a:t>
            </a:r>
            <a:endParaRPr>
              <a:solidFill>
                <a:srgbClr val="0000FF"/>
              </a:solidFill>
              <a:latin typeface="Verdana"/>
            </a:endParaRPr>
          </a:p>
        </p:txBody>
      </p:sp>
      <p:sp>
        <p:nvSpPr>
          <p:cNvPr id="28695" name=""/>
          <p:cNvSpPr/>
          <p:nvPr/>
        </p:nvSpPr>
        <p:spPr>
          <a:xfrm>
            <a:off x="6927850" y="3732213"/>
            <a:ext cx="19939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rgbClr val="0000FF"/>
                </a:solidFill>
                <a:latin typeface="Verdana"/>
              </a:rPr>
              <a:t>Simulation tape</a:t>
            </a:r>
            <a:endParaRPr>
              <a:solidFill>
                <a:srgbClr val="0000FF"/>
              </a:solidFill>
              <a:latin typeface="Verdana"/>
            </a:endParaRPr>
          </a:p>
        </p:txBody>
      </p:sp>
      <p:sp>
        <p:nvSpPr>
          <p:cNvPr id="28696" name=""/>
          <p:cNvSpPr/>
          <p:nvPr/>
        </p:nvSpPr>
        <p:spPr>
          <a:xfrm>
            <a:off x="7235825" y="5445125"/>
            <a:ext cx="1684338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rgbClr val="0000FF"/>
                </a:solidFill>
                <a:latin typeface="Verdana"/>
              </a:rPr>
              <a:t>Address tape</a:t>
            </a:r>
            <a:endParaRPr>
              <a:solidFill>
                <a:srgbClr val="0000FF"/>
              </a:solidFill>
              <a:latin typeface="Verdana"/>
            </a:endParaRPr>
          </a:p>
        </p:txBody>
      </p:sp>
      <p:sp>
        <p:nvSpPr>
          <p:cNvPr id="28697" name=""/>
          <p:cNvSpPr/>
          <p:nvPr/>
        </p:nvSpPr>
        <p:spPr>
          <a:xfrm>
            <a:off x="2484438" y="5734050"/>
            <a:ext cx="5421312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chemeClr val="accent2"/>
                </a:solidFill>
                <a:latin typeface="Verdana"/>
              </a:rPr>
              <a:t>Update according to the lexicographical order</a:t>
            </a:r>
            <a:endParaRPr>
              <a:solidFill>
                <a:schemeClr val="accent2"/>
              </a:solidFill>
              <a:latin typeface="Verdana"/>
            </a:endParaRPr>
          </a:p>
        </p:txBody>
      </p:sp>
      <p:sp>
        <p:nvSpPr>
          <p:cNvPr id="28698" name=""/>
          <p:cNvSpPr/>
          <p:nvPr/>
        </p:nvSpPr>
        <p:spPr>
          <a:xfrm>
            <a:off x="3635375" y="4221163"/>
            <a:ext cx="4373563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chemeClr val="accent2"/>
                </a:solidFill>
                <a:latin typeface="Verdana"/>
              </a:rPr>
              <a:t>Simulate one branch of computation</a:t>
            </a:r>
            <a:endParaRPr>
              <a:solidFill>
                <a:schemeClr val="accent2"/>
              </a:solidFill>
              <a:latin typeface="Verdana"/>
            </a:endParaRPr>
          </a:p>
        </p:txBody>
      </p:sp>
      <p:sp>
        <p:nvSpPr>
          <p:cNvPr id="28699" name=""/>
          <p:cNvSpPr/>
          <p:nvPr/>
        </p:nvSpPr>
        <p:spPr>
          <a:xfrm>
            <a:off x="4140200" y="2708275"/>
            <a:ext cx="1744663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chemeClr val="accent2"/>
                </a:solidFill>
                <a:latin typeface="Verdana"/>
              </a:rPr>
              <a:t>Never altered</a:t>
            </a:r>
            <a:endParaRPr>
              <a:solidFill>
                <a:schemeClr val="accent2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698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600">
                <a:solidFill>
                  <a:srgbClr val="0000FF"/>
                </a:solidFill>
              </a:rPr>
              <a:t>Polynomially equivalent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9699" name="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>
              <a:lnSpc>
                <a:spcPct val="80000"/>
              </a:lnSpc>
            </a:pPr>
            <a:r>
              <a:rPr sz="2400">
                <a:solidFill>
                  <a:schemeClr val="accent2"/>
                </a:solidFill>
              </a:rPr>
              <a:t>Polynomially equivalent</a:t>
            </a:r>
            <a:r>
              <a:rPr sz="2400"/>
              <a:t>: any one of them can simulate another with only a polynomial increase in running time.</a:t>
            </a:r>
            <a:endParaRPr sz="2400"/>
          </a:p>
          <a:p>
            <a:pPr lvl="0">
              <a:lnSpc>
                <a:spcPct val="80000"/>
              </a:lnSpc>
            </a:pPr>
            <a:r>
              <a:rPr sz="2400"/>
              <a:t>All </a:t>
            </a:r>
            <a:r>
              <a:rPr sz="2400">
                <a:solidFill>
                  <a:srgbClr val="0000FF"/>
                </a:solidFill>
              </a:rPr>
              <a:t>reasonable</a:t>
            </a:r>
            <a:r>
              <a:rPr sz="2400"/>
              <a:t> </a:t>
            </a:r>
            <a:r>
              <a:rPr sz="2400">
                <a:solidFill>
                  <a:schemeClr val="accent2"/>
                </a:solidFill>
              </a:rPr>
              <a:t>deterministic</a:t>
            </a:r>
            <a:r>
              <a:rPr sz="2400"/>
              <a:t> computational models are polynomially equivalent. </a:t>
            </a:r>
            <a:endParaRPr sz="2400"/>
          </a:p>
          <a:p>
            <a:pPr lvl="0">
              <a:lnSpc>
                <a:spcPct val="80000"/>
              </a:lnSpc>
            </a:pPr>
            <a:endParaRPr sz="2400"/>
          </a:p>
          <a:p>
            <a:pPr lvl="1">
              <a:lnSpc>
                <a:spcPct val="80000"/>
              </a:lnSpc>
            </a:pPr>
            <a:r>
              <a:rPr sz="2000">
                <a:solidFill>
                  <a:schemeClr val="accent2"/>
                </a:solidFill>
              </a:rPr>
              <a:t>The aim</a:t>
            </a:r>
            <a:r>
              <a:rPr sz="2000"/>
              <a:t> is to present the fundamental properties of </a:t>
            </a:r>
            <a:r>
              <a:rPr sz="2000">
                <a:solidFill>
                  <a:srgbClr val="0000FF"/>
                </a:solidFill>
              </a:rPr>
              <a:t>computation</a:t>
            </a:r>
            <a:r>
              <a:rPr sz="2000"/>
              <a:t>, rather than properties of </a:t>
            </a:r>
            <a:r>
              <a:rPr sz="2000">
                <a:solidFill>
                  <a:srgbClr val="0000FF"/>
                </a:solidFill>
              </a:rPr>
              <a:t>models of computation</a:t>
            </a:r>
            <a:r>
              <a:rPr sz="2000"/>
              <a:t>.</a:t>
            </a:r>
            <a:endParaRPr sz="2000"/>
          </a:p>
          <a:p>
            <a:pPr lvl="1">
              <a:lnSpc>
                <a:spcPct val="80000"/>
              </a:lnSpc>
            </a:pPr>
            <a:r>
              <a:rPr sz="2000"/>
              <a:t>A problem can solved in polynomial time on </a:t>
            </a:r>
            <a:r>
              <a:rPr sz="2000">
                <a:solidFill>
                  <a:srgbClr val="0000FF"/>
                </a:solidFill>
              </a:rPr>
              <a:t>a typical computer</a:t>
            </a:r>
            <a:r>
              <a:rPr sz="2000"/>
              <a:t> iff it can be solved in polynomial time by a deterministic TM. </a:t>
            </a:r>
            <a:endParaRPr sz="2000"/>
          </a:p>
          <a:p>
            <a:pPr lvl="0">
              <a:lnSpc>
                <a:spcPct val="80000"/>
              </a:lnSpc>
              <a:buFont typeface="Wingdings" charset="2"/>
              <a:buNone/>
            </a:pPr>
            <a:r>
              <a:rPr sz="2200"/>
              <a:t> </a:t>
            </a:r>
            <a:endParaRPr sz="2200"/>
          </a:p>
          <a:p>
            <a:pPr lvl="0">
              <a:lnSpc>
                <a:spcPct val="80000"/>
              </a:lnSpc>
            </a:pPr>
            <a:endParaRPr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22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t>The class P:</a:t>
            </a:r>
            <a:r>
              <a:rPr sz="2400"/>
              <a:t> </a:t>
            </a:r>
            <a:r>
              <a:rPr sz="2400">
                <a:solidFill>
                  <a:srgbClr val="0000FF"/>
                </a:solidFill>
              </a:rPr>
              <a:t>defining “efficient algorithm”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723" name=""/>
          <p:cNvSpPr/>
          <p:nvPr>
            <p:ph type="body" idx="1"/>
          </p:nvPr>
        </p:nvSpPr>
        <p:spPr>
          <a:xfrm>
            <a:off x="179388" y="1752600"/>
            <a:ext cx="8964612" cy="5105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>
              <a:lnSpc>
                <a:spcPct val="90000"/>
              </a:lnSpc>
            </a:pPr>
            <a:r>
              <a:rPr sz="2200">
                <a:solidFill>
                  <a:schemeClr val="accent2"/>
                </a:solidFill>
              </a:rPr>
              <a:t>Time complexity class</a:t>
            </a:r>
            <a:r>
              <a:rPr sz="2200"/>
              <a:t> TIME(t(n))={L:L is a language decided by an O(t(n)) time TM}</a:t>
            </a:r>
            <a:endParaRPr sz="2200">
              <a:solidFill>
                <a:schemeClr val="accent2"/>
              </a:solidFill>
            </a:endParaRPr>
          </a:p>
          <a:p>
            <a:pPr lvl="0">
              <a:lnSpc>
                <a:spcPct val="90000"/>
              </a:lnSpc>
            </a:pPr>
            <a:r>
              <a:rPr sz="2200">
                <a:solidFill>
                  <a:schemeClr val="accent2"/>
                </a:solidFill>
              </a:rPr>
              <a:t>P</a:t>
            </a:r>
            <a:r>
              <a:rPr sz="2200"/>
              <a:t> is the class of languages that are decidable in </a:t>
            </a:r>
            <a:r>
              <a:rPr sz="2200">
                <a:solidFill>
                  <a:srgbClr val="0000FF"/>
                </a:solidFill>
              </a:rPr>
              <a:t>polynomial time</a:t>
            </a:r>
            <a:r>
              <a:rPr sz="2200"/>
              <a:t> on a </a:t>
            </a:r>
            <a:r>
              <a:rPr sz="2200">
                <a:solidFill>
                  <a:srgbClr val="0000FF"/>
                </a:solidFill>
              </a:rPr>
              <a:t>deterministic single-tape TM</a:t>
            </a:r>
            <a:r>
              <a:rPr sz="2200"/>
              <a:t>. In other words, </a:t>
            </a:r>
            <a:endParaRPr sz="2200"/>
          </a:p>
          <a:p>
            <a:pPr lvl="0">
              <a:lnSpc>
                <a:spcPct val="90000"/>
              </a:lnSpc>
            </a:pPr>
            <a:endParaRPr sz="2200"/>
          </a:p>
          <a:p>
            <a:pPr lvl="1">
              <a:lnSpc>
                <a:spcPct val="90000"/>
              </a:lnSpc>
            </a:pPr>
            <a:r>
              <a:t>Our strategies so far are</a:t>
            </a:r>
          </a:p>
          <a:p>
            <a:pPr lvl="2">
              <a:lnSpc>
                <a:spcPct val="90000"/>
              </a:lnSpc>
              <a:buFont typeface="Wingdings" charset="2"/>
            </a:pPr>
            <a:r>
              <a:rPr sz="1900">
                <a:solidFill>
                  <a:srgbClr val="0000FF"/>
                </a:solidFill>
              </a:rPr>
              <a:t>Reasonable</a:t>
            </a:r>
            <a:r>
              <a:rPr sz="1900"/>
              <a:t> representation of input</a:t>
            </a:r>
            <a:endParaRPr sz="1900"/>
          </a:p>
          <a:p>
            <a:pPr lvl="2">
              <a:lnSpc>
                <a:spcPct val="90000"/>
              </a:lnSpc>
              <a:buFont typeface="Wingdings" charset="2"/>
            </a:pPr>
            <a:r>
              <a:rPr sz="1900">
                <a:solidFill>
                  <a:srgbClr val="0000FF"/>
                </a:solidFill>
              </a:rPr>
              <a:t>Deterministic</a:t>
            </a:r>
            <a:r>
              <a:rPr sz="1900"/>
              <a:t> models of computation</a:t>
            </a:r>
            <a:endParaRPr sz="1900"/>
          </a:p>
          <a:p>
            <a:pPr lvl="2">
              <a:lnSpc>
                <a:spcPct val="90000"/>
              </a:lnSpc>
              <a:buFont typeface="Wingdings" charset="2"/>
            </a:pPr>
            <a:r>
              <a:rPr sz="1900">
                <a:solidFill>
                  <a:srgbClr val="0000FF"/>
                </a:solidFill>
              </a:rPr>
              <a:t>Asymptotic</a:t>
            </a:r>
            <a:r>
              <a:rPr sz="1900"/>
              <a:t> analysis</a:t>
            </a:r>
            <a:endParaRPr sz="1900"/>
          </a:p>
          <a:p>
            <a:pPr lvl="2">
              <a:lnSpc>
                <a:spcPct val="90000"/>
              </a:lnSpc>
              <a:buFont typeface="Wingdings" charset="2"/>
            </a:pPr>
            <a:endParaRPr sz="1900"/>
          </a:p>
          <a:p>
            <a:pPr lvl="1">
              <a:lnSpc>
                <a:spcPct val="90000"/>
              </a:lnSpc>
            </a:pPr>
            <a:r>
              <a:t>P roughly corresponds to the class of problems that are </a:t>
            </a:r>
            <a:r>
              <a:rPr>
                <a:solidFill>
                  <a:srgbClr val="0000FF"/>
                </a:solidFill>
              </a:rPr>
              <a:t>realistically solvable</a:t>
            </a:r>
            <a:r>
              <a:t> on a computer. </a:t>
            </a:r>
          </a:p>
          <a:p>
            <a:pPr lvl="1">
              <a:lnSpc>
                <a:spcPct val="90000"/>
              </a:lnSpc>
            </a:pPr>
            <a:r>
              <a:rPr>
                <a:solidFill>
                  <a:srgbClr val="0000FF"/>
                </a:solidFill>
              </a:rPr>
              <a:t>P in complexity theory</a:t>
            </a:r>
            <a:r>
              <a:t> is similar to decidability in computability theory</a:t>
            </a:r>
          </a:p>
        </p:txBody>
      </p:sp>
      <p:pic>
        <p:nvPicPr>
          <p:cNvPr id="30724" name=""/>
          <p:cNvPicPr/>
          <p:nvPr>
            <p:ph idx="1"/>
          </p:nvPr>
        </p:nvPicPr>
        <p:blipFill>
          <a:blip r:embed="rId2"/>
          <a:stretch/>
        </p:blipFill>
        <p:spPr>
          <a:xfrm>
            <a:off x="2627313" y="3213100"/>
            <a:ext cx="2305050" cy="50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1746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200">
                <a:solidFill>
                  <a:srgbClr val="0000FF"/>
                </a:solidFill>
              </a:rPr>
              <a:t>Extension of Church-Turing thesis</a:t>
            </a:r>
            <a:endParaRPr sz="3200">
              <a:solidFill>
                <a:srgbClr val="0000FF"/>
              </a:solidFill>
            </a:endParaRPr>
          </a:p>
        </p:txBody>
      </p:sp>
      <p:sp>
        <p:nvSpPr>
          <p:cNvPr id="31747" name=""/>
          <p:cNvSpPr/>
          <p:nvPr>
            <p:ph type="body" idx="1"/>
          </p:nvPr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>
              <a:buNone/>
            </a:pPr>
          </a:p>
          <a:p>
            <a:pPr lvl="0">
              <a:buNone/>
            </a:pPr>
          </a:p>
          <a:p>
            <a:pPr lvl="0">
              <a:buNone/>
            </a:pPr>
            <a:r>
              <a:t>                       </a:t>
            </a:r>
            <a:r>
              <a:rPr b="1">
                <a:solidFill>
                  <a:srgbClr val="0000FF"/>
                </a:solidFill>
              </a:rPr>
              <a:t>=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1748" name=""/>
          <p:cNvSpPr/>
          <p:nvPr/>
        </p:nvSpPr>
        <p:spPr>
          <a:xfrm>
            <a:off x="1187450" y="2636838"/>
            <a:ext cx="2160588" cy="985837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solidFill>
                  <a:schemeClr val="accent2"/>
                </a:solidFill>
                <a:latin typeface="Verdana"/>
              </a:rPr>
              <a:t>Intuitive</a:t>
            </a:r>
            <a:r>
              <a:rPr>
                <a:latin typeface="Verdana"/>
              </a:rPr>
              <a:t> notion </a:t>
            </a:r>
            <a:endParaRPr>
              <a:latin typeface="Verdana"/>
            </a:endParaRPr>
          </a:p>
          <a:p>
            <a:pPr lvl="0" algn="ctr"/>
            <a:r>
              <a:rPr>
                <a:latin typeface="Verdana"/>
              </a:rPr>
              <a:t>of algorithm</a:t>
            </a:r>
            <a:endParaRPr>
              <a:latin typeface="Verdana"/>
            </a:endParaRPr>
          </a:p>
        </p:txBody>
      </p:sp>
      <p:sp>
        <p:nvSpPr>
          <p:cNvPr id="31749" name=""/>
          <p:cNvSpPr/>
          <p:nvPr/>
        </p:nvSpPr>
        <p:spPr>
          <a:xfrm>
            <a:off x="4787900" y="2708275"/>
            <a:ext cx="2160588" cy="987425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solidFill>
                  <a:srgbClr val="0000FF"/>
                </a:solidFill>
                <a:latin typeface="Verdana"/>
              </a:rPr>
              <a:t>Turing machine</a:t>
            </a:r>
            <a:endParaRPr>
              <a:solidFill>
                <a:srgbClr val="0000FF"/>
              </a:solidFill>
              <a:latin typeface="Verdana"/>
            </a:endParaRPr>
          </a:p>
          <a:p>
            <a:pPr lvl="0" algn="ctr"/>
            <a:r>
              <a:rPr>
                <a:latin typeface="Verdana"/>
              </a:rPr>
              <a:t> algorithm</a:t>
            </a:r>
            <a:endParaRPr>
              <a:latin typeface="Verdana"/>
            </a:endParaRPr>
          </a:p>
        </p:txBody>
      </p:sp>
      <p:cxnSp>
        <p:nvCxnSpPr>
          <p:cNvPr id="31750" name=""/>
          <p:cNvCxnSpPr/>
          <p:nvPr/>
        </p:nvCxnSpPr>
        <p:spPr>
          <a:xfrm>
            <a:off x="5435600" y="4149725"/>
            <a:ext cx="73025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sp>
        <p:nvSpPr>
          <p:cNvPr id="31751" name=""/>
          <p:cNvSpPr/>
          <p:nvPr/>
        </p:nvSpPr>
        <p:spPr>
          <a:xfrm>
            <a:off x="3779838" y="4725988"/>
            <a:ext cx="484187" cy="528637"/>
          </a:xfrm>
          <a:prstGeom prst="rect">
            <a:avLst/>
          </a:prstGeom>
          <a:solidFill>
            <a:srgbClr val="00FFFF"/>
          </a:solidFill>
          <a:ln cmpd="sng">
            <a:solidFill>
              <a:schemeClr val="accent2"/>
            </a:solidFill>
            <a:miter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 sz="2800">
                <a:solidFill>
                  <a:schemeClr val="accent2"/>
                </a:solidFill>
                <a:latin typeface="Verdana"/>
                <a:ea typeface="黑体"/>
              </a:rPr>
              <a:t>=</a:t>
            </a:r>
            <a:endParaRPr sz="2800">
              <a:solidFill>
                <a:schemeClr val="accent2"/>
              </a:solidFill>
              <a:latin typeface="Verdana"/>
              <a:ea typeface="黑体"/>
            </a:endParaRPr>
          </a:p>
        </p:txBody>
      </p:sp>
      <p:sp>
        <p:nvSpPr>
          <p:cNvPr id="31752" name=""/>
          <p:cNvSpPr/>
          <p:nvPr/>
        </p:nvSpPr>
        <p:spPr>
          <a:xfrm>
            <a:off x="1258888" y="4581525"/>
            <a:ext cx="2160587" cy="985838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Polynomial </a:t>
            </a:r>
            <a:r>
              <a:rPr>
                <a:solidFill>
                  <a:schemeClr val="accent2"/>
                </a:solidFill>
                <a:latin typeface="Verdana"/>
              </a:rPr>
              <a:t>by a </a:t>
            </a:r>
            <a:endParaRPr>
              <a:solidFill>
                <a:schemeClr val="accent2"/>
              </a:solidFill>
              <a:latin typeface="Verdana"/>
            </a:endParaRPr>
          </a:p>
          <a:p>
            <a:pPr lvl="0" algn="ctr"/>
            <a:r>
              <a:rPr>
                <a:solidFill>
                  <a:schemeClr val="accent2"/>
                </a:solidFill>
                <a:latin typeface="Verdana"/>
              </a:rPr>
              <a:t>realistic computer</a:t>
            </a:r>
            <a:endParaRPr>
              <a:latin typeface="Verdana"/>
            </a:endParaRPr>
          </a:p>
        </p:txBody>
      </p:sp>
      <p:sp>
        <p:nvSpPr>
          <p:cNvPr id="31753" name=""/>
          <p:cNvSpPr/>
          <p:nvPr/>
        </p:nvSpPr>
        <p:spPr>
          <a:xfrm>
            <a:off x="4787900" y="4581525"/>
            <a:ext cx="2160588" cy="987425"/>
          </a:xfrm>
          <a:prstGeom prst="rect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Polynomial</a:t>
            </a:r>
            <a:r>
              <a:rPr>
                <a:solidFill>
                  <a:srgbClr val="0000FF"/>
                </a:solidFill>
                <a:latin typeface="Verdana"/>
              </a:rPr>
              <a:t> by</a:t>
            </a:r>
            <a:endParaRPr>
              <a:solidFill>
                <a:srgbClr val="0000FF"/>
              </a:solidFill>
              <a:latin typeface="Verdana"/>
            </a:endParaRPr>
          </a:p>
          <a:p>
            <a:pPr lvl="0" algn="ctr"/>
            <a:r>
              <a:rPr>
                <a:solidFill>
                  <a:srgbClr val="0000FF"/>
                </a:solidFill>
                <a:latin typeface="Verdana"/>
              </a:rPr>
              <a:t> a one tape </a:t>
            </a:r>
            <a:r>
              <a:rPr>
                <a:solidFill>
                  <a:schemeClr val="accent2"/>
                </a:solidFill>
                <a:latin typeface="Verdana"/>
              </a:rPr>
              <a:t>D</a:t>
            </a:r>
            <a:r>
              <a:rPr>
                <a:solidFill>
                  <a:srgbClr val="0000FF"/>
                </a:solidFill>
                <a:latin typeface="Verdana"/>
              </a:rPr>
              <a:t>TM</a:t>
            </a:r>
            <a:endParaRPr>
              <a:latin typeface="Verdana"/>
            </a:endParaRPr>
          </a:p>
        </p:txBody>
      </p:sp>
      <p:sp>
        <p:nvSpPr>
          <p:cNvPr id="31754" name=""/>
          <p:cNvSpPr/>
          <p:nvPr/>
        </p:nvSpPr>
        <p:spPr>
          <a:xfrm>
            <a:off x="3779838" y="3500438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noFill/>
          <a:ln cmpd="sng">
            <a:solidFill>
              <a:srgbClr val="FF66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2770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t>Example 1: </a:t>
            </a:r>
            <a:r>
              <a:rPr sz="2800">
                <a:solidFill>
                  <a:srgbClr val="0000FF"/>
                </a:solidFill>
              </a:rPr>
              <a:t>PATH</a:t>
            </a:r>
            <a:r>
              <a:t> </a:t>
            </a:r>
          </a:p>
        </p:txBody>
      </p:sp>
      <p:pic>
        <p:nvPicPr>
          <p:cNvPr id="32771" name=""/>
          <p:cNvPicPr/>
          <p:nvPr>
            <p:ph idx="1"/>
          </p:nvPr>
        </p:nvPicPr>
        <p:blipFill>
          <a:blip r:embed="rId2"/>
          <a:stretch/>
        </p:blipFill>
        <p:spPr>
          <a:xfrm>
            <a:off x="179388" y="1701800"/>
            <a:ext cx="8882062" cy="453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3794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lang="zh-CN"/>
              <a:t>Path is in P</a:t>
            </a:r>
            <a:endParaRPr lang="en-US"/>
          </a:p>
        </p:txBody>
      </p:sp>
      <p:sp>
        <p:nvSpPr>
          <p:cNvPr id="33795" name="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100"/>
              <a:t> </a:t>
            </a:r>
            <a:r>
              <a:rPr sz="2100">
                <a:solidFill>
                  <a:srgbClr val="FF6600"/>
                </a:solidFill>
              </a:rPr>
              <a:t>The brute-force search is inefficient.</a:t>
            </a:r>
            <a:r>
              <a:rPr sz="2100"/>
              <a:t> </a:t>
            </a:r>
            <a:endParaRPr sz="2100"/>
          </a:p>
          <a:p>
            <a:pPr lvl="0">
              <a:lnSpc>
                <a:spcPct val="90000"/>
              </a:lnSpc>
            </a:pPr>
            <a:r>
              <a:rPr sz="2100">
                <a:solidFill>
                  <a:schemeClr val="accent2"/>
                </a:solidFill>
              </a:rPr>
              <a:t>Proof idea</a:t>
            </a:r>
            <a:r>
              <a:rPr sz="2100"/>
              <a:t>: </a:t>
            </a:r>
            <a:endParaRPr sz="2100"/>
          </a:p>
          <a:p>
            <a:pPr lvl="0">
              <a:lnSpc>
                <a:spcPct val="90000"/>
              </a:lnSpc>
              <a:buNone/>
            </a:pPr>
            <a:r>
              <a:rPr sz="2100"/>
              <a:t>M:=“On input &lt;G, s,t&gt;</a:t>
            </a:r>
            <a:endParaRPr sz="2100"/>
          </a:p>
          <a:p>
            <a:pPr lvl="0">
              <a:lnSpc>
                <a:spcPct val="90000"/>
              </a:lnSpc>
              <a:buNone/>
            </a:pPr>
            <a:r>
              <a:rPr sz="2100"/>
              <a:t>	1. Place a mark on node s.</a:t>
            </a:r>
            <a:endParaRPr sz="2100"/>
          </a:p>
          <a:p>
            <a:pPr lvl="0">
              <a:lnSpc>
                <a:spcPct val="90000"/>
              </a:lnSpc>
              <a:buNone/>
            </a:pPr>
            <a:r>
              <a:rPr sz="2100"/>
              <a:t>	2. Repeat the following until no additional nodes are marked.</a:t>
            </a:r>
            <a:endParaRPr sz="2100"/>
          </a:p>
          <a:p>
            <a:pPr lvl="0">
              <a:lnSpc>
                <a:spcPct val="90000"/>
              </a:lnSpc>
              <a:buNone/>
            </a:pPr>
            <a:r>
              <a:rPr sz="2100"/>
              <a:t>	3. 	Scan all the edges of G. If an edge (a,b) is found going from a marked a to an unmarked b, mark b.</a:t>
            </a:r>
            <a:endParaRPr sz="2100"/>
          </a:p>
          <a:p>
            <a:pPr lvl="0">
              <a:lnSpc>
                <a:spcPct val="90000"/>
              </a:lnSpc>
              <a:buNone/>
            </a:pPr>
            <a:r>
              <a:rPr sz="2100"/>
              <a:t>	4. If t is marked, </a:t>
            </a:r>
            <a:r>
              <a:rPr sz="2100">
                <a:solidFill>
                  <a:srgbClr val="0000FF"/>
                </a:solidFill>
              </a:rPr>
              <a:t>accept</a:t>
            </a:r>
            <a:r>
              <a:rPr sz="2100"/>
              <a:t>. Otherwise, </a:t>
            </a:r>
            <a:r>
              <a:rPr sz="2100">
                <a:solidFill>
                  <a:srgbClr val="0000FF"/>
                </a:solidFill>
              </a:rPr>
              <a:t>reject</a:t>
            </a:r>
            <a:r>
              <a:rPr sz="2100"/>
              <a:t>.”</a:t>
            </a:r>
            <a:endParaRPr sz="2100"/>
          </a:p>
          <a:p>
            <a:pPr lvl="0"/>
            <a:endParaRPr sz="2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4818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t>Example 2</a:t>
            </a:r>
          </a:p>
        </p:txBody>
      </p:sp>
      <p:sp>
        <p:nvSpPr>
          <p:cNvPr id="34819" name=""/>
          <p:cNvSpPr/>
          <p:nvPr>
            <p:ph type="body" idx="1"/>
          </p:nvPr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>
              <a:lnSpc>
                <a:spcPct val="90000"/>
              </a:lnSpc>
            </a:pPr>
            <a:r>
              <a:rPr sz="2400"/>
              <a:t>Let RELPRIME={&lt;x,y&gt;: x and y are relatively prime}.</a:t>
            </a:r>
            <a:endParaRPr sz="2400"/>
          </a:p>
          <a:p>
            <a:pPr lvl="0">
              <a:lnSpc>
                <a:spcPct val="90000"/>
              </a:lnSpc>
            </a:pPr>
            <a:r>
              <a:rPr sz="2400"/>
              <a:t>RELPRIME is in P.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</a:t>
            </a:r>
            <a:r>
              <a:rPr sz="2400">
                <a:solidFill>
                  <a:srgbClr val="0000FF"/>
                </a:solidFill>
              </a:rPr>
              <a:t>The brute-force search algorithm is inefficient.</a:t>
            </a:r>
            <a:r>
              <a:rPr sz="2400"/>
              <a:t> </a:t>
            </a:r>
            <a:endParaRPr sz="2400"/>
          </a:p>
          <a:p>
            <a:pPr lvl="0">
              <a:lnSpc>
                <a:spcPct val="90000"/>
              </a:lnSpc>
            </a:pPr>
            <a:r>
              <a:rPr sz="2400">
                <a:solidFill>
                  <a:schemeClr val="accent2"/>
                </a:solidFill>
              </a:rPr>
              <a:t>Proof idea</a:t>
            </a:r>
            <a:r>
              <a:rPr sz="2400"/>
              <a:t>: </a:t>
            </a:r>
            <a:r>
              <a:rPr sz="2400">
                <a:solidFill>
                  <a:srgbClr val="0000FF"/>
                </a:solidFill>
              </a:rPr>
              <a:t>The Euclidean algorithm</a:t>
            </a:r>
            <a:r>
              <a:rPr sz="2400"/>
              <a:t> runs as follows: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E=“On input &lt;x,y&gt;, where x and y are natural numbers </a:t>
            </a:r>
            <a:r>
              <a:rPr sz="2400">
                <a:solidFill>
                  <a:srgbClr val="0000FF"/>
                </a:solidFill>
              </a:rPr>
              <a:t>in binary</a:t>
            </a:r>
            <a:r>
              <a:rPr sz="2400"/>
              <a:t>: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1. Repeat until y=0.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2. 		Assign x&lt;- x mod y.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3. 		Exchange x and y.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4. Output x.”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4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>
                <a:solidFill>
                  <a:srgbClr val="0000FF"/>
                </a:solidFill>
              </a:rPr>
              <a:t>Where are we now?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195" name=""/>
          <p:cNvSpPr/>
          <p:nvPr/>
        </p:nvSpPr>
        <p:spPr>
          <a:xfrm>
            <a:off x="1835150" y="2133600"/>
            <a:ext cx="5545138" cy="3240088"/>
          </a:xfrm>
          <a:prstGeom prst="ellipse">
            <a:avLst/>
          </a:prstGeom>
          <a:solidFill>
            <a:schemeClr val="accent1"/>
          </a:solidFill>
          <a:ln cmpd="sng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Regular    CFL     </a:t>
            </a:r>
            <a:endParaRPr>
              <a:latin typeface="Verdana"/>
            </a:endParaRPr>
          </a:p>
        </p:txBody>
      </p:sp>
      <p:sp>
        <p:nvSpPr>
          <p:cNvPr id="8196" name=""/>
          <p:cNvSpPr/>
          <p:nvPr/>
        </p:nvSpPr>
        <p:spPr>
          <a:xfrm>
            <a:off x="2124075" y="2565400"/>
            <a:ext cx="4535488" cy="2232025"/>
          </a:xfrm>
          <a:prstGeom prst="ellipse">
            <a:avLst/>
          </a:prstGeom>
          <a:solidFill>
            <a:schemeClr val="accent1"/>
          </a:solidFill>
          <a:ln cmpd="sng">
            <a:solidFill>
              <a:srgbClr val="FF9933"/>
            </a:solidFill>
            <a:miter/>
          </a:ln>
        </p:spPr>
      </p:sp>
      <p:sp>
        <p:nvSpPr>
          <p:cNvPr id="8197" name=""/>
          <p:cNvSpPr/>
          <p:nvPr/>
        </p:nvSpPr>
        <p:spPr>
          <a:xfrm>
            <a:off x="2627313" y="3068638"/>
            <a:ext cx="3384550" cy="1296987"/>
          </a:xfrm>
          <a:prstGeom prst="ellipse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</p:sp>
      <p:sp>
        <p:nvSpPr>
          <p:cNvPr id="8198" name=""/>
          <p:cNvSpPr/>
          <p:nvPr/>
        </p:nvSpPr>
        <p:spPr>
          <a:xfrm>
            <a:off x="3203575" y="3284538"/>
            <a:ext cx="2016125" cy="914400"/>
          </a:xfrm>
          <a:prstGeom prst="ellipse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>
                <a:latin typeface="Verdana"/>
              </a:rPr>
              <a:t>                                                                   Regular  CFL   decidable  Turing-recognizable</a:t>
            </a:r>
            <a:endParaRPr>
              <a:latin typeface="Verdana"/>
            </a:endParaRPr>
          </a:p>
        </p:txBody>
      </p:sp>
      <p:cxnSp>
        <p:nvCxnSpPr>
          <p:cNvPr id="8199" name=""/>
          <p:cNvCxnSpPr/>
          <p:nvPr/>
        </p:nvCxnSpPr>
        <p:spPr>
          <a:xfrm flipV="1">
            <a:off x="1835150" y="4652963"/>
            <a:ext cx="1295400" cy="792162"/>
          </a:xfrm>
          <a:prstGeom prst="line">
            <a:avLst/>
          </a:prstGeom>
          <a:noFill/>
          <a:ln cmpd="sng">
            <a:solidFill>
              <a:srgbClr val="FF9933"/>
            </a:solidFill>
            <a:miter/>
            <a:tailEnd type="triangle"/>
          </a:ln>
        </p:spPr>
      </p:cxnSp>
      <p:pic>
        <p:nvPicPr>
          <p:cNvPr id="8200" name=""/>
          <p:cNvPicPr/>
          <p:nvPr>
            <p:ph idx="1"/>
          </p:nvPr>
        </p:nvPicPr>
        <p:blipFill>
          <a:blip r:embed="rId2"/>
          <a:stretch/>
        </p:blipFill>
        <p:spPr>
          <a:xfrm>
            <a:off x="6300788" y="0"/>
            <a:ext cx="2700337" cy="2592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01" name=""/>
          <p:cNvCxnSpPr/>
          <p:nvPr/>
        </p:nvCxnSpPr>
        <p:spPr>
          <a:xfrm flipH="1">
            <a:off x="4572000" y="260350"/>
            <a:ext cx="1800225" cy="338455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8202" name=""/>
          <p:cNvCxnSpPr/>
          <p:nvPr/>
        </p:nvCxnSpPr>
        <p:spPr>
          <a:xfrm flipH="1">
            <a:off x="5580063" y="836613"/>
            <a:ext cx="792162" cy="273685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8203" name=""/>
          <p:cNvCxnSpPr/>
          <p:nvPr/>
        </p:nvCxnSpPr>
        <p:spPr>
          <a:xfrm flipH="1">
            <a:off x="6156325" y="1412875"/>
            <a:ext cx="287338" cy="2160588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8204" name=""/>
          <p:cNvCxnSpPr/>
          <p:nvPr/>
        </p:nvCxnSpPr>
        <p:spPr>
          <a:xfrm>
            <a:off x="6516688" y="1989138"/>
            <a:ext cx="647700" cy="172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cxnSp>
        <p:nvCxnSpPr>
          <p:cNvPr id="8205" name=""/>
          <p:cNvCxnSpPr/>
          <p:nvPr/>
        </p:nvCxnSpPr>
        <p:spPr>
          <a:xfrm>
            <a:off x="6732588" y="2420938"/>
            <a:ext cx="1152525" cy="11525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  <p:sp>
        <p:nvSpPr>
          <p:cNvPr id="8206" name=""/>
          <p:cNvSpPr/>
          <p:nvPr/>
        </p:nvSpPr>
        <p:spPr>
          <a:xfrm>
            <a:off x="971550" y="5516563"/>
            <a:ext cx="395287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rgbClr val="FF6600"/>
                </a:solidFill>
                <a:latin typeface="Verdana"/>
              </a:rPr>
              <a:t>two lines in computability theory</a:t>
            </a:r>
            <a:endParaRPr b="1">
              <a:solidFill>
                <a:srgbClr val="FF6600"/>
              </a:solidFill>
              <a:latin typeface="Verdana"/>
            </a:endParaRPr>
          </a:p>
        </p:txBody>
      </p:sp>
      <p:sp>
        <p:nvSpPr>
          <p:cNvPr id="8207" name=""/>
          <p:cNvSpPr/>
          <p:nvPr/>
        </p:nvSpPr>
        <p:spPr>
          <a:xfrm>
            <a:off x="7235825" y="3933825"/>
            <a:ext cx="2093913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 sz="1400">
                <a:solidFill>
                  <a:srgbClr val="0000FF"/>
                </a:solidFill>
                <a:latin typeface="Verdana"/>
              </a:rPr>
              <a:t>(Intuitive algorithm)</a:t>
            </a:r>
            <a:r>
              <a:rPr>
                <a:latin typeface="Verdana"/>
              </a:rPr>
              <a:t> </a:t>
            </a:r>
            <a:endParaRPr>
              <a:latin typeface="Verdana"/>
            </a:endParaRPr>
          </a:p>
        </p:txBody>
      </p:sp>
      <p:cxnSp>
        <p:nvCxnSpPr>
          <p:cNvPr id="8208" name=""/>
          <p:cNvCxnSpPr/>
          <p:nvPr/>
        </p:nvCxnSpPr>
        <p:spPr>
          <a:xfrm flipV="1">
            <a:off x="1835150" y="4508500"/>
            <a:ext cx="215900" cy="865188"/>
          </a:xfrm>
          <a:prstGeom prst="line">
            <a:avLst/>
          </a:prstGeom>
          <a:noFill/>
          <a:ln cmpd="sng">
            <a:solidFill>
              <a:srgbClr val="FF0000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5842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200">
                <a:solidFill>
                  <a:srgbClr val="0000CC"/>
                </a:solidFill>
              </a:rPr>
              <a:t>Acceptance problem for CFG</a:t>
            </a:r>
            <a:endParaRPr sz="3200">
              <a:solidFill>
                <a:srgbClr val="0000CC"/>
              </a:solidFill>
            </a:endParaRPr>
          </a:p>
        </p:txBody>
      </p:sp>
      <p:sp>
        <p:nvSpPr>
          <p:cNvPr id="35843" name=""/>
          <p:cNvSpPr/>
          <p:nvPr>
            <p:ph type="body" idx="1"/>
          </p:nvPr>
        </p:nvSpPr>
        <p:spPr>
          <a:xfrm>
            <a:off x="323850" y="1752600"/>
            <a:ext cx="8424863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>
              <a:lnSpc>
                <a:spcPct val="80000"/>
              </a:lnSpc>
            </a:pPr>
            <a:r>
              <a:rPr sz="2600"/>
              <a:t>The acceptance problem for CFG is decidable, i.e. A</a:t>
            </a:r>
            <a:r>
              <a:rPr sz="1600"/>
              <a:t>CFG</a:t>
            </a:r>
            <a:r>
              <a:rPr sz="2600"/>
              <a:t>={&lt;G, w&gt;:G is a CFG that generates w} is a decidable language. </a:t>
            </a:r>
            <a:endParaRPr sz="2600"/>
          </a:p>
          <a:p>
            <a:pPr lvl="0">
              <a:lnSpc>
                <a:spcPct val="80000"/>
              </a:lnSpc>
            </a:pPr>
            <a:r>
              <a:rPr sz="2600">
                <a:solidFill>
                  <a:schemeClr val="accent2"/>
                </a:solidFill>
              </a:rPr>
              <a:t>Proof idea</a:t>
            </a:r>
            <a:r>
              <a:rPr sz="2600"/>
              <a:t>: Construct a TM S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S=“On input &lt;G, w&gt; where G is a CFG and w is a string: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1. Convert it into a Chomsky normal form.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2. List all derivations with </a:t>
            </a:r>
            <a:r>
              <a:rPr sz="2600">
                <a:solidFill>
                  <a:srgbClr val="0000CC"/>
                </a:solidFill>
              </a:rPr>
              <a:t>2n-1 steps</a:t>
            </a:r>
            <a:r>
              <a:rPr sz="2600"/>
              <a:t>, where n is the length of w.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3. If any of these derivations generate w, accept; otherwise, reject.”</a:t>
            </a:r>
            <a:endParaRPr sz="2600"/>
          </a:p>
        </p:txBody>
      </p:sp>
      <p:sp>
        <p:nvSpPr>
          <p:cNvPr id="35844" name=""/>
          <p:cNvSpPr/>
          <p:nvPr/>
        </p:nvSpPr>
        <p:spPr>
          <a:xfrm>
            <a:off x="0" y="5942013"/>
            <a:ext cx="8347075" cy="915987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 b="1">
                <a:solidFill>
                  <a:schemeClr val="accent2"/>
                </a:solidFill>
                <a:latin typeface="Verdana"/>
              </a:rPr>
              <a:t>Small model theorem</a:t>
            </a:r>
            <a:r>
              <a:rPr>
                <a:solidFill>
                  <a:schemeClr val="accent2"/>
                </a:solidFill>
                <a:latin typeface="Verdana"/>
              </a:rPr>
              <a:t>: If G is a CFG in Chomsky normal form, then, </a:t>
            </a:r>
            <a:endParaRPr>
              <a:solidFill>
                <a:schemeClr val="accent2"/>
              </a:solidFill>
              <a:latin typeface="Verdana"/>
            </a:endParaRPr>
          </a:p>
          <a:p>
            <a:pPr lvl="0"/>
            <a:r>
              <a:rPr>
                <a:solidFill>
                  <a:schemeClr val="accent2"/>
                </a:solidFill>
                <a:latin typeface="Verdana"/>
              </a:rPr>
              <a:t>for any string w in L(G) of length n, exactly 2n-1 steps are required</a:t>
            </a:r>
            <a:endParaRPr>
              <a:solidFill>
                <a:schemeClr val="accent2"/>
              </a:solidFill>
              <a:latin typeface="Verdana"/>
            </a:endParaRPr>
          </a:p>
          <a:p>
            <a:pPr lvl="0"/>
            <a:r>
              <a:rPr>
                <a:solidFill>
                  <a:schemeClr val="accent2"/>
                </a:solidFill>
                <a:latin typeface="Verdana"/>
              </a:rPr>
              <a:t> for any derivation of w</a:t>
            </a:r>
            <a:endParaRPr>
              <a:solidFill>
                <a:schemeClr val="accent2"/>
              </a:solidFill>
              <a:latin typeface="Verdana"/>
            </a:endParaRPr>
          </a:p>
        </p:txBody>
      </p:sp>
      <p:cxnSp>
        <p:nvCxnSpPr>
          <p:cNvPr id="35845" name=""/>
          <p:cNvCxnSpPr/>
          <p:nvPr/>
        </p:nvCxnSpPr>
        <p:spPr>
          <a:xfrm flipV="1">
            <a:off x="250825" y="4581525"/>
            <a:ext cx="649288" cy="1368425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6866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200">
                <a:solidFill>
                  <a:srgbClr val="0000FF"/>
                </a:solidFill>
              </a:rPr>
              <a:t>Example: Every CFL is in P </a:t>
            </a:r>
            <a:endParaRPr sz="3200">
              <a:solidFill>
                <a:srgbClr val="0000FF"/>
              </a:solidFill>
            </a:endParaRPr>
          </a:p>
        </p:txBody>
      </p:sp>
      <p:sp>
        <p:nvSpPr>
          <p:cNvPr id="36867" name=""/>
          <p:cNvSpPr/>
          <p:nvPr>
            <p:ph type="body" idx="1"/>
          </p:nvPr>
        </p:nvSpPr>
        <p:spPr>
          <a:xfrm>
            <a:off x="179388" y="1752600"/>
            <a:ext cx="8640762" cy="4629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95300" lvl="0" indent="-4953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9688" lvl="2" indent="-40005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>
              <a:lnSpc>
                <a:spcPct val="80000"/>
              </a:lnSpc>
            </a:pPr>
            <a:r>
              <a:rPr sz="2000"/>
              <a:t>Every CFL is in P.</a:t>
            </a:r>
            <a:endParaRPr sz="2000"/>
          </a:p>
          <a:p>
            <a:pPr lvl="0">
              <a:lnSpc>
                <a:spcPct val="80000"/>
              </a:lnSpc>
            </a:pPr>
            <a:r>
              <a:rPr sz="2000">
                <a:solidFill>
                  <a:srgbClr val="0000FF"/>
                </a:solidFill>
              </a:rPr>
              <a:t>The brute search algorithm is inefficient</a:t>
            </a:r>
            <a:r>
              <a:rPr sz="2000"/>
              <a:t>. </a:t>
            </a:r>
            <a:endParaRPr sz="2000"/>
          </a:p>
          <a:p>
            <a:pPr lvl="0">
              <a:lnSpc>
                <a:spcPct val="80000"/>
              </a:lnSpc>
            </a:pPr>
            <a:r>
              <a:rPr sz="2000">
                <a:solidFill>
                  <a:schemeClr val="accent2"/>
                </a:solidFill>
              </a:rPr>
              <a:t>Proof idea</a:t>
            </a:r>
            <a:r>
              <a:rPr sz="2000"/>
              <a:t>: Use </a:t>
            </a:r>
            <a:r>
              <a:rPr sz="2000">
                <a:solidFill>
                  <a:srgbClr val="0000FF"/>
                </a:solidFill>
              </a:rPr>
              <a:t>dynamic programming</a:t>
            </a:r>
            <a:r>
              <a:rPr sz="2000"/>
              <a:t>. On the input w=w1w2…wn</a:t>
            </a:r>
            <a:endParaRPr sz="2000"/>
          </a:p>
          <a:p>
            <a:pPr lvl="0">
              <a:lnSpc>
                <a:spcPct val="80000"/>
              </a:lnSpc>
              <a:buFont typeface="Wingdings" charset="2"/>
              <a:buAutoNum type="arabicPeriod"/>
            </a:pPr>
            <a:r>
              <a:rPr sz="2000"/>
              <a:t>Consider the subproblems of determining whether each variable in G generates each substring of w.  </a:t>
            </a:r>
            <a:endParaRPr sz="2000"/>
          </a:p>
          <a:p>
            <a:pPr lvl="1">
              <a:lnSpc>
                <a:spcPct val="80000"/>
              </a:lnSpc>
              <a:buFont typeface="Wingdings" charset="2"/>
            </a:pPr>
            <a:r>
              <a:rPr sz="2200"/>
              <a:t>The algorithm enters the solution to this subproblem in an n times n table. The (i,j)-entry of the table contains the collection of variables that generates the substring wi…wj. </a:t>
            </a:r>
            <a:endParaRPr sz="2200"/>
          </a:p>
          <a:p>
            <a:pPr lvl="0">
              <a:lnSpc>
                <a:spcPct val="80000"/>
              </a:lnSpc>
              <a:buFont typeface="Wingdings" charset="2"/>
              <a:buAutoNum type="arabicPeriod"/>
            </a:pPr>
            <a:r>
              <a:rPr sz="2000"/>
              <a:t> First it fills in the entries for the substrings of length 1, then those of length 2, and so on. </a:t>
            </a:r>
            <a:endParaRPr sz="2000"/>
          </a:p>
          <a:p>
            <a:pPr lvl="0">
              <a:lnSpc>
                <a:spcPct val="80000"/>
              </a:lnSpc>
              <a:buFont typeface="Wingdings" charset="2"/>
              <a:buAutoNum type="arabicPeriod"/>
            </a:pPr>
            <a:r>
              <a:rPr sz="2000"/>
              <a:t>If S is in table(1,n), </a:t>
            </a:r>
            <a:r>
              <a:rPr sz="2000">
                <a:solidFill>
                  <a:srgbClr val="0000FF"/>
                </a:solidFill>
              </a:rPr>
              <a:t>accept</a:t>
            </a:r>
            <a:r>
              <a:rPr sz="2000"/>
              <a:t>; otherwise, </a:t>
            </a:r>
            <a:r>
              <a:rPr sz="2000">
                <a:solidFill>
                  <a:srgbClr val="0000FF"/>
                </a:solidFill>
              </a:rPr>
              <a:t>reject</a:t>
            </a:r>
            <a:r>
              <a:rPr sz="2000"/>
              <a:t>. </a:t>
            </a:r>
            <a:endParaRPr sz="2000"/>
          </a:p>
          <a:p>
            <a:pPr lvl="0">
              <a:lnSpc>
                <a:spcPct val="80000"/>
              </a:lnSpc>
              <a:buFont typeface="Wingdings" charset="2"/>
              <a:buAutoNum type="arabicPeriod"/>
            </a:pPr>
            <a:endParaRPr sz="2000">
              <a:solidFill>
                <a:srgbClr val="FF9900"/>
              </a:solidFill>
            </a:endParaRPr>
          </a:p>
          <a:p>
            <a:pPr lvl="0">
              <a:lnSpc>
                <a:spcPct val="80000"/>
              </a:lnSpc>
              <a:buFont typeface="Wingdings" charset="2"/>
              <a:buNone/>
            </a:pPr>
            <a:r>
              <a:rPr sz="2000">
                <a:solidFill>
                  <a:srgbClr val="FF9900"/>
                </a:solidFill>
              </a:rPr>
              <a:t>Analyze the correctness and complexity of the algorithm</a:t>
            </a:r>
            <a:endParaRPr sz="2000">
              <a:solidFill>
                <a:srgbClr val="FF9900"/>
              </a:solidFill>
            </a:endParaRPr>
          </a:p>
          <a:p>
            <a:pPr lvl="0">
              <a:lnSpc>
                <a:spcPct val="80000"/>
              </a:lnSpc>
              <a:buFont typeface="Wingdings" charset="2"/>
            </a:pPr>
            <a:endParaRPr sz="2000"/>
          </a:p>
        </p:txBody>
      </p:sp>
      <p:sp>
        <p:nvSpPr>
          <p:cNvPr id="36868" name=""/>
          <p:cNvSpPr/>
          <p:nvPr/>
        </p:nvSpPr>
        <p:spPr>
          <a:xfrm>
            <a:off x="1671638" y="5608638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7890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600">
                <a:solidFill>
                  <a:srgbClr val="0000FF"/>
                </a:solidFill>
              </a:rPr>
              <a:t>Algorithm for CFL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7891" name=""/>
          <p:cNvSpPr/>
          <p:nvPr>
            <p:ph type="body" idx="1"/>
          </p:nvPr>
        </p:nvSpPr>
        <p:spPr>
          <a:xfrm>
            <a:off x="566738" y="1752600"/>
            <a:ext cx="8397875" cy="5105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571500" lvl="0" indent="-5715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66788" lvl="1" indent="-4953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47788" lvl="2" indent="-43815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000"/>
              <a:t>D=“On input w=w1…wn:</a:t>
            </a:r>
            <a:endParaRPr sz="2000"/>
          </a:p>
          <a:p>
            <a:pPr lvl="0">
              <a:lnSpc>
                <a:spcPct val="90000"/>
              </a:lnSpc>
              <a:buFont typeface="Wingdings" charset="2"/>
              <a:buAutoNum type="arabicPeriod"/>
            </a:pPr>
            <a:r>
              <a:rPr sz="2000"/>
              <a:t>If w=  and S-&gt;    is a rule, accept.</a:t>
            </a:r>
            <a:endParaRPr sz="2000"/>
          </a:p>
          <a:p>
            <a:pPr lvl="0">
              <a:lnSpc>
                <a:spcPct val="90000"/>
              </a:lnSpc>
              <a:buFont typeface="Wingdings" charset="2"/>
              <a:buAutoNum type="arabicPeriod"/>
            </a:pPr>
            <a:r>
              <a:rPr sz="2000"/>
              <a:t>For i=1 to n,</a:t>
            </a:r>
            <a:endParaRPr sz="2000"/>
          </a:p>
          <a:p>
            <a:pPr lvl="0">
              <a:lnSpc>
                <a:spcPct val="90000"/>
              </a:lnSpc>
              <a:buFont typeface="Wingdings" charset="2"/>
              <a:buAutoNum type="arabicPeriod"/>
            </a:pPr>
            <a:r>
              <a:rPr sz="2000"/>
              <a:t>    For each variable A,</a:t>
            </a:r>
            <a:endParaRPr sz="2000"/>
          </a:p>
          <a:p>
            <a:pPr lvl="0">
              <a:lnSpc>
                <a:spcPct val="90000"/>
              </a:lnSpc>
              <a:buFont typeface="Wingdings" charset="2"/>
              <a:buAutoNum type="arabicPeriod"/>
            </a:pPr>
            <a:r>
              <a:rPr sz="2000"/>
              <a:t>      Test whether A-&gt;b is rule, where b=wi.</a:t>
            </a:r>
            <a:endParaRPr sz="2000"/>
          </a:p>
          <a:p>
            <a:pPr lvl="0">
              <a:lnSpc>
                <a:spcPct val="90000"/>
              </a:lnSpc>
              <a:buFont typeface="Wingdings" charset="2"/>
              <a:buAutoNum type="arabicPeriod"/>
            </a:pPr>
            <a:r>
              <a:rPr sz="2000"/>
              <a:t>      If so, place A in table(i,i).</a:t>
            </a:r>
            <a:endParaRPr sz="2000"/>
          </a:p>
          <a:p>
            <a:pPr lvl="0">
              <a:lnSpc>
                <a:spcPct val="90000"/>
              </a:lnSpc>
              <a:buFont typeface="Wingdings" charset="2"/>
              <a:buAutoNum type="arabicPeriod"/>
            </a:pPr>
            <a:r>
              <a:rPr sz="2000">
                <a:solidFill>
                  <a:srgbClr val="0000FF"/>
                </a:solidFill>
              </a:rPr>
              <a:t>For l=2 to n-l+1,</a:t>
            </a: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buFont typeface="Wingdings" charset="2"/>
              <a:buAutoNum type="arabicPeriod"/>
            </a:pPr>
            <a:r>
              <a:rPr sz="2000"/>
              <a:t>  </a:t>
            </a:r>
            <a:r>
              <a:rPr sz="2000">
                <a:solidFill>
                  <a:srgbClr val="0000FF"/>
                </a:solidFill>
              </a:rPr>
              <a:t>For i=1 to n-l+1,</a:t>
            </a: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buFont typeface="Wingdings" charset="2"/>
              <a:buAutoNum type="arabicPeriod"/>
            </a:pPr>
            <a:r>
              <a:rPr sz="2000"/>
              <a:t>     Let j=i+l-1,</a:t>
            </a:r>
            <a:endParaRPr sz="2000"/>
          </a:p>
          <a:p>
            <a:pPr lvl="0">
              <a:lnSpc>
                <a:spcPct val="90000"/>
              </a:lnSpc>
              <a:buFont typeface="Wingdings" charset="2"/>
              <a:buAutoNum type="arabicPeriod"/>
            </a:pPr>
            <a:r>
              <a:rPr sz="2000"/>
              <a:t>    </a:t>
            </a:r>
            <a:r>
              <a:rPr sz="2000">
                <a:solidFill>
                  <a:srgbClr val="0000FF"/>
                </a:solidFill>
              </a:rPr>
              <a:t>For k=I to j-1,</a:t>
            </a: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buFont typeface="Wingdings" charset="2"/>
              <a:buAutoNum type="arabicPeriod"/>
            </a:pPr>
            <a:r>
              <a:rPr sz="2000"/>
              <a:t>      For each rule A-&gt;BC,</a:t>
            </a:r>
            <a:endParaRPr sz="2000"/>
          </a:p>
          <a:p>
            <a:pPr lvl="0">
              <a:lnSpc>
                <a:spcPct val="90000"/>
              </a:lnSpc>
              <a:buFont typeface="Wingdings" charset="2"/>
              <a:buAutoNum type="arabicPeriod"/>
            </a:pPr>
            <a:r>
              <a:rPr sz="2000"/>
              <a:t>         If table(I,k) contains B and table (k+1, j)     contains C, put A in table（i,j).</a:t>
            </a:r>
            <a:endParaRPr sz="2000"/>
          </a:p>
          <a:p>
            <a:pPr lvl="0">
              <a:lnSpc>
                <a:spcPct val="90000"/>
              </a:lnSpc>
              <a:buFont typeface="Wingdings" charset="2"/>
              <a:buAutoNum type="arabicPeriod"/>
            </a:pPr>
            <a:r>
              <a:rPr sz="2000"/>
              <a:t>If S is in table(1,n), accept. Otherwise, reject. </a:t>
            </a:r>
            <a:endParaRPr sz="2000"/>
          </a:p>
          <a:p>
            <a:pPr lvl="0">
              <a:lnSpc>
                <a:spcPct val="90000"/>
              </a:lnSpc>
              <a:buFont typeface="Wingdings" charset="2"/>
              <a:buNone/>
            </a:pPr>
            <a:r>
              <a:rPr sz="2000"/>
              <a:t> </a:t>
            </a:r>
            <a:r>
              <a:rPr sz="2000">
                <a:solidFill>
                  <a:srgbClr val="FF9900"/>
                </a:solidFill>
              </a:rPr>
              <a:t>What is the time complexity by a one tape deterministic TM.</a:t>
            </a:r>
            <a:r>
              <a:rPr sz="2000"/>
              <a:t> </a:t>
            </a:r>
            <a:endParaRPr sz="2000"/>
          </a:p>
        </p:txBody>
      </p:sp>
      <p:pic>
        <p:nvPicPr>
          <p:cNvPr id="37892" name=""/>
          <p:cNvPicPr/>
          <p:nvPr>
            <p:ph idx="1"/>
          </p:nvPr>
        </p:nvPicPr>
        <p:blipFill>
          <a:blip r:embed="rId2"/>
          <a:stretch/>
        </p:blipFill>
        <p:spPr>
          <a:xfrm>
            <a:off x="1908175" y="2060575"/>
            <a:ext cx="325438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3" name=""/>
          <p:cNvPicPr/>
          <p:nvPr>
            <p:ph idx="1"/>
          </p:nvPr>
        </p:nvPicPr>
        <p:blipFill>
          <a:blip r:embed="rId3"/>
          <a:stretch/>
        </p:blipFill>
        <p:spPr>
          <a:xfrm>
            <a:off x="3203575" y="2133600"/>
            <a:ext cx="261938" cy="28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8914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sz="3200"/>
              <a:t>Another example of P: </a:t>
            </a:r>
            <a:r>
              <a:rPr sz="2800">
                <a:solidFill>
                  <a:srgbClr val="0000FF"/>
                </a:solidFill>
              </a:rPr>
              <a:t>greedy algorithm</a:t>
            </a:r>
            <a:endParaRPr sz="2800">
              <a:solidFill>
                <a:srgbClr val="0000FF"/>
              </a:solidFill>
            </a:endParaRPr>
          </a:p>
        </p:txBody>
      </p:sp>
      <p:pic>
        <p:nvPicPr>
          <p:cNvPr id="38915" name=""/>
          <p:cNvPicPr/>
          <p:nvPr>
            <p:ph idx="1"/>
          </p:nvPr>
        </p:nvPicPr>
        <p:blipFill>
          <a:blip r:embed="rId2"/>
          <a:stretch/>
        </p:blipFill>
        <p:spPr>
          <a:xfrm>
            <a:off x="1763713" y="2420938"/>
            <a:ext cx="4967287" cy="4164012"/>
          </a:xfrm>
          <a:prstGeom prst="rect">
            <a:avLst/>
          </a:prstGeom>
          <a:noFill/>
          <a:ln>
            <a:noFill/>
          </a:ln>
        </p:spPr>
      </p:pic>
      <p:sp>
        <p:nvSpPr>
          <p:cNvPr id="38916" name=""/>
          <p:cNvSpPr/>
          <p:nvPr/>
        </p:nvSpPr>
        <p:spPr>
          <a:xfrm>
            <a:off x="323850" y="177323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 algn="ctr"/>
            <a:r>
              <a:rPr sz="2400">
                <a:latin typeface="Verdana"/>
              </a:rPr>
              <a:t>Kruskal Algorithm </a:t>
            </a:r>
            <a:r>
              <a:rPr sz="2000">
                <a:solidFill>
                  <a:srgbClr val="0000FF"/>
                </a:solidFill>
                <a:latin typeface="Verdana"/>
              </a:rPr>
              <a:t>(Minimal spanning tree problem)</a:t>
            </a:r>
            <a:endParaRPr sz="2000">
              <a:solidFill>
                <a:srgbClr val="0000FF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9938" name="Title 1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solidFill>
              <a:srgbClr val="000000"/>
            </a:solidFill>
            <a:miter/>
          </a:ln>
        </p:spPr>
        <p:txBody>
          <a:bodyPr vert="horz" wrap="squar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>
                <a:solidFill>
                  <a:srgbClr val="0000FF"/>
                </a:solidFill>
              </a:rPr>
              <a:t>Where are we now?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9939" name="Content Placeholder 18"/>
          <p:cNvSpPr/>
          <p:nvPr>
            <p:ph idx="1"/>
          </p:nvPr>
        </p:nvSpPr>
        <p:spPr>
          <a:xfrm>
            <a:off x="4643438" y="1916113"/>
            <a:ext cx="3927475" cy="3648075"/>
          </a:xfrm>
          <a:prstGeom prst="rect">
            <a:avLst/>
          </a:prstGeom>
          <a:noFill/>
          <a:ln>
            <a:noFill/>
          </a:ln>
        </p:spPr>
        <p:txBody>
          <a:bodyPr vert="horz" wrap="square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342900" lvl="0" indent="-342900"/>
            <a:r>
              <a:rPr sz="2400">
                <a:solidFill>
                  <a:srgbClr val="0000FF"/>
                </a:solidFill>
              </a:rPr>
              <a:t>B</a:t>
            </a:r>
            <a:r>
              <a:rPr sz="2000">
                <a:solidFill>
                  <a:srgbClr val="0000FF"/>
                </a:solidFill>
              </a:rPr>
              <a:t>rute-force search</a:t>
            </a:r>
            <a:endParaRPr sz="2000">
              <a:solidFill>
                <a:srgbClr val="0000FF"/>
              </a:solidFill>
            </a:endParaRPr>
          </a:p>
          <a:p>
            <a:pPr marL="342900" lvl="0" indent="-342900"/>
            <a:endParaRPr sz="2000">
              <a:solidFill>
                <a:srgbClr val="0000FF"/>
              </a:solidFill>
            </a:endParaRPr>
          </a:p>
          <a:p>
            <a:pPr marL="342900" lvl="0" indent="-342900"/>
            <a:endParaRPr sz="2000">
              <a:solidFill>
                <a:srgbClr val="FF9900"/>
              </a:solidFill>
            </a:endParaRPr>
          </a:p>
          <a:p>
            <a:pPr marL="342900" lvl="0" indent="-342900"/>
            <a:r>
              <a:rPr sz="2000">
                <a:solidFill>
                  <a:srgbClr val="FF3300"/>
                </a:solidFill>
              </a:rPr>
              <a:t>PATH</a:t>
            </a:r>
            <a:endParaRPr sz="2000">
              <a:solidFill>
                <a:srgbClr val="FF3300"/>
              </a:solidFill>
            </a:endParaRPr>
          </a:p>
          <a:p>
            <a:pPr marL="342900" lvl="0" indent="-342900">
              <a:buNone/>
            </a:pPr>
            <a:r>
              <a:rPr sz="2000">
                <a:solidFill>
                  <a:srgbClr val="FF3300"/>
                </a:solidFill>
              </a:rPr>
              <a:t>    REGULAR </a:t>
            </a:r>
            <a:r>
              <a:rPr sz="1600">
                <a:solidFill>
                  <a:srgbClr val="0000FF"/>
                </a:solidFill>
              </a:rPr>
              <a:t>(o(nlogn))</a:t>
            </a:r>
            <a:endParaRPr sz="1600">
              <a:solidFill>
                <a:srgbClr val="0000FF"/>
              </a:solidFill>
            </a:endParaRPr>
          </a:p>
          <a:p>
            <a:pPr marL="342900" lvl="0" indent="-342900">
              <a:buNone/>
            </a:pPr>
            <a:r>
              <a:rPr sz="2000">
                <a:solidFill>
                  <a:srgbClr val="FF3300"/>
                </a:solidFill>
              </a:rPr>
              <a:t>	CFL </a:t>
            </a:r>
            <a:r>
              <a:rPr sz="1600">
                <a:solidFill>
                  <a:srgbClr val="0000FF"/>
                </a:solidFill>
              </a:rPr>
              <a:t>(O(n^3))</a:t>
            </a:r>
            <a:endParaRPr sz="1600">
              <a:solidFill>
                <a:srgbClr val="0000FF"/>
              </a:solidFill>
            </a:endParaRPr>
          </a:p>
          <a:p>
            <a:pPr marL="342900" lvl="0" indent="-342900">
              <a:buNone/>
            </a:pPr>
            <a:r>
              <a:rPr sz="2000">
                <a:solidFill>
                  <a:srgbClr val="FF3300"/>
                </a:solidFill>
              </a:rPr>
              <a:t>    Dynamic Programming</a:t>
            </a:r>
            <a:endParaRPr sz="2000">
              <a:solidFill>
                <a:srgbClr val="FF3300"/>
              </a:solidFill>
            </a:endParaRPr>
          </a:p>
          <a:p>
            <a:pPr marL="342900" lvl="0" indent="-342900">
              <a:buNone/>
            </a:pPr>
            <a:r>
              <a:rPr sz="2000">
                <a:solidFill>
                  <a:srgbClr val="FF3300"/>
                </a:solidFill>
              </a:rPr>
              <a:t>	Greedy algorithm</a:t>
            </a:r>
            <a:endParaRPr sz="2400">
              <a:solidFill>
                <a:srgbClr val="FF3300"/>
              </a:solidFill>
            </a:endParaRPr>
          </a:p>
          <a:p>
            <a:pPr marL="342900" lvl="0" indent="-342900"/>
            <a:endParaRPr sz="2400">
              <a:solidFill>
                <a:srgbClr val="FF3300"/>
              </a:solidFill>
            </a:endParaRPr>
          </a:p>
        </p:txBody>
      </p:sp>
      <p:sp>
        <p:nvSpPr>
          <p:cNvPr id="39940" name="Oval 3"/>
          <p:cNvSpPr/>
          <p:nvPr/>
        </p:nvSpPr>
        <p:spPr>
          <a:xfrm>
            <a:off x="1042988" y="2492375"/>
            <a:ext cx="3048000" cy="3048000"/>
          </a:xfrm>
          <a:prstGeom prst="ellipse">
            <a:avLst/>
          </a:prstGeom>
          <a:noFill/>
          <a:ln w="76200" cmpd="sng">
            <a:solidFill>
              <a:srgbClr val="0000FF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39941" name="TextBox 5"/>
          <p:cNvSpPr/>
          <p:nvPr/>
        </p:nvSpPr>
        <p:spPr>
          <a:xfrm rot="2040000">
            <a:off x="2987675" y="2420938"/>
            <a:ext cx="13493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>
                <a:latin typeface="Gill Sans MT"/>
                <a:ea typeface="MS PGothic"/>
              </a:rPr>
              <a:t>decidable</a:t>
            </a:r>
            <a:endParaRPr sz="2400">
              <a:latin typeface="Gill Sans MT"/>
              <a:ea typeface="MS PGothic"/>
            </a:endParaRPr>
          </a:p>
        </p:txBody>
      </p:sp>
      <p:sp>
        <p:nvSpPr>
          <p:cNvPr id="39942" name="Oval 6"/>
          <p:cNvSpPr/>
          <p:nvPr/>
        </p:nvSpPr>
        <p:spPr>
          <a:xfrm>
            <a:off x="838200" y="2133600"/>
            <a:ext cx="152400" cy="152400"/>
          </a:xfrm>
          <a:prstGeom prst="ellipse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39943" name="TextBox 7"/>
          <p:cNvSpPr/>
          <p:nvPr/>
        </p:nvSpPr>
        <p:spPr>
          <a:xfrm>
            <a:off x="979488" y="1976438"/>
            <a:ext cx="762000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 i="1">
                <a:latin typeface="Garamond"/>
                <a:ea typeface="MS PGothic"/>
              </a:rPr>
              <a:t>A</a:t>
            </a:r>
            <a:r>
              <a:rPr sz="2400" i="1" baseline="-25000">
                <a:latin typeface="Garamond"/>
                <a:ea typeface="MS PGothic"/>
              </a:rPr>
              <a:t>TM</a:t>
            </a:r>
            <a:endParaRPr sz="2400" i="1" baseline="-25000">
              <a:latin typeface="Garamond"/>
              <a:ea typeface="MS PGothic"/>
            </a:endParaRPr>
          </a:p>
        </p:txBody>
      </p:sp>
      <p:sp>
        <p:nvSpPr>
          <p:cNvPr id="39944" name="Oval 8"/>
          <p:cNvSpPr/>
          <p:nvPr/>
        </p:nvSpPr>
        <p:spPr>
          <a:xfrm>
            <a:off x="1844675" y="1757363"/>
            <a:ext cx="152400" cy="152400"/>
          </a:xfrm>
          <a:prstGeom prst="ellipse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39945" name="TextBox 9"/>
          <p:cNvSpPr/>
          <p:nvPr/>
        </p:nvSpPr>
        <p:spPr>
          <a:xfrm>
            <a:off x="1984375" y="1600200"/>
            <a:ext cx="75882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 i="1">
                <a:latin typeface="Garamond"/>
                <a:ea typeface="MS PGothic"/>
              </a:rPr>
              <a:t>PCP</a:t>
            </a:r>
            <a:endParaRPr sz="2400" i="1" baseline="-25000">
              <a:latin typeface="Garamond"/>
              <a:ea typeface="MS PGothic"/>
            </a:endParaRPr>
          </a:p>
        </p:txBody>
      </p:sp>
      <p:sp>
        <p:nvSpPr>
          <p:cNvPr id="39946" name="Oval 10"/>
          <p:cNvSpPr/>
          <p:nvPr/>
        </p:nvSpPr>
        <p:spPr>
          <a:xfrm>
            <a:off x="1600200" y="3657600"/>
            <a:ext cx="1676400" cy="1676400"/>
          </a:xfrm>
          <a:prstGeom prst="ellipse">
            <a:avLst/>
          </a:prstGeom>
          <a:noFill/>
          <a:ln w="76200" cmpd="sng">
            <a:solidFill>
              <a:srgbClr val="FF0000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39947" name="TextBox 11"/>
          <p:cNvSpPr/>
          <p:nvPr/>
        </p:nvSpPr>
        <p:spPr>
          <a:xfrm rot="2040000">
            <a:off x="2051050" y="4005263"/>
            <a:ext cx="11969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>
                <a:latin typeface="Gill Sans MT"/>
                <a:ea typeface="MS PGothic"/>
              </a:rPr>
              <a:t>efficient</a:t>
            </a:r>
            <a:endParaRPr sz="2400">
              <a:latin typeface="Gill Sans MT"/>
              <a:ea typeface="MS PGothic"/>
            </a:endParaRPr>
          </a:p>
        </p:txBody>
      </p:sp>
      <p:pic>
        <p:nvPicPr>
          <p:cNvPr id="39948" name="Picture 20"/>
          <p:cNvPicPr/>
          <p:nvPr/>
        </p:nvPicPr>
        <p:blipFill>
          <a:blip r:embed="rId2"/>
          <a:stretch/>
        </p:blipFill>
        <p:spPr>
          <a:xfrm>
            <a:off x="2051050" y="4005263"/>
            <a:ext cx="8636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9" name="Picture 21"/>
          <p:cNvPicPr/>
          <p:nvPr/>
        </p:nvPicPr>
        <p:blipFill>
          <a:blip r:embed="rId3"/>
          <a:stretch/>
        </p:blipFill>
        <p:spPr>
          <a:xfrm>
            <a:off x="1979613" y="2708275"/>
            <a:ext cx="685800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50" name="TextBox 11"/>
          <p:cNvSpPr/>
          <p:nvPr/>
        </p:nvSpPr>
        <p:spPr>
          <a:xfrm rot="2040000">
            <a:off x="2627313" y="3141663"/>
            <a:ext cx="1433512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>
                <a:solidFill>
                  <a:srgbClr val="0000FF"/>
                </a:solidFill>
                <a:latin typeface="Gill Sans MT"/>
                <a:ea typeface="MS PGothic"/>
              </a:rPr>
              <a:t>inefficient</a:t>
            </a:r>
            <a:endParaRPr sz="2400">
              <a:solidFill>
                <a:srgbClr val="0000FF"/>
              </a:solidFill>
              <a:latin typeface="Gill Sans MT"/>
              <a:ea typeface="MS PGothic"/>
            </a:endParaRPr>
          </a:p>
        </p:txBody>
      </p:sp>
      <p:sp>
        <p:nvSpPr>
          <p:cNvPr id="39951" name=""/>
          <p:cNvSpPr/>
          <p:nvPr/>
        </p:nvSpPr>
        <p:spPr>
          <a:xfrm>
            <a:off x="323850" y="2781300"/>
            <a:ext cx="82232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EQ</a:t>
            </a:r>
            <a:r>
              <a:rPr sz="1200">
                <a:latin typeface="Verdana"/>
              </a:rPr>
              <a:t>PDA</a:t>
            </a:r>
            <a:endParaRPr sz="1200">
              <a:latin typeface="Verdana"/>
            </a:endParaRPr>
          </a:p>
        </p:txBody>
      </p:sp>
      <p:sp>
        <p:nvSpPr>
          <p:cNvPr id="39952" name=""/>
          <p:cNvSpPr/>
          <p:nvPr/>
        </p:nvSpPr>
        <p:spPr>
          <a:xfrm>
            <a:off x="0" y="3429000"/>
            <a:ext cx="1001713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HALT</a:t>
            </a:r>
            <a:r>
              <a:rPr sz="1200">
                <a:latin typeface="Verdana"/>
              </a:rPr>
              <a:t>TM</a:t>
            </a:r>
            <a:endParaRPr sz="1200">
              <a:latin typeface="Verdana"/>
            </a:endParaRPr>
          </a:p>
        </p:txBody>
      </p:sp>
      <p:sp>
        <p:nvSpPr>
          <p:cNvPr id="39953" name=""/>
          <p:cNvSpPr/>
          <p:nvPr/>
        </p:nvSpPr>
        <p:spPr>
          <a:xfrm>
            <a:off x="2700338" y="3141663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endParaRPr sz="2800">
              <a:solidFill>
                <a:schemeClr val="bg1"/>
              </a:solidFill>
              <a:latin typeface="Verdana"/>
              <a:ea typeface="黑体"/>
            </a:endParaRPr>
          </a:p>
        </p:txBody>
      </p:sp>
      <p:cxnSp>
        <p:nvCxnSpPr>
          <p:cNvPr id="39954" name=""/>
          <p:cNvCxnSpPr/>
          <p:nvPr/>
        </p:nvCxnSpPr>
        <p:spPr>
          <a:xfrm flipH="1">
            <a:off x="2700338" y="3284538"/>
            <a:ext cx="2016125" cy="1081087"/>
          </a:xfrm>
          <a:prstGeom prst="line">
            <a:avLst/>
          </a:prstGeom>
          <a:noFill/>
          <a:ln cmpd="sng">
            <a:solidFill>
              <a:srgbClr val="FF3300"/>
            </a:solidFill>
            <a:miter/>
            <a:tailEnd type="triangle"/>
          </a:ln>
        </p:spPr>
      </p:cxnSp>
      <p:cxnSp>
        <p:nvCxnSpPr>
          <p:cNvPr id="39955" name=""/>
          <p:cNvCxnSpPr/>
          <p:nvPr/>
        </p:nvCxnSpPr>
        <p:spPr>
          <a:xfrm flipH="1">
            <a:off x="3132138" y="2133600"/>
            <a:ext cx="1655762" cy="935038"/>
          </a:xfrm>
          <a:prstGeom prst="line">
            <a:avLst/>
          </a:prstGeom>
          <a:noFill/>
          <a:ln cmpd="sng">
            <a:solidFill>
              <a:srgbClr val="FF6600"/>
            </a:solidFill>
            <a:miter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8" name="Title 1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solidFill>
              <a:srgbClr val="000000"/>
            </a:solidFill>
            <a:miter/>
          </a:ln>
        </p:spPr>
        <p:txBody>
          <a:bodyPr vert="horz" wrap="squar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>
                <a:solidFill>
                  <a:schemeClr val="tx1"/>
                </a:solidFill>
              </a:rPr>
              <a:t>Classical Theory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219" name="Content Placeholder 18"/>
          <p:cNvSpPr/>
          <p:nvPr>
            <p:ph idx="1"/>
          </p:nvPr>
        </p:nvSpPr>
        <p:spPr>
          <a:xfrm>
            <a:off x="5508625" y="1989138"/>
            <a:ext cx="3927475" cy="3648075"/>
          </a:xfrm>
          <a:prstGeom prst="rect">
            <a:avLst/>
          </a:prstGeom>
          <a:noFill/>
          <a:ln>
            <a:noFill/>
          </a:ln>
        </p:spPr>
        <p:txBody>
          <a:bodyPr vert="horz" wrap="square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342900" lvl="0" indent="-342900">
              <a:buFont typeface="Wingdings" charset="2"/>
              <a:buNone/>
            </a:pPr>
            <a:r>
              <a:rPr sz="2400">
                <a:solidFill>
                  <a:srgbClr val="66FF33"/>
                </a:solidFill>
              </a:rPr>
              <a:t>Algorithm</a:t>
            </a:r>
            <a:endParaRPr sz="2400">
              <a:solidFill>
                <a:srgbClr val="66FF33"/>
              </a:solidFill>
            </a:endParaRPr>
          </a:p>
          <a:p>
            <a:pPr marL="342900" lvl="0" indent="-342900">
              <a:buFont typeface="Wingdings" charset="2"/>
            </a:pPr>
            <a:endParaRPr sz="2400" b="1">
              <a:solidFill>
                <a:srgbClr val="66FF33"/>
              </a:solidFill>
            </a:endParaRPr>
          </a:p>
          <a:p>
            <a:pPr marL="342900" lvl="0" indent="-342900">
              <a:buFont typeface="Wingdings" charset="2"/>
            </a:pPr>
            <a:endParaRPr sz="2400"/>
          </a:p>
          <a:p>
            <a:pPr marL="342900" lvl="0" indent="-342900">
              <a:buFont typeface="Wingdings" charset="2"/>
              <a:buNone/>
            </a:pPr>
            <a:r>
              <a:rPr sz="2400">
                <a:solidFill>
                  <a:srgbClr val="0000FF"/>
                </a:solidFill>
              </a:rPr>
              <a:t>Decidability</a:t>
            </a:r>
            <a:endParaRPr sz="2400">
              <a:solidFill>
                <a:srgbClr val="0000FF"/>
              </a:solidFill>
            </a:endParaRPr>
          </a:p>
          <a:p>
            <a:pPr marL="342900" lvl="0" indent="-342900">
              <a:buFont typeface="Wingdings" charset="2"/>
            </a:pPr>
            <a:endParaRPr sz="2400">
              <a:solidFill>
                <a:srgbClr val="0000FF"/>
              </a:solidFill>
            </a:endParaRPr>
          </a:p>
          <a:p>
            <a:pPr marL="342900" lvl="0" indent="-342900">
              <a:buFont typeface="Wingdings" charset="2"/>
            </a:pPr>
            <a:endParaRPr sz="2400"/>
          </a:p>
          <a:p>
            <a:pPr marL="342900" lvl="0" indent="-342900">
              <a:buFont typeface="Wingdings" charset="2"/>
              <a:buNone/>
            </a:pPr>
            <a:r>
              <a:rPr sz="2400">
                <a:solidFill>
                  <a:srgbClr val="FF3300"/>
                </a:solidFill>
              </a:rPr>
              <a:t>Efficiency (P vs. NP)</a:t>
            </a:r>
            <a:endParaRPr sz="2400">
              <a:solidFill>
                <a:srgbClr val="FF3300"/>
              </a:solidFill>
            </a:endParaRPr>
          </a:p>
          <a:p>
            <a:pPr marL="342900" lvl="0" indent="-342900">
              <a:buFont typeface="Wingdings" charset="2"/>
            </a:pPr>
            <a:endParaRPr sz="2400">
              <a:solidFill>
                <a:srgbClr val="FF3300"/>
              </a:solidFill>
            </a:endParaRPr>
          </a:p>
          <a:p>
            <a:pPr marL="342900" lvl="0" indent="-342900">
              <a:buFont typeface="Wingdings" charset="2"/>
            </a:pPr>
            <a:endParaRPr sz="2400">
              <a:solidFill>
                <a:srgbClr val="FF3300"/>
              </a:solidFill>
            </a:endParaRPr>
          </a:p>
          <a:p>
            <a:pPr marL="342900" lvl="0" indent="-342900">
              <a:buFont typeface="Wingdings" charset="2"/>
            </a:pPr>
            <a:endParaRPr sz="2400">
              <a:solidFill>
                <a:srgbClr val="FF3300"/>
              </a:solidFill>
            </a:endParaRPr>
          </a:p>
          <a:p>
            <a:pPr marL="342900" lvl="0" indent="-342900"/>
            <a:endParaRPr sz="2400">
              <a:solidFill>
                <a:srgbClr val="FF3300"/>
              </a:solidFill>
            </a:endParaRPr>
          </a:p>
        </p:txBody>
      </p:sp>
      <p:sp>
        <p:nvSpPr>
          <p:cNvPr id="9220" name="Oval 3"/>
          <p:cNvSpPr/>
          <p:nvPr/>
        </p:nvSpPr>
        <p:spPr>
          <a:xfrm>
            <a:off x="1042988" y="2492375"/>
            <a:ext cx="3048000" cy="3048000"/>
          </a:xfrm>
          <a:prstGeom prst="ellipse">
            <a:avLst/>
          </a:prstGeom>
          <a:noFill/>
          <a:ln w="76200" cmpd="sng">
            <a:solidFill>
              <a:srgbClr val="0000FF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9221" name="TextBox 5"/>
          <p:cNvSpPr/>
          <p:nvPr/>
        </p:nvSpPr>
        <p:spPr>
          <a:xfrm rot="2040000">
            <a:off x="2987675" y="2420938"/>
            <a:ext cx="13493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>
                <a:latin typeface="Gill Sans MT"/>
                <a:ea typeface="MS PGothic"/>
              </a:rPr>
              <a:t>decidable</a:t>
            </a:r>
            <a:endParaRPr sz="2400">
              <a:latin typeface="Gill Sans MT"/>
              <a:ea typeface="MS PGothic"/>
            </a:endParaRPr>
          </a:p>
        </p:txBody>
      </p:sp>
      <p:sp>
        <p:nvSpPr>
          <p:cNvPr id="9222" name="Oval 10"/>
          <p:cNvSpPr/>
          <p:nvPr/>
        </p:nvSpPr>
        <p:spPr>
          <a:xfrm>
            <a:off x="1600200" y="3657600"/>
            <a:ext cx="1676400" cy="1676400"/>
          </a:xfrm>
          <a:prstGeom prst="ellipse">
            <a:avLst/>
          </a:prstGeom>
          <a:noFill/>
          <a:ln w="76200" cmpd="sng">
            <a:solidFill>
              <a:srgbClr val="FF0000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9223" name="TextBox 11"/>
          <p:cNvSpPr/>
          <p:nvPr/>
        </p:nvSpPr>
        <p:spPr>
          <a:xfrm rot="2040000">
            <a:off x="2051050" y="4005263"/>
            <a:ext cx="11969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>
                <a:latin typeface="Gill Sans MT"/>
                <a:ea typeface="MS PGothic"/>
              </a:rPr>
              <a:t>efficient</a:t>
            </a:r>
            <a:endParaRPr sz="2400">
              <a:latin typeface="Gill Sans MT"/>
              <a:ea typeface="MS PGothic"/>
            </a:endParaRPr>
          </a:p>
        </p:txBody>
      </p:sp>
      <p:pic>
        <p:nvPicPr>
          <p:cNvPr id="9224" name="Picture 20"/>
          <p:cNvPicPr/>
          <p:nvPr/>
        </p:nvPicPr>
        <p:blipFill>
          <a:blip r:embed="rId2"/>
          <a:stretch/>
        </p:blipFill>
        <p:spPr>
          <a:xfrm>
            <a:off x="2051050" y="4005263"/>
            <a:ext cx="8636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21"/>
          <p:cNvPicPr/>
          <p:nvPr/>
        </p:nvPicPr>
        <p:blipFill>
          <a:blip r:embed="rId3"/>
          <a:stretch/>
        </p:blipFill>
        <p:spPr>
          <a:xfrm>
            <a:off x="1979613" y="2708275"/>
            <a:ext cx="685800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26" name="TextBox 11"/>
          <p:cNvSpPr/>
          <p:nvPr/>
        </p:nvSpPr>
        <p:spPr>
          <a:xfrm rot="2040000">
            <a:off x="2627313" y="3141663"/>
            <a:ext cx="1433512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>
                <a:solidFill>
                  <a:srgbClr val="0000FF"/>
                </a:solidFill>
                <a:latin typeface="Gill Sans MT"/>
                <a:ea typeface="MS PGothic"/>
              </a:rPr>
              <a:t>inefficient</a:t>
            </a:r>
            <a:endParaRPr sz="2400">
              <a:solidFill>
                <a:srgbClr val="0000FF"/>
              </a:solidFill>
              <a:latin typeface="Gill Sans MT"/>
              <a:ea typeface="MS PGothic"/>
            </a:endParaRPr>
          </a:p>
        </p:txBody>
      </p:sp>
      <p:sp>
        <p:nvSpPr>
          <p:cNvPr id="9227" name=""/>
          <p:cNvSpPr/>
          <p:nvPr/>
        </p:nvSpPr>
        <p:spPr>
          <a:xfrm>
            <a:off x="2700338" y="3141663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endParaRPr sz="2800">
              <a:solidFill>
                <a:schemeClr val="bg1"/>
              </a:solidFill>
              <a:latin typeface="Verdana"/>
              <a:ea typeface="黑体"/>
            </a:endParaRPr>
          </a:p>
        </p:txBody>
      </p:sp>
      <p:cxnSp>
        <p:nvCxnSpPr>
          <p:cNvPr id="9228" name=""/>
          <p:cNvCxnSpPr/>
          <p:nvPr/>
        </p:nvCxnSpPr>
        <p:spPr>
          <a:xfrm flipH="1">
            <a:off x="4140200" y="3429000"/>
            <a:ext cx="1439863" cy="360363"/>
          </a:xfrm>
          <a:prstGeom prst="line">
            <a:avLst/>
          </a:prstGeom>
          <a:noFill/>
          <a:ln cmpd="sng">
            <a:solidFill>
              <a:srgbClr val="FF3300"/>
            </a:solidFill>
            <a:miter/>
            <a:tailEnd type="triangle"/>
          </a:ln>
        </p:spPr>
      </p:cxnSp>
      <p:cxnSp>
        <p:nvCxnSpPr>
          <p:cNvPr id="9229" name=""/>
          <p:cNvCxnSpPr/>
          <p:nvPr/>
        </p:nvCxnSpPr>
        <p:spPr>
          <a:xfrm flipH="1">
            <a:off x="4787900" y="2276475"/>
            <a:ext cx="792163" cy="360363"/>
          </a:xfrm>
          <a:prstGeom prst="line">
            <a:avLst/>
          </a:prstGeom>
          <a:noFill/>
          <a:ln cmpd="sng">
            <a:solidFill>
              <a:srgbClr val="FF6600"/>
            </a:solidFill>
            <a:miter/>
            <a:tailEnd type="triangle"/>
          </a:ln>
        </p:spPr>
      </p:cxnSp>
      <p:sp>
        <p:nvSpPr>
          <p:cNvPr id="9230" name="Oval 3"/>
          <p:cNvSpPr/>
          <p:nvPr/>
        </p:nvSpPr>
        <p:spPr>
          <a:xfrm>
            <a:off x="250825" y="1268413"/>
            <a:ext cx="4681538" cy="5113337"/>
          </a:xfrm>
          <a:prstGeom prst="ellipse">
            <a:avLst/>
          </a:prstGeom>
          <a:noFill/>
          <a:ln w="76200" cmpd="sng">
            <a:solidFill>
              <a:srgbClr val="00FF00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cxnSp>
        <p:nvCxnSpPr>
          <p:cNvPr id="9231" name=""/>
          <p:cNvCxnSpPr/>
          <p:nvPr/>
        </p:nvCxnSpPr>
        <p:spPr>
          <a:xfrm flipH="1">
            <a:off x="3276600" y="4941888"/>
            <a:ext cx="2303463" cy="71437"/>
          </a:xfrm>
          <a:prstGeom prst="line">
            <a:avLst/>
          </a:prstGeom>
          <a:noFill/>
          <a:ln cmpd="sng">
            <a:solidFill>
              <a:srgbClr val="FF3300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Title 1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solidFill>
              <a:srgbClr val="000000"/>
            </a:solidFill>
            <a:miter/>
          </a:ln>
        </p:spPr>
        <p:txBody>
          <a:bodyPr vert="horz" wrap="squar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>
                <a:solidFill>
                  <a:schemeClr val="accent2"/>
                </a:solidFill>
              </a:rPr>
              <a:t>Efficient</a:t>
            </a:r>
            <a:r>
              <a:t> algorithms</a:t>
            </a:r>
          </a:p>
        </p:txBody>
      </p:sp>
      <p:sp>
        <p:nvSpPr>
          <p:cNvPr id="10243" name="Content Placeholder 18"/>
          <p:cNvSpPr/>
          <p:nvPr>
            <p:ph idx="1"/>
          </p:nvPr>
        </p:nvSpPr>
        <p:spPr>
          <a:xfrm>
            <a:off x="4643438" y="1916113"/>
            <a:ext cx="3927475" cy="3648075"/>
          </a:xfrm>
          <a:prstGeom prst="rect">
            <a:avLst/>
          </a:prstGeom>
          <a:noFill/>
          <a:ln>
            <a:solidFill>
              <a:srgbClr val="000000"/>
            </a:solidFill>
            <a:miter/>
          </a:ln>
        </p:spPr>
        <p:txBody>
          <a:bodyPr vert="horz" wrap="square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342900" lvl="0" indent="-342900"/>
            <a:r>
              <a:rPr sz="2400"/>
              <a:t>The running time of an algorithm depends on </a:t>
            </a:r>
            <a:r>
              <a:rPr sz="2400">
                <a:solidFill>
                  <a:srgbClr val="0000FF"/>
                </a:solidFill>
              </a:rPr>
              <a:t>the input</a:t>
            </a:r>
            <a:br>
              <a:rPr sz="2400"/>
            </a:br>
            <a:endParaRPr sz="2400"/>
          </a:p>
          <a:p>
            <a:pPr marL="342900" lvl="0" indent="-342900"/>
            <a:r>
              <a:rPr sz="2400"/>
              <a:t>For longer inputs, we allow more time</a:t>
            </a:r>
            <a:br>
              <a:rPr sz="2400"/>
            </a:br>
            <a:endParaRPr sz="2400"/>
          </a:p>
          <a:p>
            <a:pPr marL="342900" lvl="0" indent="-342900"/>
            <a:r>
              <a:rPr sz="2400"/>
              <a:t>Efficiency is measured as a </a:t>
            </a:r>
            <a:r>
              <a:rPr sz="2400">
                <a:solidFill>
                  <a:srgbClr val="0000FF"/>
                </a:solidFill>
              </a:rPr>
              <a:t>function of input size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0244" name="Oval 3"/>
          <p:cNvSpPr/>
          <p:nvPr/>
        </p:nvSpPr>
        <p:spPr>
          <a:xfrm>
            <a:off x="1042988" y="2492375"/>
            <a:ext cx="3048000" cy="3048000"/>
          </a:xfrm>
          <a:prstGeom prst="ellipse">
            <a:avLst/>
          </a:prstGeom>
          <a:noFill/>
          <a:ln w="76200" cmpd="sng">
            <a:solidFill>
              <a:srgbClr val="0000FF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10245" name="TextBox 5"/>
          <p:cNvSpPr/>
          <p:nvPr/>
        </p:nvSpPr>
        <p:spPr>
          <a:xfrm rot="2040000">
            <a:off x="2987675" y="2420938"/>
            <a:ext cx="13493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>
                <a:latin typeface="Gill Sans MT"/>
                <a:ea typeface="MS PGothic"/>
              </a:rPr>
              <a:t>decidable</a:t>
            </a:r>
            <a:endParaRPr sz="2400">
              <a:latin typeface="Gill Sans MT"/>
              <a:ea typeface="MS PGothic"/>
            </a:endParaRPr>
          </a:p>
        </p:txBody>
      </p:sp>
      <p:sp>
        <p:nvSpPr>
          <p:cNvPr id="10246" name="Oval 6"/>
          <p:cNvSpPr/>
          <p:nvPr/>
        </p:nvSpPr>
        <p:spPr>
          <a:xfrm>
            <a:off x="838200" y="2133600"/>
            <a:ext cx="152400" cy="152400"/>
          </a:xfrm>
          <a:prstGeom prst="ellipse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10247" name="TextBox 7"/>
          <p:cNvSpPr/>
          <p:nvPr/>
        </p:nvSpPr>
        <p:spPr>
          <a:xfrm>
            <a:off x="979488" y="1976438"/>
            <a:ext cx="762000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 i="1">
                <a:latin typeface="Garamond"/>
                <a:ea typeface="MS PGothic"/>
              </a:rPr>
              <a:t>A</a:t>
            </a:r>
            <a:r>
              <a:rPr sz="2400" i="1" baseline="-25000">
                <a:latin typeface="Garamond"/>
                <a:ea typeface="MS PGothic"/>
              </a:rPr>
              <a:t>TM</a:t>
            </a:r>
            <a:endParaRPr sz="2400" i="1" baseline="-25000">
              <a:latin typeface="Garamond"/>
              <a:ea typeface="MS PGothic"/>
            </a:endParaRPr>
          </a:p>
        </p:txBody>
      </p:sp>
      <p:sp>
        <p:nvSpPr>
          <p:cNvPr id="10248" name="Oval 8"/>
          <p:cNvSpPr/>
          <p:nvPr/>
        </p:nvSpPr>
        <p:spPr>
          <a:xfrm>
            <a:off x="1844675" y="1757363"/>
            <a:ext cx="152400" cy="152400"/>
          </a:xfrm>
          <a:prstGeom prst="ellipse">
            <a:avLst/>
          </a:prstGeom>
          <a:solidFill>
            <a:schemeClr val="accent1"/>
          </a:solidFill>
          <a:ln cmpd="sng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10249" name="TextBox 9"/>
          <p:cNvSpPr/>
          <p:nvPr/>
        </p:nvSpPr>
        <p:spPr>
          <a:xfrm>
            <a:off x="1984375" y="1600200"/>
            <a:ext cx="75882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 i="1">
                <a:latin typeface="Garamond"/>
                <a:ea typeface="MS PGothic"/>
              </a:rPr>
              <a:t>PCP</a:t>
            </a:r>
            <a:endParaRPr sz="2400" i="1" baseline="-25000">
              <a:latin typeface="Garamond"/>
              <a:ea typeface="MS PGothic"/>
            </a:endParaRPr>
          </a:p>
        </p:txBody>
      </p:sp>
      <p:sp>
        <p:nvSpPr>
          <p:cNvPr id="10250" name="Oval 10"/>
          <p:cNvSpPr/>
          <p:nvPr/>
        </p:nvSpPr>
        <p:spPr>
          <a:xfrm>
            <a:off x="1600200" y="3657600"/>
            <a:ext cx="1676400" cy="1676400"/>
          </a:xfrm>
          <a:prstGeom prst="ellipse">
            <a:avLst/>
          </a:prstGeom>
          <a:noFill/>
          <a:ln w="76200" cmpd="sng">
            <a:solidFill>
              <a:srgbClr val="FF0000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10251" name="TextBox 11"/>
          <p:cNvSpPr/>
          <p:nvPr/>
        </p:nvSpPr>
        <p:spPr>
          <a:xfrm rot="2040000">
            <a:off x="2051050" y="4005263"/>
            <a:ext cx="11969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>
                <a:latin typeface="Gill Sans MT"/>
                <a:ea typeface="MS PGothic"/>
              </a:rPr>
              <a:t>efficient</a:t>
            </a:r>
            <a:endParaRPr sz="2400">
              <a:latin typeface="Gill Sans MT"/>
              <a:ea typeface="MS PGothic"/>
            </a:endParaRPr>
          </a:p>
        </p:txBody>
      </p:sp>
      <p:pic>
        <p:nvPicPr>
          <p:cNvPr id="10252" name="Picture 20"/>
          <p:cNvPicPr/>
          <p:nvPr/>
        </p:nvPicPr>
        <p:blipFill>
          <a:blip r:embed="rId2"/>
          <a:stretch/>
        </p:blipFill>
        <p:spPr>
          <a:xfrm>
            <a:off x="2051050" y="4005263"/>
            <a:ext cx="8636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21"/>
          <p:cNvPicPr/>
          <p:nvPr/>
        </p:nvPicPr>
        <p:blipFill>
          <a:blip r:embed="rId3"/>
          <a:stretch/>
        </p:blipFill>
        <p:spPr>
          <a:xfrm>
            <a:off x="1979613" y="2708275"/>
            <a:ext cx="685800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4" name="TextBox 11"/>
          <p:cNvSpPr/>
          <p:nvPr/>
        </p:nvSpPr>
        <p:spPr>
          <a:xfrm rot="2040000">
            <a:off x="2627313" y="3141663"/>
            <a:ext cx="1433512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>
                <a:solidFill>
                  <a:srgbClr val="FF9900"/>
                </a:solidFill>
                <a:latin typeface="Gill Sans MT"/>
                <a:ea typeface="MS PGothic"/>
              </a:rPr>
              <a:t>inefficient</a:t>
            </a:r>
            <a:endParaRPr sz="2400">
              <a:solidFill>
                <a:srgbClr val="FF9900"/>
              </a:solidFill>
              <a:latin typeface="Gill Sans MT"/>
              <a:ea typeface="MS PGothic"/>
            </a:endParaRPr>
          </a:p>
        </p:txBody>
      </p:sp>
      <p:sp>
        <p:nvSpPr>
          <p:cNvPr id="10255" name=""/>
          <p:cNvSpPr/>
          <p:nvPr/>
        </p:nvSpPr>
        <p:spPr>
          <a:xfrm>
            <a:off x="323850" y="2781300"/>
            <a:ext cx="82232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EQ</a:t>
            </a:r>
            <a:r>
              <a:rPr sz="1200">
                <a:latin typeface="Verdana"/>
              </a:rPr>
              <a:t>PDA</a:t>
            </a:r>
            <a:endParaRPr sz="1200">
              <a:latin typeface="Verdana"/>
            </a:endParaRPr>
          </a:p>
        </p:txBody>
      </p:sp>
      <p:sp>
        <p:nvSpPr>
          <p:cNvPr id="10256" name=""/>
          <p:cNvSpPr/>
          <p:nvPr/>
        </p:nvSpPr>
        <p:spPr>
          <a:xfrm>
            <a:off x="0" y="3429000"/>
            <a:ext cx="1001713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latin typeface="Verdana"/>
              </a:rPr>
              <a:t>HALT</a:t>
            </a:r>
            <a:r>
              <a:rPr sz="1200">
                <a:latin typeface="Verdana"/>
              </a:rPr>
              <a:t>TM</a:t>
            </a:r>
            <a:endParaRPr sz="1200">
              <a:latin typeface="Verdana"/>
            </a:endParaRPr>
          </a:p>
        </p:txBody>
      </p:sp>
      <p:sp>
        <p:nvSpPr>
          <p:cNvPr id="10257" name=""/>
          <p:cNvSpPr/>
          <p:nvPr/>
        </p:nvSpPr>
        <p:spPr>
          <a:xfrm>
            <a:off x="2700338" y="3141663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endParaRPr sz="2800">
              <a:solidFill>
                <a:schemeClr val="bg1"/>
              </a:solidFill>
              <a:latin typeface="Verdana"/>
              <a:ea typeface="黑体"/>
            </a:endParaRPr>
          </a:p>
        </p:txBody>
      </p:sp>
      <p:sp>
        <p:nvSpPr>
          <p:cNvPr id="10258" name=""/>
          <p:cNvSpPr/>
          <p:nvPr/>
        </p:nvSpPr>
        <p:spPr>
          <a:xfrm rot="1980000">
            <a:off x="2051050" y="3644900"/>
            <a:ext cx="2071688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>
              <a:spcBef>
                <a:spcPct val="20000"/>
              </a:spcBef>
              <a:buClr>
                <a:schemeClr val="accent2"/>
              </a:buClr>
              <a:buFont typeface="Wingdings" charset="2"/>
            </a:pPr>
            <a:r>
              <a:rPr sz="1600">
                <a:solidFill>
                  <a:srgbClr val="FF9900"/>
                </a:solidFill>
                <a:latin typeface="Verdana"/>
                <a:ea typeface="黑体"/>
              </a:rPr>
              <a:t>brute-force search</a:t>
            </a:r>
            <a:endParaRPr sz="2800">
              <a:solidFill>
                <a:schemeClr val="bg1"/>
              </a:solidFill>
              <a:latin typeface="Verdana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6" name="Title 1"/>
          <p:cNvSpPr/>
          <p:nvPr>
            <p:ph type="title"/>
          </p:nvPr>
        </p:nvSpPr>
        <p:spPr>
          <a:xfrm>
            <a:off x="611188" y="333375"/>
            <a:ext cx="8001000" cy="1216025"/>
          </a:xfrm>
          <a:prstGeom prst="rect">
            <a:avLst/>
          </a:prstGeom>
          <a:noFill/>
          <a:ln>
            <a:solidFill>
              <a:srgbClr val="000000"/>
            </a:solidFill>
            <a:miter/>
          </a:ln>
        </p:spPr>
        <p:txBody>
          <a:bodyPr vert="horz" wrap="squar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>
                <a:solidFill>
                  <a:srgbClr val="0000FF"/>
                </a:solidFill>
              </a:rPr>
              <a:t>Input representation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267" name="Content Placeholder 2"/>
          <p:cNvSpPr/>
          <p:nvPr>
            <p:ph idx="1"/>
          </p:nvPr>
        </p:nvSpPr>
        <p:spPr>
          <a:xfrm>
            <a:off x="179388" y="1773238"/>
            <a:ext cx="8569325" cy="1739900"/>
          </a:xfrm>
          <a:prstGeom prst="rect">
            <a:avLst/>
          </a:prstGeom>
          <a:noFill/>
          <a:ln>
            <a:noFill/>
          </a:ln>
        </p:spPr>
        <p:txBody>
          <a:bodyPr vert="horz" wrap="square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342900" lvl="0" indent="-342900">
              <a:buFont typeface="Wingdings" charset="2"/>
            </a:pPr>
            <a:r>
              <a:rPr sz="2400"/>
              <a:t>Since we measure efficiency in terms of </a:t>
            </a:r>
            <a:r>
              <a:rPr sz="2400">
                <a:solidFill>
                  <a:schemeClr val="accent2"/>
                </a:solidFill>
              </a:rPr>
              <a:t>input size</a:t>
            </a:r>
            <a:r>
              <a:rPr sz="2400"/>
              <a:t>, how the input is represented will make a difference</a:t>
            </a:r>
            <a:r>
              <a:t>. </a:t>
            </a:r>
            <a:r>
              <a:rPr sz="2400"/>
              <a:t>Familiar encoding methods for graphs, automata, and the like are all </a:t>
            </a:r>
            <a:r>
              <a:rPr sz="2400">
                <a:solidFill>
                  <a:srgbClr val="0000FF"/>
                </a:solidFill>
              </a:rPr>
              <a:t>reasonable</a:t>
            </a:r>
            <a:r>
              <a:rPr sz="2400"/>
              <a:t>.</a:t>
            </a:r>
            <a:endParaRPr sz="2400"/>
          </a:p>
        </p:txBody>
      </p:sp>
      <p:sp>
        <p:nvSpPr>
          <p:cNvPr id="11268" name="TextBox 3"/>
          <p:cNvSpPr/>
          <p:nvPr/>
        </p:nvSpPr>
        <p:spPr>
          <a:xfrm>
            <a:off x="1187450" y="3500438"/>
            <a:ext cx="20256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>
                <a:latin typeface="Gill Sans MT"/>
                <a:ea typeface="MS PGothic"/>
              </a:rPr>
              <a:t>The number </a:t>
            </a:r>
            <a:r>
              <a:rPr sz="2400">
                <a:latin typeface="Garamond"/>
                <a:ea typeface="MS PGothic"/>
              </a:rPr>
              <a:t>17</a:t>
            </a:r>
            <a:endParaRPr sz="2400">
              <a:latin typeface="Garamond"/>
              <a:ea typeface="MS PGothic"/>
            </a:endParaRPr>
          </a:p>
        </p:txBody>
      </p:sp>
      <p:sp>
        <p:nvSpPr>
          <p:cNvPr id="11269" name="TextBox 4"/>
          <p:cNvSpPr/>
          <p:nvPr/>
        </p:nvSpPr>
        <p:spPr>
          <a:xfrm>
            <a:off x="3949700" y="3429000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000">
                <a:latin typeface="Courier New"/>
                <a:ea typeface="MS PGothic"/>
              </a:rPr>
              <a:t>17</a:t>
            </a:r>
            <a:endParaRPr sz="2000">
              <a:latin typeface="Courier New"/>
              <a:ea typeface="MS PGothic"/>
            </a:endParaRPr>
          </a:p>
        </p:txBody>
      </p:sp>
      <p:sp>
        <p:nvSpPr>
          <p:cNvPr id="11270" name="TextBox 5"/>
          <p:cNvSpPr/>
          <p:nvPr/>
        </p:nvSpPr>
        <p:spPr>
          <a:xfrm>
            <a:off x="3949700" y="3805238"/>
            <a:ext cx="946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000">
                <a:latin typeface="Courier New"/>
                <a:ea typeface="MS PGothic"/>
              </a:rPr>
              <a:t>10001</a:t>
            </a:r>
            <a:endParaRPr sz="2000">
              <a:latin typeface="Courier New"/>
              <a:ea typeface="MS PGothic"/>
            </a:endParaRPr>
          </a:p>
        </p:txBody>
      </p:sp>
      <p:sp>
        <p:nvSpPr>
          <p:cNvPr id="11271" name="TextBox 6"/>
          <p:cNvSpPr/>
          <p:nvPr/>
        </p:nvSpPr>
        <p:spPr>
          <a:xfrm>
            <a:off x="5092700" y="3790950"/>
            <a:ext cx="156210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000">
                <a:latin typeface="Gill Sans MT"/>
                <a:ea typeface="MS PGothic"/>
              </a:rPr>
              <a:t>(</a:t>
            </a:r>
            <a:r>
              <a:rPr sz="2000">
                <a:latin typeface="Garamond"/>
                <a:ea typeface="MS PGothic"/>
              </a:rPr>
              <a:t>17</a:t>
            </a:r>
            <a:r>
              <a:rPr sz="2000">
                <a:latin typeface="Gill Sans MT"/>
                <a:ea typeface="MS PGothic"/>
              </a:rPr>
              <a:t> in binary)</a:t>
            </a:r>
            <a:endParaRPr sz="2000">
              <a:latin typeface="Gill Sans MT"/>
              <a:ea typeface="MS PGothic"/>
            </a:endParaRPr>
          </a:p>
        </p:txBody>
      </p:sp>
      <p:sp>
        <p:nvSpPr>
          <p:cNvPr id="11272" name="TextBox 7"/>
          <p:cNvSpPr/>
          <p:nvPr/>
        </p:nvSpPr>
        <p:spPr>
          <a:xfrm>
            <a:off x="3959225" y="4197350"/>
            <a:ext cx="27749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000">
                <a:latin typeface="Courier New"/>
                <a:ea typeface="MS PGothic"/>
              </a:rPr>
              <a:t>11111111111111111</a:t>
            </a:r>
            <a:endParaRPr sz="2000">
              <a:latin typeface="Courier New"/>
              <a:ea typeface="MS PGothic"/>
            </a:endParaRPr>
          </a:p>
        </p:txBody>
      </p:sp>
      <p:sp>
        <p:nvSpPr>
          <p:cNvPr id="11273" name="TextBox 10"/>
          <p:cNvSpPr/>
          <p:nvPr/>
        </p:nvSpPr>
        <p:spPr>
          <a:xfrm>
            <a:off x="7073900" y="3486150"/>
            <a:ext cx="56991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000">
                <a:solidFill>
                  <a:srgbClr val="00DD00"/>
                </a:solidFill>
                <a:latin typeface="Gill Sans MT"/>
                <a:ea typeface="MS PGothic"/>
              </a:rPr>
              <a:t>OK</a:t>
            </a:r>
            <a:endParaRPr sz="2000">
              <a:solidFill>
                <a:srgbClr val="00DD00"/>
              </a:solidFill>
              <a:latin typeface="Gill Sans MT"/>
              <a:ea typeface="MS PGothic"/>
            </a:endParaRPr>
          </a:p>
        </p:txBody>
      </p:sp>
      <p:sp>
        <p:nvSpPr>
          <p:cNvPr id="11274" name="TextBox 11"/>
          <p:cNvSpPr/>
          <p:nvPr/>
        </p:nvSpPr>
        <p:spPr>
          <a:xfrm>
            <a:off x="7092950" y="3789363"/>
            <a:ext cx="5524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000">
                <a:solidFill>
                  <a:srgbClr val="00DD00"/>
                </a:solidFill>
                <a:latin typeface="Gill Sans MT"/>
                <a:ea typeface="MS PGothic"/>
              </a:rPr>
              <a:t>OK</a:t>
            </a:r>
            <a:endParaRPr sz="2000">
              <a:solidFill>
                <a:srgbClr val="00DD00"/>
              </a:solidFill>
              <a:latin typeface="Gill Sans MT"/>
              <a:ea typeface="MS PGothic"/>
            </a:endParaRPr>
          </a:p>
        </p:txBody>
      </p:sp>
      <p:sp>
        <p:nvSpPr>
          <p:cNvPr id="11275" name="TextBox 12"/>
          <p:cNvSpPr/>
          <p:nvPr/>
        </p:nvSpPr>
        <p:spPr>
          <a:xfrm>
            <a:off x="7073900" y="4191000"/>
            <a:ext cx="59690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000">
                <a:solidFill>
                  <a:srgbClr val="FF0000"/>
                </a:solidFill>
                <a:latin typeface="Gill Sans MT"/>
                <a:ea typeface="MS PGothic"/>
              </a:rPr>
              <a:t>NO</a:t>
            </a:r>
            <a:endParaRPr sz="2000">
              <a:solidFill>
                <a:srgbClr val="FF0000"/>
              </a:solidFill>
              <a:latin typeface="Gill Sans MT"/>
              <a:ea typeface="MS PGothic"/>
            </a:endParaRPr>
          </a:p>
        </p:txBody>
      </p:sp>
      <p:sp>
        <p:nvSpPr>
          <p:cNvPr id="11276" name="TextBox 13"/>
          <p:cNvSpPr/>
          <p:nvPr/>
        </p:nvSpPr>
        <p:spPr>
          <a:xfrm>
            <a:off x="1358900" y="5710238"/>
            <a:ext cx="1485900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400">
                <a:latin typeface="Gill Sans MT"/>
                <a:ea typeface="MS PGothic"/>
              </a:rPr>
              <a:t>This graph</a:t>
            </a:r>
            <a:endParaRPr sz="2400">
              <a:latin typeface="Garamond"/>
              <a:ea typeface="MS PGothic"/>
            </a:endParaRPr>
          </a:p>
        </p:txBody>
      </p:sp>
      <p:cxnSp>
        <p:nvCxnSpPr>
          <p:cNvPr id="11277" name="Straight Connector 5"/>
          <p:cNvCxnSpPr/>
          <p:nvPr/>
        </p:nvCxnSpPr>
        <p:spPr>
          <a:xfrm rot="10800000">
            <a:off x="1730375" y="5487988"/>
            <a:ext cx="695325" cy="1587"/>
          </a:xfrm>
          <a:prstGeom prst="line">
            <a:avLst/>
          </a:prstGeom>
          <a:noFill/>
          <a:ln w="28575" cmpd="sng">
            <a:solidFill>
              <a:schemeClr val="tx1"/>
            </a:solidFill>
            <a:miter/>
          </a:ln>
        </p:spPr>
      </p:cxnSp>
      <p:cxnSp>
        <p:nvCxnSpPr>
          <p:cNvPr id="11278" name="Straight Connector 6"/>
          <p:cNvCxnSpPr/>
          <p:nvPr/>
        </p:nvCxnSpPr>
        <p:spPr>
          <a:xfrm flipV="1">
            <a:off x="1739900" y="4894263"/>
            <a:ext cx="685800" cy="592137"/>
          </a:xfrm>
          <a:prstGeom prst="line">
            <a:avLst/>
          </a:prstGeom>
          <a:noFill/>
          <a:ln w="28575" cmpd="sng">
            <a:solidFill>
              <a:schemeClr val="tx1"/>
            </a:solidFill>
            <a:miter/>
          </a:ln>
        </p:spPr>
      </p:cxnSp>
      <p:sp>
        <p:nvSpPr>
          <p:cNvPr id="11279" name="Oval 12"/>
          <p:cNvSpPr/>
          <p:nvPr/>
        </p:nvSpPr>
        <p:spPr>
          <a:xfrm>
            <a:off x="1587500" y="4724400"/>
            <a:ext cx="304800" cy="304800"/>
          </a:xfrm>
          <a:prstGeom prst="ellipse">
            <a:avLst/>
          </a:prstGeom>
          <a:solidFill>
            <a:schemeClr val="bg1"/>
          </a:solidFill>
          <a:ln cmpd="sng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11280" name="Oval 13"/>
          <p:cNvSpPr/>
          <p:nvPr/>
        </p:nvSpPr>
        <p:spPr>
          <a:xfrm>
            <a:off x="2273300" y="4724400"/>
            <a:ext cx="304800" cy="304800"/>
          </a:xfrm>
          <a:prstGeom prst="ellipse">
            <a:avLst/>
          </a:prstGeom>
          <a:solidFill>
            <a:schemeClr val="bg1"/>
          </a:solidFill>
          <a:ln cmpd="sng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11281" name="Oval 14"/>
          <p:cNvSpPr/>
          <p:nvPr/>
        </p:nvSpPr>
        <p:spPr>
          <a:xfrm>
            <a:off x="2273300" y="5334000"/>
            <a:ext cx="304800" cy="304800"/>
          </a:xfrm>
          <a:prstGeom prst="ellipse">
            <a:avLst/>
          </a:prstGeom>
          <a:solidFill>
            <a:schemeClr val="bg1"/>
          </a:solidFill>
          <a:ln cmpd="sng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11282" name="Oval 15"/>
          <p:cNvSpPr/>
          <p:nvPr/>
        </p:nvSpPr>
        <p:spPr>
          <a:xfrm>
            <a:off x="1587500" y="5334000"/>
            <a:ext cx="304800" cy="304800"/>
          </a:xfrm>
          <a:prstGeom prst="ellipse">
            <a:avLst/>
          </a:prstGeom>
          <a:solidFill>
            <a:schemeClr val="bg1"/>
          </a:solidFill>
          <a:ln cmpd="sng">
            <a:solidFill>
              <a:schemeClr val="tx1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sz="2400">
              <a:latin typeface="Gill Sans MT"/>
              <a:ea typeface="MS PGothic"/>
            </a:endParaRPr>
          </a:p>
        </p:txBody>
      </p:sp>
      <p:sp>
        <p:nvSpPr>
          <p:cNvPr id="11283" name="TextBox 23"/>
          <p:cNvSpPr/>
          <p:nvPr/>
        </p:nvSpPr>
        <p:spPr>
          <a:xfrm>
            <a:off x="3321050" y="4868863"/>
            <a:ext cx="58229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000">
                <a:latin typeface="Courier New"/>
                <a:ea typeface="MS PGothic"/>
              </a:rPr>
              <a:t>Encoding as a list of nodes and edges</a:t>
            </a:r>
            <a:endParaRPr sz="2000">
              <a:latin typeface="Courier New"/>
              <a:ea typeface="MS PGothic"/>
            </a:endParaRPr>
          </a:p>
        </p:txBody>
      </p:sp>
      <p:sp>
        <p:nvSpPr>
          <p:cNvPr id="11284" name="TextBox 24"/>
          <p:cNvSpPr/>
          <p:nvPr/>
        </p:nvSpPr>
        <p:spPr>
          <a:xfrm>
            <a:off x="1600200" y="4673600"/>
            <a:ext cx="30003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>
                <a:latin typeface="Garamond"/>
                <a:ea typeface="MS PGothic"/>
              </a:rPr>
              <a:t>1</a:t>
            </a:r>
            <a:endParaRPr>
              <a:latin typeface="Garamond"/>
              <a:ea typeface="MS PGothic"/>
            </a:endParaRPr>
          </a:p>
        </p:txBody>
      </p:sp>
      <p:sp>
        <p:nvSpPr>
          <p:cNvPr id="11285" name="TextBox 25"/>
          <p:cNvSpPr/>
          <p:nvPr/>
        </p:nvSpPr>
        <p:spPr>
          <a:xfrm>
            <a:off x="2273300" y="4676775"/>
            <a:ext cx="30003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>
                <a:latin typeface="Garamond"/>
                <a:ea typeface="MS PGothic"/>
              </a:rPr>
              <a:t>2</a:t>
            </a:r>
            <a:endParaRPr>
              <a:latin typeface="Garamond"/>
              <a:ea typeface="MS PGothic"/>
            </a:endParaRPr>
          </a:p>
        </p:txBody>
      </p:sp>
      <p:sp>
        <p:nvSpPr>
          <p:cNvPr id="11286" name="TextBox 26"/>
          <p:cNvSpPr/>
          <p:nvPr/>
        </p:nvSpPr>
        <p:spPr>
          <a:xfrm>
            <a:off x="1619250" y="5300663"/>
            <a:ext cx="2921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>
                <a:latin typeface="Garamond"/>
                <a:ea typeface="MS PGothic"/>
              </a:rPr>
              <a:t>3</a:t>
            </a:r>
            <a:endParaRPr>
              <a:latin typeface="Garamond"/>
              <a:ea typeface="MS PGothic"/>
            </a:endParaRPr>
          </a:p>
        </p:txBody>
      </p:sp>
      <p:sp>
        <p:nvSpPr>
          <p:cNvPr id="11287" name="TextBox 27"/>
          <p:cNvSpPr/>
          <p:nvPr/>
        </p:nvSpPr>
        <p:spPr>
          <a:xfrm>
            <a:off x="2278063" y="5268913"/>
            <a:ext cx="300037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>
                <a:latin typeface="Garamond"/>
                <a:ea typeface="MS PGothic"/>
              </a:rPr>
              <a:t>4</a:t>
            </a:r>
            <a:endParaRPr>
              <a:latin typeface="Garamond"/>
              <a:ea typeface="MS PGothic"/>
            </a:endParaRPr>
          </a:p>
        </p:txBody>
      </p:sp>
      <p:sp>
        <p:nvSpPr>
          <p:cNvPr id="11288" name="TextBox 29"/>
          <p:cNvSpPr/>
          <p:nvPr/>
        </p:nvSpPr>
        <p:spPr>
          <a:xfrm>
            <a:off x="3348038" y="5373688"/>
            <a:ext cx="26225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sz="2000">
                <a:latin typeface="Courier New"/>
                <a:ea typeface="MS PGothic"/>
              </a:rPr>
              <a:t>Adjacency matrix</a:t>
            </a:r>
            <a:endParaRPr sz="2000">
              <a:latin typeface="Courier New"/>
              <a:ea typeface="MS PGothic"/>
            </a:endParaRPr>
          </a:p>
        </p:txBody>
      </p:sp>
      <p:sp>
        <p:nvSpPr>
          <p:cNvPr id="11289" name=""/>
          <p:cNvSpPr/>
          <p:nvPr/>
        </p:nvSpPr>
        <p:spPr>
          <a:xfrm>
            <a:off x="1403350" y="6237288"/>
            <a:ext cx="735647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chemeClr val="accent2"/>
                </a:solidFill>
                <a:latin typeface="Verdana"/>
              </a:rPr>
              <a:t>The size of the encoding is polynomial in the number of nodes</a:t>
            </a:r>
            <a:endParaRPr>
              <a:solidFill>
                <a:schemeClr val="accent2"/>
              </a:solid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>
                <a:solidFill>
                  <a:srgbClr val="0000FF"/>
                </a:solidFill>
              </a:rPr>
              <a:t>Time complexity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291" name=""/>
          <p:cNvSpPr/>
          <p:nvPr>
            <p:ph type="body" idx="1"/>
          </p:nvPr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lvl="0"/>
            <a:r>
              <a:rPr sz="2800" u="sng"/>
              <a:t>Let M be a </a:t>
            </a:r>
            <a:r>
              <a:rPr sz="2800" u="sng">
                <a:solidFill>
                  <a:srgbClr val="0000FF"/>
                </a:solidFill>
              </a:rPr>
              <a:t>deterministic</a:t>
            </a:r>
            <a:r>
              <a:rPr sz="2800" u="sng"/>
              <a:t> TM that </a:t>
            </a:r>
            <a:r>
              <a:rPr sz="2800" u="sng">
                <a:solidFill>
                  <a:srgbClr val="0000FF"/>
                </a:solidFill>
              </a:rPr>
              <a:t>halts on all inputs</a:t>
            </a:r>
            <a:r>
              <a:rPr sz="2800" u="sng"/>
              <a:t>.</a:t>
            </a:r>
            <a:r>
              <a:rPr sz="2800"/>
              <a:t> The </a:t>
            </a:r>
            <a:r>
              <a:rPr sz="2800">
                <a:solidFill>
                  <a:schemeClr val="accent2"/>
                </a:solidFill>
              </a:rPr>
              <a:t>running time</a:t>
            </a:r>
            <a:r>
              <a:rPr sz="2800"/>
              <a:t> or </a:t>
            </a:r>
            <a:r>
              <a:rPr sz="2800">
                <a:solidFill>
                  <a:schemeClr val="accent2"/>
                </a:solidFill>
              </a:rPr>
              <a:t>time complexity</a:t>
            </a:r>
            <a:r>
              <a:rPr sz="2800"/>
              <a:t> of M is the function f: N -&gt;N, where f(n) is the </a:t>
            </a:r>
            <a:r>
              <a:rPr sz="2800">
                <a:solidFill>
                  <a:srgbClr val="0000FF"/>
                </a:solidFill>
              </a:rPr>
              <a:t>maximum</a:t>
            </a:r>
            <a:r>
              <a:rPr sz="2800"/>
              <a:t> number of </a:t>
            </a:r>
            <a:r>
              <a:rPr sz="2800">
                <a:solidFill>
                  <a:srgbClr val="0000FF"/>
                </a:solidFill>
              </a:rPr>
              <a:t>steps</a:t>
            </a:r>
            <a:r>
              <a:rPr sz="2800"/>
              <a:t> that M uses on </a:t>
            </a:r>
            <a:r>
              <a:rPr sz="2800">
                <a:solidFill>
                  <a:srgbClr val="0000FF"/>
                </a:solidFill>
              </a:rPr>
              <a:t>any</a:t>
            </a:r>
            <a:r>
              <a:rPr sz="2800"/>
              <a:t> input of length n.  If f(n) is the running time of M, we say that </a:t>
            </a:r>
            <a:r>
              <a:rPr sz="2800">
                <a:solidFill>
                  <a:schemeClr val="accent2"/>
                </a:solidFill>
              </a:rPr>
              <a:t>M runs in time f(n)</a:t>
            </a:r>
            <a:r>
              <a:rPr sz="2800"/>
              <a:t> or </a:t>
            </a:r>
            <a:r>
              <a:rPr sz="2800">
                <a:solidFill>
                  <a:schemeClr val="accent2"/>
                </a:solidFill>
              </a:rPr>
              <a:t>M is an f(n)-time TM</a:t>
            </a:r>
            <a:r>
              <a:rPr sz="2800"/>
              <a:t>. </a:t>
            </a:r>
            <a:endParaRPr sz="2800"/>
          </a:p>
        </p:txBody>
      </p:sp>
      <p:sp>
        <p:nvSpPr>
          <p:cNvPr id="12292" name=""/>
          <p:cNvSpPr/>
          <p:nvPr/>
        </p:nvSpPr>
        <p:spPr>
          <a:xfrm>
            <a:off x="5076825" y="5734050"/>
            <a:ext cx="246697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>
                <a:solidFill>
                  <a:srgbClr val="FF6600"/>
                </a:solidFill>
                <a:latin typeface="Verdana"/>
              </a:rPr>
              <a:t>Worst-case analysis</a:t>
            </a:r>
            <a:endParaRPr>
              <a:solidFill>
                <a:srgbClr val="FF6600"/>
              </a:solidFill>
              <a:latin typeface="Verdana"/>
            </a:endParaRPr>
          </a:p>
        </p:txBody>
      </p:sp>
      <p:cxnSp>
        <p:nvCxnSpPr>
          <p:cNvPr id="12293" name=""/>
          <p:cNvCxnSpPr/>
          <p:nvPr/>
        </p:nvCxnSpPr>
        <p:spPr>
          <a:xfrm flipH="1" flipV="1">
            <a:off x="5435600" y="3500438"/>
            <a:ext cx="360363" cy="2232025"/>
          </a:xfrm>
          <a:prstGeom prst="line">
            <a:avLst/>
          </a:prstGeom>
          <a:noFill/>
          <a:ln cmpd="sng">
            <a:solidFill>
              <a:srgbClr val="FF6600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3314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t>Simulation of TM</a:t>
            </a:r>
          </a:p>
        </p:txBody>
      </p:sp>
      <p:sp>
        <p:nvSpPr>
          <p:cNvPr id="13315" name=""/>
          <p:cNvSpPr/>
          <p:nvPr/>
        </p:nvSpPr>
        <p:spPr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sz="2400">
                <a:latin typeface="Lucida Sans Unicode"/>
              </a:rPr>
              <a:t>δ</a:t>
            </a:r>
            <a:r>
              <a:rPr sz="2400">
                <a:latin typeface="Tahoma"/>
              </a:rPr>
              <a:t>(q, 0) = (q, 0, R)</a:t>
            </a:r>
            <a:endParaRPr sz="2400">
              <a:latin typeface="Tahoma"/>
            </a:endParaRPr>
          </a:p>
          <a:p>
            <a:pPr lvl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sz="2400">
                <a:latin typeface="Lucida Sans Unicode"/>
              </a:rPr>
              <a:t>δ</a:t>
            </a:r>
            <a:r>
              <a:rPr sz="2400">
                <a:latin typeface="Tahoma"/>
              </a:rPr>
              <a:t>(q, 1) = (f, 0, R)</a:t>
            </a:r>
            <a:endParaRPr sz="2400">
              <a:latin typeface="Tahoma"/>
            </a:endParaRPr>
          </a:p>
          <a:p>
            <a:pPr lvl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sz="2400">
                <a:solidFill>
                  <a:srgbClr val="FF0066"/>
                </a:solidFill>
                <a:latin typeface="Lucida Sans Unicode"/>
              </a:rPr>
              <a:t>δ</a:t>
            </a:r>
            <a:r>
              <a:rPr sz="2400">
                <a:solidFill>
                  <a:srgbClr val="FF0066"/>
                </a:solidFill>
                <a:latin typeface="Tahoma"/>
              </a:rPr>
              <a:t>(q, B) = (q, 1, L)</a:t>
            </a:r>
            <a:endParaRPr sz="2400">
              <a:solidFill>
                <a:srgbClr val="FF0066"/>
              </a:solidFill>
              <a:latin typeface="Tahoma"/>
            </a:endParaRPr>
          </a:p>
        </p:txBody>
      </p:sp>
      <p:cxnSp>
        <p:nvCxnSpPr>
          <p:cNvPr id="13316" name=""/>
          <p:cNvCxnSpPr/>
          <p:nvPr/>
        </p:nvCxnSpPr>
        <p:spPr>
          <a:xfrm>
            <a:off x="1676400" y="4876800"/>
            <a:ext cx="373380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3317" name=""/>
          <p:cNvCxnSpPr/>
          <p:nvPr/>
        </p:nvCxnSpPr>
        <p:spPr>
          <a:xfrm>
            <a:off x="1676400" y="5334000"/>
            <a:ext cx="373380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3318" name=""/>
          <p:cNvCxnSpPr/>
          <p:nvPr/>
        </p:nvCxnSpPr>
        <p:spPr>
          <a:xfrm flipH="1">
            <a:off x="2286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sp>
        <p:nvSpPr>
          <p:cNvPr id="13319" name=""/>
          <p:cNvSpPr/>
          <p:nvPr/>
        </p:nvSpPr>
        <p:spPr>
          <a:xfrm>
            <a:off x="1676400" y="4876800"/>
            <a:ext cx="2105025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 sz="2400">
                <a:latin typeface="Tahoma"/>
              </a:rPr>
              <a:t>0  0  B  B  . . .</a:t>
            </a:r>
            <a:endParaRPr sz="2400">
              <a:latin typeface="Tahoma"/>
            </a:endParaRPr>
          </a:p>
        </p:txBody>
      </p:sp>
      <p:cxnSp>
        <p:nvCxnSpPr>
          <p:cNvPr id="13320" name=""/>
          <p:cNvCxnSpPr/>
          <p:nvPr/>
        </p:nvCxnSpPr>
        <p:spPr>
          <a:xfrm flipH="1">
            <a:off x="2667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3321" name=""/>
          <p:cNvCxnSpPr/>
          <p:nvPr/>
        </p:nvCxnSpPr>
        <p:spPr>
          <a:xfrm flipH="1">
            <a:off x="3048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3322" name=""/>
          <p:cNvCxnSpPr/>
          <p:nvPr/>
        </p:nvCxnSpPr>
        <p:spPr>
          <a:xfrm flipH="1">
            <a:off x="3429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3323" name=""/>
          <p:cNvCxnSpPr/>
          <p:nvPr/>
        </p:nvCxnSpPr>
        <p:spPr>
          <a:xfrm flipH="1">
            <a:off x="3810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3324" name=""/>
          <p:cNvCxnSpPr/>
          <p:nvPr/>
        </p:nvCxnSpPr>
        <p:spPr>
          <a:xfrm flipH="1">
            <a:off x="4191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3325" name=""/>
          <p:cNvCxnSpPr/>
          <p:nvPr/>
        </p:nvCxnSpPr>
        <p:spPr>
          <a:xfrm flipH="1">
            <a:off x="4572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grpSp>
        <p:nvGrpSpPr>
          <p:cNvPr id="13326" name=""/>
          <p:cNvGrpSpPr/>
          <p:nvPr/>
        </p:nvGrpSpPr>
        <p:grpSpPr>
          <a:xfrm>
            <a:off x="2195513" y="3500438"/>
            <a:ext cx="914400" cy="1371600"/>
            <a:chExt cx="576" cy="864"/>
          </a:xfrm>
        </p:grpSpPr>
        <p:sp>
          <p:nvSpPr>
            <p:cNvPr id="13327" name=""/>
            <p:cNvSpPr/>
            <p:nvPr/>
          </p:nvSpPr>
          <p:spPr>
            <a:xfrm>
              <a:off x="0" y="0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cmpd="sng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lvl="0" algn="ctr"/>
              <a:r>
                <a:rPr sz="2400">
                  <a:latin typeface="Tahoma"/>
                </a:rPr>
                <a:t>q</a:t>
              </a:r>
              <a:endParaRPr sz="2400">
                <a:latin typeface="Tahoma"/>
              </a:endParaRPr>
            </a:p>
          </p:txBody>
        </p:sp>
        <p:cxnSp>
          <p:nvCxnSpPr>
            <p:cNvPr id="13328" name=""/>
            <p:cNvCxnSpPr/>
            <p:nvPr/>
          </p:nvCxnSpPr>
          <p:spPr>
            <a:xfrm flipH="1">
              <a:off x="288" y="528"/>
              <a:ext cx="0" cy="336"/>
            </a:xfrm>
            <a:prstGeom prst="line">
              <a:avLst/>
            </a:prstGeom>
            <a:noFill/>
            <a:ln cmpd="sng">
              <a:solidFill>
                <a:schemeClr val="tx1"/>
              </a:solidFill>
              <a:miter/>
              <a:tailEnd type="triangle"/>
            </a:ln>
          </p:spPr>
        </p:cxnSp>
      </p:grpSp>
      <p:cxnSp>
        <p:nvCxnSpPr>
          <p:cNvPr id="13329" name=""/>
          <p:cNvCxnSpPr/>
          <p:nvPr/>
        </p:nvCxnSpPr>
        <p:spPr>
          <a:xfrm flipH="1">
            <a:off x="1692275" y="4868863"/>
            <a:ext cx="0" cy="4318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8" name="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t>Simulation of TM</a:t>
            </a:r>
          </a:p>
        </p:txBody>
      </p:sp>
      <p:sp>
        <p:nvSpPr>
          <p:cNvPr id="14339" name=""/>
          <p:cNvSpPr/>
          <p:nvPr/>
        </p:nvSpPr>
        <p:spPr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sz="2400">
                <a:solidFill>
                  <a:srgbClr val="FF0066"/>
                </a:solidFill>
                <a:latin typeface="Lucida Sans Unicode"/>
              </a:rPr>
              <a:t>δ</a:t>
            </a:r>
            <a:r>
              <a:rPr sz="2400">
                <a:solidFill>
                  <a:srgbClr val="FF0066"/>
                </a:solidFill>
                <a:latin typeface="Tahoma"/>
              </a:rPr>
              <a:t>(q, 0) = (q, 0, R)</a:t>
            </a:r>
            <a:endParaRPr sz="2400">
              <a:solidFill>
                <a:srgbClr val="FF0066"/>
              </a:solidFill>
              <a:latin typeface="Tahoma"/>
            </a:endParaRPr>
          </a:p>
          <a:p>
            <a:pPr lvl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sz="2400">
                <a:latin typeface="Lucida Sans Unicode"/>
              </a:rPr>
              <a:t>δ</a:t>
            </a:r>
            <a:r>
              <a:rPr sz="2400">
                <a:latin typeface="Tahoma"/>
              </a:rPr>
              <a:t>(q, 1) = (f, 0, R)</a:t>
            </a:r>
            <a:endParaRPr sz="2400">
              <a:latin typeface="Tahoma"/>
            </a:endParaRPr>
          </a:p>
          <a:p>
            <a:pPr lvl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sz="2400">
                <a:latin typeface="Lucida Sans Unicode"/>
              </a:rPr>
              <a:t>δ</a:t>
            </a:r>
            <a:r>
              <a:rPr sz="2400">
                <a:latin typeface="Tahoma"/>
              </a:rPr>
              <a:t>(q, B) = (q, 1, L)</a:t>
            </a:r>
            <a:endParaRPr sz="2400">
              <a:latin typeface="Tahoma"/>
            </a:endParaRPr>
          </a:p>
        </p:txBody>
      </p:sp>
      <p:cxnSp>
        <p:nvCxnSpPr>
          <p:cNvPr id="14340" name=""/>
          <p:cNvCxnSpPr/>
          <p:nvPr/>
        </p:nvCxnSpPr>
        <p:spPr>
          <a:xfrm>
            <a:off x="1676400" y="4876800"/>
            <a:ext cx="373380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4341" name=""/>
          <p:cNvCxnSpPr/>
          <p:nvPr/>
        </p:nvCxnSpPr>
        <p:spPr>
          <a:xfrm>
            <a:off x="1676400" y="5334000"/>
            <a:ext cx="3733800" cy="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4342" name=""/>
          <p:cNvCxnSpPr/>
          <p:nvPr/>
        </p:nvCxnSpPr>
        <p:spPr>
          <a:xfrm flipH="1">
            <a:off x="2286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sp>
        <p:nvSpPr>
          <p:cNvPr id="14343" name=""/>
          <p:cNvSpPr/>
          <p:nvPr/>
        </p:nvSpPr>
        <p:spPr>
          <a:xfrm>
            <a:off x="1676400" y="4876800"/>
            <a:ext cx="2092325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lvl="0"/>
            <a:r>
              <a:rPr sz="2400">
                <a:latin typeface="Tahoma"/>
              </a:rPr>
              <a:t>0  0  1  B  . . .</a:t>
            </a:r>
            <a:endParaRPr sz="2400">
              <a:latin typeface="Tahoma"/>
            </a:endParaRPr>
          </a:p>
        </p:txBody>
      </p:sp>
      <p:cxnSp>
        <p:nvCxnSpPr>
          <p:cNvPr id="14344" name=""/>
          <p:cNvCxnSpPr/>
          <p:nvPr/>
        </p:nvCxnSpPr>
        <p:spPr>
          <a:xfrm flipH="1">
            <a:off x="2667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4345" name=""/>
          <p:cNvCxnSpPr/>
          <p:nvPr/>
        </p:nvCxnSpPr>
        <p:spPr>
          <a:xfrm flipH="1">
            <a:off x="3048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4346" name=""/>
          <p:cNvCxnSpPr/>
          <p:nvPr/>
        </p:nvCxnSpPr>
        <p:spPr>
          <a:xfrm flipH="1">
            <a:off x="3429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4347" name=""/>
          <p:cNvCxnSpPr/>
          <p:nvPr/>
        </p:nvCxnSpPr>
        <p:spPr>
          <a:xfrm flipH="1">
            <a:off x="3810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4348" name=""/>
          <p:cNvCxnSpPr/>
          <p:nvPr/>
        </p:nvCxnSpPr>
        <p:spPr>
          <a:xfrm flipH="1">
            <a:off x="4191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cxnSp>
        <p:nvCxnSpPr>
          <p:cNvPr id="14349" name=""/>
          <p:cNvCxnSpPr/>
          <p:nvPr/>
        </p:nvCxnSpPr>
        <p:spPr>
          <a:xfrm flipH="1">
            <a:off x="4572000" y="4876800"/>
            <a:ext cx="0" cy="4572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  <p:grpSp>
        <p:nvGrpSpPr>
          <p:cNvPr id="14350" name=""/>
          <p:cNvGrpSpPr/>
          <p:nvPr/>
        </p:nvGrpSpPr>
        <p:grpSpPr>
          <a:xfrm>
            <a:off x="1763713" y="3500438"/>
            <a:ext cx="914400" cy="1371600"/>
            <a:chExt cx="576" cy="864"/>
          </a:xfrm>
        </p:grpSpPr>
        <p:sp>
          <p:nvSpPr>
            <p:cNvPr id="14351" name=""/>
            <p:cNvSpPr/>
            <p:nvPr/>
          </p:nvSpPr>
          <p:spPr>
            <a:xfrm>
              <a:off x="0" y="0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cmpd="sng"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lvl="0" algn="ctr"/>
              <a:r>
                <a:rPr sz="2400">
                  <a:latin typeface="Tahoma"/>
                </a:rPr>
                <a:t>q</a:t>
              </a:r>
              <a:endParaRPr sz="2400">
                <a:latin typeface="Tahoma"/>
              </a:endParaRPr>
            </a:p>
          </p:txBody>
        </p:sp>
        <p:cxnSp>
          <p:nvCxnSpPr>
            <p:cNvPr id="14352" name=""/>
            <p:cNvCxnSpPr/>
            <p:nvPr/>
          </p:nvCxnSpPr>
          <p:spPr>
            <a:xfrm flipH="1">
              <a:off x="288" y="528"/>
              <a:ext cx="0" cy="336"/>
            </a:xfrm>
            <a:prstGeom prst="line">
              <a:avLst/>
            </a:prstGeom>
            <a:noFill/>
            <a:ln cmpd="sng">
              <a:solidFill>
                <a:schemeClr val="tx1"/>
              </a:solidFill>
              <a:miter/>
              <a:tailEnd type="triangle"/>
            </a:ln>
          </p:spPr>
        </p:cxnSp>
      </p:grpSp>
      <p:cxnSp>
        <p:nvCxnSpPr>
          <p:cNvPr id="14353" name=""/>
          <p:cNvCxnSpPr/>
          <p:nvPr/>
        </p:nvCxnSpPr>
        <p:spPr>
          <a:xfrm flipH="1">
            <a:off x="1692275" y="4868863"/>
            <a:ext cx="0" cy="431800"/>
          </a:xfrm>
          <a:prstGeom prst="line">
            <a:avLst/>
          </a:prstGeom>
          <a:noFill/>
          <a:ln cmpd="sng">
            <a:solidFill>
              <a:schemeClr val="tx1"/>
            </a:solidFill>
            <a:miter/>
          </a:ln>
        </p:spPr>
      </p:cxnSp>
    </p:spTree>
  </p:cSld>
  <p:clrMapOvr>
    <a:masterClrMapping/>
  </p:clrMapOvr>
</p:sld>
</file>