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4d85a17b0ed450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Font typeface=""/>
      <a:buNone/>
      <a:defRPr sz="1800" b="0" i="0" u="none" baseline="0">
        <a:solidFill>
          <a:schemeClr val="tx1"/>
        </a:solidFill>
        <a:latin typeface="Verdana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Font typeface=""/>
      <a:buNone/>
      <a:defRPr sz="1800" b="0" i="0" u="none" baseline="0">
        <a:solidFill>
          <a:schemeClr val="tx1"/>
        </a:solidFill>
        <a:latin typeface="Verdana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Font typeface=""/>
      <a:buNone/>
      <a:defRPr sz="1800" b="0" i="0" u="none" baseline="0">
        <a:solidFill>
          <a:schemeClr val="tx1"/>
        </a:solidFill>
        <a:latin typeface="Verdana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Font typeface=""/>
      <a:buNone/>
      <a:defRPr sz="1800" b="0" i="0" u="none" baseline="0">
        <a:solidFill>
          <a:schemeClr val="tx1"/>
        </a:solidFill>
        <a:latin typeface="Verdana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Font typeface=""/>
      <a:buNone/>
      <a:defRPr sz="1800" b="0" i="0" u="none" baseline="0">
        <a:solidFill>
          <a:schemeClr val="tx1"/>
        </a:solidFill>
        <a:latin typeface="Verdana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slide" Target="/ppt/slides/slide28.xml" Id="rId31" /><Relationship Type="http://schemas.openxmlformats.org/officeDocument/2006/relationships/tableStyles" Target="/ppt/tableStyles.xml" Id="rId3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Relationship Type="http://schemas.openxmlformats.org/officeDocument/2006/relationships/image" Target="/ppt/media/image.png" Id="rId2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3074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defTabSz="914400"/>
            <a:endParaRPr lang="zh-CN" sz="2400">
              <a:latin typeface="Times New Roman"/>
            </a:endParaRPr>
          </a:p>
        </p:txBody>
      </p:sp>
      <p:sp>
        <p:nvSpPr>
          <p:cNvPr id="2050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2051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 strike="noStrike"/>
              <a:t>单击此处编辑母版副标题样式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5" name="内容占位符 4"/>
          <p:cNvSpPr/>
          <p:nvPr>
            <p:ph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表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表格占位符 2"/>
          <p:cNvSpPr/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 vert="horz" wrap="square" lIns="91440" tIns="45720" rIns="91440" bIns="45720" numCol="1" anchor="t" anchorCtr="0"/>
          <a:lstStyle/>
          <a:p>
            <a: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</a:pPr>
            <a:endParaRPr lang="zh-CN" sz="30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blipFill rotWithShape="0">
          <a:blip r:embed="rId2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4098" name="AutoShape 7"/>
          <p:cNvSpPr/>
          <p:nvPr/>
        </p:nvSpPr>
        <p:spPr>
          <a:xfrm>
            <a:off x="685800" y="2393950"/>
            <a:ext cx="7772400" cy="109538"/>
          </a:xfrm>
          <a:custGeom>
            <a:rect l="l" t="t" r="r" b="b"/>
            <a:pathLst>
              <a:path w="7772400" h="109538" stroke="0">
                <a:moveTo>
                  <a:pt x="0" y="0"/>
                </a:moveTo>
                <a:lnTo>
                  <a:pt x="4803343" y="0"/>
                </a:lnTo>
                <a:lnTo>
                  <a:pt x="4803343" y="109538"/>
                </a:lnTo>
                <a:lnTo>
                  <a:pt x="0" y="109538"/>
                </a:lnTo>
                <a:close/>
              </a:path>
              <a:path w="7772400" h="109538">
                <a:moveTo>
                  <a:pt x="0" y="0"/>
                </a:moveTo>
                <a:lnTo>
                  <a:pt x="77724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defTabSz="914400"/>
            <a:endParaRPr lang="zh-CN" sz="2400">
              <a:latin typeface="Times New Roman"/>
              <a:ea typeface="宋体"/>
            </a:endParaRPr>
          </a:p>
        </p:txBody>
      </p:sp>
      <p:sp>
        <p:nvSpPr>
          <p:cNvPr id="4098" name="Rectangle 2"/>
          <p:cNvSpPr/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lvl="0">
              <a:defRPr sz="4000"/>
            </a:lvl1pPr>
          </a:lstStyle>
          <a:p>
            <a:r>
              <a:rPr lang="zh-CN" strike="noStrike"/>
              <a:t>Click to edit Master title style</a:t>
            </a:r>
            <a:endParaRPr lang="zh-CN" strike="noStrike"/>
          </a:p>
        </p:txBody>
      </p:sp>
      <p:sp>
        <p:nvSpPr>
          <p:cNvPr id="4099" name="Rectangle 3"/>
          <p:cNvSpPr/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lvl="0" indent="0">
              <a:buFont typeface="Wingdings" charset="2"/>
              <a:buNone/>
              <a:defRPr sz="2800"/>
            </a:lvl1pPr>
          </a:lstStyle>
          <a:p>
            <a:r>
              <a:rPr lang="zh-CN" strike="noStrike"/>
              <a:t>Click to edit Master subtitle style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竖排文字占位符 2"/>
          <p:cNvSpPr/>
          <p:nvPr>
            <p:ph type="body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lvl="0" indent="0">
              <a:buNone/>
              <a:defRPr sz="2000"/>
            </a:lvl1pPr>
            <a:lvl2pPr marL="457200" lvl="1" indent="0">
              <a:buNone/>
              <a:defRPr sz="1800"/>
            </a:lvl2pPr>
            <a:lvl3pPr marL="914400" lvl="2" indent="0">
              <a:buNone/>
              <a:defRPr sz="1600"/>
            </a:lvl3pPr>
            <a:lvl4pPr marL="1371600" lvl="3" indent="0">
              <a:buNone/>
              <a:defRPr sz="1400"/>
            </a:lvl4pPr>
            <a:lvl5pPr marL="1828800" lvl="4" indent="0">
              <a:buNone/>
              <a:defRPr sz="1400"/>
            </a:lvl5pPr>
            <a:lvl6pPr marL="2286000" lvl="5" indent="0">
              <a:buNone/>
              <a:defRPr sz="1400"/>
            </a:lvl6pPr>
            <a:lvl7pPr marL="2743200" lvl="6" indent="0">
              <a:buNone/>
              <a:defRPr sz="1400"/>
            </a:lvl7pPr>
            <a:lvl8pPr marL="3200400" lvl="7" indent="0">
              <a:buNone/>
              <a:defRPr sz="1400"/>
            </a:lvl8pPr>
            <a:lvl9pPr marL="3657600" lvl="8" indent="0">
              <a:buNone/>
              <a:defRPr sz="14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  <a:p>
            <a:pPr lvl="1"/>
            <a:r>
              <a:rPr lang="zh-CN" strike="noStrike"/>
              <a:t>第二级</a:t>
            </a:r>
            <a:endParaRPr lang="zh-CN" strike="noStrike"/>
          </a:p>
          <a:p>
            <a:pPr lvl="2"/>
            <a:r>
              <a:rPr lang="zh-CN" strike="noStrike"/>
              <a:t>第三级</a:t>
            </a:r>
            <a:endParaRPr lang="zh-CN" strike="noStrike"/>
          </a:p>
          <a:p>
            <a:pPr lvl="3"/>
            <a:r>
              <a:rPr lang="zh-CN" strike="noStrike"/>
              <a:t>第四级</a:t>
            </a:r>
            <a:endParaRPr lang="zh-CN" strike="noStrike"/>
          </a:p>
          <a:p>
            <a:pPr lvl="4"/>
            <a:r>
              <a:rPr lang="zh-CN" strike="noStrike"/>
              <a:t>第五级</a:t>
            </a:r>
            <a:endParaRPr lang="zh-CN" strike="noStrike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lvl="0" algn="l">
              <a:defRPr sz="2000" b="1"/>
            </a:lvl1pPr>
          </a:lstStyle>
          <a:p>
            <a:r>
              <a:rPr lang="zh-CN" strike="noStrike"/>
              <a:t>单击此处编辑母版标题样式</a:t>
            </a:r>
            <a:endParaRPr lang="zh-CN" strike="noStrike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</a:pPr>
            <a:endParaRPr lang="zh-CN" sz="3200" b="0" i="0" u="none" strike="noStrike" kern="0" spc="0" baseline="0">
              <a:solidFill>
                <a:schemeClr val="tx1"/>
              </a:solidFill>
              <a:latin typeface="Verdana"/>
              <a:ea typeface="宋体"/>
            </a:endParaRP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zh-CN" strike="noStrike"/>
              <a:t>单击此处编辑母版文本样式</a:t>
            </a:r>
            <a:endParaRPr lang="zh-CN" strike="noStrike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theme" Target="/ppt/slideMasters/theme/theme1.xml" Id="rId15" /><Relationship Type="http://schemas.openxmlformats.org/officeDocument/2006/relationships/image" Target="/ppt/media/image.png" Id="rId16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16.xml" Id="rId2" /><Relationship Type="http://schemas.openxmlformats.org/officeDocument/2006/relationships/slideLayout" Target="/ppt/slideLayouts/slideLayout17.xml" Id="rId3" /><Relationship Type="http://schemas.openxmlformats.org/officeDocument/2006/relationships/slideLayout" Target="/ppt/slideLayouts/slideLayout18.xml" Id="rId4" /><Relationship Type="http://schemas.openxmlformats.org/officeDocument/2006/relationships/slideLayout" Target="/ppt/slideLayouts/slideLayout19.xml" Id="rId5" /><Relationship Type="http://schemas.openxmlformats.org/officeDocument/2006/relationships/slideLayout" Target="/ppt/slideLayouts/slideLayout20.xml" Id="rId6" /><Relationship Type="http://schemas.openxmlformats.org/officeDocument/2006/relationships/slideLayout" Target="/ppt/slideLayouts/slideLayout21.xml" Id="rId7" /><Relationship Type="http://schemas.openxmlformats.org/officeDocument/2006/relationships/slideLayout" Target="/ppt/slideLayouts/slideLayout22.xml" Id="rId8" /><Relationship Type="http://schemas.openxmlformats.org/officeDocument/2006/relationships/slideLayout" Target="/ppt/slideLayouts/slideLayout23.xml" Id="rId9" /><Relationship Type="http://schemas.openxmlformats.org/officeDocument/2006/relationships/slideLayout" Target="/ppt/slideLayouts/slideLayout24.xml" Id="rId10" /><Relationship Type="http://schemas.openxmlformats.org/officeDocument/2006/relationships/slideLayout" Target="/ppt/slideLayouts/slideLayout25.xml" Id="rId11" /><Relationship Type="http://schemas.openxmlformats.org/officeDocument/2006/relationships/theme" Target="/ppt/slideMasters/theme/theme2.xml" Id="rId12" /><Relationship Type="http://schemas.openxmlformats.org/officeDocument/2006/relationships/image" Target="/ppt/media/image.png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单击此处编辑母版标题样式</a:t>
            </a:r>
          </a:p>
        </p:txBody>
      </p:sp>
      <p:sp>
        <p:nvSpPr>
          <p:cNvPr id="1027" name="Rectangle 3"/>
          <p:cNvSpPr/>
          <p:nvPr>
            <p:ph type="body" idx="4294967295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t>单击此处编辑母版文本样式</a:t>
            </a:r>
          </a:p>
          <a:p>
            <a:pPr marL="908050" lvl="1" indent="-436562"/>
            <a:r>
              <a:t>第二级</a:t>
            </a:r>
          </a:p>
          <a:p>
            <a:pPr marL="1304925" lvl="2" indent="-395288"/>
            <a:r>
              <a:t>第三级</a:t>
            </a:r>
          </a:p>
          <a:p>
            <a:pPr marL="1693862" lvl="3" indent="-387350"/>
            <a:r>
              <a:t>第四级</a:t>
            </a:r>
          </a:p>
          <a:p>
            <a:pPr marL="2093912" lvl="4" indent="-398462"/>
            <a:r>
              <a:t>第五级</a:t>
            </a:r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8"/>
          </a:xfrm>
          <a:custGeom>
            <a:rect l="l" t="t" r="r" b="b"/>
            <a:pathLst>
              <a:path w="7958138" h="109538" stroke="0">
                <a:moveTo>
                  <a:pt x="0" y="0"/>
                </a:moveTo>
                <a:lnTo>
                  <a:pt x="4655511" y="0"/>
                </a:lnTo>
                <a:lnTo>
                  <a:pt x="4655511" y="109538"/>
                </a:lnTo>
                <a:lnTo>
                  <a:pt x="0" y="109538"/>
                </a:lnTo>
                <a:close/>
              </a:path>
              <a:path w="7958138" h="109538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defTabSz="914400"/>
            <a:endParaRPr lang="zh-CN" sz="2400">
              <a:latin typeface="Times New Roman"/>
            </a:endParaRPr>
          </a:p>
        </p:txBody>
      </p:sp>
      <p:cxnSp>
        <p:nvCxnSpPr>
          <p:cNvPr id="1029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>
          <a:solidFill>
            <a:schemeClr val="tx1"/>
          </a:solidFill>
          <a:latin typeface="Verdana"/>
          <a:ea typeface="宋体"/>
        </a:defRPr>
      </a:lvl1pPr>
      <a:lvl2pPr marL="908050" lvl="1" indent="-43688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>
          <a:solidFill>
            <a:schemeClr val="tx1"/>
          </a:solidFill>
          <a:latin typeface="Verdana"/>
          <a:ea typeface="宋体"/>
        </a:defRPr>
      </a:lvl2pPr>
      <a:lvl3pPr marL="1304925" lvl="2" indent="-39560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>
          <a:solidFill>
            <a:schemeClr val="tx1"/>
          </a:solidFill>
          <a:latin typeface="Verdana"/>
          <a:ea typeface="宋体"/>
        </a:defRPr>
      </a:lvl3pPr>
      <a:lvl4pPr marL="1694180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>
          <a:solidFill>
            <a:schemeClr val="tx1"/>
          </a:solidFill>
          <a:latin typeface="Verdana"/>
          <a:ea typeface="宋体"/>
        </a:defRPr>
      </a:lvl4pPr>
      <a:lvl5pPr marL="2094230" lvl="4" indent="-398780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5pPr>
      <a:lvl6pPr marL="2551430" lvl="5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630" lvl="6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830" lvl="7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3030" lvl="8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2051" name="Rectangle 3"/>
          <p:cNvSpPr/>
          <p:nvPr>
            <p:ph type="body" idx="4294967295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t>Click to edit Master text styles</a:t>
            </a:r>
          </a:p>
          <a:p>
            <a:pPr marL="908050" lvl="1" indent="-436562"/>
            <a:r>
              <a:t>Second level</a:t>
            </a:r>
          </a:p>
          <a:p>
            <a:pPr marL="1304925" lvl="2" indent="-395288"/>
            <a:r>
              <a:t>Third level</a:t>
            </a:r>
          </a:p>
          <a:p>
            <a:pPr marL="1693862" lvl="3" indent="-387350"/>
            <a:r>
              <a:t>Fourth level</a:t>
            </a:r>
          </a:p>
          <a:p>
            <a:pPr marL="2093912" lvl="4" indent="-398462"/>
            <a:r>
              <a:t>Fifth level</a:t>
            </a:r>
          </a:p>
        </p:txBody>
      </p:sp>
      <p:sp>
        <p:nvSpPr>
          <p:cNvPr id="2052" name="AutoShape 4"/>
          <p:cNvSpPr/>
          <p:nvPr/>
        </p:nvSpPr>
        <p:spPr>
          <a:xfrm>
            <a:off x="609600" y="1566863"/>
            <a:ext cx="7958138" cy="109538"/>
          </a:xfrm>
          <a:custGeom>
            <a:rect l="l" t="t" r="r" b="b"/>
            <a:pathLst>
              <a:path w="7958138" h="109538" stroke="0">
                <a:moveTo>
                  <a:pt x="0" y="0"/>
                </a:moveTo>
                <a:lnTo>
                  <a:pt x="4655511" y="0"/>
                </a:lnTo>
                <a:lnTo>
                  <a:pt x="4655511" y="109538"/>
                </a:lnTo>
                <a:lnTo>
                  <a:pt x="0" y="109538"/>
                </a:lnTo>
                <a:close/>
              </a:path>
              <a:path w="7958138" h="109538">
                <a:moveTo>
                  <a:pt x="0" y="0"/>
                </a:moveTo>
                <a:lnTo>
                  <a:pt x="7958138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defTabSz="914400"/>
            <a:endParaRPr lang="zh-CN" sz="2400">
              <a:latin typeface="Times New Roman"/>
              <a:ea typeface="宋体"/>
            </a:endParaRPr>
          </a:p>
        </p:txBody>
      </p:sp>
      <p:cxnSp>
        <p:nvCxnSpPr>
          <p:cNvPr id="2053" name="Line 5"/>
          <p:cNvCxnSpPr/>
          <p:nvPr/>
        </p:nvCxnSpPr>
        <p:spPr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3800">
          <a:solidFill>
            <a:schemeClr val="tx2"/>
          </a:solidFill>
          <a:latin typeface="Verdana"/>
          <a:ea typeface="宋体"/>
        </a:defRPr>
      </a:lvl1pPr>
      <a:lvl2pPr lvl="1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2pPr>
      <a:lvl3pPr lvl="2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3pPr>
      <a:lvl4pPr lvl="3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4pPr>
      <a:lvl5pPr lvl="4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5pPr>
      <a:lvl6pPr marL="457200" lvl="5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6pPr>
      <a:lvl7pPr marL="914400" lvl="6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7pPr>
      <a:lvl8pPr marL="1371600" lvl="7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8pPr>
      <a:lvl9pPr marL="1828800" lvl="8" algn="l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/>
          <a:ea typeface="宋体"/>
        </a:defRPr>
      </a:lvl9pPr>
    </p:titleStyle>
    <p:bodyStyle>
      <a:lvl1pPr marL="469900" lvl="0" indent="-46990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3000">
          <a:solidFill>
            <a:schemeClr val="tx1"/>
          </a:solidFill>
          <a:latin typeface="Verdana"/>
          <a:ea typeface="宋体"/>
        </a:defRPr>
      </a:lvl1pPr>
      <a:lvl2pPr marL="908050" lvl="1" indent="-43688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600">
          <a:solidFill>
            <a:schemeClr val="tx1"/>
          </a:solidFill>
          <a:latin typeface="Verdana"/>
          <a:ea typeface="宋体"/>
        </a:defRPr>
      </a:lvl2pPr>
      <a:lvl3pPr marL="1304925" lvl="2" indent="-395605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o"/>
        <a:defRPr sz="2300">
          <a:solidFill>
            <a:schemeClr val="tx1"/>
          </a:solidFill>
          <a:latin typeface="Verdana"/>
          <a:ea typeface="宋体"/>
        </a:defRPr>
      </a:lvl3pPr>
      <a:lvl4pPr marL="1694180" lvl="3" indent="-387350" algn="l" defTabSz="91440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 sz="2000">
          <a:solidFill>
            <a:schemeClr val="tx1"/>
          </a:solidFill>
          <a:latin typeface="Verdana"/>
          <a:ea typeface="宋体"/>
        </a:defRPr>
      </a:lvl4pPr>
      <a:lvl5pPr marL="2094230" lvl="4" indent="-398780" algn="l" defTabSz="914400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5pPr>
      <a:lvl6pPr marL="2551430" lvl="5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6pPr>
      <a:lvl7pPr marL="3008630" lvl="6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7pPr>
      <a:lvl8pPr marL="3465830" lvl="7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8pPr>
      <a:lvl9pPr marL="3923030" lvl="8" indent="-398780" algn="l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chemeClr val="tx1"/>
          </a:solidFill>
          <a:latin typeface="Verdana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None/>
        <a:defRPr sz="1800" kern="1200">
          <a:solidFill>
            <a:schemeClr val="tx1"/>
          </a:solidFill>
          <a:latin typeface="Verdana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Verdana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Verdana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Verdana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Verdana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5.png" Id="rId2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Relationship Type="http://schemas.openxmlformats.org/officeDocument/2006/relationships/image" Target="/ppt/media/image17.png" Id="rId2" /><Relationship Type="http://schemas.openxmlformats.org/officeDocument/2006/relationships/image" Target="/ppt/media/image18.png" Id="rId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19.png" Id="rId2" /><Relationship Type="http://schemas.openxmlformats.org/officeDocument/2006/relationships/image" Target="/ppt/media/image16.png" Id="rId3" /><Relationship Type="http://schemas.openxmlformats.org/officeDocument/2006/relationships/image" Target="/ppt/media/image16.png" Id="rId4" /><Relationship Type="http://schemas.openxmlformats.org/officeDocument/2006/relationships/image" Target="/ppt/media/image19.png" Id="rId5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Relationship Type="http://schemas.openxmlformats.org/officeDocument/2006/relationships/image" Target="/ppt/media/image20.png" Id="rId4" /><Relationship Type="http://schemas.openxmlformats.org/officeDocument/2006/relationships/image" Target="/ppt/media/image7.png" Id="rId5" /><Relationship Type="http://schemas.openxmlformats.org/officeDocument/2006/relationships/image" Target="/ppt/media/image8.png" Id="rId6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9.png" Id="rId2" /><Relationship Type="http://schemas.openxmlformats.org/officeDocument/2006/relationships/image" Target="/ppt/media/image21.png" Id="rId3" /><Relationship Type="http://schemas.openxmlformats.org/officeDocument/2006/relationships/image" Target="/ppt/media/image11.png" Id="rId4" /><Relationship Type="http://schemas.openxmlformats.org/officeDocument/2006/relationships/image" Target="/ppt/media/image12.png" Id="rId5" /><Relationship Type="http://schemas.openxmlformats.org/officeDocument/2006/relationships/image" Target="/ppt/media/image13.png" Id="rId6" /><Relationship Type="http://schemas.openxmlformats.org/officeDocument/2006/relationships/image" Target="/ppt/media/image22.png" Id="rId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3.png" Id="rId2" /><Relationship Type="http://schemas.openxmlformats.org/officeDocument/2006/relationships/image" Target="/ppt/media/image16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4.png" Id="rId2" /><Relationship Type="http://schemas.openxmlformats.org/officeDocument/2006/relationships/image" Target="/ppt/media/image25.png" Id="rId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26.png" Id="rId2" /><Relationship Type="http://schemas.openxmlformats.org/officeDocument/2006/relationships/image" Target="/ppt/media/image27.png" Id="rId3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Relationship Type="http://schemas.openxmlformats.org/officeDocument/2006/relationships/image" Target="/ppt/media/image7.png" Id="rId5" /><Relationship Type="http://schemas.openxmlformats.org/officeDocument/2006/relationships/image" Target="/ppt/media/image8.png" Id="rId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Relationship Type="http://schemas.openxmlformats.org/officeDocument/2006/relationships/image" Target="/ppt/media/image12.png" Id="rId5" /><Relationship Type="http://schemas.openxmlformats.org/officeDocument/2006/relationships/image" Target="/ppt/media/image13.png" Id="rId6" /><Relationship Type="http://schemas.openxmlformats.org/officeDocument/2006/relationships/image" Target="/ppt/media/image14.png" Id="rId7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5" name="Rectangle 2"/>
          <p:cNvSpPr/>
          <p:nvPr>
            <p:ph type="ctrTitle"/>
          </p:nvPr>
        </p:nvSpPr>
        <p:spPr>
          <a:xfrm>
            <a:off x="684213" y="981075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</a:lstStyle>
          <a:p>
            <a:pPr lvl="0"/>
            <a:r>
              <a:rPr lang="zh-CN" sz="4000">
                <a:solidFill>
                  <a:schemeClr val="accent2"/>
                </a:solidFill>
              </a:rPr>
              <a:t>Lecture 2</a:t>
            </a:r>
            <a:r>
              <a:rPr lang="zh-CN" sz="4000"/>
              <a:t> </a:t>
            </a:r>
            <a:r>
              <a:rPr lang="zh-CN" sz="4000">
                <a:solidFill>
                  <a:srgbClr val="0000FF"/>
                </a:solidFill>
              </a:rPr>
              <a:t>Finite Automata</a:t>
            </a:r>
            <a:endParaRPr lang="zh-CN" sz="4000">
              <a:solidFill>
                <a:srgbClr val="0000FF"/>
              </a:solidFill>
            </a:endParaRPr>
          </a:p>
        </p:txBody>
      </p:sp>
      <p:sp>
        <p:nvSpPr>
          <p:cNvPr id="6146" name="Rectangle 3"/>
          <p:cNvSpPr/>
          <p:nvPr>
            <p:ph type="subTitle" idx="1"/>
          </p:nvPr>
        </p:nvSpPr>
        <p:spPr>
          <a:xfrm>
            <a:off x="140335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0" lvl="0" indent="0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142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-4762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-65088" algn="ctr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-133350" algn="ctr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l">
              <a:lnSpc>
                <a:spcPct val="80000"/>
              </a:lnSpc>
              <a:buFont typeface=""/>
            </a:pPr>
            <a:r>
              <a:rPr lang="zh-CN" sz="2400"/>
              <a:t> Deterministic finite automata, 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"/>
            </a:pPr>
            <a:r>
              <a:rPr lang="zh-CN" sz="2400">
                <a:solidFill>
                  <a:srgbClr val="0000FF"/>
                </a:solidFill>
              </a:rPr>
              <a:t> nondeterministic</a:t>
            </a:r>
            <a:r>
              <a:rPr lang="zh-CN" sz="2400"/>
              <a:t> finite automata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"/>
            </a:pPr>
            <a:r>
              <a:rPr lang="zh-CN" sz="2400"/>
              <a:t> their equivalence and</a:t>
            </a:r>
            <a:endParaRPr lang="zh-CN" sz="2400"/>
          </a:p>
          <a:p>
            <a:pPr marL="0" lvl="0" indent="0" algn="l">
              <a:lnSpc>
                <a:spcPct val="80000"/>
              </a:lnSpc>
              <a:buFont typeface=""/>
            </a:pPr>
            <a:r>
              <a:rPr lang="zh-CN" sz="2400"/>
              <a:t> </a:t>
            </a:r>
            <a:r>
              <a:rPr lang="zh-CN" sz="2400">
                <a:solidFill>
                  <a:srgbClr val="0000FF"/>
                </a:solidFill>
              </a:rPr>
              <a:t>minimization</a:t>
            </a:r>
            <a:endParaRPr lang="zh-CN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536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Languages recognized by FA</a:t>
            </a:r>
            <a:endParaRPr lang="zh-CN"/>
          </a:p>
        </p:txBody>
      </p:sp>
      <p:sp>
        <p:nvSpPr>
          <p:cNvPr id="1536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Font typeface=""/>
            </a:pPr>
            <a:r>
              <a:rPr lang="zh-CN" sz="2800"/>
              <a:t>If A is the set of all strings that machine M accepts, then A is called the </a:t>
            </a:r>
            <a:r>
              <a:rPr lang="zh-CN" sz="2800">
                <a:solidFill>
                  <a:schemeClr val="accent2"/>
                </a:solidFill>
              </a:rPr>
              <a:t>language of M</a:t>
            </a:r>
            <a:r>
              <a:rPr lang="zh-CN" sz="2800"/>
              <a:t> and write L(M)=A. We say that </a:t>
            </a:r>
            <a:r>
              <a:rPr lang="zh-CN" sz="2800">
                <a:solidFill>
                  <a:schemeClr val="accent2"/>
                </a:solidFill>
              </a:rPr>
              <a:t>M recognizes A</a:t>
            </a:r>
            <a:r>
              <a:rPr lang="zh-CN" sz="2800"/>
              <a:t> or </a:t>
            </a:r>
            <a:r>
              <a:rPr lang="zh-CN" sz="2800">
                <a:solidFill>
                  <a:schemeClr val="accent2"/>
                </a:solidFill>
              </a:rPr>
              <a:t>M accepts A</a:t>
            </a:r>
            <a:r>
              <a:rPr lang="zh-CN" sz="2800"/>
              <a:t>.  </a:t>
            </a:r>
            <a:endParaRPr lang="zh-CN" sz="2800"/>
          </a:p>
          <a:p>
            <a:pPr marL="469900" lvl="0" indent="-469900">
              <a:buFont typeface=""/>
            </a:pPr>
            <a:r>
              <a:rPr lang="zh-CN" sz="2800"/>
              <a:t> Two machines are </a:t>
            </a:r>
            <a:r>
              <a:rPr lang="zh-CN" sz="2800">
                <a:solidFill>
                  <a:schemeClr val="accent2"/>
                </a:solidFill>
              </a:rPr>
              <a:t>equivalent</a:t>
            </a:r>
            <a:r>
              <a:rPr lang="zh-CN" sz="2800"/>
              <a:t> if they recognize the same languages. </a:t>
            </a:r>
            <a:endParaRPr lang="zh-CN" sz="2800"/>
          </a:p>
          <a:p>
            <a:pPr marL="469900" lvl="0" indent="-469900">
              <a:buNone/>
            </a:pPr>
            <a:endParaRPr lang="zh-CN" sz="2800"/>
          </a:p>
          <a:p>
            <a:pPr marL="469900" lvl="0" indent="-469900">
              <a:buNone/>
            </a:pPr>
            <a:r>
              <a:rPr lang="zh-CN" sz="2400"/>
              <a:t>If machine M accepts no strings, then L(M) is </a:t>
            </a:r>
            <a:r>
              <a:rPr lang="zh-CN" sz="2400">
                <a:solidFill>
                  <a:srgbClr val="0000FF"/>
                </a:solidFill>
              </a:rPr>
              <a:t>the empty language</a:t>
            </a:r>
            <a:r>
              <a:rPr lang="zh-CN" sz="2400"/>
              <a:t>. 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5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Example: a 5-state automaton</a:t>
            </a:r>
            <a:endParaRPr lang="zh-CN"/>
          </a:p>
        </p:txBody>
      </p:sp>
      <p:sp>
        <p:nvSpPr>
          <p:cNvPr id="16386" name="Oval 3"/>
          <p:cNvSpPr/>
          <p:nvPr/>
        </p:nvSpPr>
        <p:spPr>
          <a:xfrm>
            <a:off x="3924300" y="18446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S</a:t>
            </a:r>
            <a:endParaRPr lang="zh-CN"/>
          </a:p>
        </p:txBody>
      </p:sp>
      <p:sp>
        <p:nvSpPr>
          <p:cNvPr id="16387" name="Oval 4"/>
          <p:cNvSpPr/>
          <p:nvPr/>
        </p:nvSpPr>
        <p:spPr>
          <a:xfrm>
            <a:off x="2268538" y="3068638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6388" name="Oval 5"/>
          <p:cNvSpPr/>
          <p:nvPr/>
        </p:nvSpPr>
        <p:spPr>
          <a:xfrm>
            <a:off x="5724525" y="29972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r1</a:t>
            </a:r>
            <a:endParaRPr lang="zh-CN"/>
          </a:p>
        </p:txBody>
      </p:sp>
      <p:sp>
        <p:nvSpPr>
          <p:cNvPr id="16389" name="Oval 6"/>
          <p:cNvSpPr/>
          <p:nvPr/>
        </p:nvSpPr>
        <p:spPr>
          <a:xfrm>
            <a:off x="2195513" y="4868863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q2</a:t>
            </a:r>
            <a:endParaRPr lang="zh-CN"/>
          </a:p>
        </p:txBody>
      </p:sp>
      <p:sp>
        <p:nvSpPr>
          <p:cNvPr id="16390" name="Oval 7"/>
          <p:cNvSpPr/>
          <p:nvPr/>
        </p:nvSpPr>
        <p:spPr>
          <a:xfrm>
            <a:off x="5795963" y="4868863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r2</a:t>
            </a:r>
            <a:endParaRPr lang="zh-CN"/>
          </a:p>
        </p:txBody>
      </p:sp>
      <p:cxnSp>
        <p:nvCxnSpPr>
          <p:cNvPr id="16391" name="Line 8"/>
          <p:cNvCxnSpPr/>
          <p:nvPr/>
        </p:nvCxnSpPr>
        <p:spPr>
          <a:xfrm>
            <a:off x="2771775" y="1916113"/>
            <a:ext cx="1295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tailEnd type="triangle"/>
          </a:ln>
        </p:spPr>
      </p:cxnSp>
      <p:cxnSp>
        <p:nvCxnSpPr>
          <p:cNvPr id="16392" name="Line 9"/>
          <p:cNvCxnSpPr/>
          <p:nvPr/>
        </p:nvCxnSpPr>
        <p:spPr>
          <a:xfrm flipH="1">
            <a:off x="3132138" y="2636838"/>
            <a:ext cx="792162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3" name="Line 10"/>
          <p:cNvCxnSpPr/>
          <p:nvPr/>
        </p:nvCxnSpPr>
        <p:spPr>
          <a:xfrm>
            <a:off x="4716463" y="2636838"/>
            <a:ext cx="1079500" cy="576262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4" name="AutoShape 11"/>
          <p:cNvCxnSpPr>
            <a:stCxn id="16387" idx="3"/>
            <a:endCxn id="16389" idx="1"/>
          </p:cNvCxnSpPr>
          <p:nvPr/>
        </p:nvCxnSpPr>
        <p:spPr>
          <a:xfrm rot="5400000">
            <a:off x="1789113" y="4389438"/>
            <a:ext cx="1152525" cy="73025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5" name="AutoShape 12"/>
          <p:cNvCxnSpPr>
            <a:stCxn id="16389" idx="7"/>
            <a:endCxn id="16387" idx="5"/>
          </p:cNvCxnSpPr>
          <p:nvPr/>
        </p:nvCxnSpPr>
        <p:spPr>
          <a:xfrm rot="16200000">
            <a:off x="2436813" y="4389438"/>
            <a:ext cx="1152525" cy="73025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6" name="AutoShape 13"/>
          <p:cNvCxnSpPr>
            <a:stCxn id="16389" idx="2"/>
            <a:endCxn id="16389" idx="3"/>
          </p:cNvCxnSpPr>
          <p:nvPr/>
        </p:nvCxnSpPr>
        <p:spPr>
          <a:xfrm rot="10800000" flipH="1" flipV="1">
            <a:off x="2195513" y="5326063"/>
            <a:ext cx="133350" cy="323850"/>
          </a:xfrm>
          <a:prstGeom prst="curvedConnector4">
            <a:avLst>
              <a:gd name="adj1" fmla="val -460717"/>
              <a:gd name="adj2" fmla="val 21176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7" name="AutoShape 14"/>
          <p:cNvCxnSpPr>
            <a:stCxn id="16387" idx="1"/>
            <a:endCxn id="16387" idx="2"/>
          </p:cNvCxnSpPr>
          <p:nvPr/>
        </p:nvCxnSpPr>
        <p:spPr>
          <a:xfrm rot="16200000" flipH="1" flipV="1">
            <a:off x="2173288" y="3297238"/>
            <a:ext cx="323850" cy="133350"/>
          </a:xfrm>
          <a:prstGeom prst="curvedConnector4">
            <a:avLst>
              <a:gd name="adj1" fmla="val -111763"/>
              <a:gd name="adj2" fmla="val 52975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8" name="AutoShape 15"/>
          <p:cNvCxnSpPr>
            <a:stCxn id="16388" idx="7"/>
            <a:endCxn id="16388" idx="6"/>
          </p:cNvCxnSpPr>
          <p:nvPr/>
        </p:nvCxnSpPr>
        <p:spPr>
          <a:xfrm rot="5400000" flipV="1">
            <a:off x="6410325" y="3225800"/>
            <a:ext cx="323850" cy="133350"/>
          </a:xfrm>
          <a:prstGeom prst="curvedConnector4">
            <a:avLst>
              <a:gd name="adj1" fmla="val -111763"/>
              <a:gd name="adj2" fmla="val 60475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399" name="AutoShape 16"/>
          <p:cNvCxnSpPr>
            <a:stCxn id="16390" idx="6"/>
            <a:endCxn id="16390" idx="5"/>
          </p:cNvCxnSpPr>
          <p:nvPr/>
        </p:nvCxnSpPr>
        <p:spPr>
          <a:xfrm flipH="1">
            <a:off x="6577013" y="5326063"/>
            <a:ext cx="133350" cy="323850"/>
          </a:xfrm>
          <a:prstGeom prst="curvedConnector4">
            <a:avLst>
              <a:gd name="adj1" fmla="val -438097"/>
              <a:gd name="adj2" fmla="val 21176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400" name="AutoShape 17"/>
          <p:cNvCxnSpPr>
            <a:stCxn id="16388" idx="3"/>
            <a:endCxn id="16390" idx="1"/>
          </p:cNvCxnSpPr>
          <p:nvPr/>
        </p:nvCxnSpPr>
        <p:spPr>
          <a:xfrm rot="16200000" flipH="1">
            <a:off x="5281612" y="4354513"/>
            <a:ext cx="1223963" cy="71438"/>
          </a:xfrm>
          <a:prstGeom prst="curvedConnector3">
            <a:avLst>
              <a:gd name="adj1" fmla="val 49935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6401" name="AutoShape 18"/>
          <p:cNvCxnSpPr>
            <a:stCxn id="16390" idx="7"/>
            <a:endCxn id="16388" idx="5"/>
          </p:cNvCxnSpPr>
          <p:nvPr/>
        </p:nvCxnSpPr>
        <p:spPr>
          <a:xfrm rot="5400000" flipH="1">
            <a:off x="5929312" y="4354513"/>
            <a:ext cx="1223963" cy="71438"/>
          </a:xfrm>
          <a:prstGeom prst="curvedConnector3">
            <a:avLst>
              <a:gd name="adj1" fmla="val 49935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6402" name="Text Box 19"/>
          <p:cNvSpPr/>
          <p:nvPr/>
        </p:nvSpPr>
        <p:spPr>
          <a:xfrm>
            <a:off x="3255963" y="243522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6403" name="Text Box 20"/>
          <p:cNvSpPr/>
          <p:nvPr/>
        </p:nvSpPr>
        <p:spPr>
          <a:xfrm>
            <a:off x="5056188" y="243522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6404" name="Text Box 21"/>
          <p:cNvSpPr/>
          <p:nvPr/>
        </p:nvSpPr>
        <p:spPr>
          <a:xfrm>
            <a:off x="1384300" y="265112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6405" name="Text Box 22"/>
          <p:cNvSpPr/>
          <p:nvPr/>
        </p:nvSpPr>
        <p:spPr>
          <a:xfrm>
            <a:off x="1958975" y="4235450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6406" name="Text Box 23"/>
          <p:cNvSpPr/>
          <p:nvPr/>
        </p:nvSpPr>
        <p:spPr>
          <a:xfrm>
            <a:off x="3040063" y="43084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6407" name="Text Box 24"/>
          <p:cNvSpPr/>
          <p:nvPr/>
        </p:nvSpPr>
        <p:spPr>
          <a:xfrm>
            <a:off x="7359650" y="2868613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6408" name="Text Box 25"/>
          <p:cNvSpPr/>
          <p:nvPr/>
        </p:nvSpPr>
        <p:spPr>
          <a:xfrm>
            <a:off x="5632450" y="416401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6409" name="Text Box 26"/>
          <p:cNvSpPr/>
          <p:nvPr/>
        </p:nvSpPr>
        <p:spPr>
          <a:xfrm>
            <a:off x="6711950" y="409257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6410" name="Text Box 27"/>
          <p:cNvSpPr/>
          <p:nvPr/>
        </p:nvSpPr>
        <p:spPr>
          <a:xfrm>
            <a:off x="1455738" y="5172075"/>
            <a:ext cx="32702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16411" name="Text Box 28"/>
          <p:cNvSpPr/>
          <p:nvPr/>
        </p:nvSpPr>
        <p:spPr>
          <a:xfrm>
            <a:off x="7359650" y="53879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16412" name="Oval 29"/>
          <p:cNvSpPr/>
          <p:nvPr/>
        </p:nvSpPr>
        <p:spPr>
          <a:xfrm>
            <a:off x="2411413" y="3213100"/>
            <a:ext cx="625475" cy="6254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6413" name="Oval 30"/>
          <p:cNvSpPr/>
          <p:nvPr/>
        </p:nvSpPr>
        <p:spPr>
          <a:xfrm>
            <a:off x="5867400" y="3141663"/>
            <a:ext cx="625475" cy="6254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r1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9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Design Automata</a:t>
            </a:r>
            <a:endParaRPr lang="zh-CN"/>
          </a:p>
        </p:txBody>
      </p:sp>
      <p:sp>
        <p:nvSpPr>
          <p:cNvPr id="17410" name="Rectangle 3"/>
          <p:cNvSpPr/>
          <p:nvPr>
            <p:ph type="body" idx="1"/>
          </p:nvPr>
        </p:nvSpPr>
        <p:spPr>
          <a:xfrm>
            <a:off x="539750" y="1773238"/>
            <a:ext cx="7966075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r>
              <a:rPr lang="zh-CN" sz="2200"/>
              <a:t>Suppose                    Construct a finite automaton M recognizing the following languages: </a:t>
            </a:r>
            <a:endParaRPr lang="zh-CN" sz="2200"/>
          </a:p>
          <a:p>
            <a:pPr marL="469900" lvl="0" indent="-469900">
              <a:buFont typeface=""/>
            </a:pPr>
            <a:r>
              <a:rPr lang="zh-CN" sz="2200"/>
              <a:t>A is the set of all strings with an </a:t>
            </a:r>
            <a:r>
              <a:rPr lang="zh-CN" sz="2200">
                <a:solidFill>
                  <a:srgbClr val="0000FF"/>
                </a:solidFill>
              </a:rPr>
              <a:t>odd</a:t>
            </a:r>
            <a:r>
              <a:rPr lang="zh-CN" sz="2200"/>
              <a:t> number of 1</a:t>
            </a:r>
            <a:r>
              <a:rPr lang="zh-CN" sz="2200">
                <a:latin typeface="Arial"/>
              </a:rPr>
              <a:t>’</a:t>
            </a:r>
            <a:r>
              <a:rPr lang="zh-CN" sz="2200"/>
              <a:t>s.</a:t>
            </a:r>
            <a:endParaRPr lang="zh-CN" sz="2200"/>
          </a:p>
          <a:p>
            <a:pPr marL="469900" lvl="0" indent="-469900">
              <a:buFont typeface=""/>
            </a:pPr>
            <a:r>
              <a:rPr lang="zh-CN" sz="2200"/>
              <a:t>A is the set of all strings 001 as a substring</a:t>
            </a:r>
            <a:endParaRPr lang="zh-CN" sz="2200"/>
          </a:p>
          <a:p>
            <a:pPr marL="469900" lvl="0" indent="-469900">
              <a:buFont typeface=""/>
            </a:pPr>
            <a:r>
              <a:rPr lang="zh-CN" sz="2200"/>
              <a:t>A is the set of all strings </a:t>
            </a:r>
            <a:r>
              <a:rPr lang="zh-CN" sz="2200">
                <a:solidFill>
                  <a:srgbClr val="0000FF"/>
                </a:solidFill>
              </a:rPr>
              <a:t>except</a:t>
            </a:r>
            <a:r>
              <a:rPr lang="zh-CN" sz="2200"/>
              <a:t> 11 and 111</a:t>
            </a:r>
            <a:endParaRPr lang="zh-CN" sz="2200"/>
          </a:p>
          <a:p>
            <a:pPr marL="469900" lvl="0" indent="-469900">
              <a:buFont typeface=""/>
            </a:pPr>
            <a:r>
              <a:rPr lang="zh-CN" sz="2200"/>
              <a:t>The set of all strings except the empty string</a:t>
            </a:r>
            <a:endParaRPr lang="zh-CN" sz="2200"/>
          </a:p>
          <a:p>
            <a:pPr marL="469900" lvl="0" indent="-469900">
              <a:buNone/>
            </a:pPr>
            <a:endParaRPr lang="zh-CN" sz="2200">
              <a:solidFill>
                <a:schemeClr val="accent2"/>
              </a:solidFill>
            </a:endParaRPr>
          </a:p>
          <a:p>
            <a:pPr marL="469900" lvl="0" indent="-469900">
              <a:buAutoNum type="arabicPeriod"/>
            </a:pPr>
            <a:r>
              <a:rPr lang="zh-CN" sz="2200">
                <a:solidFill>
                  <a:schemeClr val="accent2"/>
                </a:solidFill>
              </a:rPr>
              <a:t>How do you know which one among equivalent automata is the minimal or the optimal?</a:t>
            </a:r>
            <a:endParaRPr lang="zh-CN" sz="2200">
              <a:solidFill>
                <a:schemeClr val="accent2"/>
              </a:solidFill>
            </a:endParaRPr>
          </a:p>
          <a:p>
            <a:pPr marL="469900" lvl="0" indent="-469900">
              <a:buAutoNum type="arabicPeriod"/>
            </a:pPr>
            <a:r>
              <a:rPr lang="zh-CN" sz="2200">
                <a:solidFill>
                  <a:schemeClr val="accent2"/>
                </a:solidFill>
              </a:rPr>
              <a:t>Is there an algorithm for designing automata?</a:t>
            </a:r>
            <a:endParaRPr lang="zh-CN" sz="2200">
              <a:solidFill>
                <a:schemeClr val="accent2"/>
              </a:solidFill>
            </a:endParaRPr>
          </a:p>
        </p:txBody>
      </p:sp>
      <p:pic>
        <p:nvPicPr>
          <p:cNvPr id="17411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979613" y="1844675"/>
            <a:ext cx="1223962" cy="44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A glimpse of nondeterminism</a:t>
            </a:r>
            <a:r>
              <a:rPr lang="zh-CN"/>
              <a:t> </a:t>
            </a:r>
            <a:endParaRPr lang="zh-CN"/>
          </a:p>
        </p:txBody>
      </p:sp>
      <p:sp>
        <p:nvSpPr>
          <p:cNvPr id="18434" name="Oval 3"/>
          <p:cNvSpPr/>
          <p:nvPr/>
        </p:nvSpPr>
        <p:spPr>
          <a:xfrm>
            <a:off x="971550" y="2349500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8435" name="Oval 4"/>
          <p:cNvSpPr/>
          <p:nvPr/>
        </p:nvSpPr>
        <p:spPr>
          <a:xfrm>
            <a:off x="2411413" y="2349500"/>
            <a:ext cx="720725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q2</a:t>
            </a:r>
            <a:endParaRPr lang="zh-CN"/>
          </a:p>
        </p:txBody>
      </p:sp>
      <p:sp>
        <p:nvSpPr>
          <p:cNvPr id="18436" name="Oval 5"/>
          <p:cNvSpPr/>
          <p:nvPr/>
        </p:nvSpPr>
        <p:spPr>
          <a:xfrm>
            <a:off x="3851275" y="2349500"/>
            <a:ext cx="720725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q3</a:t>
            </a:r>
            <a:endParaRPr lang="zh-CN"/>
          </a:p>
        </p:txBody>
      </p:sp>
      <p:sp>
        <p:nvSpPr>
          <p:cNvPr id="18437" name="Oval 6"/>
          <p:cNvSpPr/>
          <p:nvPr/>
        </p:nvSpPr>
        <p:spPr>
          <a:xfrm>
            <a:off x="5292725" y="2349500"/>
            <a:ext cx="719138" cy="71913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q4</a:t>
            </a:r>
            <a:endParaRPr lang="zh-CN"/>
          </a:p>
        </p:txBody>
      </p:sp>
      <p:cxnSp>
        <p:nvCxnSpPr>
          <p:cNvPr id="18438" name="Line 7"/>
          <p:cNvCxnSpPr/>
          <p:nvPr/>
        </p:nvCxnSpPr>
        <p:spPr>
          <a:xfrm>
            <a:off x="1619250" y="2636838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8439" name="Line 8"/>
          <p:cNvCxnSpPr/>
          <p:nvPr/>
        </p:nvCxnSpPr>
        <p:spPr>
          <a:xfrm>
            <a:off x="3132138" y="2636838"/>
            <a:ext cx="719137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8440" name="Line 9"/>
          <p:cNvCxnSpPr/>
          <p:nvPr/>
        </p:nvCxnSpPr>
        <p:spPr>
          <a:xfrm>
            <a:off x="4572000" y="2636838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8441" name="Line 10"/>
          <p:cNvCxnSpPr/>
          <p:nvPr/>
        </p:nvCxnSpPr>
        <p:spPr>
          <a:xfrm>
            <a:off x="250825" y="2708275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8442" name="AutoShape 11"/>
          <p:cNvCxnSpPr>
            <a:stCxn id="18434" idx="1"/>
            <a:endCxn id="18434" idx="7"/>
          </p:cNvCxnSpPr>
          <p:nvPr/>
        </p:nvCxnSpPr>
        <p:spPr>
          <a:xfrm rot="5400000" flipV="1">
            <a:off x="1293019" y="2215357"/>
            <a:ext cx="1587" cy="457200"/>
          </a:xfrm>
          <a:prstGeom prst="curvedConnector3">
            <a:avLst>
              <a:gd name="adj1" fmla="val -4120001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8443" name="AutoShape 12"/>
          <p:cNvCxnSpPr>
            <a:stCxn id="18437" idx="1"/>
            <a:endCxn id="18437" idx="7"/>
          </p:cNvCxnSpPr>
          <p:nvPr/>
        </p:nvCxnSpPr>
        <p:spPr>
          <a:xfrm rot="5400000" flipV="1">
            <a:off x="5651500" y="2200275"/>
            <a:ext cx="1588" cy="509588"/>
          </a:xfrm>
          <a:prstGeom prst="curvedConnector3">
            <a:avLst>
              <a:gd name="adj1" fmla="val -4490001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8444" name="Text Box 13"/>
          <p:cNvSpPr/>
          <p:nvPr/>
        </p:nvSpPr>
        <p:spPr>
          <a:xfrm>
            <a:off x="1384300" y="1716088"/>
            <a:ext cx="5588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0,1</a:t>
            </a:r>
            <a:endParaRPr lang="zh-CN"/>
          </a:p>
        </p:txBody>
      </p:sp>
      <p:sp>
        <p:nvSpPr>
          <p:cNvPr id="18445" name="Text Box 14"/>
          <p:cNvSpPr/>
          <p:nvPr/>
        </p:nvSpPr>
        <p:spPr>
          <a:xfrm>
            <a:off x="1743075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8446" name="Text Box 15"/>
          <p:cNvSpPr/>
          <p:nvPr/>
        </p:nvSpPr>
        <p:spPr>
          <a:xfrm>
            <a:off x="3255963" y="2219325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0,</a:t>
            </a:r>
            <a:endParaRPr lang="zh-CN"/>
          </a:p>
        </p:txBody>
      </p:sp>
      <p:pic>
        <p:nvPicPr>
          <p:cNvPr id="18447" name="Object 16"/>
          <p:cNvPicPr/>
          <p:nvPr>
            <p:ph idx="1"/>
          </p:nvPr>
        </p:nvPicPr>
        <p:blipFill>
          <a:blip r:embed="rId2"/>
          <a:stretch/>
        </p:blipFill>
        <p:spPr>
          <a:xfrm>
            <a:off x="3563938" y="2276475"/>
            <a:ext cx="304800" cy="334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48" name="Text Box 17"/>
          <p:cNvSpPr/>
          <p:nvPr/>
        </p:nvSpPr>
        <p:spPr>
          <a:xfrm>
            <a:off x="4767263" y="221932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8449" name="Oval 18"/>
          <p:cNvSpPr/>
          <p:nvPr/>
        </p:nvSpPr>
        <p:spPr>
          <a:xfrm>
            <a:off x="5435600" y="2492375"/>
            <a:ext cx="431800" cy="4318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q4</a:t>
            </a:r>
            <a:endParaRPr lang="zh-CN"/>
          </a:p>
        </p:txBody>
      </p:sp>
      <p:sp>
        <p:nvSpPr>
          <p:cNvPr id="18450" name="Oval 19"/>
          <p:cNvSpPr/>
          <p:nvPr/>
        </p:nvSpPr>
        <p:spPr>
          <a:xfrm>
            <a:off x="971550" y="2349500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8451" name="Oval 20"/>
          <p:cNvSpPr/>
          <p:nvPr/>
        </p:nvSpPr>
        <p:spPr>
          <a:xfrm>
            <a:off x="3851275" y="2349500"/>
            <a:ext cx="720725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q3</a:t>
            </a:r>
            <a:endParaRPr lang="zh-CN"/>
          </a:p>
        </p:txBody>
      </p:sp>
      <p:sp>
        <p:nvSpPr>
          <p:cNvPr id="18452" name="Oval 21"/>
          <p:cNvSpPr/>
          <p:nvPr/>
        </p:nvSpPr>
        <p:spPr>
          <a:xfrm>
            <a:off x="971550" y="2349500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8453" name="Text Box 22"/>
          <p:cNvSpPr/>
          <p:nvPr/>
        </p:nvSpPr>
        <p:spPr>
          <a:xfrm>
            <a:off x="1403350" y="1700213"/>
            <a:ext cx="5588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0,1</a:t>
            </a:r>
            <a:endParaRPr lang="zh-CN"/>
          </a:p>
        </p:txBody>
      </p:sp>
      <p:sp>
        <p:nvSpPr>
          <p:cNvPr id="18454" name="Oval 23"/>
          <p:cNvSpPr/>
          <p:nvPr/>
        </p:nvSpPr>
        <p:spPr>
          <a:xfrm>
            <a:off x="971550" y="2349500"/>
            <a:ext cx="647700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q1</a:t>
            </a:r>
            <a:endParaRPr lang="zh-CN"/>
          </a:p>
        </p:txBody>
      </p:sp>
      <p:sp>
        <p:nvSpPr>
          <p:cNvPr id="18455" name="Text Box 24"/>
          <p:cNvSpPr/>
          <p:nvPr/>
        </p:nvSpPr>
        <p:spPr>
          <a:xfrm>
            <a:off x="900113" y="4221163"/>
            <a:ext cx="6303962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Consider the computation of this FA on input 010110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2800"/>
              <a:t>Computation tree of nondeterministic FA</a:t>
            </a:r>
            <a:endParaRPr lang="zh-CN" sz="2800"/>
          </a:p>
        </p:txBody>
      </p:sp>
      <p:cxnSp>
        <p:nvCxnSpPr>
          <p:cNvPr id="19458" name="Line 3"/>
          <p:cNvCxnSpPr/>
          <p:nvPr/>
        </p:nvCxnSpPr>
        <p:spPr>
          <a:xfrm flipH="1">
            <a:off x="3059113" y="1989138"/>
            <a:ext cx="576262" cy="503237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59" name="Line 4"/>
          <p:cNvCxnSpPr/>
          <p:nvPr/>
        </p:nvCxnSpPr>
        <p:spPr>
          <a:xfrm>
            <a:off x="3635375" y="1989138"/>
            <a:ext cx="792163" cy="4318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0" name="Line 5"/>
          <p:cNvCxnSpPr/>
          <p:nvPr/>
        </p:nvCxnSpPr>
        <p:spPr>
          <a:xfrm flipH="1">
            <a:off x="2484438" y="2565400"/>
            <a:ext cx="574675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1" name="Line 6"/>
          <p:cNvCxnSpPr/>
          <p:nvPr/>
        </p:nvCxnSpPr>
        <p:spPr>
          <a:xfrm flipH="1">
            <a:off x="3059113" y="2565400"/>
            <a:ext cx="0" cy="5762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2" name="Line 7"/>
          <p:cNvCxnSpPr/>
          <p:nvPr/>
        </p:nvCxnSpPr>
        <p:spPr>
          <a:xfrm>
            <a:off x="3059113" y="2565400"/>
            <a:ext cx="576262" cy="5762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3" name="Line 8"/>
          <p:cNvCxnSpPr/>
          <p:nvPr/>
        </p:nvCxnSpPr>
        <p:spPr>
          <a:xfrm flipH="1">
            <a:off x="4140200" y="2420938"/>
            <a:ext cx="287338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4" name="Line 9"/>
          <p:cNvCxnSpPr/>
          <p:nvPr/>
        </p:nvCxnSpPr>
        <p:spPr>
          <a:xfrm>
            <a:off x="4427538" y="2420938"/>
            <a:ext cx="360362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5" name="Line 10"/>
          <p:cNvCxnSpPr/>
          <p:nvPr/>
        </p:nvCxnSpPr>
        <p:spPr>
          <a:xfrm>
            <a:off x="4427538" y="2420938"/>
            <a:ext cx="1439862" cy="576262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6" name="Line 11"/>
          <p:cNvCxnSpPr/>
          <p:nvPr/>
        </p:nvCxnSpPr>
        <p:spPr>
          <a:xfrm flipH="1">
            <a:off x="2339975" y="3213100"/>
            <a:ext cx="144463" cy="7921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7" name="Line 12"/>
          <p:cNvCxnSpPr/>
          <p:nvPr/>
        </p:nvCxnSpPr>
        <p:spPr>
          <a:xfrm flipH="1">
            <a:off x="1547813" y="3213100"/>
            <a:ext cx="936625" cy="7207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8" name="Line 13"/>
          <p:cNvCxnSpPr/>
          <p:nvPr/>
        </p:nvCxnSpPr>
        <p:spPr>
          <a:xfrm flipH="1">
            <a:off x="3059113" y="3141663"/>
            <a:ext cx="0" cy="8636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69" name="Line 14"/>
          <p:cNvCxnSpPr/>
          <p:nvPr/>
        </p:nvCxnSpPr>
        <p:spPr>
          <a:xfrm flipH="1">
            <a:off x="3419475" y="3141663"/>
            <a:ext cx="144463" cy="8636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70" name="Line 15"/>
          <p:cNvCxnSpPr/>
          <p:nvPr/>
        </p:nvCxnSpPr>
        <p:spPr>
          <a:xfrm>
            <a:off x="3635375" y="3213100"/>
            <a:ext cx="215900" cy="7207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71" name="Line 16"/>
          <p:cNvCxnSpPr/>
          <p:nvPr/>
        </p:nvCxnSpPr>
        <p:spPr>
          <a:xfrm>
            <a:off x="5867400" y="2997200"/>
            <a:ext cx="1441450" cy="8636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72" name="Line 17"/>
          <p:cNvCxnSpPr/>
          <p:nvPr/>
        </p:nvCxnSpPr>
        <p:spPr>
          <a:xfrm flipH="1">
            <a:off x="5867400" y="2997200"/>
            <a:ext cx="0" cy="7921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73" name="Line 18"/>
          <p:cNvCxnSpPr/>
          <p:nvPr/>
        </p:nvCxnSpPr>
        <p:spPr>
          <a:xfrm>
            <a:off x="5867400" y="2997200"/>
            <a:ext cx="504825" cy="792163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9474" name="Line 19"/>
          <p:cNvCxnSpPr/>
          <p:nvPr/>
        </p:nvCxnSpPr>
        <p:spPr>
          <a:xfrm flipH="1">
            <a:off x="5508625" y="3068638"/>
            <a:ext cx="358775" cy="7207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9475" name="Text Box 20"/>
          <p:cNvSpPr/>
          <p:nvPr/>
        </p:nvSpPr>
        <p:spPr>
          <a:xfrm>
            <a:off x="4335463" y="3587750"/>
            <a:ext cx="8064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latin typeface="Arial"/>
              </a:rPr>
              <a:t>……</a:t>
            </a:r>
            <a:r>
              <a:rPr lang="zh-CN"/>
              <a:t>..</a:t>
            </a:r>
            <a:endParaRPr lang="zh-CN"/>
          </a:p>
        </p:txBody>
      </p:sp>
      <p:sp>
        <p:nvSpPr>
          <p:cNvPr id="19476" name="Text Box 21"/>
          <p:cNvSpPr/>
          <p:nvPr/>
        </p:nvSpPr>
        <p:spPr>
          <a:xfrm>
            <a:off x="2200275" y="4895850"/>
            <a:ext cx="458788" cy="714375"/>
          </a:xfrm>
          <a:prstGeom prst="rect">
            <a:avLst/>
          </a:prstGeom>
          <a:noFill/>
          <a:ln>
            <a:noFill/>
          </a:ln>
        </p:spPr>
        <p:txBody>
          <a:bodyPr vert="vert"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latin typeface="Arial"/>
              </a:rPr>
              <a:t>……</a:t>
            </a:r>
            <a:r>
              <a:rPr lang="zh-CN"/>
              <a:t>..</a:t>
            </a:r>
            <a:endParaRPr lang="zh-CN"/>
          </a:p>
        </p:txBody>
      </p:sp>
      <p:sp>
        <p:nvSpPr>
          <p:cNvPr id="19477" name="Text Box 22"/>
          <p:cNvSpPr/>
          <p:nvPr/>
        </p:nvSpPr>
        <p:spPr>
          <a:xfrm>
            <a:off x="5795963" y="5038725"/>
            <a:ext cx="458787" cy="777875"/>
          </a:xfrm>
          <a:prstGeom prst="rect">
            <a:avLst/>
          </a:prstGeom>
          <a:noFill/>
          <a:ln>
            <a:noFill/>
          </a:ln>
        </p:spPr>
        <p:txBody>
          <a:bodyPr vert="vert"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latin typeface="Arial"/>
              </a:rPr>
              <a:t>………</a:t>
            </a:r>
            <a:endParaRPr lang="zh-CN"/>
          </a:p>
        </p:txBody>
      </p:sp>
      <p:sp>
        <p:nvSpPr>
          <p:cNvPr id="19478" name="Text Box 23"/>
          <p:cNvSpPr/>
          <p:nvPr/>
        </p:nvSpPr>
        <p:spPr>
          <a:xfrm>
            <a:off x="1311275" y="5819775"/>
            <a:ext cx="92868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0000FF"/>
                </a:solidFill>
              </a:rPr>
              <a:t>accpet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19479" name="Text Box 24"/>
          <p:cNvSpPr/>
          <p:nvPr/>
        </p:nvSpPr>
        <p:spPr>
          <a:xfrm>
            <a:off x="3184525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9480" name="Text Box 25"/>
          <p:cNvSpPr/>
          <p:nvPr/>
        </p:nvSpPr>
        <p:spPr>
          <a:xfrm>
            <a:off x="4551363" y="20764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2</a:t>
            </a:r>
            <a:endParaRPr lang="zh-CN"/>
          </a:p>
        </p:txBody>
      </p:sp>
      <p:sp>
        <p:nvSpPr>
          <p:cNvPr id="19481" name="Text Box 26"/>
          <p:cNvSpPr/>
          <p:nvPr/>
        </p:nvSpPr>
        <p:spPr>
          <a:xfrm>
            <a:off x="2319338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9482" name="Text Box 27"/>
          <p:cNvSpPr/>
          <p:nvPr/>
        </p:nvSpPr>
        <p:spPr>
          <a:xfrm>
            <a:off x="3040063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2</a:t>
            </a:r>
            <a:endParaRPr lang="zh-CN"/>
          </a:p>
        </p:txBody>
      </p:sp>
      <p:sp>
        <p:nvSpPr>
          <p:cNvPr id="19483" name="Text Box 28"/>
          <p:cNvSpPr/>
          <p:nvPr/>
        </p:nvSpPr>
        <p:spPr>
          <a:xfrm>
            <a:off x="3543300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3</a:t>
            </a:r>
            <a:endParaRPr lang="zh-CN"/>
          </a:p>
        </p:txBody>
      </p:sp>
      <p:sp>
        <p:nvSpPr>
          <p:cNvPr id="19484" name="Text Box 29"/>
          <p:cNvSpPr/>
          <p:nvPr/>
        </p:nvSpPr>
        <p:spPr>
          <a:xfrm>
            <a:off x="4048125" y="2868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19485" name="Text Box 30"/>
          <p:cNvSpPr/>
          <p:nvPr/>
        </p:nvSpPr>
        <p:spPr>
          <a:xfrm>
            <a:off x="4695825" y="27955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2</a:t>
            </a:r>
            <a:endParaRPr lang="zh-CN"/>
          </a:p>
        </p:txBody>
      </p:sp>
      <p:sp>
        <p:nvSpPr>
          <p:cNvPr id="19486" name="Text Box 31"/>
          <p:cNvSpPr/>
          <p:nvPr/>
        </p:nvSpPr>
        <p:spPr>
          <a:xfrm>
            <a:off x="5919788" y="27241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3</a:t>
            </a:r>
            <a:endParaRPr lang="zh-CN"/>
          </a:p>
        </p:txBody>
      </p:sp>
      <p:cxnSp>
        <p:nvCxnSpPr>
          <p:cNvPr id="19487" name="Line 32"/>
          <p:cNvCxnSpPr/>
          <p:nvPr/>
        </p:nvCxnSpPr>
        <p:spPr>
          <a:xfrm flipH="1">
            <a:off x="1692275" y="5229225"/>
            <a:ext cx="0" cy="6477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9488" name="Text Box 33"/>
          <p:cNvSpPr/>
          <p:nvPr/>
        </p:nvSpPr>
        <p:spPr>
          <a:xfrm>
            <a:off x="5597525" y="5776913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rgbClr val="0000FF"/>
                </a:solidFill>
                <a:latin typeface="Arial"/>
              </a:rPr>
              <a:t>r</a:t>
            </a:r>
            <a:r>
              <a:rPr lang="zh-CN" sz="1600">
                <a:solidFill>
                  <a:srgbClr val="0000FF"/>
                </a:solidFill>
                <a:latin typeface="Arial"/>
              </a:rPr>
              <a:t>eject</a:t>
            </a:r>
            <a:endParaRPr lang="zh-CN" sz="1600">
              <a:solidFill>
                <a:srgbClr val="0000FF"/>
              </a:solidFill>
              <a:latin typeface="Arial"/>
            </a:endParaRPr>
          </a:p>
        </p:txBody>
      </p:sp>
      <p:sp>
        <p:nvSpPr>
          <p:cNvPr id="19489" name="Text Box 34"/>
          <p:cNvSpPr/>
          <p:nvPr/>
        </p:nvSpPr>
        <p:spPr>
          <a:xfrm>
            <a:off x="2895600" y="4189413"/>
            <a:ext cx="768350" cy="3365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1600">
                <a:solidFill>
                  <a:srgbClr val="0000FF"/>
                </a:solidFill>
                <a:ea typeface="黑体"/>
              </a:rPr>
              <a:t>reject</a:t>
            </a:r>
            <a:endParaRPr lang="zh-CN" sz="1600">
              <a:solidFill>
                <a:srgbClr val="0000FF"/>
              </a:solidFill>
              <a:ea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1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Designing NFAs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048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Font typeface=""/>
            </a:pPr>
            <a:r>
              <a:rPr lang="zh-CN"/>
              <a:t>Design a </a:t>
            </a:r>
            <a:r>
              <a:rPr lang="zh-CN">
                <a:solidFill>
                  <a:schemeClr val="accent2"/>
                </a:solidFill>
              </a:rPr>
              <a:t>NFA</a:t>
            </a:r>
            <a:r>
              <a:rPr lang="zh-CN"/>
              <a:t> that recognizes the language consisting of all strings over {0, 1} containing a 1 in the third position from the end. </a:t>
            </a:r>
            <a:endParaRPr lang="zh-CN"/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None/>
            </a:pPr>
            <a:r>
              <a:rPr lang="zh-CN" sz="2400"/>
              <a:t>Design </a:t>
            </a:r>
            <a:r>
              <a:rPr lang="zh-CN" sz="2400">
                <a:solidFill>
                  <a:srgbClr val="0000FF"/>
                </a:solidFill>
              </a:rPr>
              <a:t>an equivalent DFA</a:t>
            </a:r>
            <a:r>
              <a:rPr lang="zh-CN" sz="2400"/>
              <a:t> and compare these two automata. </a:t>
            </a:r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5" name="Rectangle 2"/>
          <p:cNvSpPr/>
          <p:nvPr>
            <p:ph type="title"/>
          </p:nvPr>
        </p:nvSpPr>
        <p:spPr>
          <a:xfrm>
            <a:off x="539750" y="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Comparison</a:t>
            </a:r>
            <a:endParaRPr lang="zh-CN">
              <a:solidFill>
                <a:srgbClr val="0000FF"/>
              </a:solidFill>
            </a:endParaRPr>
          </a:p>
        </p:txBody>
      </p:sp>
      <p:pic>
        <p:nvPicPr>
          <p:cNvPr id="21506" name="Picture 3"/>
          <p:cNvPicPr/>
          <p:nvPr/>
        </p:nvPicPr>
        <p:blipFill>
          <a:blip r:embed="rId2"/>
          <a:stretch/>
        </p:blipFill>
        <p:spPr>
          <a:xfrm>
            <a:off x="612775" y="1268413"/>
            <a:ext cx="80010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7" name="Picture 4"/>
          <p:cNvPicPr/>
          <p:nvPr/>
        </p:nvPicPr>
        <p:blipFill>
          <a:blip r:embed="rId3"/>
          <a:stretch/>
        </p:blipFill>
        <p:spPr>
          <a:xfrm>
            <a:off x="900113" y="3141663"/>
            <a:ext cx="75819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2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Epsilon-transition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2530" name="Rectangle 3"/>
          <p:cNvSpPr/>
          <p:nvPr>
            <p:ph type="body" idx="1"/>
          </p:nvPr>
        </p:nvSpPr>
        <p:spPr>
          <a:xfrm>
            <a:off x="539750" y="1773238"/>
            <a:ext cx="8280400" cy="43926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r>
              <a:rPr lang="zh-CN" sz="2600"/>
              <a:t>Assume that </a:t>
            </a:r>
            <a:endParaRPr lang="zh-CN" sz="2600"/>
          </a:p>
        </p:txBody>
      </p:sp>
      <p:pic>
        <p:nvPicPr>
          <p:cNvPr id="22531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6370638" y="2679700"/>
            <a:ext cx="4699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32" name="Oval 5"/>
          <p:cNvSpPr/>
          <p:nvPr/>
        </p:nvSpPr>
        <p:spPr>
          <a:xfrm>
            <a:off x="1763713" y="3500438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3" name="Oval 6"/>
          <p:cNvSpPr/>
          <p:nvPr/>
        </p:nvSpPr>
        <p:spPr>
          <a:xfrm>
            <a:off x="3851275" y="27082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4" name="Oval 7"/>
          <p:cNvSpPr/>
          <p:nvPr/>
        </p:nvSpPr>
        <p:spPr>
          <a:xfrm>
            <a:off x="6227763" y="2636838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5" name="Oval 8"/>
          <p:cNvSpPr/>
          <p:nvPr/>
        </p:nvSpPr>
        <p:spPr>
          <a:xfrm>
            <a:off x="3924300" y="4437063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6" name="Oval 9"/>
          <p:cNvSpPr/>
          <p:nvPr/>
        </p:nvSpPr>
        <p:spPr>
          <a:xfrm>
            <a:off x="6227763" y="43656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37" name="Oval 10"/>
          <p:cNvSpPr/>
          <p:nvPr/>
        </p:nvSpPr>
        <p:spPr>
          <a:xfrm>
            <a:off x="5148263" y="56610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22538" name="Line 11"/>
          <p:cNvCxnSpPr/>
          <p:nvPr/>
        </p:nvCxnSpPr>
        <p:spPr>
          <a:xfrm>
            <a:off x="611188" y="4005263"/>
            <a:ext cx="1081087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39" name="Line 12"/>
          <p:cNvCxnSpPr/>
          <p:nvPr/>
        </p:nvCxnSpPr>
        <p:spPr>
          <a:xfrm flipV="1">
            <a:off x="2627313" y="3284538"/>
            <a:ext cx="1223962" cy="5048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0" name="Line 13"/>
          <p:cNvCxnSpPr/>
          <p:nvPr/>
        </p:nvCxnSpPr>
        <p:spPr>
          <a:xfrm>
            <a:off x="2555875" y="4292600"/>
            <a:ext cx="1295400" cy="5048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1" name="Line 14"/>
          <p:cNvCxnSpPr/>
          <p:nvPr/>
        </p:nvCxnSpPr>
        <p:spPr>
          <a:xfrm>
            <a:off x="4859338" y="4797425"/>
            <a:ext cx="1296987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2" name="Line 15"/>
          <p:cNvCxnSpPr/>
          <p:nvPr/>
        </p:nvCxnSpPr>
        <p:spPr>
          <a:xfrm flipH="1">
            <a:off x="5940425" y="5300663"/>
            <a:ext cx="576263" cy="5048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3" name="Line 16"/>
          <p:cNvCxnSpPr/>
          <p:nvPr/>
        </p:nvCxnSpPr>
        <p:spPr>
          <a:xfrm flipH="1" flipV="1">
            <a:off x="4643438" y="5300663"/>
            <a:ext cx="576262" cy="576262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4" name="AutoShape 17"/>
          <p:cNvCxnSpPr>
            <a:stCxn id="22533" idx="7"/>
            <a:endCxn id="22534" idx="1"/>
          </p:cNvCxnSpPr>
          <p:nvPr/>
        </p:nvCxnSpPr>
        <p:spPr>
          <a:xfrm rot="16200000">
            <a:off x="5461000" y="1941513"/>
            <a:ext cx="71437" cy="1728788"/>
          </a:xfrm>
          <a:prstGeom prst="curvedConnector3">
            <a:avLst>
              <a:gd name="adj1" fmla="val 606666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2545" name="AutoShape 18"/>
          <p:cNvCxnSpPr>
            <a:stCxn id="22533" idx="5"/>
            <a:endCxn id="22534" idx="3"/>
          </p:cNvCxnSpPr>
          <p:nvPr/>
        </p:nvCxnSpPr>
        <p:spPr>
          <a:xfrm rot="5400000" flipH="1" flipV="1">
            <a:off x="5461000" y="2589213"/>
            <a:ext cx="71437" cy="1728788"/>
          </a:xfrm>
          <a:prstGeom prst="curvedConnector3">
            <a:avLst>
              <a:gd name="adj1" fmla="val -506666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2546" name="Text Box 19"/>
          <p:cNvSpPr/>
          <p:nvPr/>
        </p:nvSpPr>
        <p:spPr>
          <a:xfrm>
            <a:off x="3111500" y="30749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22547" name="Object 20"/>
          <p:cNvPicPr/>
          <p:nvPr>
            <p:ph idx="3"/>
          </p:nvPr>
        </p:nvPicPr>
        <p:blipFill>
          <a:blip r:embed="rId3"/>
          <a:stretch/>
        </p:blipFill>
        <p:spPr>
          <a:xfrm>
            <a:off x="3052763" y="3141663"/>
            <a:ext cx="261937" cy="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48" name="Text Box 21"/>
          <p:cNvSpPr/>
          <p:nvPr/>
        </p:nvSpPr>
        <p:spPr>
          <a:xfrm>
            <a:off x="2824163" y="45862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22549" name="Object 22"/>
          <p:cNvPicPr/>
          <p:nvPr/>
        </p:nvPicPr>
        <p:blipFill>
          <a:blip r:embed="rId4"/>
          <a:stretch/>
        </p:blipFill>
        <p:spPr>
          <a:xfrm>
            <a:off x="2916238" y="4508500"/>
            <a:ext cx="261937" cy="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50" name="Text Box 23"/>
          <p:cNvSpPr/>
          <p:nvPr/>
        </p:nvSpPr>
        <p:spPr>
          <a:xfrm>
            <a:off x="4211638" y="3500438"/>
            <a:ext cx="288925" cy="366712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>
              <a:spcBef>
                <a:spcPct val="50000"/>
              </a:spcBef>
            </a:pPr>
            <a:endParaRPr lang="zh-CN"/>
          </a:p>
        </p:txBody>
      </p:sp>
      <p:sp>
        <p:nvSpPr>
          <p:cNvPr id="22551" name="Text Box 24"/>
          <p:cNvSpPr/>
          <p:nvPr/>
        </p:nvSpPr>
        <p:spPr>
          <a:xfrm>
            <a:off x="5343525" y="20764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2552" name="Text Box 25"/>
          <p:cNvSpPr/>
          <p:nvPr/>
        </p:nvSpPr>
        <p:spPr>
          <a:xfrm>
            <a:off x="5416550" y="35163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2553" name="Text Box 26"/>
          <p:cNvSpPr/>
          <p:nvPr/>
        </p:nvSpPr>
        <p:spPr>
          <a:xfrm>
            <a:off x="5416550" y="43799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2554" name="Text Box 27"/>
          <p:cNvSpPr/>
          <p:nvPr/>
        </p:nvSpPr>
        <p:spPr>
          <a:xfrm>
            <a:off x="4551363" y="53879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2555" name="Text Box 28"/>
          <p:cNvSpPr/>
          <p:nvPr/>
        </p:nvSpPr>
        <p:spPr>
          <a:xfrm>
            <a:off x="6351588" y="53879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2556" name="Oval 29"/>
          <p:cNvSpPr/>
          <p:nvPr/>
        </p:nvSpPr>
        <p:spPr>
          <a:xfrm>
            <a:off x="3997325" y="2852738"/>
            <a:ext cx="574675" cy="574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2557" name="Oval 30"/>
          <p:cNvSpPr/>
          <p:nvPr/>
        </p:nvSpPr>
        <p:spPr>
          <a:xfrm>
            <a:off x="4067175" y="4581525"/>
            <a:ext cx="576263" cy="574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22558" name="Object 31"/>
          <p:cNvPicPr/>
          <p:nvPr/>
        </p:nvPicPr>
        <p:blipFill>
          <a:blip r:embed="rId5"/>
          <a:stretch/>
        </p:blipFill>
        <p:spPr>
          <a:xfrm>
            <a:off x="2916238" y="1844675"/>
            <a:ext cx="1008062" cy="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3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>
                <a:solidFill>
                  <a:srgbClr val="0000FF"/>
                </a:solidFill>
              </a:rPr>
              <a:t>Nondeterministic Finite Automaton</a:t>
            </a:r>
            <a:r>
              <a:rPr lang="zh-CN" sz="3400"/>
              <a:t> </a:t>
            </a:r>
            <a:endParaRPr lang="zh-CN" sz="3400"/>
          </a:p>
        </p:txBody>
      </p:sp>
      <p:sp>
        <p:nvSpPr>
          <p:cNvPr id="23554" name="Rectangle 3"/>
          <p:cNvSpPr/>
          <p:nvPr>
            <p:ph type="body" idx="1"/>
          </p:nvPr>
        </p:nvSpPr>
        <p:spPr>
          <a:xfrm>
            <a:off x="539750" y="1773238"/>
            <a:ext cx="8108950" cy="426878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>
              <a:buNone/>
            </a:pPr>
            <a:r>
              <a:rPr lang="zh-CN" sz="2400"/>
              <a:t>A nondeterministic </a:t>
            </a:r>
            <a:r>
              <a:rPr lang="zh-CN" sz="2400">
                <a:solidFill>
                  <a:schemeClr val="accent2"/>
                </a:solidFill>
              </a:rPr>
              <a:t>finite automaton</a:t>
            </a:r>
            <a:r>
              <a:rPr lang="zh-CN" sz="2400"/>
              <a:t> is a 5 tuple</a:t>
            </a:r>
            <a:endParaRPr lang="zh-CN" sz="2400"/>
          </a:p>
          <a:p>
            <a:pPr marL="571500" lvl="0" indent="-571500">
              <a:buNone/>
            </a:pP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Q is a finite set called the </a:t>
            </a:r>
            <a:r>
              <a:rPr lang="zh-CN" sz="2400">
                <a:solidFill>
                  <a:schemeClr val="accent2"/>
                </a:solidFill>
              </a:rPr>
              <a:t>states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is a finite set called the </a:t>
            </a:r>
            <a:r>
              <a:rPr lang="zh-CN" sz="2400">
                <a:solidFill>
                  <a:schemeClr val="accent2"/>
                </a:solidFill>
              </a:rPr>
              <a:t>alphabet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              is the </a:t>
            </a:r>
            <a:r>
              <a:rPr lang="zh-CN" sz="2400">
                <a:solidFill>
                  <a:schemeClr val="accent2"/>
                </a:solidFill>
              </a:rPr>
              <a:t>transition function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is the start state, and 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   is the set of accept states.</a:t>
            </a:r>
            <a:endParaRPr lang="zh-CN" sz="2400"/>
          </a:p>
          <a:p>
            <a:pPr marL="571500" lvl="0" indent="-571500">
              <a:buNone/>
            </a:pPr>
            <a:endParaRPr lang="zh-CN" sz="2400"/>
          </a:p>
          <a:p>
            <a:pPr marL="571500" lvl="0" indent="-571500">
              <a:buNone/>
            </a:pPr>
            <a:r>
              <a:rPr lang="zh-CN" sz="2000">
                <a:solidFill>
                  <a:srgbClr val="0000FF"/>
                </a:solidFill>
              </a:rPr>
              <a:t>Two extensions: nondeterminism + the empty-string</a:t>
            </a:r>
            <a:endParaRPr lang="zh-CN" sz="2000">
              <a:solidFill>
                <a:srgbClr val="0000FF"/>
              </a:solidFill>
            </a:endParaRPr>
          </a:p>
        </p:txBody>
      </p:sp>
      <p:pic>
        <p:nvPicPr>
          <p:cNvPr id="23555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755650" y="2205038"/>
            <a:ext cx="1728788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6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116013" y="3213100"/>
            <a:ext cx="330200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Object 6"/>
          <p:cNvPicPr/>
          <p:nvPr/>
        </p:nvPicPr>
        <p:blipFill>
          <a:blip r:embed="rId4"/>
          <a:stretch/>
        </p:blipFill>
        <p:spPr>
          <a:xfrm>
            <a:off x="1403350" y="3573463"/>
            <a:ext cx="1944688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8" name="Object 7"/>
          <p:cNvPicPr/>
          <p:nvPr/>
        </p:nvPicPr>
        <p:blipFill>
          <a:blip r:embed="rId5"/>
          <a:stretch/>
        </p:blipFill>
        <p:spPr>
          <a:xfrm>
            <a:off x="1331913" y="3933825"/>
            <a:ext cx="365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9" name="Object 8"/>
          <p:cNvPicPr/>
          <p:nvPr/>
        </p:nvPicPr>
        <p:blipFill>
          <a:blip r:embed="rId6"/>
          <a:stretch/>
        </p:blipFill>
        <p:spPr>
          <a:xfrm>
            <a:off x="1187450" y="4508500"/>
            <a:ext cx="936625" cy="36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7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>
                <a:solidFill>
                  <a:srgbClr val="0000FF"/>
                </a:solidFill>
              </a:rPr>
              <a:t>Formal Definition of Computation</a:t>
            </a:r>
            <a:endParaRPr lang="zh-CN" sz="3400">
              <a:solidFill>
                <a:srgbClr val="0000FF"/>
              </a:solidFill>
            </a:endParaRPr>
          </a:p>
        </p:txBody>
      </p:sp>
      <p:sp>
        <p:nvSpPr>
          <p:cNvPr id="24578" name="Rectangle 3"/>
          <p:cNvSpPr/>
          <p:nvPr>
            <p:ph type="body" idx="1"/>
          </p:nvPr>
        </p:nvSpPr>
        <p:spPr>
          <a:xfrm>
            <a:off x="250825" y="1773238"/>
            <a:ext cx="8569325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 sz="2600">
                <a:solidFill>
                  <a:srgbClr val="0000FF"/>
                </a:solidFill>
              </a:rPr>
              <a:t>A NFA M accepts input w</a:t>
            </a:r>
            <a:r>
              <a:rPr lang="zh-CN" sz="2600"/>
              <a:t>  if w can be written as                      where         and </a:t>
            </a:r>
            <a:r>
              <a:rPr lang="zh-CN" sz="2600">
                <a:solidFill>
                  <a:schemeClr val="accent2"/>
                </a:solidFill>
              </a:rPr>
              <a:t>sequences</a:t>
            </a:r>
            <a:r>
              <a:rPr lang="zh-CN" sz="2600"/>
              <a:t> of states                     </a:t>
            </a:r>
            <a:r>
              <a:rPr lang="zh-CN" sz="2600">
                <a:solidFill>
                  <a:schemeClr val="accent2"/>
                </a:solidFill>
              </a:rPr>
              <a:t>exist</a:t>
            </a:r>
            <a:r>
              <a:rPr lang="zh-CN" sz="2600"/>
              <a:t> that satisfy the following </a:t>
            </a:r>
            <a:r>
              <a:rPr lang="zh-CN" sz="2600">
                <a:solidFill>
                  <a:schemeClr val="accent2"/>
                </a:solidFill>
              </a:rPr>
              <a:t>conditions</a:t>
            </a:r>
            <a:r>
              <a:rPr lang="zh-CN" sz="2600"/>
              <a:t>: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       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For                , we have                  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r</a:t>
            </a:r>
            <a:r>
              <a:rPr lang="zh-CN" sz="2000"/>
              <a:t>m</a:t>
            </a:r>
            <a:r>
              <a:rPr lang="zh-CN" sz="2600"/>
              <a:t> is an accept state.    </a:t>
            </a:r>
            <a:endParaRPr lang="zh-CN" sz="2600"/>
          </a:p>
          <a:p>
            <a:pPr marL="571500" lvl="0" indent="-571500">
              <a:buAutoNum type="arabicPeriod"/>
            </a:pPr>
            <a:endParaRPr lang="zh-CN" sz="2600"/>
          </a:p>
        </p:txBody>
      </p:sp>
      <p:pic>
        <p:nvPicPr>
          <p:cNvPr id="24579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403350" y="2205038"/>
            <a:ext cx="23050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0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5003800" y="2233613"/>
            <a:ext cx="812800" cy="38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1" name="Object 6"/>
          <p:cNvPicPr/>
          <p:nvPr/>
        </p:nvPicPr>
        <p:blipFill>
          <a:blip r:embed="rId4"/>
          <a:stretch/>
        </p:blipFill>
        <p:spPr>
          <a:xfrm>
            <a:off x="2411413" y="2636838"/>
            <a:ext cx="2519362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Object 7"/>
          <p:cNvPicPr/>
          <p:nvPr/>
        </p:nvPicPr>
        <p:blipFill>
          <a:blip r:embed="rId5"/>
          <a:stretch/>
        </p:blipFill>
        <p:spPr>
          <a:xfrm>
            <a:off x="827088" y="3500438"/>
            <a:ext cx="93662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3" name="Object 8"/>
          <p:cNvPicPr/>
          <p:nvPr/>
        </p:nvPicPr>
        <p:blipFill>
          <a:blip r:embed="rId6"/>
          <a:stretch/>
        </p:blipFill>
        <p:spPr>
          <a:xfrm>
            <a:off x="1547813" y="4005263"/>
            <a:ext cx="16573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4" name="Object 9"/>
          <p:cNvPicPr/>
          <p:nvPr/>
        </p:nvPicPr>
        <p:blipFill>
          <a:blip r:embed="rId7"/>
          <a:stretch/>
        </p:blipFill>
        <p:spPr>
          <a:xfrm>
            <a:off x="5137150" y="4005263"/>
            <a:ext cx="1606550" cy="38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69" name="Title 1"/>
          <p:cNvSpPr/>
          <p:nvPr>
            <p:ph type="title" idx="4294967295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chemeClr val="tx1"/>
                </a:solidFill>
              </a:rPr>
              <a:t>Classical Theory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7170" name="Content Placeholder 18"/>
          <p:cNvSpPr/>
          <p:nvPr>
            <p:ph idx="4294967295"/>
          </p:nvPr>
        </p:nvSpPr>
        <p:spPr>
          <a:xfrm>
            <a:off x="5508625" y="1989138"/>
            <a:ext cx="3927475" cy="36480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342900" lvl="0" indent="-342900">
              <a:buNone/>
            </a:pPr>
            <a:r>
              <a:rPr lang="zh-CN" sz="2400">
                <a:solidFill>
                  <a:srgbClr val="66FF33"/>
                </a:solidFill>
              </a:rPr>
              <a:t>Algorithm</a:t>
            </a:r>
            <a:endParaRPr lang="zh-CN" sz="2400">
              <a:solidFill>
                <a:srgbClr val="66FF33"/>
              </a:solidFill>
            </a:endParaRPr>
          </a:p>
          <a:p>
            <a:pPr marL="342900" lvl="0" indent="-342900">
              <a:buFont typeface=""/>
            </a:pPr>
            <a:endParaRPr lang="zh-CN" sz="2400" b="1">
              <a:solidFill>
                <a:srgbClr val="66FF33"/>
              </a:solidFill>
            </a:endParaRPr>
          </a:p>
          <a:p>
            <a:pPr marL="342900" lvl="0" indent="-342900">
              <a:buFont typeface="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0000FF"/>
                </a:solidFill>
              </a:rPr>
              <a:t>Decidability</a:t>
            </a: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0000FF"/>
              </a:solidFill>
            </a:endParaRPr>
          </a:p>
          <a:p>
            <a:pPr marL="342900" lvl="0" indent="-342900">
              <a:buFont typeface=""/>
            </a:pPr>
            <a:endParaRPr lang="zh-CN" sz="2400"/>
          </a:p>
          <a:p>
            <a:pPr marL="342900" lvl="0" indent="-342900">
              <a:buNone/>
            </a:pPr>
            <a:r>
              <a:rPr lang="zh-CN" sz="2400">
                <a:solidFill>
                  <a:srgbClr val="FF3300"/>
                </a:solidFill>
              </a:rPr>
              <a:t>Efficiency (P vs. NP)</a:t>
            </a: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>
              <a:buFont typeface=""/>
            </a:pPr>
            <a:endParaRPr lang="zh-CN" sz="2400">
              <a:solidFill>
                <a:srgbClr val="FF3300"/>
              </a:solidFill>
            </a:endParaRPr>
          </a:p>
          <a:p>
            <a:pPr marL="342900" lvl="0" indent="-342900"/>
            <a:endParaRPr lang="zh-CN" sz="2400">
              <a:solidFill>
                <a:srgbClr val="FF3300"/>
              </a:solidFill>
            </a:endParaRPr>
          </a:p>
        </p:txBody>
      </p:sp>
      <p:sp>
        <p:nvSpPr>
          <p:cNvPr id="7171" name="Oval 3"/>
          <p:cNvSpPr/>
          <p:nvPr/>
        </p:nvSpPr>
        <p:spPr>
          <a:xfrm>
            <a:off x="1042988" y="2492375"/>
            <a:ext cx="3048000" cy="3048000"/>
          </a:xfrm>
          <a:prstGeom prst="ellipse">
            <a:avLst/>
          </a:prstGeom>
          <a:noFill/>
          <a:ln w="76200">
            <a:solidFill>
              <a:srgbClr val="0000FF"/>
            </a:solidFill>
            <a:round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7172" name="TextBox 5"/>
          <p:cNvSpPr/>
          <p:nvPr/>
        </p:nvSpPr>
        <p:spPr>
          <a:xfrm rot="2040000">
            <a:off x="2987675" y="2420938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Gill Sans MT"/>
                <a:ea typeface="MS PGothic"/>
              </a:rPr>
              <a:t>decidable</a:t>
            </a:r>
            <a:endParaRPr lang="zh-CN" sz="2400">
              <a:latin typeface="Gill Sans MT"/>
              <a:ea typeface="MS PGothic"/>
            </a:endParaRPr>
          </a:p>
        </p:txBody>
      </p:sp>
      <p:sp>
        <p:nvSpPr>
          <p:cNvPr id="7173" name="Oval 10"/>
          <p:cNvSpPr/>
          <p:nvPr/>
        </p:nvSpPr>
        <p:spPr>
          <a:xfrm>
            <a:off x="1600200" y="3657600"/>
            <a:ext cx="1676400" cy="16764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sp>
        <p:nvSpPr>
          <p:cNvPr id="7174" name="TextBox 11"/>
          <p:cNvSpPr/>
          <p:nvPr/>
        </p:nvSpPr>
        <p:spPr>
          <a:xfrm rot="2040000">
            <a:off x="2051050" y="4005263"/>
            <a:ext cx="1196975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Gill Sans MT"/>
                <a:ea typeface="MS PGothic"/>
              </a:rPr>
              <a:t>efficient</a:t>
            </a:r>
            <a:endParaRPr lang="zh-CN" sz="2400">
              <a:latin typeface="Gill Sans MT"/>
              <a:ea typeface="MS PGothic"/>
            </a:endParaRPr>
          </a:p>
        </p:txBody>
      </p:sp>
      <p:pic>
        <p:nvPicPr>
          <p:cNvPr id="7175" name="Picture 20"/>
          <p:cNvPicPr/>
          <p:nvPr/>
        </p:nvPicPr>
        <p:blipFill>
          <a:blip r:embed="rId2"/>
          <a:stretch/>
        </p:blipFill>
        <p:spPr>
          <a:xfrm>
            <a:off x="2051050" y="4005263"/>
            <a:ext cx="86360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6" name="Picture 21"/>
          <p:cNvPicPr/>
          <p:nvPr/>
        </p:nvPicPr>
        <p:blipFill>
          <a:blip r:embed="rId3"/>
          <a:stretch/>
        </p:blipFill>
        <p:spPr>
          <a:xfrm>
            <a:off x="1979613" y="2708275"/>
            <a:ext cx="685800" cy="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7" name="TextBox 11"/>
          <p:cNvSpPr/>
          <p:nvPr/>
        </p:nvSpPr>
        <p:spPr>
          <a:xfrm rot="2040000">
            <a:off x="2627313" y="3141663"/>
            <a:ext cx="1433512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solidFill>
                  <a:srgbClr val="0000FF"/>
                </a:solidFill>
                <a:latin typeface="Gill Sans MT"/>
                <a:ea typeface="MS PGothic"/>
              </a:rPr>
              <a:t>inefficient</a:t>
            </a:r>
            <a:endParaRPr lang="zh-CN" sz="2400">
              <a:solidFill>
                <a:srgbClr val="0000FF"/>
              </a:solidFill>
              <a:latin typeface="Gill Sans MT"/>
              <a:ea typeface="MS PGothic"/>
            </a:endParaRPr>
          </a:p>
        </p:txBody>
      </p:sp>
      <p:sp>
        <p:nvSpPr>
          <p:cNvPr id="7178" name="Text Box 11"/>
          <p:cNvSpPr/>
          <p:nvPr/>
        </p:nvSpPr>
        <p:spPr>
          <a:xfrm>
            <a:off x="2700338" y="314166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800">
              <a:solidFill>
                <a:schemeClr val="bg1"/>
              </a:solidFill>
              <a:ea typeface="黑体"/>
            </a:endParaRPr>
          </a:p>
        </p:txBody>
      </p:sp>
      <p:cxnSp>
        <p:nvCxnSpPr>
          <p:cNvPr id="7179" name="Line 12"/>
          <p:cNvCxnSpPr/>
          <p:nvPr/>
        </p:nvCxnSpPr>
        <p:spPr>
          <a:xfrm flipH="1">
            <a:off x="4140200" y="3429000"/>
            <a:ext cx="1439863" cy="360363"/>
          </a:xfrm>
          <a:prstGeom prst="line">
            <a:avLst/>
          </a:prstGeom>
          <a:noFill/>
          <a:ln>
            <a:solidFill>
              <a:srgbClr val="FF3300"/>
            </a:solidFill>
            <a:round/>
            <a:tailEnd type="triangle"/>
          </a:ln>
        </p:spPr>
      </p:cxnSp>
      <p:cxnSp>
        <p:nvCxnSpPr>
          <p:cNvPr id="7180" name="Line 13"/>
          <p:cNvCxnSpPr/>
          <p:nvPr/>
        </p:nvCxnSpPr>
        <p:spPr>
          <a:xfrm flipH="1">
            <a:off x="4787900" y="2276475"/>
            <a:ext cx="792163" cy="360363"/>
          </a:xfrm>
          <a:prstGeom prst="line">
            <a:avLst/>
          </a:prstGeom>
          <a:noFill/>
          <a:ln>
            <a:solidFill>
              <a:srgbClr val="FF6600"/>
            </a:solidFill>
            <a:round/>
            <a:tailEnd type="triangle"/>
          </a:ln>
        </p:spPr>
      </p:cxnSp>
      <p:sp>
        <p:nvSpPr>
          <p:cNvPr id="7181" name="Oval 3"/>
          <p:cNvSpPr/>
          <p:nvPr/>
        </p:nvSpPr>
        <p:spPr>
          <a:xfrm>
            <a:off x="250825" y="1268413"/>
            <a:ext cx="4681538" cy="5113337"/>
          </a:xfrm>
          <a:prstGeom prst="ellipse">
            <a:avLst/>
          </a:prstGeom>
          <a:noFill/>
          <a:ln w="76200">
            <a:solidFill>
              <a:srgbClr val="00FF00"/>
            </a:solidFill>
            <a:round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 sz="2400">
              <a:latin typeface="Gill Sans MT"/>
              <a:ea typeface="MS PGothic"/>
            </a:endParaRPr>
          </a:p>
        </p:txBody>
      </p:sp>
      <p:cxnSp>
        <p:nvCxnSpPr>
          <p:cNvPr id="7182" name="Line 15"/>
          <p:cNvCxnSpPr/>
          <p:nvPr/>
        </p:nvCxnSpPr>
        <p:spPr>
          <a:xfrm flipH="1">
            <a:off x="3276600" y="4941888"/>
            <a:ext cx="2303463" cy="71437"/>
          </a:xfrm>
          <a:prstGeom prst="line">
            <a:avLst/>
          </a:prstGeom>
          <a:noFill/>
          <a:ln>
            <a:solidFill>
              <a:srgbClr val="FF3300"/>
            </a:solidFill>
            <a:round/>
            <a:tailEnd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Equivalence of NFAs and DFAs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5602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 sz="2800"/>
              <a:t>Every nondeterministic finite automaton has an </a:t>
            </a:r>
            <a:r>
              <a:rPr lang="zh-CN" sz="2800">
                <a:solidFill>
                  <a:schemeClr val="accent2"/>
                </a:solidFill>
              </a:rPr>
              <a:t>equivalent</a:t>
            </a:r>
            <a:r>
              <a:rPr lang="zh-CN" sz="2800"/>
              <a:t> deterministic finite automaton. </a:t>
            </a:r>
            <a:endParaRPr lang="zh-CN" sz="2800"/>
          </a:p>
          <a:p>
            <a:pPr marL="469900" lvl="0" indent="-469900"/>
            <a:r>
              <a:rPr lang="zh-CN" sz="2800"/>
              <a:t>Proof:  </a:t>
            </a:r>
            <a:r>
              <a:rPr lang="zh-CN" sz="2800">
                <a:solidFill>
                  <a:srgbClr val="0000FF"/>
                </a:solidFill>
              </a:rPr>
              <a:t>Subset construction</a:t>
            </a:r>
            <a:r>
              <a:rPr lang="zh-CN" sz="2800"/>
              <a:t> by Scott and Rabin(1959). </a:t>
            </a:r>
            <a:endParaRPr lang="zh-CN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Converting NFAs to DFAs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26626" name="Rectangle 3"/>
          <p:cNvSpPr/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r>
              <a:rPr lang="zh-CN" sz="2400"/>
              <a:t>Assume that</a:t>
            </a:r>
            <a:r>
              <a:rPr lang="zh-CN" sz="2600"/>
              <a:t> </a:t>
            </a:r>
            <a:endParaRPr lang="zh-CN" sz="2600"/>
          </a:p>
        </p:txBody>
      </p:sp>
      <p:pic>
        <p:nvPicPr>
          <p:cNvPr id="26627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2771775" y="1844675"/>
            <a:ext cx="1152525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28" name="Oval 5"/>
          <p:cNvSpPr/>
          <p:nvPr/>
        </p:nvSpPr>
        <p:spPr>
          <a:xfrm>
            <a:off x="4356100" y="27082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1</a:t>
            </a:r>
            <a:endParaRPr lang="zh-CN"/>
          </a:p>
        </p:txBody>
      </p:sp>
      <p:sp>
        <p:nvSpPr>
          <p:cNvPr id="26629" name="Oval 6"/>
          <p:cNvSpPr/>
          <p:nvPr/>
        </p:nvSpPr>
        <p:spPr>
          <a:xfrm>
            <a:off x="2843213" y="45815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2</a:t>
            </a:r>
            <a:endParaRPr lang="zh-CN"/>
          </a:p>
        </p:txBody>
      </p:sp>
      <p:sp>
        <p:nvSpPr>
          <p:cNvPr id="26630" name="Oval 7"/>
          <p:cNvSpPr/>
          <p:nvPr/>
        </p:nvSpPr>
        <p:spPr>
          <a:xfrm>
            <a:off x="6011863" y="45085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3</a:t>
            </a:r>
            <a:endParaRPr lang="zh-CN"/>
          </a:p>
        </p:txBody>
      </p:sp>
      <p:cxnSp>
        <p:nvCxnSpPr>
          <p:cNvPr id="26631" name="Line 8"/>
          <p:cNvCxnSpPr/>
          <p:nvPr/>
        </p:nvCxnSpPr>
        <p:spPr>
          <a:xfrm>
            <a:off x="3132138" y="3141663"/>
            <a:ext cx="11525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6632" name="Line 9"/>
          <p:cNvCxnSpPr/>
          <p:nvPr/>
        </p:nvCxnSpPr>
        <p:spPr>
          <a:xfrm flipH="1">
            <a:off x="3635375" y="3644900"/>
            <a:ext cx="1008063" cy="10795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6633" name="Line 10"/>
          <p:cNvCxnSpPr/>
          <p:nvPr/>
        </p:nvCxnSpPr>
        <p:spPr>
          <a:xfrm>
            <a:off x="3779838" y="5084763"/>
            <a:ext cx="2160587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6634" name="AutoShape 11"/>
          <p:cNvCxnSpPr/>
          <p:nvPr/>
        </p:nvCxnSpPr>
        <p:spPr>
          <a:xfrm rot="16200000" flipH="1" flipV="1">
            <a:off x="2237581" y="4528344"/>
            <a:ext cx="841375" cy="947738"/>
          </a:xfrm>
          <a:prstGeom prst="curvedConnector4">
            <a:avLst>
              <a:gd name="adj1" fmla="val -28300"/>
              <a:gd name="adj2" fmla="val 19731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6635" name="AutoShape 12"/>
          <p:cNvCxnSpPr>
            <a:stCxn id="26630" idx="0"/>
            <a:endCxn id="26628" idx="6"/>
          </p:cNvCxnSpPr>
          <p:nvPr/>
        </p:nvCxnSpPr>
        <p:spPr>
          <a:xfrm rot="5400000" flipH="1">
            <a:off x="5195094" y="3234531"/>
            <a:ext cx="1343025" cy="1198563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6636" name="AutoShape 13"/>
          <p:cNvCxnSpPr>
            <a:stCxn id="26628" idx="4"/>
            <a:endCxn id="26630" idx="2"/>
          </p:cNvCxnSpPr>
          <p:nvPr/>
        </p:nvCxnSpPr>
        <p:spPr>
          <a:xfrm rot="16200000" flipH="1">
            <a:off x="4737894" y="3691731"/>
            <a:ext cx="1343025" cy="1198563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6637" name="Text Box 14"/>
          <p:cNvSpPr/>
          <p:nvPr/>
        </p:nvSpPr>
        <p:spPr>
          <a:xfrm>
            <a:off x="4551363" y="5100638"/>
            <a:ext cx="5461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a,b</a:t>
            </a:r>
            <a:endParaRPr lang="zh-CN"/>
          </a:p>
        </p:txBody>
      </p:sp>
      <p:sp>
        <p:nvSpPr>
          <p:cNvPr id="26638" name="Text Box 15"/>
          <p:cNvSpPr/>
          <p:nvPr/>
        </p:nvSpPr>
        <p:spPr>
          <a:xfrm>
            <a:off x="6280150" y="330041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26639" name="Text Box 16"/>
          <p:cNvSpPr/>
          <p:nvPr/>
        </p:nvSpPr>
        <p:spPr>
          <a:xfrm>
            <a:off x="3759200" y="3948113"/>
            <a:ext cx="3270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b</a:t>
            </a:r>
            <a:endParaRPr lang="zh-CN"/>
          </a:p>
        </p:txBody>
      </p:sp>
      <p:sp>
        <p:nvSpPr>
          <p:cNvPr id="26640" name="Text Box 17"/>
          <p:cNvSpPr/>
          <p:nvPr/>
        </p:nvSpPr>
        <p:spPr>
          <a:xfrm>
            <a:off x="2032000" y="466883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a</a:t>
            </a:r>
            <a:endParaRPr lang="zh-CN"/>
          </a:p>
        </p:txBody>
      </p:sp>
      <p:sp>
        <p:nvSpPr>
          <p:cNvPr id="26641" name="Text Box 18"/>
          <p:cNvSpPr/>
          <p:nvPr/>
        </p:nvSpPr>
        <p:spPr>
          <a:xfrm>
            <a:off x="5056188" y="408305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pic>
        <p:nvPicPr>
          <p:cNvPr id="26642" name="Object 19"/>
          <p:cNvPicPr/>
          <p:nvPr>
            <p:ph idx="3"/>
          </p:nvPr>
        </p:nvPicPr>
        <p:blipFill>
          <a:blip r:embed="rId3"/>
          <a:stretch/>
        </p:blipFill>
        <p:spPr>
          <a:xfrm>
            <a:off x="5221288" y="4149725"/>
            <a:ext cx="325437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43" name="Oval 20"/>
          <p:cNvSpPr/>
          <p:nvPr/>
        </p:nvSpPr>
        <p:spPr>
          <a:xfrm>
            <a:off x="4500563" y="2852738"/>
            <a:ext cx="625475" cy="6254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1</a:t>
            </a:r>
            <a:endParaRPr lang="zh-CN"/>
          </a:p>
        </p:txBody>
      </p:sp>
      <p:sp>
        <p:nvSpPr>
          <p:cNvPr id="26644" name="Text Box 21"/>
          <p:cNvSpPr/>
          <p:nvPr/>
        </p:nvSpPr>
        <p:spPr>
          <a:xfrm>
            <a:off x="468313" y="5876925"/>
            <a:ext cx="8208962" cy="64135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  <a:p>
            <a:pPr marL="0" lvl="0" indent="0"/>
            <a:r>
              <a:rPr lang="zh-CN"/>
              <a:t>What is the expressive power of the NFA </a:t>
            </a:r>
            <a:r>
              <a:rPr lang="zh-CN">
                <a:solidFill>
                  <a:schemeClr val="accent2"/>
                </a:solidFill>
              </a:rPr>
              <a:t>without epsilon transition</a:t>
            </a:r>
            <a:r>
              <a:rPr lang="zh-CN"/>
              <a:t>?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4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br>
              <a:rPr lang="zh-CN" sz="3400"/>
            </a:br>
            <a:r>
              <a:rPr lang="zh-CN" sz="3400"/>
              <a:t>Summary</a:t>
            </a:r>
            <a:endParaRPr lang="zh-CN" sz="3400"/>
          </a:p>
        </p:txBody>
      </p:sp>
      <p:sp>
        <p:nvSpPr>
          <p:cNvPr id="27650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DFA</a:t>
            </a:r>
            <a:r>
              <a:rPr lang="zh-CN">
                <a:latin typeface="Arial"/>
              </a:rPr>
              <a:t>’</a:t>
            </a:r>
            <a:r>
              <a:rPr lang="zh-CN"/>
              <a:t>s, NFA</a:t>
            </a:r>
            <a:r>
              <a:rPr lang="zh-CN">
                <a:latin typeface="Arial"/>
              </a:rPr>
              <a:t>’</a:t>
            </a:r>
            <a:r>
              <a:rPr lang="zh-CN"/>
              <a:t>s both accept exactly the </a:t>
            </a:r>
            <a:r>
              <a:rPr lang="zh-CN">
                <a:solidFill>
                  <a:srgbClr val="0000FF"/>
                </a:solidFill>
              </a:rPr>
              <a:t>same</a:t>
            </a:r>
            <a:r>
              <a:rPr lang="zh-CN"/>
              <a:t> set of languages: the regular languages (next time).</a:t>
            </a:r>
            <a:endParaRPr lang="zh-CN"/>
          </a:p>
          <a:p>
            <a:pPr marL="469900" lvl="0" indent="-469900"/>
            <a:r>
              <a:rPr lang="zh-CN"/>
              <a:t>The NFA types are </a:t>
            </a:r>
            <a:r>
              <a:rPr lang="zh-CN">
                <a:solidFill>
                  <a:srgbClr val="0000FF"/>
                </a:solidFill>
              </a:rPr>
              <a:t>easier to design</a:t>
            </a:r>
            <a:r>
              <a:rPr lang="zh-CN"/>
              <a:t> and may have exponentially fewer states than a DFA. Nondeterminism is a synonyms for </a:t>
            </a:r>
            <a:r>
              <a:rPr lang="zh-CN">
                <a:solidFill>
                  <a:schemeClr val="accent2"/>
                </a:solidFill>
              </a:rPr>
              <a:t>guess or search</a:t>
            </a:r>
            <a:r>
              <a:rPr lang="zh-CN"/>
              <a:t>.</a:t>
            </a:r>
            <a:endParaRPr lang="zh-CN"/>
          </a:p>
          <a:p>
            <a:pPr marL="469900" lvl="0" indent="-469900"/>
            <a:r>
              <a:rPr lang="zh-CN"/>
              <a:t>But </a:t>
            </a:r>
            <a:r>
              <a:rPr lang="zh-CN">
                <a:solidFill>
                  <a:srgbClr val="0000FF"/>
                </a:solidFill>
              </a:rPr>
              <a:t>only a DFA</a:t>
            </a:r>
            <a:r>
              <a:rPr lang="zh-CN"/>
              <a:t> can be implemented!</a:t>
            </a:r>
            <a:endParaRPr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Equivalence</a:t>
            </a:r>
            <a:endParaRPr lang="zh-CN"/>
          </a:p>
        </p:txBody>
      </p:sp>
      <p:sp>
        <p:nvSpPr>
          <p:cNvPr id="28674" name="Rectangle 3"/>
          <p:cNvSpPr/>
          <p:nvPr>
            <p:ph type="body" idx="1"/>
          </p:nvPr>
        </p:nvSpPr>
        <p:spPr>
          <a:xfrm>
            <a:off x="566738" y="1752600"/>
            <a:ext cx="7893050" cy="42687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 sz="2800"/>
              <a:t>Given a DFA, two states p and q are </a:t>
            </a:r>
            <a:r>
              <a:rPr lang="zh-CN" sz="2800">
                <a:solidFill>
                  <a:schemeClr val="accent2"/>
                </a:solidFill>
              </a:rPr>
              <a:t>equivalent</a:t>
            </a:r>
            <a:r>
              <a:rPr lang="zh-CN" sz="2800"/>
              <a:t> if </a:t>
            </a:r>
            <a:endParaRPr lang="zh-CN" sz="2800"/>
          </a:p>
          <a:p>
            <a:pPr marL="469900" lvl="0" indent="-469900">
              <a:buFont typeface=""/>
            </a:pPr>
            <a:r>
              <a:rPr lang="zh-CN" sz="2600"/>
              <a:t>For all input strings w,            is an </a:t>
            </a:r>
            <a:r>
              <a:rPr lang="zh-CN" sz="2600">
                <a:solidFill>
                  <a:srgbClr val="3333FF"/>
                </a:solidFill>
              </a:rPr>
              <a:t>accepting</a:t>
            </a:r>
            <a:r>
              <a:rPr lang="zh-CN" sz="2600"/>
              <a:t> state  iff           is an </a:t>
            </a:r>
            <a:r>
              <a:rPr lang="zh-CN" sz="2600">
                <a:solidFill>
                  <a:srgbClr val="3333FF"/>
                </a:solidFill>
              </a:rPr>
              <a:t>accepting</a:t>
            </a:r>
            <a:r>
              <a:rPr lang="zh-CN" sz="2600"/>
              <a:t> state. </a:t>
            </a:r>
            <a:endParaRPr lang="zh-CN" sz="2600"/>
          </a:p>
        </p:txBody>
      </p:sp>
      <p:pic>
        <p:nvPicPr>
          <p:cNvPr id="28675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5003800" y="2636838"/>
            <a:ext cx="1008063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6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4284663" y="2997200"/>
            <a:ext cx="1079500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77" name="Oval 6"/>
          <p:cNvSpPr/>
          <p:nvPr/>
        </p:nvSpPr>
        <p:spPr>
          <a:xfrm>
            <a:off x="2771775" y="4437063"/>
            <a:ext cx="504825" cy="5048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p</a:t>
            </a:r>
            <a:endParaRPr lang="zh-CN"/>
          </a:p>
        </p:txBody>
      </p:sp>
      <p:sp>
        <p:nvSpPr>
          <p:cNvPr id="28678" name="Oval 7"/>
          <p:cNvSpPr/>
          <p:nvPr/>
        </p:nvSpPr>
        <p:spPr>
          <a:xfrm>
            <a:off x="3924300" y="5734050"/>
            <a:ext cx="503238" cy="5746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q</a:t>
            </a:r>
            <a:endParaRPr lang="zh-CN"/>
          </a:p>
        </p:txBody>
      </p:sp>
      <p:sp>
        <p:nvSpPr>
          <p:cNvPr id="28679" name="Oval 8"/>
          <p:cNvSpPr/>
          <p:nvPr/>
        </p:nvSpPr>
        <p:spPr>
          <a:xfrm>
            <a:off x="6516688" y="4581525"/>
            <a:ext cx="647700" cy="71913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0" name="Oval 9"/>
          <p:cNvSpPr/>
          <p:nvPr/>
        </p:nvSpPr>
        <p:spPr>
          <a:xfrm>
            <a:off x="6588125" y="4652963"/>
            <a:ext cx="504825" cy="5762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1" name="Oval 10"/>
          <p:cNvSpPr/>
          <p:nvPr/>
        </p:nvSpPr>
        <p:spPr>
          <a:xfrm>
            <a:off x="6877050" y="5734050"/>
            <a:ext cx="647700" cy="7905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2" name="Oval 11"/>
          <p:cNvSpPr/>
          <p:nvPr/>
        </p:nvSpPr>
        <p:spPr>
          <a:xfrm>
            <a:off x="7019925" y="5805488"/>
            <a:ext cx="431800" cy="5762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cxnSp>
        <p:nvCxnSpPr>
          <p:cNvPr id="28683" name="AutoShape 12"/>
          <p:cNvCxnSpPr>
            <a:stCxn id="28677" idx="0"/>
            <a:endCxn id="28680" idx="1"/>
          </p:cNvCxnSpPr>
          <p:nvPr/>
        </p:nvCxnSpPr>
        <p:spPr>
          <a:xfrm rot="5400000" flipV="1">
            <a:off x="4693444" y="2767807"/>
            <a:ext cx="300037" cy="3638550"/>
          </a:xfrm>
          <a:prstGeom prst="curvedConnector3">
            <a:avLst>
              <a:gd name="adj1" fmla="val -7618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8684" name="AutoShape 13"/>
          <p:cNvCxnSpPr>
            <a:stCxn id="28678" idx="5"/>
            <a:endCxn id="28681" idx="3"/>
          </p:cNvCxnSpPr>
          <p:nvPr/>
        </p:nvCxnSpPr>
        <p:spPr>
          <a:xfrm rot="16200000" flipH="1">
            <a:off x="5571332" y="5007769"/>
            <a:ext cx="184150" cy="2617787"/>
          </a:xfrm>
          <a:prstGeom prst="curvedConnector3">
            <a:avLst>
              <a:gd name="adj1" fmla="val 28706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8685" name="Text Box 14"/>
          <p:cNvSpPr/>
          <p:nvPr/>
        </p:nvSpPr>
        <p:spPr>
          <a:xfrm>
            <a:off x="5056188" y="3876675"/>
            <a:ext cx="371475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</a:t>
            </a:r>
            <a:endParaRPr lang="zh-CN"/>
          </a:p>
        </p:txBody>
      </p:sp>
      <p:sp>
        <p:nvSpPr>
          <p:cNvPr id="28686" name="Text Box 15"/>
          <p:cNvSpPr/>
          <p:nvPr/>
        </p:nvSpPr>
        <p:spPr>
          <a:xfrm>
            <a:off x="5487988" y="6396038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w</a:t>
            </a:r>
            <a:endParaRPr lang="zh-CN"/>
          </a:p>
        </p:txBody>
      </p:sp>
      <p:sp>
        <p:nvSpPr>
          <p:cNvPr id="28687" name="Text Box 16"/>
          <p:cNvSpPr/>
          <p:nvPr/>
        </p:nvSpPr>
        <p:spPr>
          <a:xfrm>
            <a:off x="5056188" y="4884738"/>
            <a:ext cx="57785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latin typeface="Arial"/>
              </a:rPr>
              <a:t>…</a:t>
            </a:r>
            <a:r>
              <a:rPr lang="zh-CN"/>
              <a:t>..</a:t>
            </a:r>
            <a:endParaRPr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Example</a:t>
            </a:r>
            <a:endParaRPr lang="zh-CN"/>
          </a:p>
        </p:txBody>
      </p:sp>
      <p:sp>
        <p:nvSpPr>
          <p:cNvPr id="29698" name="Oval 3"/>
          <p:cNvSpPr/>
          <p:nvPr/>
        </p:nvSpPr>
        <p:spPr>
          <a:xfrm>
            <a:off x="1979613" y="2420938"/>
            <a:ext cx="576262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</a:t>
            </a:r>
            <a:endParaRPr lang="zh-CN"/>
          </a:p>
        </p:txBody>
      </p:sp>
      <p:sp>
        <p:nvSpPr>
          <p:cNvPr id="29699" name="Oval 4"/>
          <p:cNvSpPr/>
          <p:nvPr/>
        </p:nvSpPr>
        <p:spPr>
          <a:xfrm>
            <a:off x="3851275" y="2420938"/>
            <a:ext cx="647700" cy="71913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B</a:t>
            </a:r>
            <a:endParaRPr lang="zh-CN"/>
          </a:p>
        </p:txBody>
      </p:sp>
      <p:sp>
        <p:nvSpPr>
          <p:cNvPr id="29700" name="Oval 5"/>
          <p:cNvSpPr/>
          <p:nvPr/>
        </p:nvSpPr>
        <p:spPr>
          <a:xfrm>
            <a:off x="5580063" y="2420938"/>
            <a:ext cx="720725" cy="7921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</a:t>
            </a:r>
            <a:endParaRPr lang="zh-CN"/>
          </a:p>
        </p:txBody>
      </p:sp>
      <p:sp>
        <p:nvSpPr>
          <p:cNvPr id="29701" name="Oval 6"/>
          <p:cNvSpPr/>
          <p:nvPr/>
        </p:nvSpPr>
        <p:spPr>
          <a:xfrm>
            <a:off x="7380288" y="2420938"/>
            <a:ext cx="647700" cy="7921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D</a:t>
            </a:r>
            <a:endParaRPr lang="zh-CN"/>
          </a:p>
        </p:txBody>
      </p:sp>
      <p:sp>
        <p:nvSpPr>
          <p:cNvPr id="29702" name="Oval 7"/>
          <p:cNvSpPr/>
          <p:nvPr/>
        </p:nvSpPr>
        <p:spPr>
          <a:xfrm>
            <a:off x="1979613" y="4365625"/>
            <a:ext cx="576262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E</a:t>
            </a:r>
            <a:endParaRPr lang="zh-CN"/>
          </a:p>
        </p:txBody>
      </p:sp>
      <p:sp>
        <p:nvSpPr>
          <p:cNvPr id="29703" name="Oval 8"/>
          <p:cNvSpPr/>
          <p:nvPr/>
        </p:nvSpPr>
        <p:spPr>
          <a:xfrm>
            <a:off x="3851275" y="4365625"/>
            <a:ext cx="647700" cy="71913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F</a:t>
            </a:r>
            <a:endParaRPr lang="zh-CN"/>
          </a:p>
        </p:txBody>
      </p:sp>
      <p:sp>
        <p:nvSpPr>
          <p:cNvPr id="29704" name="Oval 9"/>
          <p:cNvSpPr/>
          <p:nvPr/>
        </p:nvSpPr>
        <p:spPr>
          <a:xfrm>
            <a:off x="5651500" y="4292600"/>
            <a:ext cx="720725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G</a:t>
            </a:r>
            <a:endParaRPr lang="zh-CN"/>
          </a:p>
        </p:txBody>
      </p:sp>
      <p:sp>
        <p:nvSpPr>
          <p:cNvPr id="29705" name="Oval 10"/>
          <p:cNvSpPr/>
          <p:nvPr/>
        </p:nvSpPr>
        <p:spPr>
          <a:xfrm>
            <a:off x="7596188" y="4292600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H</a:t>
            </a:r>
            <a:endParaRPr lang="zh-CN"/>
          </a:p>
        </p:txBody>
      </p:sp>
      <p:cxnSp>
        <p:nvCxnSpPr>
          <p:cNvPr id="29706" name="Line 11"/>
          <p:cNvCxnSpPr/>
          <p:nvPr/>
        </p:nvCxnSpPr>
        <p:spPr>
          <a:xfrm>
            <a:off x="2555875" y="2781300"/>
            <a:ext cx="1223963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07" name="Line 12"/>
          <p:cNvCxnSpPr/>
          <p:nvPr/>
        </p:nvCxnSpPr>
        <p:spPr>
          <a:xfrm>
            <a:off x="4572000" y="2781300"/>
            <a:ext cx="9366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08" name="Line 13"/>
          <p:cNvCxnSpPr/>
          <p:nvPr/>
        </p:nvCxnSpPr>
        <p:spPr>
          <a:xfrm flipH="1">
            <a:off x="6372225" y="2781300"/>
            <a:ext cx="9366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09" name="Line 14"/>
          <p:cNvCxnSpPr/>
          <p:nvPr/>
        </p:nvCxnSpPr>
        <p:spPr>
          <a:xfrm flipH="1">
            <a:off x="6372225" y="3213100"/>
            <a:ext cx="1223963" cy="129540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0" name="Line 15"/>
          <p:cNvCxnSpPr/>
          <p:nvPr/>
        </p:nvCxnSpPr>
        <p:spPr>
          <a:xfrm flipH="1" flipV="1">
            <a:off x="6227763" y="3141663"/>
            <a:ext cx="1368425" cy="1366837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1" name="Line 16"/>
          <p:cNvCxnSpPr/>
          <p:nvPr/>
        </p:nvCxnSpPr>
        <p:spPr>
          <a:xfrm flipH="1">
            <a:off x="6372225" y="4652963"/>
            <a:ext cx="1223963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2" name="Line 17"/>
          <p:cNvCxnSpPr/>
          <p:nvPr/>
        </p:nvCxnSpPr>
        <p:spPr>
          <a:xfrm>
            <a:off x="4427538" y="3068638"/>
            <a:ext cx="1223962" cy="1439862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3" name="Line 18"/>
          <p:cNvCxnSpPr/>
          <p:nvPr/>
        </p:nvCxnSpPr>
        <p:spPr>
          <a:xfrm flipV="1">
            <a:off x="4500563" y="3213100"/>
            <a:ext cx="1223962" cy="13684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4" name="Line 19"/>
          <p:cNvCxnSpPr/>
          <p:nvPr/>
        </p:nvCxnSpPr>
        <p:spPr>
          <a:xfrm>
            <a:off x="4500563" y="4797425"/>
            <a:ext cx="1150937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5" name="Line 20"/>
          <p:cNvCxnSpPr/>
          <p:nvPr/>
        </p:nvCxnSpPr>
        <p:spPr>
          <a:xfrm>
            <a:off x="2555875" y="4724400"/>
            <a:ext cx="1295400" cy="730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6" name="Line 21"/>
          <p:cNvCxnSpPr/>
          <p:nvPr/>
        </p:nvCxnSpPr>
        <p:spPr>
          <a:xfrm>
            <a:off x="2555875" y="2997200"/>
            <a:ext cx="1295400" cy="1512888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7" name="Line 22"/>
          <p:cNvCxnSpPr/>
          <p:nvPr/>
        </p:nvCxnSpPr>
        <p:spPr>
          <a:xfrm>
            <a:off x="1187450" y="2781300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8" name="AutoShape 23"/>
          <p:cNvCxnSpPr>
            <a:stCxn id="29700" idx="1"/>
            <a:endCxn id="29698" idx="0"/>
          </p:cNvCxnSpPr>
          <p:nvPr/>
        </p:nvCxnSpPr>
        <p:spPr>
          <a:xfrm rot="5400000" flipH="1">
            <a:off x="3918744" y="770732"/>
            <a:ext cx="115887" cy="3416300"/>
          </a:xfrm>
          <a:prstGeom prst="curvedConnector3">
            <a:avLst>
              <a:gd name="adj1" fmla="val 29725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19" name="AutoShape 24"/>
          <p:cNvCxnSpPr>
            <a:stCxn id="29700" idx="7"/>
            <a:endCxn id="29700" idx="0"/>
          </p:cNvCxnSpPr>
          <p:nvPr/>
        </p:nvCxnSpPr>
        <p:spPr>
          <a:xfrm rot="5400000" flipH="1">
            <a:off x="6010275" y="2351088"/>
            <a:ext cx="115887" cy="255588"/>
          </a:xfrm>
          <a:prstGeom prst="curvedConnector3">
            <a:avLst>
              <a:gd name="adj1" fmla="val 74246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20" name="AutoShape 25"/>
          <p:cNvCxnSpPr>
            <a:stCxn id="29704" idx="4"/>
            <a:endCxn id="29702" idx="5"/>
          </p:cNvCxnSpPr>
          <p:nvPr/>
        </p:nvCxnSpPr>
        <p:spPr>
          <a:xfrm rot="16200000" flipV="1">
            <a:off x="4187032" y="3259931"/>
            <a:ext cx="103188" cy="3540125"/>
          </a:xfrm>
          <a:prstGeom prst="curvedConnector3">
            <a:avLst>
              <a:gd name="adj1" fmla="val -223078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21" name="AutoShape 26"/>
          <p:cNvCxnSpPr>
            <a:stCxn id="29702" idx="4"/>
            <a:endCxn id="29705" idx="4"/>
          </p:cNvCxnSpPr>
          <p:nvPr/>
        </p:nvCxnSpPr>
        <p:spPr>
          <a:xfrm rot="5400000" flipH="1" flipV="1">
            <a:off x="5093494" y="2259807"/>
            <a:ext cx="1587" cy="5651500"/>
          </a:xfrm>
          <a:prstGeom prst="curvedConnector3">
            <a:avLst>
              <a:gd name="adj1" fmla="val -5750001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29722" name="AutoShape 27"/>
          <p:cNvCxnSpPr>
            <a:stCxn id="29704" idx="6"/>
            <a:endCxn id="29704" idx="5"/>
          </p:cNvCxnSpPr>
          <p:nvPr/>
        </p:nvCxnSpPr>
        <p:spPr>
          <a:xfrm flipH="1">
            <a:off x="6267450" y="4689475"/>
            <a:ext cx="104775" cy="279400"/>
          </a:xfrm>
          <a:prstGeom prst="curvedConnector4">
            <a:avLst>
              <a:gd name="adj1" fmla="val -451518"/>
              <a:gd name="adj2" fmla="val 223296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29723" name="Text Box 28"/>
          <p:cNvSpPr/>
          <p:nvPr/>
        </p:nvSpPr>
        <p:spPr>
          <a:xfrm>
            <a:off x="2967038" y="25082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4" name="Text Box 29"/>
          <p:cNvSpPr/>
          <p:nvPr/>
        </p:nvSpPr>
        <p:spPr>
          <a:xfrm>
            <a:off x="3832225" y="18605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5" name="Text Box 30"/>
          <p:cNvSpPr/>
          <p:nvPr/>
        </p:nvSpPr>
        <p:spPr>
          <a:xfrm>
            <a:off x="6640513" y="243522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6" name="Text Box 31"/>
          <p:cNvSpPr/>
          <p:nvPr/>
        </p:nvSpPr>
        <p:spPr>
          <a:xfrm>
            <a:off x="6927850" y="43084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7" name="Text Box 32"/>
          <p:cNvSpPr/>
          <p:nvPr/>
        </p:nvSpPr>
        <p:spPr>
          <a:xfrm>
            <a:off x="6640513" y="49561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8" name="Text Box 33"/>
          <p:cNvSpPr/>
          <p:nvPr/>
        </p:nvSpPr>
        <p:spPr>
          <a:xfrm>
            <a:off x="4767263" y="33004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29" name="Text Box 34"/>
          <p:cNvSpPr/>
          <p:nvPr/>
        </p:nvSpPr>
        <p:spPr>
          <a:xfrm>
            <a:off x="4840288" y="38766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30" name="Text Box 35"/>
          <p:cNvSpPr/>
          <p:nvPr/>
        </p:nvSpPr>
        <p:spPr>
          <a:xfrm>
            <a:off x="5272088" y="56038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29731" name="Text Box 36"/>
          <p:cNvSpPr/>
          <p:nvPr/>
        </p:nvSpPr>
        <p:spPr>
          <a:xfrm>
            <a:off x="2895600" y="33718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2" name="Text Box 37"/>
          <p:cNvSpPr/>
          <p:nvPr/>
        </p:nvSpPr>
        <p:spPr>
          <a:xfrm>
            <a:off x="7216775" y="40195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3" name="Text Box 38"/>
          <p:cNvSpPr/>
          <p:nvPr/>
        </p:nvSpPr>
        <p:spPr>
          <a:xfrm>
            <a:off x="7432675" y="33004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4" name="Text Box 39"/>
          <p:cNvSpPr/>
          <p:nvPr/>
        </p:nvSpPr>
        <p:spPr>
          <a:xfrm>
            <a:off x="4335463" y="52435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5" name="Text Box 40"/>
          <p:cNvSpPr/>
          <p:nvPr/>
        </p:nvSpPr>
        <p:spPr>
          <a:xfrm>
            <a:off x="2967038" y="4451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6" name="Text Box 41"/>
          <p:cNvSpPr/>
          <p:nvPr/>
        </p:nvSpPr>
        <p:spPr>
          <a:xfrm>
            <a:off x="4911725" y="4451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7" name="Text Box 42"/>
          <p:cNvSpPr/>
          <p:nvPr/>
        </p:nvSpPr>
        <p:spPr>
          <a:xfrm>
            <a:off x="4984750" y="243522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29738" name="Oval 43"/>
          <p:cNvSpPr/>
          <p:nvPr/>
        </p:nvSpPr>
        <p:spPr>
          <a:xfrm>
            <a:off x="5651500" y="2492375"/>
            <a:ext cx="503238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 sz="2400"/>
              <a:t>c</a:t>
            </a:r>
            <a:endParaRPr lang="zh-CN" sz="2400"/>
          </a:p>
        </p:txBody>
      </p:sp>
      <p:sp>
        <p:nvSpPr>
          <p:cNvPr id="29739" name="Text Box 44"/>
          <p:cNvSpPr/>
          <p:nvPr/>
        </p:nvSpPr>
        <p:spPr>
          <a:xfrm>
            <a:off x="6208713" y="164306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1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Distinguishable states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30722" name="Rectangle 3"/>
          <p:cNvSpPr/>
          <p:nvPr>
            <p:ph type="body" idx="1"/>
          </p:nvPr>
        </p:nvSpPr>
        <p:spPr>
          <a:xfrm>
            <a:off x="566738" y="1752600"/>
            <a:ext cx="7245350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/>
            <a:r>
              <a:rPr lang="zh-CN" sz="2400">
                <a:solidFill>
                  <a:srgbClr val="0000FF"/>
                </a:solidFill>
              </a:rPr>
              <a:t>Base case</a:t>
            </a:r>
            <a:r>
              <a:rPr lang="zh-CN" sz="2400"/>
              <a:t>: If p is an accepting state and q is a nonaccepting, then the pair {p,q} is distinguishable;</a:t>
            </a:r>
            <a:endParaRPr lang="zh-CN" sz="2400"/>
          </a:p>
          <a:p>
            <a:pPr marL="469900" lvl="0" indent="-469900"/>
            <a:r>
              <a:rPr lang="zh-CN" sz="2400">
                <a:solidFill>
                  <a:srgbClr val="0000FF"/>
                </a:solidFill>
              </a:rPr>
              <a:t>Induction case</a:t>
            </a:r>
            <a:r>
              <a:rPr lang="zh-CN" sz="2400"/>
              <a:t>:  Let p and q be states such that for some input symbol a,        and                  are a pair of distinguishable states. Then {p, q} is a pair of distinguishable states. </a:t>
            </a:r>
            <a:endParaRPr lang="zh-CN" sz="2400"/>
          </a:p>
          <a:p>
            <a:pPr marL="469900" lvl="0" indent="-469900">
              <a:buNone/>
            </a:pPr>
            <a:r>
              <a:rPr lang="zh-CN" sz="2400"/>
              <a:t>     </a:t>
            </a:r>
            <a:endParaRPr lang="zh-CN" sz="2400"/>
          </a:p>
        </p:txBody>
      </p:sp>
      <p:pic>
        <p:nvPicPr>
          <p:cNvPr id="30723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6588125" y="3357563"/>
            <a:ext cx="1512888" cy="43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4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835150" y="3644900"/>
            <a:ext cx="1655763" cy="490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725" name="Text Box 6"/>
          <p:cNvSpPr/>
          <p:nvPr/>
        </p:nvSpPr>
        <p:spPr>
          <a:xfrm>
            <a:off x="1835150" y="5518150"/>
            <a:ext cx="4733925" cy="365125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Are accepting states indistinguishable?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174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Table-filling algorithm </a:t>
            </a:r>
            <a:r>
              <a:rPr lang="zh-CN" sz="2000">
                <a:solidFill>
                  <a:srgbClr val="3333FF"/>
                </a:solidFill>
              </a:rPr>
              <a:t>(Where should we start?)</a:t>
            </a:r>
            <a:endParaRPr lang="zh-CN" sz="2000">
              <a:solidFill>
                <a:srgbClr val="3333FF"/>
              </a:solidFill>
            </a:endParaRPr>
          </a:p>
        </p:txBody>
      </p:sp>
      <p:graphicFrame>
        <p:nvGraphicFramePr>
          <p:cNvPr id="31746" name="表格 30722"/>
          <p:cNvGraphicFramePr/>
          <p:nvPr/>
        </p:nvGraphicFramePr>
        <p:xfrm>
          <a:off x="566738" y="1752600"/>
          <a:ext cx="8001000" cy="4395470"/>
        </p:xfrm>
        <a:graphic>
          <a:graphicData uri="http://schemas.openxmlformats.org/drawingml/2006/table">
            <a:tbl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487362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A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B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C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D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E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F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G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H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7362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A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B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C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D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E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7362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F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8950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G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487362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H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x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48" name="Text Box 105"/>
          <p:cNvSpPr/>
          <p:nvPr/>
        </p:nvSpPr>
        <p:spPr>
          <a:xfrm>
            <a:off x="1258888" y="6237288"/>
            <a:ext cx="62944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Why does this algorithm give the minimal automata?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2769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200"/>
              <a:t>Testing equivalence of DFAs</a:t>
            </a:r>
            <a:endParaRPr lang="zh-CN" sz="3200"/>
          </a:p>
        </p:txBody>
      </p:sp>
      <p:sp>
        <p:nvSpPr>
          <p:cNvPr id="32770" name="Rectangle 3"/>
          <p:cNvSpPr/>
          <p:nvPr>
            <p:ph idx="1"/>
          </p:nvPr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/>
            <a:r>
              <a:rPr lang="zh-CN"/>
              <a:t>Recall that </a:t>
            </a:r>
            <a:endParaRPr lang="zh-CN"/>
          </a:p>
          <a:p>
            <a:pPr marL="469900" lvl="0" indent="-469900">
              <a:buFont typeface=""/>
            </a:pPr>
            <a:r>
              <a:rPr lang="zh-CN" sz="2800"/>
              <a:t>two DFAs are </a:t>
            </a:r>
            <a:r>
              <a:rPr lang="zh-CN" sz="2800">
                <a:solidFill>
                  <a:schemeClr val="accent2"/>
                </a:solidFill>
              </a:rPr>
              <a:t>equivalent</a:t>
            </a:r>
            <a:r>
              <a:rPr lang="zh-CN" sz="2800"/>
              <a:t> if they accept the same </a:t>
            </a:r>
            <a:r>
              <a:rPr lang="zh-CN" sz="2800">
                <a:solidFill>
                  <a:srgbClr val="3333FF"/>
                </a:solidFill>
              </a:rPr>
              <a:t>language</a:t>
            </a:r>
            <a:r>
              <a:rPr lang="zh-CN"/>
              <a:t>. </a:t>
            </a:r>
            <a:endParaRPr lang="zh-CN"/>
          </a:p>
          <a:p>
            <a:pPr marL="469900" lvl="0" indent="-469900">
              <a:buNone/>
            </a:pPr>
            <a:endParaRPr lang="zh-CN"/>
          </a:p>
          <a:p>
            <a:pPr marL="469900" lvl="0" indent="-469900">
              <a:buFont typeface=""/>
            </a:pPr>
            <a:r>
              <a:rPr lang="zh-CN" sz="2400"/>
              <a:t>Testing equivalence of DFAs can be transformed into testing equivalence of their </a:t>
            </a:r>
            <a:r>
              <a:rPr lang="zh-CN" sz="2400">
                <a:solidFill>
                  <a:srgbClr val="3333FF"/>
                </a:solidFill>
              </a:rPr>
              <a:t>starting </a:t>
            </a:r>
            <a:r>
              <a:rPr lang="zh-CN" sz="2400"/>
              <a:t>states. </a:t>
            </a:r>
            <a:endParaRPr 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379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0000FF"/>
                </a:solidFill>
              </a:rPr>
              <a:t>Example: Two equivalent DFAs</a:t>
            </a:r>
            <a:endParaRPr lang="zh-CN">
              <a:solidFill>
                <a:srgbClr val="0000FF"/>
              </a:solidFill>
            </a:endParaRPr>
          </a:p>
        </p:txBody>
      </p:sp>
      <p:sp>
        <p:nvSpPr>
          <p:cNvPr id="33794" name="Oval 3"/>
          <p:cNvSpPr/>
          <p:nvPr/>
        </p:nvSpPr>
        <p:spPr>
          <a:xfrm>
            <a:off x="2700338" y="2276475"/>
            <a:ext cx="719137" cy="86518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33795" name="Oval 4"/>
          <p:cNvSpPr/>
          <p:nvPr/>
        </p:nvSpPr>
        <p:spPr>
          <a:xfrm>
            <a:off x="5148263" y="2349500"/>
            <a:ext cx="649287" cy="72072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B</a:t>
            </a:r>
            <a:endParaRPr lang="zh-CN"/>
          </a:p>
        </p:txBody>
      </p:sp>
      <p:sp>
        <p:nvSpPr>
          <p:cNvPr id="33796" name="Oval 5"/>
          <p:cNvSpPr/>
          <p:nvPr/>
        </p:nvSpPr>
        <p:spPr>
          <a:xfrm>
            <a:off x="2771775" y="4076700"/>
            <a:ext cx="647700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33797" name="Oval 6"/>
          <p:cNvSpPr/>
          <p:nvPr/>
        </p:nvSpPr>
        <p:spPr>
          <a:xfrm>
            <a:off x="5076825" y="4149725"/>
            <a:ext cx="719138" cy="7921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33798" name="Oval 7"/>
          <p:cNvSpPr/>
          <p:nvPr/>
        </p:nvSpPr>
        <p:spPr>
          <a:xfrm>
            <a:off x="3492500" y="5734050"/>
            <a:ext cx="647700" cy="790575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E</a:t>
            </a:r>
            <a:endParaRPr lang="zh-CN"/>
          </a:p>
        </p:txBody>
      </p:sp>
      <p:sp>
        <p:nvSpPr>
          <p:cNvPr id="33799" name="Oval 8"/>
          <p:cNvSpPr/>
          <p:nvPr/>
        </p:nvSpPr>
        <p:spPr>
          <a:xfrm>
            <a:off x="2843213" y="2420938"/>
            <a:ext cx="504825" cy="5762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</a:t>
            </a:r>
            <a:endParaRPr lang="zh-CN"/>
          </a:p>
        </p:txBody>
      </p:sp>
      <p:sp>
        <p:nvSpPr>
          <p:cNvPr id="33800" name="Oval 9"/>
          <p:cNvSpPr/>
          <p:nvPr/>
        </p:nvSpPr>
        <p:spPr>
          <a:xfrm>
            <a:off x="2843213" y="4149725"/>
            <a:ext cx="504825" cy="6477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</a:t>
            </a:r>
            <a:endParaRPr lang="zh-CN"/>
          </a:p>
        </p:txBody>
      </p:sp>
      <p:sp>
        <p:nvSpPr>
          <p:cNvPr id="33801" name="Oval 10"/>
          <p:cNvSpPr/>
          <p:nvPr/>
        </p:nvSpPr>
        <p:spPr>
          <a:xfrm>
            <a:off x="5148263" y="4221163"/>
            <a:ext cx="576262" cy="62706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D</a:t>
            </a:r>
            <a:endParaRPr lang="zh-CN"/>
          </a:p>
        </p:txBody>
      </p:sp>
      <p:cxnSp>
        <p:nvCxnSpPr>
          <p:cNvPr id="33802" name="Line 11"/>
          <p:cNvCxnSpPr/>
          <p:nvPr/>
        </p:nvCxnSpPr>
        <p:spPr>
          <a:xfrm>
            <a:off x="1979613" y="2708275"/>
            <a:ext cx="7207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3" name="Line 12"/>
          <p:cNvCxnSpPr/>
          <p:nvPr/>
        </p:nvCxnSpPr>
        <p:spPr>
          <a:xfrm>
            <a:off x="3419475" y="2708275"/>
            <a:ext cx="1657350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4" name="Line 13"/>
          <p:cNvCxnSpPr/>
          <p:nvPr/>
        </p:nvCxnSpPr>
        <p:spPr>
          <a:xfrm>
            <a:off x="2195513" y="4437063"/>
            <a:ext cx="576262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5" name="Line 14"/>
          <p:cNvCxnSpPr/>
          <p:nvPr/>
        </p:nvCxnSpPr>
        <p:spPr>
          <a:xfrm>
            <a:off x="3419475" y="4508500"/>
            <a:ext cx="1584325" cy="0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6" name="Line 15"/>
          <p:cNvCxnSpPr/>
          <p:nvPr/>
        </p:nvCxnSpPr>
        <p:spPr>
          <a:xfrm flipH="1">
            <a:off x="4067175" y="4941888"/>
            <a:ext cx="1225550" cy="1008062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7" name="Line 16"/>
          <p:cNvCxnSpPr/>
          <p:nvPr/>
        </p:nvCxnSpPr>
        <p:spPr>
          <a:xfrm>
            <a:off x="3203575" y="4868863"/>
            <a:ext cx="360363" cy="936625"/>
          </a:xfrm>
          <a:prstGeom prst="lin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8" name="AutoShape 17"/>
          <p:cNvCxnSpPr>
            <a:stCxn id="33794" idx="1"/>
            <a:endCxn id="33794" idx="7"/>
          </p:cNvCxnSpPr>
          <p:nvPr/>
        </p:nvCxnSpPr>
        <p:spPr>
          <a:xfrm rot="5400000" flipV="1">
            <a:off x="3059113" y="2149475"/>
            <a:ext cx="1588" cy="509587"/>
          </a:xfrm>
          <a:prstGeom prst="curvedConnector3">
            <a:avLst>
              <a:gd name="adj1" fmla="val -224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09" name="AutoShape 18"/>
          <p:cNvCxnSpPr>
            <a:stCxn id="33795" idx="1"/>
            <a:endCxn id="33795" idx="7"/>
          </p:cNvCxnSpPr>
          <p:nvPr/>
        </p:nvCxnSpPr>
        <p:spPr>
          <a:xfrm rot="5400000" flipV="1">
            <a:off x="5472113" y="2225675"/>
            <a:ext cx="1588" cy="458787"/>
          </a:xfrm>
          <a:prstGeom prst="curvedConnector3">
            <a:avLst>
              <a:gd name="adj1" fmla="val -210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10" name="AutoShape 19"/>
          <p:cNvCxnSpPr>
            <a:stCxn id="33795" idx="3"/>
            <a:endCxn id="33794" idx="5"/>
          </p:cNvCxnSpPr>
          <p:nvPr/>
        </p:nvCxnSpPr>
        <p:spPr>
          <a:xfrm rot="5400000">
            <a:off x="4254500" y="2025650"/>
            <a:ext cx="49213" cy="1928813"/>
          </a:xfrm>
          <a:prstGeom prst="curvedConnector3">
            <a:avLst>
              <a:gd name="adj1" fmla="val 822578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11" name="AutoShape 20"/>
          <p:cNvCxnSpPr>
            <a:stCxn id="33795" idx="3"/>
            <a:endCxn id="33794" idx="5"/>
          </p:cNvCxnSpPr>
          <p:nvPr/>
        </p:nvCxnSpPr>
        <p:spPr>
          <a:xfrm rot="5400000" flipH="1" flipV="1">
            <a:off x="5430044" y="4510882"/>
            <a:ext cx="490537" cy="50800"/>
          </a:xfrm>
          <a:prstGeom prst="curvedConnector5">
            <a:avLst>
              <a:gd name="adj1" fmla="val -84467"/>
              <a:gd name="adj2" fmla="val 1187500"/>
              <a:gd name="adj3" fmla="val 170226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12" name="AutoShape 21"/>
          <p:cNvCxnSpPr>
            <a:stCxn id="33798" idx="6"/>
            <a:endCxn id="33798" idx="4"/>
          </p:cNvCxnSpPr>
          <p:nvPr/>
        </p:nvCxnSpPr>
        <p:spPr>
          <a:xfrm flipH="1">
            <a:off x="3816350" y="6129338"/>
            <a:ext cx="323850" cy="395287"/>
          </a:xfrm>
          <a:prstGeom prst="curvedConnector4">
            <a:avLst>
              <a:gd name="adj1" fmla="val -70587"/>
              <a:gd name="adj2" fmla="val 15783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33813" name="AutoShape 22"/>
          <p:cNvCxnSpPr>
            <a:stCxn id="33798" idx="0"/>
            <a:endCxn id="33796" idx="6"/>
          </p:cNvCxnSpPr>
          <p:nvPr/>
        </p:nvCxnSpPr>
        <p:spPr>
          <a:xfrm rot="5400000" flipH="1">
            <a:off x="2987675" y="4905375"/>
            <a:ext cx="1260475" cy="396875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33814" name="Text Box 23"/>
          <p:cNvSpPr/>
          <p:nvPr/>
        </p:nvSpPr>
        <p:spPr>
          <a:xfrm>
            <a:off x="2895600" y="178752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33815" name="Text Box 24"/>
          <p:cNvSpPr/>
          <p:nvPr/>
        </p:nvSpPr>
        <p:spPr>
          <a:xfrm>
            <a:off x="4119563" y="33004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33816" name="Text Box 25"/>
          <p:cNvSpPr/>
          <p:nvPr/>
        </p:nvSpPr>
        <p:spPr>
          <a:xfrm>
            <a:off x="4192588" y="229235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33817" name="Text Box 26"/>
          <p:cNvSpPr/>
          <p:nvPr/>
        </p:nvSpPr>
        <p:spPr>
          <a:xfrm>
            <a:off x="5343525" y="171608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33818" name="Text Box 27"/>
          <p:cNvSpPr/>
          <p:nvPr/>
        </p:nvSpPr>
        <p:spPr>
          <a:xfrm>
            <a:off x="4119563" y="4092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33819" name="Text Box 28"/>
          <p:cNvSpPr/>
          <p:nvPr/>
        </p:nvSpPr>
        <p:spPr>
          <a:xfrm>
            <a:off x="6208713" y="4092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33820" name="Text Box 29"/>
          <p:cNvSpPr/>
          <p:nvPr/>
        </p:nvSpPr>
        <p:spPr>
          <a:xfrm>
            <a:off x="3687763" y="48117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  <p:sp>
        <p:nvSpPr>
          <p:cNvPr id="33821" name="Text Box 30"/>
          <p:cNvSpPr/>
          <p:nvPr/>
        </p:nvSpPr>
        <p:spPr>
          <a:xfrm>
            <a:off x="4479925" y="5461000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33822" name="Text Box 31"/>
          <p:cNvSpPr/>
          <p:nvPr/>
        </p:nvSpPr>
        <p:spPr>
          <a:xfrm>
            <a:off x="4479925" y="6251575"/>
            <a:ext cx="33020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33823" name="Text Box 32"/>
          <p:cNvSpPr/>
          <p:nvPr/>
        </p:nvSpPr>
        <p:spPr>
          <a:xfrm>
            <a:off x="3111500" y="5027613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</a:t>
            </a:r>
            <a:endParaRPr lang="zh-CN"/>
          </a:p>
        </p:txBody>
      </p:sp>
      <p:sp>
        <p:nvSpPr>
          <p:cNvPr id="33824" name="Text Box 33"/>
          <p:cNvSpPr/>
          <p:nvPr/>
        </p:nvSpPr>
        <p:spPr>
          <a:xfrm>
            <a:off x="1239838" y="2363788"/>
            <a:ext cx="71755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start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33825" name="Text Box 34"/>
          <p:cNvSpPr/>
          <p:nvPr/>
        </p:nvSpPr>
        <p:spPr>
          <a:xfrm>
            <a:off x="1671638" y="4092575"/>
            <a:ext cx="717550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start</a:t>
            </a:r>
            <a:endParaRPr lang="zh-CN">
              <a:solidFill>
                <a:schemeClr val="accent2"/>
              </a:solidFill>
            </a:endParaRPr>
          </a:p>
        </p:txBody>
      </p:sp>
      <p:sp>
        <p:nvSpPr>
          <p:cNvPr id="33826" name="Text Box 35"/>
          <p:cNvSpPr/>
          <p:nvPr/>
        </p:nvSpPr>
        <p:spPr>
          <a:xfrm>
            <a:off x="4824413" y="5516563"/>
            <a:ext cx="4319587" cy="64135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rgbClr val="3333FF"/>
                </a:solidFill>
              </a:rPr>
              <a:t>It suffices to show that the starting </a:t>
            </a:r>
            <a:endParaRPr lang="zh-CN">
              <a:solidFill>
                <a:srgbClr val="3333FF"/>
              </a:solidFill>
            </a:endParaRPr>
          </a:p>
          <a:p>
            <a:pPr marL="0" lvl="0" indent="0"/>
            <a:r>
              <a:rPr lang="zh-CN">
                <a:solidFill>
                  <a:srgbClr val="3333FF"/>
                </a:solidFill>
              </a:rPr>
              <a:t>states are indistinguishable</a:t>
            </a:r>
            <a:r>
              <a:rPr lang="zh-CN"/>
              <a:t>. 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en-US"/>
              <a:t>Structural Induction</a:t>
            </a:r>
            <a:endParaRPr lang="en-US"/>
          </a:p>
        </p:txBody>
      </p:sp>
      <p:sp>
        <p:nvSpPr>
          <p:cNvPr id="8194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571500" lvl="0" indent="-571500">
              <a:buNone/>
            </a:pPr>
            <a:r>
              <a:rPr lang="en-US" sz="2800" b="1">
                <a:solidFill>
                  <a:schemeClr val="accent2"/>
                </a:solidFill>
              </a:rPr>
              <a:t>Definition</a:t>
            </a:r>
            <a:r>
              <a:rPr lang="en-US"/>
              <a:t>: </a:t>
            </a:r>
            <a:r>
              <a:rPr lang="en-US" sz="2800"/>
              <a:t>An </a:t>
            </a:r>
            <a:r>
              <a:rPr lang="en-US" sz="2800">
                <a:solidFill>
                  <a:srgbClr val="0099FF"/>
                </a:solidFill>
              </a:rPr>
              <a:t>expression</a:t>
            </a:r>
            <a:r>
              <a:rPr lang="en-US" sz="2800"/>
              <a:t> is defined inductively as follows:</a:t>
            </a:r>
            <a:endParaRPr lang="en-US" sz="2800"/>
          </a:p>
          <a:p>
            <a:pPr marL="571500" lvl="0" indent="-571500">
              <a:buAutoNum type="arabicPeriod"/>
            </a:pPr>
            <a:r>
              <a:rPr lang="en-US" sz="2800"/>
              <a:t>Any number or letter is an expression</a:t>
            </a:r>
            <a:endParaRPr lang="en-US" sz="2800"/>
          </a:p>
          <a:p>
            <a:pPr marL="571500" lvl="0" indent="-571500">
              <a:buAutoNum type="arabicPeriod"/>
            </a:pPr>
            <a:r>
              <a:rPr lang="en-US" sz="2800"/>
              <a:t>If E and F are expressions, so are E+F. E*F and (E). </a:t>
            </a:r>
            <a:endParaRPr lang="en-US" sz="2800"/>
          </a:p>
          <a:p>
            <a:pPr marL="571500" lvl="0" indent="-571500">
              <a:buNone/>
            </a:pPr>
            <a:r>
              <a:rPr lang="en-US" b="1">
                <a:solidFill>
                  <a:schemeClr val="accent2"/>
                </a:solidFill>
              </a:rPr>
              <a:t>Theorem</a:t>
            </a:r>
            <a:r>
              <a:rPr lang="en-US"/>
              <a:t>: </a:t>
            </a:r>
            <a:r>
              <a:rPr lang="en-US">
                <a:solidFill>
                  <a:srgbClr val="0099FF"/>
                </a:solidFill>
              </a:rPr>
              <a:t>Every</a:t>
            </a:r>
            <a:r>
              <a:rPr lang="en-US"/>
              <a:t> expression has an equal number of left and right parentheses.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7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Example:  Automatic door</a:t>
            </a:r>
            <a:endParaRPr lang="zh-CN"/>
          </a:p>
        </p:txBody>
      </p:sp>
      <p:sp>
        <p:nvSpPr>
          <p:cNvPr id="9218" name="Rectangle 3"/>
          <p:cNvSpPr/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zh-CN"/>
              <a:t>                      door</a:t>
            </a:r>
            <a:endParaRPr lang="zh-CN"/>
          </a:p>
        </p:txBody>
      </p:sp>
      <p:cxnSp>
        <p:nvCxnSpPr>
          <p:cNvPr id="9219" name="Line 4"/>
          <p:cNvCxnSpPr/>
          <p:nvPr/>
        </p:nvCxnSpPr>
        <p:spPr>
          <a:xfrm>
            <a:off x="3995738" y="2492375"/>
            <a:ext cx="576262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9220" name="Line 5"/>
          <p:cNvCxnSpPr/>
          <p:nvPr/>
        </p:nvCxnSpPr>
        <p:spPr>
          <a:xfrm flipH="1">
            <a:off x="4284663" y="2492375"/>
            <a:ext cx="0" cy="273685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cxnSp>
        <p:nvCxnSpPr>
          <p:cNvPr id="9221" name="Line 6"/>
          <p:cNvCxnSpPr/>
          <p:nvPr/>
        </p:nvCxnSpPr>
        <p:spPr>
          <a:xfrm>
            <a:off x="3995738" y="5300663"/>
            <a:ext cx="576262" cy="0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sp>
        <p:nvSpPr>
          <p:cNvPr id="9222" name="Rectangle 7"/>
          <p:cNvSpPr/>
          <p:nvPr/>
        </p:nvSpPr>
        <p:spPr>
          <a:xfrm>
            <a:off x="2987675" y="3357563"/>
            <a:ext cx="914400" cy="9350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Front Pad</a:t>
            </a:r>
            <a:endParaRPr lang="zh-CN"/>
          </a:p>
        </p:txBody>
      </p:sp>
      <p:sp>
        <p:nvSpPr>
          <p:cNvPr id="9223" name="Rectangle 8"/>
          <p:cNvSpPr/>
          <p:nvPr/>
        </p:nvSpPr>
        <p:spPr>
          <a:xfrm>
            <a:off x="4859338" y="3357563"/>
            <a:ext cx="914400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Rear Pad</a:t>
            </a:r>
            <a:endParaRPr lang="zh-CN"/>
          </a:p>
        </p:txBody>
      </p:sp>
      <p:sp>
        <p:nvSpPr>
          <p:cNvPr id="9224" name="Text Box 9"/>
          <p:cNvSpPr/>
          <p:nvPr/>
        </p:nvSpPr>
        <p:spPr>
          <a:xfrm>
            <a:off x="1023938" y="5603875"/>
            <a:ext cx="367823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How do you automatize ATM?</a:t>
            </a:r>
            <a:r>
              <a:rPr lang="zh-CN"/>
              <a:t> 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1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State Diagram</a:t>
            </a:r>
            <a:endParaRPr lang="zh-CN"/>
          </a:p>
        </p:txBody>
      </p:sp>
      <p:sp>
        <p:nvSpPr>
          <p:cNvPr id="10242" name="Rectangle 3"/>
          <p:cNvSpPr/>
          <p:nvPr>
            <p:ph idx="1"/>
          </p:nvPr>
        </p:nvSpPr>
        <p:spPr>
          <a:xfrm>
            <a:off x="566738" y="1752600"/>
            <a:ext cx="8577262" cy="510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30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88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6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605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3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4180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4230" lvl="4" indent="-398780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5pPr>
            <a:lvl6pPr marL="2551430" lvl="5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6pPr>
            <a:lvl7pPr marL="3008630" lvl="6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7pPr>
            <a:lvl8pPr marL="3465830" lvl="7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8pPr>
            <a:lvl9pPr marL="3923030" lvl="8" indent="-398780" algn="l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9pPr>
          </a:lstStyle>
          <a:p>
            <a:pPr marL="469900" lvl="0" indent="-469900">
              <a:buNone/>
            </a:pPr>
            <a:r>
              <a:rPr lang="zh-CN" sz="2800">
                <a:solidFill>
                  <a:schemeClr val="accent2"/>
                </a:solidFill>
              </a:rPr>
              <a:t>Automatic Door as an automaton</a:t>
            </a:r>
            <a:endParaRPr lang="zh-CN" sz="2800">
              <a:solidFill>
                <a:schemeClr val="accent2"/>
              </a:solidFill>
            </a:endParaRPr>
          </a:p>
        </p:txBody>
      </p:sp>
      <p:sp>
        <p:nvSpPr>
          <p:cNvPr id="10243" name="Oval 4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sp>
        <p:nvSpPr>
          <p:cNvPr id="10244" name="Oval 5"/>
          <p:cNvSpPr/>
          <p:nvPr/>
        </p:nvSpPr>
        <p:spPr>
          <a:xfrm>
            <a:off x="6156325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Open</a:t>
            </a:r>
            <a:endParaRPr lang="zh-CN"/>
          </a:p>
        </p:txBody>
      </p:sp>
      <p:cxnSp>
        <p:nvCxnSpPr>
          <p:cNvPr id="10245" name="AutoShape 6"/>
          <p:cNvCxnSpPr/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0246" name="AutoShape 7"/>
          <p:cNvCxnSpPr>
            <a:stCxn id="10244" idx="1"/>
            <a:endCxn id="10244" idx="7"/>
          </p:cNvCxnSpPr>
          <p:nvPr/>
        </p:nvCxnSpPr>
        <p:spPr>
          <a:xfrm rot="5400000" flipV="1">
            <a:off x="6611144" y="3237707"/>
            <a:ext cx="1587" cy="647700"/>
          </a:xfrm>
          <a:prstGeom prst="curvedConnector3">
            <a:avLst>
              <a:gd name="adj1" fmla="val -820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0247" name="AutoShape 8"/>
          <p:cNvCxnSpPr>
            <a:stCxn id="10243" idx="7"/>
            <a:endCxn id="10244" idx="1"/>
          </p:cNvCxnSpPr>
          <p:nvPr/>
        </p:nvCxnSpPr>
        <p:spPr>
          <a:xfrm rot="5400000" flipV="1">
            <a:off x="4884738" y="2159000"/>
            <a:ext cx="1588" cy="2808287"/>
          </a:xfrm>
          <a:prstGeom prst="curvedConnector3">
            <a:avLst>
              <a:gd name="adj1" fmla="val -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0248" name="AutoShape 9"/>
          <p:cNvCxnSpPr>
            <a:stCxn id="10243" idx="7"/>
            <a:endCxn id="10244" idx="1"/>
          </p:cNvCxnSpPr>
          <p:nvPr/>
        </p:nvCxnSpPr>
        <p:spPr>
          <a:xfrm rot="5400000">
            <a:off x="4895850" y="2817813"/>
            <a:ext cx="1587" cy="2808288"/>
          </a:xfrm>
          <a:prstGeom prst="curvedConnector3">
            <a:avLst>
              <a:gd name="adj1" fmla="val 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49" name="Text Box 10"/>
          <p:cNvSpPr/>
          <p:nvPr/>
        </p:nvSpPr>
        <p:spPr>
          <a:xfrm>
            <a:off x="1958975" y="2651125"/>
            <a:ext cx="1023938" cy="915988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Rear</a:t>
            </a:r>
            <a:endParaRPr lang="zh-CN"/>
          </a:p>
          <a:p>
            <a:pPr marL="0" lvl="0" indent="0"/>
            <a:r>
              <a:rPr lang="zh-CN"/>
              <a:t>Both</a:t>
            </a:r>
            <a:endParaRPr lang="zh-CN"/>
          </a:p>
          <a:p>
            <a:pPr marL="0" lvl="0" indent="0"/>
            <a:r>
              <a:rPr lang="zh-CN"/>
              <a:t>Neither</a:t>
            </a:r>
            <a:endParaRPr lang="zh-CN"/>
          </a:p>
        </p:txBody>
      </p:sp>
      <p:sp>
        <p:nvSpPr>
          <p:cNvPr id="10250" name="Text Box 11"/>
          <p:cNvSpPr/>
          <p:nvPr/>
        </p:nvSpPr>
        <p:spPr>
          <a:xfrm>
            <a:off x="4551363" y="2651125"/>
            <a:ext cx="785812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Front</a:t>
            </a:r>
            <a:endParaRPr lang="zh-CN"/>
          </a:p>
        </p:txBody>
      </p:sp>
      <p:sp>
        <p:nvSpPr>
          <p:cNvPr id="10251" name="Text Box 12"/>
          <p:cNvSpPr/>
          <p:nvPr/>
        </p:nvSpPr>
        <p:spPr>
          <a:xfrm>
            <a:off x="4695825" y="4595813"/>
            <a:ext cx="10239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Neither</a:t>
            </a:r>
            <a:endParaRPr lang="zh-CN"/>
          </a:p>
        </p:txBody>
      </p:sp>
      <p:sp>
        <p:nvSpPr>
          <p:cNvPr id="10252" name="Text Box 13"/>
          <p:cNvSpPr/>
          <p:nvPr/>
        </p:nvSpPr>
        <p:spPr>
          <a:xfrm>
            <a:off x="6927850" y="2363788"/>
            <a:ext cx="793750" cy="915987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Front</a:t>
            </a:r>
            <a:endParaRPr lang="zh-CN"/>
          </a:p>
          <a:p>
            <a:pPr marL="0" lvl="0" indent="0"/>
            <a:r>
              <a:rPr lang="zh-CN"/>
              <a:t>Rear </a:t>
            </a:r>
            <a:endParaRPr lang="zh-CN"/>
          </a:p>
          <a:p>
            <a:pPr marL="0" lvl="0" indent="0"/>
            <a:r>
              <a:rPr lang="zh-CN"/>
              <a:t>Both</a:t>
            </a:r>
            <a:endParaRPr lang="zh-CN"/>
          </a:p>
        </p:txBody>
      </p:sp>
      <p:sp>
        <p:nvSpPr>
          <p:cNvPr id="10253" name="Rectangle 14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54" name="Oval 15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cxnSp>
        <p:nvCxnSpPr>
          <p:cNvPr id="10255" name="AutoShape 16"/>
          <p:cNvCxnSpPr>
            <a:stCxn id="10243" idx="7"/>
            <a:endCxn id="10244" idx="1"/>
          </p:cNvCxnSpPr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56" name="Rectangle 17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57" name="Oval 18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sp>
        <p:nvSpPr>
          <p:cNvPr id="10258" name="Rectangle 19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59" name="Oval 20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cxnSp>
        <p:nvCxnSpPr>
          <p:cNvPr id="10260" name="AutoShape 21"/>
          <p:cNvCxnSpPr>
            <a:stCxn id="10243" idx="7"/>
            <a:endCxn id="10244" idx="1"/>
          </p:cNvCxnSpPr>
          <p:nvPr/>
        </p:nvCxnSpPr>
        <p:spPr>
          <a:xfrm rot="5400000" flipV="1">
            <a:off x="3166269" y="325040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61" name="Rectangle 22"/>
          <p:cNvSpPr/>
          <p:nvPr/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62" name="Oval 23"/>
          <p:cNvSpPr/>
          <p:nvPr/>
        </p:nvSpPr>
        <p:spPr>
          <a:xfrm>
            <a:off x="2700338" y="342900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sp>
        <p:nvSpPr>
          <p:cNvPr id="10263" name="Rectangle 24"/>
          <p:cNvSpPr/>
          <p:nvPr/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cxnSp>
        <p:nvCxnSpPr>
          <p:cNvPr id="10264" name="AutoShape 25"/>
          <p:cNvCxnSpPr>
            <a:stCxn id="10243" idx="7"/>
            <a:endCxn id="10244" idx="1"/>
          </p:cNvCxnSpPr>
          <p:nvPr/>
        </p:nvCxnSpPr>
        <p:spPr>
          <a:xfrm rot="5400000" flipV="1">
            <a:off x="3137694" y="326945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65" name="Rectangle 26"/>
          <p:cNvSpPr/>
          <p:nvPr/>
        </p:nvSpPr>
        <p:spPr>
          <a:xfrm>
            <a:off x="539750" y="1773238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66" name="Oval 27"/>
          <p:cNvSpPr/>
          <p:nvPr/>
        </p:nvSpPr>
        <p:spPr>
          <a:xfrm>
            <a:off x="2673350" y="3449638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cxnSp>
        <p:nvCxnSpPr>
          <p:cNvPr id="10267" name="AutoShape 28"/>
          <p:cNvCxnSpPr>
            <a:stCxn id="10243" idx="7"/>
            <a:endCxn id="10244" idx="1"/>
          </p:cNvCxnSpPr>
          <p:nvPr/>
        </p:nvCxnSpPr>
        <p:spPr>
          <a:xfrm rot="5400000" flipV="1">
            <a:off x="4895850" y="2170113"/>
            <a:ext cx="1587" cy="2808288"/>
          </a:xfrm>
          <a:prstGeom prst="curvedConnector3">
            <a:avLst>
              <a:gd name="adj1" fmla="val -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68" name="Rectangle 29"/>
          <p:cNvSpPr/>
          <p:nvPr/>
        </p:nvSpPr>
        <p:spPr>
          <a:xfrm>
            <a:off x="550863" y="178435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cxnSp>
        <p:nvCxnSpPr>
          <p:cNvPr id="10269" name="AutoShape 30"/>
          <p:cNvCxnSpPr>
            <a:stCxn id="10243" idx="7"/>
            <a:endCxn id="10244" idx="1"/>
          </p:cNvCxnSpPr>
          <p:nvPr/>
        </p:nvCxnSpPr>
        <p:spPr>
          <a:xfrm rot="5400000" flipV="1">
            <a:off x="3150394" y="3282157"/>
            <a:ext cx="1587" cy="647700"/>
          </a:xfrm>
          <a:prstGeom prst="curvedConnector3">
            <a:avLst>
              <a:gd name="adj1" fmla="val -82800032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0270" name="Rectangle 31"/>
          <p:cNvSpPr/>
          <p:nvPr/>
        </p:nvSpPr>
        <p:spPr>
          <a:xfrm>
            <a:off x="550863" y="178435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endParaRPr lang="zh-CN" sz="3000"/>
          </a:p>
        </p:txBody>
      </p:sp>
      <p:sp>
        <p:nvSpPr>
          <p:cNvPr id="10271" name="Oval 32"/>
          <p:cNvSpPr/>
          <p:nvPr/>
        </p:nvSpPr>
        <p:spPr>
          <a:xfrm>
            <a:off x="2684463" y="3460750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closed</a:t>
            </a:r>
            <a:endParaRPr lang="zh-CN"/>
          </a:p>
        </p:txBody>
      </p:sp>
      <p:cxnSp>
        <p:nvCxnSpPr>
          <p:cNvPr id="10272" name="Line 33"/>
          <p:cNvCxnSpPr/>
          <p:nvPr/>
        </p:nvCxnSpPr>
        <p:spPr>
          <a:xfrm flipH="1">
            <a:off x="2555875" y="5300663"/>
            <a:ext cx="0" cy="1557337"/>
          </a:xfrm>
          <a:prstGeom prst="line">
            <a:avLst/>
          </a:prstGeom>
          <a:noFill/>
          <a:ln>
            <a:solidFill>
              <a:schemeClr val="tx1"/>
            </a:solidFill>
            <a:round/>
          </a:ln>
        </p:spPr>
      </p:cxnSp>
      <p:sp>
        <p:nvSpPr>
          <p:cNvPr id="10273" name="Text Box 34"/>
          <p:cNvSpPr/>
          <p:nvPr/>
        </p:nvSpPr>
        <p:spPr>
          <a:xfrm>
            <a:off x="1671638" y="6180138"/>
            <a:ext cx="944562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Closed</a:t>
            </a:r>
            <a:endParaRPr lang="zh-CN"/>
          </a:p>
          <a:p>
            <a:pPr marL="0" lvl="0" indent="0"/>
            <a:r>
              <a:rPr lang="zh-CN"/>
              <a:t>open</a:t>
            </a:r>
            <a:endParaRPr lang="zh-CN"/>
          </a:p>
        </p:txBody>
      </p:sp>
      <p:sp>
        <p:nvSpPr>
          <p:cNvPr id="10274" name="Text Box 35"/>
          <p:cNvSpPr/>
          <p:nvPr/>
        </p:nvSpPr>
        <p:spPr>
          <a:xfrm>
            <a:off x="2608263" y="5748338"/>
            <a:ext cx="40608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Neither     Front      Rear      Both</a:t>
            </a:r>
            <a:endParaRPr lang="zh-CN"/>
          </a:p>
        </p:txBody>
      </p:sp>
      <p:sp>
        <p:nvSpPr>
          <p:cNvPr id="10275" name="Text Box 36"/>
          <p:cNvSpPr/>
          <p:nvPr/>
        </p:nvSpPr>
        <p:spPr>
          <a:xfrm>
            <a:off x="2608263" y="6108700"/>
            <a:ext cx="4283075" cy="64135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Closed    Open      Closed    Closed </a:t>
            </a:r>
            <a:endParaRPr lang="zh-CN"/>
          </a:p>
          <a:p>
            <a:pPr marL="0" lvl="0" indent="0"/>
            <a:r>
              <a:rPr lang="zh-CN"/>
              <a:t>Open     Closed     Open      Open 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5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>
                <a:solidFill>
                  <a:srgbClr val="33CC33"/>
                </a:solidFill>
              </a:rPr>
              <a:t>Example</a:t>
            </a:r>
            <a:r>
              <a:rPr lang="zh-CN"/>
              <a:t>: </a:t>
            </a:r>
            <a:r>
              <a:rPr lang="zh-CN" sz="3200"/>
              <a:t>A Simple Automata</a:t>
            </a:r>
            <a:endParaRPr lang="zh-CN" sz="3200"/>
          </a:p>
        </p:txBody>
      </p:sp>
      <p:grpSp>
        <p:nvGrpSpPr>
          <p:cNvPr id="11266" name="Group 3"/>
          <p:cNvGrpSpPr/>
          <p:nvPr/>
        </p:nvGrpSpPr>
        <p:grpSpPr>
          <a:xfrm>
            <a:off x="1600200" y="3886200"/>
            <a:ext cx="1522413" cy="2347913"/>
            <a:chExt cx="959" cy="1479"/>
          </a:xfrm>
        </p:grpSpPr>
        <p:sp>
          <p:nvSpPr>
            <p:cNvPr id="11267" name="Text Box 4"/>
            <p:cNvSpPr/>
            <p:nvPr/>
          </p:nvSpPr>
          <p:spPr>
            <a:xfrm>
              <a:off x="0" y="501"/>
              <a:ext cx="959" cy="9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sz="2400">
                  <a:latin typeface="Tahoma"/>
                </a:rPr>
                <a:t>Previous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string OK,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does not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end in 1.</a:t>
              </a:r>
              <a:endParaRPr lang="zh-CN" sz="2400">
                <a:latin typeface="Tahoma"/>
              </a:endParaRPr>
            </a:p>
          </p:txBody>
        </p:sp>
        <p:cxnSp>
          <p:nvCxnSpPr>
            <p:cNvPr id="11268" name="Line 5"/>
            <p:cNvCxnSpPr/>
            <p:nvPr/>
          </p:nvCxnSpPr>
          <p:spPr>
            <a:xfrm flipH="1" flipV="1">
              <a:off x="432" y="0"/>
              <a:ext cx="0" cy="432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ot"/>
              <a:round/>
              <a:tailEnd type="triangle"/>
            </a:ln>
          </p:spPr>
        </p:cxnSp>
      </p:grpSp>
      <p:grpSp>
        <p:nvGrpSpPr>
          <p:cNvPr id="11269" name="Group 6"/>
          <p:cNvGrpSpPr/>
          <p:nvPr/>
        </p:nvGrpSpPr>
        <p:grpSpPr>
          <a:xfrm>
            <a:off x="3348038" y="3860800"/>
            <a:ext cx="1555750" cy="2347913"/>
            <a:chExt cx="980" cy="1479"/>
          </a:xfrm>
        </p:grpSpPr>
        <p:sp>
          <p:nvSpPr>
            <p:cNvPr id="11270" name="Text Box 7"/>
            <p:cNvSpPr/>
            <p:nvPr/>
          </p:nvSpPr>
          <p:spPr>
            <a:xfrm>
              <a:off x="0" y="501"/>
              <a:ext cx="980" cy="9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sz="2400">
                  <a:latin typeface="Tahoma"/>
                </a:rPr>
                <a:t>Previous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String OK,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ends in a 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single 1.</a:t>
              </a:r>
              <a:endParaRPr lang="zh-CN" sz="2400">
                <a:latin typeface="Tahoma"/>
              </a:endParaRPr>
            </a:p>
          </p:txBody>
        </p:sp>
        <p:cxnSp>
          <p:nvCxnSpPr>
            <p:cNvPr id="11271" name="Line 8"/>
            <p:cNvCxnSpPr/>
            <p:nvPr/>
          </p:nvCxnSpPr>
          <p:spPr>
            <a:xfrm flipH="1" flipV="1">
              <a:off x="432" y="0"/>
              <a:ext cx="0" cy="432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ot"/>
              <a:round/>
              <a:tailEnd type="triangle"/>
            </a:ln>
          </p:spPr>
        </p:cxnSp>
      </p:grpSp>
      <p:grpSp>
        <p:nvGrpSpPr>
          <p:cNvPr id="11272" name="Group 9"/>
          <p:cNvGrpSpPr/>
          <p:nvPr/>
        </p:nvGrpSpPr>
        <p:grpSpPr>
          <a:xfrm>
            <a:off x="5029200" y="3810000"/>
            <a:ext cx="1793875" cy="1982788"/>
            <a:chExt cx="1130" cy="1249"/>
          </a:xfrm>
        </p:grpSpPr>
        <p:sp>
          <p:nvSpPr>
            <p:cNvPr id="11273" name="Text Box 10"/>
            <p:cNvSpPr/>
            <p:nvPr/>
          </p:nvSpPr>
          <p:spPr>
            <a:xfrm>
              <a:off x="0" y="501"/>
              <a:ext cx="1130" cy="7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sz="2400">
                  <a:latin typeface="Tahoma"/>
                </a:rPr>
                <a:t>Consecutive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1’s have</a:t>
              </a:r>
              <a:endParaRPr lang="zh-CN" sz="2400">
                <a:latin typeface="Tahoma"/>
              </a:endParaRPr>
            </a:p>
            <a:p>
              <a:pPr marL="0" lvl="0" indent="0"/>
              <a:r>
                <a:rPr lang="zh-CN" sz="2400">
                  <a:latin typeface="Tahoma"/>
                </a:rPr>
                <a:t>been seen.</a:t>
              </a:r>
              <a:endParaRPr lang="zh-CN" sz="2400">
                <a:latin typeface="Tahoma"/>
              </a:endParaRPr>
            </a:p>
          </p:txBody>
        </p:sp>
        <p:cxnSp>
          <p:nvCxnSpPr>
            <p:cNvPr id="11274" name="Line 11"/>
            <p:cNvCxnSpPr/>
            <p:nvPr/>
          </p:nvCxnSpPr>
          <p:spPr>
            <a:xfrm flipH="1" flipV="1">
              <a:off x="432" y="0"/>
              <a:ext cx="0" cy="432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ot"/>
              <a:round/>
              <a:tailEnd type="triangle"/>
            </a:ln>
          </p:spPr>
        </p:cxnSp>
      </p:grpSp>
      <p:sp>
        <p:nvSpPr>
          <p:cNvPr id="11275" name="Text Box 12"/>
          <p:cNvSpPr/>
          <p:nvPr/>
        </p:nvSpPr>
        <p:spPr>
          <a:xfrm>
            <a:off x="900113" y="1916113"/>
            <a:ext cx="6507162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solidFill>
                  <a:srgbClr val="FF9900"/>
                </a:solidFill>
                <a:latin typeface="Tahoma"/>
              </a:rPr>
              <a:t>Accepts all strings without two consecutive 1’s.</a:t>
            </a:r>
            <a:endParaRPr lang="zh-CN" sz="2400">
              <a:solidFill>
                <a:srgbClr val="FF9900"/>
              </a:solidFill>
              <a:latin typeface="Tahoma"/>
            </a:endParaRPr>
          </a:p>
        </p:txBody>
      </p:sp>
      <p:sp>
        <p:nvSpPr>
          <p:cNvPr id="11276" name="Text Box 13"/>
          <p:cNvSpPr/>
          <p:nvPr/>
        </p:nvSpPr>
        <p:spPr>
          <a:xfrm>
            <a:off x="1692275" y="4125913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 sz="2400">
                <a:latin typeface="Tahoma"/>
              </a:rPr>
              <a:t>Start</a:t>
            </a:r>
            <a:endParaRPr lang="zh-CN" sz="2400">
              <a:latin typeface="Tahoma"/>
            </a:endParaRPr>
          </a:p>
        </p:txBody>
      </p:sp>
      <p:grpSp>
        <p:nvGrpSpPr>
          <p:cNvPr id="11277" name="Group 14"/>
          <p:cNvGrpSpPr/>
          <p:nvPr/>
        </p:nvGrpSpPr>
        <p:grpSpPr>
          <a:xfrm>
            <a:off x="2339975" y="2420938"/>
            <a:ext cx="4806950" cy="2090737"/>
            <a:chExt cx="3062" cy="1317"/>
          </a:xfrm>
        </p:grpSpPr>
        <p:sp>
          <p:nvSpPr>
            <p:cNvPr id="11278" name="Text Box 15"/>
            <p:cNvSpPr/>
            <p:nvPr/>
          </p:nvSpPr>
          <p:spPr>
            <a:xfrm>
              <a:off x="864" y="405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sz="2400">
                  <a:latin typeface="Tahoma"/>
                </a:rPr>
                <a:t>1</a:t>
              </a:r>
              <a:endParaRPr lang="zh-CN" sz="2400">
                <a:latin typeface="Tahoma"/>
              </a:endParaRPr>
            </a:p>
          </p:txBody>
        </p:sp>
        <p:sp>
          <p:nvSpPr>
            <p:cNvPr id="11279" name="Text Box 16"/>
            <p:cNvSpPr/>
            <p:nvPr/>
          </p:nvSpPr>
          <p:spPr>
            <a:xfrm>
              <a:off x="912" y="1029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 anchorCtr="0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"/>
                <a:buNone/>
                <a:defRPr lang="zh-CN" sz="1800" b="0" i="0" u="none" baseline="0">
                  <a:solidFill>
                    <a:schemeClr val="tx1"/>
                  </a:solidFill>
                  <a:latin typeface="Verdana"/>
                  <a:ea typeface="宋体"/>
                </a:defRPr>
              </a:lvl5pPr>
            </a:lstStyle>
            <a:p>
              <a:pPr marL="0" lvl="0" indent="0"/>
              <a:r>
                <a:rPr lang="zh-CN" sz="2400">
                  <a:latin typeface="Tahoma"/>
                </a:rPr>
                <a:t>0</a:t>
              </a:r>
              <a:endParaRPr lang="zh-CN" sz="2400">
                <a:latin typeface="Tahoma"/>
              </a:endParaRPr>
            </a:p>
          </p:txBody>
        </p:sp>
        <p:grpSp>
          <p:nvGrpSpPr>
            <p:cNvPr id="11280" name="Group 17"/>
            <p:cNvGrpSpPr/>
            <p:nvPr/>
          </p:nvGrpSpPr>
          <p:grpSpPr>
            <a:xfrm>
              <a:off x="0" y="0"/>
              <a:ext cx="3062" cy="1056"/>
              <a:chExt cx="3062" cy="1056"/>
            </a:xfrm>
          </p:grpSpPr>
          <p:cxnSp>
            <p:nvCxnSpPr>
              <p:cNvPr id="11281" name="AutoShape 18"/>
              <p:cNvCxnSpPr/>
              <p:nvPr/>
            </p:nvCxnSpPr>
            <p:spPr>
              <a:xfrm rot="16200000" flipH="1" flipV="1">
                <a:off x="467" y="389"/>
                <a:ext cx="1" cy="272"/>
              </a:xfrm>
              <a:prstGeom prst="curvedConnector3">
                <a:avLst>
                  <a:gd name="adj1" fmla="val -42700013"/>
                </a:avLst>
              </a:prstGeom>
              <a:noFill/>
              <a:ln>
                <a:solidFill>
                  <a:schemeClr val="tx1"/>
                </a:solidFill>
                <a:round/>
                <a:tailEnd type="triangle"/>
              </a:ln>
            </p:spPr>
          </p:cxnSp>
          <p:grpSp>
            <p:nvGrpSpPr>
              <p:cNvPr id="11282" name="Group 19"/>
              <p:cNvGrpSpPr/>
              <p:nvPr/>
            </p:nvGrpSpPr>
            <p:grpSpPr>
              <a:xfrm>
                <a:off x="0" y="0"/>
                <a:ext cx="3062" cy="1056"/>
                <a:chExt cx="3062" cy="1056"/>
              </a:xfrm>
            </p:grpSpPr>
            <p:sp>
              <p:nvSpPr>
                <p:cNvPr id="11283" name="Oval 20"/>
                <p:cNvSpPr/>
                <p:nvPr/>
              </p:nvSpPr>
              <p:spPr>
                <a:xfrm>
                  <a:off x="336" y="528"/>
                  <a:ext cx="288" cy="288"/>
                </a:xfrm>
                <a:prstGeom prst="ellipse">
                  <a:avLst/>
                </a:prstGeom>
                <a:solidFill>
                  <a:schemeClr val="accent1">
                    <a:alpha val="50195"/>
                  </a:schemeClr>
                </a:solidFill>
                <a:ln>
                  <a:solidFill>
                    <a:schemeClr val="tx1"/>
                  </a:solidFill>
                  <a:round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 algn="ctr"/>
                  <a:r>
                    <a:rPr lang="zh-CN" sz="2400">
                      <a:latin typeface="Tahoma"/>
                    </a:rPr>
                    <a:t>A</a:t>
                  </a:r>
                  <a:endParaRPr lang="zh-CN" sz="2400">
                    <a:latin typeface="Tahoma"/>
                  </a:endParaRPr>
                </a:p>
              </p:txBody>
            </p:sp>
            <p:sp>
              <p:nvSpPr>
                <p:cNvPr id="11284" name="Oval 21"/>
                <p:cNvSpPr/>
                <p:nvPr/>
              </p:nvSpPr>
              <p:spPr>
                <a:xfrm>
                  <a:off x="2488" y="528"/>
                  <a:ext cx="288" cy="288"/>
                </a:xfrm>
                <a:prstGeom prst="ellipse">
                  <a:avLst/>
                </a:prstGeom>
                <a:solidFill>
                  <a:schemeClr val="accent1">
                    <a:alpha val="50195"/>
                  </a:schemeClr>
                </a:solidFill>
                <a:ln>
                  <a:solidFill>
                    <a:schemeClr val="tx1"/>
                  </a:solidFill>
                  <a:round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 algn="ctr"/>
                  <a:r>
                    <a:rPr lang="zh-CN" sz="2400">
                      <a:latin typeface="Tahoma"/>
                    </a:rPr>
                    <a:t>C</a:t>
                  </a:r>
                  <a:endParaRPr lang="zh-CN" sz="2400">
                    <a:latin typeface="Tahoma"/>
                  </a:endParaRPr>
                </a:p>
              </p:txBody>
            </p:sp>
            <p:sp>
              <p:nvSpPr>
                <p:cNvPr id="11285" name="Oval 22"/>
                <p:cNvSpPr/>
                <p:nvPr/>
              </p:nvSpPr>
              <p:spPr>
                <a:xfrm>
                  <a:off x="1432" y="528"/>
                  <a:ext cx="288" cy="288"/>
                </a:xfrm>
                <a:prstGeom prst="ellipse">
                  <a:avLst/>
                </a:prstGeom>
                <a:solidFill>
                  <a:schemeClr val="accent1">
                    <a:alpha val="50195"/>
                  </a:schemeClr>
                </a:solidFill>
                <a:ln>
                  <a:solidFill>
                    <a:schemeClr val="tx1"/>
                  </a:solidFill>
                  <a:round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 algn="ctr"/>
                  <a:r>
                    <a:rPr lang="zh-CN" sz="2400">
                      <a:latin typeface="Tahoma"/>
                    </a:rPr>
                    <a:t>B</a:t>
                  </a:r>
                  <a:endParaRPr lang="zh-CN" sz="2400">
                    <a:latin typeface="Tahoma"/>
                  </a:endParaRPr>
                </a:p>
              </p:txBody>
            </p:sp>
            <p:sp>
              <p:nvSpPr>
                <p:cNvPr id="11286" name="Oval 23"/>
                <p:cNvSpPr/>
                <p:nvPr/>
              </p:nvSpPr>
              <p:spPr>
                <a:xfrm>
                  <a:off x="288" y="480"/>
                  <a:ext cx="384" cy="3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/>
                  <a:endParaRPr lang="zh-CN"/>
                </a:p>
              </p:txBody>
            </p:sp>
            <p:sp>
              <p:nvSpPr>
                <p:cNvPr id="11287" name="Oval 24"/>
                <p:cNvSpPr/>
                <p:nvPr/>
              </p:nvSpPr>
              <p:spPr>
                <a:xfrm>
                  <a:off x="1384" y="480"/>
                  <a:ext cx="384" cy="38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</p:spPr>
              <p:txBody>
                <a:bodyPr wrap="none" anchor="ctr" anchorCtr="0"/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/>
                  <a:endParaRPr lang="zh-CN"/>
                </a:p>
              </p:txBody>
            </p:sp>
            <p:cxnSp>
              <p:nvCxnSpPr>
                <p:cNvPr id="11288" name="Line 25"/>
                <p:cNvCxnSpPr/>
                <p:nvPr/>
              </p:nvCxnSpPr>
              <p:spPr>
                <a:xfrm flipV="1">
                  <a:off x="0" y="768"/>
                  <a:ext cx="336" cy="288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round/>
                  <a:tailEnd type="triangle"/>
                </a:ln>
              </p:spPr>
            </p:cxnSp>
            <p:cxnSp>
              <p:nvCxnSpPr>
                <p:cNvPr id="11289" name="Line 26"/>
                <p:cNvCxnSpPr/>
                <p:nvPr/>
              </p:nvCxnSpPr>
              <p:spPr>
                <a:xfrm>
                  <a:off x="664" y="672"/>
                  <a:ext cx="720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round/>
                  <a:tailEnd type="triangle"/>
                </a:ln>
              </p:spPr>
            </p:cxnSp>
            <p:cxnSp>
              <p:nvCxnSpPr>
                <p:cNvPr id="11290" name="Line 27"/>
                <p:cNvCxnSpPr/>
                <p:nvPr/>
              </p:nvCxnSpPr>
              <p:spPr>
                <a:xfrm>
                  <a:off x="1768" y="672"/>
                  <a:ext cx="720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  <a:round/>
                  <a:tailEnd type="triangle"/>
                </a:ln>
              </p:spPr>
            </p:cxnSp>
            <p:sp>
              <p:nvSpPr>
                <p:cNvPr id="11291" name="Text Box 28"/>
                <p:cNvSpPr/>
                <p:nvPr/>
              </p:nvSpPr>
              <p:spPr>
                <a:xfrm>
                  <a:off x="2002" y="384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anchor="t" anchorCtr="0">
                  <a:spAutoFit/>
                </a:bodyPr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/>
                  <a:r>
                    <a:rPr lang="zh-CN" sz="2400">
                      <a:latin typeface="Tahoma"/>
                    </a:rPr>
                    <a:t>1</a:t>
                  </a:r>
                  <a:endParaRPr lang="zh-CN" sz="2400">
                    <a:latin typeface="Tahoma"/>
                  </a:endParaRPr>
                </a:p>
              </p:txBody>
            </p:sp>
            <p:sp>
              <p:nvSpPr>
                <p:cNvPr id="11292" name="Text Box 29"/>
                <p:cNvSpPr/>
                <p:nvPr/>
              </p:nvSpPr>
              <p:spPr>
                <a:xfrm>
                  <a:off x="562" y="0"/>
                  <a:ext cx="22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anchor="t" anchorCtr="0">
                  <a:spAutoFit/>
                </a:bodyPr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/>
                  <a:r>
                    <a:rPr lang="zh-CN" sz="2400">
                      <a:latin typeface="Tahoma"/>
                    </a:rPr>
                    <a:t>0</a:t>
                  </a:r>
                  <a:endParaRPr lang="zh-CN" sz="2400">
                    <a:latin typeface="Tahoma"/>
                  </a:endParaRPr>
                </a:p>
              </p:txBody>
            </p:sp>
            <p:cxnSp>
              <p:nvCxnSpPr>
                <p:cNvPr id="11293" name="AutoShape 30"/>
                <p:cNvCxnSpPr>
                  <a:stCxn id="11287" idx="3"/>
                  <a:endCxn id="11286" idx="5"/>
                </p:cNvCxnSpPr>
                <p:nvPr/>
              </p:nvCxnSpPr>
              <p:spPr>
                <a:xfrm rot="5400000">
                  <a:off x="1023" y="393"/>
                  <a:ext cx="1" cy="824"/>
                </a:xfrm>
                <a:prstGeom prst="curvedConnector3">
                  <a:avLst>
                    <a:gd name="adj1" fmla="val 20000009"/>
                  </a:avLst>
                </a:prstGeom>
                <a:noFill/>
                <a:ln>
                  <a:solidFill>
                    <a:schemeClr val="tx1"/>
                  </a:solidFill>
                  <a:round/>
                  <a:tailEnd type="triangle"/>
                </a:ln>
              </p:spPr>
            </p:cxnSp>
            <p:sp>
              <p:nvSpPr>
                <p:cNvPr id="11294" name="Text Box 31"/>
                <p:cNvSpPr/>
                <p:nvPr/>
              </p:nvSpPr>
              <p:spPr>
                <a:xfrm>
                  <a:off x="2674" y="48"/>
                  <a:ext cx="388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anchor="t" anchorCtr="0">
                  <a:spAutoFit/>
                </a:bodyPr>
                <a:lstStyle>
                  <a:lvl1pPr marL="0" lvl="0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1pPr>
                  <a:lvl2pPr marL="457200" lvl="1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2pPr>
                  <a:lvl3pPr marL="914400" lvl="2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3pPr>
                  <a:lvl4pPr marL="1371600" lvl="3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4pPr>
                  <a:lvl5pPr marL="1828800" lvl="4" indent="0" algn="l" defTabSz="91440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"/>
                    <a:buNone/>
                    <a:defRPr lang="zh-CN" sz="1800" b="0" i="0" u="none" baseline="0">
                      <a:solidFill>
                        <a:schemeClr val="tx1"/>
                      </a:solidFill>
                      <a:latin typeface="Verdana"/>
                      <a:ea typeface="宋体"/>
                    </a:defRPr>
                  </a:lvl5pPr>
                </a:lstStyle>
                <a:p>
                  <a:pPr marL="0" lvl="0" indent="0"/>
                  <a:r>
                    <a:rPr lang="zh-CN" sz="2400">
                      <a:latin typeface="Tahoma"/>
                    </a:rPr>
                    <a:t>0,1</a:t>
                  </a:r>
                  <a:endParaRPr lang="zh-CN" sz="2400">
                    <a:latin typeface="Tahoma"/>
                  </a:endParaRPr>
                </a:p>
              </p:txBody>
            </p:sp>
            <p:cxnSp>
              <p:nvCxnSpPr>
                <p:cNvPr id="11295" name="AutoShape 32"/>
                <p:cNvCxnSpPr>
                  <a:stCxn id="11284" idx="7"/>
                  <a:endCxn id="11284" idx="1"/>
                </p:cNvCxnSpPr>
                <p:nvPr/>
              </p:nvCxnSpPr>
              <p:spPr>
                <a:xfrm rot="16200000" flipH="1" flipV="1">
                  <a:off x="2627" y="465"/>
                  <a:ext cx="1" cy="204"/>
                </a:xfrm>
                <a:prstGeom prst="curvedConnector3">
                  <a:avLst>
                    <a:gd name="adj1" fmla="val -18600009"/>
                  </a:avLst>
                </a:prstGeom>
                <a:noFill/>
                <a:ln>
                  <a:solidFill>
                    <a:schemeClr val="tx1"/>
                  </a:solidFill>
                  <a:round/>
                  <a:tailEnd type="triangle"/>
                </a:ln>
              </p:spPr>
            </p:cxnSp>
          </p:grpSp>
        </p:grpSp>
      </p:grpSp>
      <p:sp>
        <p:nvSpPr>
          <p:cNvPr id="11296" name="Rectangle 33"/>
          <p:cNvSpPr/>
          <p:nvPr/>
        </p:nvSpPr>
        <p:spPr>
          <a:xfrm>
            <a:off x="3571875" y="4462463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89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A Mathematical </a:t>
            </a:r>
            <a:r>
              <a:rPr lang="zh-CN">
                <a:latin typeface="Arial"/>
              </a:rPr>
              <a:t>“</a:t>
            </a:r>
            <a:r>
              <a:rPr lang="zh-CN"/>
              <a:t>Cousin</a:t>
            </a:r>
            <a:r>
              <a:rPr lang="zh-CN">
                <a:latin typeface="Arial"/>
              </a:rPr>
              <a:t>”</a:t>
            </a:r>
            <a:endParaRPr lang="zh-CN"/>
          </a:p>
        </p:txBody>
      </p:sp>
      <p:sp>
        <p:nvSpPr>
          <p:cNvPr id="12290" name="Rectangle 3"/>
          <p:cNvSpPr/>
          <p:nvPr>
            <p:ph type="body" idx="1"/>
          </p:nvPr>
        </p:nvSpPr>
        <p:spPr>
          <a:xfrm>
            <a:off x="539750" y="1773238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469900" lvl="0" indent="-469900">
              <a:buNone/>
            </a:pPr>
            <a:r>
              <a:rPr lang="zh-CN" sz="2600">
                <a:solidFill>
                  <a:schemeClr val="accent2"/>
                </a:solidFill>
              </a:rPr>
              <a:t>Markov Chain: </a:t>
            </a:r>
            <a:endParaRPr lang="zh-CN" sz="2600">
              <a:solidFill>
                <a:schemeClr val="accent2"/>
              </a:solidFill>
            </a:endParaRPr>
          </a:p>
          <a:p>
            <a:pPr marL="469900" lvl="0" indent="-469900">
              <a:buNone/>
            </a:pPr>
            <a:r>
              <a:rPr lang="zh-CN" sz="2000">
                <a:solidFill>
                  <a:srgbClr val="0000FF"/>
                </a:solidFill>
              </a:rPr>
              <a:t>How to define a probabilistic automaton </a:t>
            </a:r>
            <a:endParaRPr lang="zh-CN" sz="2000">
              <a:solidFill>
                <a:srgbClr val="0000FF"/>
              </a:solidFill>
            </a:endParaRPr>
          </a:p>
          <a:p>
            <a:pPr marL="469900" lvl="0" indent="-469900">
              <a:buNone/>
            </a:pPr>
            <a:endParaRPr lang="zh-CN" sz="2000">
              <a:solidFill>
                <a:srgbClr val="0000FF"/>
              </a:solidFill>
            </a:endParaRPr>
          </a:p>
        </p:txBody>
      </p:sp>
      <p:graphicFrame>
        <p:nvGraphicFramePr>
          <p:cNvPr id="12291" name="内容占位符 21507"/>
          <p:cNvGraphicFramePr/>
          <p:nvPr>
            <p:ph idx="4294967295"/>
          </p:nvPr>
        </p:nvGraphicFramePr>
        <p:xfrm>
          <a:off x="323850" y="3500438"/>
          <a:ext cx="3024188" cy="2016125"/>
        </p:xfrm>
        <a:graphic>
          <a:graphicData uri="http://schemas.openxmlformats.org/drawingml/2006/table">
            <a:tbl>
              <a:tblGrid>
                <a:gridCol w="755650"/>
                <a:gridCol w="757238"/>
                <a:gridCol w="755650"/>
                <a:gridCol w="755650"/>
              </a:tblGrid>
              <a:tr h="504825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A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B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C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03238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A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1/4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1/8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5/8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03238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B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1/4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3/8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3/8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04825"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C</a:t>
                      </a:r>
                      <a:endParaRPr lang="zh-CN" sz="2600"/>
                    </a:p>
                  </a:txBody>
                  <a:tcPr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1/2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1/2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 lIns="91440" tIns="45720" rIns="91440" bIns="45720" anchor="t" anchorCtr="0"/>
                    <a:lstStyle>
                      <a:lvl1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1pPr>
                      <a:lvl2pPr marL="457200" lvl="1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2pPr>
                      <a:lvl3pPr marL="914400" lvl="2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3pPr>
                      <a:lvl4pPr marL="1371600" lvl="3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4pPr>
                      <a:lvl5pPr marL="1828800" lvl="4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"/>
                        <a:buNone/>
                        <a:defRPr lang="zh-CN" sz="1800" b="0" i="0" u="none" baseline="0">
                          <a:solidFill>
                            <a:schemeClr val="tx1"/>
                          </a:solidFill>
                          <a:latin typeface="Verdana"/>
                          <a:ea typeface="宋体"/>
                        </a:defRPr>
                      </a:lvl5pPr>
                    </a:lstStyle>
                    <a:p>
                      <a:pPr marL="0" lvl="0" inden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</a:pPr>
                      <a:r>
                        <a:rPr lang="zh-CN" sz="2600"/>
                        <a:t>0</a:t>
                      </a:r>
                      <a:endParaRPr lang="zh-CN" sz="2600"/>
                    </a:p>
                  </a:txBody>
                  <a:tcPr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18" name="Oval 31"/>
          <p:cNvSpPr/>
          <p:nvPr/>
        </p:nvSpPr>
        <p:spPr>
          <a:xfrm>
            <a:off x="5651500" y="206057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A</a:t>
            </a:r>
            <a:endParaRPr lang="zh-CN"/>
          </a:p>
        </p:txBody>
      </p:sp>
      <p:sp>
        <p:nvSpPr>
          <p:cNvPr id="12319" name="Oval 32"/>
          <p:cNvSpPr/>
          <p:nvPr/>
        </p:nvSpPr>
        <p:spPr>
          <a:xfrm>
            <a:off x="4140200" y="41497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B</a:t>
            </a:r>
            <a:endParaRPr lang="zh-CN"/>
          </a:p>
        </p:txBody>
      </p:sp>
      <p:sp>
        <p:nvSpPr>
          <p:cNvPr id="12320" name="Oval 33"/>
          <p:cNvSpPr/>
          <p:nvPr/>
        </p:nvSpPr>
        <p:spPr>
          <a:xfrm>
            <a:off x="7380288" y="4149725"/>
            <a:ext cx="914400" cy="914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 algn="ctr"/>
            <a:r>
              <a:rPr lang="zh-CN"/>
              <a:t>C</a:t>
            </a:r>
            <a:endParaRPr lang="zh-CN"/>
          </a:p>
        </p:txBody>
      </p:sp>
      <p:cxnSp>
        <p:nvCxnSpPr>
          <p:cNvPr id="12321" name="AutoShape 34"/>
          <p:cNvCxnSpPr>
            <a:stCxn id="12318" idx="2"/>
            <a:endCxn id="12319" idx="1"/>
          </p:cNvCxnSpPr>
          <p:nvPr/>
        </p:nvCxnSpPr>
        <p:spPr>
          <a:xfrm rot="10800000" flipV="1">
            <a:off x="4273550" y="2517775"/>
            <a:ext cx="1377950" cy="17653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2" name="AutoShape 35"/>
          <p:cNvCxnSpPr>
            <a:stCxn id="12318" idx="6"/>
            <a:endCxn id="12320" idx="7"/>
          </p:cNvCxnSpPr>
          <p:nvPr/>
        </p:nvCxnSpPr>
        <p:spPr>
          <a:xfrm>
            <a:off x="6565900" y="2517775"/>
            <a:ext cx="1595438" cy="17653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3" name="AutoShape 36"/>
          <p:cNvCxnSpPr>
            <a:stCxn id="12318" idx="1"/>
            <a:endCxn id="12318" idx="7"/>
          </p:cNvCxnSpPr>
          <p:nvPr/>
        </p:nvCxnSpPr>
        <p:spPr>
          <a:xfrm rot="5400000" flipV="1">
            <a:off x="6106319" y="1869282"/>
            <a:ext cx="1587" cy="647700"/>
          </a:xfrm>
          <a:prstGeom prst="curvedConnector3">
            <a:avLst>
              <a:gd name="adj1" fmla="val -4360001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4" name="AutoShape 37"/>
          <p:cNvCxnSpPr>
            <a:stCxn id="12319" idx="4"/>
            <a:endCxn id="12320" idx="4"/>
          </p:cNvCxnSpPr>
          <p:nvPr/>
        </p:nvCxnSpPr>
        <p:spPr>
          <a:xfrm rot="16200000" flipH="1">
            <a:off x="6216650" y="3444875"/>
            <a:ext cx="1588" cy="3240088"/>
          </a:xfrm>
          <a:prstGeom prst="curvedConnector3">
            <a:avLst>
              <a:gd name="adj1" fmla="val 3720001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5" name="AutoShape 38"/>
          <p:cNvCxnSpPr>
            <a:stCxn id="12319" idx="6"/>
            <a:endCxn id="12318" idx="4"/>
          </p:cNvCxnSpPr>
          <p:nvPr/>
        </p:nvCxnSpPr>
        <p:spPr>
          <a:xfrm flipV="1">
            <a:off x="5054600" y="2974975"/>
            <a:ext cx="1054100" cy="163195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6" name="AutoShape 39"/>
          <p:cNvCxnSpPr>
            <a:stCxn id="12320" idx="2"/>
            <a:endCxn id="12318" idx="5"/>
          </p:cNvCxnSpPr>
          <p:nvPr/>
        </p:nvCxnSpPr>
        <p:spPr>
          <a:xfrm rot="10800000">
            <a:off x="6432550" y="2841625"/>
            <a:ext cx="947738" cy="1765300"/>
          </a:xfrm>
          <a:prstGeom prst="curvedConnector2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7" name="AutoShape 40"/>
          <p:cNvCxnSpPr>
            <a:stCxn id="12320" idx="3"/>
            <a:endCxn id="12319" idx="5"/>
          </p:cNvCxnSpPr>
          <p:nvPr/>
        </p:nvCxnSpPr>
        <p:spPr>
          <a:xfrm rot="5400000">
            <a:off x="6216650" y="3635375"/>
            <a:ext cx="1588" cy="2592388"/>
          </a:xfrm>
          <a:prstGeom prst="curvedConnector3">
            <a:avLst>
              <a:gd name="adj1" fmla="val 22800009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8" name="AutoShape 41"/>
          <p:cNvCxnSpPr>
            <a:stCxn id="12319" idx="2"/>
            <a:endCxn id="12319" idx="3"/>
          </p:cNvCxnSpPr>
          <p:nvPr/>
        </p:nvCxnSpPr>
        <p:spPr>
          <a:xfrm rot="10800000" flipH="1" flipV="1">
            <a:off x="4140200" y="4606925"/>
            <a:ext cx="133350" cy="323850"/>
          </a:xfrm>
          <a:prstGeom prst="curvedConnector4">
            <a:avLst>
              <a:gd name="adj1" fmla="val -372620"/>
              <a:gd name="adj2" fmla="val 21176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cxnSp>
        <p:nvCxnSpPr>
          <p:cNvPr id="12329" name="AutoShape 42"/>
          <p:cNvCxnSpPr>
            <a:stCxn id="12320" idx="6"/>
            <a:endCxn id="12320" idx="5"/>
          </p:cNvCxnSpPr>
          <p:nvPr/>
        </p:nvCxnSpPr>
        <p:spPr>
          <a:xfrm flipH="1">
            <a:off x="8161338" y="4606925"/>
            <a:ext cx="133350" cy="323850"/>
          </a:xfrm>
          <a:prstGeom prst="curvedConnector4">
            <a:avLst>
              <a:gd name="adj1" fmla="val -628574"/>
              <a:gd name="adj2" fmla="val 211763"/>
            </a:avLst>
          </a:prstGeom>
          <a:noFill/>
          <a:ln>
            <a:solidFill>
              <a:schemeClr val="tx1"/>
            </a:solidFill>
            <a:round/>
            <a:tailEnd type="triangle"/>
          </a:ln>
        </p:spPr>
      </p:cxnSp>
      <p:sp>
        <p:nvSpPr>
          <p:cNvPr id="12330" name="Text Box 43"/>
          <p:cNvSpPr/>
          <p:nvPr/>
        </p:nvSpPr>
        <p:spPr>
          <a:xfrm>
            <a:off x="6208713" y="1355725"/>
            <a:ext cx="57943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1/4</a:t>
            </a:r>
            <a:endParaRPr lang="zh-CN"/>
          </a:p>
        </p:txBody>
      </p:sp>
      <p:sp>
        <p:nvSpPr>
          <p:cNvPr id="12331" name="Text Box 44"/>
          <p:cNvSpPr/>
          <p:nvPr/>
        </p:nvSpPr>
        <p:spPr>
          <a:xfrm>
            <a:off x="4408488" y="2724150"/>
            <a:ext cx="57943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1/8</a:t>
            </a:r>
            <a:endParaRPr lang="zh-CN"/>
          </a:p>
        </p:txBody>
      </p:sp>
      <p:sp>
        <p:nvSpPr>
          <p:cNvPr id="12332" name="Text Box 45"/>
          <p:cNvSpPr/>
          <p:nvPr/>
        </p:nvSpPr>
        <p:spPr>
          <a:xfrm>
            <a:off x="7575550" y="2795588"/>
            <a:ext cx="579438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5/8</a:t>
            </a:r>
            <a:endParaRPr lang="zh-CN"/>
          </a:p>
        </p:txBody>
      </p:sp>
      <p:sp>
        <p:nvSpPr>
          <p:cNvPr id="12333" name="Text Box 46"/>
          <p:cNvSpPr/>
          <p:nvPr/>
        </p:nvSpPr>
        <p:spPr>
          <a:xfrm>
            <a:off x="5559425" y="3587750"/>
            <a:ext cx="57943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1/4</a:t>
            </a:r>
            <a:endParaRPr lang="zh-CN"/>
          </a:p>
        </p:txBody>
      </p:sp>
      <p:sp>
        <p:nvSpPr>
          <p:cNvPr id="12334" name="Text Box 47"/>
          <p:cNvSpPr/>
          <p:nvPr/>
        </p:nvSpPr>
        <p:spPr>
          <a:xfrm>
            <a:off x="3400425" y="4956175"/>
            <a:ext cx="579438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3/8</a:t>
            </a:r>
            <a:endParaRPr lang="zh-CN"/>
          </a:p>
        </p:txBody>
      </p:sp>
      <p:sp>
        <p:nvSpPr>
          <p:cNvPr id="12335" name="Text Box 48"/>
          <p:cNvSpPr/>
          <p:nvPr/>
        </p:nvSpPr>
        <p:spPr>
          <a:xfrm>
            <a:off x="5992813" y="5532438"/>
            <a:ext cx="5794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3/8</a:t>
            </a:r>
            <a:endParaRPr lang="zh-CN"/>
          </a:p>
        </p:txBody>
      </p:sp>
      <p:sp>
        <p:nvSpPr>
          <p:cNvPr id="12336" name="Text Box 49"/>
          <p:cNvSpPr/>
          <p:nvPr/>
        </p:nvSpPr>
        <p:spPr>
          <a:xfrm>
            <a:off x="6640513" y="3516313"/>
            <a:ext cx="579437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1/2</a:t>
            </a:r>
            <a:endParaRPr lang="zh-CN"/>
          </a:p>
        </p:txBody>
      </p:sp>
      <p:sp>
        <p:nvSpPr>
          <p:cNvPr id="12337" name="Text Box 50"/>
          <p:cNvSpPr/>
          <p:nvPr/>
        </p:nvSpPr>
        <p:spPr>
          <a:xfrm>
            <a:off x="5992813" y="4956175"/>
            <a:ext cx="579437" cy="366713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1/2</a:t>
            </a:r>
            <a:endParaRPr lang="zh-CN"/>
          </a:p>
        </p:txBody>
      </p:sp>
      <p:sp>
        <p:nvSpPr>
          <p:cNvPr id="12338" name="Text Box 51"/>
          <p:cNvSpPr/>
          <p:nvPr/>
        </p:nvSpPr>
        <p:spPr>
          <a:xfrm>
            <a:off x="8801100" y="4668838"/>
            <a:ext cx="330200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/>
              <a:t>0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3313" name="Rectangle 2"/>
          <p:cNvSpPr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/>
              <a:t>Formal Definition </a:t>
            </a:r>
            <a:endParaRPr lang="zh-CN"/>
          </a:p>
        </p:txBody>
      </p:sp>
      <p:sp>
        <p:nvSpPr>
          <p:cNvPr id="13314" name="Rectangle 3"/>
          <p:cNvSpPr/>
          <p:nvPr>
            <p:ph type="body" idx="1"/>
          </p:nvPr>
        </p:nvSpPr>
        <p:spPr>
          <a:xfrm>
            <a:off x="566738" y="1752600"/>
            <a:ext cx="8108950" cy="42687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>
              <a:buNone/>
            </a:pPr>
            <a:r>
              <a:rPr lang="zh-CN" sz="2400"/>
              <a:t>A </a:t>
            </a:r>
            <a:r>
              <a:rPr lang="zh-CN" sz="2400">
                <a:solidFill>
                  <a:schemeClr val="accent2"/>
                </a:solidFill>
              </a:rPr>
              <a:t>deterministic</a:t>
            </a:r>
            <a:r>
              <a:rPr lang="zh-CN" sz="2400"/>
              <a:t> </a:t>
            </a:r>
            <a:r>
              <a:rPr lang="zh-CN" sz="2400">
                <a:solidFill>
                  <a:schemeClr val="accent2"/>
                </a:solidFill>
              </a:rPr>
              <a:t>finite automaton</a:t>
            </a:r>
            <a:r>
              <a:rPr lang="zh-CN" sz="2400"/>
              <a:t> </a:t>
            </a:r>
            <a:r>
              <a:rPr lang="zh-CN" sz="2400">
                <a:solidFill>
                  <a:srgbClr val="0000FF"/>
                </a:solidFill>
              </a:rPr>
              <a:t>(DFA)</a:t>
            </a:r>
            <a:r>
              <a:rPr lang="zh-CN" sz="2400"/>
              <a:t> is a 5 tuple</a:t>
            </a:r>
            <a:endParaRPr lang="zh-CN" sz="2400"/>
          </a:p>
          <a:p>
            <a:pPr marL="571500" lvl="0" indent="-571500">
              <a:buNone/>
            </a:pP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Q is a finite set called the </a:t>
            </a:r>
            <a:r>
              <a:rPr lang="zh-CN" sz="2400">
                <a:solidFill>
                  <a:schemeClr val="accent2"/>
                </a:solidFill>
              </a:rPr>
              <a:t>states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is a finite set called the </a:t>
            </a:r>
            <a:r>
              <a:rPr lang="zh-CN" sz="2400">
                <a:solidFill>
                  <a:schemeClr val="accent2"/>
                </a:solidFill>
              </a:rPr>
              <a:t>alphabet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         is the </a:t>
            </a:r>
            <a:r>
              <a:rPr lang="zh-CN" sz="2400">
                <a:solidFill>
                  <a:schemeClr val="accent2"/>
                </a:solidFill>
              </a:rPr>
              <a:t>transition function</a:t>
            </a:r>
            <a:r>
              <a:rPr lang="zh-CN" sz="2400"/>
              <a:t>;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is the start state, and </a:t>
            </a:r>
            <a:endParaRPr lang="zh-CN" sz="2400"/>
          </a:p>
          <a:p>
            <a:pPr marL="571500" lvl="0" indent="-571500">
              <a:buAutoNum type="arabicPeriod"/>
            </a:pPr>
            <a:r>
              <a:rPr lang="zh-CN" sz="2400"/>
              <a:t>          is the set of accepting states. </a:t>
            </a:r>
            <a:endParaRPr lang="zh-CN" sz="2400"/>
          </a:p>
        </p:txBody>
      </p:sp>
      <p:pic>
        <p:nvPicPr>
          <p:cNvPr id="13315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755650" y="2205038"/>
            <a:ext cx="1728788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6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1187450" y="3141663"/>
            <a:ext cx="33020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7" name="Object 6"/>
          <p:cNvPicPr/>
          <p:nvPr/>
        </p:nvPicPr>
        <p:blipFill>
          <a:blip r:embed="rId4"/>
          <a:stretch/>
        </p:blipFill>
        <p:spPr>
          <a:xfrm>
            <a:off x="1403350" y="3573463"/>
            <a:ext cx="151288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8" name="Object 7"/>
          <p:cNvPicPr/>
          <p:nvPr/>
        </p:nvPicPr>
        <p:blipFill>
          <a:blip r:embed="rId5"/>
          <a:stretch/>
        </p:blipFill>
        <p:spPr>
          <a:xfrm>
            <a:off x="1476375" y="3933825"/>
            <a:ext cx="365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9" name="Object 8"/>
          <p:cNvPicPr/>
          <p:nvPr/>
        </p:nvPicPr>
        <p:blipFill>
          <a:blip r:embed="rId6"/>
          <a:stretch/>
        </p:blipFill>
        <p:spPr>
          <a:xfrm>
            <a:off x="1258888" y="4508500"/>
            <a:ext cx="936625" cy="36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7" name="Rectangle 2"/>
          <p:cNvSpPr/>
          <p:nvPr>
            <p:ph type="title"/>
          </p:nvPr>
        </p:nvSpPr>
        <p:spPr>
          <a:xfrm>
            <a:off x="539750" y="33337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1pPr>
            <a:lvl2pPr lvl="1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2pPr>
            <a:lvl3pPr lvl="2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3pPr>
            <a:lvl4pPr lvl="3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4pPr>
            <a:lvl5pPr lvl="4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5pPr>
            <a:lvl6pPr marL="457200" lvl="5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6pPr>
            <a:lvl7pPr marL="914400" lvl="6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7pPr>
            <a:lvl8pPr marL="1371600" lvl="7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8pPr>
            <a:lvl9pPr marL="1828800" lvl="8" algn="l">
              <a:spcBef>
                <a:spcPct val="0"/>
              </a:spcBef>
              <a:spcAft>
                <a:spcPct val="0"/>
              </a:spcAft>
              <a:defRPr lang="zh-CN" sz="3800">
                <a:solidFill>
                  <a:schemeClr val="tx2"/>
                </a:solidFill>
                <a:latin typeface="Verdana"/>
                <a:ea typeface="宋体"/>
              </a:defRPr>
            </a:lvl9pPr>
          </a:lstStyle>
          <a:p>
            <a:pPr lvl="0"/>
            <a:r>
              <a:rPr lang="zh-CN" sz="3400"/>
              <a:t>Formal Definition of Computation</a:t>
            </a:r>
            <a:endParaRPr lang="zh-CN" sz="3400"/>
          </a:p>
        </p:txBody>
      </p:sp>
      <p:sp>
        <p:nvSpPr>
          <p:cNvPr id="14338" name="Rectangle 3"/>
          <p:cNvSpPr/>
          <p:nvPr>
            <p:ph type="body" idx="1"/>
          </p:nvPr>
        </p:nvSpPr>
        <p:spPr>
          <a:xfrm>
            <a:off x="250825" y="1773238"/>
            <a:ext cx="8569325" cy="4340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>
            <a:lvl1pPr marL="469900" lvl="0" indent="-46990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800">
                <a:solidFill>
                  <a:schemeClr val="tx1"/>
                </a:solidFill>
                <a:latin typeface="Verdana"/>
                <a:ea typeface="宋体"/>
              </a:defRPr>
            </a:lvl1pPr>
            <a:lvl2pPr marL="908050" lvl="1" indent="-436562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2400">
                <a:solidFill>
                  <a:schemeClr val="tx1"/>
                </a:solidFill>
                <a:latin typeface="Verdana"/>
                <a:ea typeface="宋体"/>
              </a:defRPr>
            </a:lvl2pPr>
            <a:lvl3pPr marL="1304925" lvl="2" indent="-395288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o"/>
              <a:defRPr lang="zh-CN" sz="2000">
                <a:solidFill>
                  <a:schemeClr val="tx1"/>
                </a:solidFill>
                <a:latin typeface="Verdana"/>
                <a:ea typeface="宋体"/>
              </a:defRPr>
            </a:lvl3pPr>
            <a:lvl4pPr marL="1693862" lvl="3" indent="-38735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n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4pPr>
            <a:lvl5pPr marL="2093912" lvl="4" indent="-398462" algn="l" defTabSz="91440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lang="zh-CN" sz="180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571500" lvl="0" indent="-571500"/>
            <a:r>
              <a:rPr lang="zh-CN" sz="2600">
                <a:solidFill>
                  <a:srgbClr val="0000FF"/>
                </a:solidFill>
              </a:rPr>
              <a:t>A DFA M accepts input w</a:t>
            </a:r>
            <a:r>
              <a:rPr lang="zh-CN" sz="2600"/>
              <a:t>  if w can be written as                      where         and </a:t>
            </a:r>
            <a:r>
              <a:rPr lang="zh-CN" sz="2600">
                <a:solidFill>
                  <a:schemeClr val="accent2"/>
                </a:solidFill>
              </a:rPr>
              <a:t>sequences</a:t>
            </a:r>
            <a:r>
              <a:rPr lang="zh-CN" sz="2600"/>
              <a:t> of states                     </a:t>
            </a:r>
            <a:r>
              <a:rPr lang="zh-CN" sz="2600">
                <a:solidFill>
                  <a:schemeClr val="accent2"/>
                </a:solidFill>
              </a:rPr>
              <a:t>exist</a:t>
            </a:r>
            <a:r>
              <a:rPr lang="zh-CN" sz="2600"/>
              <a:t> that satisfy the following </a:t>
            </a:r>
            <a:r>
              <a:rPr lang="zh-CN" sz="2600">
                <a:solidFill>
                  <a:schemeClr val="accent2"/>
                </a:solidFill>
              </a:rPr>
              <a:t>conditions</a:t>
            </a:r>
            <a:r>
              <a:rPr lang="zh-CN" sz="2600"/>
              <a:t>: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       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For                , we have                   </a:t>
            </a:r>
            <a:endParaRPr lang="zh-CN" sz="2600"/>
          </a:p>
          <a:p>
            <a:pPr marL="571500" lvl="0" indent="-571500">
              <a:buAutoNum type="arabicPeriod"/>
            </a:pPr>
            <a:r>
              <a:rPr lang="zh-CN" sz="2600"/>
              <a:t>r</a:t>
            </a:r>
            <a:r>
              <a:rPr lang="zh-CN" sz="2000"/>
              <a:t>m</a:t>
            </a:r>
            <a:r>
              <a:rPr lang="zh-CN" sz="2600"/>
              <a:t> is an accept state.    </a:t>
            </a:r>
            <a:endParaRPr lang="zh-CN" sz="2600"/>
          </a:p>
          <a:p>
            <a:pPr marL="571500" lvl="0" indent="-571500">
              <a:buAutoNum type="arabicPeriod"/>
            </a:pPr>
            <a:endParaRPr lang="zh-CN" sz="2600"/>
          </a:p>
        </p:txBody>
      </p:sp>
      <p:pic>
        <p:nvPicPr>
          <p:cNvPr id="14339" name="Object 4"/>
          <p:cNvPicPr/>
          <p:nvPr>
            <p:ph idx="2"/>
          </p:nvPr>
        </p:nvPicPr>
        <p:blipFill>
          <a:blip r:embed="rId2"/>
          <a:stretch/>
        </p:blipFill>
        <p:spPr>
          <a:xfrm>
            <a:off x="1403350" y="2205038"/>
            <a:ext cx="230505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0" name="Object 5"/>
          <p:cNvPicPr/>
          <p:nvPr>
            <p:ph idx="3"/>
          </p:nvPr>
        </p:nvPicPr>
        <p:blipFill>
          <a:blip r:embed="rId3"/>
          <a:stretch/>
        </p:blipFill>
        <p:spPr>
          <a:xfrm>
            <a:off x="4994275" y="2205038"/>
            <a:ext cx="812800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1" name="Object 6"/>
          <p:cNvPicPr/>
          <p:nvPr/>
        </p:nvPicPr>
        <p:blipFill>
          <a:blip r:embed="rId4"/>
          <a:stretch/>
        </p:blipFill>
        <p:spPr>
          <a:xfrm>
            <a:off x="2411413" y="2636838"/>
            <a:ext cx="2519362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Object 7"/>
          <p:cNvPicPr/>
          <p:nvPr/>
        </p:nvPicPr>
        <p:blipFill>
          <a:blip r:embed="rId5"/>
          <a:stretch/>
        </p:blipFill>
        <p:spPr>
          <a:xfrm>
            <a:off x="827088" y="3500438"/>
            <a:ext cx="93662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3" name="Object 8"/>
          <p:cNvPicPr/>
          <p:nvPr/>
        </p:nvPicPr>
        <p:blipFill>
          <a:blip r:embed="rId6"/>
          <a:stretch/>
        </p:blipFill>
        <p:spPr>
          <a:xfrm>
            <a:off x="1547813" y="4005263"/>
            <a:ext cx="16573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4" name="Object 9"/>
          <p:cNvPicPr/>
          <p:nvPr/>
        </p:nvPicPr>
        <p:blipFill>
          <a:blip r:embed="rId7"/>
          <a:stretch/>
        </p:blipFill>
        <p:spPr>
          <a:xfrm>
            <a:off x="5148263" y="3997325"/>
            <a:ext cx="1584325" cy="388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45" name="Text Box 10"/>
          <p:cNvSpPr/>
          <p:nvPr/>
        </p:nvSpPr>
        <p:spPr>
          <a:xfrm>
            <a:off x="2268538" y="5373688"/>
            <a:ext cx="4454525" cy="366712"/>
          </a:xfrm>
          <a:prstGeom prst="rect">
            <a:avLst/>
          </a:prstGeom>
          <a:noFill/>
          <a:ln>
            <a:noFill/>
          </a:ln>
        </p:spPr>
        <p:txBody>
          <a:bodyPr wrap="none" anchor="t" anchorCtr="0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"/>
              <a:buNone/>
              <a:defRPr lang="zh-CN" sz="1800" b="0" i="0" u="none" baseline="0">
                <a:solidFill>
                  <a:schemeClr val="tx1"/>
                </a:solidFill>
                <a:latin typeface="Verdana"/>
                <a:ea typeface="宋体"/>
              </a:defRPr>
            </a:lvl5pPr>
          </a:lstStyle>
          <a:p>
            <a:pPr marL="0" lvl="0" indent="0"/>
            <a:r>
              <a:rPr lang="zh-CN">
                <a:solidFill>
                  <a:schemeClr val="accent2"/>
                </a:solidFill>
              </a:rPr>
              <a:t>Computations,Derivations and Proofs</a:t>
            </a:r>
            <a:endParaRPr 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