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921f312c6a74f6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6858000" cy="9144000"/>
  <p:defaultTextStyle>
    <a:lvl1pPr marL="0" lvl="0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1pPr>
    <a:lvl2pPr marL="457200" lvl="1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2pPr>
    <a:lvl3pPr marL="914400" lvl="2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3pPr>
    <a:lvl4pPr marL="1371600" lvl="3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4pPr>
    <a:lvl5pPr marL="1828800" lvl="4" indent="0" algn="l" defTabSz="914400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tx1"/>
        </a:solidFill>
        <a:latin typeface="Verdana"/>
        <a:ea typeface="宋体"/>
      </a:defRPr>
    </a:lvl5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Master" Target="/ppt/slideMasters/slideMaster2.xml" Id="rId2" /><Relationship Type="http://schemas.openxmlformats.org/officeDocument/2006/relationships/theme" Target="/ppt/slideMasters/theme/theme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slide" Target="/ppt/slides/slide20.xml" Id="rId23" /><Relationship Type="http://schemas.openxmlformats.org/officeDocument/2006/relationships/slide" Target="/ppt/slides/slide21.xml" Id="rId24" /><Relationship Type="http://schemas.openxmlformats.org/officeDocument/2006/relationships/slide" Target="/ppt/slides/slide22.xml" Id="rId25" /><Relationship Type="http://schemas.openxmlformats.org/officeDocument/2006/relationships/slide" Target="/ppt/slides/slide23.xml" Id="rId26" /><Relationship Type="http://schemas.openxmlformats.org/officeDocument/2006/relationships/slide" Target="/ppt/slides/slide24.xml" Id="rId27" /><Relationship Type="http://schemas.openxmlformats.org/officeDocument/2006/relationships/slide" Target="/ppt/slides/slide25.xml" Id="rId28" /><Relationship Type="http://schemas.openxmlformats.org/officeDocument/2006/relationships/slide" Target="/ppt/slides/slide26.xml" Id="rId29" /><Relationship Type="http://schemas.openxmlformats.org/officeDocument/2006/relationships/slide" Target="/ppt/slides/slide27.xml" Id="rId30" /><Relationship Type="http://schemas.openxmlformats.org/officeDocument/2006/relationships/tableStyles" Target="/ppt/tableStyles.xml" Id="rId31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Relationship Type="http://schemas.openxmlformats.org/officeDocument/2006/relationships/image" Target="/ppt/media/image.png" Id="rId2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blipFill rotWithShape="0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18434" name="AutoShape 7"/>
          <p:cNvSpPr/>
          <p:nvPr/>
        </p:nvSpPr>
        <p:spPr>
          <a:xfrm>
            <a:off x="685800" y="2393950"/>
            <a:ext cx="7772400" cy="109538"/>
          </a:xfrm>
          <a:custGeom>
            <a:rect l="l" t="t" r="r" b="b"/>
            <a:pathLst>
              <a:path w="7772400" h="109538" stroke="0">
                <a:moveTo>
                  <a:pt x="0" y="0"/>
                </a:moveTo>
                <a:lnTo>
                  <a:pt x="4803343" y="0"/>
                </a:lnTo>
                <a:lnTo>
                  <a:pt x="4803343" y="109538"/>
                </a:lnTo>
                <a:lnTo>
                  <a:pt x="0" y="109538"/>
                </a:lnTo>
                <a:close/>
              </a:path>
              <a:path w="7772400" h="109538">
                <a:moveTo>
                  <a:pt x="0" y="0"/>
                </a:moveTo>
                <a:lnTo>
                  <a:pt x="77724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2400" b="0" i="0" u="none" strike="noStrike" kern="1200" spc="0" baseline="0"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2050" name="Rectangle 2"/>
          <p:cNvSpPr/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lvl="0">
              <a:defRPr sz="4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/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lvl="0" indent="0">
              <a:buFont typeface="Wingdings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内容占位符 4"/>
          <p:cNvSpPr/>
          <p:nvPr>
            <p:ph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blipFill rotWithShape="0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19458" name="AutoShape 7"/>
          <p:cNvSpPr/>
          <p:nvPr/>
        </p:nvSpPr>
        <p:spPr>
          <a:xfrm>
            <a:off x="685800" y="2393950"/>
            <a:ext cx="7772400" cy="109538"/>
          </a:xfrm>
          <a:custGeom>
            <a:rect l="l" t="t" r="r" b="b"/>
            <a:pathLst>
              <a:path w="7772400" h="109538" stroke="0">
                <a:moveTo>
                  <a:pt x="0" y="0"/>
                </a:moveTo>
                <a:lnTo>
                  <a:pt x="4803343" y="0"/>
                </a:lnTo>
                <a:lnTo>
                  <a:pt x="4803343" y="109538"/>
                </a:lnTo>
                <a:lnTo>
                  <a:pt x="0" y="109538"/>
                </a:lnTo>
                <a:close/>
              </a:path>
              <a:path w="7772400" h="109538">
                <a:moveTo>
                  <a:pt x="0" y="0"/>
                </a:moveTo>
                <a:lnTo>
                  <a:pt x="77724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2400" b="0" i="0" u="none" strike="noStrike" kern="1200" spc="0" baseline="0"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sp>
        <p:nvSpPr>
          <p:cNvPr id="4098" name="Rectangle 2"/>
          <p:cNvSpPr/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lvl="0">
              <a:defRPr sz="4000"/>
            </a:lvl1pPr>
          </a:lstStyle>
          <a:p>
            <a:r>
              <a:rPr lang="zh-CN"/>
              <a:t>Click to edit Master title style</a:t>
            </a:r>
          </a:p>
        </p:txBody>
      </p:sp>
      <p:sp>
        <p:nvSpPr>
          <p:cNvPr id="4099" name="Rectangle 3"/>
          <p:cNvSpPr/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lvl="0" indent="0">
              <a:buFont typeface="Wingdings" charset="2"/>
              <a:buNone/>
              <a:defRPr sz="2800"/>
            </a:lvl1pPr>
          </a:lstStyle>
          <a:p>
            <a:r>
              <a:rPr 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</a:pPr>
            <a:endParaRPr lang="zh-CN" sz="3200" b="0" i="0" u="none" strike="noStrike" kern="0" spc="0" baseline="0">
              <a:solidFill>
                <a:schemeClr val="tx1"/>
              </a:solidFill>
              <a:latin typeface="Verdana"/>
              <a:ea typeface="宋体"/>
            </a:endParaRP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内容占位符 4"/>
          <p:cNvSpPr/>
          <p:nvPr>
            <p:ph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</a:pPr>
            <a:endParaRPr lang="zh-CN" sz="3200" b="0" i="0" u="none" strike="noStrike" kern="0" spc="0" baseline="0">
              <a:solidFill>
                <a:schemeClr val="tx1"/>
              </a:solidFill>
              <a:latin typeface="Verdana"/>
              <a:ea typeface="宋体"/>
            </a:endParaRP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theme" Target="/ppt/slideMasters/theme/theme1.xml" Id="rId14" /><Relationship Type="http://schemas.openxmlformats.org/officeDocument/2006/relationships/image" Target="/ppt/media/image.png" Id="rId15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slideLayout" Target="/ppt/slideLayouts/slideLayout15.xml" Id="rId2" /><Relationship Type="http://schemas.openxmlformats.org/officeDocument/2006/relationships/slideLayout" Target="/ppt/slideLayouts/slideLayout16.xml" Id="rId3" /><Relationship Type="http://schemas.openxmlformats.org/officeDocument/2006/relationships/slideLayout" Target="/ppt/slideLayouts/slideLayout17.xml" Id="rId4" /><Relationship Type="http://schemas.openxmlformats.org/officeDocument/2006/relationships/slideLayout" Target="/ppt/slideLayouts/slideLayout18.xml" Id="rId5" /><Relationship Type="http://schemas.openxmlformats.org/officeDocument/2006/relationships/slideLayout" Target="/ppt/slideLayouts/slideLayout19.xml" Id="rId6" /><Relationship Type="http://schemas.openxmlformats.org/officeDocument/2006/relationships/slideLayout" Target="/ppt/slideLayouts/slideLayout20.xml" Id="rId7" /><Relationship Type="http://schemas.openxmlformats.org/officeDocument/2006/relationships/slideLayout" Target="/ppt/slideLayouts/slideLayout21.xml" Id="rId8" /><Relationship Type="http://schemas.openxmlformats.org/officeDocument/2006/relationships/slideLayout" Target="/ppt/slideLayouts/slideLayout22.xml" Id="rId9" /><Relationship Type="http://schemas.openxmlformats.org/officeDocument/2006/relationships/slideLayout" Target="/ppt/slideLayouts/slideLayout23.xml" Id="rId10" /><Relationship Type="http://schemas.openxmlformats.org/officeDocument/2006/relationships/slideLayout" Target="/ppt/slideLayouts/slideLayout24.xml" Id="rId11" /><Relationship Type="http://schemas.openxmlformats.org/officeDocument/2006/relationships/slideLayout" Target="/ppt/slideLayouts/slideLayout25.xml" Id="rId12" /><Relationship Type="http://schemas.openxmlformats.org/officeDocument/2006/relationships/theme" Target="/ppt/slideMasters/theme/theme2.xml" Id="rId13" /><Relationship Type="http://schemas.openxmlformats.org/officeDocument/2006/relationships/image" Target="/ppt/media/image.png" Id="rId14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16386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6387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6388" name="AutoShape 4"/>
          <p:cNvSpPr/>
          <p:nvPr/>
        </p:nvSpPr>
        <p:spPr>
          <a:xfrm>
            <a:off x="609600" y="1566863"/>
            <a:ext cx="7958138" cy="109537"/>
          </a:xfrm>
          <a:custGeom>
            <a:rect l="l" t="t" r="r" b="b"/>
            <a:pathLst>
              <a:path w="7958138" h="109537" stroke="0">
                <a:moveTo>
                  <a:pt x="0" y="0"/>
                </a:moveTo>
                <a:lnTo>
                  <a:pt x="4655511" y="0"/>
                </a:lnTo>
                <a:lnTo>
                  <a:pt x="4655511" y="109537"/>
                </a:lnTo>
                <a:lnTo>
                  <a:pt x="0" y="109537"/>
                </a:lnTo>
                <a:close/>
              </a:path>
              <a:path w="7958138" h="109537">
                <a:moveTo>
                  <a:pt x="0" y="0"/>
                </a:moveTo>
                <a:lnTo>
                  <a:pt x="7958138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2400" b="0" i="0" u="none" strike="noStrike" kern="1200" spc="0" baseline="0"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cxnSp>
        <p:nvCxnSpPr>
          <p:cNvPr id="16389" name="Line 5"/>
          <p:cNvCxnSpPr/>
          <p:nvPr/>
        </p:nvCxnSpPr>
        <p:spPr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baseline="0">
          <a:solidFill>
            <a:schemeClr val="tx2"/>
          </a:solidFill>
          <a:latin typeface="Verdana"/>
          <a:ea typeface="宋体"/>
        </a:defRPr>
      </a:lvl1pPr>
      <a:lvl2pPr lvl="1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2pPr>
      <a:lvl3pPr lvl="2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3pPr>
      <a:lvl4pPr lvl="3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4pPr>
      <a:lvl5pPr lvl="4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5pPr>
      <a:lvl6pPr marL="457200" lvl="5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6pPr>
      <a:lvl7pPr marL="914400" lvl="6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7pPr>
      <a:lvl8pPr marL="1371600" lvl="7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8pPr>
      <a:lvl9pPr marL="1828800" lvl="8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9pPr>
    </p:titleStyle>
    <p:bodyStyle>
      <a:lvl1pPr marL="469900" lvl="0" indent="-46990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 b="0" i="0" u="none" baseline="0">
          <a:solidFill>
            <a:schemeClr val="tx1"/>
          </a:solidFill>
          <a:latin typeface="Verdana"/>
          <a:ea typeface="宋体"/>
        </a:defRPr>
      </a:lvl1pPr>
      <a:lvl2pPr marL="908050" lvl="1" indent="-436563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 b="0" i="0" u="none" baseline="0">
          <a:solidFill>
            <a:schemeClr val="tx1"/>
          </a:solidFill>
          <a:latin typeface="Verdana"/>
          <a:ea typeface="宋体"/>
        </a:defRPr>
      </a:lvl2pPr>
      <a:lvl3pPr marL="1304925" lvl="2" indent="-395288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 b="0" i="0" u="none" baseline="0">
          <a:solidFill>
            <a:schemeClr val="tx1"/>
          </a:solidFill>
          <a:latin typeface="Verdana"/>
          <a:ea typeface="宋体"/>
        </a:defRPr>
      </a:lvl3pPr>
      <a:lvl4pPr marL="1693863" lvl="3" indent="-38735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 b="0" i="0" u="none" baseline="0">
          <a:solidFill>
            <a:schemeClr val="tx1"/>
          </a:solidFill>
          <a:latin typeface="Verdana"/>
          <a:ea typeface="宋体"/>
        </a:defRPr>
      </a:lvl4pPr>
      <a:lvl5pPr marL="2093913" lvl="4" indent="-398463" algn="l" defTabSz="91440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 b="0" i="0" u="none" baseline="0">
          <a:solidFill>
            <a:schemeClr val="tx1"/>
          </a:solidFill>
          <a:latin typeface="Verdana"/>
          <a:ea typeface="宋体"/>
        </a:defRPr>
      </a:lvl5pPr>
      <a:lvl6pPr marL="2551113" lvl="5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6pPr>
      <a:lvl7pPr marL="3008313" lvl="6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7pPr>
      <a:lvl8pPr marL="3465513" lvl="7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8pPr>
      <a:lvl9pPr marL="3922713" lvl="8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9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Verdana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Verdana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Verdana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Verdana"/>
          <a:ea typeface="宋体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7411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7412" name="AutoShape 4"/>
          <p:cNvSpPr/>
          <p:nvPr/>
        </p:nvSpPr>
        <p:spPr>
          <a:xfrm>
            <a:off x="609600" y="1566863"/>
            <a:ext cx="7958138" cy="109537"/>
          </a:xfrm>
          <a:custGeom>
            <a:rect l="l" t="t" r="r" b="b"/>
            <a:pathLst>
              <a:path w="7958138" h="109537" stroke="0">
                <a:moveTo>
                  <a:pt x="0" y="0"/>
                </a:moveTo>
                <a:lnTo>
                  <a:pt x="4655511" y="0"/>
                </a:lnTo>
                <a:lnTo>
                  <a:pt x="4655511" y="109537"/>
                </a:lnTo>
                <a:lnTo>
                  <a:pt x="0" y="109537"/>
                </a:lnTo>
                <a:close/>
              </a:path>
              <a:path w="7958138" h="109537">
                <a:moveTo>
                  <a:pt x="0" y="0"/>
                </a:moveTo>
                <a:lnTo>
                  <a:pt x="7958138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/>
          <a:lstStyle/>
          <a:p>
            <a: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2400" b="0" i="0" u="none" strike="noStrike" kern="1200" spc="0" baseline="0">
              <a:solidFill>
                <a:schemeClr val="tx1"/>
              </a:solidFill>
              <a:latin typeface="Times New Roman"/>
              <a:ea typeface="宋体"/>
            </a:endParaRPr>
          </a:p>
        </p:txBody>
      </p:sp>
      <p:cxnSp>
        <p:nvCxnSpPr>
          <p:cNvPr id="17413" name="Line 5"/>
          <p:cNvCxnSpPr/>
          <p:nvPr/>
        </p:nvCxnSpPr>
        <p:spPr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baseline="0">
          <a:solidFill>
            <a:schemeClr val="tx2"/>
          </a:solidFill>
          <a:latin typeface="Verdana"/>
          <a:ea typeface="宋体"/>
        </a:defRPr>
      </a:lvl1pPr>
      <a:lvl2pPr lvl="1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2pPr>
      <a:lvl3pPr lvl="2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3pPr>
      <a:lvl4pPr lvl="3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4pPr>
      <a:lvl5pPr lvl="4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5pPr>
      <a:lvl6pPr marL="457200" lvl="5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6pPr>
      <a:lvl7pPr marL="914400" lvl="6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7pPr>
      <a:lvl8pPr marL="1371600" lvl="7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8pPr>
      <a:lvl9pPr marL="1828800" lvl="8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9pPr>
    </p:titleStyle>
    <p:bodyStyle>
      <a:lvl1pPr marL="469900" lvl="0" indent="-46990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 b="0" i="0" u="none" baseline="0">
          <a:solidFill>
            <a:schemeClr val="tx1"/>
          </a:solidFill>
          <a:latin typeface="Verdana"/>
          <a:ea typeface="宋体"/>
        </a:defRPr>
      </a:lvl1pPr>
      <a:lvl2pPr marL="908050" lvl="1" indent="-436563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 b="0" i="0" u="none" baseline="0">
          <a:solidFill>
            <a:schemeClr val="tx1"/>
          </a:solidFill>
          <a:latin typeface="Verdana"/>
          <a:ea typeface="宋体"/>
        </a:defRPr>
      </a:lvl2pPr>
      <a:lvl3pPr marL="1304925" lvl="2" indent="-395288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 b="0" i="0" u="none" baseline="0">
          <a:solidFill>
            <a:schemeClr val="tx1"/>
          </a:solidFill>
          <a:latin typeface="Verdana"/>
          <a:ea typeface="宋体"/>
        </a:defRPr>
      </a:lvl3pPr>
      <a:lvl4pPr marL="1693863" lvl="3" indent="-38735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 b="0" i="0" u="none" baseline="0">
          <a:solidFill>
            <a:schemeClr val="tx1"/>
          </a:solidFill>
          <a:latin typeface="Verdana"/>
          <a:ea typeface="宋体"/>
        </a:defRPr>
      </a:lvl4pPr>
      <a:lvl5pPr marL="2093913" lvl="4" indent="-398463" algn="l" defTabSz="91440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 b="0" i="0" u="none" baseline="0">
          <a:solidFill>
            <a:schemeClr val="tx1"/>
          </a:solidFill>
          <a:latin typeface="Verdana"/>
          <a:ea typeface="宋体"/>
        </a:defRPr>
      </a:lvl5pPr>
      <a:lvl6pPr marL="2551113" lvl="5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6pPr>
      <a:lvl7pPr marL="3008313" lvl="6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7pPr>
      <a:lvl8pPr marL="3465513" lvl="7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8pPr>
      <a:lvl9pPr marL="3922713" lvl="8" indent="-398463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9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Verdana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Verdana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Verdana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Verdana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Verdana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2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18.png" Id="rId2" /><Relationship Type="http://schemas.openxmlformats.org/officeDocument/2006/relationships/image" Target="/ppt/media/image18.png" Id="rId3" /><Relationship Type="http://schemas.openxmlformats.org/officeDocument/2006/relationships/image" Target="/ppt/media/image18.png" Id="rId4" /><Relationship Type="http://schemas.openxmlformats.org/officeDocument/2006/relationships/image" Target="/ppt/media/image18.png" Id="rId5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19.png" Id="rId2" /><Relationship Type="http://schemas.openxmlformats.org/officeDocument/2006/relationships/image" Target="/ppt/media/image20.png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5.png" Id="rId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21.png" Id="rId2" /><Relationship Type="http://schemas.openxmlformats.org/officeDocument/2006/relationships/image" Target="/ppt/media/image18.png" Id="rId3" /><Relationship Type="http://schemas.openxmlformats.org/officeDocument/2006/relationships/image" Target="/ppt/media/image18.png" Id="rId4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22.png" Id="rId2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5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Relationship Type="http://schemas.openxmlformats.org/officeDocument/2006/relationships/image" Target="/ppt/media/image4.png" Id="rId4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23.png" Id="rId2" /><Relationship Type="http://schemas.openxmlformats.org/officeDocument/2006/relationships/image" Target="/ppt/media/image24.png" Id="rId3" /><Relationship Type="http://schemas.openxmlformats.org/officeDocument/2006/relationships/image" Target="/ppt/media/image25.png" Id="rId4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26.png" Id="rId2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17.png" Id="rId2" /><Relationship Type="http://schemas.openxmlformats.org/officeDocument/2006/relationships/image" Target="/ppt/media/image27.png" Id="rId3" /><Relationship Type="http://schemas.openxmlformats.org/officeDocument/2006/relationships/image" Target="/ppt/media/image28.png" Id="rId4" /><Relationship Type="http://schemas.openxmlformats.org/officeDocument/2006/relationships/image" Target="/ppt/media/image29.png" Id="rId5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30.png" Id="rId2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7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5.xml" Id="rId1" /><Relationship Type="http://schemas.openxmlformats.org/officeDocument/2006/relationships/image" Target="/ppt/media/image5.png" Id="rId2" /><Relationship Type="http://schemas.openxmlformats.org/officeDocument/2006/relationships/image" Target="/ppt/media/image6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5.xml" Id="rId1" /><Relationship Type="http://schemas.openxmlformats.org/officeDocument/2006/relationships/image" Target="/ppt/media/image7.png" Id="rId2" /><Relationship Type="http://schemas.openxmlformats.org/officeDocument/2006/relationships/image" Target="/ppt/media/image8.png" Id="rId3" /><Relationship Type="http://schemas.openxmlformats.org/officeDocument/2006/relationships/image" Target="/ppt/media/image9.png" Id="rId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10.png" Id="rId2" /><Relationship Type="http://schemas.openxmlformats.org/officeDocument/2006/relationships/image" Target="/ppt/media/image11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12.png" Id="rId2" /><Relationship Type="http://schemas.openxmlformats.org/officeDocument/2006/relationships/image" Target="/ppt/media/image13.png" Id="rId3" /><Relationship Type="http://schemas.openxmlformats.org/officeDocument/2006/relationships/image" Target="/ppt/media/image14.png" Id="rId4" /><Relationship Type="http://schemas.openxmlformats.org/officeDocument/2006/relationships/image" Target="/ppt/media/image15.png" Id="rId5" /><Relationship Type="http://schemas.openxmlformats.org/officeDocument/2006/relationships/image" Target="/ppt/media/image16.png" Id="rId6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17.png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Rectangle 2"/>
          <p:cNvSpPr/>
          <p:nvPr>
            <p:ph type="ctrTitle"/>
          </p:nvPr>
        </p:nvSpPr>
        <p:spPr>
          <a:xfrm>
            <a:off x="684213" y="981075"/>
            <a:ext cx="7772400" cy="13716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lang="zh-CN" sz="3200">
                <a:solidFill>
                  <a:srgbClr val="0000FF"/>
                </a:solidFill>
              </a:rPr>
              <a:t>Lecture 4 Context-free languages</a:t>
            </a:r>
            <a:endParaRPr lang="zh-CN" sz="3200">
              <a:solidFill>
                <a:srgbClr val="0000FF"/>
              </a:solidFill>
            </a:endParaRPr>
          </a:p>
        </p:txBody>
      </p:sp>
      <p:sp>
        <p:nvSpPr>
          <p:cNvPr id="20483" name="Rectangle 3"/>
          <p:cNvSpPr/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0" lvl="0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71488" lvl="1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09638" lvl="2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06512" lvl="3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695450" lvl="4" indent="0" algn="ctr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>
              <a:lnSpc>
                <a:spcPct val="80000"/>
              </a:lnSpc>
              <a:buFont typeface="Wingdings" charset="2"/>
              <a:buChar char="p"/>
            </a:pPr>
            <a:r>
              <a:rPr lang="zh-CN" sz="2400">
                <a:solidFill>
                  <a:srgbClr val="0000FF"/>
                </a:solidFill>
              </a:rPr>
              <a:t>Context-free</a:t>
            </a:r>
            <a:r>
              <a:rPr lang="zh-CN" sz="2400"/>
              <a:t> languages</a:t>
            </a:r>
            <a:endParaRPr lang="zh-CN" sz="2400"/>
          </a:p>
          <a:p>
            <a:pPr marL="0" lvl="0" indent="0" algn="l">
              <a:lnSpc>
                <a:spcPct val="80000"/>
              </a:lnSpc>
              <a:buFont typeface="Wingdings" charset="2"/>
              <a:buChar char="p"/>
            </a:pPr>
            <a:r>
              <a:rPr lang="zh-CN" sz="2400"/>
              <a:t>ambiguity</a:t>
            </a:r>
            <a:endParaRPr lang="zh-CN" sz="2400"/>
          </a:p>
          <a:p>
            <a:pPr marL="0" lvl="0" indent="0" algn="l">
              <a:lnSpc>
                <a:spcPct val="80000"/>
              </a:lnSpc>
              <a:buFont typeface="Wingdings" charset="2"/>
              <a:buChar char="p"/>
            </a:pPr>
            <a:r>
              <a:rPr lang="zh-CN" sz="2400">
                <a:solidFill>
                  <a:srgbClr val="0000FF"/>
                </a:solidFill>
              </a:rPr>
              <a:t>Chomsky Normal forms</a:t>
            </a:r>
            <a:r>
              <a:rPr lang="zh-CN" sz="2400"/>
              <a:t>, and</a:t>
            </a:r>
            <a:endParaRPr lang="zh-CN" sz="2400"/>
          </a:p>
          <a:p>
            <a:pPr marL="0" lvl="0" indent="0" algn="l">
              <a:lnSpc>
                <a:spcPct val="80000"/>
              </a:lnSpc>
              <a:buFont typeface="Wingdings" charset="2"/>
              <a:buChar char="p"/>
            </a:pPr>
            <a:r>
              <a:rPr lang="zh-CN" sz="2400"/>
              <a:t>simplifying algorithm</a:t>
            </a:r>
            <a:endParaRPr lang="zh-C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74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Examples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7175" name="Rectangle 3"/>
          <p:cNvSpPr/>
          <p:nvPr>
            <p:ph type="body" idx="1"/>
          </p:nvPr>
        </p:nvSpPr>
        <p:spPr>
          <a:xfrm>
            <a:off x="539750" y="1773238"/>
            <a:ext cx="8353425" cy="446405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buFont typeface="Wingdings" charset="2"/>
              <a:buChar char="p"/>
            </a:pPr>
            <a:r>
              <a:rPr lang="zh-CN"/>
              <a:t>Consider grammar G4=(V, A, R, &lt;EXPR&gt;).</a:t>
            </a:r>
            <a:endParaRPr lang="zh-CN"/>
          </a:p>
          <a:p>
            <a:pPr marL="469900" lvl="0" indent="-469900">
              <a:buNone/>
            </a:pPr>
            <a:r>
              <a:rPr lang="zh-CN"/>
              <a:t>V is {&lt;EXPR&gt;, &lt;TERM&gt;,&lt;FACTOR&gt;} and A is {a, +,     ,() }. The rules are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&lt;EXPR&gt;     &lt;EXPR&gt;+&lt;TERM&gt;|&lt;TERM&gt;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&lt;TERM&gt;     &lt;TERM&gt;   &lt;FACTOR&gt;|&lt;FACTOR&gt;</a:t>
            </a:r>
            <a:endParaRPr lang="zh-CN"/>
          </a:p>
          <a:p>
            <a:pPr marL="469900" lvl="0" indent="-469900">
              <a:buNone/>
            </a:pPr>
            <a:r>
              <a:rPr lang="zh-CN"/>
              <a:t>&lt;FACTOR&gt;        (&lt;EXPR&gt;)|a</a:t>
            </a:r>
            <a:endParaRPr lang="zh-CN"/>
          </a:p>
          <a:p>
            <a:pPr marL="469900" lvl="0" indent="-469900">
              <a:buNone/>
            </a:pPr>
            <a:endParaRPr lang="zh-CN"/>
          </a:p>
        </p:txBody>
      </p:sp>
      <p:cxnSp>
        <p:nvCxnSpPr>
          <p:cNvPr id="7176" name="Line 4"/>
          <p:cNvCxnSpPr/>
          <p:nvPr/>
        </p:nvCxnSpPr>
        <p:spPr>
          <a:xfrm>
            <a:off x="2268538" y="3429000"/>
            <a:ext cx="5048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pic>
        <p:nvPicPr>
          <p:cNvPr id="7170" name="Object 5"/>
          <p:cNvPicPr/>
          <p:nvPr>
            <p:ph idx="3"/>
          </p:nvPr>
        </p:nvPicPr>
        <p:blipFill>
          <a:blip r:embed="rId2"/>
          <a:stretch/>
        </p:blipFill>
        <p:spPr>
          <a:xfrm>
            <a:off x="2268538" y="2781300"/>
            <a:ext cx="385762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Object 6"/>
          <p:cNvPicPr/>
          <p:nvPr/>
        </p:nvPicPr>
        <p:blipFill>
          <a:blip r:embed="rId3"/>
          <a:stretch/>
        </p:blipFill>
        <p:spPr>
          <a:xfrm>
            <a:off x="4211638" y="3644900"/>
            <a:ext cx="385762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77" name="Line 7"/>
          <p:cNvCxnSpPr/>
          <p:nvPr/>
        </p:nvCxnSpPr>
        <p:spPr>
          <a:xfrm>
            <a:off x="2268538" y="3860800"/>
            <a:ext cx="431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7178" name="Line 8"/>
          <p:cNvCxnSpPr/>
          <p:nvPr/>
        </p:nvCxnSpPr>
        <p:spPr>
          <a:xfrm>
            <a:off x="2771775" y="4292600"/>
            <a:ext cx="5048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7179" name="Text Box 9"/>
          <p:cNvSpPr/>
          <p:nvPr/>
        </p:nvSpPr>
        <p:spPr>
          <a:xfrm>
            <a:off x="971550" y="5229225"/>
            <a:ext cx="683101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Construct the parse tree for the strings a+a   a, (a+a)   a</a:t>
            </a:r>
            <a:endParaRPr lang="zh-CN">
              <a:solidFill>
                <a:schemeClr val="accent2"/>
              </a:solidFill>
            </a:endParaRPr>
          </a:p>
        </p:txBody>
      </p:sp>
      <p:pic>
        <p:nvPicPr>
          <p:cNvPr id="7172" name="Object 10"/>
          <p:cNvPicPr/>
          <p:nvPr/>
        </p:nvPicPr>
        <p:blipFill>
          <a:blip r:embed="rId4"/>
          <a:stretch/>
        </p:blipFill>
        <p:spPr>
          <a:xfrm>
            <a:off x="6146800" y="5300663"/>
            <a:ext cx="26035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3" name="Object 11"/>
          <p:cNvPicPr/>
          <p:nvPr/>
        </p:nvPicPr>
        <p:blipFill>
          <a:blip r:embed="rId5"/>
          <a:stretch/>
        </p:blipFill>
        <p:spPr>
          <a:xfrm>
            <a:off x="7308850" y="5300663"/>
            <a:ext cx="260350" cy="2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6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Designing CFGs: Techniques</a:t>
            </a:r>
            <a:endParaRPr lang="zh-CN"/>
          </a:p>
        </p:txBody>
      </p:sp>
      <p:sp>
        <p:nvSpPr>
          <p:cNvPr id="8197" name="Rectangle 3"/>
          <p:cNvSpPr/>
          <p:nvPr>
            <p:ph type="body" idx="1"/>
          </p:nvPr>
        </p:nvSpPr>
        <p:spPr>
          <a:xfrm>
            <a:off x="539750" y="1773238"/>
            <a:ext cx="8108950" cy="4268787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>
                <a:solidFill>
                  <a:srgbClr val="0000FF"/>
                </a:solidFill>
              </a:rPr>
              <a:t>Divide into simple pieces</a:t>
            </a:r>
            <a:r>
              <a:rPr lang="zh-CN"/>
              <a:t> and putting together all rules for individual grammars by adding the new rule: </a:t>
            </a:r>
            <a:endParaRPr lang="zh-CN"/>
          </a:p>
          <a:p>
            <a:pPr marL="571500" lvl="0" indent="-571500">
              <a:buNone/>
            </a:pPr>
            <a:r>
              <a:rPr lang="zh-CN"/>
              <a:t>    S   S1|S2|S3</a:t>
            </a:r>
            <a:r>
              <a:rPr lang="zh-CN">
                <a:latin typeface="Arial"/>
              </a:rPr>
              <a:t>…</a:t>
            </a:r>
            <a:r>
              <a:rPr lang="zh-CN"/>
              <a:t>|Sk. Consider the following language</a:t>
            </a:r>
            <a:endParaRPr lang="zh-CN"/>
          </a:p>
          <a:p>
            <a:pPr marL="571500" lvl="0" indent="-571500">
              <a:buNone/>
            </a:pPr>
            <a:endParaRPr lang="zh-CN"/>
          </a:p>
          <a:p>
            <a:pPr marL="571500" lvl="0" indent="-571500">
              <a:buNone/>
            </a:pPr>
            <a:endParaRPr lang="zh-CN"/>
          </a:p>
          <a:p>
            <a:pPr marL="571500" lvl="0" indent="-571500"/>
            <a:r>
              <a:rPr lang="zh-CN">
                <a:solidFill>
                  <a:srgbClr val="0000FF"/>
                </a:solidFill>
              </a:rPr>
              <a:t>Convert a DFA into an equivalent CFG</a:t>
            </a:r>
            <a:endParaRPr lang="zh-CN">
              <a:solidFill>
                <a:srgbClr val="0000FF"/>
              </a:solidFill>
            </a:endParaRPr>
          </a:p>
          <a:p>
            <a:pPr marL="571500" lvl="0" indent="-571500">
              <a:buNone/>
            </a:pPr>
            <a:endParaRPr lang="zh-CN"/>
          </a:p>
        </p:txBody>
      </p:sp>
      <p:pic>
        <p:nvPicPr>
          <p:cNvPr id="8194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700338" y="4149725"/>
            <a:ext cx="3529012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98" name="Line 5"/>
          <p:cNvCxnSpPr/>
          <p:nvPr/>
        </p:nvCxnSpPr>
        <p:spPr>
          <a:xfrm>
            <a:off x="1331913" y="3284538"/>
            <a:ext cx="287337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pic>
        <p:nvPicPr>
          <p:cNvPr id="8195" name="Object 6"/>
          <p:cNvPicPr/>
          <p:nvPr>
            <p:ph idx="3"/>
          </p:nvPr>
        </p:nvPicPr>
        <p:blipFill>
          <a:blip r:embed="rId3"/>
          <a:stretch/>
        </p:blipFill>
        <p:spPr>
          <a:xfrm>
            <a:off x="3132138" y="5516563"/>
            <a:ext cx="33115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99" name="Text Box 7"/>
          <p:cNvSpPr/>
          <p:nvPr/>
        </p:nvSpPr>
        <p:spPr>
          <a:xfrm>
            <a:off x="2484438" y="6237288"/>
            <a:ext cx="424497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And more? How can we prove this?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Examples:</a:t>
            </a:r>
            <a:r>
              <a:rPr lang="zh-CN"/>
              <a:t> Two equivalent DFAs</a:t>
            </a:r>
            <a:endParaRPr lang="zh-CN"/>
          </a:p>
        </p:txBody>
      </p:sp>
      <p:sp>
        <p:nvSpPr>
          <p:cNvPr id="23555" name="Oval 3"/>
          <p:cNvSpPr/>
          <p:nvPr/>
        </p:nvSpPr>
        <p:spPr>
          <a:xfrm>
            <a:off x="2700338" y="2276475"/>
            <a:ext cx="719137" cy="86518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3556" name="Oval 4"/>
          <p:cNvSpPr/>
          <p:nvPr/>
        </p:nvSpPr>
        <p:spPr>
          <a:xfrm>
            <a:off x="5148263" y="2349500"/>
            <a:ext cx="649287" cy="7207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B</a:t>
            </a:r>
            <a:endParaRPr lang="zh-CN"/>
          </a:p>
        </p:txBody>
      </p:sp>
      <p:sp>
        <p:nvSpPr>
          <p:cNvPr id="23557" name="Oval 5"/>
          <p:cNvSpPr/>
          <p:nvPr/>
        </p:nvSpPr>
        <p:spPr>
          <a:xfrm>
            <a:off x="2771775" y="4076700"/>
            <a:ext cx="647700" cy="7921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3558" name="Oval 6"/>
          <p:cNvSpPr/>
          <p:nvPr/>
        </p:nvSpPr>
        <p:spPr>
          <a:xfrm>
            <a:off x="5076825" y="4149725"/>
            <a:ext cx="719138" cy="7921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3559" name="Oval 7"/>
          <p:cNvSpPr/>
          <p:nvPr/>
        </p:nvSpPr>
        <p:spPr>
          <a:xfrm>
            <a:off x="3492500" y="5734050"/>
            <a:ext cx="647700" cy="7905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E</a:t>
            </a:r>
            <a:endParaRPr lang="zh-CN"/>
          </a:p>
        </p:txBody>
      </p:sp>
      <p:sp>
        <p:nvSpPr>
          <p:cNvPr id="23560" name="Oval 8"/>
          <p:cNvSpPr/>
          <p:nvPr/>
        </p:nvSpPr>
        <p:spPr>
          <a:xfrm>
            <a:off x="2843213" y="2420938"/>
            <a:ext cx="504825" cy="57626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A</a:t>
            </a:r>
            <a:endParaRPr lang="zh-CN"/>
          </a:p>
        </p:txBody>
      </p:sp>
      <p:sp>
        <p:nvSpPr>
          <p:cNvPr id="23561" name="Oval 9"/>
          <p:cNvSpPr/>
          <p:nvPr/>
        </p:nvSpPr>
        <p:spPr>
          <a:xfrm>
            <a:off x="2843213" y="4149725"/>
            <a:ext cx="504825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C</a:t>
            </a:r>
            <a:endParaRPr lang="zh-CN"/>
          </a:p>
        </p:txBody>
      </p:sp>
      <p:sp>
        <p:nvSpPr>
          <p:cNvPr id="23562" name="Oval 10"/>
          <p:cNvSpPr/>
          <p:nvPr/>
        </p:nvSpPr>
        <p:spPr>
          <a:xfrm>
            <a:off x="5148263" y="4221163"/>
            <a:ext cx="576262" cy="62706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D</a:t>
            </a:r>
            <a:endParaRPr lang="zh-CN"/>
          </a:p>
        </p:txBody>
      </p:sp>
      <p:cxnSp>
        <p:nvCxnSpPr>
          <p:cNvPr id="23563" name="Line 11"/>
          <p:cNvCxnSpPr/>
          <p:nvPr/>
        </p:nvCxnSpPr>
        <p:spPr>
          <a:xfrm>
            <a:off x="1979613" y="2708275"/>
            <a:ext cx="7207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3564" name="Line 12"/>
          <p:cNvCxnSpPr/>
          <p:nvPr/>
        </p:nvCxnSpPr>
        <p:spPr>
          <a:xfrm>
            <a:off x="3419475" y="2708275"/>
            <a:ext cx="1657350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3565" name="Line 13"/>
          <p:cNvCxnSpPr/>
          <p:nvPr/>
        </p:nvCxnSpPr>
        <p:spPr>
          <a:xfrm>
            <a:off x="2195513" y="4437063"/>
            <a:ext cx="576262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3566" name="Line 14"/>
          <p:cNvCxnSpPr/>
          <p:nvPr/>
        </p:nvCxnSpPr>
        <p:spPr>
          <a:xfrm>
            <a:off x="3419475" y="4508500"/>
            <a:ext cx="15843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3567" name="Line 15"/>
          <p:cNvCxnSpPr/>
          <p:nvPr/>
        </p:nvCxnSpPr>
        <p:spPr>
          <a:xfrm flipH="1">
            <a:off x="4067175" y="4941888"/>
            <a:ext cx="1225550" cy="1008062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3568" name="Line 16"/>
          <p:cNvCxnSpPr/>
          <p:nvPr/>
        </p:nvCxnSpPr>
        <p:spPr>
          <a:xfrm>
            <a:off x="3203575" y="4868863"/>
            <a:ext cx="360363" cy="9366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3569" name="AutoShape 17"/>
          <p:cNvCxnSpPr>
            <a:stCxn id="23555" idx="1"/>
            <a:endCxn id="23555" idx="7"/>
          </p:cNvCxnSpPr>
          <p:nvPr/>
        </p:nvCxnSpPr>
        <p:spPr>
          <a:xfrm rot="5400000" flipV="1">
            <a:off x="3059113" y="2149475"/>
            <a:ext cx="1588" cy="509587"/>
          </a:xfrm>
          <a:prstGeom prst="curvedConnector3">
            <a:avLst>
              <a:gd name="adj1" fmla="val -22400009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3570" name="AutoShape 18"/>
          <p:cNvCxnSpPr>
            <a:stCxn id="23556" idx="1"/>
            <a:endCxn id="23556" idx="7"/>
          </p:cNvCxnSpPr>
          <p:nvPr/>
        </p:nvCxnSpPr>
        <p:spPr>
          <a:xfrm rot="5400000" flipV="1">
            <a:off x="5472113" y="2225675"/>
            <a:ext cx="1588" cy="458787"/>
          </a:xfrm>
          <a:prstGeom prst="curvedConnector3">
            <a:avLst>
              <a:gd name="adj1" fmla="val -21000009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3571" name="AutoShape 19"/>
          <p:cNvCxnSpPr>
            <a:stCxn id="23556" idx="3"/>
            <a:endCxn id="23555" idx="5"/>
          </p:cNvCxnSpPr>
          <p:nvPr/>
        </p:nvCxnSpPr>
        <p:spPr>
          <a:xfrm rot="5400000">
            <a:off x="4254500" y="2025650"/>
            <a:ext cx="49213" cy="1928813"/>
          </a:xfrm>
          <a:prstGeom prst="curvedConnector3">
            <a:avLst>
              <a:gd name="adj1" fmla="val 822578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3572" name="AutoShape 20"/>
          <p:cNvCxnSpPr/>
          <p:nvPr/>
        </p:nvCxnSpPr>
        <p:spPr>
          <a:xfrm rot="5400000" flipH="1" flipV="1">
            <a:off x="5431631" y="4512469"/>
            <a:ext cx="490538" cy="50800"/>
          </a:xfrm>
          <a:prstGeom prst="curvedConnector5">
            <a:avLst>
              <a:gd name="adj1" fmla="val -84467"/>
              <a:gd name="adj2" fmla="val 1187500"/>
              <a:gd name="adj3" fmla="val 170226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3573" name="AutoShape 21"/>
          <p:cNvCxnSpPr>
            <a:stCxn id="23559" idx="6"/>
            <a:endCxn id="23559" idx="4"/>
          </p:cNvCxnSpPr>
          <p:nvPr/>
        </p:nvCxnSpPr>
        <p:spPr>
          <a:xfrm flipH="1">
            <a:off x="3816350" y="6129338"/>
            <a:ext cx="323850" cy="395287"/>
          </a:xfrm>
          <a:prstGeom prst="curvedConnector4">
            <a:avLst>
              <a:gd name="adj1" fmla="val -70587"/>
              <a:gd name="adj2" fmla="val 157833"/>
            </a:avLst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3574" name="AutoShape 22"/>
          <p:cNvCxnSpPr>
            <a:stCxn id="23559" idx="0"/>
            <a:endCxn id="23557" idx="6"/>
          </p:cNvCxnSpPr>
          <p:nvPr/>
        </p:nvCxnSpPr>
        <p:spPr>
          <a:xfrm rot="5400000" flipH="1">
            <a:off x="2987675" y="4905375"/>
            <a:ext cx="1260475" cy="396875"/>
          </a:xfrm>
          <a:prstGeom prst="curvedConnector2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23575" name="Text Box 23"/>
          <p:cNvSpPr/>
          <p:nvPr/>
        </p:nvSpPr>
        <p:spPr>
          <a:xfrm>
            <a:off x="2895600" y="178752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3576" name="Text Box 24"/>
          <p:cNvSpPr/>
          <p:nvPr/>
        </p:nvSpPr>
        <p:spPr>
          <a:xfrm>
            <a:off x="4119563" y="33004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3577" name="Text Box 25"/>
          <p:cNvSpPr/>
          <p:nvPr/>
        </p:nvSpPr>
        <p:spPr>
          <a:xfrm>
            <a:off x="4192588" y="22923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23578" name="Text Box 26"/>
          <p:cNvSpPr/>
          <p:nvPr/>
        </p:nvSpPr>
        <p:spPr>
          <a:xfrm>
            <a:off x="5343525" y="1716088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23579" name="Text Box 27"/>
          <p:cNvSpPr/>
          <p:nvPr/>
        </p:nvSpPr>
        <p:spPr>
          <a:xfrm>
            <a:off x="4119563" y="409257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3580" name="Text Box 28"/>
          <p:cNvSpPr/>
          <p:nvPr/>
        </p:nvSpPr>
        <p:spPr>
          <a:xfrm>
            <a:off x="6208713" y="409257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3581" name="Text Box 29"/>
          <p:cNvSpPr/>
          <p:nvPr/>
        </p:nvSpPr>
        <p:spPr>
          <a:xfrm>
            <a:off x="3687763" y="48117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3582" name="Text Box 30"/>
          <p:cNvSpPr/>
          <p:nvPr/>
        </p:nvSpPr>
        <p:spPr>
          <a:xfrm>
            <a:off x="4479925" y="546100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23583" name="Text Box 31"/>
          <p:cNvSpPr/>
          <p:nvPr/>
        </p:nvSpPr>
        <p:spPr>
          <a:xfrm>
            <a:off x="4479925" y="625157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23584" name="Text Box 32"/>
          <p:cNvSpPr/>
          <p:nvPr/>
        </p:nvSpPr>
        <p:spPr>
          <a:xfrm>
            <a:off x="3111500" y="5027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23585" name="Text Box 33"/>
          <p:cNvSpPr/>
          <p:nvPr/>
        </p:nvSpPr>
        <p:spPr>
          <a:xfrm>
            <a:off x="1239838" y="2363788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start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23586" name="Text Box 34"/>
          <p:cNvSpPr/>
          <p:nvPr/>
        </p:nvSpPr>
        <p:spPr>
          <a:xfrm>
            <a:off x="1671638" y="4092575"/>
            <a:ext cx="7175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start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23587" name="Text Box 35"/>
          <p:cNvSpPr/>
          <p:nvPr/>
        </p:nvSpPr>
        <p:spPr>
          <a:xfrm>
            <a:off x="6588125" y="1844675"/>
            <a:ext cx="2198688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How about NFAs?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9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Designing CFGs</a:t>
            </a:r>
            <a:r>
              <a:rPr lang="zh-CN"/>
              <a:t>: </a:t>
            </a:r>
            <a:r>
              <a:rPr lang="zh-CN" sz="2800">
                <a:solidFill>
                  <a:srgbClr val="00FF00"/>
                </a:solidFill>
              </a:rPr>
              <a:t>techiques</a:t>
            </a:r>
            <a:endParaRPr lang="zh-CN" sz="2800">
              <a:solidFill>
                <a:srgbClr val="00FF00"/>
              </a:solidFill>
            </a:endParaRPr>
          </a:p>
        </p:txBody>
      </p:sp>
      <p:sp>
        <p:nvSpPr>
          <p:cNvPr id="9220" name="Rectangle 3"/>
          <p:cNvSpPr/>
          <p:nvPr>
            <p:ph type="body" idx="1"/>
          </p:nvPr>
        </p:nvSpPr>
        <p:spPr>
          <a:xfrm>
            <a:off x="566738" y="1752600"/>
            <a:ext cx="8326437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lnSpc>
                <a:spcPct val="90000"/>
              </a:lnSpc>
            </a:pPr>
            <a:r>
              <a:rPr lang="zh-CN" sz="2400"/>
              <a:t>Certain context languages contain strings with </a:t>
            </a:r>
            <a:r>
              <a:rPr lang="zh-CN" sz="2400">
                <a:solidFill>
                  <a:srgbClr val="0000FF"/>
                </a:solidFill>
              </a:rPr>
              <a:t>two substrings that are </a:t>
            </a:r>
            <a:r>
              <a:rPr lang="zh-CN" sz="2400">
                <a:solidFill>
                  <a:srgbClr val="0000FF"/>
                </a:solidFill>
                <a:latin typeface="Arial"/>
              </a:rPr>
              <a:t>“</a:t>
            </a:r>
            <a:r>
              <a:rPr lang="zh-CN" sz="2400">
                <a:solidFill>
                  <a:srgbClr val="0000FF"/>
                </a:solidFill>
              </a:rPr>
              <a:t>linked</a:t>
            </a:r>
            <a:r>
              <a:rPr lang="zh-CN" sz="2400">
                <a:solidFill>
                  <a:srgbClr val="0000FF"/>
                </a:solidFill>
                <a:latin typeface="Arial"/>
              </a:rPr>
              <a:t>”</a:t>
            </a:r>
            <a:r>
              <a:rPr lang="zh-CN" sz="2400"/>
              <a:t> in the sense that a machine for such a language would need to remember an unbounded amount of information about one of the substrings to verify that it corresponds properly to the other substring. For example,</a:t>
            </a:r>
            <a:endParaRPr lang="zh-CN" sz="2400"/>
          </a:p>
          <a:p>
            <a:pPr marL="469900" lvl="0" indent="-469900">
              <a:lnSpc>
                <a:spcPct val="90000"/>
              </a:lnSpc>
            </a:pPr>
            <a:endParaRPr lang="zh-CN" sz="2400"/>
          </a:p>
          <a:p>
            <a:pPr marL="469900" lvl="0" indent="-469900">
              <a:lnSpc>
                <a:spcPct val="90000"/>
              </a:lnSpc>
            </a:pPr>
            <a:r>
              <a:rPr lang="zh-CN" sz="2400"/>
              <a:t>In more complex languages, the strings may contain certain structures that </a:t>
            </a:r>
            <a:r>
              <a:rPr lang="zh-CN" sz="2400">
                <a:solidFill>
                  <a:srgbClr val="0000FF"/>
                </a:solidFill>
              </a:rPr>
              <a:t>appear recursively as part of other (or the same) structure</a:t>
            </a:r>
            <a:r>
              <a:rPr lang="zh-CN" sz="2400"/>
              <a:t>.  Consider G4. </a:t>
            </a:r>
            <a:endParaRPr lang="zh-CN" sz="2400"/>
          </a:p>
        </p:txBody>
      </p:sp>
      <p:pic>
        <p:nvPicPr>
          <p:cNvPr id="9218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771775" y="3933825"/>
            <a:ext cx="2016125" cy="57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8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Examples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4579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571500" lvl="0" indent="-571500"/>
            <a:r>
              <a:rPr lang="zh-CN"/>
              <a:t>Give CFGs that generate the following languages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{w: w contains at least three 1s}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{w: w starts and ends with the same symbol}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The set of strings over the alphabet {a,b} with twice as many a</a:t>
            </a:r>
            <a:r>
              <a:rPr lang="zh-CN">
                <a:latin typeface="Arial"/>
              </a:rPr>
              <a:t>’</a:t>
            </a:r>
            <a:r>
              <a:rPr lang="zh-CN"/>
              <a:t>s as b</a:t>
            </a:r>
            <a:r>
              <a:rPr lang="zh-CN">
                <a:latin typeface="Arial"/>
              </a:rPr>
              <a:t>’</a:t>
            </a:r>
            <a:r>
              <a:rPr lang="zh-CN"/>
              <a:t>s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5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Example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0246" name="Rectangle 3"/>
          <p:cNvSpPr/>
          <p:nvPr>
            <p:ph type="body" idx="1"/>
          </p:nvPr>
        </p:nvSpPr>
        <p:spPr>
          <a:xfrm>
            <a:off x="539750" y="1773238"/>
            <a:ext cx="8181975" cy="4268787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/>
              <a:t>Consider the grammar G5:</a:t>
            </a:r>
            <a:endParaRPr lang="zh-CN"/>
          </a:p>
          <a:p>
            <a:pPr marL="469900" lvl="0" indent="-469900">
              <a:buNone/>
            </a:pPr>
            <a:endParaRPr lang="zh-CN"/>
          </a:p>
        </p:txBody>
      </p:sp>
      <p:pic>
        <p:nvPicPr>
          <p:cNvPr id="10242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971550" y="2420938"/>
            <a:ext cx="7058025" cy="5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47" name="Text Box 5"/>
          <p:cNvSpPr/>
          <p:nvPr/>
        </p:nvSpPr>
        <p:spPr>
          <a:xfrm>
            <a:off x="1816100" y="3155950"/>
            <a:ext cx="70326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Expr</a:t>
            </a:r>
            <a:endParaRPr lang="zh-CN"/>
          </a:p>
        </p:txBody>
      </p:sp>
      <p:sp>
        <p:nvSpPr>
          <p:cNvPr id="10248" name="Text Box 6"/>
          <p:cNvSpPr/>
          <p:nvPr/>
        </p:nvSpPr>
        <p:spPr>
          <a:xfrm>
            <a:off x="808038" y="3948113"/>
            <a:ext cx="7032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Expr</a:t>
            </a:r>
            <a:endParaRPr lang="zh-CN"/>
          </a:p>
        </p:txBody>
      </p:sp>
      <p:sp>
        <p:nvSpPr>
          <p:cNvPr id="10249" name="Text Box 7"/>
          <p:cNvSpPr/>
          <p:nvPr/>
        </p:nvSpPr>
        <p:spPr>
          <a:xfrm>
            <a:off x="2535238" y="3948113"/>
            <a:ext cx="7032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Expr</a:t>
            </a:r>
            <a:endParaRPr lang="zh-CN"/>
          </a:p>
        </p:txBody>
      </p:sp>
      <p:sp>
        <p:nvSpPr>
          <p:cNvPr id="10250" name="Text Box 8"/>
          <p:cNvSpPr/>
          <p:nvPr/>
        </p:nvSpPr>
        <p:spPr>
          <a:xfrm>
            <a:off x="231775" y="4740275"/>
            <a:ext cx="70326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Expr</a:t>
            </a:r>
            <a:endParaRPr lang="zh-CN"/>
          </a:p>
        </p:txBody>
      </p:sp>
      <p:sp>
        <p:nvSpPr>
          <p:cNvPr id="10251" name="Text Box 9"/>
          <p:cNvSpPr/>
          <p:nvPr/>
        </p:nvSpPr>
        <p:spPr>
          <a:xfrm>
            <a:off x="1743075" y="4740275"/>
            <a:ext cx="70326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Expr</a:t>
            </a:r>
            <a:endParaRPr lang="zh-CN"/>
          </a:p>
        </p:txBody>
      </p:sp>
      <p:sp>
        <p:nvSpPr>
          <p:cNvPr id="10252" name="Text Box 10"/>
          <p:cNvSpPr/>
          <p:nvPr/>
        </p:nvSpPr>
        <p:spPr>
          <a:xfrm>
            <a:off x="303213" y="5676900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10253" name="Text Box 11"/>
          <p:cNvSpPr/>
          <p:nvPr/>
        </p:nvSpPr>
        <p:spPr>
          <a:xfrm>
            <a:off x="971550" y="5743575"/>
            <a:ext cx="3714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+</a:t>
            </a:r>
            <a:endParaRPr lang="zh-CN"/>
          </a:p>
        </p:txBody>
      </p:sp>
      <p:sp>
        <p:nvSpPr>
          <p:cNvPr id="10254" name="Text Box 12"/>
          <p:cNvSpPr/>
          <p:nvPr/>
        </p:nvSpPr>
        <p:spPr>
          <a:xfrm>
            <a:off x="1671638" y="5676900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10255" name="Text Box 13"/>
          <p:cNvSpPr/>
          <p:nvPr/>
        </p:nvSpPr>
        <p:spPr>
          <a:xfrm>
            <a:off x="3184525" y="5676900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10256" name="Text Box 14"/>
          <p:cNvSpPr/>
          <p:nvPr/>
        </p:nvSpPr>
        <p:spPr>
          <a:xfrm>
            <a:off x="2319338" y="57388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pic>
        <p:nvPicPr>
          <p:cNvPr id="10243" name="Object 15"/>
          <p:cNvPicPr/>
          <p:nvPr>
            <p:ph idx="3"/>
          </p:nvPr>
        </p:nvPicPr>
        <p:blipFill>
          <a:blip r:embed="rId3"/>
          <a:stretch/>
        </p:blipFill>
        <p:spPr>
          <a:xfrm>
            <a:off x="2411413" y="5734050"/>
            <a:ext cx="258762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57" name="Line 16"/>
          <p:cNvCxnSpPr/>
          <p:nvPr/>
        </p:nvCxnSpPr>
        <p:spPr>
          <a:xfrm flipH="1">
            <a:off x="1258888" y="3500438"/>
            <a:ext cx="649287" cy="5048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58" name="Line 17"/>
          <p:cNvCxnSpPr/>
          <p:nvPr/>
        </p:nvCxnSpPr>
        <p:spPr>
          <a:xfrm flipH="1">
            <a:off x="611188" y="4221163"/>
            <a:ext cx="431800" cy="5762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59" name="Line 18"/>
          <p:cNvCxnSpPr/>
          <p:nvPr/>
        </p:nvCxnSpPr>
        <p:spPr>
          <a:xfrm flipH="1">
            <a:off x="468313" y="5084763"/>
            <a:ext cx="71437" cy="5762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60" name="Line 19"/>
          <p:cNvCxnSpPr/>
          <p:nvPr/>
        </p:nvCxnSpPr>
        <p:spPr>
          <a:xfrm flipH="1">
            <a:off x="1187450" y="4292600"/>
            <a:ext cx="71438" cy="1512888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61" name="Line 20"/>
          <p:cNvCxnSpPr/>
          <p:nvPr/>
        </p:nvCxnSpPr>
        <p:spPr>
          <a:xfrm>
            <a:off x="1403350" y="4221163"/>
            <a:ext cx="504825" cy="5762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62" name="Line 21"/>
          <p:cNvCxnSpPr/>
          <p:nvPr/>
        </p:nvCxnSpPr>
        <p:spPr>
          <a:xfrm flipH="1">
            <a:off x="1835150" y="5013325"/>
            <a:ext cx="215900" cy="7921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63" name="Line 22"/>
          <p:cNvCxnSpPr/>
          <p:nvPr/>
        </p:nvCxnSpPr>
        <p:spPr>
          <a:xfrm>
            <a:off x="2124075" y="3573463"/>
            <a:ext cx="431800" cy="216058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64" name="Line 23"/>
          <p:cNvCxnSpPr/>
          <p:nvPr/>
        </p:nvCxnSpPr>
        <p:spPr>
          <a:xfrm>
            <a:off x="2339975" y="3429000"/>
            <a:ext cx="360363" cy="5762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65" name="Line 24"/>
          <p:cNvCxnSpPr/>
          <p:nvPr/>
        </p:nvCxnSpPr>
        <p:spPr>
          <a:xfrm>
            <a:off x="2843213" y="4292600"/>
            <a:ext cx="433387" cy="144145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sp>
        <p:nvSpPr>
          <p:cNvPr id="10266" name="Text Box 25"/>
          <p:cNvSpPr/>
          <p:nvPr/>
        </p:nvSpPr>
        <p:spPr>
          <a:xfrm>
            <a:off x="6135688" y="3227388"/>
            <a:ext cx="7032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Expr</a:t>
            </a:r>
            <a:endParaRPr lang="zh-CN"/>
          </a:p>
        </p:txBody>
      </p:sp>
      <p:sp>
        <p:nvSpPr>
          <p:cNvPr id="10267" name="Text Box 26"/>
          <p:cNvSpPr/>
          <p:nvPr/>
        </p:nvSpPr>
        <p:spPr>
          <a:xfrm>
            <a:off x="5559425" y="3876675"/>
            <a:ext cx="70326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Expr</a:t>
            </a:r>
            <a:endParaRPr lang="zh-CN"/>
          </a:p>
        </p:txBody>
      </p:sp>
      <p:sp>
        <p:nvSpPr>
          <p:cNvPr id="10268" name="Text Box 27"/>
          <p:cNvSpPr/>
          <p:nvPr/>
        </p:nvSpPr>
        <p:spPr>
          <a:xfrm>
            <a:off x="7575550" y="3732213"/>
            <a:ext cx="703263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Expr</a:t>
            </a:r>
            <a:endParaRPr lang="zh-CN"/>
          </a:p>
        </p:txBody>
      </p:sp>
      <p:sp>
        <p:nvSpPr>
          <p:cNvPr id="10269" name="Text Box 28"/>
          <p:cNvSpPr/>
          <p:nvPr/>
        </p:nvSpPr>
        <p:spPr>
          <a:xfrm>
            <a:off x="6640513" y="4235450"/>
            <a:ext cx="70326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Expr</a:t>
            </a:r>
            <a:endParaRPr lang="zh-CN"/>
          </a:p>
        </p:txBody>
      </p:sp>
      <p:sp>
        <p:nvSpPr>
          <p:cNvPr id="10270" name="Text Box 29"/>
          <p:cNvSpPr/>
          <p:nvPr/>
        </p:nvSpPr>
        <p:spPr>
          <a:xfrm>
            <a:off x="8224838" y="4235450"/>
            <a:ext cx="70326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Expr</a:t>
            </a:r>
            <a:endParaRPr lang="zh-CN"/>
          </a:p>
        </p:txBody>
      </p:sp>
      <p:sp>
        <p:nvSpPr>
          <p:cNvPr id="10271" name="Text Box 30"/>
          <p:cNvSpPr/>
          <p:nvPr/>
        </p:nvSpPr>
        <p:spPr>
          <a:xfrm>
            <a:off x="5200650" y="574833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10272" name="Text Box 31"/>
          <p:cNvSpPr/>
          <p:nvPr/>
        </p:nvSpPr>
        <p:spPr>
          <a:xfrm>
            <a:off x="5703888" y="5748338"/>
            <a:ext cx="37147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+</a:t>
            </a:r>
            <a:endParaRPr lang="zh-CN"/>
          </a:p>
        </p:txBody>
      </p:sp>
      <p:sp>
        <p:nvSpPr>
          <p:cNvPr id="10273" name="Text Box 32"/>
          <p:cNvSpPr/>
          <p:nvPr/>
        </p:nvSpPr>
        <p:spPr>
          <a:xfrm>
            <a:off x="6351588" y="574833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10274" name="Text Box 33"/>
          <p:cNvSpPr/>
          <p:nvPr/>
        </p:nvSpPr>
        <p:spPr>
          <a:xfrm>
            <a:off x="8367713" y="574833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pic>
        <p:nvPicPr>
          <p:cNvPr id="10244" name="Object 34"/>
          <p:cNvPicPr/>
          <p:nvPr/>
        </p:nvPicPr>
        <p:blipFill>
          <a:blip r:embed="rId4"/>
          <a:stretch/>
        </p:blipFill>
        <p:spPr>
          <a:xfrm>
            <a:off x="7308850" y="5876925"/>
            <a:ext cx="193675" cy="21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75" name="Line 35"/>
          <p:cNvCxnSpPr/>
          <p:nvPr/>
        </p:nvCxnSpPr>
        <p:spPr>
          <a:xfrm flipH="1">
            <a:off x="5940425" y="3573463"/>
            <a:ext cx="503238" cy="3603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76" name="Line 36"/>
          <p:cNvCxnSpPr/>
          <p:nvPr/>
        </p:nvCxnSpPr>
        <p:spPr>
          <a:xfrm flipH="1">
            <a:off x="5364163" y="4149725"/>
            <a:ext cx="503237" cy="16557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77" name="Line 37"/>
          <p:cNvCxnSpPr/>
          <p:nvPr/>
        </p:nvCxnSpPr>
        <p:spPr>
          <a:xfrm flipH="1">
            <a:off x="5940425" y="3573463"/>
            <a:ext cx="647700" cy="23034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78" name="Line 38"/>
          <p:cNvCxnSpPr/>
          <p:nvPr/>
        </p:nvCxnSpPr>
        <p:spPr>
          <a:xfrm>
            <a:off x="6659563" y="3500438"/>
            <a:ext cx="1081087" cy="2889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79" name="Line 39"/>
          <p:cNvCxnSpPr/>
          <p:nvPr/>
        </p:nvCxnSpPr>
        <p:spPr>
          <a:xfrm flipH="1">
            <a:off x="7019925" y="4005263"/>
            <a:ext cx="647700" cy="2873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80" name="Line 40"/>
          <p:cNvCxnSpPr/>
          <p:nvPr/>
        </p:nvCxnSpPr>
        <p:spPr>
          <a:xfrm>
            <a:off x="8027988" y="4005263"/>
            <a:ext cx="504825" cy="360362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81" name="Line 41"/>
          <p:cNvCxnSpPr/>
          <p:nvPr/>
        </p:nvCxnSpPr>
        <p:spPr>
          <a:xfrm flipH="1">
            <a:off x="7451725" y="4076700"/>
            <a:ext cx="360363" cy="187325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82" name="Line 42"/>
          <p:cNvCxnSpPr/>
          <p:nvPr/>
        </p:nvCxnSpPr>
        <p:spPr>
          <a:xfrm flipH="1">
            <a:off x="6516688" y="4581525"/>
            <a:ext cx="431800" cy="12239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10283" name="Line 43"/>
          <p:cNvCxnSpPr/>
          <p:nvPr/>
        </p:nvCxnSpPr>
        <p:spPr>
          <a:xfrm flipH="1">
            <a:off x="8532813" y="4581525"/>
            <a:ext cx="71437" cy="12954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10284" name="Text Box 44"/>
          <p:cNvSpPr/>
          <p:nvPr/>
        </p:nvSpPr>
        <p:spPr>
          <a:xfrm>
            <a:off x="3924300" y="3284538"/>
            <a:ext cx="14033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Parse Tree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5602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Leftmost derivation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5603" name="Rectangle 3"/>
          <p:cNvSpPr/>
          <p:nvPr>
            <p:ph type="body" idx="1"/>
          </p:nvPr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/>
              <a:t>A derivation of w in a grammar G is a </a:t>
            </a:r>
            <a:r>
              <a:rPr lang="zh-CN">
                <a:solidFill>
                  <a:schemeClr val="accent2"/>
                </a:solidFill>
              </a:rPr>
              <a:t>leftmost derivation</a:t>
            </a:r>
            <a:r>
              <a:rPr lang="zh-CN"/>
              <a:t> if at every step the left remaining variable is the one replaced. </a:t>
            </a:r>
            <a:endParaRPr lang="zh-CN"/>
          </a:p>
          <a:p>
            <a:pPr marL="469900" lvl="0" indent="-469900"/>
            <a:r>
              <a:rPr lang="zh-CN"/>
              <a:t>Example: Give a CFG for the </a:t>
            </a:r>
            <a:r>
              <a:rPr lang="zh-CN">
                <a:solidFill>
                  <a:srgbClr val="0000FF"/>
                </a:solidFill>
              </a:rPr>
              <a:t>regular</a:t>
            </a:r>
            <a:r>
              <a:rPr lang="zh-CN"/>
              <a:t> language 0*1(0+1)* and give a leftmost derivation of the string 00101.</a:t>
            </a:r>
            <a:endParaRPr lang="zh-CN"/>
          </a:p>
        </p:txBody>
      </p:sp>
      <p:sp>
        <p:nvSpPr>
          <p:cNvPr id="25604" name="Text Box 4"/>
          <p:cNvSpPr/>
          <p:nvPr/>
        </p:nvSpPr>
        <p:spPr>
          <a:xfrm>
            <a:off x="611188" y="5805488"/>
            <a:ext cx="7361237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b="1">
                <a:solidFill>
                  <a:schemeClr val="accent2"/>
                </a:solidFill>
              </a:rPr>
              <a:t>Proposition</a:t>
            </a:r>
            <a:r>
              <a:rPr lang="zh-CN">
                <a:solidFill>
                  <a:schemeClr val="accent2"/>
                </a:solidFill>
              </a:rPr>
              <a:t>: There is a one-to-one correspondence between </a:t>
            </a:r>
            <a:endParaRPr lang="zh-CN">
              <a:solidFill>
                <a:schemeClr val="accent2"/>
              </a:solidFill>
            </a:endParaRPr>
          </a:p>
          <a:p>
            <a:pPr marL="0" lvl="0" indent="0"/>
            <a:r>
              <a:rPr lang="zh-CN">
                <a:solidFill>
                  <a:schemeClr val="accent2"/>
                </a:solidFill>
              </a:rPr>
              <a:t>leftmost derivations and parse trees</a:t>
            </a:r>
            <a:r>
              <a:rPr lang="zh-CN"/>
              <a:t>. 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6626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Ambiguity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6627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>
                <a:solidFill>
                  <a:schemeClr val="accent2"/>
                </a:solidFill>
              </a:rPr>
              <a:t>A string w is derived ambiguously</a:t>
            </a:r>
            <a:r>
              <a:rPr lang="zh-CN"/>
              <a:t> in context free grammar G if it has two or more different leftmost derivations.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 Grammar G is </a:t>
            </a:r>
            <a:r>
              <a:rPr lang="zh-CN">
                <a:solidFill>
                  <a:schemeClr val="accent2"/>
                </a:solidFill>
              </a:rPr>
              <a:t>ambiguous</a:t>
            </a:r>
            <a:r>
              <a:rPr lang="zh-CN"/>
              <a:t> if it generates some string ambiguously.  </a:t>
            </a:r>
            <a:endParaRPr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Ambiguity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1268" name="Rectangle 3"/>
          <p:cNvSpPr/>
          <p:nvPr>
            <p:ph type="body" idx="1"/>
          </p:nvPr>
        </p:nvSpPr>
        <p:spPr>
          <a:xfrm>
            <a:off x="566738" y="1752600"/>
            <a:ext cx="8469312" cy="448627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/>
              <a:t>There is </a:t>
            </a:r>
            <a:r>
              <a:rPr lang="zh-CN">
                <a:solidFill>
                  <a:schemeClr val="accent2"/>
                </a:solidFill>
              </a:rPr>
              <a:t>no algorithm</a:t>
            </a:r>
            <a:r>
              <a:rPr lang="zh-CN"/>
              <a:t> whatsoever that can tell us whether a CFG is ambiguous</a:t>
            </a:r>
            <a:endParaRPr lang="zh-CN"/>
          </a:p>
          <a:p>
            <a:pPr marL="571500" lvl="0" indent="-571500"/>
            <a:r>
              <a:rPr lang="zh-CN"/>
              <a:t>There are CFLs that are </a:t>
            </a:r>
            <a:r>
              <a:rPr lang="zh-CN">
                <a:solidFill>
                  <a:schemeClr val="accent2"/>
                </a:solidFill>
              </a:rPr>
              <a:t>inherently ambiguous.</a:t>
            </a:r>
            <a:r>
              <a:rPr lang="zh-CN"/>
              <a:t> Consider the following language</a:t>
            </a:r>
            <a:endParaRPr lang="zh-CN">
              <a:solidFill>
                <a:schemeClr val="accent2"/>
              </a:solidFill>
            </a:endParaRPr>
          </a:p>
          <a:p>
            <a:pPr marL="571500" lvl="0" indent="-571500">
              <a:buNone/>
            </a:pPr>
            <a:endParaRPr lang="zh-CN"/>
          </a:p>
        </p:txBody>
      </p:sp>
      <p:pic>
        <p:nvPicPr>
          <p:cNvPr id="11266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1187450" y="3644900"/>
            <a:ext cx="7392988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50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Ambiguity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7651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/>
              <a:t>Two typical </a:t>
            </a:r>
            <a:r>
              <a:rPr lang="zh-CN">
                <a:solidFill>
                  <a:schemeClr val="accent2"/>
                </a:solidFill>
              </a:rPr>
              <a:t>causes</a:t>
            </a:r>
            <a:r>
              <a:rPr lang="zh-CN"/>
              <a:t> of ambiguity in grammar</a:t>
            </a:r>
            <a:endParaRPr lang="zh-CN"/>
          </a:p>
          <a:p>
            <a:pPr marL="908050" lvl="1" indent="-436562">
              <a:buFont typeface="Wingdings" charset="2"/>
              <a:buAutoNum type="arabicPeriod"/>
            </a:pPr>
            <a:r>
              <a:rPr lang="zh-CN" sz="2000"/>
              <a:t>The precedence of operators is not respected</a:t>
            </a:r>
            <a:endParaRPr lang="zh-CN" sz="2000"/>
          </a:p>
          <a:p>
            <a:pPr marL="908050" lvl="1" indent="-436562">
              <a:buFont typeface="Wingdings" charset="2"/>
              <a:buAutoNum type="arabicPeriod"/>
            </a:pPr>
            <a:r>
              <a:rPr lang="zh-CN" sz="2000"/>
              <a:t>A sequence of identical operators can group either from the left or from the right. </a:t>
            </a:r>
            <a:endParaRPr lang="zh-CN" sz="2000"/>
          </a:p>
          <a:p>
            <a:pPr marL="1304925" lvl="2" indent="-395288">
              <a:buFont typeface="Wingdings" charset="2"/>
              <a:buChar char="l"/>
            </a:pPr>
            <a:r>
              <a:rPr lang="zh-CN" sz="1900"/>
              <a:t> For example, a+a+a</a:t>
            </a:r>
            <a:endParaRPr lang="zh-CN" sz="1900"/>
          </a:p>
          <a:p>
            <a:pPr marL="469900" lvl="0" indent="-469900"/>
            <a:endParaRPr lang="zh-CN"/>
          </a:p>
          <a:p>
            <a:pPr marL="469900" lvl="0" indent="-469900"/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9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Pumping Lemma: </a:t>
            </a:r>
            <a:r>
              <a:rPr lang="zh-CN" sz="2800">
                <a:solidFill>
                  <a:srgbClr val="FF9933"/>
                </a:solidFill>
              </a:rPr>
              <a:t>necessary cond.</a:t>
            </a:r>
            <a:endParaRPr lang="zh-CN" sz="2800">
              <a:solidFill>
                <a:srgbClr val="FF9933"/>
              </a:solidFill>
            </a:endParaRPr>
          </a:p>
        </p:txBody>
      </p:sp>
      <p:sp>
        <p:nvSpPr>
          <p:cNvPr id="1030" name="Rectangle 3"/>
          <p:cNvSpPr/>
          <p:nvPr>
            <p:ph type="body" idx="1"/>
          </p:nvPr>
        </p:nvSpPr>
        <p:spPr>
          <a:xfrm>
            <a:off x="566738" y="1752600"/>
            <a:ext cx="8037512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 sz="2400"/>
              <a:t>If A is a regular language, then there is a number p (</a:t>
            </a:r>
            <a:r>
              <a:rPr lang="zh-CN" sz="2400">
                <a:solidFill>
                  <a:srgbClr val="3333FF"/>
                </a:solidFill>
              </a:rPr>
              <a:t>the pumping length</a:t>
            </a:r>
            <a:r>
              <a:rPr lang="zh-CN" sz="2400"/>
              <a:t>) where, if s is any string in A of length at least p, then s may be divided into three pieces, s=xyz, satisfying the following conditions: </a:t>
            </a:r>
            <a:endParaRPr lang="zh-CN" sz="2400"/>
          </a:p>
          <a:p>
            <a:pPr marL="571500" lvl="0" indent="-571500">
              <a:buFont typeface="Wingdings" charset="2"/>
              <a:buAutoNum type="arabicPeriod"/>
            </a:pPr>
            <a:r>
              <a:rPr lang="zh-CN" sz="2400"/>
              <a:t>For each </a:t>
            </a:r>
            <a:endParaRPr lang="zh-CN" sz="2400"/>
          </a:p>
          <a:p>
            <a:pPr marL="571500" lvl="0" indent="-571500">
              <a:buFont typeface="Wingdings" charset="2"/>
              <a:buAutoNum type="arabicPeriod"/>
            </a:pPr>
            <a:r>
              <a:rPr lang="zh-CN" sz="2400"/>
              <a:t>         , and </a:t>
            </a:r>
            <a:endParaRPr lang="zh-CN" sz="2400"/>
          </a:p>
          <a:p>
            <a:pPr marL="571500" lvl="0" indent="-571500">
              <a:buFont typeface="Wingdings" charset="2"/>
              <a:buAutoNum type="arabicPeriod"/>
            </a:pPr>
            <a:r>
              <a:rPr lang="zh-CN" sz="2400"/>
              <a:t>           . </a:t>
            </a:r>
            <a:endParaRPr lang="zh-CN" sz="2400"/>
          </a:p>
          <a:p>
            <a:pPr marL="571500" lvl="0" indent="-571500"/>
            <a:endParaRPr lang="zh-CN" sz="2400"/>
          </a:p>
        </p:txBody>
      </p:sp>
      <p:pic>
        <p:nvPicPr>
          <p:cNvPr id="1026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700338" y="3624263"/>
            <a:ext cx="1871662" cy="48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1187450" y="4179888"/>
            <a:ext cx="8636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Object 6"/>
          <p:cNvPicPr/>
          <p:nvPr/>
        </p:nvPicPr>
        <p:blipFill>
          <a:blip r:embed="rId4"/>
          <a:stretch/>
        </p:blipFill>
        <p:spPr>
          <a:xfrm>
            <a:off x="1187450" y="4581525"/>
            <a:ext cx="12255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Text Box 7"/>
          <p:cNvSpPr/>
          <p:nvPr/>
        </p:nvSpPr>
        <p:spPr>
          <a:xfrm>
            <a:off x="1044575" y="404813"/>
            <a:ext cx="6354763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Negative results delineate the limits of computations!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4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Removing ambiguity</a:t>
            </a:r>
            <a:endParaRPr lang="zh-CN"/>
          </a:p>
        </p:txBody>
      </p:sp>
      <p:sp>
        <p:nvSpPr>
          <p:cNvPr id="28675" name="Rectangle 3"/>
          <p:cNvSpPr/>
          <p:nvPr>
            <p:ph type="body" idx="1"/>
          </p:nvPr>
        </p:nvSpPr>
        <p:spPr>
          <a:xfrm>
            <a:off x="250825" y="1752600"/>
            <a:ext cx="8569325" cy="4484688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571500" lvl="0" indent="-571500"/>
            <a:r>
              <a:rPr lang="zh-CN"/>
              <a:t>Introduce several different variables, each of which represents those expressions that share </a:t>
            </a:r>
            <a:r>
              <a:rPr lang="zh-CN">
                <a:solidFill>
                  <a:srgbClr val="0000FF"/>
                </a:solidFill>
              </a:rPr>
              <a:t>a level of </a:t>
            </a:r>
            <a:r>
              <a:rPr lang="zh-CN">
                <a:solidFill>
                  <a:srgbClr val="0000FF"/>
                </a:solidFill>
                <a:latin typeface="Arial"/>
              </a:rPr>
              <a:t>“</a:t>
            </a:r>
            <a:r>
              <a:rPr lang="zh-CN">
                <a:solidFill>
                  <a:srgbClr val="0000FF"/>
                </a:solidFill>
              </a:rPr>
              <a:t>binding strength</a:t>
            </a:r>
            <a:r>
              <a:rPr lang="zh-CN">
                <a:solidFill>
                  <a:srgbClr val="0000FF"/>
                </a:solidFill>
                <a:latin typeface="Arial"/>
              </a:rPr>
              <a:t>”</a:t>
            </a:r>
            <a:endParaRPr lang="zh-CN">
              <a:solidFill>
                <a:srgbClr val="0000FF"/>
              </a:solidFill>
            </a:endParaRPr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Factor: identifier, parenthesized expression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Term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Expression</a:t>
            </a:r>
            <a:endParaRPr lang="zh-CN"/>
          </a:p>
        </p:txBody>
      </p:sp>
      <p:sp>
        <p:nvSpPr>
          <p:cNvPr id="28676" name="Text Box 4"/>
          <p:cNvSpPr/>
          <p:nvPr/>
        </p:nvSpPr>
        <p:spPr>
          <a:xfrm>
            <a:off x="611188" y="6237288"/>
            <a:ext cx="167322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Example: G5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3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Useful symbols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2294" name="Rectangle 3"/>
          <p:cNvSpPr/>
          <p:nvPr>
            <p:ph type="body" idx="1"/>
          </p:nvPr>
        </p:nvSpPr>
        <p:spPr>
          <a:xfrm>
            <a:off x="566738" y="1752600"/>
            <a:ext cx="8253412" cy="441325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/>
              <a:t>A symbol X is </a:t>
            </a:r>
            <a:r>
              <a:rPr lang="zh-CN">
                <a:solidFill>
                  <a:schemeClr val="accent2"/>
                </a:solidFill>
              </a:rPr>
              <a:t>useful</a:t>
            </a:r>
            <a:r>
              <a:rPr lang="zh-CN"/>
              <a:t> for a CFG G=(V,T, R,S) if there is some derivation of the form 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                        where w is in T*.</a:t>
            </a:r>
            <a:endParaRPr lang="zh-CN"/>
          </a:p>
          <a:p>
            <a:pPr marL="469900" lvl="0" indent="-469900">
              <a:buFont typeface="Wingdings" charset="2"/>
              <a:buChar char="p"/>
            </a:pPr>
            <a:r>
              <a:rPr lang="zh-CN"/>
              <a:t>X is </a:t>
            </a:r>
            <a:r>
              <a:rPr lang="zh-CN">
                <a:solidFill>
                  <a:schemeClr val="accent2"/>
                </a:solidFill>
              </a:rPr>
              <a:t>generating</a:t>
            </a:r>
            <a:r>
              <a:rPr lang="zh-CN"/>
              <a:t> if            for some terminal string w. </a:t>
            </a:r>
            <a:endParaRPr lang="zh-CN"/>
          </a:p>
          <a:p>
            <a:pPr marL="469900" lvl="0" indent="-469900">
              <a:buFont typeface="Wingdings" charset="2"/>
              <a:buChar char="p"/>
            </a:pPr>
            <a:r>
              <a:rPr lang="zh-CN"/>
              <a:t>X is </a:t>
            </a:r>
            <a:r>
              <a:rPr lang="zh-CN">
                <a:solidFill>
                  <a:schemeClr val="accent2"/>
                </a:solidFill>
              </a:rPr>
              <a:t>reachable</a:t>
            </a:r>
            <a:r>
              <a:rPr lang="zh-CN"/>
              <a:t> if there is a derivation         for some strings u and v. </a:t>
            </a:r>
            <a:endParaRPr lang="zh-CN"/>
          </a:p>
          <a:p>
            <a:pPr marL="908050" lvl="1" indent="-436562">
              <a:buFont typeface="Wingdings" charset="2"/>
              <a:buChar char="p"/>
            </a:pPr>
            <a:r>
              <a:rPr lang="zh-CN"/>
              <a:t>Consider: S-&gt; AB|a  </a:t>
            </a:r>
            <a:endParaRPr lang="zh-CN"/>
          </a:p>
          <a:p>
            <a:pPr marL="908050" lvl="1" indent="-436562">
              <a:buNone/>
            </a:pPr>
            <a:r>
              <a:rPr lang="zh-CN"/>
              <a:t>                   A-&gt;b</a:t>
            </a:r>
            <a:endParaRPr lang="zh-CN"/>
          </a:p>
        </p:txBody>
      </p:sp>
      <p:pic>
        <p:nvPicPr>
          <p:cNvPr id="12290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1403350" y="2420938"/>
            <a:ext cx="2016125" cy="66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4140200" y="2924175"/>
            <a:ext cx="1008063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Object 6"/>
          <p:cNvPicPr/>
          <p:nvPr/>
        </p:nvPicPr>
        <p:blipFill>
          <a:blip r:embed="rId4"/>
          <a:stretch/>
        </p:blipFill>
        <p:spPr>
          <a:xfrm>
            <a:off x="7380288" y="3789363"/>
            <a:ext cx="12954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698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Eliminating useless symbols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9699" name="Rectangle 3"/>
          <p:cNvSpPr/>
          <p:nvPr>
            <p:ph type="body" idx="1"/>
          </p:nvPr>
        </p:nvSpPr>
        <p:spPr>
          <a:xfrm>
            <a:off x="250825" y="1752600"/>
            <a:ext cx="8316913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571500" lvl="0" indent="-571500"/>
            <a:r>
              <a:rPr lang="zh-CN" sz="2600">
                <a:solidFill>
                  <a:schemeClr val="accent2"/>
                </a:solidFill>
              </a:rPr>
              <a:t>Theorem</a:t>
            </a:r>
            <a:r>
              <a:rPr lang="zh-CN" sz="2600"/>
              <a:t>: Let G=(V,T,P,S) be a CFG and L(G) is not empty. If G</a:t>
            </a:r>
            <a:r>
              <a:rPr lang="zh-CN" sz="2600">
                <a:latin typeface="Arial"/>
              </a:rPr>
              <a:t>’</a:t>
            </a:r>
            <a:r>
              <a:rPr lang="zh-CN" sz="2600"/>
              <a:t> is the CFG obtained by the following two steps (</a:t>
            </a:r>
            <a:r>
              <a:rPr lang="zh-CN" sz="2600">
                <a:solidFill>
                  <a:srgbClr val="FF3399"/>
                </a:solidFill>
              </a:rPr>
              <a:t>in this order</a:t>
            </a:r>
            <a:r>
              <a:rPr lang="zh-CN" sz="2600"/>
              <a:t>):</a:t>
            </a:r>
            <a:endParaRPr lang="zh-CN" sz="2600"/>
          </a:p>
          <a:p>
            <a:pPr marL="966788" lvl="1" indent="-495300">
              <a:buFont typeface="Wingdings" charset="2"/>
              <a:buAutoNum type="circleNumDbPlain"/>
            </a:pPr>
            <a:r>
              <a:rPr lang="zh-CN" sz="2200"/>
              <a:t>First eliminating</a:t>
            </a:r>
            <a:r>
              <a:rPr lang="zh-CN" sz="2200">
                <a:solidFill>
                  <a:srgbClr val="0000FF"/>
                </a:solidFill>
              </a:rPr>
              <a:t> nongenerating </a:t>
            </a:r>
            <a:r>
              <a:rPr lang="zh-CN" sz="2200"/>
              <a:t>symbols and all rules involving one or more of those symbols;</a:t>
            </a:r>
            <a:endParaRPr lang="zh-CN" sz="2200"/>
          </a:p>
          <a:p>
            <a:pPr marL="966788" lvl="1" indent="-495300">
              <a:buFont typeface="Wingdings" charset="2"/>
              <a:buAutoNum type="circleNumDbPlain"/>
            </a:pPr>
            <a:r>
              <a:rPr lang="zh-CN" sz="2200"/>
              <a:t>secondly eliminating all </a:t>
            </a:r>
            <a:r>
              <a:rPr lang="zh-CN" sz="2200">
                <a:solidFill>
                  <a:srgbClr val="0000FF"/>
                </a:solidFill>
              </a:rPr>
              <a:t>nonreachable</a:t>
            </a:r>
            <a:r>
              <a:rPr lang="zh-CN" sz="2200"/>
              <a:t> symbols</a:t>
            </a:r>
            <a:endParaRPr lang="zh-CN" sz="2200"/>
          </a:p>
          <a:p>
            <a:pPr marL="571500" lvl="0" indent="-571500">
              <a:buNone/>
            </a:pPr>
            <a:r>
              <a:rPr lang="zh-CN" sz="2600"/>
              <a:t>Then G</a:t>
            </a:r>
            <a:r>
              <a:rPr lang="zh-CN" sz="2600">
                <a:latin typeface="Arial"/>
              </a:rPr>
              <a:t>’</a:t>
            </a:r>
            <a:r>
              <a:rPr lang="zh-CN" sz="2600"/>
              <a:t> has no useless symbols and L(G</a:t>
            </a:r>
            <a:r>
              <a:rPr lang="zh-CN" sz="2600">
                <a:latin typeface="Arial"/>
              </a:rPr>
              <a:t>’</a:t>
            </a:r>
            <a:r>
              <a:rPr lang="zh-CN" sz="2600"/>
              <a:t>)=L(G). </a:t>
            </a:r>
            <a:endParaRPr lang="zh-CN" sz="2600"/>
          </a:p>
          <a:p>
            <a:pPr marL="571500" lvl="0" indent="-571500"/>
            <a:endParaRPr lang="zh-CN"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22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>
                <a:solidFill>
                  <a:srgbClr val="0000FF"/>
                </a:solidFill>
              </a:rPr>
              <a:t>Computing the Generating and Reachable Symbols</a:t>
            </a:r>
            <a:endParaRPr lang="zh-CN" sz="3200">
              <a:solidFill>
                <a:srgbClr val="0000FF"/>
              </a:solidFill>
            </a:endParaRPr>
          </a:p>
        </p:txBody>
      </p:sp>
      <p:sp>
        <p:nvSpPr>
          <p:cNvPr id="30723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>
                <a:solidFill>
                  <a:srgbClr val="0000FF"/>
                </a:solidFill>
              </a:rPr>
              <a:t>Basis</a:t>
            </a:r>
            <a:r>
              <a:rPr lang="zh-CN"/>
              <a:t>: Every terminal symbol is generating;</a:t>
            </a:r>
            <a:endParaRPr lang="zh-CN"/>
          </a:p>
          <a:p>
            <a:pPr marL="469900" lvl="0" indent="-469900"/>
            <a:r>
              <a:rPr lang="zh-CN">
                <a:solidFill>
                  <a:srgbClr val="0000FF"/>
                </a:solidFill>
              </a:rPr>
              <a:t>Induction</a:t>
            </a:r>
            <a:r>
              <a:rPr lang="zh-CN"/>
              <a:t>: Suppose that there is a rule A -&gt; u, and every symbol of u is known to be generating. Then A is generating. </a:t>
            </a:r>
            <a:endParaRPr 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3315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Chomsky Normal Form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3316" name="Rectangle 3"/>
          <p:cNvSpPr/>
          <p:nvPr>
            <p:ph type="body" idx="1"/>
          </p:nvPr>
        </p:nvSpPr>
        <p:spPr>
          <a:xfrm>
            <a:off x="566738" y="1752600"/>
            <a:ext cx="8181975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/>
              <a:t>A context free grammar is </a:t>
            </a:r>
            <a:r>
              <a:rPr lang="zh-CN">
                <a:solidFill>
                  <a:schemeClr val="accent2"/>
                </a:solidFill>
              </a:rPr>
              <a:t>in Chomsky normal form</a:t>
            </a:r>
            <a:r>
              <a:rPr lang="zh-CN"/>
              <a:t> if every rule is of the form 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  A     BC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  A     a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where a is any terminal and A, B and C are any variables</a:t>
            </a:r>
            <a:r>
              <a:rPr lang="zh-CN">
                <a:latin typeface="Arial"/>
              </a:rPr>
              <a:t>—</a:t>
            </a:r>
            <a:r>
              <a:rPr lang="zh-CN"/>
              <a:t>except that B and C may not be </a:t>
            </a:r>
            <a:r>
              <a:rPr lang="zh-CN">
                <a:solidFill>
                  <a:srgbClr val="0000FF"/>
                </a:solidFill>
              </a:rPr>
              <a:t>the start variable</a:t>
            </a:r>
            <a:r>
              <a:rPr lang="zh-CN"/>
              <a:t>. In addition, we permit the rule         where S is </a:t>
            </a:r>
            <a:r>
              <a:rPr lang="zh-CN">
                <a:solidFill>
                  <a:srgbClr val="0000FF"/>
                </a:solidFill>
              </a:rPr>
              <a:t>the start variable</a:t>
            </a:r>
            <a:r>
              <a:rPr lang="zh-CN"/>
              <a:t>. </a:t>
            </a:r>
            <a:endParaRPr lang="zh-CN"/>
          </a:p>
        </p:txBody>
      </p:sp>
      <p:cxnSp>
        <p:nvCxnSpPr>
          <p:cNvPr id="13317" name="Line 4"/>
          <p:cNvCxnSpPr/>
          <p:nvPr/>
        </p:nvCxnSpPr>
        <p:spPr>
          <a:xfrm>
            <a:off x="1403350" y="2924175"/>
            <a:ext cx="5048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3318" name="Line 5"/>
          <p:cNvCxnSpPr/>
          <p:nvPr/>
        </p:nvCxnSpPr>
        <p:spPr>
          <a:xfrm>
            <a:off x="1403350" y="3357563"/>
            <a:ext cx="5048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pic>
        <p:nvPicPr>
          <p:cNvPr id="13314" name="Object 6"/>
          <p:cNvPicPr/>
          <p:nvPr>
            <p:ph idx="2"/>
          </p:nvPr>
        </p:nvPicPr>
        <p:blipFill>
          <a:blip r:embed="rId2"/>
          <a:stretch/>
        </p:blipFill>
        <p:spPr>
          <a:xfrm>
            <a:off x="2411413" y="4797425"/>
            <a:ext cx="1008062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19" name="Text Box 7"/>
          <p:cNvSpPr/>
          <p:nvPr/>
        </p:nvSpPr>
        <p:spPr>
          <a:xfrm>
            <a:off x="2051050" y="5445125"/>
            <a:ext cx="4527550" cy="3651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FF3399"/>
                </a:solidFill>
              </a:rPr>
              <a:t>What is the corresponding structure?</a:t>
            </a:r>
            <a:r>
              <a:rPr lang="zh-CN"/>
              <a:t> 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42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2800">
                <a:solidFill>
                  <a:srgbClr val="0000FF"/>
                </a:solidFill>
              </a:rPr>
              <a:t>Convert CFGs into Chomsky normal forms</a:t>
            </a:r>
            <a:endParaRPr lang="zh-CN" sz="2800">
              <a:solidFill>
                <a:srgbClr val="0000FF"/>
              </a:solidFill>
            </a:endParaRPr>
          </a:p>
        </p:txBody>
      </p:sp>
      <p:sp>
        <p:nvSpPr>
          <p:cNvPr id="14343" name="Rectangle 3"/>
          <p:cNvSpPr/>
          <p:nvPr>
            <p:ph type="body" idx="1"/>
          </p:nvPr>
        </p:nvSpPr>
        <p:spPr>
          <a:xfrm>
            <a:off x="566738" y="1628775"/>
            <a:ext cx="8181975" cy="446405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 sz="2400"/>
              <a:t>Any context free language is generated by context free grammar in Chomsky normal form.</a:t>
            </a:r>
            <a:endParaRPr lang="zh-CN" sz="2400"/>
          </a:p>
          <a:p>
            <a:pPr marL="571500" lvl="0" indent="-571500">
              <a:buNone/>
            </a:pPr>
            <a:r>
              <a:rPr lang="zh-CN" sz="2400">
                <a:solidFill>
                  <a:schemeClr val="accent2"/>
                </a:solidFill>
              </a:rPr>
              <a:t>Proof idea</a:t>
            </a:r>
            <a:r>
              <a:rPr lang="zh-CN" sz="2400"/>
              <a:t>: The conversion consists of the following stages:</a:t>
            </a:r>
            <a:endParaRPr lang="zh-CN" sz="2400"/>
          </a:p>
          <a:p>
            <a:pPr marL="571500" lvl="0" indent="-571500">
              <a:buFont typeface="Wingdings" charset="2"/>
              <a:buAutoNum type="arabicPeriod"/>
            </a:pPr>
            <a:r>
              <a:rPr lang="zh-CN" sz="2400"/>
              <a:t>Add a new start symbol S0 and the rule S0   S</a:t>
            </a:r>
            <a:endParaRPr lang="zh-CN" sz="2400"/>
          </a:p>
          <a:p>
            <a:pPr marL="571500" lvl="0" indent="-571500">
              <a:buFont typeface="Wingdings" charset="2"/>
              <a:buAutoNum type="arabicPeriod"/>
            </a:pPr>
            <a:r>
              <a:rPr lang="zh-CN" sz="2400">
                <a:solidFill>
                  <a:srgbClr val="0000FF"/>
                </a:solidFill>
              </a:rPr>
              <a:t>Eliminate all   rules</a:t>
            </a:r>
            <a:r>
              <a:rPr lang="zh-CN" sz="2400"/>
              <a:t> of the form </a:t>
            </a:r>
            <a:endParaRPr lang="zh-CN" sz="2400"/>
          </a:p>
          <a:p>
            <a:pPr marL="571500" lvl="0" indent="-571500">
              <a:buFont typeface="Wingdings" charset="2"/>
              <a:buAutoNum type="arabicPeriod"/>
            </a:pPr>
            <a:r>
              <a:rPr lang="zh-CN" sz="2400">
                <a:solidFill>
                  <a:srgbClr val="0000FF"/>
                </a:solidFill>
              </a:rPr>
              <a:t>Eliminate all unit rules</a:t>
            </a:r>
            <a:r>
              <a:rPr lang="zh-CN" sz="2400"/>
              <a:t> of the form A   B.</a:t>
            </a:r>
            <a:endParaRPr lang="zh-CN" sz="2400"/>
          </a:p>
          <a:p>
            <a:pPr marL="571500" lvl="0" indent="-571500">
              <a:buFont typeface="Wingdings" charset="2"/>
              <a:buAutoNum type="arabicPeriod"/>
            </a:pPr>
            <a:r>
              <a:rPr lang="zh-CN" sz="2400"/>
              <a:t>Replace each rule                       with the rules</a:t>
            </a:r>
            <a:r>
              <a:rPr lang="zh-CN" sz="1800"/>
              <a:t>  </a:t>
            </a:r>
            <a:endParaRPr lang="zh-CN" sz="1800"/>
          </a:p>
        </p:txBody>
      </p:sp>
      <p:pic>
        <p:nvPicPr>
          <p:cNvPr id="14338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3132138" y="3789363"/>
            <a:ext cx="261937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6011863" y="3644900"/>
            <a:ext cx="1152525" cy="46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Object 6"/>
          <p:cNvPicPr/>
          <p:nvPr/>
        </p:nvPicPr>
        <p:blipFill>
          <a:blip r:embed="rId4"/>
          <a:stretch/>
        </p:blipFill>
        <p:spPr>
          <a:xfrm>
            <a:off x="4140200" y="4598988"/>
            <a:ext cx="2087563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Object 7"/>
          <p:cNvPicPr/>
          <p:nvPr/>
        </p:nvPicPr>
        <p:blipFill>
          <a:blip r:embed="rId5"/>
          <a:stretch/>
        </p:blipFill>
        <p:spPr>
          <a:xfrm>
            <a:off x="2339975" y="5157788"/>
            <a:ext cx="4895850" cy="477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44" name="Line 8"/>
          <p:cNvCxnSpPr/>
          <p:nvPr/>
        </p:nvCxnSpPr>
        <p:spPr>
          <a:xfrm>
            <a:off x="6804025" y="4365625"/>
            <a:ext cx="2889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14345" name="Line 9"/>
          <p:cNvCxnSpPr/>
          <p:nvPr/>
        </p:nvCxnSpPr>
        <p:spPr>
          <a:xfrm>
            <a:off x="7885113" y="3500438"/>
            <a:ext cx="287337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5363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Example</a:t>
            </a:r>
            <a:endParaRPr lang="zh-CN"/>
          </a:p>
        </p:txBody>
      </p:sp>
      <p:sp>
        <p:nvSpPr>
          <p:cNvPr id="15364" name="Rectangle 3"/>
          <p:cNvSpPr/>
          <p:nvPr>
            <p:ph type="body" idx="1"/>
          </p:nvPr>
        </p:nvSpPr>
        <p:spPr>
          <a:xfrm>
            <a:off x="566738" y="1752600"/>
            <a:ext cx="8108950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/>
              <a:t>Convert the following grammar G6 into Chomsky normal form</a:t>
            </a:r>
            <a:endParaRPr lang="zh-CN"/>
          </a:p>
        </p:txBody>
      </p:sp>
      <p:pic>
        <p:nvPicPr>
          <p:cNvPr id="15362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987675" y="2814638"/>
            <a:ext cx="2160588" cy="1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1746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Order of the simplification</a:t>
            </a:r>
            <a:endParaRPr lang="zh-CN"/>
          </a:p>
        </p:txBody>
      </p:sp>
      <p:sp>
        <p:nvSpPr>
          <p:cNvPr id="31747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/>
              <a:t>Firstly eliminate the </a:t>
            </a:r>
            <a:r>
              <a:rPr lang="zh-CN">
                <a:solidFill>
                  <a:srgbClr val="0000FF"/>
                </a:solidFill>
              </a:rPr>
              <a:t>epsilon-rules</a:t>
            </a:r>
            <a:r>
              <a:rPr lang="zh-CN"/>
              <a:t>;</a:t>
            </a:r>
            <a:endParaRPr lang="zh-CN"/>
          </a:p>
          <a:p>
            <a:pPr marL="469900" lvl="0" indent="-469900"/>
            <a:r>
              <a:rPr lang="zh-CN"/>
              <a:t>Secondly eliminate </a:t>
            </a:r>
            <a:r>
              <a:rPr lang="zh-CN">
                <a:solidFill>
                  <a:srgbClr val="0000FF"/>
                </a:solidFill>
              </a:rPr>
              <a:t>the unit rules</a:t>
            </a:r>
            <a:r>
              <a:rPr lang="zh-CN"/>
              <a:t>;</a:t>
            </a:r>
            <a:endParaRPr lang="zh-CN"/>
          </a:p>
          <a:p>
            <a:pPr marL="469900" lvl="0" indent="-469900"/>
            <a:r>
              <a:rPr lang="zh-CN"/>
              <a:t>Last eliminate </a:t>
            </a:r>
            <a:r>
              <a:rPr lang="zh-CN">
                <a:solidFill>
                  <a:srgbClr val="0000FF"/>
                </a:solidFill>
              </a:rPr>
              <a:t>useless symbols</a:t>
            </a:r>
            <a:r>
              <a:rPr lang="zh-CN"/>
              <a:t>.</a:t>
            </a:r>
            <a:endParaRPr lang="zh-CN"/>
          </a:p>
          <a:p>
            <a:pPr marL="469900" lvl="0" indent="-469900"/>
            <a:endParaRPr lang="zh-CN"/>
          </a:p>
        </p:txBody>
      </p:sp>
      <p:sp>
        <p:nvSpPr>
          <p:cNvPr id="31748" name="Text Box 4"/>
          <p:cNvSpPr/>
          <p:nvPr/>
        </p:nvSpPr>
        <p:spPr>
          <a:xfrm>
            <a:off x="1044575" y="4959350"/>
            <a:ext cx="2881313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Exercises: Ex </a:t>
            </a:r>
            <a:r>
              <a:rPr lang="en-US"/>
              <a:t>2.6, 2.14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Proof Idea</a:t>
            </a:r>
            <a:endParaRPr lang="zh-CN"/>
          </a:p>
        </p:txBody>
      </p:sp>
      <p:sp>
        <p:nvSpPr>
          <p:cNvPr id="21507" name="Rectangle 3"/>
          <p:cNvSpPr/>
          <p:nvPr>
            <p:ph type="body" idx="1"/>
          </p:nvPr>
        </p:nvSpPr>
        <p:spPr>
          <a:xfrm>
            <a:off x="539750" y="1773238"/>
            <a:ext cx="7993063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/>
              <a:t>s=s1 s2 s3 s4 s5 s6</a:t>
            </a:r>
            <a:r>
              <a:rPr lang="zh-CN">
                <a:latin typeface="Arial"/>
              </a:rPr>
              <a:t>…</a:t>
            </a:r>
            <a:r>
              <a:rPr lang="zh-CN"/>
              <a:t>.sn       </a:t>
            </a:r>
            <a:r>
              <a:rPr lang="zh-CN">
                <a:solidFill>
                  <a:srgbClr val="00FFCC"/>
                </a:solidFill>
              </a:rPr>
              <a:t>string in A</a:t>
            </a:r>
            <a:endParaRPr lang="zh-CN">
              <a:solidFill>
                <a:srgbClr val="00FFCC"/>
              </a:solidFill>
            </a:endParaRPr>
          </a:p>
          <a:p>
            <a:pPr marL="469900" lvl="0" indent="-469900"/>
            <a:endParaRPr lang="zh-CN"/>
          </a:p>
          <a:p>
            <a:pPr marL="469900" lvl="0" indent="-469900">
              <a:buNone/>
            </a:pPr>
            <a:r>
              <a:rPr lang="zh-CN"/>
              <a:t>      </a:t>
            </a:r>
            <a:r>
              <a:rPr lang="zh-CN" sz="2000"/>
              <a:t>q1 q3 q20 </a:t>
            </a:r>
            <a:r>
              <a:rPr lang="zh-CN" sz="2000">
                <a:solidFill>
                  <a:srgbClr val="3333FF"/>
                </a:solidFill>
              </a:rPr>
              <a:t>q9</a:t>
            </a:r>
            <a:r>
              <a:rPr lang="zh-CN" sz="2000"/>
              <a:t>  q17 </a:t>
            </a:r>
            <a:r>
              <a:rPr lang="zh-CN" sz="2000">
                <a:solidFill>
                  <a:srgbClr val="3333FF"/>
                </a:solidFill>
              </a:rPr>
              <a:t>q9</a:t>
            </a:r>
            <a:r>
              <a:rPr lang="zh-CN" sz="2000"/>
              <a:t>         q13</a:t>
            </a:r>
            <a:r>
              <a:rPr lang="zh-CN"/>
              <a:t>      </a:t>
            </a:r>
            <a:r>
              <a:rPr lang="zh-CN">
                <a:solidFill>
                  <a:srgbClr val="00FFCC"/>
                </a:solidFill>
              </a:rPr>
              <a:t>state</a:t>
            </a:r>
            <a:endParaRPr lang="zh-CN">
              <a:solidFill>
                <a:srgbClr val="00FFCC"/>
              </a:solidFill>
            </a:endParaRPr>
          </a:p>
        </p:txBody>
      </p:sp>
      <p:cxnSp>
        <p:nvCxnSpPr>
          <p:cNvPr id="21508" name="Line 4"/>
          <p:cNvCxnSpPr/>
          <p:nvPr/>
        </p:nvCxnSpPr>
        <p:spPr>
          <a:xfrm flipV="1">
            <a:off x="1476375" y="2133600"/>
            <a:ext cx="71438" cy="6477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1509" name="Line 5"/>
          <p:cNvCxnSpPr/>
          <p:nvPr/>
        </p:nvCxnSpPr>
        <p:spPr>
          <a:xfrm flipH="1" flipV="1">
            <a:off x="1979613" y="2060575"/>
            <a:ext cx="0" cy="792163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1510" name="Line 6"/>
          <p:cNvCxnSpPr/>
          <p:nvPr/>
        </p:nvCxnSpPr>
        <p:spPr>
          <a:xfrm flipH="1" flipV="1">
            <a:off x="2484438" y="2060575"/>
            <a:ext cx="0" cy="7207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1511" name="Line 7"/>
          <p:cNvCxnSpPr/>
          <p:nvPr/>
        </p:nvCxnSpPr>
        <p:spPr>
          <a:xfrm flipV="1">
            <a:off x="2916238" y="2133600"/>
            <a:ext cx="71437" cy="64770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1512" name="Line 8"/>
          <p:cNvCxnSpPr/>
          <p:nvPr/>
        </p:nvCxnSpPr>
        <p:spPr>
          <a:xfrm flipH="1" flipV="1">
            <a:off x="3492500" y="2060575"/>
            <a:ext cx="0" cy="792163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1513" name="Line 9"/>
          <p:cNvCxnSpPr/>
          <p:nvPr/>
        </p:nvCxnSpPr>
        <p:spPr>
          <a:xfrm flipH="1" flipV="1">
            <a:off x="3995738" y="2060575"/>
            <a:ext cx="0" cy="792163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1514" name="Line 10"/>
          <p:cNvCxnSpPr/>
          <p:nvPr/>
        </p:nvCxnSpPr>
        <p:spPr>
          <a:xfrm flipV="1">
            <a:off x="5219700" y="2060575"/>
            <a:ext cx="144463" cy="7207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21515" name="Line 11"/>
          <p:cNvCxnSpPr/>
          <p:nvPr/>
        </p:nvCxnSpPr>
        <p:spPr>
          <a:xfrm>
            <a:off x="684213" y="3357563"/>
            <a:ext cx="7848600" cy="0"/>
          </a:xfrm>
          <a:prstGeom prst="line">
            <a:avLst/>
          </a:prstGeom>
          <a:noFill/>
          <a:ln cap="rnd">
            <a:solidFill>
              <a:schemeClr val="tx1"/>
            </a:solidFill>
            <a:prstDash val="sysDot"/>
            <a:miter/>
          </a:ln>
        </p:spPr>
      </p:cxnSp>
      <p:sp>
        <p:nvSpPr>
          <p:cNvPr id="21516" name="Oval 12"/>
          <p:cNvSpPr/>
          <p:nvPr/>
        </p:nvSpPr>
        <p:spPr>
          <a:xfrm>
            <a:off x="1619250" y="5084763"/>
            <a:ext cx="576263" cy="64928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q1</a:t>
            </a:r>
            <a:endParaRPr lang="zh-CN"/>
          </a:p>
        </p:txBody>
      </p:sp>
      <p:sp>
        <p:nvSpPr>
          <p:cNvPr id="21517" name="Oval 13"/>
          <p:cNvSpPr/>
          <p:nvPr/>
        </p:nvSpPr>
        <p:spPr>
          <a:xfrm>
            <a:off x="4356100" y="4076700"/>
            <a:ext cx="576263" cy="71913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q9</a:t>
            </a:r>
            <a:endParaRPr lang="zh-CN"/>
          </a:p>
        </p:txBody>
      </p:sp>
      <p:sp>
        <p:nvSpPr>
          <p:cNvPr id="21518" name="Oval 14"/>
          <p:cNvSpPr/>
          <p:nvPr/>
        </p:nvSpPr>
        <p:spPr>
          <a:xfrm>
            <a:off x="7019925" y="5229225"/>
            <a:ext cx="647700" cy="7207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endParaRPr lang="zh-CN"/>
          </a:p>
        </p:txBody>
      </p:sp>
      <p:sp>
        <p:nvSpPr>
          <p:cNvPr id="21519" name="未知"/>
          <p:cNvSpPr/>
          <p:nvPr/>
        </p:nvSpPr>
        <p:spPr>
          <a:xfrm>
            <a:off x="1711325" y="3654425"/>
            <a:ext cx="2671763" cy="1512888"/>
          </a:xfrm>
          <a:custGeom>
            <a:rect l="l" t="t" r="r" b="b"/>
            <a:pathLst>
              <a:path w="2671763" h="1512888">
                <a:moveTo>
                  <a:pt x="1588" y="1512888"/>
                </a:moveTo>
                <a:cubicBezTo>
                  <a:pt x="6350" y="1377950"/>
                  <a:pt x="0" y="1241425"/>
                  <a:pt x="15875" y="1106488"/>
                </a:cubicBezTo>
                <a:cubicBezTo>
                  <a:pt x="19050" y="1076325"/>
                  <a:pt x="84138" y="1025525"/>
                  <a:pt x="103188" y="1004888"/>
                </a:cubicBezTo>
                <a:cubicBezTo>
                  <a:pt x="314325" y="758825"/>
                  <a:pt x="468313" y="704850"/>
                  <a:pt x="785813" y="655638"/>
                </a:cubicBezTo>
                <a:cubicBezTo>
                  <a:pt x="949325" y="668338"/>
                  <a:pt x="1035050" y="642938"/>
                  <a:pt x="1119188" y="773113"/>
                </a:cubicBezTo>
                <a:cubicBezTo>
                  <a:pt x="1144588" y="1058863"/>
                  <a:pt x="1141413" y="977900"/>
                  <a:pt x="1481138" y="960438"/>
                </a:cubicBezTo>
                <a:cubicBezTo>
                  <a:pt x="1528763" y="944563"/>
                  <a:pt x="1565275" y="919163"/>
                  <a:pt x="1612900" y="903288"/>
                </a:cubicBezTo>
                <a:cubicBezTo>
                  <a:pt x="1679575" y="852488"/>
                  <a:pt x="1731963" y="790575"/>
                  <a:pt x="1801813" y="742950"/>
                </a:cubicBezTo>
                <a:cubicBezTo>
                  <a:pt x="1828800" y="661988"/>
                  <a:pt x="1885950" y="596900"/>
                  <a:pt x="1931988" y="525463"/>
                </a:cubicBezTo>
                <a:cubicBezTo>
                  <a:pt x="1952625" y="495300"/>
                  <a:pt x="1958975" y="457200"/>
                  <a:pt x="1974850" y="423863"/>
                </a:cubicBezTo>
                <a:cubicBezTo>
                  <a:pt x="1958975" y="288925"/>
                  <a:pt x="1933575" y="242888"/>
                  <a:pt x="1844675" y="147638"/>
                </a:cubicBezTo>
                <a:cubicBezTo>
                  <a:pt x="1881188" y="0"/>
                  <a:pt x="2011363" y="92075"/>
                  <a:pt x="2120900" y="119063"/>
                </a:cubicBezTo>
                <a:cubicBezTo>
                  <a:pt x="2201863" y="173038"/>
                  <a:pt x="2265363" y="168275"/>
                  <a:pt x="2366963" y="177800"/>
                </a:cubicBezTo>
                <a:cubicBezTo>
                  <a:pt x="2411413" y="206375"/>
                  <a:pt x="2454275" y="220663"/>
                  <a:pt x="2497138" y="249238"/>
                </a:cubicBezTo>
                <a:cubicBezTo>
                  <a:pt x="2506663" y="277813"/>
                  <a:pt x="2524125" y="306388"/>
                  <a:pt x="2527300" y="336550"/>
                </a:cubicBezTo>
                <a:cubicBezTo>
                  <a:pt x="2532063" y="374650"/>
                  <a:pt x="2530475" y="414338"/>
                  <a:pt x="2541588" y="452438"/>
                </a:cubicBezTo>
                <a:cubicBezTo>
                  <a:pt x="2557463" y="504825"/>
                  <a:pt x="2640013" y="508000"/>
                  <a:pt x="2671763" y="53975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</a:ln>
        </p:spPr>
      </p:sp>
      <p:cxnSp>
        <p:nvCxnSpPr>
          <p:cNvPr id="21520" name="Line 16"/>
          <p:cNvCxnSpPr/>
          <p:nvPr/>
        </p:nvCxnSpPr>
        <p:spPr>
          <a:xfrm>
            <a:off x="4356100" y="4149725"/>
            <a:ext cx="71438" cy="71438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21521" name="未知"/>
          <p:cNvSpPr/>
          <p:nvPr/>
        </p:nvSpPr>
        <p:spPr>
          <a:xfrm>
            <a:off x="4718050" y="4746625"/>
            <a:ext cx="2589213" cy="1150938"/>
          </a:xfrm>
          <a:custGeom>
            <a:rect l="l" t="t" r="r" b="b"/>
            <a:pathLst>
              <a:path w="2589213" h="1150938">
                <a:moveTo>
                  <a:pt x="144463" y="0"/>
                </a:moveTo>
                <a:cubicBezTo>
                  <a:pt x="98425" y="30163"/>
                  <a:pt x="79375" y="61913"/>
                  <a:pt x="42863" y="101600"/>
                </a:cubicBezTo>
                <a:cubicBezTo>
                  <a:pt x="1588" y="268288"/>
                  <a:pt x="0" y="595313"/>
                  <a:pt x="130175" y="725488"/>
                </a:cubicBezTo>
                <a:cubicBezTo>
                  <a:pt x="149225" y="784225"/>
                  <a:pt x="174625" y="793750"/>
                  <a:pt x="231775" y="812800"/>
                </a:cubicBezTo>
                <a:cubicBezTo>
                  <a:pt x="368300" y="904875"/>
                  <a:pt x="442913" y="850900"/>
                  <a:pt x="652463" y="841375"/>
                </a:cubicBezTo>
                <a:cubicBezTo>
                  <a:pt x="792163" y="846138"/>
                  <a:pt x="933450" y="838200"/>
                  <a:pt x="1073150" y="855663"/>
                </a:cubicBezTo>
                <a:cubicBezTo>
                  <a:pt x="1109663" y="860425"/>
                  <a:pt x="1104900" y="958850"/>
                  <a:pt x="1116013" y="1016000"/>
                </a:cubicBezTo>
                <a:cubicBezTo>
                  <a:pt x="1131888" y="1101725"/>
                  <a:pt x="1166813" y="1103313"/>
                  <a:pt x="1233488" y="1146175"/>
                </a:cubicBezTo>
                <a:cubicBezTo>
                  <a:pt x="1354138" y="1141413"/>
                  <a:pt x="1476375" y="1150938"/>
                  <a:pt x="1595438" y="1131888"/>
                </a:cubicBezTo>
                <a:cubicBezTo>
                  <a:pt x="1638300" y="1125538"/>
                  <a:pt x="1728788" y="1028700"/>
                  <a:pt x="1755775" y="1001713"/>
                </a:cubicBezTo>
                <a:cubicBezTo>
                  <a:pt x="1881188" y="876300"/>
                  <a:pt x="1984375" y="698500"/>
                  <a:pt x="2046288" y="536575"/>
                </a:cubicBezTo>
                <a:cubicBezTo>
                  <a:pt x="2060575" y="498475"/>
                  <a:pt x="2071688" y="457200"/>
                  <a:pt x="2089150" y="420688"/>
                </a:cubicBezTo>
                <a:cubicBezTo>
                  <a:pt x="2117725" y="363538"/>
                  <a:pt x="2182813" y="304800"/>
                  <a:pt x="2219325" y="246063"/>
                </a:cubicBezTo>
                <a:cubicBezTo>
                  <a:pt x="2252663" y="192088"/>
                  <a:pt x="2268538" y="182563"/>
                  <a:pt x="2320925" y="130175"/>
                </a:cubicBezTo>
                <a:cubicBezTo>
                  <a:pt x="2330450" y="120650"/>
                  <a:pt x="2351088" y="101600"/>
                  <a:pt x="2351088" y="101600"/>
                </a:cubicBezTo>
                <a:cubicBezTo>
                  <a:pt x="2395538" y="111125"/>
                  <a:pt x="2427288" y="103188"/>
                  <a:pt x="2452688" y="144463"/>
                </a:cubicBezTo>
                <a:cubicBezTo>
                  <a:pt x="2460625" y="157163"/>
                  <a:pt x="2455863" y="177800"/>
                  <a:pt x="2466975" y="188913"/>
                </a:cubicBezTo>
                <a:cubicBezTo>
                  <a:pt x="2478088" y="200025"/>
                  <a:pt x="2495550" y="196850"/>
                  <a:pt x="2509838" y="203200"/>
                </a:cubicBezTo>
                <a:cubicBezTo>
                  <a:pt x="2525713" y="211138"/>
                  <a:pt x="2540000" y="222250"/>
                  <a:pt x="2554288" y="231775"/>
                </a:cubicBezTo>
                <a:cubicBezTo>
                  <a:pt x="2589213" y="338138"/>
                  <a:pt x="2568575" y="260350"/>
                  <a:pt x="2568575" y="477838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</a:ln>
        </p:spPr>
      </p:sp>
      <p:cxnSp>
        <p:nvCxnSpPr>
          <p:cNvPr id="21522" name="Line 18"/>
          <p:cNvCxnSpPr/>
          <p:nvPr/>
        </p:nvCxnSpPr>
        <p:spPr>
          <a:xfrm flipH="1">
            <a:off x="7308850" y="5084763"/>
            <a:ext cx="0" cy="144462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21523" name="未知"/>
          <p:cNvSpPr/>
          <p:nvPr/>
        </p:nvSpPr>
        <p:spPr>
          <a:xfrm>
            <a:off x="4427538" y="3429000"/>
            <a:ext cx="1382712" cy="1638300"/>
          </a:xfrm>
          <a:custGeom>
            <a:rect l="l" t="t" r="r" b="b"/>
            <a:pathLst>
              <a:path w="1382712" h="1638300">
                <a:moveTo>
                  <a:pt x="23812" y="703263"/>
                </a:moveTo>
                <a:cubicBezTo>
                  <a:pt x="0" y="631825"/>
                  <a:pt x="41275" y="449263"/>
                  <a:pt x="95250" y="384175"/>
                </a:cubicBezTo>
                <a:cubicBezTo>
                  <a:pt x="144462" y="325438"/>
                  <a:pt x="234950" y="252413"/>
                  <a:pt x="298450" y="209550"/>
                </a:cubicBezTo>
                <a:cubicBezTo>
                  <a:pt x="319087" y="153988"/>
                  <a:pt x="330200" y="141288"/>
                  <a:pt x="385762" y="122238"/>
                </a:cubicBezTo>
                <a:cubicBezTo>
                  <a:pt x="512762" y="0"/>
                  <a:pt x="358775" y="136525"/>
                  <a:pt x="473075" y="65088"/>
                </a:cubicBezTo>
                <a:cubicBezTo>
                  <a:pt x="568325" y="4763"/>
                  <a:pt x="425450" y="60325"/>
                  <a:pt x="546100" y="20638"/>
                </a:cubicBezTo>
                <a:cubicBezTo>
                  <a:pt x="666750" y="41275"/>
                  <a:pt x="785812" y="65088"/>
                  <a:pt x="908050" y="79375"/>
                </a:cubicBezTo>
                <a:cubicBezTo>
                  <a:pt x="965200" y="133350"/>
                  <a:pt x="925512" y="92075"/>
                  <a:pt x="995362" y="195263"/>
                </a:cubicBezTo>
                <a:cubicBezTo>
                  <a:pt x="1004887" y="209550"/>
                  <a:pt x="1009650" y="231775"/>
                  <a:pt x="1025525" y="238125"/>
                </a:cubicBezTo>
                <a:cubicBezTo>
                  <a:pt x="1054100" y="247650"/>
                  <a:pt x="1111250" y="268288"/>
                  <a:pt x="1111250" y="268288"/>
                </a:cubicBezTo>
                <a:cubicBezTo>
                  <a:pt x="1179512" y="333375"/>
                  <a:pt x="1262062" y="376238"/>
                  <a:pt x="1330325" y="441325"/>
                </a:cubicBezTo>
                <a:cubicBezTo>
                  <a:pt x="1376362" y="585788"/>
                  <a:pt x="1365250" y="665163"/>
                  <a:pt x="1373187" y="847725"/>
                </a:cubicBezTo>
                <a:cubicBezTo>
                  <a:pt x="1365250" y="979488"/>
                  <a:pt x="1382712" y="1066800"/>
                  <a:pt x="1314450" y="1168400"/>
                </a:cubicBezTo>
                <a:cubicBezTo>
                  <a:pt x="1295400" y="1638300"/>
                  <a:pt x="1371600" y="1535113"/>
                  <a:pt x="893762" y="1516063"/>
                </a:cubicBezTo>
                <a:cubicBezTo>
                  <a:pt x="846137" y="1500188"/>
                  <a:pt x="809625" y="1474788"/>
                  <a:pt x="763587" y="1457325"/>
                </a:cubicBezTo>
                <a:cubicBezTo>
                  <a:pt x="693737" y="1387475"/>
                  <a:pt x="569912" y="1365250"/>
                  <a:pt x="473075" y="1341438"/>
                </a:cubicBezTo>
                <a:cubicBezTo>
                  <a:pt x="458787" y="1331913"/>
                  <a:pt x="441325" y="1325563"/>
                  <a:pt x="430212" y="1312863"/>
                </a:cubicBezTo>
                <a:cubicBezTo>
                  <a:pt x="420687" y="1301750"/>
                  <a:pt x="415925" y="1270000"/>
                  <a:pt x="415925" y="1270000"/>
                </a:cubicBezTo>
              </a:path>
            </a:pathLst>
          </a:custGeom>
          <a:noFill/>
          <a:ln w="9525" cmpd="sng">
            <a:solidFill>
              <a:srgbClr val="0000FF"/>
            </a:solidFill>
            <a:round/>
          </a:ln>
        </p:spPr>
      </p:sp>
      <p:cxnSp>
        <p:nvCxnSpPr>
          <p:cNvPr id="21524" name="Line 20"/>
          <p:cNvCxnSpPr/>
          <p:nvPr/>
        </p:nvCxnSpPr>
        <p:spPr>
          <a:xfrm flipH="1" flipV="1">
            <a:off x="4787900" y="4724400"/>
            <a:ext cx="144463" cy="73025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21525" name="Text Box 21"/>
          <p:cNvSpPr/>
          <p:nvPr/>
        </p:nvSpPr>
        <p:spPr>
          <a:xfrm>
            <a:off x="2608263" y="3803650"/>
            <a:ext cx="319087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x</a:t>
            </a:r>
            <a:endParaRPr lang="zh-CN"/>
          </a:p>
        </p:txBody>
      </p:sp>
      <p:sp>
        <p:nvSpPr>
          <p:cNvPr id="21526" name="Text Box 22"/>
          <p:cNvSpPr/>
          <p:nvPr/>
        </p:nvSpPr>
        <p:spPr>
          <a:xfrm>
            <a:off x="5775325" y="3660775"/>
            <a:ext cx="33337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b="1">
                <a:solidFill>
                  <a:schemeClr val="accent2"/>
                </a:solidFill>
              </a:rPr>
              <a:t>y</a:t>
            </a:r>
            <a:endParaRPr lang="zh-CN" b="1">
              <a:solidFill>
                <a:schemeClr val="accent2"/>
              </a:solidFill>
            </a:endParaRPr>
          </a:p>
        </p:txBody>
      </p:sp>
      <p:sp>
        <p:nvSpPr>
          <p:cNvPr id="21527" name="Text Box 23"/>
          <p:cNvSpPr/>
          <p:nvPr/>
        </p:nvSpPr>
        <p:spPr>
          <a:xfrm>
            <a:off x="5848350" y="5316538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z</a:t>
            </a:r>
            <a:endParaRPr lang="zh-CN"/>
          </a:p>
        </p:txBody>
      </p:sp>
      <p:sp>
        <p:nvSpPr>
          <p:cNvPr id="21528" name="Oval 24"/>
          <p:cNvSpPr/>
          <p:nvPr/>
        </p:nvSpPr>
        <p:spPr>
          <a:xfrm>
            <a:off x="7164388" y="5300663"/>
            <a:ext cx="431800" cy="50323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q13</a:t>
            </a:r>
            <a:endParaRPr lang="zh-CN"/>
          </a:p>
        </p:txBody>
      </p:sp>
      <p:sp>
        <p:nvSpPr>
          <p:cNvPr id="21529" name="Text Box 25"/>
          <p:cNvSpPr/>
          <p:nvPr/>
        </p:nvSpPr>
        <p:spPr>
          <a:xfrm>
            <a:off x="0" y="3357563"/>
            <a:ext cx="30797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3333FF"/>
                </a:solidFill>
              </a:rPr>
              <a:t>P is the number of states</a:t>
            </a:r>
            <a:endParaRPr lang="zh-CN">
              <a:solidFill>
                <a:srgbClr val="3333FF"/>
              </a:solidFill>
            </a:endParaRPr>
          </a:p>
        </p:txBody>
      </p:sp>
      <p:sp>
        <p:nvSpPr>
          <p:cNvPr id="21530" name="Text Box 26"/>
          <p:cNvSpPr/>
          <p:nvPr/>
        </p:nvSpPr>
        <p:spPr>
          <a:xfrm>
            <a:off x="2124075" y="5876925"/>
            <a:ext cx="3935413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q9 is the </a:t>
            </a:r>
            <a:r>
              <a:rPr lang="zh-CN" b="1">
                <a:solidFill>
                  <a:schemeClr val="accent2"/>
                </a:solidFill>
              </a:rPr>
              <a:t>first</a:t>
            </a:r>
            <a:r>
              <a:rPr lang="zh-CN">
                <a:solidFill>
                  <a:schemeClr val="accent2"/>
                </a:solidFill>
              </a:rPr>
              <a:t> state that repeats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Proof steps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2531" name="Rectangle 3"/>
          <p:cNvSpPr/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3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3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3" lvl="4" indent="-398463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113" lvl="5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313" lvl="6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513" lvl="7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2713" lvl="8" indent="-398463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571500" lvl="0" indent="-571500"/>
            <a:r>
              <a:rPr lang="zh-CN" sz="2800">
                <a:solidFill>
                  <a:schemeClr val="accent2"/>
                </a:solidFill>
              </a:rPr>
              <a:t>Proof by contradiction: </a:t>
            </a:r>
            <a:r>
              <a:rPr lang="zh-CN" sz="2800"/>
              <a:t>B is nonregular</a:t>
            </a:r>
            <a:endParaRPr lang="zh-CN" sz="2800"/>
          </a:p>
          <a:p>
            <a:pPr marL="571500" lvl="0" indent="-571500">
              <a:buFont typeface="Wingdings" charset="2"/>
              <a:buAutoNum type="arabicPeriod"/>
            </a:pPr>
            <a:r>
              <a:rPr lang="zh-CN" sz="2800"/>
              <a:t>First assume the language B is regular and apply the pumping lemma to obtain the pumping length p</a:t>
            </a:r>
            <a:endParaRPr lang="zh-CN" sz="2800"/>
          </a:p>
          <a:p>
            <a:pPr marL="571500" lvl="0" indent="-571500">
              <a:buFont typeface="Wingdings" charset="2"/>
              <a:buAutoNum type="arabicPeriod"/>
            </a:pPr>
            <a:r>
              <a:rPr lang="zh-CN" sz="2800"/>
              <a:t>Next find a string s </a:t>
            </a:r>
            <a:r>
              <a:rPr lang="zh-CN" sz="2800">
                <a:solidFill>
                  <a:schemeClr val="accent2"/>
                </a:solidFill>
              </a:rPr>
              <a:t>in B</a:t>
            </a:r>
            <a:r>
              <a:rPr lang="zh-CN" sz="2800"/>
              <a:t> </a:t>
            </a:r>
            <a:r>
              <a:rPr lang="zh-CN" sz="2800">
                <a:solidFill>
                  <a:srgbClr val="3333FF"/>
                </a:solidFill>
              </a:rPr>
              <a:t>of length at least p</a:t>
            </a:r>
            <a:r>
              <a:rPr lang="zh-CN" sz="2800"/>
              <a:t> </a:t>
            </a:r>
            <a:r>
              <a:rPr lang="zh-CN" sz="2800">
                <a:solidFill>
                  <a:srgbClr val="663300"/>
                </a:solidFill>
              </a:rPr>
              <a:t>which cannot be pumped</a:t>
            </a:r>
            <a:r>
              <a:rPr lang="zh-CN" sz="2800"/>
              <a:t>.</a:t>
            </a:r>
            <a:endParaRPr lang="zh-CN" sz="2800"/>
          </a:p>
          <a:p>
            <a:pPr marL="571500" lvl="0" indent="-571500">
              <a:buFont typeface="Wingdings" charset="2"/>
              <a:buChar char="Ø"/>
            </a:pPr>
            <a:r>
              <a:rPr lang="zh-CN" sz="2000"/>
              <a:t>Discuss s in several cases</a:t>
            </a:r>
            <a:endParaRPr lang="zh-CN" sz="2000"/>
          </a:p>
          <a:p>
            <a:pPr marL="571500" lvl="0" indent="-571500">
              <a:buNone/>
            </a:pPr>
            <a:r>
              <a:rPr lang="zh-CN" sz="2000"/>
              <a:t> </a:t>
            </a:r>
            <a:r>
              <a:rPr lang="zh-CN" sz="2800"/>
              <a:t>So we arrive at a contradiction. Conclude that B is </a:t>
            </a:r>
            <a:r>
              <a:rPr lang="zh-CN" sz="2800" b="1"/>
              <a:t>NOT</a:t>
            </a:r>
            <a:r>
              <a:rPr lang="zh-CN" sz="2800"/>
              <a:t> regular</a:t>
            </a:r>
            <a:endParaRPr lang="zh-CN" sz="2800"/>
          </a:p>
          <a:p>
            <a:pPr marL="571500" lvl="0" indent="-571500">
              <a:buFont typeface="Wingdings" charset="2"/>
              <a:buAutoNum type="arabicPeriod"/>
            </a:pPr>
            <a:endParaRPr 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5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52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Example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053" name="Rectangle 3"/>
          <p:cNvSpPr/>
          <p:nvPr>
            <p:ph type="body" idx="1"/>
          </p:nvPr>
        </p:nvSpPr>
        <p:spPr>
          <a:xfrm>
            <a:off x="566738" y="1752600"/>
            <a:ext cx="8397875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95300" lvl="0" indent="-495300">
              <a:lnSpc>
                <a:spcPct val="90000"/>
              </a:lnSpc>
            </a:pPr>
            <a:r>
              <a:rPr lang="zh-CN"/>
              <a:t>Show that the language                    is not regular</a:t>
            </a:r>
            <a:endParaRPr lang="zh-CN"/>
          </a:p>
          <a:p>
            <a:pPr marL="495300" lvl="0" indent="-495300">
              <a:lnSpc>
                <a:spcPct val="90000"/>
              </a:lnSpc>
              <a:buNone/>
            </a:pPr>
            <a:r>
              <a:rPr lang="zh-CN">
                <a:solidFill>
                  <a:schemeClr val="accent2"/>
                </a:solidFill>
              </a:rPr>
              <a:t>Proof by contradiction</a:t>
            </a:r>
            <a:r>
              <a:rPr lang="zh-CN"/>
              <a:t>:  Suppose that it were regular. Let p be the pumping length given by the Pumping Lemma. </a:t>
            </a:r>
            <a:r>
              <a:rPr lang="zh-CN">
                <a:solidFill>
                  <a:srgbClr val="3333FF"/>
                </a:solidFill>
              </a:rPr>
              <a:t>Consider the string</a:t>
            </a:r>
            <a:r>
              <a:rPr lang="zh-CN"/>
              <a:t> </a:t>
            </a:r>
            <a:endParaRPr lang="zh-CN"/>
          </a:p>
          <a:p>
            <a:pPr marL="495300" lvl="0" indent="-495300">
              <a:lnSpc>
                <a:spcPct val="90000"/>
              </a:lnSpc>
              <a:buNone/>
            </a:pPr>
            <a:endParaRPr lang="zh-CN"/>
          </a:p>
          <a:p>
            <a:pPr marL="495300" lvl="0" indent="-495300">
              <a:lnSpc>
                <a:spcPct val="90000"/>
              </a:lnSpc>
              <a:buFont typeface="Wingdings" charset="2"/>
              <a:buAutoNum type="arabicPeriod"/>
            </a:pPr>
            <a:r>
              <a:rPr lang="zh-CN"/>
              <a:t>y consists only of 0s;</a:t>
            </a:r>
            <a:endParaRPr lang="zh-CN"/>
          </a:p>
          <a:p>
            <a:pPr marL="495300" lvl="0" indent="-495300">
              <a:lnSpc>
                <a:spcPct val="90000"/>
              </a:lnSpc>
              <a:buFont typeface="Wingdings" charset="2"/>
              <a:buAutoNum type="arabicPeriod"/>
            </a:pPr>
            <a:r>
              <a:rPr lang="zh-CN"/>
              <a:t>Y consists only of 1s;</a:t>
            </a:r>
            <a:endParaRPr lang="zh-CN"/>
          </a:p>
          <a:p>
            <a:pPr marL="495300" lvl="0" indent="-495300">
              <a:lnSpc>
                <a:spcPct val="90000"/>
              </a:lnSpc>
              <a:buFont typeface="Wingdings" charset="2"/>
              <a:buAutoNum type="arabicPeriod"/>
            </a:pPr>
            <a:r>
              <a:rPr lang="zh-CN"/>
              <a:t>Y consists of both 0s and 1s. </a:t>
            </a:r>
            <a:endParaRPr lang="zh-CN"/>
          </a:p>
          <a:p>
            <a:pPr marL="495300" lvl="0" indent="-495300">
              <a:lnSpc>
                <a:spcPct val="90000"/>
              </a:lnSpc>
              <a:buNone/>
            </a:pPr>
            <a:r>
              <a:rPr lang="zh-CN"/>
              <a:t>We arrive at a contradiction. So it is not regular.</a:t>
            </a:r>
            <a:endParaRPr lang="zh-CN"/>
          </a:p>
        </p:txBody>
      </p:sp>
      <p:pic>
        <p:nvPicPr>
          <p:cNvPr id="2050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5292725" y="1658938"/>
            <a:ext cx="2087563" cy="59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1331913" y="3644900"/>
            <a:ext cx="1439862" cy="560388"/>
          </a:xfrm>
          <a:prstGeom prst="rect">
            <a:avLst/>
          </a:prstGeom>
          <a:noFill/>
          <a:ln>
            <a:noFill/>
          </a:ln>
        </p:spPr>
      </p:pic>
      <p:sp>
        <p:nvSpPr>
          <p:cNvPr id="2054" name="AutoShape 6"/>
          <p:cNvSpPr/>
          <p:nvPr/>
        </p:nvSpPr>
        <p:spPr>
          <a:xfrm>
            <a:off x="5795963" y="4437063"/>
            <a:ext cx="976312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055" name="Text Box 7"/>
          <p:cNvSpPr/>
          <p:nvPr/>
        </p:nvSpPr>
        <p:spPr>
          <a:xfrm>
            <a:off x="6948488" y="4518025"/>
            <a:ext cx="204470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Discuss in cases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More examples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3078" name="Rectangle 3"/>
          <p:cNvSpPr/>
          <p:nvPr>
            <p:ph type="body" idx="1"/>
          </p:nvPr>
        </p:nvSpPr>
        <p:spPr>
          <a:xfrm>
            <a:off x="566738" y="1752600"/>
            <a:ext cx="8037512" cy="4268788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/>
              <a:t>Prove that the following languages are not regular: 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C={w|w has an equal number of 0s and 1s}. 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F =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D =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E=</a:t>
            </a:r>
            <a:endParaRPr lang="zh-CN"/>
          </a:p>
        </p:txBody>
      </p:sp>
      <p:pic>
        <p:nvPicPr>
          <p:cNvPr id="3074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195513" y="3429000"/>
            <a:ext cx="23749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2195513" y="3860800"/>
            <a:ext cx="1655762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Object 6"/>
          <p:cNvPicPr/>
          <p:nvPr/>
        </p:nvPicPr>
        <p:blipFill>
          <a:blip r:embed="rId4"/>
          <a:stretch/>
        </p:blipFill>
        <p:spPr>
          <a:xfrm>
            <a:off x="2268538" y="4365625"/>
            <a:ext cx="1800225" cy="5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100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Context free languages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4101" name="Rectangle 3"/>
          <p:cNvSpPr/>
          <p:nvPr>
            <p:ph type="body" idx="1"/>
          </p:nvPr>
        </p:nvSpPr>
        <p:spPr>
          <a:xfrm>
            <a:off x="566738" y="1752600"/>
            <a:ext cx="8181975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/>
              <a:t>A </a:t>
            </a:r>
            <a:r>
              <a:rPr lang="zh-CN">
                <a:solidFill>
                  <a:schemeClr val="accent2"/>
                </a:solidFill>
              </a:rPr>
              <a:t>context free grammar</a:t>
            </a:r>
            <a:r>
              <a:rPr lang="zh-CN"/>
              <a:t> is 4 tuple </a:t>
            </a:r>
            <a:endParaRPr lang="zh-CN"/>
          </a:p>
          <a:p>
            <a:pPr marL="571500" lvl="0" indent="-571500">
              <a:buNone/>
            </a:pPr>
            <a:r>
              <a:rPr lang="zh-CN"/>
              <a:t>    where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V is a finite set called the </a:t>
            </a:r>
            <a:r>
              <a:rPr lang="zh-CN">
                <a:solidFill>
                  <a:srgbClr val="0000FF"/>
                </a:solidFill>
              </a:rPr>
              <a:t>variables</a:t>
            </a:r>
            <a:r>
              <a:rPr lang="zh-CN"/>
              <a:t>,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   is a finite set, disjoint from V, called the </a:t>
            </a:r>
            <a:r>
              <a:rPr lang="zh-CN">
                <a:solidFill>
                  <a:srgbClr val="0000FF"/>
                </a:solidFill>
              </a:rPr>
              <a:t>terminals</a:t>
            </a:r>
            <a:r>
              <a:rPr lang="zh-CN"/>
              <a:t>;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R is a finite set of </a:t>
            </a:r>
            <a:r>
              <a:rPr lang="zh-CN">
                <a:solidFill>
                  <a:srgbClr val="0000FF"/>
                </a:solidFill>
              </a:rPr>
              <a:t>rules</a:t>
            </a:r>
            <a:r>
              <a:rPr lang="zh-CN"/>
              <a:t>, with each rule being a variable and a </a:t>
            </a:r>
            <a:r>
              <a:rPr lang="zh-CN">
                <a:solidFill>
                  <a:srgbClr val="00FF00"/>
                </a:solidFill>
              </a:rPr>
              <a:t>string</a:t>
            </a:r>
            <a:r>
              <a:rPr lang="zh-CN"/>
              <a:t> of variables and terminals, and </a:t>
            </a:r>
            <a:endParaRPr lang="zh-CN"/>
          </a:p>
          <a:p>
            <a:pPr marL="571500" lvl="0" indent="-571500">
              <a:buFont typeface="Wingdings" charset="2"/>
              <a:buAutoNum type="arabicPeriod"/>
            </a:pPr>
            <a:r>
              <a:rPr lang="zh-CN"/>
              <a:t>S  is </a:t>
            </a:r>
            <a:r>
              <a:rPr lang="zh-CN">
                <a:solidFill>
                  <a:srgbClr val="0000FF"/>
                </a:solidFill>
              </a:rPr>
              <a:t>the start variable. </a:t>
            </a:r>
            <a:endParaRPr lang="zh-CN">
              <a:solidFill>
                <a:srgbClr val="0000FF"/>
              </a:solidFill>
            </a:endParaRPr>
          </a:p>
        </p:txBody>
      </p:sp>
      <p:pic>
        <p:nvPicPr>
          <p:cNvPr id="4098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6948488" y="1781175"/>
            <a:ext cx="1584325" cy="4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1116013" y="3213100"/>
            <a:ext cx="403225" cy="43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Derivation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5128" name="Rectangle 3"/>
          <p:cNvSpPr/>
          <p:nvPr>
            <p:ph type="body" idx="1"/>
          </p:nvPr>
        </p:nvSpPr>
        <p:spPr>
          <a:xfrm>
            <a:off x="566738" y="1752600"/>
            <a:ext cx="8037512" cy="43402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/>
              <a:t>If u, v and w are strings of variables and terminals, and </a:t>
            </a:r>
            <a:r>
              <a:rPr lang="zh-CN">
                <a:solidFill>
                  <a:srgbClr val="00FF00"/>
                </a:solidFill>
              </a:rPr>
              <a:t>A  w</a:t>
            </a:r>
            <a:r>
              <a:rPr lang="zh-CN"/>
              <a:t> is a rule of the grammar, we say that      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  </a:t>
            </a:r>
            <a:r>
              <a:rPr lang="zh-CN">
                <a:solidFill>
                  <a:srgbClr val="0000FF"/>
                </a:solidFill>
              </a:rPr>
              <a:t>a derivation step</a:t>
            </a:r>
            <a:r>
              <a:rPr lang="zh-CN"/>
              <a:t> . </a:t>
            </a:r>
            <a:endParaRPr lang="zh-CN"/>
          </a:p>
          <a:p>
            <a:pPr marL="469900" lvl="0" indent="-469900">
              <a:buFont typeface="Wingdings" charset="2"/>
            </a:pPr>
            <a:r>
              <a:rPr lang="zh-CN"/>
              <a:t>             if u=v or if a sequence                      exists for k&gt;=0   and </a:t>
            </a:r>
            <a:endParaRPr lang="zh-CN"/>
          </a:p>
          <a:p>
            <a:pPr marL="469900" lvl="0" indent="-469900">
              <a:buFont typeface="Wingdings" charset="2"/>
            </a:pPr>
            <a:endParaRPr lang="zh-CN"/>
          </a:p>
          <a:p>
            <a:pPr marL="469900" lvl="0" indent="-469900">
              <a:buFont typeface="Wingdings" charset="2"/>
            </a:pPr>
            <a:r>
              <a:rPr lang="zh-CN">
                <a:solidFill>
                  <a:srgbClr val="0000FF"/>
                </a:solidFill>
              </a:rPr>
              <a:t>The language</a:t>
            </a:r>
            <a:r>
              <a:rPr lang="zh-CN"/>
              <a:t> of the grammar is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    </a:t>
            </a:r>
            <a:endParaRPr lang="zh-CN"/>
          </a:p>
          <a:p>
            <a:pPr marL="469900" lvl="0" indent="-469900">
              <a:buNone/>
            </a:pPr>
            <a:endParaRPr lang="zh-CN"/>
          </a:p>
          <a:p>
            <a:pPr marL="469900" lvl="0" indent="-469900">
              <a:buNone/>
            </a:pPr>
            <a:endParaRPr lang="zh-CN"/>
          </a:p>
        </p:txBody>
      </p:sp>
      <p:pic>
        <p:nvPicPr>
          <p:cNvPr id="5122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5003800" y="2643188"/>
            <a:ext cx="18002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1258888" y="3500438"/>
            <a:ext cx="1223962" cy="52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Object 6"/>
          <p:cNvPicPr/>
          <p:nvPr/>
        </p:nvPicPr>
        <p:blipFill>
          <a:blip r:embed="rId4"/>
          <a:stretch/>
        </p:blipFill>
        <p:spPr>
          <a:xfrm>
            <a:off x="6516688" y="3433763"/>
            <a:ext cx="1871662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5" name="Object 7"/>
          <p:cNvPicPr/>
          <p:nvPr/>
        </p:nvPicPr>
        <p:blipFill>
          <a:blip r:embed="rId5"/>
          <a:stretch/>
        </p:blipFill>
        <p:spPr>
          <a:xfrm>
            <a:off x="2771775" y="4437063"/>
            <a:ext cx="3671888" cy="57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Object 8"/>
          <p:cNvPicPr/>
          <p:nvPr/>
        </p:nvPicPr>
        <p:blipFill>
          <a:blip r:embed="rId6"/>
          <a:stretch/>
        </p:blipFill>
        <p:spPr>
          <a:xfrm>
            <a:off x="2771775" y="5445125"/>
            <a:ext cx="3313113" cy="4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5129" name="Text Box 9"/>
          <p:cNvSpPr/>
          <p:nvPr/>
        </p:nvSpPr>
        <p:spPr>
          <a:xfrm>
            <a:off x="2411413" y="6165850"/>
            <a:ext cx="481806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Derivation is similar to deductive proof.</a:t>
            </a:r>
            <a:r>
              <a:rPr lang="zh-CN"/>
              <a:t> </a:t>
            </a:r>
            <a:endParaRPr lang="zh-CN"/>
          </a:p>
        </p:txBody>
      </p:sp>
      <p:cxnSp>
        <p:nvCxnSpPr>
          <p:cNvPr id="5130" name="Line 10"/>
          <p:cNvCxnSpPr/>
          <p:nvPr/>
        </p:nvCxnSpPr>
        <p:spPr>
          <a:xfrm>
            <a:off x="3924300" y="2420938"/>
            <a:ext cx="14287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 b="0" i="0" u="none" baseline="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Examples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6148" name="Rectangle 3"/>
          <p:cNvSpPr/>
          <p:nvPr>
            <p:ph type="body" idx="1"/>
          </p:nvPr>
        </p:nvSpPr>
        <p:spPr>
          <a:xfrm>
            <a:off x="539750" y="1773238"/>
            <a:ext cx="8353425" cy="4464050"/>
          </a:xfrm>
          <a:prstGeom prst="rect">
            <a:avLst/>
          </a:prstGeom>
          <a:noFill/>
          <a:ln>
            <a:miter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6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2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1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 sz="2400"/>
              <a:t>Consider grammar G3=({S},{a,b}, R,S). The set of rules, R, is    S     aSb|SS</a:t>
            </a:r>
            <a:r>
              <a:rPr lang="zh-CN"/>
              <a:t>|</a:t>
            </a:r>
            <a:endParaRPr lang="zh-CN"/>
          </a:p>
          <a:p>
            <a:pPr marL="469900" lvl="0" indent="-469900"/>
            <a:r>
              <a:rPr lang="zh-CN"/>
              <a:t>A    0A1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  A    B</a:t>
            </a:r>
            <a:endParaRPr lang="zh-CN"/>
          </a:p>
          <a:p>
            <a:pPr marL="469900" lvl="0" indent="-469900">
              <a:buNone/>
            </a:pPr>
            <a:r>
              <a:rPr lang="zh-CN"/>
              <a:t>    B    #</a:t>
            </a:r>
            <a:endParaRPr lang="zh-CN"/>
          </a:p>
        </p:txBody>
      </p:sp>
      <p:cxnSp>
        <p:nvCxnSpPr>
          <p:cNvPr id="6149" name="Line 4"/>
          <p:cNvCxnSpPr/>
          <p:nvPr/>
        </p:nvCxnSpPr>
        <p:spPr>
          <a:xfrm>
            <a:off x="3779838" y="2420938"/>
            <a:ext cx="5048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6150" name="Text Box 5"/>
          <p:cNvSpPr/>
          <p:nvPr/>
        </p:nvSpPr>
        <p:spPr>
          <a:xfrm>
            <a:off x="4048125" y="3227388"/>
            <a:ext cx="33972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6151" name="Text Box 6"/>
          <p:cNvSpPr/>
          <p:nvPr/>
        </p:nvSpPr>
        <p:spPr>
          <a:xfrm>
            <a:off x="4048125" y="3587750"/>
            <a:ext cx="339725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6152" name="Text Box 7"/>
          <p:cNvSpPr/>
          <p:nvPr/>
        </p:nvSpPr>
        <p:spPr>
          <a:xfrm>
            <a:off x="4119563" y="3948113"/>
            <a:ext cx="33972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6153" name="Text Box 8"/>
          <p:cNvSpPr/>
          <p:nvPr/>
        </p:nvSpPr>
        <p:spPr>
          <a:xfrm>
            <a:off x="4119563" y="4379913"/>
            <a:ext cx="33972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6154" name="Text Box 9"/>
          <p:cNvSpPr/>
          <p:nvPr/>
        </p:nvSpPr>
        <p:spPr>
          <a:xfrm>
            <a:off x="4119563" y="4740275"/>
            <a:ext cx="3413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B</a:t>
            </a:r>
            <a:endParaRPr lang="zh-CN"/>
          </a:p>
        </p:txBody>
      </p:sp>
      <p:sp>
        <p:nvSpPr>
          <p:cNvPr id="6155" name="Text Box 10"/>
          <p:cNvSpPr/>
          <p:nvPr/>
        </p:nvSpPr>
        <p:spPr>
          <a:xfrm>
            <a:off x="4192588" y="5316538"/>
            <a:ext cx="371475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#</a:t>
            </a:r>
            <a:endParaRPr lang="zh-CN"/>
          </a:p>
        </p:txBody>
      </p:sp>
      <p:sp>
        <p:nvSpPr>
          <p:cNvPr id="6156" name="Text Box 11"/>
          <p:cNvSpPr/>
          <p:nvPr/>
        </p:nvSpPr>
        <p:spPr>
          <a:xfrm>
            <a:off x="2392363" y="5316538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6157" name="Text Box 12"/>
          <p:cNvSpPr/>
          <p:nvPr/>
        </p:nvSpPr>
        <p:spPr>
          <a:xfrm>
            <a:off x="2751138" y="5316538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6158" name="Text Box 13"/>
          <p:cNvSpPr/>
          <p:nvPr/>
        </p:nvSpPr>
        <p:spPr>
          <a:xfrm>
            <a:off x="3276600" y="5373688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6159" name="Text Box 14"/>
          <p:cNvSpPr/>
          <p:nvPr/>
        </p:nvSpPr>
        <p:spPr>
          <a:xfrm>
            <a:off x="4911725" y="52435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6160" name="Text Box 15"/>
          <p:cNvSpPr/>
          <p:nvPr/>
        </p:nvSpPr>
        <p:spPr>
          <a:xfrm>
            <a:off x="5343525" y="52435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6161" name="Text Box 16"/>
          <p:cNvSpPr/>
          <p:nvPr/>
        </p:nvSpPr>
        <p:spPr>
          <a:xfrm>
            <a:off x="5848350" y="52435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cxnSp>
        <p:nvCxnSpPr>
          <p:cNvPr id="6162" name="AutoShape 17"/>
          <p:cNvCxnSpPr>
            <a:stCxn id="6150" idx="1"/>
            <a:endCxn id="6156" idx="0"/>
          </p:cNvCxnSpPr>
          <p:nvPr/>
        </p:nvCxnSpPr>
        <p:spPr>
          <a:xfrm rot="10800000" flipV="1">
            <a:off x="2557463" y="3411538"/>
            <a:ext cx="1490662" cy="1905000"/>
          </a:xfrm>
          <a:prstGeom prst="curvedConnector2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6163" name="AutoShape 18"/>
          <p:cNvCxnSpPr>
            <a:stCxn id="6150" idx="3"/>
            <a:endCxn id="6161" idx="0"/>
          </p:cNvCxnSpPr>
          <p:nvPr/>
        </p:nvCxnSpPr>
        <p:spPr>
          <a:xfrm>
            <a:off x="4387850" y="3411538"/>
            <a:ext cx="1625600" cy="1831975"/>
          </a:xfrm>
          <a:prstGeom prst="curvedConnector2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6164" name="AutoShape 19"/>
          <p:cNvCxnSpPr>
            <a:stCxn id="6151" idx="1"/>
            <a:endCxn id="6157" idx="0"/>
          </p:cNvCxnSpPr>
          <p:nvPr/>
        </p:nvCxnSpPr>
        <p:spPr>
          <a:xfrm rot="10800000" flipV="1">
            <a:off x="2916238" y="3771900"/>
            <a:ext cx="1131887" cy="1544638"/>
          </a:xfrm>
          <a:prstGeom prst="curvedConnector2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6165" name="AutoShape 20"/>
          <p:cNvCxnSpPr>
            <a:stCxn id="6151" idx="3"/>
            <a:endCxn id="6160" idx="0"/>
          </p:cNvCxnSpPr>
          <p:nvPr/>
        </p:nvCxnSpPr>
        <p:spPr>
          <a:xfrm>
            <a:off x="4387850" y="3771900"/>
            <a:ext cx="1120775" cy="1471613"/>
          </a:xfrm>
          <a:prstGeom prst="curvedConnector2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6166" name="AutoShape 21"/>
          <p:cNvCxnSpPr>
            <a:stCxn id="6152" idx="1"/>
            <a:endCxn id="6158" idx="0"/>
          </p:cNvCxnSpPr>
          <p:nvPr/>
        </p:nvCxnSpPr>
        <p:spPr>
          <a:xfrm rot="10800000" flipV="1">
            <a:off x="3441700" y="4132263"/>
            <a:ext cx="677863" cy="1241425"/>
          </a:xfrm>
          <a:prstGeom prst="curvedConnector2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6167" name="AutoShape 22"/>
          <p:cNvCxnSpPr>
            <a:stCxn id="6152" idx="3"/>
            <a:endCxn id="6159" idx="0"/>
          </p:cNvCxnSpPr>
          <p:nvPr/>
        </p:nvCxnSpPr>
        <p:spPr>
          <a:xfrm>
            <a:off x="4459288" y="4132263"/>
            <a:ext cx="617537" cy="1111250"/>
          </a:xfrm>
          <a:prstGeom prst="curvedConnector2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6168" name="Line 23"/>
          <p:cNvCxnSpPr/>
          <p:nvPr/>
        </p:nvCxnSpPr>
        <p:spPr>
          <a:xfrm flipH="1">
            <a:off x="4211638" y="3500438"/>
            <a:ext cx="0" cy="730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6169" name="Line 24"/>
          <p:cNvCxnSpPr/>
          <p:nvPr/>
        </p:nvCxnSpPr>
        <p:spPr>
          <a:xfrm flipH="1">
            <a:off x="4211638" y="3860800"/>
            <a:ext cx="0" cy="144463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6170" name="Line 25"/>
          <p:cNvCxnSpPr/>
          <p:nvPr/>
        </p:nvCxnSpPr>
        <p:spPr>
          <a:xfrm flipH="1">
            <a:off x="4284663" y="4221163"/>
            <a:ext cx="0" cy="215900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6171" name="Line 26"/>
          <p:cNvCxnSpPr/>
          <p:nvPr/>
        </p:nvCxnSpPr>
        <p:spPr>
          <a:xfrm flipH="1">
            <a:off x="4284663" y="4652963"/>
            <a:ext cx="0" cy="71437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cxnSp>
        <p:nvCxnSpPr>
          <p:cNvPr id="6172" name="Line 27"/>
          <p:cNvCxnSpPr/>
          <p:nvPr/>
        </p:nvCxnSpPr>
        <p:spPr>
          <a:xfrm flipH="1">
            <a:off x="4284663" y="5084763"/>
            <a:ext cx="0" cy="288925"/>
          </a:xfrm>
          <a:prstGeom prst="line">
            <a:avLst/>
          </a:prstGeom>
          <a:noFill/>
          <a:ln>
            <a:solidFill>
              <a:schemeClr val="tx1"/>
            </a:solidFill>
            <a:miter/>
          </a:ln>
        </p:spPr>
      </p:cxnSp>
      <p:pic>
        <p:nvPicPr>
          <p:cNvPr id="6146" name="Object 28"/>
          <p:cNvPicPr/>
          <p:nvPr>
            <p:ph idx="3"/>
          </p:nvPr>
        </p:nvPicPr>
        <p:blipFill>
          <a:blip r:embed="rId2"/>
          <a:stretch/>
        </p:blipFill>
        <p:spPr>
          <a:xfrm>
            <a:off x="5651500" y="2205038"/>
            <a:ext cx="327025" cy="360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73" name="Line 29"/>
          <p:cNvCxnSpPr/>
          <p:nvPr/>
        </p:nvCxnSpPr>
        <p:spPr>
          <a:xfrm>
            <a:off x="1403350" y="2852738"/>
            <a:ext cx="288925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6174" name="Line 30"/>
          <p:cNvCxnSpPr/>
          <p:nvPr/>
        </p:nvCxnSpPr>
        <p:spPr>
          <a:xfrm>
            <a:off x="1331913" y="3357563"/>
            <a:ext cx="431800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cxnSp>
        <p:nvCxnSpPr>
          <p:cNvPr id="6175" name="Line 31"/>
          <p:cNvCxnSpPr/>
          <p:nvPr/>
        </p:nvCxnSpPr>
        <p:spPr>
          <a:xfrm>
            <a:off x="1331913" y="3860800"/>
            <a:ext cx="360362" cy="0"/>
          </a:xfrm>
          <a:prstGeom prst="line">
            <a:avLst/>
          </a:prstGeom>
          <a:noFill/>
          <a:ln>
            <a:solidFill>
              <a:schemeClr val="tx1"/>
            </a:solidFill>
            <a:miter/>
            <a:tailEnd type="triangle"/>
          </a:ln>
        </p:spPr>
      </p:cxnSp>
      <p:sp>
        <p:nvSpPr>
          <p:cNvPr id="6176" name="Text Box 32"/>
          <p:cNvSpPr/>
          <p:nvPr/>
        </p:nvSpPr>
        <p:spPr>
          <a:xfrm>
            <a:off x="3543300" y="5819775"/>
            <a:ext cx="13525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Parse tree</a:t>
            </a:r>
            <a:endParaRPr 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