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139037324934bb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tableStyles" Target="/ppt/tableStyles.xml" Id="rId2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4338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2050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theme" Target="/ppt/slideMasters/theme/theme1.xml" Id="rId15" /><Relationship Type="http://schemas.openxmlformats.org/officeDocument/2006/relationships/image" Target="/ppt/media/image.png" Id="rId16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3315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3316" name="AutoShape 4"/>
          <p:cNvSpPr/>
          <p:nvPr/>
        </p:nvSpPr>
        <p:spPr>
          <a:xfrm>
            <a:off x="609600" y="1566863"/>
            <a:ext cx="7958138" cy="109537"/>
          </a:xfrm>
          <a:custGeom>
            <a:rect l="l" t="t" r="r" b="b"/>
            <a:pathLst>
              <a:path w="7958138" h="109537" stroke="0">
                <a:moveTo>
                  <a:pt x="0" y="0"/>
                </a:moveTo>
                <a:lnTo>
                  <a:pt x="4655511" y="0"/>
                </a:lnTo>
                <a:lnTo>
                  <a:pt x="4655511" y="109537"/>
                </a:lnTo>
                <a:lnTo>
                  <a:pt x="0" y="109537"/>
                </a:lnTo>
                <a:close/>
              </a:path>
              <a:path w="7958138" h="109537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cxnSp>
        <p:nvCxnSpPr>
          <p:cNvPr id="13317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baseline="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0" i="0" u="none" baseline="0">
          <a:solidFill>
            <a:schemeClr val="tx1"/>
          </a:solidFill>
          <a:latin typeface="Verdana"/>
          <a:ea typeface="宋体"/>
        </a:defRPr>
      </a:lvl1pPr>
      <a:lvl2pPr marL="908050" lvl="1" indent="-436563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0" i="0" u="none" baseline="0">
          <a:solidFill>
            <a:schemeClr val="tx1"/>
          </a:solidFill>
          <a:latin typeface="Verdana"/>
          <a:ea typeface="宋体"/>
        </a:defRPr>
      </a:lvl2pPr>
      <a:lvl3pPr marL="1304925" lvl="2" indent="-395288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0" i="0" u="none" baseline="0">
          <a:solidFill>
            <a:schemeClr val="tx1"/>
          </a:solidFill>
          <a:latin typeface="Verdana"/>
          <a:ea typeface="宋体"/>
        </a:defRPr>
      </a:lvl3pPr>
      <a:lvl4pPr marL="1693863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0" i="0" u="none" baseline="0">
          <a:solidFill>
            <a:schemeClr val="tx1"/>
          </a:solidFill>
          <a:latin typeface="Verdana"/>
          <a:ea typeface="宋体"/>
        </a:defRPr>
      </a:lvl4pPr>
      <a:lvl5pPr marL="2093913" lvl="4" indent="-398463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0" i="0" u="none" baseline="0">
          <a:solidFill>
            <a:schemeClr val="tx1"/>
          </a:solidFill>
          <a:latin typeface="Verdana"/>
          <a:ea typeface="宋体"/>
        </a:defRPr>
      </a:lvl5pPr>
      <a:lvl6pPr marL="2551113" lvl="5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313" lvl="6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513" lvl="7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2713" lvl="8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28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9.png" Id="rId2" /><Relationship Type="http://schemas.openxmlformats.org/officeDocument/2006/relationships/image" Target="/ppt/media/image30.png" Id="rId3" /><Relationship Type="http://schemas.openxmlformats.org/officeDocument/2006/relationships/image" Target="/ppt/media/image31.png" Id="rId4" /><Relationship Type="http://schemas.openxmlformats.org/officeDocument/2006/relationships/image" Target="/ppt/media/image32.png" Id="rId5" /><Relationship Type="http://schemas.openxmlformats.org/officeDocument/2006/relationships/image" Target="/ppt/media/image33.png" Id="rId6" /><Relationship Type="http://schemas.openxmlformats.org/officeDocument/2006/relationships/image" Target="/ppt/media/image34.png" Id="rId7" /><Relationship Type="http://schemas.openxmlformats.org/officeDocument/2006/relationships/image" Target="/ppt/media/image35.png" Id="rId8" /><Relationship Type="http://schemas.openxmlformats.org/officeDocument/2006/relationships/image" Target="/ppt/media/image36.png" Id="rId9" /><Relationship Type="http://schemas.openxmlformats.org/officeDocument/2006/relationships/image" Target="/ppt/media/image35.png" Id="rId10" /><Relationship Type="http://schemas.openxmlformats.org/officeDocument/2006/relationships/image" Target="/ppt/media/image36.png" Id="rId11" /><Relationship Type="http://schemas.openxmlformats.org/officeDocument/2006/relationships/image" Target="/ppt/media/image37.png" Id="rId12" /><Relationship Type="http://schemas.openxmlformats.org/officeDocument/2006/relationships/image" Target="/ppt/media/image38.png" Id="rId13" /><Relationship Type="http://schemas.openxmlformats.org/officeDocument/2006/relationships/image" Target="/ppt/media/image39.png" Id="rId14" /><Relationship Type="http://schemas.openxmlformats.org/officeDocument/2006/relationships/image" Target="/ppt/media/image40.png" Id="rId15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22.png" Id="rId2" /><Relationship Type="http://schemas.openxmlformats.org/officeDocument/2006/relationships/image" Target="/ppt/media/image23.png" Id="rId3" /><Relationship Type="http://schemas.openxmlformats.org/officeDocument/2006/relationships/image" Target="/ppt/media/image24.png" Id="rId4" /><Relationship Type="http://schemas.openxmlformats.org/officeDocument/2006/relationships/image" Target="/ppt/media/image25.png" Id="rId5" /><Relationship Type="http://schemas.openxmlformats.org/officeDocument/2006/relationships/image" Target="/ppt/media/image22.png" Id="rId6" /><Relationship Type="http://schemas.openxmlformats.org/officeDocument/2006/relationships/image" Target="/ppt/media/image24.png" Id="rId7" /><Relationship Type="http://schemas.openxmlformats.org/officeDocument/2006/relationships/image" Target="/ppt/media/image24.png" Id="rId8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41.png" Id="rId2" /><Relationship Type="http://schemas.openxmlformats.org/officeDocument/2006/relationships/image" Target="/ppt/media/image42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3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44.png" Id="rId2" /><Relationship Type="http://schemas.openxmlformats.org/officeDocument/2006/relationships/image" Target="/ppt/media/image45.pn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4.png" Id="rId2" /><Relationship Type="http://schemas.openxmlformats.org/officeDocument/2006/relationships/image" Target="/ppt/media/image4.png" Id="rId3" /><Relationship Type="http://schemas.openxmlformats.org/officeDocument/2006/relationships/image" Target="/ppt/media/image4.png" Id="rId4" /><Relationship Type="http://schemas.openxmlformats.org/officeDocument/2006/relationships/image" Target="/ppt/media/image4.png" Id="rId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5.png" Id="rId2" /><Relationship Type="http://schemas.openxmlformats.org/officeDocument/2006/relationships/image" Target="/ppt/media/image6.png" Id="rId3" /><Relationship Type="http://schemas.openxmlformats.org/officeDocument/2006/relationships/image" Target="/ppt/media/image3.png" Id="rId4" /><Relationship Type="http://schemas.openxmlformats.org/officeDocument/2006/relationships/image" Target="/ppt/media/image7.png" Id="rId5" /><Relationship Type="http://schemas.openxmlformats.org/officeDocument/2006/relationships/image" Target="/ppt/media/image8.png" Id="rId6" /><Relationship Type="http://schemas.openxmlformats.org/officeDocument/2006/relationships/image" Target="/ppt/media/image9.png" Id="rId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0.png" Id="rId2" /><Relationship Type="http://schemas.openxmlformats.org/officeDocument/2006/relationships/image" Target="/ppt/media/image11.png" Id="rId3" /><Relationship Type="http://schemas.openxmlformats.org/officeDocument/2006/relationships/image" Target="/ppt/media/image12.png" Id="rId4" /><Relationship Type="http://schemas.openxmlformats.org/officeDocument/2006/relationships/image" Target="/ppt/media/image13.png" Id="rId5" /><Relationship Type="http://schemas.openxmlformats.org/officeDocument/2006/relationships/image" Target="/ppt/media/image14.png" Id="rId6" /><Relationship Type="http://schemas.openxmlformats.org/officeDocument/2006/relationships/image" Target="/ppt/media/image15.png" Id="rId7" /><Relationship Type="http://schemas.openxmlformats.org/officeDocument/2006/relationships/image" Target="/ppt/media/image16.png" Id="rId8" /><Relationship Type="http://schemas.openxmlformats.org/officeDocument/2006/relationships/image" Target="/ppt/media/image17.png" Id="rId9" /><Relationship Type="http://schemas.openxmlformats.org/officeDocument/2006/relationships/image" Target="/ppt/media/image18.png" Id="rId10" /><Relationship Type="http://schemas.openxmlformats.org/officeDocument/2006/relationships/image" Target="/ppt/media/image19.png" Id="rId11" /><Relationship Type="http://schemas.openxmlformats.org/officeDocument/2006/relationships/image" Target="/ppt/media/image20.png" Id="rId12" /><Relationship Type="http://schemas.openxmlformats.org/officeDocument/2006/relationships/image" Target="/ppt/media/image21.png" Id="rId1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22.png" Id="rId2" /><Relationship Type="http://schemas.openxmlformats.org/officeDocument/2006/relationships/image" Target="/ppt/media/image23.png" Id="rId3" /><Relationship Type="http://schemas.openxmlformats.org/officeDocument/2006/relationships/image" Target="/ppt/media/image24.png" Id="rId4" /><Relationship Type="http://schemas.openxmlformats.org/officeDocument/2006/relationships/image" Target="/ppt/media/image25.png" Id="rId5" /><Relationship Type="http://schemas.openxmlformats.org/officeDocument/2006/relationships/image" Target="/ppt/media/image22.png" Id="rId6" /><Relationship Type="http://schemas.openxmlformats.org/officeDocument/2006/relationships/image" Target="/ppt/media/image24.png" Id="rId7" /><Relationship Type="http://schemas.openxmlformats.org/officeDocument/2006/relationships/image" Target="/ppt/media/image24.png" Id="rId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6.png" Id="rId2" /><Relationship Type="http://schemas.openxmlformats.org/officeDocument/2006/relationships/image" Target="/ppt/media/image27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Rectangle 2"/>
          <p:cNvSpPr/>
          <p:nvPr>
            <p:ph type="ctrTitle"/>
          </p:nvPr>
        </p:nvSpPr>
        <p:spPr>
          <a:xfrm>
            <a:off x="252413" y="981075"/>
            <a:ext cx="8569325" cy="13716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lang="zh-CN" sz="4000">
                <a:solidFill>
                  <a:srgbClr val="0000FF"/>
                </a:solidFill>
              </a:rPr>
              <a:t>Lecture 5</a:t>
            </a:r>
            <a:r>
              <a:rPr lang="zh-CN" sz="4000"/>
              <a:t> Push-down Automata</a:t>
            </a:r>
            <a:endParaRPr lang="zh-CN" sz="4000"/>
          </a:p>
        </p:txBody>
      </p:sp>
      <p:sp>
        <p:nvSpPr>
          <p:cNvPr id="15363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0" lvl="0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71488" lvl="1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09638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06512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695450" lvl="4" indent="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>
              <a:buFont typeface="Wingdings" charset="2"/>
              <a:buChar char="p"/>
            </a:pPr>
            <a:r>
              <a:rPr lang="zh-CN" sz="2800"/>
              <a:t>Push-down automata (PDA),</a:t>
            </a:r>
            <a:endParaRPr lang="zh-CN" sz="2800"/>
          </a:p>
          <a:p>
            <a:pPr marL="0" lvl="0" indent="0" algn="l">
              <a:buFont typeface="Wingdings" charset="2"/>
              <a:buChar char="p"/>
            </a:pPr>
            <a:r>
              <a:rPr lang="zh-CN" sz="2800"/>
              <a:t>their </a:t>
            </a:r>
            <a:r>
              <a:rPr lang="zh-CN" sz="2800">
                <a:solidFill>
                  <a:srgbClr val="0000FF"/>
                </a:solidFill>
              </a:rPr>
              <a:t>equivalence</a:t>
            </a:r>
            <a:r>
              <a:rPr lang="zh-CN" sz="2800"/>
              <a:t> to CFGs, and </a:t>
            </a:r>
            <a:endParaRPr lang="zh-CN" sz="2800"/>
          </a:p>
          <a:p>
            <a:pPr marL="0" lvl="0" indent="0" algn="l">
              <a:buFont typeface="Wingdings" charset="2"/>
              <a:buChar char="p"/>
            </a:pPr>
            <a:r>
              <a:rPr lang="zh-CN" sz="2800"/>
              <a:t>non-context-free languages. </a:t>
            </a:r>
            <a:endParaRPr 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1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 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7172" name="Rectangle 3"/>
          <p:cNvSpPr/>
          <p:nvPr>
            <p:ph type="body" idx="1"/>
          </p:nvPr>
        </p:nvSpPr>
        <p:spPr>
          <a:xfrm>
            <a:off x="566738" y="1752600"/>
            <a:ext cx="8181975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Use the above procedure to construct a PDA from the following CFG:</a:t>
            </a:r>
            <a:endParaRPr lang="zh-CN"/>
          </a:p>
          <a:p>
            <a:pPr marL="469900" lvl="0" indent="-469900">
              <a:buNone/>
            </a:pPr>
            <a:endParaRPr lang="zh-CN"/>
          </a:p>
        </p:txBody>
      </p:sp>
      <p:pic>
        <p:nvPicPr>
          <p:cNvPr id="7170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3132138" y="2781300"/>
            <a:ext cx="1944687" cy="11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PDAs imply CFGs</a:t>
            </a:r>
            <a:r>
              <a:rPr lang="zh-CN"/>
              <a:t>: </a:t>
            </a:r>
            <a:r>
              <a:rPr lang="zh-CN" sz="2000">
                <a:solidFill>
                  <a:srgbClr val="0000FF"/>
                </a:solidFill>
              </a:rPr>
              <a:t>harder direction</a:t>
            </a:r>
            <a:endParaRPr lang="zh-CN" sz="2000">
              <a:solidFill>
                <a:srgbClr val="0000FF"/>
              </a:solidFill>
            </a:endParaRPr>
          </a:p>
        </p:txBody>
      </p:sp>
      <p:sp>
        <p:nvSpPr>
          <p:cNvPr id="18435" name="Rectangle 3"/>
          <p:cNvSpPr/>
          <p:nvPr>
            <p:ph type="body" idx="1"/>
          </p:nvPr>
        </p:nvSpPr>
        <p:spPr>
          <a:xfrm>
            <a:off x="179388" y="1752600"/>
            <a:ext cx="8640762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lnSpc>
                <a:spcPct val="80000"/>
              </a:lnSpc>
            </a:pPr>
            <a:r>
              <a:rPr lang="zh-CN" sz="2600"/>
              <a:t>If a PDA recognizes some language, then it is context free.</a:t>
            </a:r>
            <a:endParaRPr lang="zh-CN" sz="2600"/>
          </a:p>
          <a:p>
            <a:pPr marL="571500" lvl="0" indent="-571500">
              <a:lnSpc>
                <a:spcPct val="80000"/>
              </a:lnSpc>
              <a:buNone/>
            </a:pPr>
            <a:r>
              <a:rPr lang="zh-CN" sz="2600">
                <a:solidFill>
                  <a:schemeClr val="accent2"/>
                </a:solidFill>
              </a:rPr>
              <a:t>Two small surgeries</a:t>
            </a:r>
            <a:r>
              <a:rPr lang="zh-CN" sz="2600"/>
              <a:t> before proof: </a:t>
            </a:r>
            <a:endParaRPr lang="zh-CN" sz="2600"/>
          </a:p>
          <a:p>
            <a:pPr marL="571500" lvl="0" indent="-571500">
              <a:lnSpc>
                <a:spcPct val="80000"/>
              </a:lnSpc>
              <a:buFont typeface="Wingdings" charset="2"/>
              <a:buAutoNum type="arabicPeriod"/>
            </a:pPr>
            <a:r>
              <a:rPr lang="zh-CN" sz="2600"/>
              <a:t>Modify PDA P by imposing three features</a:t>
            </a:r>
            <a:endParaRPr lang="zh-CN" sz="2600"/>
          </a:p>
          <a:p>
            <a:pPr marL="966788" lvl="1" indent="-495300">
              <a:lnSpc>
                <a:spcPct val="80000"/>
              </a:lnSpc>
              <a:buFont typeface="Wingdings" charset="2"/>
              <a:buChar char="l"/>
            </a:pPr>
            <a:r>
              <a:rPr lang="zh-CN" sz="2200"/>
              <a:t>It has a </a:t>
            </a:r>
            <a:r>
              <a:rPr lang="zh-CN" sz="2200">
                <a:solidFill>
                  <a:srgbClr val="0000FF"/>
                </a:solidFill>
              </a:rPr>
              <a:t>single</a:t>
            </a:r>
            <a:r>
              <a:rPr lang="zh-CN" sz="2200"/>
              <a:t> accept state;</a:t>
            </a:r>
            <a:endParaRPr lang="zh-CN" sz="2200"/>
          </a:p>
          <a:p>
            <a:pPr marL="966788" lvl="1" indent="-495300">
              <a:lnSpc>
                <a:spcPct val="80000"/>
              </a:lnSpc>
              <a:buFont typeface="Wingdings" charset="2"/>
              <a:buChar char="l"/>
            </a:pPr>
            <a:r>
              <a:rPr lang="zh-CN" sz="2200"/>
              <a:t>It empties its stack before accepting;</a:t>
            </a:r>
            <a:endParaRPr lang="zh-CN" sz="2200"/>
          </a:p>
          <a:p>
            <a:pPr marL="966788" lvl="1" indent="-495300">
              <a:lnSpc>
                <a:spcPct val="80000"/>
              </a:lnSpc>
              <a:buFont typeface="Wingdings" charset="2"/>
              <a:buChar char="l"/>
            </a:pPr>
            <a:r>
              <a:rPr lang="zh-CN" sz="2200"/>
              <a:t>Each transition either pushes a </a:t>
            </a:r>
            <a:r>
              <a:rPr lang="zh-CN" sz="2200">
                <a:solidFill>
                  <a:srgbClr val="0000FF"/>
                </a:solidFill>
              </a:rPr>
              <a:t>symbol</a:t>
            </a:r>
            <a:r>
              <a:rPr lang="zh-CN" sz="2200"/>
              <a:t> or pops one off the stack, but does not do both simultaneously.</a:t>
            </a:r>
            <a:endParaRPr lang="zh-CN" sz="2200"/>
          </a:p>
          <a:p>
            <a:pPr marL="571500" lvl="0" indent="-571500">
              <a:lnSpc>
                <a:spcPct val="80000"/>
              </a:lnSpc>
              <a:buFont typeface="Wingdings" charset="2"/>
              <a:buAutoNum type="arabicPeriod"/>
            </a:pPr>
            <a:r>
              <a:rPr lang="zh-CN" sz="2600"/>
              <a:t>If a string x can take P from p with an empty stack to q with an empty stack,  x can also take P from p to q, </a:t>
            </a:r>
            <a:r>
              <a:rPr lang="zh-CN" sz="2600">
                <a:solidFill>
                  <a:srgbClr val="0000FF"/>
                </a:solidFill>
              </a:rPr>
              <a:t>regardless of the stack content</a:t>
            </a:r>
            <a:r>
              <a:rPr lang="zh-CN" sz="2600"/>
              <a:t>. </a:t>
            </a:r>
            <a:endParaRPr lang="zh-CN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208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PDAs imply CFGs</a:t>
            </a:r>
            <a:r>
              <a:rPr lang="zh-CN"/>
              <a:t>: </a:t>
            </a:r>
            <a:r>
              <a:rPr lang="zh-CN" sz="2000">
                <a:solidFill>
                  <a:srgbClr val="0000FF"/>
                </a:solidFill>
              </a:rPr>
              <a:t>harder direction</a:t>
            </a:r>
            <a:endParaRPr lang="zh-CN" sz="2000">
              <a:solidFill>
                <a:srgbClr val="0000FF"/>
              </a:solidFill>
            </a:endParaRPr>
          </a:p>
        </p:txBody>
      </p:sp>
      <p:sp>
        <p:nvSpPr>
          <p:cNvPr id="8209" name="Rectangle 3"/>
          <p:cNvSpPr/>
          <p:nvPr>
            <p:ph type="body" idx="1"/>
          </p:nvPr>
        </p:nvSpPr>
        <p:spPr>
          <a:xfrm>
            <a:off x="566738" y="1752600"/>
            <a:ext cx="8397875" cy="48450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>
              <a:lnSpc>
                <a:spcPct val="90000"/>
              </a:lnSpc>
            </a:pPr>
            <a:r>
              <a:rPr lang="zh-CN"/>
              <a:t>If a PDA recognizes some language, then it is context free. </a:t>
            </a:r>
            <a:endParaRPr lang="zh-CN"/>
          </a:p>
          <a:p>
            <a:pPr marL="571500" lvl="0" indent="-571500">
              <a:lnSpc>
                <a:spcPct val="90000"/>
              </a:lnSpc>
              <a:buNone/>
            </a:pPr>
            <a:r>
              <a:rPr lang="zh-CN">
                <a:solidFill>
                  <a:schemeClr val="accent2"/>
                </a:solidFill>
              </a:rPr>
              <a:t>Proof Idea</a:t>
            </a:r>
            <a:r>
              <a:rPr lang="zh-CN"/>
              <a:t>:  Consider a PDA       </a:t>
            </a:r>
            <a:endParaRPr lang="zh-CN"/>
          </a:p>
          <a:p>
            <a:pPr marL="571500" lvl="0" indent="-571500">
              <a:lnSpc>
                <a:spcPct val="90000"/>
              </a:lnSpc>
              <a:buNone/>
            </a:pPr>
            <a:r>
              <a:rPr lang="zh-CN"/>
              <a:t>The variables of G are                  .The start </a:t>
            </a:r>
            <a:endParaRPr lang="zh-CN"/>
          </a:p>
          <a:p>
            <a:pPr marL="571500" lvl="0" indent="-571500">
              <a:lnSpc>
                <a:spcPct val="90000"/>
              </a:lnSpc>
              <a:buNone/>
            </a:pPr>
            <a:r>
              <a:rPr lang="zh-CN"/>
              <a:t>variable is            .Specify the rules of G as follows: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For each                    and         if      contains(r,t) and            contains (q,e),put the rule             in G.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For each p,q,r in Q, put the rule             in G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For each p in Q, put the rule            in G </a:t>
            </a:r>
            <a:endParaRPr lang="zh-CN"/>
          </a:p>
        </p:txBody>
      </p:sp>
      <p:pic>
        <p:nvPicPr>
          <p:cNvPr id="8194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5435600" y="2492375"/>
            <a:ext cx="2736850" cy="4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4427538" y="2997200"/>
            <a:ext cx="20161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Object 6"/>
          <p:cNvPicPr/>
          <p:nvPr/>
        </p:nvPicPr>
        <p:blipFill>
          <a:blip r:embed="rId4"/>
          <a:stretch/>
        </p:blipFill>
        <p:spPr>
          <a:xfrm>
            <a:off x="2484438" y="3357563"/>
            <a:ext cx="129540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Object 7"/>
          <p:cNvPicPr/>
          <p:nvPr/>
        </p:nvPicPr>
        <p:blipFill>
          <a:blip r:embed="rId5"/>
          <a:stretch/>
        </p:blipFill>
        <p:spPr>
          <a:xfrm>
            <a:off x="2771775" y="4221163"/>
            <a:ext cx="2016125" cy="3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Object 8"/>
          <p:cNvPicPr/>
          <p:nvPr/>
        </p:nvPicPr>
        <p:blipFill>
          <a:blip r:embed="rId6"/>
          <a:stretch/>
        </p:blipFill>
        <p:spPr>
          <a:xfrm>
            <a:off x="5580063" y="4221163"/>
            <a:ext cx="1008062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Object 9"/>
          <p:cNvPicPr/>
          <p:nvPr/>
        </p:nvPicPr>
        <p:blipFill>
          <a:blip r:embed="rId7"/>
          <a:stretch/>
        </p:blipFill>
        <p:spPr>
          <a:xfrm>
            <a:off x="6878638" y="4221163"/>
            <a:ext cx="1147762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Object 10"/>
          <p:cNvPicPr/>
          <p:nvPr/>
        </p:nvPicPr>
        <p:blipFill>
          <a:blip r:embed="rId8"/>
          <a:stretch/>
        </p:blipFill>
        <p:spPr>
          <a:xfrm>
            <a:off x="5076825" y="1989138"/>
            <a:ext cx="9144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AutoShape 11"/>
          <p:cNvPicPr/>
          <p:nvPr/>
        </p:nvPicPr>
        <p:blipFill>
          <a:blip r:embed="rId9"/>
          <a:stretch/>
        </p:blipFill>
        <p:spPr>
          <a:xfrm>
            <a:off x="1908175" y="1557338"/>
            <a:ext cx="60960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Object 12"/>
          <p:cNvPicPr/>
          <p:nvPr/>
        </p:nvPicPr>
        <p:blipFill>
          <a:blip r:embed="rId10"/>
          <a:stretch/>
        </p:blipFill>
        <p:spPr>
          <a:xfrm>
            <a:off x="6011863" y="3860800"/>
            <a:ext cx="9144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AutoShape 13"/>
          <p:cNvPicPr/>
          <p:nvPr/>
        </p:nvPicPr>
        <p:blipFill>
          <a:blip r:embed="rId11"/>
          <a:stretch/>
        </p:blipFill>
        <p:spPr>
          <a:xfrm>
            <a:off x="4178300" y="3308350"/>
            <a:ext cx="7874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Object 14"/>
          <p:cNvPicPr/>
          <p:nvPr/>
        </p:nvPicPr>
        <p:blipFill>
          <a:blip r:embed="rId12"/>
          <a:stretch/>
        </p:blipFill>
        <p:spPr>
          <a:xfrm>
            <a:off x="4211638" y="4581525"/>
            <a:ext cx="1008062" cy="37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Object 15"/>
          <p:cNvPicPr/>
          <p:nvPr/>
        </p:nvPicPr>
        <p:blipFill>
          <a:blip r:embed="rId13"/>
          <a:stretch/>
        </p:blipFill>
        <p:spPr>
          <a:xfrm>
            <a:off x="2555875" y="4919663"/>
            <a:ext cx="1439863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Object 16"/>
          <p:cNvPicPr/>
          <p:nvPr/>
        </p:nvPicPr>
        <p:blipFill>
          <a:blip r:embed="rId14"/>
          <a:stretch/>
        </p:blipFill>
        <p:spPr>
          <a:xfrm>
            <a:off x="6534150" y="5373688"/>
            <a:ext cx="1477963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Object 17"/>
          <p:cNvPicPr/>
          <p:nvPr/>
        </p:nvPicPr>
        <p:blipFill>
          <a:blip r:embed="rId15"/>
          <a:stretch/>
        </p:blipFill>
        <p:spPr>
          <a:xfrm>
            <a:off x="6084888" y="5805488"/>
            <a:ext cx="1223962" cy="52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400"/>
              <a:t>I</a:t>
            </a:r>
            <a:r>
              <a:rPr lang="zh-CN" sz="3400">
                <a:solidFill>
                  <a:srgbClr val="0000FF"/>
                </a:solidFill>
              </a:rPr>
              <a:t>ntuition behind the construction</a:t>
            </a:r>
            <a:endParaRPr lang="zh-CN" sz="3400">
              <a:solidFill>
                <a:srgbClr val="0000FF"/>
              </a:solidFill>
            </a:endParaRPr>
          </a:p>
        </p:txBody>
      </p:sp>
      <p:cxnSp>
        <p:nvCxnSpPr>
          <p:cNvPr id="19459" name="Line 3"/>
          <p:cNvCxnSpPr/>
          <p:nvPr/>
        </p:nvCxnSpPr>
        <p:spPr>
          <a:xfrm flipH="1">
            <a:off x="755650" y="2349500"/>
            <a:ext cx="0" cy="20161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9460" name="Line 4"/>
          <p:cNvCxnSpPr/>
          <p:nvPr/>
        </p:nvCxnSpPr>
        <p:spPr>
          <a:xfrm>
            <a:off x="755650" y="4365625"/>
            <a:ext cx="29527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9461" name="Line 5"/>
          <p:cNvCxnSpPr/>
          <p:nvPr/>
        </p:nvCxnSpPr>
        <p:spPr>
          <a:xfrm flipH="1">
            <a:off x="5148263" y="2349500"/>
            <a:ext cx="0" cy="20161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9462" name="Line 6"/>
          <p:cNvCxnSpPr/>
          <p:nvPr/>
        </p:nvCxnSpPr>
        <p:spPr>
          <a:xfrm>
            <a:off x="5148263" y="4365625"/>
            <a:ext cx="36004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9463" name="未知"/>
          <p:cNvSpPr/>
          <p:nvPr/>
        </p:nvSpPr>
        <p:spPr>
          <a:xfrm>
            <a:off x="971550" y="2889250"/>
            <a:ext cx="2892425" cy="1692275"/>
          </a:xfrm>
          <a:custGeom>
            <a:rect l="l" t="t" r="r" b="b"/>
            <a:pathLst>
              <a:path w="2892425" h="1692275">
                <a:moveTo>
                  <a:pt x="0" y="1403350"/>
                </a:moveTo>
                <a:cubicBezTo>
                  <a:pt x="425450" y="947738"/>
                  <a:pt x="850900" y="492125"/>
                  <a:pt x="1079500" y="395288"/>
                </a:cubicBezTo>
                <a:cubicBezTo>
                  <a:pt x="1308100" y="298450"/>
                  <a:pt x="1176338" y="874713"/>
                  <a:pt x="1368425" y="827088"/>
                </a:cubicBezTo>
                <a:cubicBezTo>
                  <a:pt x="1560513" y="779463"/>
                  <a:pt x="1992313" y="0"/>
                  <a:pt x="2232025" y="107950"/>
                </a:cubicBezTo>
                <a:cubicBezTo>
                  <a:pt x="2471738" y="215900"/>
                  <a:pt x="2724150" y="1260475"/>
                  <a:pt x="2808288" y="1476375"/>
                </a:cubicBezTo>
                <a:cubicBezTo>
                  <a:pt x="2892425" y="1692275"/>
                  <a:pt x="2814638" y="1547813"/>
                  <a:pt x="2736850" y="140335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</a:ln>
        </p:spPr>
      </p:sp>
      <p:cxnSp>
        <p:nvCxnSpPr>
          <p:cNvPr id="19464" name="Line 8"/>
          <p:cNvCxnSpPr/>
          <p:nvPr/>
        </p:nvCxnSpPr>
        <p:spPr>
          <a:xfrm>
            <a:off x="1187450" y="4365625"/>
            <a:ext cx="20891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9465" name="Line 9"/>
          <p:cNvCxnSpPr/>
          <p:nvPr/>
        </p:nvCxnSpPr>
        <p:spPr>
          <a:xfrm>
            <a:off x="1258888" y="4437063"/>
            <a:ext cx="2233612" cy="0"/>
          </a:xfrm>
          <a:prstGeom prst="line">
            <a:avLst/>
          </a:prstGeom>
          <a:noFill/>
          <a:ln w="28575">
            <a:solidFill>
              <a:schemeClr val="tx1"/>
            </a:solidFill>
            <a:miter/>
          </a:ln>
        </p:spPr>
      </p:cxnSp>
      <p:cxnSp>
        <p:nvCxnSpPr>
          <p:cNvPr id="19466" name="Line 10"/>
          <p:cNvCxnSpPr/>
          <p:nvPr/>
        </p:nvCxnSpPr>
        <p:spPr>
          <a:xfrm>
            <a:off x="971550" y="4365625"/>
            <a:ext cx="2808288" cy="0"/>
          </a:xfrm>
          <a:prstGeom prst="line">
            <a:avLst/>
          </a:prstGeom>
          <a:noFill/>
          <a:ln w="38100">
            <a:solidFill>
              <a:schemeClr val="tx1"/>
            </a:solidFill>
            <a:miter/>
          </a:ln>
        </p:spPr>
      </p:cxnSp>
      <p:sp>
        <p:nvSpPr>
          <p:cNvPr id="19467" name="Text Box 11"/>
          <p:cNvSpPr/>
          <p:nvPr/>
        </p:nvSpPr>
        <p:spPr>
          <a:xfrm>
            <a:off x="1547813" y="4581525"/>
            <a:ext cx="21224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Generated by A</a:t>
            </a:r>
            <a:r>
              <a:rPr lang="zh-CN" sz="1200"/>
              <a:t>rs</a:t>
            </a:r>
            <a:endParaRPr lang="zh-CN" sz="1200"/>
          </a:p>
        </p:txBody>
      </p:sp>
      <p:sp>
        <p:nvSpPr>
          <p:cNvPr id="19468" name="Text Box 12"/>
          <p:cNvSpPr/>
          <p:nvPr/>
        </p:nvSpPr>
        <p:spPr>
          <a:xfrm>
            <a:off x="1023938" y="43084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9469" name="Text Box 13"/>
          <p:cNvSpPr/>
          <p:nvPr/>
        </p:nvSpPr>
        <p:spPr>
          <a:xfrm>
            <a:off x="3492500" y="4365625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9470" name="Text Box 14"/>
          <p:cNvSpPr/>
          <p:nvPr/>
        </p:nvSpPr>
        <p:spPr>
          <a:xfrm>
            <a:off x="879475" y="3876675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p</a:t>
            </a:r>
            <a:endParaRPr lang="zh-CN"/>
          </a:p>
        </p:txBody>
      </p:sp>
      <p:sp>
        <p:nvSpPr>
          <p:cNvPr id="19471" name="Text Box 15"/>
          <p:cNvSpPr/>
          <p:nvPr/>
        </p:nvSpPr>
        <p:spPr>
          <a:xfrm>
            <a:off x="3759200" y="3876675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q</a:t>
            </a:r>
            <a:endParaRPr lang="zh-CN"/>
          </a:p>
        </p:txBody>
      </p:sp>
      <p:cxnSp>
        <p:nvCxnSpPr>
          <p:cNvPr id="19472" name="Line 16"/>
          <p:cNvCxnSpPr/>
          <p:nvPr/>
        </p:nvCxnSpPr>
        <p:spPr>
          <a:xfrm flipH="1" flipV="1">
            <a:off x="1258888" y="4005263"/>
            <a:ext cx="0" cy="431800"/>
          </a:xfrm>
          <a:prstGeom prst="line">
            <a:avLst/>
          </a:prstGeom>
          <a:noFill/>
          <a:ln cap="rnd">
            <a:solidFill>
              <a:srgbClr val="00FFFF"/>
            </a:solidFill>
            <a:prstDash val="sysDot"/>
            <a:miter/>
          </a:ln>
        </p:spPr>
      </p:cxnSp>
      <p:cxnSp>
        <p:nvCxnSpPr>
          <p:cNvPr id="19473" name="Line 17"/>
          <p:cNvCxnSpPr/>
          <p:nvPr/>
        </p:nvCxnSpPr>
        <p:spPr>
          <a:xfrm flipH="1" flipV="1">
            <a:off x="3492500" y="3500438"/>
            <a:ext cx="0" cy="936625"/>
          </a:xfrm>
          <a:prstGeom prst="line">
            <a:avLst/>
          </a:prstGeom>
          <a:noFill/>
          <a:ln cap="rnd">
            <a:solidFill>
              <a:srgbClr val="00FFFF"/>
            </a:solidFill>
            <a:prstDash val="sysDot"/>
            <a:miter/>
          </a:ln>
        </p:spPr>
      </p:cxnSp>
      <p:sp>
        <p:nvSpPr>
          <p:cNvPr id="19474" name="Text Box 18"/>
          <p:cNvSpPr/>
          <p:nvPr/>
        </p:nvSpPr>
        <p:spPr>
          <a:xfrm>
            <a:off x="1166813" y="3660775"/>
            <a:ext cx="2809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r</a:t>
            </a:r>
            <a:endParaRPr lang="zh-CN"/>
          </a:p>
        </p:txBody>
      </p:sp>
      <p:sp>
        <p:nvSpPr>
          <p:cNvPr id="19475" name="Text Box 19"/>
          <p:cNvSpPr/>
          <p:nvPr/>
        </p:nvSpPr>
        <p:spPr>
          <a:xfrm>
            <a:off x="3471863" y="3227388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s</a:t>
            </a:r>
            <a:endParaRPr lang="zh-CN"/>
          </a:p>
        </p:txBody>
      </p:sp>
      <p:sp>
        <p:nvSpPr>
          <p:cNvPr id="19476" name="Text Box 20"/>
          <p:cNvSpPr/>
          <p:nvPr/>
        </p:nvSpPr>
        <p:spPr>
          <a:xfrm>
            <a:off x="447675" y="5027613"/>
            <a:ext cx="216852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Generated by A</a:t>
            </a:r>
            <a:r>
              <a:rPr lang="zh-CN" sz="1200"/>
              <a:t>pq</a:t>
            </a:r>
            <a:endParaRPr lang="zh-CN" sz="1200"/>
          </a:p>
        </p:txBody>
      </p:sp>
      <p:cxnSp>
        <p:nvCxnSpPr>
          <p:cNvPr id="19477" name="Line 21"/>
          <p:cNvCxnSpPr/>
          <p:nvPr/>
        </p:nvCxnSpPr>
        <p:spPr>
          <a:xfrm flipV="1">
            <a:off x="684213" y="4365625"/>
            <a:ext cx="287337" cy="647700"/>
          </a:xfrm>
          <a:prstGeom prst="line">
            <a:avLst/>
          </a:prstGeom>
          <a:noFill/>
          <a:ln cap="rnd">
            <a:solidFill>
              <a:srgbClr val="0000FF"/>
            </a:solidFill>
            <a:prstDash val="sysDot"/>
            <a:miter/>
            <a:tailEnd type="triangle"/>
          </a:ln>
        </p:spPr>
      </p:cxnSp>
      <p:sp>
        <p:nvSpPr>
          <p:cNvPr id="19478" name="Text Box 22"/>
          <p:cNvSpPr/>
          <p:nvPr/>
        </p:nvSpPr>
        <p:spPr>
          <a:xfrm>
            <a:off x="4119563" y="4019550"/>
            <a:ext cx="15414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Input string</a:t>
            </a:r>
            <a:endParaRPr lang="zh-CN"/>
          </a:p>
        </p:txBody>
      </p:sp>
      <p:sp>
        <p:nvSpPr>
          <p:cNvPr id="19479" name="Text Box 23"/>
          <p:cNvSpPr/>
          <p:nvPr/>
        </p:nvSpPr>
        <p:spPr>
          <a:xfrm>
            <a:off x="4211638" y="2852738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Stack</a:t>
            </a:r>
            <a:endParaRPr lang="zh-CN"/>
          </a:p>
          <a:p>
            <a:pPr marL="0" lvl="0" indent="0"/>
            <a:r>
              <a:rPr lang="zh-CN"/>
              <a:t>Height</a:t>
            </a:r>
            <a:endParaRPr lang="zh-CN"/>
          </a:p>
        </p:txBody>
      </p:sp>
      <p:cxnSp>
        <p:nvCxnSpPr>
          <p:cNvPr id="19480" name="Line 24"/>
          <p:cNvCxnSpPr/>
          <p:nvPr/>
        </p:nvCxnSpPr>
        <p:spPr>
          <a:xfrm flipH="1" flipV="1">
            <a:off x="4787900" y="2349500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9481" name="未知"/>
          <p:cNvSpPr/>
          <p:nvPr/>
        </p:nvSpPr>
        <p:spPr>
          <a:xfrm>
            <a:off x="5580063" y="2708275"/>
            <a:ext cx="1152525" cy="1657350"/>
          </a:xfrm>
          <a:custGeom>
            <a:rect l="l" t="t" r="r" b="b"/>
            <a:pathLst>
              <a:path w="1152525" h="1657350">
                <a:moveTo>
                  <a:pt x="0" y="1657350"/>
                </a:moveTo>
                <a:cubicBezTo>
                  <a:pt x="263525" y="828675"/>
                  <a:pt x="528638" y="0"/>
                  <a:pt x="720725" y="0"/>
                </a:cubicBezTo>
                <a:cubicBezTo>
                  <a:pt x="912813" y="0"/>
                  <a:pt x="1031875" y="828675"/>
                  <a:pt x="1152525" y="165735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</a:ln>
        </p:spPr>
      </p:sp>
      <p:sp>
        <p:nvSpPr>
          <p:cNvPr id="19482" name="未知"/>
          <p:cNvSpPr/>
          <p:nvPr/>
        </p:nvSpPr>
        <p:spPr>
          <a:xfrm>
            <a:off x="6732588" y="3200400"/>
            <a:ext cx="1811337" cy="1284288"/>
          </a:xfrm>
          <a:custGeom>
            <a:rect l="l" t="t" r="r" b="b"/>
            <a:pathLst>
              <a:path w="1811337" h="1284288">
                <a:moveTo>
                  <a:pt x="0" y="1165225"/>
                </a:moveTo>
                <a:cubicBezTo>
                  <a:pt x="257175" y="595313"/>
                  <a:pt x="515937" y="25400"/>
                  <a:pt x="792162" y="12700"/>
                </a:cubicBezTo>
                <a:cubicBezTo>
                  <a:pt x="1068387" y="0"/>
                  <a:pt x="1500187" y="900113"/>
                  <a:pt x="1655762" y="1092200"/>
                </a:cubicBezTo>
                <a:cubicBezTo>
                  <a:pt x="1811337" y="1284288"/>
                  <a:pt x="1768475" y="1223963"/>
                  <a:pt x="1727200" y="1165225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</a:ln>
        </p:spPr>
      </p:sp>
      <p:sp>
        <p:nvSpPr>
          <p:cNvPr id="19483" name="Text Box 27"/>
          <p:cNvSpPr/>
          <p:nvPr/>
        </p:nvSpPr>
        <p:spPr>
          <a:xfrm>
            <a:off x="5651500" y="4513263"/>
            <a:ext cx="103663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1200"/>
              <a:t>Generated </a:t>
            </a:r>
            <a:endParaRPr lang="zh-CN" sz="1200"/>
          </a:p>
          <a:p>
            <a:pPr marL="0" lvl="0" indent="0"/>
            <a:r>
              <a:rPr lang="zh-CN" sz="1200"/>
              <a:t>by Apr</a:t>
            </a:r>
            <a:endParaRPr lang="zh-CN" sz="1200"/>
          </a:p>
        </p:txBody>
      </p:sp>
      <p:sp>
        <p:nvSpPr>
          <p:cNvPr id="19484" name="Text Box 28"/>
          <p:cNvSpPr/>
          <p:nvPr/>
        </p:nvSpPr>
        <p:spPr>
          <a:xfrm>
            <a:off x="7164388" y="4441825"/>
            <a:ext cx="103663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1200"/>
              <a:t>Generated </a:t>
            </a:r>
            <a:endParaRPr lang="zh-CN" sz="1200"/>
          </a:p>
          <a:p>
            <a:pPr marL="0" lvl="0" indent="0"/>
            <a:r>
              <a:rPr lang="zh-CN" sz="1200"/>
              <a:t>by Ars</a:t>
            </a:r>
            <a:endParaRPr lang="zh-CN" sz="1200"/>
          </a:p>
        </p:txBody>
      </p:sp>
      <p:sp>
        <p:nvSpPr>
          <p:cNvPr id="19485" name="Text Box 29"/>
          <p:cNvSpPr/>
          <p:nvPr/>
        </p:nvSpPr>
        <p:spPr>
          <a:xfrm>
            <a:off x="5559425" y="4019550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p</a:t>
            </a:r>
            <a:endParaRPr lang="zh-CN"/>
          </a:p>
        </p:txBody>
      </p:sp>
      <p:sp>
        <p:nvSpPr>
          <p:cNvPr id="19486" name="Text Box 30"/>
          <p:cNvSpPr/>
          <p:nvPr/>
        </p:nvSpPr>
        <p:spPr>
          <a:xfrm>
            <a:off x="6496050" y="4019550"/>
            <a:ext cx="28098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r</a:t>
            </a:r>
            <a:endParaRPr lang="zh-CN"/>
          </a:p>
        </p:txBody>
      </p:sp>
      <p:sp>
        <p:nvSpPr>
          <p:cNvPr id="19487" name="Text Box 31"/>
          <p:cNvSpPr/>
          <p:nvPr/>
        </p:nvSpPr>
        <p:spPr>
          <a:xfrm>
            <a:off x="8367713" y="4019550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q</a:t>
            </a:r>
            <a:endParaRPr lang="zh-CN"/>
          </a:p>
        </p:txBody>
      </p:sp>
      <p:cxnSp>
        <p:nvCxnSpPr>
          <p:cNvPr id="19488" name="Line 32"/>
          <p:cNvCxnSpPr/>
          <p:nvPr/>
        </p:nvCxnSpPr>
        <p:spPr>
          <a:xfrm>
            <a:off x="5580063" y="4365625"/>
            <a:ext cx="2808287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9489" name="AutoShape 33"/>
          <p:cNvCxnSpPr>
            <a:stCxn id="19485" idx="2"/>
          </p:cNvCxnSpPr>
          <p:nvPr/>
        </p:nvCxnSpPr>
        <p:spPr>
          <a:xfrm rot="5400000" flipH="1" flipV="1">
            <a:off x="12768262" y="7429502"/>
            <a:ext cx="20638" cy="2665412"/>
          </a:xfrm>
          <a:prstGeom prst="curvedConnector3">
            <a:avLst>
              <a:gd name="adj1" fmla="val -3930773"/>
            </a:avLst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9490" name="Text Box 34"/>
          <p:cNvSpPr/>
          <p:nvPr/>
        </p:nvSpPr>
        <p:spPr>
          <a:xfrm>
            <a:off x="6424613" y="5172075"/>
            <a:ext cx="21685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Generated by A</a:t>
            </a:r>
            <a:r>
              <a:rPr lang="zh-CN" sz="1200"/>
              <a:t>pq</a:t>
            </a:r>
            <a:endParaRPr lang="zh-CN" sz="1200"/>
          </a:p>
        </p:txBody>
      </p:sp>
      <p:sp>
        <p:nvSpPr>
          <p:cNvPr id="19491" name="Text Box 35"/>
          <p:cNvSpPr/>
          <p:nvPr/>
        </p:nvSpPr>
        <p:spPr>
          <a:xfrm>
            <a:off x="1116013" y="5589588"/>
            <a:ext cx="675957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A</a:t>
            </a:r>
            <a:r>
              <a:rPr lang="zh-CN" sz="1200">
                <a:solidFill>
                  <a:schemeClr val="accent2"/>
                </a:solidFill>
              </a:rPr>
              <a:t>pq</a:t>
            </a:r>
            <a:r>
              <a:rPr lang="zh-CN">
                <a:solidFill>
                  <a:schemeClr val="accent2"/>
                </a:solidFill>
              </a:rPr>
              <a:t> generates x iff x can bring P from p with empty stack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r>
              <a:rPr lang="zh-CN">
                <a:solidFill>
                  <a:schemeClr val="accent2"/>
                </a:solidFill>
              </a:rPr>
              <a:t>To q with empty stack.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2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400">
                <a:solidFill>
                  <a:srgbClr val="0000FF"/>
                </a:solidFill>
              </a:rPr>
              <a:t>Example: Converting PDAs into CFGs</a:t>
            </a:r>
            <a:endParaRPr lang="zh-CN" sz="3400">
              <a:solidFill>
                <a:srgbClr val="0000FF"/>
              </a:solidFill>
            </a:endParaRPr>
          </a:p>
        </p:txBody>
      </p:sp>
      <p:pic>
        <p:nvPicPr>
          <p:cNvPr id="9218" name="Object 3"/>
          <p:cNvPicPr/>
          <p:nvPr>
            <p:ph idx="1"/>
          </p:nvPr>
        </p:nvPicPr>
        <p:blipFill>
          <a:blip r:embed="rId2"/>
          <a:stretch/>
        </p:blipFill>
        <p:spPr>
          <a:xfrm>
            <a:off x="2255838" y="2679700"/>
            <a:ext cx="5461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Object 4"/>
          <p:cNvPicPr/>
          <p:nvPr>
            <p:ph idx="2"/>
          </p:nvPr>
        </p:nvPicPr>
        <p:blipFill>
          <a:blip r:embed="rId3"/>
          <a:stretch/>
        </p:blipFill>
        <p:spPr>
          <a:xfrm>
            <a:off x="6877050" y="2636838"/>
            <a:ext cx="1008063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Object 5"/>
          <p:cNvPicPr/>
          <p:nvPr>
            <p:ph idx="3"/>
          </p:nvPr>
        </p:nvPicPr>
        <p:blipFill>
          <a:blip r:embed="rId4"/>
          <a:stretch/>
        </p:blipFill>
        <p:spPr>
          <a:xfrm>
            <a:off x="2274888" y="4889500"/>
            <a:ext cx="5080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6" name="Oval 6"/>
          <p:cNvSpPr/>
          <p:nvPr/>
        </p:nvSpPr>
        <p:spPr>
          <a:xfrm>
            <a:off x="2195513" y="25654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7" name="Oval 7"/>
          <p:cNvSpPr/>
          <p:nvPr/>
        </p:nvSpPr>
        <p:spPr>
          <a:xfrm>
            <a:off x="5003800" y="24923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8" name="Oval 8"/>
          <p:cNvSpPr/>
          <p:nvPr/>
        </p:nvSpPr>
        <p:spPr>
          <a:xfrm>
            <a:off x="2124075" y="47244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9" name="Oval 9"/>
          <p:cNvSpPr/>
          <p:nvPr/>
        </p:nvSpPr>
        <p:spPr>
          <a:xfrm>
            <a:off x="5148263" y="47244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30" name="Oval 10"/>
          <p:cNvSpPr/>
          <p:nvPr/>
        </p:nvSpPr>
        <p:spPr>
          <a:xfrm>
            <a:off x="2339975" y="2708275"/>
            <a:ext cx="649288" cy="6492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31" name="Oval 11"/>
          <p:cNvSpPr/>
          <p:nvPr/>
        </p:nvSpPr>
        <p:spPr>
          <a:xfrm>
            <a:off x="2268538" y="4868863"/>
            <a:ext cx="649287" cy="6492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9232" name="Line 12"/>
          <p:cNvCxnSpPr/>
          <p:nvPr/>
        </p:nvCxnSpPr>
        <p:spPr>
          <a:xfrm>
            <a:off x="3132138" y="2997200"/>
            <a:ext cx="1871662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9233" name="Line 13"/>
          <p:cNvCxnSpPr/>
          <p:nvPr/>
        </p:nvCxnSpPr>
        <p:spPr>
          <a:xfrm>
            <a:off x="5435600" y="3429000"/>
            <a:ext cx="73025" cy="12954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9234" name="Line 14"/>
          <p:cNvCxnSpPr/>
          <p:nvPr/>
        </p:nvCxnSpPr>
        <p:spPr>
          <a:xfrm flipH="1">
            <a:off x="2987675" y="5229225"/>
            <a:ext cx="216058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9235" name="Line 15"/>
          <p:cNvCxnSpPr/>
          <p:nvPr/>
        </p:nvCxnSpPr>
        <p:spPr>
          <a:xfrm>
            <a:off x="1476375" y="3068638"/>
            <a:ext cx="71913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9236" name="AutoShape 16"/>
          <p:cNvCxnSpPr>
            <a:stCxn id="9227" idx="7"/>
            <a:endCxn id="9227" idx="5"/>
          </p:cNvCxnSpPr>
          <p:nvPr/>
        </p:nvCxnSpPr>
        <p:spPr>
          <a:xfrm rot="5400000" flipV="1">
            <a:off x="5461794" y="2948781"/>
            <a:ext cx="647700" cy="1588"/>
          </a:xfrm>
          <a:prstGeom prst="curvedConnector5">
            <a:avLst>
              <a:gd name="adj1" fmla="val -55884"/>
              <a:gd name="adj2" fmla="val 63600013"/>
              <a:gd name="adj3" fmla="val 155884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9237" name="AutoShape 17"/>
          <p:cNvCxnSpPr>
            <a:stCxn id="9229" idx="7"/>
            <a:endCxn id="9229" idx="5"/>
          </p:cNvCxnSpPr>
          <p:nvPr/>
        </p:nvCxnSpPr>
        <p:spPr>
          <a:xfrm rot="5400000" flipV="1">
            <a:off x="5606257" y="5180806"/>
            <a:ext cx="647700" cy="1587"/>
          </a:xfrm>
          <a:prstGeom prst="curvedConnector5">
            <a:avLst>
              <a:gd name="adj1" fmla="val -55884"/>
              <a:gd name="adj2" fmla="val 63600013"/>
              <a:gd name="adj3" fmla="val 155884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pic>
        <p:nvPicPr>
          <p:cNvPr id="9221" name="Object 18"/>
          <p:cNvPicPr/>
          <p:nvPr>
            <p:ph idx="4"/>
          </p:nvPr>
        </p:nvPicPr>
        <p:blipFill>
          <a:blip r:embed="rId5"/>
          <a:stretch/>
        </p:blipFill>
        <p:spPr>
          <a:xfrm>
            <a:off x="3276600" y="5300663"/>
            <a:ext cx="1368425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Object 19"/>
          <p:cNvPicPr/>
          <p:nvPr/>
        </p:nvPicPr>
        <p:blipFill>
          <a:blip r:embed="rId6"/>
          <a:stretch/>
        </p:blipFill>
        <p:spPr>
          <a:xfrm>
            <a:off x="3419475" y="2565400"/>
            <a:ext cx="1223963" cy="45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Object 20"/>
          <p:cNvPicPr/>
          <p:nvPr/>
        </p:nvPicPr>
        <p:blipFill>
          <a:blip r:embed="rId7"/>
          <a:stretch/>
        </p:blipFill>
        <p:spPr>
          <a:xfrm>
            <a:off x="5795963" y="3933825"/>
            <a:ext cx="1081087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Object 21"/>
          <p:cNvPicPr/>
          <p:nvPr/>
        </p:nvPicPr>
        <p:blipFill>
          <a:blip r:embed="rId8"/>
          <a:stretch/>
        </p:blipFill>
        <p:spPr>
          <a:xfrm>
            <a:off x="6732588" y="5157788"/>
            <a:ext cx="1081087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8" name="Text Box 22"/>
          <p:cNvSpPr/>
          <p:nvPr/>
        </p:nvSpPr>
        <p:spPr>
          <a:xfrm>
            <a:off x="827088" y="6216650"/>
            <a:ext cx="6757987" cy="6397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a,b    c signifies that when M is reading a from the input,</a:t>
            </a:r>
            <a:endParaRPr lang="zh-CN"/>
          </a:p>
          <a:p>
            <a:pPr marL="0" lvl="0" indent="0"/>
            <a:r>
              <a:rPr lang="zh-CN"/>
              <a:t>it may replace b on the top of stack with a c. </a:t>
            </a:r>
            <a:endParaRPr lang="zh-CN"/>
          </a:p>
        </p:txBody>
      </p:sp>
      <p:cxnSp>
        <p:nvCxnSpPr>
          <p:cNvPr id="9239" name="Line 23"/>
          <p:cNvCxnSpPr/>
          <p:nvPr/>
        </p:nvCxnSpPr>
        <p:spPr>
          <a:xfrm>
            <a:off x="1258888" y="6381750"/>
            <a:ext cx="2889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Order of the simplification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0483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Converting to Chomsky normal form:</a:t>
            </a:r>
            <a:endParaRPr lang="zh-CN"/>
          </a:p>
          <a:p>
            <a:pPr marL="908050" lvl="1" indent="-436562"/>
            <a:r>
              <a:rPr lang="zh-CN"/>
              <a:t>Firstly eliminate the </a:t>
            </a:r>
            <a:r>
              <a:rPr lang="zh-CN">
                <a:solidFill>
                  <a:srgbClr val="0000FF"/>
                </a:solidFill>
              </a:rPr>
              <a:t>epsilon-rules</a:t>
            </a:r>
            <a:r>
              <a:rPr lang="zh-CN"/>
              <a:t>;</a:t>
            </a:r>
            <a:endParaRPr lang="zh-CN"/>
          </a:p>
          <a:p>
            <a:pPr marL="908050" lvl="1" indent="-436562"/>
            <a:r>
              <a:rPr lang="zh-CN"/>
              <a:t>Secondly eliminate </a:t>
            </a:r>
            <a:r>
              <a:rPr lang="zh-CN">
                <a:solidFill>
                  <a:srgbClr val="0000FF"/>
                </a:solidFill>
              </a:rPr>
              <a:t>the unit rules</a:t>
            </a:r>
            <a:r>
              <a:rPr lang="zh-CN"/>
              <a:t>;</a:t>
            </a:r>
            <a:endParaRPr lang="zh-CN"/>
          </a:p>
          <a:p>
            <a:pPr marL="469900" lvl="0" indent="-469900"/>
            <a:r>
              <a:rPr lang="zh-CN"/>
              <a:t>Last eliminate </a:t>
            </a:r>
            <a:r>
              <a:rPr lang="zh-CN">
                <a:solidFill>
                  <a:srgbClr val="0000FF"/>
                </a:solidFill>
              </a:rPr>
              <a:t>useless symbols</a:t>
            </a:r>
            <a:r>
              <a:rPr lang="zh-CN"/>
              <a:t>.</a:t>
            </a:r>
            <a:endParaRPr lang="zh-CN"/>
          </a:p>
          <a:p>
            <a:pPr marL="469900" lvl="0" indent="-469900"/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4" name="Rectangle 2"/>
          <p:cNvSpPr/>
          <p:nvPr>
            <p:ph type="title"/>
          </p:nvPr>
        </p:nvSpPr>
        <p:spPr>
          <a:xfrm>
            <a:off x="684213" y="26035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Non-Context-free languages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0245" name="Rectangle 3"/>
          <p:cNvSpPr/>
          <p:nvPr>
            <p:ph type="body" idx="1"/>
          </p:nvPr>
        </p:nvSpPr>
        <p:spPr>
          <a:xfrm>
            <a:off x="539750" y="1773238"/>
            <a:ext cx="8135938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>
                <a:solidFill>
                  <a:schemeClr val="accent2"/>
                </a:solidFill>
              </a:rPr>
              <a:t>Pumping Lemma</a:t>
            </a:r>
            <a:r>
              <a:rPr lang="zh-CN"/>
              <a:t>: If A is a CFL, there exists a </a:t>
            </a:r>
            <a:r>
              <a:rPr lang="zh-CN">
                <a:solidFill>
                  <a:srgbClr val="0000FF"/>
                </a:solidFill>
              </a:rPr>
              <a:t>pumping length</a:t>
            </a:r>
            <a:r>
              <a:rPr lang="zh-CN"/>
              <a:t> p such that, if s is a string </a:t>
            </a:r>
            <a:r>
              <a:rPr lang="zh-CN">
                <a:solidFill>
                  <a:srgbClr val="0000FF"/>
                </a:solidFill>
              </a:rPr>
              <a:t>in A</a:t>
            </a:r>
            <a:r>
              <a:rPr lang="zh-CN"/>
              <a:t> of length </a:t>
            </a:r>
            <a:r>
              <a:rPr lang="zh-CN">
                <a:solidFill>
                  <a:srgbClr val="0000FF"/>
                </a:solidFill>
              </a:rPr>
              <a:t>at least</a:t>
            </a:r>
            <a:r>
              <a:rPr lang="zh-CN"/>
              <a:t> p, then it can be divided into s=uvxyz satisfying the following conditions: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For each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|vy|&gt;0;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         .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endParaRPr lang="zh-CN"/>
          </a:p>
        </p:txBody>
      </p:sp>
      <p:pic>
        <p:nvPicPr>
          <p:cNvPr id="10242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258888" y="4868863"/>
            <a:ext cx="1368425" cy="4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2700338" y="3789363"/>
            <a:ext cx="2592387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6" name="Text Box 6"/>
          <p:cNvSpPr/>
          <p:nvPr/>
        </p:nvSpPr>
        <p:spPr>
          <a:xfrm>
            <a:off x="1855788" y="5851525"/>
            <a:ext cx="2749550" cy="3651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FF00FF"/>
                </a:solidFill>
              </a:rPr>
              <a:t>Necessary condition!!!</a:t>
            </a:r>
            <a:endParaRPr lang="zh-CN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Proof Idea</a:t>
            </a:r>
            <a:endParaRPr lang="zh-CN">
              <a:solidFill>
                <a:srgbClr val="0000FF"/>
              </a:solidFill>
            </a:endParaRPr>
          </a:p>
        </p:txBody>
      </p:sp>
      <p:cxnSp>
        <p:nvCxnSpPr>
          <p:cNvPr id="11268" name="Line 3"/>
          <p:cNvCxnSpPr/>
          <p:nvPr/>
        </p:nvCxnSpPr>
        <p:spPr>
          <a:xfrm flipH="1">
            <a:off x="2484438" y="2060575"/>
            <a:ext cx="1152525" cy="14398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69" name="Line 4"/>
          <p:cNvCxnSpPr/>
          <p:nvPr/>
        </p:nvCxnSpPr>
        <p:spPr>
          <a:xfrm>
            <a:off x="3635375" y="2060575"/>
            <a:ext cx="1439863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70" name="Line 5"/>
          <p:cNvCxnSpPr/>
          <p:nvPr/>
        </p:nvCxnSpPr>
        <p:spPr>
          <a:xfrm>
            <a:off x="2555875" y="3500438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</a:ln>
        </p:spPr>
      </p:cxnSp>
      <p:cxnSp>
        <p:nvCxnSpPr>
          <p:cNvPr id="11271" name="Line 6"/>
          <p:cNvCxnSpPr/>
          <p:nvPr/>
        </p:nvCxnSpPr>
        <p:spPr>
          <a:xfrm flipH="1">
            <a:off x="2843213" y="2565400"/>
            <a:ext cx="792162" cy="93503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72" name="Line 7"/>
          <p:cNvCxnSpPr/>
          <p:nvPr/>
        </p:nvCxnSpPr>
        <p:spPr>
          <a:xfrm>
            <a:off x="3635375" y="2565400"/>
            <a:ext cx="1008063" cy="93503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73" name="Line 8"/>
          <p:cNvCxnSpPr/>
          <p:nvPr/>
        </p:nvCxnSpPr>
        <p:spPr>
          <a:xfrm flipH="1">
            <a:off x="3276600" y="2997200"/>
            <a:ext cx="358775" cy="50323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74" name="Line 9"/>
          <p:cNvCxnSpPr/>
          <p:nvPr/>
        </p:nvCxnSpPr>
        <p:spPr>
          <a:xfrm>
            <a:off x="3635375" y="2997200"/>
            <a:ext cx="431800" cy="50323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1275" name="Text Box 10"/>
          <p:cNvSpPr/>
          <p:nvPr/>
        </p:nvSpPr>
        <p:spPr>
          <a:xfrm>
            <a:off x="2535238" y="3371850"/>
            <a:ext cx="3286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u</a:t>
            </a:r>
            <a:endParaRPr lang="zh-CN"/>
          </a:p>
        </p:txBody>
      </p:sp>
      <p:sp>
        <p:nvSpPr>
          <p:cNvPr id="11276" name="Text Box 11"/>
          <p:cNvSpPr/>
          <p:nvPr/>
        </p:nvSpPr>
        <p:spPr>
          <a:xfrm>
            <a:off x="2916238" y="3357563"/>
            <a:ext cx="31908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v</a:t>
            </a:r>
            <a:endParaRPr lang="zh-CN"/>
          </a:p>
        </p:txBody>
      </p:sp>
      <p:sp>
        <p:nvSpPr>
          <p:cNvPr id="11277" name="Text Box 12"/>
          <p:cNvSpPr/>
          <p:nvPr/>
        </p:nvSpPr>
        <p:spPr>
          <a:xfrm>
            <a:off x="3543300" y="33718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x</a:t>
            </a:r>
            <a:endParaRPr lang="zh-CN"/>
          </a:p>
        </p:txBody>
      </p:sp>
      <p:sp>
        <p:nvSpPr>
          <p:cNvPr id="11278" name="Text Box 13"/>
          <p:cNvSpPr/>
          <p:nvPr/>
        </p:nvSpPr>
        <p:spPr>
          <a:xfrm>
            <a:off x="4192588" y="3371850"/>
            <a:ext cx="3190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y</a:t>
            </a:r>
            <a:endParaRPr lang="zh-CN"/>
          </a:p>
        </p:txBody>
      </p:sp>
      <p:sp>
        <p:nvSpPr>
          <p:cNvPr id="11279" name="Text Box 14"/>
          <p:cNvSpPr/>
          <p:nvPr/>
        </p:nvSpPr>
        <p:spPr>
          <a:xfrm>
            <a:off x="4695825" y="3443288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z</a:t>
            </a:r>
            <a:endParaRPr lang="zh-CN"/>
          </a:p>
        </p:txBody>
      </p:sp>
      <p:sp>
        <p:nvSpPr>
          <p:cNvPr id="11280" name="Text Box 15"/>
          <p:cNvSpPr/>
          <p:nvPr/>
        </p:nvSpPr>
        <p:spPr>
          <a:xfrm>
            <a:off x="3471863" y="1716088"/>
            <a:ext cx="32543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T</a:t>
            </a:r>
            <a:endParaRPr lang="zh-CN"/>
          </a:p>
        </p:txBody>
      </p:sp>
      <p:sp>
        <p:nvSpPr>
          <p:cNvPr id="11281" name="Text Box 16"/>
          <p:cNvSpPr/>
          <p:nvPr/>
        </p:nvSpPr>
        <p:spPr>
          <a:xfrm>
            <a:off x="3492500" y="2276475"/>
            <a:ext cx="41433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R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1282" name="Text Box 17"/>
          <p:cNvSpPr/>
          <p:nvPr/>
        </p:nvSpPr>
        <p:spPr>
          <a:xfrm>
            <a:off x="3543300" y="2651125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R</a:t>
            </a:r>
            <a:endParaRPr lang="zh-CN">
              <a:solidFill>
                <a:srgbClr val="0000FF"/>
              </a:solidFill>
            </a:endParaRPr>
          </a:p>
        </p:txBody>
      </p:sp>
      <p:cxnSp>
        <p:nvCxnSpPr>
          <p:cNvPr id="11283" name="Line 18"/>
          <p:cNvCxnSpPr/>
          <p:nvPr/>
        </p:nvCxnSpPr>
        <p:spPr>
          <a:xfrm flipH="1">
            <a:off x="3635375" y="2060575"/>
            <a:ext cx="0" cy="1081088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  <a:miter/>
          </a:ln>
        </p:spPr>
      </p:cxnSp>
      <p:cxnSp>
        <p:nvCxnSpPr>
          <p:cNvPr id="11284" name="Line 19"/>
          <p:cNvCxnSpPr/>
          <p:nvPr/>
        </p:nvCxnSpPr>
        <p:spPr>
          <a:xfrm flipH="1">
            <a:off x="971550" y="4437063"/>
            <a:ext cx="1223963" cy="14398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85" name="Line 20"/>
          <p:cNvCxnSpPr/>
          <p:nvPr/>
        </p:nvCxnSpPr>
        <p:spPr>
          <a:xfrm>
            <a:off x="2268538" y="4437063"/>
            <a:ext cx="1295400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86" name="Line 21"/>
          <p:cNvCxnSpPr/>
          <p:nvPr/>
        </p:nvCxnSpPr>
        <p:spPr>
          <a:xfrm>
            <a:off x="971550" y="5876925"/>
            <a:ext cx="2663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87" name="Line 22"/>
          <p:cNvCxnSpPr/>
          <p:nvPr/>
        </p:nvCxnSpPr>
        <p:spPr>
          <a:xfrm flipH="1">
            <a:off x="1476375" y="5013325"/>
            <a:ext cx="719138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88" name="Line 23"/>
          <p:cNvCxnSpPr/>
          <p:nvPr/>
        </p:nvCxnSpPr>
        <p:spPr>
          <a:xfrm>
            <a:off x="2195513" y="5013325"/>
            <a:ext cx="936625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89" name="Line 24"/>
          <p:cNvCxnSpPr/>
          <p:nvPr/>
        </p:nvCxnSpPr>
        <p:spPr>
          <a:xfrm flipH="1">
            <a:off x="1547813" y="5445125"/>
            <a:ext cx="647700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90" name="Line 25"/>
          <p:cNvCxnSpPr/>
          <p:nvPr/>
        </p:nvCxnSpPr>
        <p:spPr>
          <a:xfrm>
            <a:off x="2195513" y="5445125"/>
            <a:ext cx="647700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91" name="Line 26"/>
          <p:cNvCxnSpPr/>
          <p:nvPr/>
        </p:nvCxnSpPr>
        <p:spPr>
          <a:xfrm>
            <a:off x="1547813" y="6308725"/>
            <a:ext cx="1223962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92" name="Line 27"/>
          <p:cNvCxnSpPr/>
          <p:nvPr/>
        </p:nvCxnSpPr>
        <p:spPr>
          <a:xfrm flipH="1">
            <a:off x="1908175" y="5876925"/>
            <a:ext cx="287338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293" name="Line 28"/>
          <p:cNvCxnSpPr/>
          <p:nvPr/>
        </p:nvCxnSpPr>
        <p:spPr>
          <a:xfrm>
            <a:off x="2195513" y="5876925"/>
            <a:ext cx="288925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1294" name="Text Box 29"/>
          <p:cNvSpPr/>
          <p:nvPr/>
        </p:nvSpPr>
        <p:spPr>
          <a:xfrm>
            <a:off x="2176463" y="4164013"/>
            <a:ext cx="32543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T</a:t>
            </a:r>
            <a:endParaRPr lang="zh-CN"/>
          </a:p>
        </p:txBody>
      </p:sp>
      <p:sp>
        <p:nvSpPr>
          <p:cNvPr id="11295" name="Text Box 30"/>
          <p:cNvSpPr/>
          <p:nvPr/>
        </p:nvSpPr>
        <p:spPr>
          <a:xfrm>
            <a:off x="2103438" y="4740275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R</a:t>
            </a:r>
            <a:endParaRPr lang="zh-CN"/>
          </a:p>
        </p:txBody>
      </p:sp>
      <p:sp>
        <p:nvSpPr>
          <p:cNvPr id="11296" name="Text Box 31"/>
          <p:cNvSpPr/>
          <p:nvPr/>
        </p:nvSpPr>
        <p:spPr>
          <a:xfrm>
            <a:off x="2176463" y="5100638"/>
            <a:ext cx="3429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R</a:t>
            </a:r>
            <a:endParaRPr lang="zh-CN"/>
          </a:p>
        </p:txBody>
      </p:sp>
      <p:sp>
        <p:nvSpPr>
          <p:cNvPr id="11297" name="Text Box 32"/>
          <p:cNvSpPr/>
          <p:nvPr/>
        </p:nvSpPr>
        <p:spPr>
          <a:xfrm>
            <a:off x="2103438" y="5603875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R</a:t>
            </a:r>
            <a:endParaRPr lang="zh-CN"/>
          </a:p>
        </p:txBody>
      </p:sp>
      <p:cxnSp>
        <p:nvCxnSpPr>
          <p:cNvPr id="11298" name="Line 33"/>
          <p:cNvCxnSpPr/>
          <p:nvPr/>
        </p:nvCxnSpPr>
        <p:spPr>
          <a:xfrm flipH="1">
            <a:off x="2195513" y="4437063"/>
            <a:ext cx="73025" cy="1512887"/>
          </a:xfrm>
          <a:prstGeom prst="line">
            <a:avLst/>
          </a:prstGeom>
          <a:noFill/>
          <a:ln w="3175" cap="rnd">
            <a:solidFill>
              <a:srgbClr val="FF0000"/>
            </a:solidFill>
            <a:prstDash val="sysDot"/>
            <a:miter/>
          </a:ln>
        </p:spPr>
      </p:cxnSp>
      <p:cxnSp>
        <p:nvCxnSpPr>
          <p:cNvPr id="11299" name="Line 34"/>
          <p:cNvCxnSpPr/>
          <p:nvPr/>
        </p:nvCxnSpPr>
        <p:spPr>
          <a:xfrm flipH="1">
            <a:off x="5435600" y="4365625"/>
            <a:ext cx="936625" cy="14398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300" name="Line 35"/>
          <p:cNvCxnSpPr/>
          <p:nvPr/>
        </p:nvCxnSpPr>
        <p:spPr>
          <a:xfrm>
            <a:off x="6372225" y="4292600"/>
            <a:ext cx="1223963" cy="14398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301" name="Line 36"/>
          <p:cNvCxnSpPr/>
          <p:nvPr/>
        </p:nvCxnSpPr>
        <p:spPr>
          <a:xfrm flipH="1">
            <a:off x="5795963" y="4941888"/>
            <a:ext cx="576262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302" name="Line 37"/>
          <p:cNvCxnSpPr/>
          <p:nvPr/>
        </p:nvCxnSpPr>
        <p:spPr>
          <a:xfrm>
            <a:off x="6372225" y="4941888"/>
            <a:ext cx="720725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303" name="Line 38"/>
          <p:cNvCxnSpPr/>
          <p:nvPr/>
        </p:nvCxnSpPr>
        <p:spPr>
          <a:xfrm>
            <a:off x="5435600" y="5805488"/>
            <a:ext cx="360363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304" name="Line 39"/>
          <p:cNvCxnSpPr/>
          <p:nvPr/>
        </p:nvCxnSpPr>
        <p:spPr>
          <a:xfrm>
            <a:off x="7092950" y="5734050"/>
            <a:ext cx="503238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1305" name="Line 40"/>
          <p:cNvCxnSpPr/>
          <p:nvPr/>
        </p:nvCxnSpPr>
        <p:spPr>
          <a:xfrm>
            <a:off x="6011863" y="5516563"/>
            <a:ext cx="865187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1306" name="Text Box 41"/>
          <p:cNvSpPr/>
          <p:nvPr/>
        </p:nvSpPr>
        <p:spPr>
          <a:xfrm>
            <a:off x="6280150" y="3948113"/>
            <a:ext cx="32543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T</a:t>
            </a:r>
            <a:endParaRPr lang="zh-CN"/>
          </a:p>
        </p:txBody>
      </p:sp>
      <p:sp>
        <p:nvSpPr>
          <p:cNvPr id="11307" name="Text Box 42"/>
          <p:cNvSpPr/>
          <p:nvPr/>
        </p:nvSpPr>
        <p:spPr>
          <a:xfrm>
            <a:off x="6280150" y="4595813"/>
            <a:ext cx="3429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R</a:t>
            </a:r>
            <a:endParaRPr lang="zh-CN"/>
          </a:p>
        </p:txBody>
      </p:sp>
      <p:sp>
        <p:nvSpPr>
          <p:cNvPr id="11308" name="Text Box 43"/>
          <p:cNvSpPr/>
          <p:nvPr/>
        </p:nvSpPr>
        <p:spPr>
          <a:xfrm>
            <a:off x="1095375" y="56769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u</a:t>
            </a:r>
            <a:endParaRPr lang="zh-CN"/>
          </a:p>
        </p:txBody>
      </p:sp>
      <p:sp>
        <p:nvSpPr>
          <p:cNvPr id="11309" name="Text Box 44"/>
          <p:cNvSpPr/>
          <p:nvPr/>
        </p:nvSpPr>
        <p:spPr>
          <a:xfrm>
            <a:off x="1600200" y="56769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v</a:t>
            </a:r>
            <a:endParaRPr lang="zh-CN"/>
          </a:p>
        </p:txBody>
      </p:sp>
      <p:sp>
        <p:nvSpPr>
          <p:cNvPr id="11310" name="Text Box 45"/>
          <p:cNvSpPr/>
          <p:nvPr/>
        </p:nvSpPr>
        <p:spPr>
          <a:xfrm>
            <a:off x="1671638" y="6108700"/>
            <a:ext cx="3190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v</a:t>
            </a:r>
            <a:endParaRPr lang="zh-CN"/>
          </a:p>
        </p:txBody>
      </p:sp>
      <p:sp>
        <p:nvSpPr>
          <p:cNvPr id="11311" name="Text Box 46"/>
          <p:cNvSpPr/>
          <p:nvPr/>
        </p:nvSpPr>
        <p:spPr>
          <a:xfrm>
            <a:off x="2032000" y="61658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x</a:t>
            </a:r>
            <a:endParaRPr lang="zh-CN"/>
          </a:p>
        </p:txBody>
      </p:sp>
      <p:sp>
        <p:nvSpPr>
          <p:cNvPr id="11312" name="Text Box 47"/>
          <p:cNvSpPr/>
          <p:nvPr/>
        </p:nvSpPr>
        <p:spPr>
          <a:xfrm>
            <a:off x="2535238" y="6180138"/>
            <a:ext cx="31908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y</a:t>
            </a:r>
            <a:endParaRPr lang="zh-CN"/>
          </a:p>
        </p:txBody>
      </p:sp>
      <p:sp>
        <p:nvSpPr>
          <p:cNvPr id="11313" name="Text Box 48"/>
          <p:cNvSpPr/>
          <p:nvPr/>
        </p:nvSpPr>
        <p:spPr>
          <a:xfrm>
            <a:off x="2679700" y="56769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y</a:t>
            </a:r>
            <a:endParaRPr lang="zh-CN"/>
          </a:p>
        </p:txBody>
      </p:sp>
      <p:sp>
        <p:nvSpPr>
          <p:cNvPr id="11314" name="Text Box 49"/>
          <p:cNvSpPr/>
          <p:nvPr/>
        </p:nvSpPr>
        <p:spPr>
          <a:xfrm>
            <a:off x="3184525" y="56769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z</a:t>
            </a:r>
            <a:endParaRPr lang="zh-CN"/>
          </a:p>
        </p:txBody>
      </p:sp>
      <p:sp>
        <p:nvSpPr>
          <p:cNvPr id="11315" name="Text Box 50"/>
          <p:cNvSpPr/>
          <p:nvPr/>
        </p:nvSpPr>
        <p:spPr>
          <a:xfrm>
            <a:off x="5487988" y="5603875"/>
            <a:ext cx="3286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u</a:t>
            </a:r>
            <a:endParaRPr lang="zh-CN"/>
          </a:p>
        </p:txBody>
      </p:sp>
      <p:sp>
        <p:nvSpPr>
          <p:cNvPr id="11316" name="Text Box 51"/>
          <p:cNvSpPr/>
          <p:nvPr/>
        </p:nvSpPr>
        <p:spPr>
          <a:xfrm>
            <a:off x="6280150" y="5316538"/>
            <a:ext cx="31908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x</a:t>
            </a:r>
            <a:endParaRPr lang="zh-CN"/>
          </a:p>
        </p:txBody>
      </p:sp>
      <p:sp>
        <p:nvSpPr>
          <p:cNvPr id="11317" name="Text Box 52"/>
          <p:cNvSpPr/>
          <p:nvPr/>
        </p:nvSpPr>
        <p:spPr>
          <a:xfrm>
            <a:off x="7288213" y="5603875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z</a:t>
            </a:r>
            <a:endParaRPr lang="zh-CN"/>
          </a:p>
        </p:txBody>
      </p:sp>
      <p:pic>
        <p:nvPicPr>
          <p:cNvPr id="11266" name="Object 53"/>
          <p:cNvPicPr/>
          <p:nvPr>
            <p:ph idx="1"/>
          </p:nvPr>
        </p:nvPicPr>
        <p:blipFill>
          <a:blip r:embed="rId2"/>
          <a:stretch/>
        </p:blipFill>
        <p:spPr>
          <a:xfrm>
            <a:off x="5508625" y="1700213"/>
            <a:ext cx="1368425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18" name="Text Box 54"/>
          <p:cNvSpPr/>
          <p:nvPr/>
        </p:nvSpPr>
        <p:spPr>
          <a:xfrm>
            <a:off x="5148263" y="2205038"/>
            <a:ext cx="4106862" cy="1190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where b is the maximum number </a:t>
            </a:r>
            <a:endParaRPr lang="zh-CN"/>
          </a:p>
          <a:p>
            <a:pPr marL="0" lvl="0" indent="0"/>
            <a:r>
              <a:rPr lang="zh-CN"/>
              <a:t>of the descendants of a node in a</a:t>
            </a:r>
            <a:endParaRPr lang="zh-CN"/>
          </a:p>
          <a:p>
            <a:pPr marL="0" lvl="0" indent="0"/>
            <a:r>
              <a:rPr lang="zh-CN"/>
              <a:t> </a:t>
            </a:r>
            <a:r>
              <a:rPr lang="zh-CN">
                <a:solidFill>
                  <a:srgbClr val="0000FF"/>
                </a:solidFill>
              </a:rPr>
              <a:t>parse tree</a:t>
            </a:r>
            <a:r>
              <a:rPr lang="zh-CN"/>
              <a:t> and |V| the number of</a:t>
            </a:r>
            <a:endParaRPr lang="zh-CN"/>
          </a:p>
          <a:p>
            <a:pPr marL="0" lvl="0" indent="0"/>
            <a:r>
              <a:rPr lang="zh-CN"/>
              <a:t> variables</a:t>
            </a:r>
            <a:endParaRPr lang="zh-CN"/>
          </a:p>
        </p:txBody>
      </p:sp>
      <p:sp>
        <p:nvSpPr>
          <p:cNvPr id="11319" name="Text Box 55"/>
          <p:cNvSpPr/>
          <p:nvPr/>
        </p:nvSpPr>
        <p:spPr>
          <a:xfrm>
            <a:off x="5703888" y="3371850"/>
            <a:ext cx="7016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&gt;=p</a:t>
            </a:r>
            <a:endParaRPr lang="zh-CN">
              <a:solidFill>
                <a:srgbClr val="0000FF"/>
              </a:solidFill>
            </a:endParaRPr>
          </a:p>
        </p:txBody>
      </p:sp>
      <p:cxnSp>
        <p:nvCxnSpPr>
          <p:cNvPr id="11320" name="Line 56"/>
          <p:cNvCxnSpPr/>
          <p:nvPr/>
        </p:nvCxnSpPr>
        <p:spPr>
          <a:xfrm flipH="1" flipV="1">
            <a:off x="5076825" y="3573463"/>
            <a:ext cx="647700" cy="71437"/>
          </a:xfrm>
          <a:prstGeom prst="line">
            <a:avLst/>
          </a:prstGeom>
          <a:noFill/>
          <a:ln>
            <a:solidFill>
              <a:srgbClr val="0000FF"/>
            </a:solidFill>
            <a:miter/>
            <a:tailEnd type="triangle"/>
          </a:ln>
        </p:spPr>
      </p:cxnSp>
      <p:sp>
        <p:nvSpPr>
          <p:cNvPr id="11321" name="Text Box 57"/>
          <p:cNvSpPr/>
          <p:nvPr/>
        </p:nvSpPr>
        <p:spPr>
          <a:xfrm>
            <a:off x="1816100" y="2219325"/>
            <a:ext cx="98583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Repeat</a:t>
            </a:r>
            <a:endParaRPr lang="zh-CN">
              <a:solidFill>
                <a:srgbClr val="0000FF"/>
              </a:solidFill>
            </a:endParaRPr>
          </a:p>
        </p:txBody>
      </p:sp>
      <p:cxnSp>
        <p:nvCxnSpPr>
          <p:cNvPr id="11322" name="Line 58"/>
          <p:cNvCxnSpPr/>
          <p:nvPr/>
        </p:nvCxnSpPr>
        <p:spPr>
          <a:xfrm>
            <a:off x="2627313" y="2420938"/>
            <a:ext cx="936625" cy="360362"/>
          </a:xfrm>
          <a:prstGeom prst="line">
            <a:avLst/>
          </a:prstGeom>
          <a:noFill/>
          <a:ln w="3175">
            <a:solidFill>
              <a:srgbClr val="0000FF"/>
            </a:solidFill>
            <a:miter/>
            <a:tailEnd type="triangle"/>
          </a:ln>
        </p:spPr>
      </p:cxnSp>
      <p:sp>
        <p:nvSpPr>
          <p:cNvPr id="11323" name="Text Box 59"/>
          <p:cNvSpPr/>
          <p:nvPr/>
        </p:nvSpPr>
        <p:spPr>
          <a:xfrm>
            <a:off x="950913" y="3300413"/>
            <a:ext cx="12573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terminals</a:t>
            </a:r>
            <a:endParaRPr 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Examples: Pumping Lemma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2293" name="Rectangle 3"/>
          <p:cNvSpPr/>
          <p:nvPr>
            <p:ph type="body" idx="1"/>
          </p:nvPr>
        </p:nvSpPr>
        <p:spPr>
          <a:xfrm>
            <a:off x="566738" y="1752600"/>
            <a:ext cx="8397875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/>
              <a:t>Use the pumping lemma to show the following languages are not CFLs.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B=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C=</a:t>
            </a:r>
            <a:endParaRPr lang="zh-CN"/>
          </a:p>
          <a:p>
            <a:pPr marL="571500" lvl="0" indent="-571500">
              <a:buNone/>
            </a:pPr>
            <a:endParaRPr lang="zh-CN"/>
          </a:p>
        </p:txBody>
      </p:sp>
      <p:pic>
        <p:nvPicPr>
          <p:cNvPr id="12290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051050" y="2586038"/>
            <a:ext cx="2376488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835150" y="2997200"/>
            <a:ext cx="2952750" cy="6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4" name="Text Box 6"/>
          <p:cNvSpPr/>
          <p:nvPr/>
        </p:nvSpPr>
        <p:spPr>
          <a:xfrm>
            <a:off x="1908175" y="4292600"/>
            <a:ext cx="5924550" cy="6397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Can you design new kinds of natural </a:t>
            </a:r>
            <a:r>
              <a:rPr lang="zh-CN">
                <a:solidFill>
                  <a:schemeClr val="accent2"/>
                </a:solidFill>
                <a:latin typeface="Arial"/>
              </a:rPr>
              <a:t>“</a:t>
            </a:r>
            <a:r>
              <a:rPr lang="zh-CN" b="1">
                <a:solidFill>
                  <a:schemeClr val="accent2"/>
                </a:solidFill>
              </a:rPr>
              <a:t>automata</a:t>
            </a:r>
            <a:r>
              <a:rPr lang="zh-CN">
                <a:solidFill>
                  <a:schemeClr val="accent2"/>
                </a:solidFill>
                <a:latin typeface="Arial"/>
              </a:rPr>
              <a:t>”</a:t>
            </a:r>
            <a:r>
              <a:rPr lang="zh-CN">
                <a:solidFill>
                  <a:schemeClr val="accent2"/>
                </a:solidFill>
              </a:rPr>
              <a:t> 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r>
              <a:rPr lang="zh-CN">
                <a:solidFill>
                  <a:schemeClr val="accent2"/>
                </a:solidFill>
              </a:rPr>
              <a:t>that </a:t>
            </a:r>
            <a:r>
              <a:rPr lang="zh-CN">
                <a:solidFill>
                  <a:schemeClr val="accent2"/>
                </a:solidFill>
                <a:latin typeface="Arial"/>
              </a:rPr>
              <a:t>“</a:t>
            </a:r>
            <a:r>
              <a:rPr lang="zh-CN">
                <a:solidFill>
                  <a:schemeClr val="accent2"/>
                </a:solidFill>
              </a:rPr>
              <a:t>recognize</a:t>
            </a:r>
            <a:r>
              <a:rPr lang="zh-CN">
                <a:solidFill>
                  <a:schemeClr val="accent2"/>
                </a:solidFill>
                <a:latin typeface="Arial"/>
              </a:rPr>
              <a:t>”</a:t>
            </a:r>
            <a:r>
              <a:rPr lang="zh-CN">
                <a:solidFill>
                  <a:schemeClr val="accent2"/>
                </a:solidFill>
              </a:rPr>
              <a:t> the above two languages?</a:t>
            </a:r>
            <a:r>
              <a:rPr lang="zh-CN"/>
              <a:t> 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Closure properties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150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 sz="2600"/>
              <a:t>The class of CFLs is </a:t>
            </a:r>
            <a:r>
              <a:rPr lang="zh-CN" sz="2600">
                <a:solidFill>
                  <a:srgbClr val="0000FF"/>
                </a:solidFill>
              </a:rPr>
              <a:t>closed under the regular operations</a:t>
            </a:r>
            <a:r>
              <a:rPr lang="zh-CN" sz="2600"/>
              <a:t>, union and concatenation and star. </a:t>
            </a:r>
            <a:endParaRPr lang="zh-CN" sz="2600"/>
          </a:p>
          <a:p>
            <a:pPr marL="469900" lvl="0" indent="-469900"/>
            <a:r>
              <a:rPr lang="zh-CN" sz="2600"/>
              <a:t>However, it is </a:t>
            </a:r>
            <a:r>
              <a:rPr lang="zh-CN" sz="2600">
                <a:solidFill>
                  <a:srgbClr val="0000FF"/>
                </a:solidFill>
              </a:rPr>
              <a:t>not closed under complement</a:t>
            </a:r>
            <a:r>
              <a:rPr lang="zh-CN" sz="2600"/>
              <a:t>, and hence is not closed under intersection. </a:t>
            </a:r>
            <a:endParaRPr lang="zh-CN" sz="2600"/>
          </a:p>
          <a:p>
            <a:pPr marL="908050" lvl="1" indent="-436562">
              <a:buFont typeface="Wingdings" charset="2"/>
            </a:pPr>
            <a:r>
              <a:rPr lang="zh-CN" sz="2200"/>
              <a:t>L1={0^n1^n2^i: n&gt;=0,i&gt;=0}</a:t>
            </a:r>
            <a:endParaRPr lang="zh-CN" sz="2200"/>
          </a:p>
          <a:p>
            <a:pPr marL="908050" lvl="1" indent="-436562">
              <a:buFont typeface="Wingdings" charset="2"/>
            </a:pPr>
            <a:r>
              <a:rPr lang="zh-CN" sz="2200"/>
              <a:t>L2={0^i1^n2^n: n&gt;=0,i&gt;=0}</a:t>
            </a:r>
            <a:endParaRPr lang="zh-CN" sz="2200"/>
          </a:p>
          <a:p>
            <a:pPr marL="469900" lvl="0" indent="-469900"/>
            <a:r>
              <a:rPr lang="zh-CN" sz="2600"/>
              <a:t>But the intersection of a CFL and a regular language is a CFL. </a:t>
            </a:r>
            <a:endParaRPr lang="zh-CN" sz="2600"/>
          </a:p>
        </p:txBody>
      </p:sp>
      <p:sp>
        <p:nvSpPr>
          <p:cNvPr id="21508" name="Text Box 4"/>
          <p:cNvSpPr/>
          <p:nvPr/>
        </p:nvSpPr>
        <p:spPr>
          <a:xfrm>
            <a:off x="2032000" y="6180138"/>
            <a:ext cx="4494213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How do we prove the last statement?</a:t>
            </a:r>
            <a:endParaRPr lang="zh-CN">
              <a:solidFill>
                <a:schemeClr val="accent2"/>
              </a:solidFill>
            </a:endParaRPr>
          </a:p>
        </p:txBody>
      </p:sp>
      <p:cxnSp>
        <p:nvCxnSpPr>
          <p:cNvPr id="21509" name="Line 5"/>
          <p:cNvCxnSpPr/>
          <p:nvPr/>
        </p:nvCxnSpPr>
        <p:spPr>
          <a:xfrm flipH="1" flipV="1">
            <a:off x="971550" y="5157788"/>
            <a:ext cx="1079500" cy="10795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Context free languages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029" name="Rectangle 3"/>
          <p:cNvSpPr/>
          <p:nvPr>
            <p:ph type="body" idx="1"/>
          </p:nvPr>
        </p:nvSpPr>
        <p:spPr>
          <a:xfrm>
            <a:off x="566738" y="1752600"/>
            <a:ext cx="8181975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/>
              <a:t>A </a:t>
            </a:r>
            <a:r>
              <a:rPr lang="zh-CN">
                <a:solidFill>
                  <a:schemeClr val="accent2"/>
                </a:solidFill>
              </a:rPr>
              <a:t>context free grammar</a:t>
            </a:r>
            <a:r>
              <a:rPr lang="zh-CN"/>
              <a:t> is 4 tuple </a:t>
            </a:r>
            <a:endParaRPr lang="zh-CN"/>
          </a:p>
          <a:p>
            <a:pPr marL="571500" lvl="0" indent="-571500">
              <a:buNone/>
            </a:pPr>
            <a:r>
              <a:rPr lang="zh-CN"/>
              <a:t>    where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V is a finite set called the </a:t>
            </a:r>
            <a:r>
              <a:rPr lang="zh-CN">
                <a:solidFill>
                  <a:srgbClr val="0000FF"/>
                </a:solidFill>
              </a:rPr>
              <a:t>variables</a:t>
            </a:r>
            <a:r>
              <a:rPr lang="zh-CN"/>
              <a:t>,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is a finite set, disjoint from V, called the </a:t>
            </a:r>
            <a:r>
              <a:rPr lang="zh-CN">
                <a:solidFill>
                  <a:srgbClr val="0000FF"/>
                </a:solidFill>
              </a:rPr>
              <a:t>terminals</a:t>
            </a:r>
            <a:r>
              <a:rPr lang="zh-CN"/>
              <a:t>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R is a finite set of </a:t>
            </a:r>
            <a:r>
              <a:rPr lang="zh-CN">
                <a:solidFill>
                  <a:srgbClr val="0000FF"/>
                </a:solidFill>
              </a:rPr>
              <a:t>rules</a:t>
            </a:r>
            <a:r>
              <a:rPr lang="zh-CN"/>
              <a:t>, with each rule being a variable and a </a:t>
            </a:r>
            <a:r>
              <a:rPr lang="zh-CN">
                <a:solidFill>
                  <a:srgbClr val="00FF00"/>
                </a:solidFill>
              </a:rPr>
              <a:t>string</a:t>
            </a:r>
            <a:r>
              <a:rPr lang="zh-CN"/>
              <a:t> of variables and terminals, and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S  is </a:t>
            </a:r>
            <a:r>
              <a:rPr lang="zh-CN">
                <a:solidFill>
                  <a:srgbClr val="0000FF"/>
                </a:solidFill>
              </a:rPr>
              <a:t>the start variable. </a:t>
            </a:r>
            <a:endParaRPr lang="zh-CN">
              <a:solidFill>
                <a:srgbClr val="0000FF"/>
              </a:solidFill>
            </a:endParaRPr>
          </a:p>
        </p:txBody>
      </p:sp>
      <p:pic>
        <p:nvPicPr>
          <p:cNvPr id="1026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6948488" y="1781175"/>
            <a:ext cx="1584325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116013" y="3213100"/>
            <a:ext cx="403225" cy="43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Where are we now?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2531" name="Rectangle 3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Is there an algorithm to tell whether two PDAs are equivalent?   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2532" name="Oval 4"/>
          <p:cNvSpPr/>
          <p:nvPr/>
        </p:nvSpPr>
        <p:spPr>
          <a:xfrm>
            <a:off x="2195513" y="2924175"/>
            <a:ext cx="3529012" cy="27495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2533" name="Oval 5"/>
          <p:cNvSpPr/>
          <p:nvPr/>
        </p:nvSpPr>
        <p:spPr>
          <a:xfrm>
            <a:off x="2627313" y="3284538"/>
            <a:ext cx="2592387" cy="203041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                          </a:t>
            </a:r>
            <a:r>
              <a:rPr lang="zh-CN">
                <a:solidFill>
                  <a:schemeClr val="accent2"/>
                </a:solidFill>
              </a:rPr>
              <a:t>CFL</a:t>
            </a:r>
            <a:r>
              <a:rPr lang="zh-CN"/>
              <a:t> </a:t>
            </a:r>
            <a:endParaRPr lang="zh-CN"/>
          </a:p>
        </p:txBody>
      </p:sp>
      <p:sp>
        <p:nvSpPr>
          <p:cNvPr id="22534" name="Oval 6"/>
          <p:cNvSpPr/>
          <p:nvPr/>
        </p:nvSpPr>
        <p:spPr>
          <a:xfrm>
            <a:off x="3203575" y="3789363"/>
            <a:ext cx="1439863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Regular</a:t>
            </a:r>
            <a:endParaRPr lang="zh-CN"/>
          </a:p>
          <a:p>
            <a:pPr marL="0" lvl="0" indent="0" algn="ctr"/>
            <a:r>
              <a:rPr lang="zh-CN"/>
              <a:t>languages</a:t>
            </a:r>
            <a:endParaRPr lang="zh-CN"/>
          </a:p>
        </p:txBody>
      </p:sp>
      <p:sp>
        <p:nvSpPr>
          <p:cNvPr id="22535" name="Text Box 7"/>
          <p:cNvSpPr/>
          <p:nvPr/>
        </p:nvSpPr>
        <p:spPr>
          <a:xfrm>
            <a:off x="4932363" y="4508500"/>
            <a:ext cx="15621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Computable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2536" name="Text Box 8"/>
          <p:cNvSpPr/>
          <p:nvPr/>
        </p:nvSpPr>
        <p:spPr>
          <a:xfrm>
            <a:off x="6581775" y="2446338"/>
            <a:ext cx="625475" cy="365125"/>
          </a:xfrm>
          <a:prstGeom prst="rect">
            <a:avLst/>
          </a:prstGeom>
          <a:noFill/>
          <a:ln>
            <a:solidFill>
              <a:srgbClr val="0000FF"/>
            </a:solidFill>
            <a:miter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FF00FF"/>
                </a:solidFill>
              </a:rPr>
              <a:t>NO!</a:t>
            </a:r>
            <a:endParaRPr lang="zh-CN">
              <a:solidFill>
                <a:srgbClr val="FF00FF"/>
              </a:solidFill>
            </a:endParaRPr>
          </a:p>
        </p:txBody>
      </p:sp>
      <p:sp>
        <p:nvSpPr>
          <p:cNvPr id="22537" name="Text Box 9"/>
          <p:cNvSpPr/>
          <p:nvPr/>
        </p:nvSpPr>
        <p:spPr>
          <a:xfrm>
            <a:off x="946150" y="5949950"/>
            <a:ext cx="43148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Exercises </a:t>
            </a:r>
            <a:r>
              <a:rPr lang="en-US"/>
              <a:t>Ex 2.12, 2.18, 2.30(a)(b)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055" name="Rectangle 3"/>
          <p:cNvSpPr/>
          <p:nvPr>
            <p:ph type="body" idx="1"/>
          </p:nvPr>
        </p:nvSpPr>
        <p:spPr>
          <a:xfrm>
            <a:off x="539750" y="1773238"/>
            <a:ext cx="8353425" cy="44640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Font typeface="Wingdings" charset="2"/>
              <a:buChar char="p"/>
            </a:pPr>
            <a:r>
              <a:rPr lang="zh-CN"/>
              <a:t>Consider grammar G4=(V, A, R, &lt;EXPR&gt;).</a:t>
            </a:r>
            <a:endParaRPr lang="zh-CN"/>
          </a:p>
          <a:p>
            <a:pPr marL="469900" lvl="0" indent="-469900">
              <a:buNone/>
            </a:pPr>
            <a:r>
              <a:rPr lang="zh-CN"/>
              <a:t>V is {&lt;EXPR&gt;, &lt;TERM&gt;,&lt;FACTOR&gt;} and A is {a, +,     ,() }. The rules are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&lt;EXPR&gt;     &lt;EXPR&gt;+&lt;TERM&gt;|&lt;TERM&gt;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&lt;TERM&gt;     &lt;TERM&gt;   &lt;FACTOR&gt;|&lt;FACTOR&gt;</a:t>
            </a:r>
            <a:endParaRPr lang="zh-CN"/>
          </a:p>
          <a:p>
            <a:pPr marL="469900" lvl="0" indent="-469900">
              <a:buNone/>
            </a:pPr>
            <a:r>
              <a:rPr lang="zh-CN"/>
              <a:t>&lt;FACTOR&gt;        (&lt;EXPR&gt;)|a</a:t>
            </a:r>
            <a:endParaRPr lang="zh-CN"/>
          </a:p>
          <a:p>
            <a:pPr marL="469900" lvl="0" indent="-469900">
              <a:buNone/>
            </a:pPr>
            <a:endParaRPr lang="zh-CN"/>
          </a:p>
        </p:txBody>
      </p:sp>
      <p:cxnSp>
        <p:nvCxnSpPr>
          <p:cNvPr id="2056" name="Line 4"/>
          <p:cNvCxnSpPr/>
          <p:nvPr/>
        </p:nvCxnSpPr>
        <p:spPr>
          <a:xfrm>
            <a:off x="2268538" y="3429000"/>
            <a:ext cx="504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pic>
        <p:nvPicPr>
          <p:cNvPr id="2050" name="Object 5"/>
          <p:cNvPicPr/>
          <p:nvPr>
            <p:ph idx="3"/>
          </p:nvPr>
        </p:nvPicPr>
        <p:blipFill>
          <a:blip r:embed="rId2"/>
          <a:stretch/>
        </p:blipFill>
        <p:spPr>
          <a:xfrm>
            <a:off x="2268538" y="2781300"/>
            <a:ext cx="385762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Object 6"/>
          <p:cNvPicPr/>
          <p:nvPr/>
        </p:nvPicPr>
        <p:blipFill>
          <a:blip r:embed="rId3"/>
          <a:stretch/>
        </p:blipFill>
        <p:spPr>
          <a:xfrm>
            <a:off x="4211638" y="3644900"/>
            <a:ext cx="385762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7" name="Line 7"/>
          <p:cNvCxnSpPr/>
          <p:nvPr/>
        </p:nvCxnSpPr>
        <p:spPr>
          <a:xfrm>
            <a:off x="2268538" y="3860800"/>
            <a:ext cx="431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058" name="Line 8"/>
          <p:cNvCxnSpPr/>
          <p:nvPr/>
        </p:nvCxnSpPr>
        <p:spPr>
          <a:xfrm>
            <a:off x="2771775" y="4292600"/>
            <a:ext cx="504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059" name="Text Box 9"/>
          <p:cNvSpPr/>
          <p:nvPr/>
        </p:nvSpPr>
        <p:spPr>
          <a:xfrm>
            <a:off x="971550" y="5229225"/>
            <a:ext cx="683101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Construct the parse tree for the strings a+a   a, (a+a)   a</a:t>
            </a:r>
            <a:endParaRPr lang="zh-CN">
              <a:solidFill>
                <a:schemeClr val="accent2"/>
              </a:solidFill>
            </a:endParaRPr>
          </a:p>
        </p:txBody>
      </p:sp>
      <p:pic>
        <p:nvPicPr>
          <p:cNvPr id="2052" name="Object 10"/>
          <p:cNvPicPr/>
          <p:nvPr/>
        </p:nvPicPr>
        <p:blipFill>
          <a:blip r:embed="rId4"/>
          <a:stretch/>
        </p:blipFill>
        <p:spPr>
          <a:xfrm>
            <a:off x="6146800" y="5300663"/>
            <a:ext cx="26035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Object 11"/>
          <p:cNvPicPr/>
          <p:nvPr/>
        </p:nvPicPr>
        <p:blipFill>
          <a:blip r:embed="rId5"/>
          <a:stretch/>
        </p:blipFill>
        <p:spPr>
          <a:xfrm>
            <a:off x="7308850" y="5300663"/>
            <a:ext cx="260350" cy="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FF"/>
                </a:solidFill>
              </a:rPr>
              <a:t>PDA: an extension of FA</a:t>
            </a:r>
            <a:r>
              <a:rPr lang="zh-CN"/>
              <a:t> </a:t>
            </a:r>
            <a:r>
              <a:rPr lang="zh-CN" sz="2000">
                <a:solidFill>
                  <a:schemeClr val="accent2"/>
                </a:solidFill>
              </a:rPr>
              <a:t>(</a:t>
            </a:r>
            <a:r>
              <a:rPr lang="zh-CN" sz="2400">
                <a:solidFill>
                  <a:schemeClr val="accent2"/>
                </a:solidFill>
              </a:rPr>
              <a:t>in what sense)</a:t>
            </a:r>
            <a:endParaRPr lang="zh-CN" sz="2400">
              <a:solidFill>
                <a:schemeClr val="accent2"/>
              </a:solidFill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1908175" y="2492375"/>
            <a:ext cx="11303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State Control</a:t>
            </a:r>
            <a:endParaRPr lang="zh-CN"/>
          </a:p>
        </p:txBody>
      </p:sp>
      <p:sp>
        <p:nvSpPr>
          <p:cNvPr id="16388" name="Rectangle 4"/>
          <p:cNvSpPr/>
          <p:nvPr/>
        </p:nvSpPr>
        <p:spPr>
          <a:xfrm>
            <a:off x="4284663" y="3357563"/>
            <a:ext cx="2735262" cy="5762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      a       a   a</a:t>
            </a:r>
            <a:endParaRPr lang="zh-CN"/>
          </a:p>
        </p:txBody>
      </p:sp>
      <p:cxnSp>
        <p:nvCxnSpPr>
          <p:cNvPr id="16389" name="Line 5"/>
          <p:cNvCxnSpPr/>
          <p:nvPr/>
        </p:nvCxnSpPr>
        <p:spPr>
          <a:xfrm flipH="1">
            <a:off x="5651500" y="3357563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6390" name="Line 6"/>
          <p:cNvCxnSpPr/>
          <p:nvPr/>
        </p:nvCxnSpPr>
        <p:spPr>
          <a:xfrm flipH="1">
            <a:off x="5003800" y="3357563"/>
            <a:ext cx="0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6391" name="Line 7"/>
          <p:cNvCxnSpPr/>
          <p:nvPr/>
        </p:nvCxnSpPr>
        <p:spPr>
          <a:xfrm flipH="1">
            <a:off x="6300788" y="3357563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6392" name="AutoShape 8"/>
          <p:cNvCxnSpPr>
            <a:stCxn id="16387" idx="3"/>
            <a:endCxn id="16388" idx="0"/>
          </p:cNvCxnSpPr>
          <p:nvPr/>
        </p:nvCxnSpPr>
        <p:spPr>
          <a:xfrm>
            <a:off x="3038475" y="2949575"/>
            <a:ext cx="2614613" cy="407988"/>
          </a:xfrm>
          <a:prstGeom prst="bentConnector2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6393" name="Text Box 9"/>
          <p:cNvSpPr/>
          <p:nvPr/>
        </p:nvSpPr>
        <p:spPr>
          <a:xfrm>
            <a:off x="7308850" y="3357563"/>
            <a:ext cx="76993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input</a:t>
            </a:r>
            <a:endParaRPr lang="zh-CN"/>
          </a:p>
        </p:txBody>
      </p:sp>
      <p:cxnSp>
        <p:nvCxnSpPr>
          <p:cNvPr id="16394" name="Line 10"/>
          <p:cNvCxnSpPr/>
          <p:nvPr/>
        </p:nvCxnSpPr>
        <p:spPr>
          <a:xfrm>
            <a:off x="611188" y="4365625"/>
            <a:ext cx="7705725" cy="0"/>
          </a:xfrm>
          <a:prstGeom prst="line">
            <a:avLst/>
          </a:prstGeom>
          <a:noFill/>
          <a:ln cap="rnd">
            <a:solidFill>
              <a:srgbClr val="00FFFF"/>
            </a:solidFill>
            <a:prstDash val="sysDot"/>
            <a:miter/>
          </a:ln>
        </p:spPr>
      </p:cxnSp>
      <p:grpSp>
        <p:nvGrpSpPr>
          <p:cNvPr id="16395" name="Group 11"/>
          <p:cNvGrpSpPr/>
          <p:nvPr/>
        </p:nvGrpSpPr>
        <p:grpSpPr>
          <a:xfrm>
            <a:off x="2987675" y="3068638"/>
            <a:ext cx="1079500" cy="2881312"/>
            <a:chExt cx="1700" cy="4536"/>
          </a:xfrm>
        </p:grpSpPr>
        <p:sp>
          <p:nvSpPr>
            <p:cNvPr id="16405" name="Rectangle 12"/>
            <p:cNvSpPr/>
            <p:nvPr/>
          </p:nvSpPr>
          <p:spPr>
            <a:xfrm>
              <a:off x="908" y="2722"/>
              <a:ext cx="792" cy="181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zh-CN"/>
                <a:t>X</a:t>
              </a:r>
              <a:endParaRPr lang="zh-CN"/>
            </a:p>
            <a:p>
              <a:pPr marL="0" lvl="0" indent="0" algn="ctr"/>
              <a:r>
                <a:rPr lang="zh-CN"/>
                <a:t>y</a:t>
              </a:r>
              <a:endParaRPr lang="zh-CN"/>
            </a:p>
            <a:p>
              <a:pPr marL="0" lvl="0" indent="0" algn="ctr"/>
              <a:r>
                <a:rPr lang="zh-CN"/>
                <a:t>z</a:t>
              </a:r>
              <a:endParaRPr lang="zh-CN"/>
            </a:p>
          </p:txBody>
        </p:sp>
        <p:cxnSp>
          <p:nvCxnSpPr>
            <p:cNvPr id="16406" name="AutoShape 13"/>
            <p:cNvCxnSpPr/>
            <p:nvPr/>
          </p:nvCxnSpPr>
          <p:spPr>
            <a:xfrm>
              <a:off x="0" y="0"/>
              <a:ext cx="1225" cy="2910"/>
            </a:xfrm>
            <a:prstGeom prst="bentConnector2">
              <a:avLst/>
            </a:prstGeom>
            <a:noFill/>
            <a:ln>
              <a:solidFill>
                <a:srgbClr val="FF0000"/>
              </a:solidFill>
              <a:miter/>
              <a:tailEnd type="triangle"/>
            </a:ln>
          </p:spPr>
        </p:cxnSp>
      </p:grpSp>
      <p:sp>
        <p:nvSpPr>
          <p:cNvPr id="16396" name="Text Box 14"/>
          <p:cNvSpPr/>
          <p:nvPr/>
        </p:nvSpPr>
        <p:spPr>
          <a:xfrm>
            <a:off x="519113" y="3876675"/>
            <a:ext cx="4714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FA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16397" name="Text Box 15"/>
          <p:cNvSpPr/>
          <p:nvPr/>
        </p:nvSpPr>
        <p:spPr>
          <a:xfrm>
            <a:off x="611188" y="4437063"/>
            <a:ext cx="6540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PDA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6398" name="Text Box 16"/>
          <p:cNvSpPr/>
          <p:nvPr/>
        </p:nvSpPr>
        <p:spPr>
          <a:xfrm>
            <a:off x="2103438" y="2076450"/>
            <a:ext cx="8143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Finite</a:t>
            </a:r>
            <a:endParaRPr lang="zh-CN">
              <a:solidFill>
                <a:schemeClr val="accent2"/>
              </a:solidFill>
            </a:endParaRPr>
          </a:p>
        </p:txBody>
      </p:sp>
      <p:grpSp>
        <p:nvGrpSpPr>
          <p:cNvPr id="16399" name="Group 17"/>
          <p:cNvGrpSpPr/>
          <p:nvPr/>
        </p:nvGrpSpPr>
        <p:grpSpPr>
          <a:xfrm>
            <a:off x="4356100" y="5157788"/>
            <a:ext cx="3114675" cy="798512"/>
            <a:chExt cx="4905" cy="1256"/>
          </a:xfrm>
        </p:grpSpPr>
        <p:sp>
          <p:nvSpPr>
            <p:cNvPr id="16403" name="Text Box 18"/>
            <p:cNvSpPr/>
            <p:nvPr/>
          </p:nvSpPr>
          <p:spPr>
            <a:xfrm>
              <a:off x="0" y="0"/>
              <a:ext cx="4605" cy="5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/>
              <a:r>
                <a:rPr lang="zh-CN"/>
                <a:t>Stack: </a:t>
              </a:r>
              <a:r>
                <a:rPr lang="zh-CN">
                  <a:latin typeface="Arial"/>
                </a:rPr>
                <a:t>“</a:t>
              </a:r>
              <a:r>
                <a:rPr lang="zh-CN"/>
                <a:t> </a:t>
              </a:r>
              <a:r>
                <a:rPr lang="zh-CN">
                  <a:solidFill>
                    <a:schemeClr val="accent2"/>
                  </a:solidFill>
                </a:rPr>
                <a:t>last in,first out</a:t>
              </a:r>
              <a:r>
                <a:rPr lang="zh-CN">
                  <a:latin typeface="Arial"/>
                </a:rPr>
                <a:t>”</a:t>
              </a:r>
              <a:endParaRPr lang="zh-CN"/>
            </a:p>
          </p:txBody>
        </p:sp>
        <p:sp>
          <p:nvSpPr>
            <p:cNvPr id="16404" name="Text Box 19"/>
            <p:cNvSpPr/>
            <p:nvPr/>
          </p:nvSpPr>
          <p:spPr>
            <a:xfrm>
              <a:off x="1475" y="680"/>
              <a:ext cx="3430" cy="5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/>
              <a:r>
                <a:rPr lang="zh-CN" b="1">
                  <a:solidFill>
                    <a:schemeClr val="accent2"/>
                  </a:solidFill>
                </a:rPr>
                <a:t>Infinite</a:t>
              </a:r>
              <a:r>
                <a:rPr lang="zh-CN">
                  <a:solidFill>
                    <a:schemeClr val="accent2"/>
                  </a:solidFill>
                </a:rPr>
                <a:t> memory</a:t>
              </a:r>
              <a:endParaRPr 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6400" name="Text Box 20"/>
          <p:cNvSpPr/>
          <p:nvPr/>
        </p:nvSpPr>
        <p:spPr>
          <a:xfrm>
            <a:off x="735013" y="6324600"/>
            <a:ext cx="34432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Example</a:t>
            </a:r>
            <a:r>
              <a:rPr lang="zh-CN"/>
              <a:t>: {0^n1^n: n&gt;=0}</a:t>
            </a:r>
            <a:endParaRPr lang="zh-CN"/>
          </a:p>
        </p:txBody>
      </p:sp>
      <p:cxnSp>
        <p:nvCxnSpPr>
          <p:cNvPr id="16401" name="Line 21"/>
          <p:cNvCxnSpPr/>
          <p:nvPr/>
        </p:nvCxnSpPr>
        <p:spPr>
          <a:xfrm flipV="1">
            <a:off x="4067175" y="4652963"/>
            <a:ext cx="144463" cy="1444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6402" name="Line 22"/>
          <p:cNvCxnSpPr/>
          <p:nvPr/>
        </p:nvCxnSpPr>
        <p:spPr>
          <a:xfrm flipH="1" flipV="1">
            <a:off x="3419475" y="4724400"/>
            <a:ext cx="144463" cy="730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8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Definition</a:t>
            </a:r>
            <a:r>
              <a:rPr lang="zh-CN"/>
              <a:t> </a:t>
            </a:r>
            <a:endParaRPr lang="zh-CN"/>
          </a:p>
        </p:txBody>
      </p:sp>
      <p:sp>
        <p:nvSpPr>
          <p:cNvPr id="3081" name="Rectangle 3"/>
          <p:cNvSpPr/>
          <p:nvPr>
            <p:ph type="body" idx="1"/>
          </p:nvPr>
        </p:nvSpPr>
        <p:spPr>
          <a:xfrm>
            <a:off x="539750" y="1773238"/>
            <a:ext cx="8181975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>
                <a:solidFill>
                  <a:srgbClr val="0000FF"/>
                </a:solidFill>
              </a:rPr>
              <a:t>A push-down automaton (PDA)</a:t>
            </a:r>
            <a:r>
              <a:rPr lang="zh-CN"/>
              <a:t> is 6 tuple                 ,where          are finite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Q is the set of states;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 is the input alphabet;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 is the </a:t>
            </a:r>
            <a:r>
              <a:rPr lang="zh-CN">
                <a:solidFill>
                  <a:srgbClr val="0000FF"/>
                </a:solidFill>
              </a:rPr>
              <a:t>stack alphabet</a:t>
            </a:r>
            <a:r>
              <a:rPr lang="zh-CN"/>
              <a:t>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                  is the transition function;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  is the start state;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F is the set of accept states. </a:t>
            </a:r>
            <a:endParaRPr lang="zh-CN"/>
          </a:p>
        </p:txBody>
      </p:sp>
      <p:pic>
        <p:nvPicPr>
          <p:cNvPr id="3074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124075" y="2205038"/>
            <a:ext cx="1871663" cy="4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5364163" y="2205038"/>
            <a:ext cx="792162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Object 6"/>
          <p:cNvPicPr/>
          <p:nvPr/>
        </p:nvPicPr>
        <p:blipFill>
          <a:blip r:embed="rId4"/>
          <a:stretch/>
        </p:blipFill>
        <p:spPr>
          <a:xfrm>
            <a:off x="1200150" y="3141663"/>
            <a:ext cx="330200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Object 7"/>
          <p:cNvPicPr/>
          <p:nvPr/>
        </p:nvPicPr>
        <p:blipFill>
          <a:blip r:embed="rId5"/>
          <a:stretch/>
        </p:blipFill>
        <p:spPr>
          <a:xfrm>
            <a:off x="1266825" y="3716338"/>
            <a:ext cx="33020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Object 8"/>
          <p:cNvPicPr/>
          <p:nvPr/>
        </p:nvPicPr>
        <p:blipFill>
          <a:blip r:embed="rId6"/>
          <a:stretch/>
        </p:blipFill>
        <p:spPr>
          <a:xfrm>
            <a:off x="971550" y="4076700"/>
            <a:ext cx="26638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Object 9"/>
          <p:cNvPicPr/>
          <p:nvPr/>
        </p:nvPicPr>
        <p:blipFill>
          <a:blip r:embed="rId7"/>
          <a:stretch/>
        </p:blipFill>
        <p:spPr>
          <a:xfrm>
            <a:off x="1331913" y="4581525"/>
            <a:ext cx="312737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Text Box 10"/>
          <p:cNvSpPr/>
          <p:nvPr/>
        </p:nvSpPr>
        <p:spPr>
          <a:xfrm>
            <a:off x="1835150" y="5661025"/>
            <a:ext cx="5091113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What is the essential difference from NFA?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110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Computations of PDAs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4111" name="Rectangle 3"/>
          <p:cNvSpPr/>
          <p:nvPr>
            <p:ph type="body" idx="1"/>
          </p:nvPr>
        </p:nvSpPr>
        <p:spPr>
          <a:xfrm>
            <a:off x="250825" y="1773238"/>
            <a:ext cx="8569325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>
                <a:solidFill>
                  <a:srgbClr val="0000FF"/>
                </a:solidFill>
              </a:rPr>
              <a:t>A PDA M accepts input w</a:t>
            </a:r>
            <a:r>
              <a:rPr lang="zh-CN"/>
              <a:t> if w can be written as                      where         and </a:t>
            </a:r>
            <a:r>
              <a:rPr lang="zh-CN">
                <a:solidFill>
                  <a:schemeClr val="accent2"/>
                </a:solidFill>
              </a:rPr>
              <a:t>sequences</a:t>
            </a:r>
            <a:r>
              <a:rPr lang="zh-CN"/>
              <a:t> of states               and strings                   </a:t>
            </a:r>
            <a:r>
              <a:rPr lang="zh-CN">
                <a:solidFill>
                  <a:schemeClr val="accent2"/>
                </a:solidFill>
              </a:rPr>
              <a:t>exist</a:t>
            </a:r>
            <a:r>
              <a:rPr lang="zh-CN"/>
              <a:t> that satisfy the following </a:t>
            </a:r>
            <a:r>
              <a:rPr lang="zh-CN">
                <a:solidFill>
                  <a:schemeClr val="accent2"/>
                </a:solidFill>
              </a:rPr>
              <a:t>conditions</a:t>
            </a:r>
            <a:r>
              <a:rPr lang="zh-CN"/>
              <a:t>: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     and       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For                , we have                   where              and          for some          and      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r</a:t>
            </a:r>
            <a:r>
              <a:rPr lang="zh-CN" sz="2000"/>
              <a:t>m</a:t>
            </a:r>
            <a:r>
              <a:rPr lang="zh-CN"/>
              <a:t> is an accept state.   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endParaRPr lang="zh-CN"/>
          </a:p>
        </p:txBody>
      </p:sp>
      <p:pic>
        <p:nvPicPr>
          <p:cNvPr id="4098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403350" y="2205038"/>
            <a:ext cx="230505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4932363" y="2205038"/>
            <a:ext cx="936625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Object 6"/>
          <p:cNvPicPr/>
          <p:nvPr/>
        </p:nvPicPr>
        <p:blipFill>
          <a:blip r:embed="rId4"/>
          <a:stretch/>
        </p:blipFill>
        <p:spPr>
          <a:xfrm>
            <a:off x="6084888" y="2708275"/>
            <a:ext cx="2159000" cy="32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Object 7"/>
          <p:cNvPicPr/>
          <p:nvPr/>
        </p:nvPicPr>
        <p:blipFill>
          <a:blip r:embed="rId5"/>
          <a:stretch/>
        </p:blipFill>
        <p:spPr>
          <a:xfrm>
            <a:off x="2411413" y="2565400"/>
            <a:ext cx="1655762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Object 8"/>
          <p:cNvPicPr/>
          <p:nvPr/>
        </p:nvPicPr>
        <p:blipFill>
          <a:blip r:embed="rId6"/>
          <a:stretch/>
        </p:blipFill>
        <p:spPr>
          <a:xfrm>
            <a:off x="827088" y="3500438"/>
            <a:ext cx="936625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Object 9"/>
          <p:cNvPicPr/>
          <p:nvPr/>
        </p:nvPicPr>
        <p:blipFill>
          <a:blip r:embed="rId7"/>
          <a:stretch/>
        </p:blipFill>
        <p:spPr>
          <a:xfrm>
            <a:off x="2484438" y="3500438"/>
            <a:ext cx="792162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Object 10"/>
          <p:cNvPicPr/>
          <p:nvPr/>
        </p:nvPicPr>
        <p:blipFill>
          <a:blip r:embed="rId8"/>
          <a:stretch/>
        </p:blipFill>
        <p:spPr>
          <a:xfrm>
            <a:off x="1547813" y="4005263"/>
            <a:ext cx="16573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Object 11"/>
          <p:cNvPicPr/>
          <p:nvPr/>
        </p:nvPicPr>
        <p:blipFill>
          <a:blip r:embed="rId9"/>
          <a:stretch/>
        </p:blipFill>
        <p:spPr>
          <a:xfrm>
            <a:off x="4932363" y="4005263"/>
            <a:ext cx="20891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Object 12"/>
          <p:cNvPicPr/>
          <p:nvPr/>
        </p:nvPicPr>
        <p:blipFill>
          <a:blip r:embed="rId10"/>
          <a:stretch/>
        </p:blipFill>
        <p:spPr>
          <a:xfrm>
            <a:off x="8172450" y="3933825"/>
            <a:ext cx="719138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Object 13"/>
          <p:cNvPicPr/>
          <p:nvPr/>
        </p:nvPicPr>
        <p:blipFill>
          <a:blip r:embed="rId11"/>
          <a:stretch/>
        </p:blipFill>
        <p:spPr>
          <a:xfrm>
            <a:off x="1547813" y="4365625"/>
            <a:ext cx="936625" cy="41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Object 14"/>
          <p:cNvPicPr/>
          <p:nvPr/>
        </p:nvPicPr>
        <p:blipFill>
          <a:blip r:embed="rId12"/>
          <a:stretch/>
        </p:blipFill>
        <p:spPr>
          <a:xfrm>
            <a:off x="4211638" y="4365625"/>
            <a:ext cx="1081087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Object 15"/>
          <p:cNvPicPr/>
          <p:nvPr/>
        </p:nvPicPr>
        <p:blipFill>
          <a:blip r:embed="rId13"/>
          <a:stretch/>
        </p:blipFill>
        <p:spPr>
          <a:xfrm>
            <a:off x="6011863" y="4365625"/>
            <a:ext cx="792162" cy="423863"/>
          </a:xfrm>
          <a:prstGeom prst="rect">
            <a:avLst/>
          </a:prstGeom>
          <a:noFill/>
          <a:ln>
            <a:noFill/>
          </a:ln>
        </p:spPr>
      </p:pic>
      <p:sp>
        <p:nvSpPr>
          <p:cNvPr id="4112" name="Text Box 16"/>
          <p:cNvSpPr/>
          <p:nvPr/>
        </p:nvSpPr>
        <p:spPr>
          <a:xfrm>
            <a:off x="2247900" y="5819775"/>
            <a:ext cx="44545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Computations,Derivations and Proofs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4113" name="Text Box 17"/>
          <p:cNvSpPr/>
          <p:nvPr/>
        </p:nvSpPr>
        <p:spPr>
          <a:xfrm>
            <a:off x="5703888" y="4884738"/>
            <a:ext cx="30670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Acceptance by final state</a:t>
            </a:r>
            <a:endParaRPr lang="zh-CN">
              <a:solidFill>
                <a:schemeClr val="accent2"/>
              </a:solidFill>
            </a:endParaRPr>
          </a:p>
        </p:txBody>
      </p:sp>
      <p:cxnSp>
        <p:nvCxnSpPr>
          <p:cNvPr id="4114" name="Line 18"/>
          <p:cNvCxnSpPr/>
          <p:nvPr/>
        </p:nvCxnSpPr>
        <p:spPr>
          <a:xfrm flipH="1">
            <a:off x="4572000" y="5084763"/>
            <a:ext cx="11525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</a:t>
            </a:r>
            <a:endParaRPr lang="zh-CN">
              <a:solidFill>
                <a:srgbClr val="0000FF"/>
              </a:solidFill>
            </a:endParaRPr>
          </a:p>
        </p:txBody>
      </p:sp>
      <p:pic>
        <p:nvPicPr>
          <p:cNvPr id="5122" name="Object 3"/>
          <p:cNvPicPr/>
          <p:nvPr>
            <p:ph idx="1"/>
          </p:nvPr>
        </p:nvPicPr>
        <p:blipFill>
          <a:blip r:embed="rId2"/>
          <a:stretch/>
        </p:blipFill>
        <p:spPr>
          <a:xfrm>
            <a:off x="2255838" y="2679700"/>
            <a:ext cx="5461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Object 4"/>
          <p:cNvPicPr/>
          <p:nvPr>
            <p:ph idx="2"/>
          </p:nvPr>
        </p:nvPicPr>
        <p:blipFill>
          <a:blip r:embed="rId3"/>
          <a:stretch/>
        </p:blipFill>
        <p:spPr>
          <a:xfrm>
            <a:off x="6877050" y="2636838"/>
            <a:ext cx="1008063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Object 5"/>
          <p:cNvPicPr/>
          <p:nvPr>
            <p:ph idx="3"/>
          </p:nvPr>
        </p:nvPicPr>
        <p:blipFill>
          <a:blip r:embed="rId4"/>
          <a:stretch/>
        </p:blipFill>
        <p:spPr>
          <a:xfrm>
            <a:off x="2274888" y="4889500"/>
            <a:ext cx="5080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0" name="Oval 6"/>
          <p:cNvSpPr/>
          <p:nvPr/>
        </p:nvSpPr>
        <p:spPr>
          <a:xfrm>
            <a:off x="2195513" y="25654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31" name="Oval 7"/>
          <p:cNvSpPr/>
          <p:nvPr/>
        </p:nvSpPr>
        <p:spPr>
          <a:xfrm>
            <a:off x="5003800" y="24923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32" name="Oval 8"/>
          <p:cNvSpPr/>
          <p:nvPr/>
        </p:nvSpPr>
        <p:spPr>
          <a:xfrm>
            <a:off x="2124075" y="47244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33" name="Oval 9"/>
          <p:cNvSpPr/>
          <p:nvPr/>
        </p:nvSpPr>
        <p:spPr>
          <a:xfrm>
            <a:off x="5148263" y="47244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34" name="Oval 10"/>
          <p:cNvSpPr/>
          <p:nvPr/>
        </p:nvSpPr>
        <p:spPr>
          <a:xfrm>
            <a:off x="2339975" y="2708275"/>
            <a:ext cx="649288" cy="6492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5135" name="Oval 11"/>
          <p:cNvSpPr/>
          <p:nvPr/>
        </p:nvSpPr>
        <p:spPr>
          <a:xfrm>
            <a:off x="2268538" y="4868863"/>
            <a:ext cx="649287" cy="6492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5136" name="Line 12"/>
          <p:cNvCxnSpPr/>
          <p:nvPr/>
        </p:nvCxnSpPr>
        <p:spPr>
          <a:xfrm>
            <a:off x="3132138" y="2997200"/>
            <a:ext cx="1871662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5137" name="Line 13"/>
          <p:cNvCxnSpPr/>
          <p:nvPr/>
        </p:nvCxnSpPr>
        <p:spPr>
          <a:xfrm>
            <a:off x="5435600" y="3429000"/>
            <a:ext cx="73025" cy="12954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5138" name="Line 14"/>
          <p:cNvCxnSpPr/>
          <p:nvPr/>
        </p:nvCxnSpPr>
        <p:spPr>
          <a:xfrm flipH="1">
            <a:off x="2987675" y="5229225"/>
            <a:ext cx="216058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5139" name="Line 15"/>
          <p:cNvCxnSpPr/>
          <p:nvPr/>
        </p:nvCxnSpPr>
        <p:spPr>
          <a:xfrm>
            <a:off x="1476375" y="3068638"/>
            <a:ext cx="71913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5140" name="AutoShape 16"/>
          <p:cNvCxnSpPr>
            <a:stCxn id="5131" idx="7"/>
            <a:endCxn id="5131" idx="5"/>
          </p:cNvCxnSpPr>
          <p:nvPr/>
        </p:nvCxnSpPr>
        <p:spPr>
          <a:xfrm rot="5400000" flipV="1">
            <a:off x="5461794" y="2948781"/>
            <a:ext cx="647700" cy="1588"/>
          </a:xfrm>
          <a:prstGeom prst="curvedConnector5">
            <a:avLst>
              <a:gd name="adj1" fmla="val -55884"/>
              <a:gd name="adj2" fmla="val 63600013"/>
              <a:gd name="adj3" fmla="val 155884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5141" name="AutoShape 17"/>
          <p:cNvCxnSpPr>
            <a:stCxn id="5133" idx="7"/>
            <a:endCxn id="5133" idx="5"/>
          </p:cNvCxnSpPr>
          <p:nvPr/>
        </p:nvCxnSpPr>
        <p:spPr>
          <a:xfrm rot="5400000" flipV="1">
            <a:off x="5606257" y="5180806"/>
            <a:ext cx="647700" cy="1587"/>
          </a:xfrm>
          <a:prstGeom prst="curvedConnector5">
            <a:avLst>
              <a:gd name="adj1" fmla="val -55884"/>
              <a:gd name="adj2" fmla="val 63600013"/>
              <a:gd name="adj3" fmla="val 155884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pic>
        <p:nvPicPr>
          <p:cNvPr id="5125" name="Object 18"/>
          <p:cNvPicPr/>
          <p:nvPr>
            <p:ph idx="4"/>
          </p:nvPr>
        </p:nvPicPr>
        <p:blipFill>
          <a:blip r:embed="rId5"/>
          <a:stretch/>
        </p:blipFill>
        <p:spPr>
          <a:xfrm>
            <a:off x="3276600" y="5300663"/>
            <a:ext cx="1368425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Object 19"/>
          <p:cNvPicPr/>
          <p:nvPr/>
        </p:nvPicPr>
        <p:blipFill>
          <a:blip r:embed="rId6"/>
          <a:stretch/>
        </p:blipFill>
        <p:spPr>
          <a:xfrm>
            <a:off x="3419475" y="2565400"/>
            <a:ext cx="1223963" cy="45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Object 20"/>
          <p:cNvPicPr/>
          <p:nvPr/>
        </p:nvPicPr>
        <p:blipFill>
          <a:blip r:embed="rId7"/>
          <a:stretch/>
        </p:blipFill>
        <p:spPr>
          <a:xfrm>
            <a:off x="5795963" y="3933825"/>
            <a:ext cx="1081087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Object 21"/>
          <p:cNvPicPr/>
          <p:nvPr/>
        </p:nvPicPr>
        <p:blipFill>
          <a:blip r:embed="rId8"/>
          <a:stretch/>
        </p:blipFill>
        <p:spPr>
          <a:xfrm>
            <a:off x="6732588" y="5157788"/>
            <a:ext cx="1081087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2" name="Text Box 22"/>
          <p:cNvSpPr/>
          <p:nvPr/>
        </p:nvSpPr>
        <p:spPr>
          <a:xfrm>
            <a:off x="827088" y="6216650"/>
            <a:ext cx="6757987" cy="6397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a,b    c signifies that when M is reading a from the input,</a:t>
            </a:r>
            <a:endParaRPr lang="zh-CN"/>
          </a:p>
          <a:p>
            <a:pPr marL="0" lvl="0" indent="0"/>
            <a:r>
              <a:rPr lang="zh-CN"/>
              <a:t>it may replace b on the top of stack with a c. </a:t>
            </a:r>
            <a:endParaRPr lang="zh-CN"/>
          </a:p>
        </p:txBody>
      </p:sp>
      <p:cxnSp>
        <p:nvCxnSpPr>
          <p:cNvPr id="5143" name="Line 23"/>
          <p:cNvCxnSpPr/>
          <p:nvPr/>
        </p:nvCxnSpPr>
        <p:spPr>
          <a:xfrm>
            <a:off x="1258888" y="6381750"/>
            <a:ext cx="2889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Design PDAs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6149" name="Rectangle 3"/>
          <p:cNvSpPr/>
          <p:nvPr>
            <p:ph type="body" idx="1"/>
          </p:nvPr>
        </p:nvSpPr>
        <p:spPr>
          <a:xfrm>
            <a:off x="566738" y="1752600"/>
            <a:ext cx="8037512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/>
              <a:t>Design PDAs recognizing the following languages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The language                             or i=k}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</a:t>
            </a:r>
            <a:endParaRPr lang="zh-CN"/>
          </a:p>
        </p:txBody>
      </p:sp>
      <p:pic>
        <p:nvPicPr>
          <p:cNvPr id="6146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3708400" y="2636838"/>
            <a:ext cx="3095625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331913" y="3068638"/>
            <a:ext cx="27352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0" name="Text Box 6"/>
          <p:cNvSpPr/>
          <p:nvPr/>
        </p:nvSpPr>
        <p:spPr>
          <a:xfrm>
            <a:off x="2247900" y="4956175"/>
            <a:ext cx="42354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Make FULL use of nondeterminism!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CFLs are recognized by PDAs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7411" name="Rectangle 3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If a language is context free, then some PDA recognizes it. </a:t>
            </a:r>
            <a:endParaRPr lang="zh-CN"/>
          </a:p>
          <a:p>
            <a:pPr marL="469900" lvl="0" indent="-469900">
              <a:buNone/>
            </a:pPr>
            <a:r>
              <a:rPr lang="zh-CN">
                <a:solidFill>
                  <a:schemeClr val="accent2"/>
                </a:solidFill>
              </a:rPr>
              <a:t>Proof idea</a:t>
            </a:r>
            <a:r>
              <a:rPr lang="zh-CN"/>
              <a:t>:          </a:t>
            </a:r>
            <a:r>
              <a:rPr lang="zh-CN" sz="2000"/>
              <a:t>A</a:t>
            </a:r>
            <a:endParaRPr lang="zh-CN" sz="2000"/>
          </a:p>
        </p:txBody>
      </p:sp>
      <p:sp>
        <p:nvSpPr>
          <p:cNvPr id="17412" name="Oval 4"/>
          <p:cNvSpPr/>
          <p:nvPr/>
        </p:nvSpPr>
        <p:spPr>
          <a:xfrm>
            <a:off x="971550" y="3644900"/>
            <a:ext cx="914400" cy="5762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r>
              <a:rPr lang="zh-CN" sz="1200"/>
              <a:t>start</a:t>
            </a:r>
            <a:endParaRPr lang="zh-CN" sz="1200"/>
          </a:p>
        </p:txBody>
      </p:sp>
      <p:sp>
        <p:nvSpPr>
          <p:cNvPr id="17413" name="Oval 5"/>
          <p:cNvSpPr/>
          <p:nvPr/>
        </p:nvSpPr>
        <p:spPr>
          <a:xfrm>
            <a:off x="1042988" y="4797425"/>
            <a:ext cx="914400" cy="5762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r>
              <a:rPr lang="zh-CN" sz="1200"/>
              <a:t>loop</a:t>
            </a:r>
            <a:endParaRPr lang="zh-CN" sz="1200"/>
          </a:p>
        </p:txBody>
      </p:sp>
      <p:sp>
        <p:nvSpPr>
          <p:cNvPr id="17414" name="Oval 6"/>
          <p:cNvSpPr/>
          <p:nvPr/>
        </p:nvSpPr>
        <p:spPr>
          <a:xfrm>
            <a:off x="1042988" y="6021388"/>
            <a:ext cx="914400" cy="5048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r>
              <a:rPr lang="zh-CN" sz="1200"/>
              <a:t>accept</a:t>
            </a:r>
            <a:endParaRPr lang="zh-CN" sz="1200"/>
          </a:p>
        </p:txBody>
      </p:sp>
      <p:sp>
        <p:nvSpPr>
          <p:cNvPr id="17415" name="Oval 7"/>
          <p:cNvSpPr/>
          <p:nvPr/>
        </p:nvSpPr>
        <p:spPr>
          <a:xfrm>
            <a:off x="5219700" y="3789363"/>
            <a:ext cx="792163" cy="71913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endParaRPr lang="zh-CN"/>
          </a:p>
        </p:txBody>
      </p:sp>
      <p:sp>
        <p:nvSpPr>
          <p:cNvPr id="17416" name="Oval 8"/>
          <p:cNvSpPr/>
          <p:nvPr/>
        </p:nvSpPr>
        <p:spPr>
          <a:xfrm>
            <a:off x="5364163" y="5229225"/>
            <a:ext cx="720725" cy="7207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</a:t>
            </a:r>
            <a:endParaRPr lang="zh-CN"/>
          </a:p>
        </p:txBody>
      </p:sp>
      <p:sp>
        <p:nvSpPr>
          <p:cNvPr id="17417" name="Oval 9"/>
          <p:cNvSpPr/>
          <p:nvPr/>
        </p:nvSpPr>
        <p:spPr>
          <a:xfrm>
            <a:off x="7092950" y="2924175"/>
            <a:ext cx="719138" cy="6492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endParaRPr lang="zh-CN"/>
          </a:p>
        </p:txBody>
      </p:sp>
      <p:sp>
        <p:nvSpPr>
          <p:cNvPr id="17418" name="Oval 10"/>
          <p:cNvSpPr/>
          <p:nvPr/>
        </p:nvSpPr>
        <p:spPr>
          <a:xfrm>
            <a:off x="8027988" y="3860800"/>
            <a:ext cx="647700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7419" name="Oval 11"/>
          <p:cNvSpPr/>
          <p:nvPr/>
        </p:nvSpPr>
        <p:spPr>
          <a:xfrm>
            <a:off x="8172450" y="4797425"/>
            <a:ext cx="647700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q2</a:t>
            </a:r>
            <a:endParaRPr lang="zh-CN"/>
          </a:p>
        </p:txBody>
      </p:sp>
      <p:sp>
        <p:nvSpPr>
          <p:cNvPr id="17420" name="Oval 12"/>
          <p:cNvSpPr/>
          <p:nvPr/>
        </p:nvSpPr>
        <p:spPr>
          <a:xfrm>
            <a:off x="7164388" y="5589588"/>
            <a:ext cx="649287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</a:t>
            </a:r>
            <a:endParaRPr lang="zh-CN"/>
          </a:p>
        </p:txBody>
      </p:sp>
      <p:cxnSp>
        <p:nvCxnSpPr>
          <p:cNvPr id="17421" name="Line 13"/>
          <p:cNvCxnSpPr/>
          <p:nvPr/>
        </p:nvCxnSpPr>
        <p:spPr>
          <a:xfrm flipH="1">
            <a:off x="1403350" y="4221163"/>
            <a:ext cx="0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22" name="Line 14"/>
          <p:cNvCxnSpPr/>
          <p:nvPr/>
        </p:nvCxnSpPr>
        <p:spPr>
          <a:xfrm flipH="1">
            <a:off x="1476375" y="5445125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23" name="Line 15"/>
          <p:cNvCxnSpPr/>
          <p:nvPr/>
        </p:nvCxnSpPr>
        <p:spPr>
          <a:xfrm>
            <a:off x="250825" y="3933825"/>
            <a:ext cx="64928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24" name="AutoShape 16"/>
          <p:cNvCxnSpPr>
            <a:stCxn id="17413" idx="7"/>
            <a:endCxn id="17413" idx="5"/>
          </p:cNvCxnSpPr>
          <p:nvPr/>
        </p:nvCxnSpPr>
        <p:spPr>
          <a:xfrm rot="5400000" flipV="1">
            <a:off x="1620838" y="5084763"/>
            <a:ext cx="407987" cy="1587"/>
          </a:xfrm>
          <a:prstGeom prst="curvedConnector5">
            <a:avLst>
              <a:gd name="adj1" fmla="val -76652"/>
              <a:gd name="adj2" fmla="val 41500013"/>
              <a:gd name="adj3" fmla="val 176263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7425" name="Text Box 17"/>
          <p:cNvSpPr/>
          <p:nvPr/>
        </p:nvSpPr>
        <p:spPr>
          <a:xfrm>
            <a:off x="1455738" y="4235450"/>
            <a:ext cx="10842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e,e   S$</a:t>
            </a:r>
            <a:endParaRPr lang="zh-CN"/>
          </a:p>
        </p:txBody>
      </p:sp>
      <p:sp>
        <p:nvSpPr>
          <p:cNvPr id="17426" name="Text Box 18"/>
          <p:cNvSpPr/>
          <p:nvPr/>
        </p:nvSpPr>
        <p:spPr>
          <a:xfrm>
            <a:off x="2103438" y="4884738"/>
            <a:ext cx="256857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e,A   w for rule A  w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r>
              <a:rPr lang="zh-CN">
                <a:solidFill>
                  <a:srgbClr val="0000FF"/>
                </a:solidFill>
              </a:rPr>
              <a:t>a,a   e for terminal a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7427" name="Text Box 19"/>
          <p:cNvSpPr/>
          <p:nvPr/>
        </p:nvSpPr>
        <p:spPr>
          <a:xfrm>
            <a:off x="1547813" y="5445125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7428" name="Text Box 20"/>
          <p:cNvSpPr/>
          <p:nvPr/>
        </p:nvSpPr>
        <p:spPr>
          <a:xfrm>
            <a:off x="1527175" y="5603875"/>
            <a:ext cx="92868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e,$   e</a:t>
            </a:r>
            <a:endParaRPr lang="zh-CN"/>
          </a:p>
        </p:txBody>
      </p:sp>
      <p:cxnSp>
        <p:nvCxnSpPr>
          <p:cNvPr id="17429" name="Line 21"/>
          <p:cNvCxnSpPr/>
          <p:nvPr/>
        </p:nvCxnSpPr>
        <p:spPr>
          <a:xfrm>
            <a:off x="1908175" y="4437063"/>
            <a:ext cx="28733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30" name="Line 22"/>
          <p:cNvCxnSpPr/>
          <p:nvPr/>
        </p:nvCxnSpPr>
        <p:spPr>
          <a:xfrm>
            <a:off x="2555875" y="5084763"/>
            <a:ext cx="2159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31" name="Line 23"/>
          <p:cNvCxnSpPr/>
          <p:nvPr/>
        </p:nvCxnSpPr>
        <p:spPr>
          <a:xfrm>
            <a:off x="2555875" y="5373688"/>
            <a:ext cx="2159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32" name="Line 24"/>
          <p:cNvCxnSpPr/>
          <p:nvPr/>
        </p:nvCxnSpPr>
        <p:spPr>
          <a:xfrm>
            <a:off x="4140200" y="5084763"/>
            <a:ext cx="144463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33" name="Line 25"/>
          <p:cNvCxnSpPr/>
          <p:nvPr/>
        </p:nvCxnSpPr>
        <p:spPr>
          <a:xfrm>
            <a:off x="1979613" y="5805488"/>
            <a:ext cx="2159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34" name="Line 26"/>
          <p:cNvCxnSpPr/>
          <p:nvPr/>
        </p:nvCxnSpPr>
        <p:spPr>
          <a:xfrm flipH="1">
            <a:off x="5651500" y="4508500"/>
            <a:ext cx="0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7435" name="Text Box 27"/>
          <p:cNvSpPr/>
          <p:nvPr/>
        </p:nvSpPr>
        <p:spPr>
          <a:xfrm>
            <a:off x="5703888" y="4668838"/>
            <a:ext cx="107473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a,s  xyz</a:t>
            </a:r>
            <a:endParaRPr lang="zh-CN"/>
          </a:p>
        </p:txBody>
      </p:sp>
      <p:cxnSp>
        <p:nvCxnSpPr>
          <p:cNvPr id="17436" name="Line 28"/>
          <p:cNvCxnSpPr/>
          <p:nvPr/>
        </p:nvCxnSpPr>
        <p:spPr>
          <a:xfrm>
            <a:off x="7740650" y="3500438"/>
            <a:ext cx="360363" cy="433387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37" name="Line 29"/>
          <p:cNvCxnSpPr/>
          <p:nvPr/>
        </p:nvCxnSpPr>
        <p:spPr>
          <a:xfrm flipH="1">
            <a:off x="8459788" y="4508500"/>
            <a:ext cx="0" cy="2889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38" name="Line 30"/>
          <p:cNvCxnSpPr/>
          <p:nvPr/>
        </p:nvCxnSpPr>
        <p:spPr>
          <a:xfrm flipH="1">
            <a:off x="7812088" y="5445125"/>
            <a:ext cx="576262" cy="2889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7439" name="Text Box 31"/>
          <p:cNvSpPr/>
          <p:nvPr/>
        </p:nvSpPr>
        <p:spPr>
          <a:xfrm>
            <a:off x="7935913" y="3371850"/>
            <a:ext cx="8858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a,s   z</a:t>
            </a:r>
            <a:endParaRPr lang="zh-CN"/>
          </a:p>
        </p:txBody>
      </p:sp>
      <p:sp>
        <p:nvSpPr>
          <p:cNvPr id="17440" name="Text Box 32"/>
          <p:cNvSpPr/>
          <p:nvPr/>
        </p:nvSpPr>
        <p:spPr>
          <a:xfrm>
            <a:off x="8440738" y="4379913"/>
            <a:ext cx="9175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e,e   y</a:t>
            </a:r>
            <a:endParaRPr lang="zh-CN"/>
          </a:p>
        </p:txBody>
      </p:sp>
      <p:sp>
        <p:nvSpPr>
          <p:cNvPr id="17441" name="Text Box 33"/>
          <p:cNvSpPr/>
          <p:nvPr/>
        </p:nvSpPr>
        <p:spPr>
          <a:xfrm>
            <a:off x="8008938" y="5461000"/>
            <a:ext cx="9175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e,e   x</a:t>
            </a:r>
            <a:endParaRPr lang="zh-CN"/>
          </a:p>
        </p:txBody>
      </p:sp>
      <p:cxnSp>
        <p:nvCxnSpPr>
          <p:cNvPr id="17442" name="Line 34"/>
          <p:cNvCxnSpPr/>
          <p:nvPr/>
        </p:nvCxnSpPr>
        <p:spPr>
          <a:xfrm>
            <a:off x="8388350" y="3573463"/>
            <a:ext cx="2159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43" name="Line 35"/>
          <p:cNvCxnSpPr/>
          <p:nvPr/>
        </p:nvCxnSpPr>
        <p:spPr>
          <a:xfrm>
            <a:off x="8893175" y="4581525"/>
            <a:ext cx="250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7444" name="Line 36"/>
          <p:cNvCxnSpPr/>
          <p:nvPr/>
        </p:nvCxnSpPr>
        <p:spPr>
          <a:xfrm>
            <a:off x="8459788" y="5661025"/>
            <a:ext cx="2159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7445" name="AutoShape 37"/>
          <p:cNvSpPr/>
          <p:nvPr/>
        </p:nvSpPr>
        <p:spPr>
          <a:xfrm>
            <a:off x="6732588" y="44370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FF00"/>
          </a:solidFill>
          <a:ln cap="rnd">
            <a:solidFill>
              <a:srgbClr val="00FF00"/>
            </a:solidFill>
            <a:prstDash val="sysDot"/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17446" name="Line 38"/>
          <p:cNvCxnSpPr/>
          <p:nvPr/>
        </p:nvCxnSpPr>
        <p:spPr>
          <a:xfrm flipH="1">
            <a:off x="4859338" y="3284538"/>
            <a:ext cx="0" cy="3240087"/>
          </a:xfrm>
          <a:prstGeom prst="line">
            <a:avLst/>
          </a:prstGeom>
          <a:noFill/>
          <a:ln cap="rnd">
            <a:solidFill>
              <a:srgbClr val="00FFFF"/>
            </a:solidFill>
            <a:prstDash val="sysDot"/>
            <a:miter/>
          </a:ln>
        </p:spPr>
      </p:cxnSp>
      <p:sp>
        <p:nvSpPr>
          <p:cNvPr id="17447" name="Text Box 39"/>
          <p:cNvSpPr/>
          <p:nvPr/>
        </p:nvSpPr>
        <p:spPr>
          <a:xfrm>
            <a:off x="4932363" y="6308725"/>
            <a:ext cx="23987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Intermedite strings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7448" name="Text Box 40"/>
          <p:cNvSpPr/>
          <p:nvPr/>
        </p:nvSpPr>
        <p:spPr>
          <a:xfrm>
            <a:off x="2032000" y="6324600"/>
            <a:ext cx="24669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Main State Diagram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7449" name="Text Box 41"/>
          <p:cNvSpPr/>
          <p:nvPr/>
        </p:nvSpPr>
        <p:spPr>
          <a:xfrm>
            <a:off x="3995738" y="3284538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7450" name="Text Box 42"/>
          <p:cNvSpPr/>
          <p:nvPr/>
        </p:nvSpPr>
        <p:spPr>
          <a:xfrm>
            <a:off x="3924300" y="3644900"/>
            <a:ext cx="3444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C</a:t>
            </a:r>
            <a:endParaRPr lang="zh-CN"/>
          </a:p>
        </p:txBody>
      </p:sp>
      <p:cxnSp>
        <p:nvCxnSpPr>
          <p:cNvPr id="17451" name="Line 43"/>
          <p:cNvCxnSpPr/>
          <p:nvPr/>
        </p:nvCxnSpPr>
        <p:spPr>
          <a:xfrm flipH="1">
            <a:off x="3059113" y="3068638"/>
            <a:ext cx="1008062" cy="11525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7452" name="Line 44"/>
          <p:cNvCxnSpPr/>
          <p:nvPr/>
        </p:nvCxnSpPr>
        <p:spPr>
          <a:xfrm flipH="1">
            <a:off x="3492500" y="3500438"/>
            <a:ext cx="647700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7453" name="Line 45"/>
          <p:cNvCxnSpPr/>
          <p:nvPr/>
        </p:nvCxnSpPr>
        <p:spPr>
          <a:xfrm>
            <a:off x="4284663" y="3068638"/>
            <a:ext cx="792162" cy="108108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7454" name="Line 46"/>
          <p:cNvCxnSpPr/>
          <p:nvPr/>
        </p:nvCxnSpPr>
        <p:spPr>
          <a:xfrm>
            <a:off x="4211638" y="3500438"/>
            <a:ext cx="576262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7455" name="Line 47"/>
          <p:cNvCxnSpPr/>
          <p:nvPr/>
        </p:nvCxnSpPr>
        <p:spPr>
          <a:xfrm flipH="1">
            <a:off x="4140200" y="3213100"/>
            <a:ext cx="0" cy="1444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7456" name="Line 48"/>
          <p:cNvCxnSpPr/>
          <p:nvPr/>
        </p:nvCxnSpPr>
        <p:spPr>
          <a:xfrm flipH="1">
            <a:off x="4140200" y="3573463"/>
            <a:ext cx="0" cy="14287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7457" name="Line 49"/>
          <p:cNvCxnSpPr/>
          <p:nvPr/>
        </p:nvCxnSpPr>
        <p:spPr>
          <a:xfrm flipH="1">
            <a:off x="4140200" y="3933825"/>
            <a:ext cx="0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7458" name="Text Box 50"/>
          <p:cNvSpPr/>
          <p:nvPr/>
        </p:nvSpPr>
        <p:spPr>
          <a:xfrm>
            <a:off x="2895600" y="40925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17459" name="Text Box 51"/>
          <p:cNvSpPr/>
          <p:nvPr/>
        </p:nvSpPr>
        <p:spPr>
          <a:xfrm>
            <a:off x="3419475" y="40767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7460" name="Text Box 52"/>
          <p:cNvSpPr/>
          <p:nvPr/>
        </p:nvSpPr>
        <p:spPr>
          <a:xfrm>
            <a:off x="4551363" y="4019550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7461" name="Text Box 53"/>
          <p:cNvSpPr/>
          <p:nvPr/>
        </p:nvSpPr>
        <p:spPr>
          <a:xfrm>
            <a:off x="4911725" y="40195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2</a:t>
            </a:r>
            <a:endParaRPr lang="zh-CN"/>
          </a:p>
        </p:txBody>
      </p:sp>
      <p:cxnSp>
        <p:nvCxnSpPr>
          <p:cNvPr id="17462" name="Line 54"/>
          <p:cNvCxnSpPr/>
          <p:nvPr/>
        </p:nvCxnSpPr>
        <p:spPr>
          <a:xfrm>
            <a:off x="3059113" y="4365625"/>
            <a:ext cx="936625" cy="0"/>
          </a:xfrm>
          <a:prstGeom prst="line">
            <a:avLst/>
          </a:prstGeom>
          <a:noFill/>
          <a:ln w="76200">
            <a:solidFill>
              <a:srgbClr val="0000FF"/>
            </a:solidFill>
            <a:miter/>
          </a:ln>
        </p:spPr>
      </p:cxnSp>
      <p:cxnSp>
        <p:nvCxnSpPr>
          <p:cNvPr id="17463" name="Line 55"/>
          <p:cNvCxnSpPr/>
          <p:nvPr/>
        </p:nvCxnSpPr>
        <p:spPr>
          <a:xfrm flipH="1">
            <a:off x="4140200" y="3141663"/>
            <a:ext cx="0" cy="935037"/>
          </a:xfrm>
          <a:prstGeom prst="line">
            <a:avLst/>
          </a:prstGeom>
          <a:noFill/>
          <a:ln>
            <a:solidFill>
              <a:srgbClr val="FF0000"/>
            </a:solidFill>
            <a:miter/>
          </a:ln>
        </p:spPr>
      </p:cxnSp>
      <p:cxnSp>
        <p:nvCxnSpPr>
          <p:cNvPr id="17464" name="Line 56"/>
          <p:cNvCxnSpPr/>
          <p:nvPr/>
        </p:nvCxnSpPr>
        <p:spPr>
          <a:xfrm flipH="1">
            <a:off x="2843213" y="4437063"/>
            <a:ext cx="576262" cy="863600"/>
          </a:xfrm>
          <a:prstGeom prst="line">
            <a:avLst/>
          </a:prstGeom>
          <a:noFill/>
          <a:ln w="3175">
            <a:solidFill>
              <a:srgbClr val="0000FF"/>
            </a:solidFill>
            <a:miter/>
            <a:tailEnd type="triangle"/>
          </a:ln>
        </p:spPr>
      </p:cxnSp>
      <p:cxnSp>
        <p:nvCxnSpPr>
          <p:cNvPr id="17465" name="Line 57"/>
          <p:cNvCxnSpPr/>
          <p:nvPr/>
        </p:nvCxnSpPr>
        <p:spPr>
          <a:xfrm flipH="1">
            <a:off x="4211638" y="3789363"/>
            <a:ext cx="0" cy="1152525"/>
          </a:xfrm>
          <a:prstGeom prst="line">
            <a:avLst/>
          </a:prstGeom>
          <a:noFill/>
          <a:ln>
            <a:solidFill>
              <a:schemeClr val="accent2"/>
            </a:solidFill>
            <a:miter/>
            <a:tailEnd type="triangle"/>
          </a:ln>
        </p:spPr>
      </p:cxnSp>
      <p:cxnSp>
        <p:nvCxnSpPr>
          <p:cNvPr id="17466" name="Line 58"/>
          <p:cNvCxnSpPr/>
          <p:nvPr/>
        </p:nvCxnSpPr>
        <p:spPr>
          <a:xfrm>
            <a:off x="6156325" y="4868863"/>
            <a:ext cx="144463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7467" name="Oval 59"/>
          <p:cNvSpPr/>
          <p:nvPr/>
        </p:nvSpPr>
        <p:spPr>
          <a:xfrm>
            <a:off x="5249863" y="3789363"/>
            <a:ext cx="792162" cy="71913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endParaRPr lang="zh-CN"/>
          </a:p>
        </p:txBody>
      </p:sp>
      <p:sp>
        <p:nvSpPr>
          <p:cNvPr id="17468" name="Oval 60"/>
          <p:cNvSpPr/>
          <p:nvPr/>
        </p:nvSpPr>
        <p:spPr>
          <a:xfrm>
            <a:off x="5394325" y="5229225"/>
            <a:ext cx="720725" cy="7207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</a:t>
            </a:r>
            <a:endParaRPr lang="zh-CN"/>
          </a:p>
        </p:txBody>
      </p:sp>
      <p:sp>
        <p:nvSpPr>
          <p:cNvPr id="17469" name="Oval 61"/>
          <p:cNvSpPr/>
          <p:nvPr/>
        </p:nvSpPr>
        <p:spPr>
          <a:xfrm>
            <a:off x="7123113" y="2924175"/>
            <a:ext cx="719137" cy="6492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endParaRPr lang="zh-CN"/>
          </a:p>
        </p:txBody>
      </p:sp>
      <p:cxnSp>
        <p:nvCxnSpPr>
          <p:cNvPr id="17470" name="Line 62"/>
          <p:cNvCxnSpPr/>
          <p:nvPr/>
        </p:nvCxnSpPr>
        <p:spPr>
          <a:xfrm flipH="1">
            <a:off x="5681663" y="4508500"/>
            <a:ext cx="0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7471" name="Text Box 63"/>
          <p:cNvSpPr/>
          <p:nvPr/>
        </p:nvSpPr>
        <p:spPr>
          <a:xfrm>
            <a:off x="7966075" y="3371850"/>
            <a:ext cx="8858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a,s   z</a:t>
            </a:r>
            <a:endParaRPr lang="zh-CN"/>
          </a:p>
        </p:txBody>
      </p:sp>
    </p:spTree>
  </p:cSld>
  <p:clrMapOvr>
    <a:masterClrMapping/>
  </p:clrMapOvr>
</p:sld>
</file>