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b1b0c869914453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slide" Target="/ppt/slides/slide22.xml" Id="rId24" /><Relationship Type="http://schemas.openxmlformats.org/officeDocument/2006/relationships/slide" Target="/ppt/slides/slide23.xml" Id="rId25" /><Relationship Type="http://schemas.openxmlformats.org/officeDocument/2006/relationships/slide" Target="/ppt/slides/slide24.xml" Id="rId26" /><Relationship Type="http://schemas.openxmlformats.org/officeDocument/2006/relationships/slide" Target="/ppt/slides/slide25.xml" Id="rId27" /><Relationship Type="http://schemas.openxmlformats.org/officeDocument/2006/relationships/slide" Target="/ppt/slides/slide26.xml" Id="rId28" /><Relationship Type="http://schemas.openxmlformats.org/officeDocument/2006/relationships/slide" Target="/ppt/slides/slide27.xml" Id="rId29" /><Relationship Type="http://schemas.openxmlformats.org/officeDocument/2006/relationships/slide" Target="/ppt/slides/slide28.xml" Id="rId30" /><Relationship Type="http://schemas.openxmlformats.org/officeDocument/2006/relationships/slide" Target="/ppt/slides/slide29.xml" Id="rId31" /><Relationship Type="http://schemas.openxmlformats.org/officeDocument/2006/relationships/slide" Target="/ppt/slides/slide30.xml" Id="rId32" /><Relationship Type="http://schemas.openxmlformats.org/officeDocument/2006/relationships/slide" Target="/ppt/slides/slide31.xml" Id="rId33" /><Relationship Type="http://schemas.openxmlformats.org/officeDocument/2006/relationships/slide" Target="/ppt/slides/slide32.xml" Id="rId34" /><Relationship Type="http://schemas.openxmlformats.org/officeDocument/2006/relationships/slide" Target="/ppt/slides/slide33.xml" Id="rId35" /><Relationship Type="http://schemas.openxmlformats.org/officeDocument/2006/relationships/slide" Target="/ppt/slides/slide34.xml" Id="rId36" /><Relationship Type="http://schemas.openxmlformats.org/officeDocument/2006/relationships/slide" Target="/ppt/slides/slide35.xml" Id="rId37" /><Relationship Type="http://schemas.openxmlformats.org/officeDocument/2006/relationships/slide" Target="/ppt/slides/slide36.xml" Id="rId38" /><Relationship Type="http://schemas.openxmlformats.org/officeDocument/2006/relationships/tableStyles" Target="/ppt/tableStyles.xml" Id="rId39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blipFill rotWithShape="0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8194" name="AutoShape 7"/>
          <p:cNvSpPr/>
          <p:nvPr/>
        </p:nvSpPr>
        <p:spPr>
          <a:xfrm>
            <a:off x="685800" y="2393950"/>
            <a:ext cx="7772400" cy="109538"/>
          </a:xfrm>
          <a:custGeom>
            <a:rect l="l" t="t" r="r" b="b"/>
            <a:pathLst>
              <a:path w="7772400" h="109538" stroke="0">
                <a:moveTo>
                  <a:pt x="0" y="0"/>
                </a:moveTo>
                <a:lnTo>
                  <a:pt x="4803343" y="0"/>
                </a:lnTo>
                <a:lnTo>
                  <a:pt x="4803343" y="109538"/>
                </a:lnTo>
                <a:lnTo>
                  <a:pt x="0" y="109538"/>
                </a:lnTo>
                <a:close/>
              </a:path>
              <a:path w="7772400" h="109538">
                <a:moveTo>
                  <a:pt x="0" y="0"/>
                </a:moveTo>
                <a:lnTo>
                  <a:pt x="77724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24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2050" name="Rectangle 2"/>
          <p:cNvSpPr/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lvl="0">
              <a:defRPr sz="4000"/>
            </a:lvl1pPr>
          </a:lstStyle>
          <a:p>
            <a:r>
              <a:rPr lang="zh-CN"/>
              <a:t>Click to edit Master title style</a:t>
            </a:r>
          </a:p>
        </p:txBody>
      </p:sp>
      <p:sp>
        <p:nvSpPr>
          <p:cNvPr id="2051" name="Rectangle 3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lvl="0" indent="0">
              <a:buFont typeface="Wingdings" charset="2"/>
              <a:buNone/>
              <a:defRPr sz="2800"/>
            </a:lvl1pPr>
          </a:lstStyle>
          <a:p>
            <a:r>
              <a:rPr 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内容占位符 4"/>
          <p:cNvSpPr/>
          <p:nvPr>
            <p:ph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</a:pPr>
            <a:endParaRPr lang="zh-CN" sz="3200" b="0" i="0" u="none" strike="noStrike" kern="0" spc="0" baseline="0">
              <a:solidFill>
                <a:schemeClr val="tx1"/>
              </a:solidFill>
              <a:latin typeface="Verdana"/>
              <a:ea typeface="宋体"/>
            </a:endParaRP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theme" Target="/ppt/slideMasters/theme/theme1.xml" Id="rId14" /><Relationship Type="http://schemas.openxmlformats.org/officeDocument/2006/relationships/image" Target="/ppt/media/image.png" Id="rId15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7171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172" name="AutoShape 4"/>
          <p:cNvSpPr/>
          <p:nvPr/>
        </p:nvSpPr>
        <p:spPr>
          <a:xfrm>
            <a:off x="609600" y="1566863"/>
            <a:ext cx="7958138" cy="109537"/>
          </a:xfrm>
          <a:custGeom>
            <a:rect l="l" t="t" r="r" b="b"/>
            <a:pathLst>
              <a:path w="7958138" h="109537" stroke="0">
                <a:moveTo>
                  <a:pt x="0" y="0"/>
                </a:moveTo>
                <a:lnTo>
                  <a:pt x="4655511" y="0"/>
                </a:lnTo>
                <a:lnTo>
                  <a:pt x="4655511" y="109537"/>
                </a:lnTo>
                <a:lnTo>
                  <a:pt x="0" y="109537"/>
                </a:lnTo>
                <a:close/>
              </a:path>
              <a:path w="7958138" h="109537">
                <a:moveTo>
                  <a:pt x="0" y="0"/>
                </a:moveTo>
                <a:lnTo>
                  <a:pt x="7958138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24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cxnSp>
        <p:nvCxnSpPr>
          <p:cNvPr id="7173" name="Line 5"/>
          <p:cNvCxnSpPr/>
          <p:nvPr/>
        </p:nvCxn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baseline="0">
          <a:solidFill>
            <a:schemeClr val="tx2"/>
          </a:solidFill>
          <a:latin typeface="Verdana"/>
          <a:ea typeface="宋体"/>
        </a:defRPr>
      </a:lvl1pPr>
      <a:lvl2pPr lvl="1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2pPr>
      <a:lvl3pPr lvl="2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3pPr>
      <a:lvl4pPr lvl="3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4pPr>
      <a:lvl5pPr lvl="4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5pPr>
      <a:lvl6pPr marL="457200" lvl="5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6pPr>
      <a:lvl7pPr marL="914400" lvl="6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7pPr>
      <a:lvl8pPr marL="1371600" lvl="7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8pPr>
      <a:lvl9pPr marL="1828800" lvl="8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9pPr>
    </p:titleStyle>
    <p:bodyStyle>
      <a:lvl1pPr marL="469900" lvl="0" indent="-46990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0" i="0" u="none" baseline="0">
          <a:solidFill>
            <a:schemeClr val="tx1"/>
          </a:solidFill>
          <a:latin typeface="Verdana"/>
          <a:ea typeface="宋体"/>
        </a:defRPr>
      </a:lvl1pPr>
      <a:lvl2pPr marL="908050" lvl="1" indent="-436563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0" i="0" u="none" baseline="0">
          <a:solidFill>
            <a:schemeClr val="tx1"/>
          </a:solidFill>
          <a:latin typeface="Verdana"/>
          <a:ea typeface="宋体"/>
        </a:defRPr>
      </a:lvl2pPr>
      <a:lvl3pPr marL="1304925" lvl="2" indent="-395288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0" i="0" u="none" baseline="0">
          <a:solidFill>
            <a:schemeClr val="tx1"/>
          </a:solidFill>
          <a:latin typeface="Verdana"/>
          <a:ea typeface="宋体"/>
        </a:defRPr>
      </a:lvl3pPr>
      <a:lvl4pPr marL="1693863" lvl="3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0" i="0" u="none" baseline="0">
          <a:solidFill>
            <a:schemeClr val="tx1"/>
          </a:solidFill>
          <a:latin typeface="Verdana"/>
          <a:ea typeface="宋体"/>
        </a:defRPr>
      </a:lvl4pPr>
      <a:lvl5pPr marL="2093913" lvl="4" indent="-398463" algn="l" defTabSz="91440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0" i="0" u="none" baseline="0">
          <a:solidFill>
            <a:schemeClr val="tx1"/>
          </a:solidFill>
          <a:latin typeface="Verdana"/>
          <a:ea typeface="宋体"/>
        </a:defRPr>
      </a:lvl5pPr>
      <a:lvl6pPr marL="2551113" lvl="5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6pPr>
      <a:lvl7pPr marL="3008313" lvl="6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7pPr>
      <a:lvl8pPr marL="3465513" lvl="7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8pPr>
      <a:lvl9pPr marL="3922713" lvl="8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Verdana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Verdana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Verdana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Verdana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9.png" Id="rId2" /><Relationship Type="http://schemas.openxmlformats.org/officeDocument/2006/relationships/image" Target="/ppt/media/image10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11.png" Id="rId2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2.png" Id="rId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13.png" Id="rId2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14.png" Id="rId2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15.png" Id="rId2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6.png" Id="rId2" /><Relationship Type="http://schemas.openxmlformats.org/officeDocument/2006/relationships/image" Target="/ppt/media/image7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8" name="Rectangle 2"/>
          <p:cNvSpPr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lang="zh-CN" sz="4000">
                <a:solidFill>
                  <a:srgbClr val="0000FF"/>
                </a:solidFill>
              </a:rPr>
              <a:t>Lecture 8</a:t>
            </a:r>
            <a:r>
              <a:rPr lang="zh-CN" sz="4000"/>
              <a:t> Turing Machines</a:t>
            </a:r>
            <a:endParaRPr lang="zh-CN" sz="4000"/>
          </a:p>
        </p:txBody>
      </p:sp>
      <p:sp>
        <p:nvSpPr>
          <p:cNvPr id="9219" name="Rectangle 3"/>
          <p:cNvSpPr/>
          <p:nvPr>
            <p:ph type="subTitle" idx="1"/>
          </p:nvPr>
        </p:nvSpPr>
        <p:spPr>
          <a:xfrm>
            <a:off x="1116013" y="3429000"/>
            <a:ext cx="7010400" cy="1600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0" lvl="0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71488" lvl="1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09638" lvl="2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06512" lvl="3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695450" lvl="4" indent="0" algn="ctr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>
              <a:buFont typeface="Wingdings" charset="2"/>
              <a:buChar char="p"/>
            </a:pPr>
            <a:r>
              <a:rPr lang="zh-CN" sz="2800"/>
              <a:t>Turing machines </a:t>
            </a:r>
            <a:r>
              <a:rPr lang="zh-CN" sz="2400">
                <a:solidFill>
                  <a:srgbClr val="0000FF"/>
                </a:solidFill>
              </a:rPr>
              <a:t>(TM),</a:t>
            </a:r>
            <a:endParaRPr lang="zh-CN" sz="2400">
              <a:solidFill>
                <a:srgbClr val="0000FF"/>
              </a:solidFill>
            </a:endParaRPr>
          </a:p>
          <a:p>
            <a:pPr marL="0" lvl="0" indent="0" algn="l">
              <a:buFont typeface="Wingdings" charset="2"/>
              <a:buChar char="p"/>
            </a:pPr>
            <a:r>
              <a:rPr lang="zh-CN" sz="2800"/>
              <a:t>variants of Turing machines and</a:t>
            </a:r>
            <a:endParaRPr lang="zh-CN" sz="2800"/>
          </a:p>
          <a:p>
            <a:pPr marL="0" lvl="0" indent="0" algn="l">
              <a:buFont typeface="Wingdings" charset="2"/>
              <a:buChar char="p"/>
            </a:pPr>
            <a:r>
              <a:rPr lang="zh-CN" sz="2800"/>
              <a:t>the Church-Turing thesis</a:t>
            </a:r>
            <a:endParaRPr 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1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Actions of the TM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7411" name="Rectangle 3"/>
          <p:cNvSpPr/>
          <p:nvPr>
            <p:ph type="body" idx="1"/>
          </p:nvPr>
        </p:nvSpPr>
        <p:spPr>
          <a:xfrm>
            <a:off x="685800" y="1981200"/>
            <a:ext cx="7924800" cy="4114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609600" lvl="0" indent="-609600"/>
            <a:r>
              <a:rPr lang="en-US"/>
              <a:t>If </a:t>
            </a:r>
            <a:r>
              <a:rPr lang="en-US">
                <a:latin typeface="Lucida Sans Unicode"/>
              </a:rPr>
              <a:t>δ</a:t>
            </a:r>
            <a:r>
              <a:rPr lang="en-US"/>
              <a:t>(q, Z) = (p, Y, D) then, in state q, scanning Z under its tape head, the TM: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Changes the state to p.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Replaces Z by Y on the tape.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Moves the head one square in direction D.</a:t>
            </a:r>
            <a:endParaRPr lang="en-US"/>
          </a:p>
          <a:p>
            <a:pPr marL="1371600" lvl="2" indent="-457200">
              <a:buFont typeface="Monotype Sorts" charset="2"/>
              <a:buChar char="u"/>
            </a:pPr>
            <a:r>
              <a:rPr lang="en-US"/>
              <a:t>D = L: move left; D = R; move right.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Left-hand end of the tape</a:t>
            </a:r>
            <a:endParaRPr lang="zh-CN"/>
          </a:p>
        </p:txBody>
      </p:sp>
      <p:sp>
        <p:nvSpPr>
          <p:cNvPr id="18435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If M tries to move its head to the left </a:t>
            </a:r>
            <a:r>
              <a:rPr lang="zh-CN">
                <a:solidFill>
                  <a:srgbClr val="0000FF"/>
                </a:solidFill>
              </a:rPr>
              <a:t>off the left-hand end of the tape</a:t>
            </a:r>
            <a:r>
              <a:rPr lang="zh-CN"/>
              <a:t>, the head stays in the same place for that move, even though the transition indicates </a:t>
            </a:r>
            <a:r>
              <a:rPr lang="zh-CN">
                <a:solidFill>
                  <a:srgbClr val="0000FF"/>
                </a:solidFill>
              </a:rPr>
              <a:t>L: </a:t>
            </a:r>
            <a:r>
              <a:rPr lang="zh-CN"/>
              <a:t>(p,1)   (q, 0, L)</a:t>
            </a:r>
            <a:endParaRPr lang="zh-CN"/>
          </a:p>
        </p:txBody>
      </p:sp>
      <p:cxnSp>
        <p:nvCxnSpPr>
          <p:cNvPr id="18436" name="Line 4"/>
          <p:cNvCxnSpPr/>
          <p:nvPr/>
        </p:nvCxnSpPr>
        <p:spPr>
          <a:xfrm>
            <a:off x="2195513" y="5157788"/>
            <a:ext cx="3097212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8437" name="Line 5"/>
          <p:cNvCxnSpPr/>
          <p:nvPr/>
        </p:nvCxnSpPr>
        <p:spPr>
          <a:xfrm>
            <a:off x="2195513" y="5661025"/>
            <a:ext cx="3024187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8438" name="Line 6"/>
          <p:cNvCxnSpPr/>
          <p:nvPr/>
        </p:nvCxnSpPr>
        <p:spPr>
          <a:xfrm flipH="1">
            <a:off x="2195513" y="5157788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8439" name="Line 7"/>
          <p:cNvCxnSpPr/>
          <p:nvPr/>
        </p:nvCxnSpPr>
        <p:spPr>
          <a:xfrm flipH="1">
            <a:off x="2627313" y="5157788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8440" name="Line 8"/>
          <p:cNvCxnSpPr/>
          <p:nvPr/>
        </p:nvCxnSpPr>
        <p:spPr>
          <a:xfrm flipH="1">
            <a:off x="3132138" y="5157788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8441" name="Rectangle 9"/>
          <p:cNvSpPr/>
          <p:nvPr/>
        </p:nvSpPr>
        <p:spPr>
          <a:xfrm>
            <a:off x="2268538" y="4221163"/>
            <a:ext cx="360362" cy="5032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p</a:t>
            </a:r>
            <a:endParaRPr lang="en-US"/>
          </a:p>
        </p:txBody>
      </p:sp>
      <p:cxnSp>
        <p:nvCxnSpPr>
          <p:cNvPr id="18442" name="Line 10"/>
          <p:cNvCxnSpPr/>
          <p:nvPr/>
        </p:nvCxnSpPr>
        <p:spPr>
          <a:xfrm flipH="1">
            <a:off x="2411413" y="4724400"/>
            <a:ext cx="0" cy="433388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8443" name="Text Box 11"/>
          <p:cNvSpPr/>
          <p:nvPr/>
        </p:nvSpPr>
        <p:spPr>
          <a:xfrm>
            <a:off x="2247900" y="5172075"/>
            <a:ext cx="88106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1     0</a:t>
            </a:r>
            <a:endParaRPr lang="en-US"/>
          </a:p>
        </p:txBody>
      </p:sp>
      <p:cxnSp>
        <p:nvCxnSpPr>
          <p:cNvPr id="18444" name="Line 12"/>
          <p:cNvCxnSpPr/>
          <p:nvPr/>
        </p:nvCxnSpPr>
        <p:spPr>
          <a:xfrm>
            <a:off x="4427538" y="3933825"/>
            <a:ext cx="431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8445" name="Line 13"/>
          <p:cNvCxnSpPr/>
          <p:nvPr/>
        </p:nvCxnSpPr>
        <p:spPr>
          <a:xfrm>
            <a:off x="6156325" y="5157788"/>
            <a:ext cx="2232025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8446" name="Line 14"/>
          <p:cNvCxnSpPr/>
          <p:nvPr/>
        </p:nvCxnSpPr>
        <p:spPr>
          <a:xfrm>
            <a:off x="6156325" y="5661025"/>
            <a:ext cx="2232025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8447" name="Line 15"/>
          <p:cNvCxnSpPr/>
          <p:nvPr/>
        </p:nvCxnSpPr>
        <p:spPr>
          <a:xfrm flipH="1">
            <a:off x="6156325" y="5157788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8448" name="Line 16"/>
          <p:cNvCxnSpPr/>
          <p:nvPr/>
        </p:nvCxnSpPr>
        <p:spPr>
          <a:xfrm flipH="1">
            <a:off x="6516688" y="5157788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8449" name="Line 17"/>
          <p:cNvCxnSpPr/>
          <p:nvPr/>
        </p:nvCxnSpPr>
        <p:spPr>
          <a:xfrm flipH="1">
            <a:off x="6948488" y="5157788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8450" name="Text Box 18"/>
          <p:cNvSpPr/>
          <p:nvPr/>
        </p:nvSpPr>
        <p:spPr>
          <a:xfrm>
            <a:off x="6208713" y="5172075"/>
            <a:ext cx="71913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0   0</a:t>
            </a:r>
            <a:endParaRPr lang="en-US"/>
          </a:p>
        </p:txBody>
      </p:sp>
      <p:sp>
        <p:nvSpPr>
          <p:cNvPr id="18451" name="Rectangle 19"/>
          <p:cNvSpPr/>
          <p:nvPr/>
        </p:nvSpPr>
        <p:spPr>
          <a:xfrm>
            <a:off x="6156325" y="4149725"/>
            <a:ext cx="360363" cy="5048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q</a:t>
            </a:r>
            <a:endParaRPr lang="en-US"/>
          </a:p>
        </p:txBody>
      </p:sp>
      <p:cxnSp>
        <p:nvCxnSpPr>
          <p:cNvPr id="18452" name="Line 20"/>
          <p:cNvCxnSpPr/>
          <p:nvPr/>
        </p:nvCxnSpPr>
        <p:spPr>
          <a:xfrm flipH="1">
            <a:off x="6300788" y="46529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</a:t>
            </a:r>
            <a:r>
              <a:rPr lang="zh-CN"/>
              <a:t>: Turing Machine</a:t>
            </a:r>
            <a:endParaRPr lang="zh-CN"/>
          </a:p>
        </p:txBody>
      </p:sp>
      <p:sp>
        <p:nvSpPr>
          <p:cNvPr id="19459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342900" lvl="0" indent="-342900"/>
            <a:r>
              <a:rPr lang="zh-CN"/>
              <a:t>This TM scans its input right, looking for a 1.</a:t>
            </a:r>
            <a:endParaRPr lang="zh-CN"/>
          </a:p>
          <a:p>
            <a:pPr marL="342900" lvl="0" indent="-342900"/>
            <a:r>
              <a:rPr lang="zh-CN"/>
              <a:t>If it finds one, it changes it to a 0, goes to final state f, and halts.</a:t>
            </a:r>
            <a:endParaRPr lang="zh-CN"/>
          </a:p>
          <a:p>
            <a:pPr marL="342900" lvl="0" indent="-342900"/>
            <a:r>
              <a:rPr lang="zh-CN"/>
              <a:t>If it reaches a blank, it changes it to a 1 and moves left.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Rectangle 2"/>
          <p:cNvSpPr/>
          <p:nvPr>
            <p:ph type="title"/>
          </p:nvPr>
        </p:nvSpPr>
        <p:spPr>
          <a:xfrm>
            <a:off x="0" y="476250"/>
            <a:ext cx="91440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</a:t>
            </a:r>
            <a:r>
              <a:rPr lang="zh-CN"/>
              <a:t>: Turing Machine </a:t>
            </a:r>
            <a:r>
              <a:rPr lang="zh-CN">
                <a:latin typeface="Tahoma"/>
              </a:rPr>
              <a:t>–</a:t>
            </a:r>
            <a:r>
              <a:rPr lang="zh-CN"/>
              <a:t> (2)</a:t>
            </a:r>
            <a:endParaRPr lang="zh-CN"/>
          </a:p>
        </p:txBody>
      </p:sp>
      <p:sp>
        <p:nvSpPr>
          <p:cNvPr id="20483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342900" lvl="0" indent="-342900"/>
            <a:r>
              <a:rPr lang="zh-CN"/>
              <a:t>States = {q (start), f (final)}.</a:t>
            </a:r>
            <a:endParaRPr lang="zh-CN"/>
          </a:p>
          <a:p>
            <a:pPr marL="342900" lvl="0" indent="-342900"/>
            <a:r>
              <a:rPr lang="zh-CN"/>
              <a:t>Input symbols = {0, 1}.</a:t>
            </a:r>
            <a:endParaRPr lang="zh-CN"/>
          </a:p>
          <a:p>
            <a:pPr marL="342900" lvl="0" indent="-342900"/>
            <a:r>
              <a:rPr lang="zh-CN"/>
              <a:t>Tape symbols = {0, 1, B}.</a:t>
            </a:r>
            <a:endParaRPr lang="zh-CN"/>
          </a:p>
          <a:p>
            <a:pPr marL="342900" lvl="0" indent="-342900"/>
            <a:r>
              <a:rPr lang="zh-CN">
                <a:latin typeface="Lucida Sans Unicode"/>
              </a:rPr>
              <a:t>δ</a:t>
            </a:r>
            <a:r>
              <a:rPr lang="zh-CN"/>
              <a:t>(q, 0) = (q, 0, R).</a:t>
            </a:r>
            <a:endParaRPr lang="zh-CN"/>
          </a:p>
          <a:p>
            <a:pPr marL="342900" lvl="0" indent="-342900"/>
            <a:r>
              <a:rPr lang="zh-CN">
                <a:latin typeface="Lucida Sans Unicode"/>
              </a:rPr>
              <a:t>δ</a:t>
            </a:r>
            <a:r>
              <a:rPr lang="zh-CN"/>
              <a:t>(q, 1) = (f, 0, R).</a:t>
            </a:r>
            <a:endParaRPr lang="zh-CN"/>
          </a:p>
          <a:p>
            <a:pPr marL="342900" lvl="0" indent="-342900"/>
            <a:r>
              <a:rPr lang="zh-CN">
                <a:latin typeface="Lucida Sans Unicode"/>
              </a:rPr>
              <a:t>δ</a:t>
            </a:r>
            <a:r>
              <a:rPr lang="zh-CN"/>
              <a:t>(q, B) = (q, 1, L).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Simulation of TM</a:t>
            </a:r>
            <a:endParaRPr lang="zh-CN"/>
          </a:p>
        </p:txBody>
      </p:sp>
      <p:sp>
        <p:nvSpPr>
          <p:cNvPr id="21507" name="Rectangle 3"/>
          <p:cNvSpPr/>
          <p:nvPr/>
        </p:nvSpPr>
        <p:spPr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solidFill>
                  <a:srgbClr val="FF0066"/>
                </a:solidFill>
                <a:latin typeface="Lucida Sans Unicode"/>
              </a:rPr>
              <a:t>δ</a:t>
            </a:r>
            <a:r>
              <a:rPr lang="en-US" sz="2400">
                <a:solidFill>
                  <a:srgbClr val="FF0066"/>
                </a:solidFill>
                <a:latin typeface="Tahoma"/>
              </a:rPr>
              <a:t>(q, 0) = (q, 0, R)</a:t>
            </a:r>
            <a:endParaRPr lang="en-US" sz="2400">
              <a:solidFill>
                <a:srgbClr val="FF0066"/>
              </a:solidFill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1) = (f, 0, R)</a:t>
            </a:r>
            <a:endParaRPr lang="en-US" sz="2400"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B) = (q, 1, L)</a:t>
            </a:r>
            <a:endParaRPr lang="en-US" sz="2400">
              <a:latin typeface="Tahoma"/>
            </a:endParaRPr>
          </a:p>
        </p:txBody>
      </p:sp>
      <p:cxnSp>
        <p:nvCxnSpPr>
          <p:cNvPr id="21508" name="Line 4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1509" name="Line 5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1510" name="Line 6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21511" name="Text Box 7"/>
          <p:cNvSpPr/>
          <p:nvPr/>
        </p:nvSpPr>
        <p:spPr>
          <a:xfrm>
            <a:off x="1676400" y="4876800"/>
            <a:ext cx="21050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0  0  B  B  . . .</a:t>
            </a:r>
            <a:endParaRPr lang="en-US" sz="2400">
              <a:latin typeface="Tahoma"/>
            </a:endParaRPr>
          </a:p>
        </p:txBody>
      </p:sp>
      <p:cxnSp>
        <p:nvCxnSpPr>
          <p:cNvPr id="21512" name="Line 8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1513" name="Line 9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1514" name="Line 10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1515" name="Line 11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1516" name="Line 12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1517" name="Line 13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grpSp>
        <p:nvGrpSpPr>
          <p:cNvPr id="21518" name="Group 14"/>
          <p:cNvGrpSpPr/>
          <p:nvPr/>
        </p:nvGrpSpPr>
        <p:grpSpPr>
          <a:xfrm>
            <a:off x="1403350" y="3500438"/>
            <a:ext cx="914400" cy="1371600"/>
            <a:chExt cx="576" cy="864"/>
          </a:xfrm>
        </p:grpSpPr>
        <p:sp>
          <p:nvSpPr>
            <p:cNvPr id="21520" name="Rectangle 15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ctr"/>
              <a:r>
                <a:rPr lang="en-US" sz="2400">
                  <a:latin typeface="Tahoma"/>
                </a:rPr>
                <a:t>q</a:t>
              </a:r>
              <a:endParaRPr lang="en-US" sz="2400">
                <a:latin typeface="Tahoma"/>
              </a:endParaRPr>
            </a:p>
          </p:txBody>
        </p:sp>
        <p:cxnSp>
          <p:nvCxnSpPr>
            <p:cNvPr id="21521" name="Line 16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  <a:tailEnd type="triangle"/>
            </a:ln>
          </p:spPr>
        </p:cxnSp>
      </p:grpSp>
      <p:cxnSp>
        <p:nvCxnSpPr>
          <p:cNvPr id="21519" name="Line 17"/>
          <p:cNvCxnSpPr/>
          <p:nvPr/>
        </p:nvCxnSpPr>
        <p:spPr>
          <a:xfrm flipH="1">
            <a:off x="1692275" y="4868863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Simulation of TM</a:t>
            </a:r>
            <a:endParaRPr lang="zh-CN"/>
          </a:p>
        </p:txBody>
      </p:sp>
      <p:sp>
        <p:nvSpPr>
          <p:cNvPr id="22531" name="Rectangle 3"/>
          <p:cNvSpPr/>
          <p:nvPr/>
        </p:nvSpPr>
        <p:spPr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solidFill>
                  <a:srgbClr val="FF0066"/>
                </a:solidFill>
                <a:latin typeface="Lucida Sans Unicode"/>
              </a:rPr>
              <a:t>δ</a:t>
            </a:r>
            <a:r>
              <a:rPr lang="en-US" sz="2400">
                <a:solidFill>
                  <a:srgbClr val="FF0066"/>
                </a:solidFill>
                <a:latin typeface="Tahoma"/>
              </a:rPr>
              <a:t>(q, 0) = (q, 0, R)</a:t>
            </a:r>
            <a:endParaRPr lang="en-US" sz="2400">
              <a:solidFill>
                <a:srgbClr val="FF0066"/>
              </a:solidFill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1) = (f, 0, R)</a:t>
            </a:r>
            <a:endParaRPr lang="en-US" sz="2400"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B) = (q, 1, L)</a:t>
            </a:r>
            <a:endParaRPr lang="en-US" sz="2400">
              <a:latin typeface="Tahoma"/>
            </a:endParaRPr>
          </a:p>
        </p:txBody>
      </p:sp>
      <p:cxnSp>
        <p:nvCxnSpPr>
          <p:cNvPr id="22532" name="Line 4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2533" name="Line 5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2534" name="Line 6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22535" name="Text Box 7"/>
          <p:cNvSpPr/>
          <p:nvPr/>
        </p:nvSpPr>
        <p:spPr>
          <a:xfrm>
            <a:off x="1676400" y="4876800"/>
            <a:ext cx="21050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0  0  B  B  . . .</a:t>
            </a:r>
            <a:endParaRPr lang="en-US" sz="2400">
              <a:latin typeface="Tahoma"/>
            </a:endParaRPr>
          </a:p>
        </p:txBody>
      </p:sp>
      <p:cxnSp>
        <p:nvCxnSpPr>
          <p:cNvPr id="22536" name="Line 8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2537" name="Line 9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2538" name="Line 10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2539" name="Line 11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2540" name="Line 12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2541" name="Line 13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grpSp>
        <p:nvGrpSpPr>
          <p:cNvPr id="22542" name="Group 14"/>
          <p:cNvGrpSpPr/>
          <p:nvPr/>
        </p:nvGrpSpPr>
        <p:grpSpPr>
          <a:xfrm>
            <a:off x="1476375" y="3500438"/>
            <a:ext cx="914400" cy="1371600"/>
            <a:chExt cx="576" cy="864"/>
          </a:xfrm>
        </p:grpSpPr>
        <p:sp>
          <p:nvSpPr>
            <p:cNvPr id="22544" name="Rectangle 15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ctr"/>
              <a:r>
                <a:rPr lang="en-US" sz="2400">
                  <a:latin typeface="Tahoma"/>
                </a:rPr>
                <a:t>q</a:t>
              </a:r>
              <a:endParaRPr lang="en-US" sz="2400">
                <a:latin typeface="Tahoma"/>
              </a:endParaRPr>
            </a:p>
          </p:txBody>
        </p:sp>
        <p:cxnSp>
          <p:nvCxnSpPr>
            <p:cNvPr id="22545" name="Line 16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  <a:tailEnd type="triangle"/>
            </a:ln>
          </p:spPr>
        </p:cxnSp>
      </p:grpSp>
      <p:cxnSp>
        <p:nvCxnSpPr>
          <p:cNvPr id="22543" name="Line 17"/>
          <p:cNvCxnSpPr/>
          <p:nvPr/>
        </p:nvCxnSpPr>
        <p:spPr>
          <a:xfrm flipH="1">
            <a:off x="1692275" y="4868863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Simulation of TM</a:t>
            </a:r>
            <a:endParaRPr lang="zh-CN"/>
          </a:p>
        </p:txBody>
      </p:sp>
      <p:sp>
        <p:nvSpPr>
          <p:cNvPr id="23555" name="Rectangle 3"/>
          <p:cNvSpPr/>
          <p:nvPr/>
        </p:nvSpPr>
        <p:spPr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0) = (q, 0, R)</a:t>
            </a:r>
            <a:endParaRPr lang="en-US" sz="2400"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1) = (f, 0, R)</a:t>
            </a:r>
            <a:endParaRPr lang="en-US" sz="2400"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solidFill>
                  <a:srgbClr val="FF0066"/>
                </a:solidFill>
                <a:latin typeface="Lucida Sans Unicode"/>
              </a:rPr>
              <a:t>δ</a:t>
            </a:r>
            <a:r>
              <a:rPr lang="en-US" sz="2400">
                <a:solidFill>
                  <a:srgbClr val="FF0066"/>
                </a:solidFill>
                <a:latin typeface="Tahoma"/>
              </a:rPr>
              <a:t>(q, B) = (q, 1, L)</a:t>
            </a:r>
            <a:endParaRPr lang="en-US" sz="2400">
              <a:solidFill>
                <a:srgbClr val="FF0066"/>
              </a:solidFill>
              <a:latin typeface="Tahoma"/>
            </a:endParaRPr>
          </a:p>
        </p:txBody>
      </p:sp>
      <p:cxnSp>
        <p:nvCxnSpPr>
          <p:cNvPr id="23556" name="Line 4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57" name="Line 5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58" name="Line 6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23559" name="Text Box 7"/>
          <p:cNvSpPr/>
          <p:nvPr/>
        </p:nvSpPr>
        <p:spPr>
          <a:xfrm>
            <a:off x="1676400" y="4876800"/>
            <a:ext cx="21050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0  0  B  B  . . .</a:t>
            </a:r>
            <a:endParaRPr lang="en-US" sz="2400">
              <a:latin typeface="Tahoma"/>
            </a:endParaRPr>
          </a:p>
        </p:txBody>
      </p:sp>
      <p:cxnSp>
        <p:nvCxnSpPr>
          <p:cNvPr id="23560" name="Line 8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61" name="Line 9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62" name="Line 10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63" name="Line 11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64" name="Line 12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65" name="Line 13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grpSp>
        <p:nvGrpSpPr>
          <p:cNvPr id="23566" name="Group 14"/>
          <p:cNvGrpSpPr/>
          <p:nvPr/>
        </p:nvGrpSpPr>
        <p:grpSpPr>
          <a:xfrm>
            <a:off x="2195513" y="3500438"/>
            <a:ext cx="914400" cy="1371600"/>
            <a:chExt cx="576" cy="864"/>
          </a:xfrm>
        </p:grpSpPr>
        <p:sp>
          <p:nvSpPr>
            <p:cNvPr id="23568" name="Rectangle 15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ctr"/>
              <a:r>
                <a:rPr lang="en-US" sz="2400">
                  <a:latin typeface="Tahoma"/>
                </a:rPr>
                <a:t>q</a:t>
              </a:r>
              <a:endParaRPr lang="en-US" sz="2400">
                <a:latin typeface="Tahoma"/>
              </a:endParaRPr>
            </a:p>
          </p:txBody>
        </p:sp>
        <p:cxnSp>
          <p:nvCxnSpPr>
            <p:cNvPr id="23569" name="Line 16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  <a:tailEnd type="triangle"/>
            </a:ln>
          </p:spPr>
        </p:cxnSp>
      </p:grpSp>
      <p:cxnSp>
        <p:nvCxnSpPr>
          <p:cNvPr id="23567" name="Line 17"/>
          <p:cNvCxnSpPr/>
          <p:nvPr/>
        </p:nvCxnSpPr>
        <p:spPr>
          <a:xfrm flipH="1">
            <a:off x="1692275" y="4868863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Simulation of TM</a:t>
            </a:r>
            <a:endParaRPr lang="zh-CN"/>
          </a:p>
        </p:txBody>
      </p:sp>
      <p:sp>
        <p:nvSpPr>
          <p:cNvPr id="24579" name="Rectangle 3"/>
          <p:cNvSpPr/>
          <p:nvPr/>
        </p:nvSpPr>
        <p:spPr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solidFill>
                  <a:srgbClr val="FF0066"/>
                </a:solidFill>
                <a:latin typeface="Lucida Sans Unicode"/>
              </a:rPr>
              <a:t>δ</a:t>
            </a:r>
            <a:r>
              <a:rPr lang="en-US" sz="2400">
                <a:solidFill>
                  <a:srgbClr val="FF0066"/>
                </a:solidFill>
                <a:latin typeface="Tahoma"/>
              </a:rPr>
              <a:t>(q, 0) = (q, 0, R)</a:t>
            </a:r>
            <a:endParaRPr lang="en-US" sz="2400">
              <a:solidFill>
                <a:srgbClr val="FF0066"/>
              </a:solidFill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1) = (f, 0, R)</a:t>
            </a:r>
            <a:endParaRPr lang="en-US" sz="2400"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B) = (q, 1, L)</a:t>
            </a:r>
            <a:endParaRPr lang="en-US" sz="2400">
              <a:latin typeface="Tahoma"/>
            </a:endParaRPr>
          </a:p>
        </p:txBody>
      </p:sp>
      <p:cxnSp>
        <p:nvCxnSpPr>
          <p:cNvPr id="24580" name="Line 4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4581" name="Line 5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4582" name="Line 6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24583" name="Text Box 7"/>
          <p:cNvSpPr/>
          <p:nvPr/>
        </p:nvSpPr>
        <p:spPr>
          <a:xfrm>
            <a:off x="1676400" y="4876800"/>
            <a:ext cx="20923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0  0  1  B  . . .</a:t>
            </a:r>
            <a:endParaRPr lang="en-US" sz="2400">
              <a:latin typeface="Tahoma"/>
            </a:endParaRPr>
          </a:p>
        </p:txBody>
      </p:sp>
      <p:cxnSp>
        <p:nvCxnSpPr>
          <p:cNvPr id="24584" name="Line 8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4585" name="Line 9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4586" name="Line 10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4587" name="Line 11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4588" name="Line 12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4589" name="Line 13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grpSp>
        <p:nvGrpSpPr>
          <p:cNvPr id="24590" name="Group 14"/>
          <p:cNvGrpSpPr/>
          <p:nvPr/>
        </p:nvGrpSpPr>
        <p:grpSpPr>
          <a:xfrm>
            <a:off x="1763713" y="3500438"/>
            <a:ext cx="914400" cy="1371600"/>
            <a:chExt cx="576" cy="864"/>
          </a:xfrm>
        </p:grpSpPr>
        <p:sp>
          <p:nvSpPr>
            <p:cNvPr id="24592" name="Rectangle 15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ctr"/>
              <a:r>
                <a:rPr lang="en-US" sz="2400">
                  <a:latin typeface="Tahoma"/>
                </a:rPr>
                <a:t>q</a:t>
              </a:r>
              <a:endParaRPr lang="en-US" sz="2400">
                <a:latin typeface="Tahoma"/>
              </a:endParaRPr>
            </a:p>
          </p:txBody>
        </p:sp>
        <p:cxnSp>
          <p:nvCxnSpPr>
            <p:cNvPr id="24593" name="Line 16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  <a:tailEnd type="triangle"/>
            </a:ln>
          </p:spPr>
        </p:cxnSp>
      </p:grpSp>
      <p:cxnSp>
        <p:nvCxnSpPr>
          <p:cNvPr id="24591" name="Line 17"/>
          <p:cNvCxnSpPr/>
          <p:nvPr/>
        </p:nvCxnSpPr>
        <p:spPr>
          <a:xfrm flipH="1">
            <a:off x="1692275" y="4868863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560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Simulation of TM</a:t>
            </a:r>
            <a:endParaRPr lang="zh-CN"/>
          </a:p>
        </p:txBody>
      </p:sp>
      <p:sp>
        <p:nvSpPr>
          <p:cNvPr id="25603" name="Rectangle 3"/>
          <p:cNvSpPr/>
          <p:nvPr/>
        </p:nvSpPr>
        <p:spPr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0) = (q, 0, R)</a:t>
            </a:r>
            <a:endParaRPr lang="en-US" sz="2400"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solidFill>
                  <a:srgbClr val="FF0066"/>
                </a:solidFill>
                <a:latin typeface="Lucida Sans Unicode"/>
              </a:rPr>
              <a:t>δ</a:t>
            </a:r>
            <a:r>
              <a:rPr lang="en-US" sz="2400">
                <a:solidFill>
                  <a:srgbClr val="FF0066"/>
                </a:solidFill>
                <a:latin typeface="Tahoma"/>
              </a:rPr>
              <a:t>(q, 1) = (f, 0, R)</a:t>
            </a:r>
            <a:endParaRPr lang="en-US" sz="2400">
              <a:solidFill>
                <a:srgbClr val="FF0066"/>
              </a:solidFill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B) = (q, 1, L)</a:t>
            </a:r>
            <a:endParaRPr lang="en-US" sz="2400">
              <a:latin typeface="Tahoma"/>
            </a:endParaRPr>
          </a:p>
        </p:txBody>
      </p:sp>
      <p:cxnSp>
        <p:nvCxnSpPr>
          <p:cNvPr id="25604" name="Line 4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5605" name="Line 5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5606" name="Line 6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25607" name="Text Box 7"/>
          <p:cNvSpPr/>
          <p:nvPr/>
        </p:nvSpPr>
        <p:spPr>
          <a:xfrm>
            <a:off x="1676400" y="4876800"/>
            <a:ext cx="20923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0  0  1  B  . . .</a:t>
            </a:r>
            <a:endParaRPr lang="en-US" sz="2400">
              <a:latin typeface="Tahoma"/>
            </a:endParaRPr>
          </a:p>
        </p:txBody>
      </p:sp>
      <p:cxnSp>
        <p:nvCxnSpPr>
          <p:cNvPr id="25608" name="Line 8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5609" name="Line 9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5610" name="Line 10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5611" name="Line 11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5612" name="Line 12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5613" name="Line 13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grpSp>
        <p:nvGrpSpPr>
          <p:cNvPr id="25614" name="Group 14"/>
          <p:cNvGrpSpPr/>
          <p:nvPr/>
        </p:nvGrpSpPr>
        <p:grpSpPr>
          <a:xfrm>
            <a:off x="2124075" y="3429000"/>
            <a:ext cx="914400" cy="1371600"/>
            <a:chExt cx="576" cy="864"/>
          </a:xfrm>
        </p:grpSpPr>
        <p:sp>
          <p:nvSpPr>
            <p:cNvPr id="25616" name="Rectangle 15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ctr"/>
              <a:r>
                <a:rPr lang="en-US" sz="2400">
                  <a:latin typeface="Tahoma"/>
                </a:rPr>
                <a:t>q</a:t>
              </a:r>
              <a:endParaRPr lang="en-US" sz="2400">
                <a:latin typeface="Tahoma"/>
              </a:endParaRPr>
            </a:p>
          </p:txBody>
        </p:sp>
        <p:cxnSp>
          <p:nvCxnSpPr>
            <p:cNvPr id="25617" name="Line 16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  <a:tailEnd type="triangle"/>
            </a:ln>
          </p:spPr>
        </p:cxnSp>
      </p:grpSp>
      <p:cxnSp>
        <p:nvCxnSpPr>
          <p:cNvPr id="25615" name="Line 17"/>
          <p:cNvCxnSpPr/>
          <p:nvPr/>
        </p:nvCxnSpPr>
        <p:spPr>
          <a:xfrm flipH="1">
            <a:off x="1692275" y="4868863"/>
            <a:ext cx="0" cy="3603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Simulation of TM</a:t>
            </a:r>
            <a:endParaRPr lang="zh-CN"/>
          </a:p>
        </p:txBody>
      </p:sp>
      <p:sp>
        <p:nvSpPr>
          <p:cNvPr id="26627" name="Rectangle 3"/>
          <p:cNvSpPr/>
          <p:nvPr/>
        </p:nvSpPr>
        <p:spPr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0) = (q, 0, R)</a:t>
            </a:r>
            <a:endParaRPr lang="en-US" sz="2400"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1) = (f, 0, R)</a:t>
            </a:r>
            <a:endParaRPr lang="en-US" sz="2400">
              <a:latin typeface="Tahoma"/>
            </a:endParaRPr>
          </a:p>
          <a:p>
            <a:pPr marL="0" lvl="0" indent="0">
              <a:spcBef>
                <a:spcPct val="50000"/>
              </a:spcBef>
              <a:buClr>
                <a:srgbClr val="CC00CC"/>
              </a:buClr>
              <a:buFont typeface="Monotype Sorts" charset="2"/>
            </a:pPr>
            <a:r>
              <a:rPr lang="en-US" sz="2400">
                <a:latin typeface="Lucida Sans Unicode"/>
              </a:rPr>
              <a:t>δ</a:t>
            </a:r>
            <a:r>
              <a:rPr lang="en-US" sz="2400">
                <a:latin typeface="Tahoma"/>
              </a:rPr>
              <a:t>(q, B) = (q, 1, L)</a:t>
            </a:r>
            <a:endParaRPr lang="en-US" sz="2400">
              <a:latin typeface="Tahoma"/>
            </a:endParaRPr>
          </a:p>
        </p:txBody>
      </p:sp>
      <p:cxnSp>
        <p:nvCxnSpPr>
          <p:cNvPr id="26628" name="Line 4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29" name="Line 5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0" name="Line 6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26631" name="Text Box 7"/>
          <p:cNvSpPr/>
          <p:nvPr/>
        </p:nvSpPr>
        <p:spPr>
          <a:xfrm>
            <a:off x="1676400" y="4876800"/>
            <a:ext cx="20923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0  0  0  B  . . .</a:t>
            </a:r>
            <a:endParaRPr lang="en-US" sz="2400">
              <a:latin typeface="Tahoma"/>
            </a:endParaRPr>
          </a:p>
        </p:txBody>
      </p:sp>
      <p:cxnSp>
        <p:nvCxnSpPr>
          <p:cNvPr id="26632" name="Line 8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3" name="Line 9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4" name="Line 10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5" name="Line 11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6" name="Line 12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7" name="Line 13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grpSp>
        <p:nvGrpSpPr>
          <p:cNvPr id="26638" name="Group 14"/>
          <p:cNvGrpSpPr/>
          <p:nvPr/>
        </p:nvGrpSpPr>
        <p:grpSpPr>
          <a:xfrm>
            <a:off x="2555875" y="3500438"/>
            <a:ext cx="914400" cy="1371600"/>
            <a:chExt cx="576" cy="864"/>
          </a:xfrm>
        </p:grpSpPr>
        <p:sp>
          <p:nvSpPr>
            <p:cNvPr id="26641" name="Rectangle 15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ctr"/>
              <a:r>
                <a:rPr lang="en-US" sz="2400">
                  <a:latin typeface="Tahoma"/>
                </a:rPr>
                <a:t>f</a:t>
              </a:r>
              <a:endParaRPr lang="en-US" sz="2400">
                <a:latin typeface="Tahoma"/>
              </a:endParaRPr>
            </a:p>
          </p:txBody>
        </p:sp>
        <p:cxnSp>
          <p:nvCxnSpPr>
            <p:cNvPr id="26642" name="Line 16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  <a:tailEnd type="triangle"/>
            </a:ln>
          </p:spPr>
        </p:cxnSp>
      </p:grpSp>
      <p:sp>
        <p:nvSpPr>
          <p:cNvPr id="26639" name="Text Box 17"/>
          <p:cNvSpPr/>
          <p:nvPr/>
        </p:nvSpPr>
        <p:spPr>
          <a:xfrm>
            <a:off x="6080125" y="4224338"/>
            <a:ext cx="2944813" cy="11874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No move is possible.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The TM halts and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accepts.</a:t>
            </a:r>
            <a:endParaRPr lang="en-US" sz="2400">
              <a:latin typeface="Tahoma"/>
            </a:endParaRPr>
          </a:p>
        </p:txBody>
      </p:sp>
      <p:cxnSp>
        <p:nvCxnSpPr>
          <p:cNvPr id="26640" name="Line 18"/>
          <p:cNvCxnSpPr/>
          <p:nvPr/>
        </p:nvCxnSpPr>
        <p:spPr>
          <a:xfrm flipH="1">
            <a:off x="1619250" y="4868863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600"/>
              <a:t>Goettingen and </a:t>
            </a:r>
            <a:r>
              <a:rPr lang="zh-CN" sz="3600">
                <a:solidFill>
                  <a:schemeClr val="accent2"/>
                </a:solidFill>
              </a:rPr>
              <a:t>HER</a:t>
            </a:r>
            <a:r>
              <a:rPr lang="zh-CN" sz="3600"/>
              <a:t> Mathematics</a:t>
            </a:r>
            <a:endParaRPr lang="zh-CN" sz="3600"/>
          </a:p>
        </p:txBody>
      </p:sp>
      <p:pic>
        <p:nvPicPr>
          <p:cNvPr id="10243" name="Picture 3"/>
          <p:cNvPicPr/>
          <p:nvPr>
            <p:ph idx="2"/>
          </p:nvPr>
        </p:nvPicPr>
        <p:blipFill>
          <a:blip r:embed="rId2"/>
          <a:stretch/>
        </p:blipFill>
        <p:spPr>
          <a:xfrm>
            <a:off x="3419475" y="1773238"/>
            <a:ext cx="5724525" cy="4294187"/>
          </a:xfrm>
          <a:prstGeom prst="rect">
            <a:avLst/>
          </a:prstGeom>
          <a:noFill/>
          <a:ln>
            <a:miter/>
          </a:ln>
        </p:spPr>
      </p:pic>
      <p:pic>
        <p:nvPicPr>
          <p:cNvPr id="10244" name="Picture 4"/>
          <p:cNvPicPr/>
          <p:nvPr>
            <p:ph idx="1"/>
          </p:nvPr>
        </p:nvPicPr>
        <p:blipFill>
          <a:blip r:embed="rId3"/>
          <a:stretch/>
        </p:blipFill>
        <p:spPr>
          <a:xfrm>
            <a:off x="179388" y="1773238"/>
            <a:ext cx="3240087" cy="4319587"/>
          </a:xfrm>
          <a:prstGeom prst="rect">
            <a:avLst/>
          </a:prstGeom>
          <a:noFill/>
          <a:ln>
            <a:miter/>
          </a:ln>
        </p:spPr>
      </p:pic>
      <p:sp>
        <p:nvSpPr>
          <p:cNvPr id="10245" name="Text Box 5"/>
          <p:cNvSpPr/>
          <p:nvPr/>
        </p:nvSpPr>
        <p:spPr>
          <a:xfrm>
            <a:off x="179388" y="6092825"/>
            <a:ext cx="3360737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 i="1">
                <a:solidFill>
                  <a:srgbClr val="0000FF"/>
                </a:solidFill>
              </a:rPr>
              <a:t>Ganseliesel</a:t>
            </a:r>
            <a:r>
              <a:rPr lang="en-US">
                <a:solidFill>
                  <a:srgbClr val="0000FF"/>
                </a:solidFill>
              </a:rPr>
              <a:t>: </a:t>
            </a:r>
            <a:endParaRPr lang="en-US">
              <a:solidFill>
                <a:srgbClr val="0000FF"/>
              </a:solidFill>
            </a:endParaRPr>
          </a:p>
          <a:p>
            <a:pPr marL="0" lvl="0" indent="0" algn="ctr"/>
            <a:r>
              <a:rPr lang="en-US"/>
              <a:t>the landmark of Goettingen</a:t>
            </a:r>
            <a:endParaRPr lang="en-US"/>
          </a:p>
        </p:txBody>
      </p:sp>
      <p:sp>
        <p:nvSpPr>
          <p:cNvPr id="10246" name="Text Box 6"/>
          <p:cNvSpPr/>
          <p:nvPr/>
        </p:nvSpPr>
        <p:spPr>
          <a:xfrm>
            <a:off x="5076825" y="6216650"/>
            <a:ext cx="24892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>
                <a:solidFill>
                  <a:srgbClr val="0000FF"/>
                </a:solidFill>
              </a:rPr>
              <a:t>David Hilbert</a:t>
            </a:r>
            <a:r>
              <a:rPr lang="en-US"/>
              <a:t> </a:t>
            </a:r>
            <a:r>
              <a:rPr lang="en-US" sz="1200"/>
              <a:t>and</a:t>
            </a:r>
            <a:endParaRPr lang="en-US" sz="1200"/>
          </a:p>
          <a:p>
            <a:pPr marL="0" lvl="0" indent="0" algn="ctr"/>
            <a:r>
              <a:rPr lang="en-US"/>
              <a:t>Men of Mathematics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Configuration</a:t>
            </a:r>
            <a:endParaRPr lang="zh-CN"/>
          </a:p>
        </p:txBody>
      </p:sp>
      <p:cxnSp>
        <p:nvCxnSpPr>
          <p:cNvPr id="27651" name="Line 3"/>
          <p:cNvCxnSpPr/>
          <p:nvPr/>
        </p:nvCxnSpPr>
        <p:spPr>
          <a:xfrm>
            <a:off x="1676400" y="48768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7652" name="Line 4"/>
          <p:cNvCxnSpPr/>
          <p:nvPr/>
        </p:nvCxnSpPr>
        <p:spPr>
          <a:xfrm>
            <a:off x="1676400" y="5334000"/>
            <a:ext cx="3733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7653" name="Line 5"/>
          <p:cNvCxnSpPr/>
          <p:nvPr/>
        </p:nvCxnSpPr>
        <p:spPr>
          <a:xfrm flipH="1">
            <a:off x="2286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27654" name="Text Box 6"/>
          <p:cNvSpPr/>
          <p:nvPr/>
        </p:nvSpPr>
        <p:spPr>
          <a:xfrm>
            <a:off x="1676400" y="4876800"/>
            <a:ext cx="22828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>
                <a:latin typeface="Tahoma"/>
              </a:rPr>
              <a:t>  </a:t>
            </a:r>
            <a:r>
              <a:rPr lang="en-US" sz="2400">
                <a:latin typeface="Tahoma"/>
              </a:rPr>
              <a:t>0  0  1  B  . . .</a:t>
            </a:r>
            <a:endParaRPr lang="en-US" sz="2400">
              <a:latin typeface="Tahoma"/>
            </a:endParaRPr>
          </a:p>
        </p:txBody>
      </p:sp>
      <p:cxnSp>
        <p:nvCxnSpPr>
          <p:cNvPr id="27655" name="Line 7"/>
          <p:cNvCxnSpPr/>
          <p:nvPr/>
        </p:nvCxnSpPr>
        <p:spPr>
          <a:xfrm flipH="1">
            <a:off x="2667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7656" name="Line 8"/>
          <p:cNvCxnSpPr/>
          <p:nvPr/>
        </p:nvCxnSpPr>
        <p:spPr>
          <a:xfrm flipH="1">
            <a:off x="3048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7657" name="Line 9"/>
          <p:cNvCxnSpPr/>
          <p:nvPr/>
        </p:nvCxnSpPr>
        <p:spPr>
          <a:xfrm flipH="1">
            <a:off x="3429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7658" name="Line 10"/>
          <p:cNvCxnSpPr/>
          <p:nvPr/>
        </p:nvCxnSpPr>
        <p:spPr>
          <a:xfrm flipH="1">
            <a:off x="3810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7659" name="Line 11"/>
          <p:cNvCxnSpPr/>
          <p:nvPr/>
        </p:nvCxnSpPr>
        <p:spPr>
          <a:xfrm flipH="1">
            <a:off x="4191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7660" name="Line 12"/>
          <p:cNvCxnSpPr/>
          <p:nvPr/>
        </p:nvCxnSpPr>
        <p:spPr>
          <a:xfrm flipH="1">
            <a:off x="4572000" y="48768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grpSp>
        <p:nvGrpSpPr>
          <p:cNvPr id="27661" name="Group 13"/>
          <p:cNvGrpSpPr/>
          <p:nvPr/>
        </p:nvGrpSpPr>
        <p:grpSpPr>
          <a:xfrm>
            <a:off x="2268538" y="3500438"/>
            <a:ext cx="914400" cy="1371600"/>
            <a:chExt cx="576" cy="864"/>
          </a:xfrm>
        </p:grpSpPr>
        <p:sp>
          <p:nvSpPr>
            <p:cNvPr id="27666" name="Rectangle 14"/>
            <p:cNvSpPr/>
            <p:nvPr/>
          </p:nvSpPr>
          <p:spPr>
            <a:xfrm>
              <a:off x="0" y="0"/>
              <a:ext cx="576" cy="52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ctr"/>
              <a:r>
                <a:rPr lang="en-US" sz="2400">
                  <a:latin typeface="Tahoma"/>
                </a:rPr>
                <a:t>q</a:t>
              </a:r>
              <a:endParaRPr lang="en-US" sz="2400">
                <a:latin typeface="Tahoma"/>
              </a:endParaRPr>
            </a:p>
          </p:txBody>
        </p:sp>
        <p:cxnSp>
          <p:nvCxnSpPr>
            <p:cNvPr id="27667" name="Line 15"/>
            <p:cNvCxnSpPr/>
            <p:nvPr/>
          </p:nvCxnSpPr>
          <p:spPr>
            <a:xfrm flipH="1">
              <a:off x="288" y="528"/>
              <a:ext cx="0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  <a:tailEnd type="triangle"/>
            </a:ln>
          </p:spPr>
        </p:cxnSp>
      </p:grpSp>
      <p:sp>
        <p:nvSpPr>
          <p:cNvPr id="27662" name="Text Box 16"/>
          <p:cNvSpPr/>
          <p:nvPr/>
        </p:nvSpPr>
        <p:spPr>
          <a:xfrm>
            <a:off x="6856413" y="4595813"/>
            <a:ext cx="922337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00</a:t>
            </a:r>
            <a:r>
              <a:rPr lang="en-US">
                <a:solidFill>
                  <a:srgbClr val="FF0066"/>
                </a:solidFill>
              </a:rPr>
              <a:t>q</a:t>
            </a:r>
            <a:r>
              <a:rPr lang="en-US"/>
              <a:t>1B</a:t>
            </a:r>
            <a:endParaRPr lang="en-US"/>
          </a:p>
        </p:txBody>
      </p:sp>
      <p:sp>
        <p:nvSpPr>
          <p:cNvPr id="27663" name="Text Box 17"/>
          <p:cNvSpPr/>
          <p:nvPr/>
        </p:nvSpPr>
        <p:spPr>
          <a:xfrm>
            <a:off x="5580063" y="2205038"/>
            <a:ext cx="2882900" cy="1190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FF0066"/>
                </a:solidFill>
              </a:rPr>
              <a:t>Start</a:t>
            </a:r>
            <a:r>
              <a:rPr lang="en-US">
                <a:solidFill>
                  <a:srgbClr val="0000FF"/>
                </a:solidFill>
              </a:rPr>
              <a:t> configuration</a:t>
            </a:r>
            <a:endParaRPr lang="en-US">
              <a:solidFill>
                <a:srgbClr val="0000FF"/>
              </a:solidFill>
            </a:endParaRPr>
          </a:p>
          <a:p>
            <a:pPr marL="0" lvl="0" indent="0"/>
            <a:r>
              <a:rPr lang="en-US">
                <a:solidFill>
                  <a:srgbClr val="FF0066"/>
                </a:solidFill>
              </a:rPr>
              <a:t>Accepting</a:t>
            </a:r>
            <a:r>
              <a:rPr lang="en-US">
                <a:solidFill>
                  <a:srgbClr val="0000FF"/>
                </a:solidFill>
              </a:rPr>
              <a:t> configuration</a:t>
            </a:r>
            <a:endParaRPr lang="en-US">
              <a:solidFill>
                <a:srgbClr val="0000FF"/>
              </a:solidFill>
            </a:endParaRPr>
          </a:p>
          <a:p>
            <a:pPr marL="0" lvl="0" indent="0"/>
            <a:r>
              <a:rPr lang="en-US">
                <a:solidFill>
                  <a:srgbClr val="FF0066"/>
                </a:solidFill>
              </a:rPr>
              <a:t>Rejecting</a:t>
            </a:r>
            <a:r>
              <a:rPr lang="en-US">
                <a:solidFill>
                  <a:srgbClr val="0000FF"/>
                </a:solidFill>
              </a:rPr>
              <a:t> configuration</a:t>
            </a:r>
            <a:endParaRPr lang="en-US">
              <a:solidFill>
                <a:srgbClr val="0000FF"/>
              </a:solidFill>
            </a:endParaRPr>
          </a:p>
          <a:p>
            <a:pPr marL="0" lvl="0" indent="0"/>
            <a:r>
              <a:rPr lang="en-US">
                <a:solidFill>
                  <a:srgbClr val="FF0066"/>
                </a:solidFill>
              </a:rPr>
              <a:t>Halting </a:t>
            </a:r>
            <a:r>
              <a:rPr lang="en-US">
                <a:solidFill>
                  <a:srgbClr val="0000FF"/>
                </a:solidFill>
              </a:rPr>
              <a:t>Configuration</a:t>
            </a:r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27664" name="Line 18"/>
          <p:cNvCxnSpPr/>
          <p:nvPr/>
        </p:nvCxnSpPr>
        <p:spPr>
          <a:xfrm flipH="1">
            <a:off x="3348038" y="2781300"/>
            <a:ext cx="2160587" cy="935038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7665" name="Line 19"/>
          <p:cNvCxnSpPr/>
          <p:nvPr/>
        </p:nvCxnSpPr>
        <p:spPr>
          <a:xfrm flipH="1">
            <a:off x="1692275" y="48688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Move</a:t>
            </a:r>
            <a:endParaRPr lang="zh-CN"/>
          </a:p>
        </p:txBody>
      </p:sp>
      <p:sp>
        <p:nvSpPr>
          <p:cNvPr id="2053" name="Rectangle 3"/>
          <p:cNvSpPr/>
          <p:nvPr>
            <p:ph type="body" idx="1"/>
          </p:nvPr>
        </p:nvSpPr>
        <p:spPr>
          <a:xfrm>
            <a:off x="566738" y="1752600"/>
            <a:ext cx="8037512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/>
              <a:t>If TM can legally go from one configuration C1 to another configuration C2 in </a:t>
            </a:r>
            <a:r>
              <a:rPr lang="zh-CN">
                <a:solidFill>
                  <a:srgbClr val="0000FF"/>
                </a:solidFill>
              </a:rPr>
              <a:t>a single</a:t>
            </a:r>
            <a:r>
              <a:rPr lang="zh-CN"/>
              <a:t> step,say,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 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where 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then we call that C1 </a:t>
            </a:r>
            <a:r>
              <a:rPr lang="zh-CN">
                <a:solidFill>
                  <a:srgbClr val="FF3300"/>
                </a:solidFill>
              </a:rPr>
              <a:t>yields</a:t>
            </a:r>
            <a:r>
              <a:rPr lang="zh-CN">
                <a:solidFill>
                  <a:srgbClr val="0000FF"/>
                </a:solidFill>
              </a:rPr>
              <a:t> </a:t>
            </a:r>
            <a:r>
              <a:rPr lang="zh-CN"/>
              <a:t>C2                         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</a:t>
            </a:r>
            <a:endParaRPr lang="zh-CN"/>
          </a:p>
          <a:p>
            <a:pPr marL="469900" lvl="0" indent="-469900">
              <a:buNone/>
            </a:pPr>
            <a:endParaRPr lang="zh-CN"/>
          </a:p>
        </p:txBody>
      </p:sp>
      <p:pic>
        <p:nvPicPr>
          <p:cNvPr id="2050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987675" y="2717800"/>
            <a:ext cx="2952750" cy="65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2700338" y="3457575"/>
            <a:ext cx="2951162" cy="60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language of TM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8675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>
              <a:lnSpc>
                <a:spcPct val="90000"/>
              </a:lnSpc>
            </a:pPr>
            <a:r>
              <a:rPr lang="zh-CN"/>
              <a:t>A Turing machine M </a:t>
            </a:r>
            <a:r>
              <a:rPr lang="zh-CN">
                <a:solidFill>
                  <a:srgbClr val="FF0066"/>
                </a:solidFill>
              </a:rPr>
              <a:t>accepts</a:t>
            </a:r>
            <a:r>
              <a:rPr lang="zh-CN"/>
              <a:t> a string w if a sequence of configurations C</a:t>
            </a:r>
            <a:r>
              <a:rPr lang="zh-CN" sz="2000"/>
              <a:t>1</a:t>
            </a:r>
            <a:r>
              <a:rPr lang="zh-CN"/>
              <a:t>, C</a:t>
            </a:r>
            <a:r>
              <a:rPr lang="zh-CN" sz="2000"/>
              <a:t>2</a:t>
            </a:r>
            <a:r>
              <a:rPr lang="zh-CN"/>
              <a:t>, </a:t>
            </a:r>
            <a:r>
              <a:rPr lang="zh-CN">
                <a:latin typeface="Arial"/>
              </a:rPr>
              <a:t>…</a:t>
            </a:r>
            <a:r>
              <a:rPr lang="zh-CN"/>
              <a:t>..,C</a:t>
            </a:r>
            <a:r>
              <a:rPr lang="zh-CN" sz="2000"/>
              <a:t>k</a:t>
            </a:r>
            <a:r>
              <a:rPr lang="zh-CN"/>
              <a:t> exist such that</a:t>
            </a:r>
            <a:endParaRPr lang="zh-CN"/>
          </a:p>
          <a:p>
            <a:pPr marL="571500" lvl="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C</a:t>
            </a:r>
            <a:r>
              <a:rPr lang="zh-CN" sz="2000"/>
              <a:t>1</a:t>
            </a:r>
            <a:r>
              <a:rPr lang="zh-CN"/>
              <a:t> is the start configuration of M on w;</a:t>
            </a:r>
            <a:endParaRPr lang="zh-CN"/>
          </a:p>
          <a:p>
            <a:pPr marL="571500" lvl="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Each C</a:t>
            </a:r>
            <a:r>
              <a:rPr lang="zh-CN" sz="2000"/>
              <a:t>i</a:t>
            </a:r>
            <a:r>
              <a:rPr lang="zh-CN"/>
              <a:t> </a:t>
            </a:r>
            <a:r>
              <a:rPr lang="zh-CN">
                <a:solidFill>
                  <a:srgbClr val="0000FF"/>
                </a:solidFill>
              </a:rPr>
              <a:t>yields</a:t>
            </a:r>
            <a:r>
              <a:rPr lang="zh-CN"/>
              <a:t> C</a:t>
            </a:r>
            <a:r>
              <a:rPr lang="zh-CN" sz="2000"/>
              <a:t>i+1</a:t>
            </a:r>
            <a:r>
              <a:rPr lang="zh-CN"/>
              <a:t> and </a:t>
            </a:r>
            <a:endParaRPr lang="zh-CN"/>
          </a:p>
          <a:p>
            <a:pPr marL="571500" lvl="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C</a:t>
            </a:r>
            <a:r>
              <a:rPr lang="zh-CN" sz="2000"/>
              <a:t>k</a:t>
            </a:r>
            <a:r>
              <a:rPr lang="zh-CN"/>
              <a:t> is the </a:t>
            </a:r>
            <a:r>
              <a:rPr lang="zh-CN">
                <a:solidFill>
                  <a:srgbClr val="0000FF"/>
                </a:solidFill>
              </a:rPr>
              <a:t>accepting</a:t>
            </a:r>
            <a:r>
              <a:rPr lang="zh-CN"/>
              <a:t> configuration</a:t>
            </a:r>
            <a:endParaRPr lang="zh-CN"/>
          </a:p>
          <a:p>
            <a:pPr marL="571500" lvl="0" indent="-571500">
              <a:lnSpc>
                <a:spcPct val="90000"/>
              </a:lnSpc>
              <a:buNone/>
            </a:pPr>
            <a:endParaRPr lang="zh-CN"/>
          </a:p>
          <a:p>
            <a:pPr marL="571500" lvl="0" indent="-571500">
              <a:lnSpc>
                <a:spcPct val="90000"/>
              </a:lnSpc>
              <a:buNone/>
            </a:pPr>
            <a:r>
              <a:rPr lang="zh-CN"/>
              <a:t>L(M)={w|M accepts w}</a:t>
            </a:r>
            <a:endParaRPr 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Design Turing machines</a:t>
            </a:r>
            <a:endParaRPr lang="zh-CN"/>
          </a:p>
        </p:txBody>
      </p:sp>
      <p:sp>
        <p:nvSpPr>
          <p:cNvPr id="3076" name="Rectangle 3"/>
          <p:cNvSpPr/>
          <p:nvPr>
            <p:ph type="body" idx="1"/>
          </p:nvPr>
        </p:nvSpPr>
        <p:spPr>
          <a:xfrm>
            <a:off x="566738" y="1752600"/>
            <a:ext cx="8108950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/>
              <a:t>Describe a TM M2 that recognizes the language consisting of 0s whose length is a power of 2.</a:t>
            </a:r>
            <a:endParaRPr lang="zh-CN"/>
          </a:p>
          <a:p>
            <a:pPr marL="469900" lvl="0" indent="-469900"/>
            <a:r>
              <a:rPr lang="zh-CN"/>
              <a:t>Design a TM that recognizes the language B={w#w|w is string of 0s or 1s}</a:t>
            </a:r>
            <a:endParaRPr lang="zh-CN"/>
          </a:p>
          <a:p>
            <a:pPr marL="469900" lvl="0" indent="-469900"/>
            <a:r>
              <a:rPr lang="zh-CN"/>
              <a:t>Design a Turing machine doing some </a:t>
            </a:r>
            <a:r>
              <a:rPr lang="zh-CN">
                <a:solidFill>
                  <a:srgbClr val="0000FF"/>
                </a:solidFill>
              </a:rPr>
              <a:t>elementary arithmetic</a:t>
            </a:r>
            <a:r>
              <a:rPr lang="zh-CN"/>
              <a:t>. Consider the language </a:t>
            </a:r>
            <a:endParaRPr lang="zh-CN"/>
          </a:p>
        </p:txBody>
      </p:sp>
      <p:pic>
        <p:nvPicPr>
          <p:cNvPr id="3074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555875" y="5294313"/>
            <a:ext cx="3529013" cy="58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29698" name="Picture 2"/>
          <p:cNvPicPr/>
          <p:nvPr/>
        </p:nvPicPr>
        <p:blipFill>
          <a:blip r:embed="rId2"/>
          <a:stretch/>
        </p:blipFill>
        <p:spPr>
          <a:xfrm>
            <a:off x="363538" y="765175"/>
            <a:ext cx="8643937" cy="547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2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FF0066"/>
                </a:solidFill>
              </a:rPr>
              <a:t>High-level</a:t>
            </a:r>
            <a:r>
              <a:rPr lang="zh-CN"/>
              <a:t> language for M2</a:t>
            </a:r>
            <a:endParaRPr lang="zh-CN"/>
          </a:p>
        </p:txBody>
      </p:sp>
      <p:sp>
        <p:nvSpPr>
          <p:cNvPr id="30723" name="Rectangle 3"/>
          <p:cNvSpPr/>
          <p:nvPr>
            <p:ph type="body" idx="1"/>
          </p:nvPr>
        </p:nvSpPr>
        <p:spPr>
          <a:xfrm>
            <a:off x="179388" y="1752600"/>
            <a:ext cx="8713787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None/>
            </a:pPr>
            <a:r>
              <a:rPr lang="zh-CN" sz="2600"/>
              <a:t>M2 = "On input string w:</a:t>
            </a:r>
            <a:endParaRPr lang="zh-CN" sz="2600"/>
          </a:p>
          <a:p>
            <a:pPr marL="469900" lvl="0" indent="-469900">
              <a:buNone/>
            </a:pPr>
            <a:r>
              <a:rPr lang="zh-CN" sz="2600"/>
              <a:t>    1. Sweep left to right across the tape,crossing every other 0;</a:t>
            </a:r>
            <a:endParaRPr lang="zh-CN" sz="2600"/>
          </a:p>
          <a:p>
            <a:pPr marL="469900" lvl="0" indent="-469900">
              <a:buNone/>
            </a:pPr>
            <a:r>
              <a:rPr lang="zh-CN" sz="2600"/>
              <a:t>	2. If in stage 1 the tape contains a single 0, accept.</a:t>
            </a:r>
            <a:endParaRPr lang="zh-CN" sz="2600"/>
          </a:p>
          <a:p>
            <a:pPr marL="469900" lvl="0" indent="-469900">
              <a:buNone/>
            </a:pPr>
            <a:r>
              <a:rPr lang="zh-CN" sz="2600"/>
              <a:t>	3. If in stage 1 the tape contains more than a single 0 abd the number of 0s was odd, reject.</a:t>
            </a:r>
            <a:endParaRPr lang="zh-CN" sz="2600"/>
          </a:p>
          <a:p>
            <a:pPr marL="469900" lvl="0" indent="-469900">
              <a:buNone/>
            </a:pPr>
            <a:r>
              <a:rPr lang="zh-CN" sz="2600"/>
              <a:t>	4. Return head to the left-hand end of the tape.</a:t>
            </a:r>
            <a:endParaRPr lang="zh-CN" sz="2600"/>
          </a:p>
          <a:p>
            <a:pPr marL="469900" lvl="0" indent="-469900">
              <a:buNone/>
            </a:pPr>
            <a:r>
              <a:rPr lang="zh-CN" sz="2600"/>
              <a:t>	5. Go to stage 1."</a:t>
            </a:r>
            <a:endParaRPr lang="zh-CN"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174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FF6600"/>
                </a:solidFill>
              </a:rPr>
              <a:t>Features of TMs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31747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A TM can both read and </a:t>
            </a:r>
            <a:r>
              <a:rPr lang="zh-CN">
                <a:solidFill>
                  <a:srgbClr val="0000FF"/>
                </a:solidFill>
              </a:rPr>
              <a:t>write</a:t>
            </a:r>
            <a:r>
              <a:rPr lang="zh-CN"/>
              <a:t> on the tape</a:t>
            </a:r>
            <a:endParaRPr lang="zh-CN"/>
          </a:p>
          <a:p>
            <a:pPr marL="469900" lvl="0" indent="-469900"/>
            <a:r>
              <a:rPr lang="zh-CN"/>
              <a:t>The read-write head can move both to the right and </a:t>
            </a:r>
            <a:r>
              <a:rPr lang="zh-CN">
                <a:solidFill>
                  <a:srgbClr val="0000FF"/>
                </a:solidFill>
              </a:rPr>
              <a:t>to the left</a:t>
            </a:r>
            <a:r>
              <a:rPr lang="zh-CN"/>
              <a:t>;</a:t>
            </a:r>
            <a:endParaRPr lang="zh-CN"/>
          </a:p>
          <a:p>
            <a:pPr marL="469900" lvl="0" indent="-469900"/>
            <a:r>
              <a:rPr lang="zh-CN"/>
              <a:t>The tape is </a:t>
            </a:r>
            <a:r>
              <a:rPr lang="zh-CN">
                <a:solidFill>
                  <a:srgbClr val="0000FF"/>
                </a:solidFill>
              </a:rPr>
              <a:t>infinite</a:t>
            </a:r>
            <a:r>
              <a:rPr lang="zh-CN"/>
              <a:t>;</a:t>
            </a:r>
            <a:endParaRPr lang="zh-CN"/>
          </a:p>
          <a:p>
            <a:pPr marL="469900" lvl="0" indent="-469900"/>
            <a:r>
              <a:rPr lang="zh-CN"/>
              <a:t>The special states for rejecting and accepting take </a:t>
            </a:r>
            <a:r>
              <a:rPr lang="zh-CN">
                <a:solidFill>
                  <a:srgbClr val="0000FF"/>
                </a:solidFill>
              </a:rPr>
              <a:t>immediate effect</a:t>
            </a:r>
            <a:r>
              <a:rPr lang="zh-CN"/>
              <a:t>. </a:t>
            </a:r>
            <a:endParaRPr lang="zh-CN"/>
          </a:p>
          <a:p>
            <a:pPr marL="469900" lvl="0" indent="-469900"/>
            <a:endParaRPr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2770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/>
              <a:t>PDA: an extension of FA</a:t>
            </a:r>
            <a:r>
              <a:rPr lang="zh-CN"/>
              <a:t> </a:t>
            </a:r>
            <a:r>
              <a:rPr lang="zh-CN" sz="2000">
                <a:solidFill>
                  <a:schemeClr val="accent2"/>
                </a:solidFill>
              </a:rPr>
              <a:t>(</a:t>
            </a:r>
            <a:r>
              <a:rPr lang="zh-CN" sz="2400">
                <a:solidFill>
                  <a:schemeClr val="accent2"/>
                </a:solidFill>
              </a:rPr>
              <a:t>in what sense)</a:t>
            </a:r>
            <a:endParaRPr lang="zh-CN" sz="2400">
              <a:solidFill>
                <a:schemeClr val="accent2"/>
              </a:solidFill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1908175" y="2492375"/>
            <a:ext cx="11303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State Control</a:t>
            </a:r>
            <a:endParaRPr lang="en-US"/>
          </a:p>
        </p:txBody>
      </p:sp>
      <p:sp>
        <p:nvSpPr>
          <p:cNvPr id="32772" name="Rectangle 4"/>
          <p:cNvSpPr/>
          <p:nvPr/>
        </p:nvSpPr>
        <p:spPr>
          <a:xfrm>
            <a:off x="4284663" y="3357563"/>
            <a:ext cx="2735262" cy="5762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a      a       a   a</a:t>
            </a:r>
            <a:endParaRPr lang="en-US"/>
          </a:p>
        </p:txBody>
      </p:sp>
      <p:cxnSp>
        <p:nvCxnSpPr>
          <p:cNvPr id="32773" name="Line 5"/>
          <p:cNvCxnSpPr/>
          <p:nvPr/>
        </p:nvCxnSpPr>
        <p:spPr>
          <a:xfrm flipH="1">
            <a:off x="5651500" y="3357563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74" name="Line 6"/>
          <p:cNvCxnSpPr/>
          <p:nvPr/>
        </p:nvCxnSpPr>
        <p:spPr>
          <a:xfrm flipH="1">
            <a:off x="5003800" y="3357563"/>
            <a:ext cx="0" cy="5762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75" name="Line 7"/>
          <p:cNvCxnSpPr/>
          <p:nvPr/>
        </p:nvCxnSpPr>
        <p:spPr>
          <a:xfrm flipH="1">
            <a:off x="6300788" y="3357563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76" name="AutoShape 8"/>
          <p:cNvCxnSpPr>
            <a:stCxn id="32771" idx="3"/>
            <a:endCxn id="32772" idx="0"/>
          </p:cNvCxnSpPr>
          <p:nvPr/>
        </p:nvCxnSpPr>
        <p:spPr>
          <a:xfrm>
            <a:off x="3038475" y="2949575"/>
            <a:ext cx="2614613" cy="407988"/>
          </a:xfrm>
          <a:prstGeom prst="bentConnector2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2777" name="Text Box 9"/>
          <p:cNvSpPr/>
          <p:nvPr/>
        </p:nvSpPr>
        <p:spPr>
          <a:xfrm>
            <a:off x="7308850" y="3357563"/>
            <a:ext cx="769938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input</a:t>
            </a:r>
            <a:endParaRPr lang="en-US"/>
          </a:p>
        </p:txBody>
      </p:sp>
      <p:cxnSp>
        <p:nvCxnSpPr>
          <p:cNvPr id="32778" name="Line 10"/>
          <p:cNvCxnSpPr/>
          <p:nvPr/>
        </p:nvCxnSpPr>
        <p:spPr>
          <a:xfrm>
            <a:off x="611188" y="4365625"/>
            <a:ext cx="7705725" cy="0"/>
          </a:xfrm>
          <a:prstGeom prst="line">
            <a:avLst/>
          </a:prstGeom>
          <a:noFill/>
          <a:ln cap="rnd">
            <a:solidFill>
              <a:srgbClr val="00FFFF"/>
            </a:solidFill>
            <a:prstDash val="sysDot"/>
            <a:miter/>
          </a:ln>
        </p:spPr>
      </p:cxnSp>
      <p:sp>
        <p:nvSpPr>
          <p:cNvPr id="32779" name="Rectangle 11"/>
          <p:cNvSpPr/>
          <p:nvPr/>
        </p:nvSpPr>
        <p:spPr>
          <a:xfrm>
            <a:off x="3563938" y="4797425"/>
            <a:ext cx="503237" cy="11525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X</a:t>
            </a:r>
            <a:endParaRPr lang="en-US"/>
          </a:p>
          <a:p>
            <a:pPr marL="0" lvl="0" indent="0" algn="ctr"/>
            <a:r>
              <a:rPr lang="en-US"/>
              <a:t>y</a:t>
            </a:r>
            <a:endParaRPr lang="en-US"/>
          </a:p>
          <a:p>
            <a:pPr marL="0" lvl="0" indent="0" algn="ctr"/>
            <a:r>
              <a:rPr lang="en-US"/>
              <a:t>z</a:t>
            </a:r>
            <a:endParaRPr lang="en-US"/>
          </a:p>
        </p:txBody>
      </p:sp>
      <p:cxnSp>
        <p:nvCxnSpPr>
          <p:cNvPr id="32780" name="AutoShape 12"/>
          <p:cNvCxnSpPr/>
          <p:nvPr/>
        </p:nvCxnSpPr>
        <p:spPr>
          <a:xfrm>
            <a:off x="2987675" y="3068638"/>
            <a:ext cx="777875" cy="1847850"/>
          </a:xfrm>
          <a:prstGeom prst="bentConnector2">
            <a:avLst/>
          </a:prstGeom>
          <a:noFill/>
          <a:ln>
            <a:solidFill>
              <a:srgbClr val="FF0000"/>
            </a:solidFill>
            <a:miter/>
            <a:tailEnd type="triangle"/>
          </a:ln>
        </p:spPr>
      </p:cxnSp>
      <p:sp>
        <p:nvSpPr>
          <p:cNvPr id="32781" name="Text Box 13"/>
          <p:cNvSpPr/>
          <p:nvPr/>
        </p:nvSpPr>
        <p:spPr>
          <a:xfrm>
            <a:off x="4335463" y="5172075"/>
            <a:ext cx="29241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Stack: </a:t>
            </a:r>
            <a:r>
              <a:rPr lang="en-US">
                <a:latin typeface="Arial"/>
              </a:rPr>
              <a:t>“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last in,first out</a:t>
            </a:r>
            <a:r>
              <a:rPr lang="en-US">
                <a:latin typeface="Arial"/>
              </a:rPr>
              <a:t>”</a:t>
            </a:r>
            <a:endParaRPr lang="en-US"/>
          </a:p>
        </p:txBody>
      </p:sp>
      <p:sp>
        <p:nvSpPr>
          <p:cNvPr id="32782" name="Text Box 14"/>
          <p:cNvSpPr/>
          <p:nvPr/>
        </p:nvSpPr>
        <p:spPr>
          <a:xfrm>
            <a:off x="519113" y="3876675"/>
            <a:ext cx="4714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FA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783" name="Text Box 15"/>
          <p:cNvSpPr/>
          <p:nvPr/>
        </p:nvSpPr>
        <p:spPr>
          <a:xfrm>
            <a:off x="611188" y="4437063"/>
            <a:ext cx="6540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0000FF"/>
                </a:solidFill>
              </a:rPr>
              <a:t>PDA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2784" name="Text Box 16"/>
          <p:cNvSpPr/>
          <p:nvPr/>
        </p:nvSpPr>
        <p:spPr>
          <a:xfrm>
            <a:off x="2103438" y="2076450"/>
            <a:ext cx="8143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Finite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785" name="Text Box 17"/>
          <p:cNvSpPr/>
          <p:nvPr/>
        </p:nvSpPr>
        <p:spPr>
          <a:xfrm>
            <a:off x="5292725" y="5589588"/>
            <a:ext cx="21780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b="1">
                <a:solidFill>
                  <a:schemeClr val="accent2"/>
                </a:solidFill>
              </a:rPr>
              <a:t>Infinite</a:t>
            </a:r>
            <a:r>
              <a:rPr lang="en-US">
                <a:solidFill>
                  <a:schemeClr val="accent2"/>
                </a:solidFill>
              </a:rPr>
              <a:t> memory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786" name="Text Box 18"/>
          <p:cNvSpPr/>
          <p:nvPr/>
        </p:nvSpPr>
        <p:spPr>
          <a:xfrm>
            <a:off x="735013" y="6324600"/>
            <a:ext cx="34432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0000FF"/>
                </a:solidFill>
              </a:rPr>
              <a:t>Example</a:t>
            </a:r>
            <a:r>
              <a:rPr lang="en-US"/>
              <a:t>: {0^n1^n: n&gt;=0}</a:t>
            </a:r>
            <a:endParaRPr lang="en-US"/>
          </a:p>
        </p:txBody>
      </p:sp>
      <p:cxnSp>
        <p:nvCxnSpPr>
          <p:cNvPr id="32787" name="Line 19"/>
          <p:cNvCxnSpPr/>
          <p:nvPr/>
        </p:nvCxnSpPr>
        <p:spPr>
          <a:xfrm flipV="1">
            <a:off x="4067175" y="4652963"/>
            <a:ext cx="144463" cy="1444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88" name="Line 20"/>
          <p:cNvCxnSpPr/>
          <p:nvPr/>
        </p:nvCxnSpPr>
        <p:spPr>
          <a:xfrm flipH="1" flipV="1">
            <a:off x="3419475" y="4724400"/>
            <a:ext cx="144463" cy="730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32789" name="Rectangle 21"/>
          <p:cNvSpPr/>
          <p:nvPr/>
        </p:nvSpPr>
        <p:spPr>
          <a:xfrm>
            <a:off x="3563938" y="4797425"/>
            <a:ext cx="503237" cy="11525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X</a:t>
            </a:r>
            <a:endParaRPr lang="en-US"/>
          </a:p>
          <a:p>
            <a:pPr marL="0" lvl="0" indent="0" algn="ctr"/>
            <a:r>
              <a:rPr lang="en-US"/>
              <a:t>y</a:t>
            </a:r>
            <a:endParaRPr lang="en-US"/>
          </a:p>
          <a:p>
            <a:pPr marL="0" lvl="0" indent="0" algn="ctr"/>
            <a:r>
              <a:rPr lang="en-US"/>
              <a:t>z</a:t>
            </a:r>
            <a:endParaRPr lang="en-US"/>
          </a:p>
        </p:txBody>
      </p:sp>
      <p:cxnSp>
        <p:nvCxnSpPr>
          <p:cNvPr id="32790" name="Line 22"/>
          <p:cNvCxnSpPr/>
          <p:nvPr/>
        </p:nvCxnSpPr>
        <p:spPr>
          <a:xfrm flipV="1">
            <a:off x="4067175" y="4652963"/>
            <a:ext cx="144463" cy="1444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91" name="Line 23"/>
          <p:cNvCxnSpPr/>
          <p:nvPr/>
        </p:nvCxnSpPr>
        <p:spPr>
          <a:xfrm flipH="1" flipV="1">
            <a:off x="3419475" y="4724400"/>
            <a:ext cx="144463" cy="730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92" name="Line 24"/>
          <p:cNvCxnSpPr/>
          <p:nvPr/>
        </p:nvCxnSpPr>
        <p:spPr>
          <a:xfrm flipV="1">
            <a:off x="4067175" y="4652963"/>
            <a:ext cx="144463" cy="1444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grpSp>
        <p:nvGrpSpPr>
          <p:cNvPr id="32793" name="Group 25"/>
          <p:cNvGrpSpPr/>
          <p:nvPr/>
        </p:nvGrpSpPr>
        <p:grpSpPr>
          <a:xfrm>
            <a:off x="3419475" y="4652963"/>
            <a:ext cx="792163" cy="1296987"/>
            <a:chExt cx="499" cy="817"/>
          </a:xfrm>
        </p:grpSpPr>
        <p:sp>
          <p:nvSpPr>
            <p:cNvPr id="32838" name="Rectangle 26"/>
            <p:cNvSpPr/>
            <p:nvPr/>
          </p:nvSpPr>
          <p:spPr>
            <a:xfrm>
              <a:off x="91" y="91"/>
              <a:ext cx="317" cy="72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 algn="ctr"/>
              <a:r>
                <a:rPr lang="en-US"/>
                <a:t>X</a:t>
              </a:r>
              <a:endParaRPr lang="en-US"/>
            </a:p>
            <a:p>
              <a:pPr marL="0" lvl="0" indent="0" algn="ctr"/>
              <a:r>
                <a:rPr lang="en-US"/>
                <a:t>y</a:t>
              </a:r>
              <a:endParaRPr lang="en-US"/>
            </a:p>
            <a:p>
              <a:pPr marL="0" lvl="0" indent="0" algn="ctr"/>
              <a:r>
                <a:rPr lang="en-US"/>
                <a:t>z</a:t>
              </a:r>
              <a:endParaRPr lang="en-US"/>
            </a:p>
          </p:txBody>
        </p:sp>
        <p:cxnSp>
          <p:nvCxnSpPr>
            <p:cNvPr id="32839" name="Line 27"/>
            <p:cNvCxnSpPr/>
            <p:nvPr/>
          </p:nvCxnSpPr>
          <p:spPr>
            <a:xfrm flipH="1" flipV="1">
              <a:off x="0" y="45"/>
              <a:ext cx="91" cy="46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  <p:cxnSp>
          <p:nvCxnSpPr>
            <p:cNvPr id="32840" name="Line 28"/>
            <p:cNvCxnSpPr/>
            <p:nvPr/>
          </p:nvCxnSpPr>
          <p:spPr>
            <a:xfrm flipV="1">
              <a:off x="408" y="0"/>
              <a:ext cx="91" cy="91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</a:ln>
          </p:spPr>
        </p:cxnSp>
      </p:grpSp>
      <p:cxnSp>
        <p:nvCxnSpPr>
          <p:cNvPr id="32794" name="Line 29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95" name="Line 30"/>
          <p:cNvCxnSpPr/>
          <p:nvPr/>
        </p:nvCxnSpPr>
        <p:spPr>
          <a:xfrm flipH="1">
            <a:off x="2627313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96" name="Line 31"/>
          <p:cNvCxnSpPr/>
          <p:nvPr/>
        </p:nvCxnSpPr>
        <p:spPr>
          <a:xfrm>
            <a:off x="2124075" y="5876925"/>
            <a:ext cx="503238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97" name="Line 32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98" name="Line 33"/>
          <p:cNvCxnSpPr/>
          <p:nvPr/>
        </p:nvCxnSpPr>
        <p:spPr>
          <a:xfrm flipV="1">
            <a:off x="2627313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799" name="Line 34"/>
          <p:cNvCxnSpPr/>
          <p:nvPr/>
        </p:nvCxnSpPr>
        <p:spPr>
          <a:xfrm flipH="1">
            <a:off x="2411413" y="3500438"/>
            <a:ext cx="0" cy="13684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2800" name="Line 35"/>
          <p:cNvCxnSpPr/>
          <p:nvPr/>
        </p:nvCxnSpPr>
        <p:spPr>
          <a:xfrm flipH="1">
            <a:off x="2411413" y="3500438"/>
            <a:ext cx="0" cy="13684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2801" name="Line 36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02" name="Line 37"/>
          <p:cNvCxnSpPr/>
          <p:nvPr/>
        </p:nvCxnSpPr>
        <p:spPr>
          <a:xfrm flipH="1">
            <a:off x="2411413" y="3500438"/>
            <a:ext cx="0" cy="13684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2803" name="Line 38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04" name="Line 39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05" name="Line 40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06" name="Line 41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07" name="Line 42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08" name="Line 43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09" name="Line 44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10" name="Line 45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11" name="Line 46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12" name="Line 47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13" name="Line 48"/>
          <p:cNvCxnSpPr/>
          <p:nvPr/>
        </p:nvCxnSpPr>
        <p:spPr>
          <a:xfrm flipH="1">
            <a:off x="2411413" y="3500438"/>
            <a:ext cx="0" cy="13684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2814" name="Line 49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15" name="Line 50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16" name="Line 51"/>
          <p:cNvCxnSpPr/>
          <p:nvPr/>
        </p:nvCxnSpPr>
        <p:spPr>
          <a:xfrm flipV="1">
            <a:off x="2627313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17" name="Line 52"/>
          <p:cNvCxnSpPr/>
          <p:nvPr/>
        </p:nvCxnSpPr>
        <p:spPr>
          <a:xfrm flipH="1">
            <a:off x="2411413" y="3500438"/>
            <a:ext cx="0" cy="13684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2818" name="Line 53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19" name="Line 54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20" name="Line 55"/>
          <p:cNvCxnSpPr/>
          <p:nvPr/>
        </p:nvCxnSpPr>
        <p:spPr>
          <a:xfrm flipH="1">
            <a:off x="2627313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21" name="Line 56"/>
          <p:cNvCxnSpPr/>
          <p:nvPr/>
        </p:nvCxnSpPr>
        <p:spPr>
          <a:xfrm flipV="1">
            <a:off x="2627313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22" name="Line 57"/>
          <p:cNvCxnSpPr/>
          <p:nvPr/>
        </p:nvCxnSpPr>
        <p:spPr>
          <a:xfrm flipH="1">
            <a:off x="2411413" y="3500438"/>
            <a:ext cx="0" cy="13684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2823" name="Line 58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24" name="Line 59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25" name="Line 60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26" name="Line 61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27" name="Line 62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28" name="Line 63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29" name="Line 64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30" name="Line 65"/>
          <p:cNvCxnSpPr/>
          <p:nvPr/>
        </p:nvCxnSpPr>
        <p:spPr>
          <a:xfrm flipH="1" flipV="1">
            <a:off x="2051050" y="4868863"/>
            <a:ext cx="73025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2831" name="Line 66"/>
          <p:cNvCxnSpPr/>
          <p:nvPr/>
        </p:nvCxnSpPr>
        <p:spPr>
          <a:xfrm flipH="1">
            <a:off x="2124075" y="5084763"/>
            <a:ext cx="0" cy="7921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grpSp>
        <p:nvGrpSpPr>
          <p:cNvPr id="32832" name="Group 67"/>
          <p:cNvGrpSpPr/>
          <p:nvPr/>
        </p:nvGrpSpPr>
        <p:grpSpPr>
          <a:xfrm>
            <a:off x="2051050" y="3500438"/>
            <a:ext cx="576263" cy="2376487"/>
            <a:chExt cx="908" cy="3741"/>
          </a:xfrm>
        </p:grpSpPr>
        <p:cxnSp>
          <p:nvCxnSpPr>
            <p:cNvPr id="32833" name="Line 68"/>
            <p:cNvCxnSpPr/>
            <p:nvPr/>
          </p:nvCxnSpPr>
          <p:spPr>
            <a:xfrm flipH="1">
              <a:off x="568" y="0"/>
              <a:ext cx="0" cy="2155"/>
            </a:xfrm>
            <a:prstGeom prst="line">
              <a:avLst/>
            </a:prstGeom>
            <a:noFill/>
            <a:ln>
              <a:solidFill>
                <a:schemeClr val="tx1"/>
              </a:solidFill>
              <a:miter/>
              <a:tailEnd type="triangle"/>
            </a:ln>
          </p:spPr>
        </p:cxnSp>
        <p:grpSp>
          <p:nvGrpSpPr>
            <p:cNvPr id="32834" name="Group 69"/>
            <p:cNvGrpSpPr/>
            <p:nvPr/>
          </p:nvGrpSpPr>
          <p:grpSpPr>
            <a:xfrm>
              <a:off x="0" y="2155"/>
              <a:ext cx="908" cy="1587"/>
              <a:chExt cx="363" cy="635"/>
            </a:xfrm>
          </p:grpSpPr>
          <p:cxnSp>
            <p:nvCxnSpPr>
              <p:cNvPr id="32835" name="Line 70"/>
              <p:cNvCxnSpPr/>
              <p:nvPr/>
            </p:nvCxnSpPr>
            <p:spPr>
              <a:xfrm flipH="1">
                <a:off x="363" y="136"/>
                <a:ext cx="0" cy="499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/>
              </a:ln>
            </p:spPr>
          </p:cxnSp>
          <p:cxnSp>
            <p:nvCxnSpPr>
              <p:cNvPr id="32836" name="Line 71"/>
              <p:cNvCxnSpPr/>
              <p:nvPr/>
            </p:nvCxnSpPr>
            <p:spPr>
              <a:xfrm flipH="1" flipV="1">
                <a:off x="0" y="0"/>
                <a:ext cx="46" cy="13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/>
              </a:ln>
            </p:spPr>
          </p:cxnSp>
          <p:cxnSp>
            <p:nvCxnSpPr>
              <p:cNvPr id="32837" name="Line 72"/>
              <p:cNvCxnSpPr/>
              <p:nvPr/>
            </p:nvCxnSpPr>
            <p:spPr>
              <a:xfrm flipH="1">
                <a:off x="46" y="136"/>
                <a:ext cx="0" cy="499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Multitape Turing Machines</a:t>
            </a:r>
            <a:endParaRPr lang="zh-CN"/>
          </a:p>
        </p:txBody>
      </p:sp>
      <p:sp>
        <p:nvSpPr>
          <p:cNvPr id="4100" name="Rectangle 3"/>
          <p:cNvSpPr/>
          <p:nvPr>
            <p:ph type="body" idx="1"/>
          </p:nvPr>
        </p:nvSpPr>
        <p:spPr>
          <a:xfrm>
            <a:off x="395288" y="1700213"/>
            <a:ext cx="8108950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/>
            <a:r>
              <a:rPr lang="zh-CN"/>
              <a:t>Allow a TM to have k tapes for any fixed k.</a:t>
            </a:r>
            <a:endParaRPr lang="zh-CN"/>
          </a:p>
          <a:p>
            <a:pPr marL="342900" lvl="0" indent="-342900"/>
            <a:r>
              <a:rPr lang="zh-CN"/>
              <a:t>Move of the TM depends on the state and the symbols under the head for each tape.</a:t>
            </a:r>
            <a:endParaRPr lang="zh-CN"/>
          </a:p>
          <a:p>
            <a:pPr marL="342900" lvl="0" indent="-342900"/>
            <a:r>
              <a:rPr lang="zh-CN"/>
              <a:t>In one move, the TM can change state, write symbols under each head, and move each head independently. Initially the input appears on tape 1, and the others start out blank. </a:t>
            </a:r>
            <a:endParaRPr lang="zh-CN"/>
          </a:p>
        </p:txBody>
      </p:sp>
      <p:sp>
        <p:nvSpPr>
          <p:cNvPr id="4101" name="Text Box 4"/>
          <p:cNvSpPr/>
          <p:nvPr/>
        </p:nvSpPr>
        <p:spPr>
          <a:xfrm>
            <a:off x="1239838" y="59547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pic>
        <p:nvPicPr>
          <p:cNvPr id="4098" name="Object 5"/>
          <p:cNvPicPr/>
          <p:nvPr>
            <p:ph idx="2"/>
          </p:nvPr>
        </p:nvPicPr>
        <p:blipFill>
          <a:blip r:embed="rId2"/>
          <a:stretch/>
        </p:blipFill>
        <p:spPr>
          <a:xfrm>
            <a:off x="1619250" y="5229225"/>
            <a:ext cx="47529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2" name="Text Box 6"/>
          <p:cNvSpPr/>
          <p:nvPr/>
        </p:nvSpPr>
        <p:spPr>
          <a:xfrm>
            <a:off x="1239838" y="6108700"/>
            <a:ext cx="5662612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Why do the multitape TMs </a:t>
            </a:r>
            <a:r>
              <a:rPr lang="en-US" b="1">
                <a:solidFill>
                  <a:schemeClr val="accent2"/>
                </a:solidFill>
              </a:rPr>
              <a:t>look</a:t>
            </a:r>
            <a:r>
              <a:rPr lang="en-US">
                <a:solidFill>
                  <a:schemeClr val="accent2"/>
                </a:solidFill>
              </a:rPr>
              <a:t> more powerful </a:t>
            </a:r>
            <a:endParaRPr lang="en-US">
              <a:solidFill>
                <a:schemeClr val="accent2"/>
              </a:solidFill>
            </a:endParaRPr>
          </a:p>
          <a:p>
            <a:pPr marL="0" lvl="0" indent="0"/>
            <a:r>
              <a:rPr lang="en-US">
                <a:solidFill>
                  <a:schemeClr val="accent2"/>
                </a:solidFill>
              </a:rPr>
              <a:t>than single-tape TMs?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379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400"/>
              <a:t>Simulating multitape TM by single-tape TM</a:t>
            </a:r>
            <a:endParaRPr lang="zh-CN" sz="3400"/>
          </a:p>
        </p:txBody>
      </p:sp>
      <p:cxnSp>
        <p:nvCxnSpPr>
          <p:cNvPr id="33795" name="Line 3"/>
          <p:cNvCxnSpPr/>
          <p:nvPr/>
        </p:nvCxnSpPr>
        <p:spPr>
          <a:xfrm>
            <a:off x="2916238" y="2205038"/>
            <a:ext cx="403225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796" name="Line 4"/>
          <p:cNvCxnSpPr/>
          <p:nvPr/>
        </p:nvCxnSpPr>
        <p:spPr>
          <a:xfrm>
            <a:off x="2916238" y="2636838"/>
            <a:ext cx="403225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797" name="Line 5"/>
          <p:cNvCxnSpPr/>
          <p:nvPr/>
        </p:nvCxnSpPr>
        <p:spPr>
          <a:xfrm flipH="1">
            <a:off x="2916238" y="2205038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798" name="Line 6"/>
          <p:cNvCxnSpPr/>
          <p:nvPr/>
        </p:nvCxnSpPr>
        <p:spPr>
          <a:xfrm>
            <a:off x="2987675" y="3213100"/>
            <a:ext cx="2376488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799" name="Line 7"/>
          <p:cNvCxnSpPr/>
          <p:nvPr/>
        </p:nvCxnSpPr>
        <p:spPr>
          <a:xfrm flipH="1">
            <a:off x="2987675" y="3213100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00" name="Line 8"/>
          <p:cNvCxnSpPr/>
          <p:nvPr/>
        </p:nvCxnSpPr>
        <p:spPr>
          <a:xfrm>
            <a:off x="2987675" y="3573463"/>
            <a:ext cx="230505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01" name="Line 9"/>
          <p:cNvCxnSpPr/>
          <p:nvPr/>
        </p:nvCxnSpPr>
        <p:spPr>
          <a:xfrm>
            <a:off x="3059113" y="4076700"/>
            <a:ext cx="2233612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02" name="Line 10"/>
          <p:cNvCxnSpPr/>
          <p:nvPr/>
        </p:nvCxnSpPr>
        <p:spPr>
          <a:xfrm flipH="1">
            <a:off x="3059113" y="4076700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03" name="Line 11"/>
          <p:cNvCxnSpPr/>
          <p:nvPr/>
        </p:nvCxnSpPr>
        <p:spPr>
          <a:xfrm>
            <a:off x="3059113" y="4508500"/>
            <a:ext cx="2160587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33804" name="Rectangle 12"/>
          <p:cNvSpPr/>
          <p:nvPr/>
        </p:nvSpPr>
        <p:spPr>
          <a:xfrm>
            <a:off x="1258888" y="3284538"/>
            <a:ext cx="649287" cy="5762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M</a:t>
            </a:r>
            <a:endParaRPr lang="en-US"/>
          </a:p>
        </p:txBody>
      </p:sp>
      <p:sp>
        <p:nvSpPr>
          <p:cNvPr id="33805" name="Rectangle 13"/>
          <p:cNvSpPr/>
          <p:nvPr/>
        </p:nvSpPr>
        <p:spPr>
          <a:xfrm>
            <a:off x="1476375" y="5516563"/>
            <a:ext cx="574675" cy="5762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S</a:t>
            </a:r>
            <a:endParaRPr lang="en-US"/>
          </a:p>
        </p:txBody>
      </p:sp>
      <p:cxnSp>
        <p:nvCxnSpPr>
          <p:cNvPr id="33806" name="Line 14"/>
          <p:cNvCxnSpPr/>
          <p:nvPr/>
        </p:nvCxnSpPr>
        <p:spPr>
          <a:xfrm>
            <a:off x="3059113" y="5516563"/>
            <a:ext cx="50419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07" name="Line 15"/>
          <p:cNvCxnSpPr/>
          <p:nvPr/>
        </p:nvCxnSpPr>
        <p:spPr>
          <a:xfrm flipH="1">
            <a:off x="3059113" y="55165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08" name="Line 16"/>
          <p:cNvCxnSpPr/>
          <p:nvPr/>
        </p:nvCxnSpPr>
        <p:spPr>
          <a:xfrm flipV="1">
            <a:off x="3059113" y="6021388"/>
            <a:ext cx="5113337" cy="714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09" name="Line 17"/>
          <p:cNvCxnSpPr/>
          <p:nvPr/>
        </p:nvCxnSpPr>
        <p:spPr>
          <a:xfrm flipH="1">
            <a:off x="3348038" y="2276475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10" name="Line 18"/>
          <p:cNvCxnSpPr/>
          <p:nvPr/>
        </p:nvCxnSpPr>
        <p:spPr>
          <a:xfrm flipH="1">
            <a:off x="3708400" y="2276475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11" name="Line 19"/>
          <p:cNvCxnSpPr/>
          <p:nvPr/>
        </p:nvCxnSpPr>
        <p:spPr>
          <a:xfrm flipH="1">
            <a:off x="4067175" y="2276475"/>
            <a:ext cx="0" cy="2889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12" name="Line 20"/>
          <p:cNvCxnSpPr/>
          <p:nvPr/>
        </p:nvCxnSpPr>
        <p:spPr>
          <a:xfrm flipH="1">
            <a:off x="4500563" y="2276475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13" name="Line 21"/>
          <p:cNvCxnSpPr/>
          <p:nvPr/>
        </p:nvCxnSpPr>
        <p:spPr>
          <a:xfrm flipH="1">
            <a:off x="4859338" y="2276475"/>
            <a:ext cx="0" cy="2889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14" name="Line 22"/>
          <p:cNvCxnSpPr/>
          <p:nvPr/>
        </p:nvCxnSpPr>
        <p:spPr>
          <a:xfrm flipH="1">
            <a:off x="5219700" y="2276475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15" name="Line 23"/>
          <p:cNvCxnSpPr/>
          <p:nvPr/>
        </p:nvCxnSpPr>
        <p:spPr>
          <a:xfrm flipH="1">
            <a:off x="3276600" y="3213100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16" name="Line 24"/>
          <p:cNvCxnSpPr/>
          <p:nvPr/>
        </p:nvCxnSpPr>
        <p:spPr>
          <a:xfrm flipH="1">
            <a:off x="3635375" y="3213100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17" name="Line 25"/>
          <p:cNvCxnSpPr/>
          <p:nvPr/>
        </p:nvCxnSpPr>
        <p:spPr>
          <a:xfrm flipH="1">
            <a:off x="3995738" y="3213100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18" name="Line 26"/>
          <p:cNvCxnSpPr/>
          <p:nvPr/>
        </p:nvCxnSpPr>
        <p:spPr>
          <a:xfrm flipH="1">
            <a:off x="4356100" y="3213100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19" name="Line 27"/>
          <p:cNvCxnSpPr/>
          <p:nvPr/>
        </p:nvCxnSpPr>
        <p:spPr>
          <a:xfrm flipH="1">
            <a:off x="3419475" y="4076700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20" name="Line 28"/>
          <p:cNvCxnSpPr/>
          <p:nvPr/>
        </p:nvCxnSpPr>
        <p:spPr>
          <a:xfrm flipH="1">
            <a:off x="3779838" y="4076700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21" name="Line 29"/>
          <p:cNvCxnSpPr/>
          <p:nvPr/>
        </p:nvCxnSpPr>
        <p:spPr>
          <a:xfrm flipH="1">
            <a:off x="4140200" y="4076700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33822" name="Text Box 30"/>
          <p:cNvSpPr/>
          <p:nvPr/>
        </p:nvSpPr>
        <p:spPr>
          <a:xfrm>
            <a:off x="2987675" y="2276475"/>
            <a:ext cx="21113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 </a:t>
            </a:r>
            <a:r>
              <a:rPr lang="en-US"/>
              <a:t>0   1  0  1   0  u</a:t>
            </a:r>
            <a:endParaRPr lang="en-US"/>
          </a:p>
        </p:txBody>
      </p:sp>
      <p:sp>
        <p:nvSpPr>
          <p:cNvPr id="33823" name="Text Box 31"/>
          <p:cNvSpPr/>
          <p:nvPr/>
        </p:nvSpPr>
        <p:spPr>
          <a:xfrm>
            <a:off x="2987675" y="3284538"/>
            <a:ext cx="1385888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a   a  a   u</a:t>
            </a:r>
            <a:endParaRPr lang="en-US"/>
          </a:p>
        </p:txBody>
      </p:sp>
      <p:sp>
        <p:nvSpPr>
          <p:cNvPr id="33824" name="Text Box 32"/>
          <p:cNvSpPr/>
          <p:nvPr/>
        </p:nvSpPr>
        <p:spPr>
          <a:xfrm>
            <a:off x="3111500" y="4092575"/>
            <a:ext cx="1093788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b  a    u</a:t>
            </a:r>
            <a:endParaRPr lang="en-US"/>
          </a:p>
        </p:txBody>
      </p:sp>
      <p:sp>
        <p:nvSpPr>
          <p:cNvPr id="33825" name="Rectangle 33"/>
          <p:cNvSpPr/>
          <p:nvPr/>
        </p:nvSpPr>
        <p:spPr>
          <a:xfrm>
            <a:off x="3419475" y="2205038"/>
            <a:ext cx="288925" cy="3603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1</a:t>
            </a:r>
            <a:endParaRPr lang="en-US"/>
          </a:p>
        </p:txBody>
      </p:sp>
      <p:cxnSp>
        <p:nvCxnSpPr>
          <p:cNvPr id="33826" name="AutoShape 34"/>
          <p:cNvCxnSpPr>
            <a:stCxn id="33804" idx="0"/>
            <a:endCxn id="33825" idx="0"/>
          </p:cNvCxnSpPr>
          <p:nvPr/>
        </p:nvCxnSpPr>
        <p:spPr>
          <a:xfrm rot="16200000">
            <a:off x="2034382" y="1754981"/>
            <a:ext cx="1079500" cy="1979613"/>
          </a:xfrm>
          <a:prstGeom prst="bentConnector3">
            <a:avLst>
              <a:gd name="adj1" fmla="val 121175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3827" name="Rectangle 35"/>
          <p:cNvSpPr/>
          <p:nvPr/>
        </p:nvSpPr>
        <p:spPr>
          <a:xfrm>
            <a:off x="3708400" y="3213100"/>
            <a:ext cx="288925" cy="36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a</a:t>
            </a:r>
            <a:endParaRPr lang="en-US"/>
          </a:p>
        </p:txBody>
      </p:sp>
      <p:cxnSp>
        <p:nvCxnSpPr>
          <p:cNvPr id="33828" name="AutoShape 36"/>
          <p:cNvCxnSpPr>
            <a:stCxn id="33804" idx="3"/>
            <a:endCxn id="33827" idx="0"/>
          </p:cNvCxnSpPr>
          <p:nvPr/>
        </p:nvCxnSpPr>
        <p:spPr>
          <a:xfrm flipV="1">
            <a:off x="1908175" y="3213100"/>
            <a:ext cx="1944688" cy="360363"/>
          </a:xfrm>
          <a:prstGeom prst="bentConnector4">
            <a:avLst>
              <a:gd name="adj1" fmla="val 46287"/>
              <a:gd name="adj2" fmla="val 163435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3829" name="Rectangle 37"/>
          <p:cNvSpPr/>
          <p:nvPr/>
        </p:nvSpPr>
        <p:spPr>
          <a:xfrm>
            <a:off x="3132138" y="4076700"/>
            <a:ext cx="287337" cy="3603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b</a:t>
            </a:r>
            <a:endParaRPr lang="en-US"/>
          </a:p>
        </p:txBody>
      </p:sp>
      <p:cxnSp>
        <p:nvCxnSpPr>
          <p:cNvPr id="33830" name="AutoShape 38"/>
          <p:cNvCxnSpPr>
            <a:stCxn id="33804" idx="2"/>
            <a:endCxn id="33829" idx="0"/>
          </p:cNvCxnSpPr>
          <p:nvPr/>
        </p:nvCxnSpPr>
        <p:spPr>
          <a:xfrm rot="16200000" flipH="1">
            <a:off x="2322513" y="3122612"/>
            <a:ext cx="215900" cy="1692275"/>
          </a:xfrm>
          <a:prstGeom prst="bentConnector3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3831" name="Text Box 39"/>
          <p:cNvSpPr/>
          <p:nvPr/>
        </p:nvSpPr>
        <p:spPr>
          <a:xfrm>
            <a:off x="3203575" y="5599113"/>
            <a:ext cx="4764088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#  0  </a:t>
            </a:r>
            <a:r>
              <a:rPr lang="en-US">
                <a:solidFill>
                  <a:srgbClr val="FF0066"/>
                </a:solidFill>
              </a:rPr>
              <a:t>1</a:t>
            </a:r>
            <a:r>
              <a:rPr lang="en-US"/>
              <a:t>  0  1  0  #  a  a  </a:t>
            </a:r>
            <a:r>
              <a:rPr lang="en-US">
                <a:solidFill>
                  <a:srgbClr val="FF0066"/>
                </a:solidFill>
              </a:rPr>
              <a:t>a</a:t>
            </a:r>
            <a:r>
              <a:rPr lang="en-US"/>
              <a:t>  #  </a:t>
            </a:r>
            <a:r>
              <a:rPr lang="en-US">
                <a:solidFill>
                  <a:srgbClr val="FF0066"/>
                </a:solidFill>
              </a:rPr>
              <a:t>b</a:t>
            </a:r>
            <a:r>
              <a:rPr lang="en-US"/>
              <a:t>  a  #  u</a:t>
            </a:r>
            <a:endParaRPr lang="en-US"/>
          </a:p>
        </p:txBody>
      </p:sp>
      <p:cxnSp>
        <p:nvCxnSpPr>
          <p:cNvPr id="33832" name="Line 40"/>
          <p:cNvCxnSpPr/>
          <p:nvPr/>
        </p:nvCxnSpPr>
        <p:spPr>
          <a:xfrm flipH="1">
            <a:off x="3563938" y="5589588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33" name="Line 41"/>
          <p:cNvCxnSpPr/>
          <p:nvPr/>
        </p:nvCxnSpPr>
        <p:spPr>
          <a:xfrm flipH="1">
            <a:off x="3924300" y="5589588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34" name="Line 42"/>
          <p:cNvCxnSpPr/>
          <p:nvPr/>
        </p:nvCxnSpPr>
        <p:spPr>
          <a:xfrm flipH="1">
            <a:off x="4140200" y="5589588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35" name="Line 43"/>
          <p:cNvCxnSpPr/>
          <p:nvPr/>
        </p:nvCxnSpPr>
        <p:spPr>
          <a:xfrm flipH="1">
            <a:off x="4427538" y="5589588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36" name="Line 44"/>
          <p:cNvCxnSpPr/>
          <p:nvPr/>
        </p:nvCxnSpPr>
        <p:spPr>
          <a:xfrm flipH="1">
            <a:off x="4787900" y="55165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37" name="Line 45"/>
          <p:cNvCxnSpPr/>
          <p:nvPr/>
        </p:nvCxnSpPr>
        <p:spPr>
          <a:xfrm flipH="1">
            <a:off x="5148263" y="5516563"/>
            <a:ext cx="0" cy="5762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38" name="Line 46"/>
          <p:cNvCxnSpPr/>
          <p:nvPr/>
        </p:nvCxnSpPr>
        <p:spPr>
          <a:xfrm flipH="1">
            <a:off x="5435600" y="55165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39" name="Line 47"/>
          <p:cNvCxnSpPr/>
          <p:nvPr/>
        </p:nvCxnSpPr>
        <p:spPr>
          <a:xfrm flipH="1">
            <a:off x="5724525" y="55165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40" name="Line 48"/>
          <p:cNvCxnSpPr/>
          <p:nvPr/>
        </p:nvCxnSpPr>
        <p:spPr>
          <a:xfrm flipH="1">
            <a:off x="6011863" y="55165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41" name="Line 49"/>
          <p:cNvCxnSpPr/>
          <p:nvPr/>
        </p:nvCxnSpPr>
        <p:spPr>
          <a:xfrm flipH="1">
            <a:off x="6372225" y="55165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42" name="Line 50"/>
          <p:cNvCxnSpPr/>
          <p:nvPr/>
        </p:nvCxnSpPr>
        <p:spPr>
          <a:xfrm flipH="1">
            <a:off x="6659563" y="5516563"/>
            <a:ext cx="0" cy="5762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43" name="Line 51"/>
          <p:cNvCxnSpPr/>
          <p:nvPr/>
        </p:nvCxnSpPr>
        <p:spPr>
          <a:xfrm flipH="1">
            <a:off x="6948488" y="55165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44" name="Line 52"/>
          <p:cNvCxnSpPr/>
          <p:nvPr/>
        </p:nvCxnSpPr>
        <p:spPr>
          <a:xfrm flipH="1">
            <a:off x="7235825" y="55165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3845" name="Line 53"/>
          <p:cNvCxnSpPr/>
          <p:nvPr/>
        </p:nvCxnSpPr>
        <p:spPr>
          <a:xfrm flipH="1">
            <a:off x="7667625" y="5516563"/>
            <a:ext cx="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33846" name="Rectangle 54"/>
          <p:cNvSpPr/>
          <p:nvPr/>
        </p:nvSpPr>
        <p:spPr>
          <a:xfrm>
            <a:off x="3203575" y="5516563"/>
            <a:ext cx="360363" cy="438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#</a:t>
            </a:r>
            <a:endParaRPr lang="en-US"/>
          </a:p>
        </p:txBody>
      </p:sp>
      <p:cxnSp>
        <p:nvCxnSpPr>
          <p:cNvPr id="33847" name="AutoShape 55"/>
          <p:cNvCxnSpPr>
            <a:stCxn id="33805" idx="3"/>
            <a:endCxn id="33846" idx="0"/>
          </p:cNvCxnSpPr>
          <p:nvPr/>
        </p:nvCxnSpPr>
        <p:spPr>
          <a:xfrm flipV="1">
            <a:off x="2051050" y="5516563"/>
            <a:ext cx="1333500" cy="288925"/>
          </a:xfrm>
          <a:prstGeom prst="bentConnector4">
            <a:avLst>
              <a:gd name="adj1" fmla="val 43212"/>
              <a:gd name="adj2" fmla="val 179120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3848" name="Line 56"/>
          <p:cNvCxnSpPr/>
          <p:nvPr/>
        </p:nvCxnSpPr>
        <p:spPr>
          <a:xfrm flipH="1">
            <a:off x="3995738" y="5157788"/>
            <a:ext cx="0" cy="287337"/>
          </a:xfrm>
          <a:prstGeom prst="line">
            <a:avLst/>
          </a:prstGeom>
          <a:noFill/>
          <a:ln>
            <a:solidFill>
              <a:schemeClr val="accent2"/>
            </a:solidFill>
            <a:miter/>
            <a:tailEnd type="triangle"/>
          </a:ln>
        </p:spPr>
      </p:cxnSp>
      <p:cxnSp>
        <p:nvCxnSpPr>
          <p:cNvPr id="33849" name="Line 57"/>
          <p:cNvCxnSpPr/>
          <p:nvPr/>
        </p:nvCxnSpPr>
        <p:spPr>
          <a:xfrm flipH="1">
            <a:off x="6156325" y="5229225"/>
            <a:ext cx="0" cy="215900"/>
          </a:xfrm>
          <a:prstGeom prst="line">
            <a:avLst/>
          </a:prstGeom>
          <a:noFill/>
          <a:ln>
            <a:solidFill>
              <a:schemeClr val="accent2"/>
            </a:solidFill>
            <a:miter/>
            <a:tailEnd type="triangle"/>
          </a:ln>
        </p:spPr>
      </p:cxnSp>
      <p:cxnSp>
        <p:nvCxnSpPr>
          <p:cNvPr id="33850" name="Line 58"/>
          <p:cNvCxnSpPr/>
          <p:nvPr/>
        </p:nvCxnSpPr>
        <p:spPr>
          <a:xfrm flipH="1">
            <a:off x="6804025" y="5229225"/>
            <a:ext cx="0" cy="215900"/>
          </a:xfrm>
          <a:prstGeom prst="line">
            <a:avLst/>
          </a:prstGeom>
          <a:noFill/>
          <a:ln>
            <a:solidFill>
              <a:schemeClr val="accent2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Rectangle 2"/>
          <p:cNvSpPr/>
          <p:nvPr>
            <p:ph type="title"/>
          </p:nvPr>
        </p:nvSpPr>
        <p:spPr>
          <a:xfrm>
            <a:off x="611188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400">
                <a:solidFill>
                  <a:srgbClr val="66FF33"/>
                </a:solidFill>
              </a:rPr>
              <a:t>A Brief History</a:t>
            </a:r>
            <a:r>
              <a:rPr lang="zh-CN" sz="3400"/>
              <a:t>: Hilbert</a:t>
            </a:r>
            <a:r>
              <a:rPr lang="zh-CN" sz="3400">
                <a:latin typeface="Arial"/>
              </a:rPr>
              <a:t>’</a:t>
            </a:r>
            <a:r>
              <a:rPr lang="zh-CN" sz="3400"/>
              <a:t>s Program</a:t>
            </a:r>
            <a:endParaRPr lang="zh-CN" sz="3400"/>
          </a:p>
        </p:txBody>
      </p:sp>
      <p:sp>
        <p:nvSpPr>
          <p:cNvPr id="11267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>
              <a:lnSpc>
                <a:spcPct val="80000"/>
              </a:lnSpc>
            </a:pPr>
            <a:r>
              <a:rPr lang="zh-CN" sz="2600"/>
              <a:t>Hilbert</a:t>
            </a:r>
            <a:r>
              <a:rPr lang="zh-CN" sz="2600">
                <a:latin typeface="Arial"/>
              </a:rPr>
              <a:t>’</a:t>
            </a:r>
            <a:r>
              <a:rPr lang="zh-CN" sz="2600"/>
              <a:t>s program </a:t>
            </a:r>
            <a:r>
              <a:rPr lang="zh-CN" sz="2000">
                <a:solidFill>
                  <a:srgbClr val="FF66CC"/>
                </a:solidFill>
              </a:rPr>
              <a:t>(from wikipedia)</a:t>
            </a:r>
            <a:endParaRPr lang="zh-CN" sz="2000">
              <a:solidFill>
                <a:srgbClr val="FF66CC"/>
              </a:solidFill>
            </a:endParaRPr>
          </a:p>
          <a:p>
            <a:pPr marL="571500" lvl="0" indent="-571500">
              <a:lnSpc>
                <a:spcPct val="80000"/>
              </a:lnSpc>
              <a:buFont typeface="Wingdings" charset="2"/>
              <a:buAutoNum type="circleNumDbPlain"/>
            </a:pPr>
            <a:r>
              <a:rPr lang="zh-CN" sz="2400">
                <a:solidFill>
                  <a:srgbClr val="0099FF"/>
                </a:solidFill>
              </a:rPr>
              <a:t>Axiomatization</a:t>
            </a:r>
            <a:r>
              <a:rPr lang="zh-CN" sz="2400"/>
              <a:t> of all mathematics</a:t>
            </a:r>
            <a:r>
              <a:rPr lang="zh-CN" sz="2600">
                <a:solidFill>
                  <a:srgbClr val="0099FF"/>
                </a:solidFill>
              </a:rPr>
              <a:t> </a:t>
            </a:r>
            <a:endParaRPr lang="zh-CN" sz="2600">
              <a:solidFill>
                <a:srgbClr val="0099FF"/>
              </a:solidFill>
            </a:endParaRPr>
          </a:p>
          <a:p>
            <a:pPr marL="571500" lvl="0" indent="-571500">
              <a:lnSpc>
                <a:spcPct val="80000"/>
              </a:lnSpc>
              <a:buFont typeface="Wingdings" charset="2"/>
              <a:buAutoNum type="circleNumDbPlain"/>
            </a:pPr>
            <a:r>
              <a:rPr lang="zh-CN" sz="2400">
                <a:solidFill>
                  <a:srgbClr val="0099FF"/>
                </a:solidFill>
              </a:rPr>
              <a:t>Completeness</a:t>
            </a:r>
            <a:r>
              <a:rPr lang="zh-CN" sz="2400"/>
              <a:t>: all true mathematical statements can be proved in the formalism </a:t>
            </a:r>
            <a:endParaRPr lang="zh-CN" sz="2400"/>
          </a:p>
          <a:p>
            <a:pPr marL="571500" lvl="0" indent="-571500">
              <a:lnSpc>
                <a:spcPct val="80000"/>
              </a:lnSpc>
              <a:buFont typeface="Wingdings" charset="2"/>
              <a:buAutoNum type="circleNumDbPlain"/>
            </a:pPr>
            <a:r>
              <a:rPr lang="zh-CN" sz="2400">
                <a:solidFill>
                  <a:srgbClr val="0099FF"/>
                </a:solidFill>
              </a:rPr>
              <a:t>Consistency</a:t>
            </a:r>
            <a:r>
              <a:rPr lang="zh-CN" sz="2400"/>
              <a:t>: no contradiction can be obtained in the formalism of mathematics </a:t>
            </a:r>
            <a:endParaRPr lang="zh-CN" sz="2400"/>
          </a:p>
          <a:p>
            <a:pPr marL="571500" lvl="0" indent="-571500">
              <a:lnSpc>
                <a:spcPct val="80000"/>
              </a:lnSpc>
              <a:buFont typeface="Wingdings" charset="2"/>
              <a:buAutoNum type="circleNumDbPlain"/>
            </a:pPr>
            <a:r>
              <a:rPr lang="zh-CN" sz="2400">
                <a:solidFill>
                  <a:srgbClr val="0099FF"/>
                </a:solidFill>
              </a:rPr>
              <a:t>Decidability</a:t>
            </a:r>
            <a:r>
              <a:rPr lang="zh-CN" sz="2400"/>
              <a:t>: there should be an </a:t>
            </a:r>
            <a:r>
              <a:rPr lang="zh-CN" sz="2400" i="1">
                <a:solidFill>
                  <a:schemeClr val="accent2"/>
                </a:solidFill>
              </a:rPr>
              <a:t>algorithm</a:t>
            </a:r>
            <a:r>
              <a:rPr lang="zh-CN" sz="2400"/>
              <a:t> for deciding the truth or falsity of any mathematical statement </a:t>
            </a:r>
            <a:endParaRPr lang="zh-CN" sz="2400"/>
          </a:p>
          <a:p>
            <a:pPr marL="571500" lvl="0" indent="-571500">
              <a:lnSpc>
                <a:spcPct val="80000"/>
              </a:lnSpc>
              <a:buNone/>
            </a:pPr>
            <a:endParaRPr lang="zh-CN" sz="2400"/>
          </a:p>
          <a:p>
            <a:pPr marL="571500" lvl="0" indent="-571500" algn="ctr">
              <a:lnSpc>
                <a:spcPct val="80000"/>
              </a:lnSpc>
              <a:buNone/>
            </a:pPr>
            <a:r>
              <a:rPr lang="zh-CN" sz="2400"/>
              <a:t>  </a:t>
            </a:r>
            <a:r>
              <a:rPr lang="zh-CN" sz="2400" b="1">
                <a:solidFill>
                  <a:srgbClr val="0000FF"/>
                </a:solidFill>
                <a:latin typeface="Arial"/>
              </a:rPr>
              <a:t>“</a:t>
            </a:r>
            <a:r>
              <a:rPr lang="zh-CN" sz="2600" b="1">
                <a:solidFill>
                  <a:srgbClr val="0000FF"/>
                </a:solidFill>
              </a:rPr>
              <a:t>We must know. We will know</a:t>
            </a:r>
            <a:r>
              <a:rPr lang="zh-CN" sz="2600" b="1">
                <a:solidFill>
                  <a:srgbClr val="0000FF"/>
                </a:solidFill>
                <a:latin typeface="Arial"/>
              </a:rPr>
              <a:t>”</a:t>
            </a:r>
            <a:r>
              <a:rPr lang="zh-CN" sz="2600">
                <a:solidFill>
                  <a:srgbClr val="0000FF"/>
                </a:solidFill>
              </a:rPr>
              <a:t>.</a:t>
            </a:r>
            <a:br>
              <a:rPr lang="zh-CN" sz="2600"/>
            </a:br>
            <a:endParaRPr lang="zh-CN"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Nondeterministic TM</a:t>
            </a:r>
            <a:r>
              <a:rPr lang="zh-CN">
                <a:latin typeface="Tahoma"/>
              </a:rPr>
              <a:t>’</a:t>
            </a:r>
            <a:r>
              <a:rPr lang="zh-CN"/>
              <a:t>s</a:t>
            </a:r>
            <a:endParaRPr lang="zh-CN"/>
          </a:p>
        </p:txBody>
      </p:sp>
      <p:sp>
        <p:nvSpPr>
          <p:cNvPr id="5124" name="Rectangle 3"/>
          <p:cNvSpPr/>
          <p:nvPr>
            <p:ph type="body" idx="1"/>
          </p:nvPr>
        </p:nvSpPr>
        <p:spPr>
          <a:xfrm>
            <a:off x="566738" y="1752600"/>
            <a:ext cx="7893050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/>
            <a:r>
              <a:rPr lang="zh-CN"/>
              <a:t>Allow the TM to have a choice of move at each step.</a:t>
            </a:r>
            <a:endParaRPr lang="zh-CN"/>
          </a:p>
          <a:p>
            <a:pPr marL="742950" lvl="1" indent="-285750"/>
            <a:r>
              <a:rPr lang="zh-CN"/>
              <a:t>Each choice is a state-symbol-direction triple, as for the deterministic TM.</a:t>
            </a:r>
            <a:endParaRPr lang="zh-CN"/>
          </a:p>
          <a:p>
            <a:pPr marL="342900" lvl="0" indent="-342900"/>
            <a:r>
              <a:rPr lang="zh-CN"/>
              <a:t>The TM accepts its input if any sequence of choices leads to an accepting state.</a:t>
            </a:r>
            <a:endParaRPr lang="zh-CN"/>
          </a:p>
        </p:txBody>
      </p:sp>
      <p:pic>
        <p:nvPicPr>
          <p:cNvPr id="5122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700338" y="4508500"/>
            <a:ext cx="3311525" cy="5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481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Computation tree of NTM</a:t>
            </a:r>
            <a:endParaRPr lang="zh-CN"/>
          </a:p>
        </p:txBody>
      </p:sp>
      <p:cxnSp>
        <p:nvCxnSpPr>
          <p:cNvPr id="34819" name="Line 3"/>
          <p:cNvCxnSpPr/>
          <p:nvPr/>
        </p:nvCxnSpPr>
        <p:spPr>
          <a:xfrm flipH="1">
            <a:off x="3059113" y="1989138"/>
            <a:ext cx="576262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20" name="Line 4"/>
          <p:cNvCxnSpPr/>
          <p:nvPr/>
        </p:nvCxnSpPr>
        <p:spPr>
          <a:xfrm>
            <a:off x="3635375" y="1989138"/>
            <a:ext cx="792163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21" name="Line 5"/>
          <p:cNvCxnSpPr/>
          <p:nvPr/>
        </p:nvCxnSpPr>
        <p:spPr>
          <a:xfrm flipH="1">
            <a:off x="2484438" y="2565400"/>
            <a:ext cx="574675" cy="6477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22" name="Line 6"/>
          <p:cNvCxnSpPr/>
          <p:nvPr/>
        </p:nvCxnSpPr>
        <p:spPr>
          <a:xfrm flipH="1">
            <a:off x="3059113" y="2565400"/>
            <a:ext cx="0" cy="5762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23" name="Line 7"/>
          <p:cNvCxnSpPr/>
          <p:nvPr/>
        </p:nvCxnSpPr>
        <p:spPr>
          <a:xfrm>
            <a:off x="3059113" y="2565400"/>
            <a:ext cx="576262" cy="5762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24" name="Line 8"/>
          <p:cNvCxnSpPr/>
          <p:nvPr/>
        </p:nvCxnSpPr>
        <p:spPr>
          <a:xfrm flipH="1">
            <a:off x="4140200" y="2420938"/>
            <a:ext cx="287338" cy="6477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25" name="Line 9"/>
          <p:cNvCxnSpPr/>
          <p:nvPr/>
        </p:nvCxnSpPr>
        <p:spPr>
          <a:xfrm>
            <a:off x="4427538" y="2420938"/>
            <a:ext cx="360362" cy="6477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26" name="Line 10"/>
          <p:cNvCxnSpPr/>
          <p:nvPr/>
        </p:nvCxnSpPr>
        <p:spPr>
          <a:xfrm>
            <a:off x="4427538" y="2420938"/>
            <a:ext cx="1439862" cy="576262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27" name="Line 11"/>
          <p:cNvCxnSpPr/>
          <p:nvPr/>
        </p:nvCxnSpPr>
        <p:spPr>
          <a:xfrm flipH="1">
            <a:off x="2339975" y="3213100"/>
            <a:ext cx="144463" cy="7921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28" name="Line 12"/>
          <p:cNvCxnSpPr/>
          <p:nvPr/>
        </p:nvCxnSpPr>
        <p:spPr>
          <a:xfrm flipH="1">
            <a:off x="1547813" y="3213100"/>
            <a:ext cx="936625" cy="7207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29" name="Line 13"/>
          <p:cNvCxnSpPr/>
          <p:nvPr/>
        </p:nvCxnSpPr>
        <p:spPr>
          <a:xfrm flipH="1">
            <a:off x="3059113" y="3141663"/>
            <a:ext cx="0" cy="8636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30" name="Line 14"/>
          <p:cNvCxnSpPr/>
          <p:nvPr/>
        </p:nvCxnSpPr>
        <p:spPr>
          <a:xfrm flipH="1">
            <a:off x="3419475" y="3141663"/>
            <a:ext cx="144463" cy="8636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31" name="Line 15"/>
          <p:cNvCxnSpPr/>
          <p:nvPr/>
        </p:nvCxnSpPr>
        <p:spPr>
          <a:xfrm>
            <a:off x="3635375" y="3213100"/>
            <a:ext cx="215900" cy="7207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32" name="Line 16"/>
          <p:cNvCxnSpPr/>
          <p:nvPr/>
        </p:nvCxnSpPr>
        <p:spPr>
          <a:xfrm>
            <a:off x="5867400" y="2997200"/>
            <a:ext cx="1441450" cy="8636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33" name="Line 17"/>
          <p:cNvCxnSpPr/>
          <p:nvPr/>
        </p:nvCxnSpPr>
        <p:spPr>
          <a:xfrm flipH="1">
            <a:off x="5867400" y="2997200"/>
            <a:ext cx="0" cy="7921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34" name="Line 18"/>
          <p:cNvCxnSpPr/>
          <p:nvPr/>
        </p:nvCxnSpPr>
        <p:spPr>
          <a:xfrm>
            <a:off x="5867400" y="2997200"/>
            <a:ext cx="504825" cy="7921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4835" name="Line 19"/>
          <p:cNvCxnSpPr/>
          <p:nvPr/>
        </p:nvCxnSpPr>
        <p:spPr>
          <a:xfrm flipH="1">
            <a:off x="5508625" y="3068638"/>
            <a:ext cx="358775" cy="7207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4836" name="Text Box 20"/>
          <p:cNvSpPr/>
          <p:nvPr/>
        </p:nvSpPr>
        <p:spPr>
          <a:xfrm>
            <a:off x="4335463" y="3587750"/>
            <a:ext cx="8064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latin typeface="Arial"/>
              </a:rPr>
              <a:t>……</a:t>
            </a:r>
            <a:r>
              <a:rPr lang="en-US"/>
              <a:t>..</a:t>
            </a:r>
            <a:endParaRPr lang="en-US"/>
          </a:p>
        </p:txBody>
      </p:sp>
      <p:sp>
        <p:nvSpPr>
          <p:cNvPr id="34837" name="Text Box 21"/>
          <p:cNvSpPr/>
          <p:nvPr/>
        </p:nvSpPr>
        <p:spPr>
          <a:xfrm>
            <a:off x="2200275" y="4895850"/>
            <a:ext cx="458788" cy="714375"/>
          </a:xfrm>
          <a:prstGeom prst="rect">
            <a:avLst/>
          </a:prstGeom>
          <a:noFill/>
          <a:ln>
            <a:noFill/>
          </a:ln>
        </p:spPr>
        <p:txBody>
          <a:bodyPr vert="vert"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latin typeface="Arial"/>
              </a:rPr>
              <a:t>……</a:t>
            </a:r>
            <a:r>
              <a:rPr lang="en-US"/>
              <a:t>..</a:t>
            </a:r>
            <a:endParaRPr lang="en-US"/>
          </a:p>
        </p:txBody>
      </p:sp>
      <p:sp>
        <p:nvSpPr>
          <p:cNvPr id="34838" name="Text Box 22"/>
          <p:cNvSpPr/>
          <p:nvPr/>
        </p:nvSpPr>
        <p:spPr>
          <a:xfrm>
            <a:off x="5795963" y="5038725"/>
            <a:ext cx="458787" cy="777875"/>
          </a:xfrm>
          <a:prstGeom prst="rect">
            <a:avLst/>
          </a:prstGeom>
          <a:noFill/>
          <a:ln>
            <a:noFill/>
          </a:ln>
        </p:spPr>
        <p:txBody>
          <a:bodyPr vert="vert"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latin typeface="Arial"/>
              </a:rPr>
              <a:t>………</a:t>
            </a:r>
            <a:endParaRPr lang="en-US"/>
          </a:p>
        </p:txBody>
      </p:sp>
      <p:sp>
        <p:nvSpPr>
          <p:cNvPr id="34839" name="Text Box 23"/>
          <p:cNvSpPr/>
          <p:nvPr/>
        </p:nvSpPr>
        <p:spPr>
          <a:xfrm>
            <a:off x="1311275" y="5819775"/>
            <a:ext cx="27971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0000FF"/>
                </a:solidFill>
              </a:rPr>
              <a:t>Depth first search? NO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4840" name="Text Box 24"/>
          <p:cNvSpPr/>
          <p:nvPr/>
        </p:nvSpPr>
        <p:spPr>
          <a:xfrm>
            <a:off x="5795963" y="1700213"/>
            <a:ext cx="20494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nondeterminism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4841" name="Text Box 25"/>
          <p:cNvSpPr/>
          <p:nvPr/>
        </p:nvSpPr>
        <p:spPr>
          <a:xfrm>
            <a:off x="3184525" y="22923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1</a:t>
            </a:r>
            <a:endParaRPr lang="en-US"/>
          </a:p>
        </p:txBody>
      </p:sp>
      <p:sp>
        <p:nvSpPr>
          <p:cNvPr id="34842" name="Text Box 26"/>
          <p:cNvSpPr/>
          <p:nvPr/>
        </p:nvSpPr>
        <p:spPr>
          <a:xfrm>
            <a:off x="4551363" y="20764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2</a:t>
            </a:r>
            <a:endParaRPr lang="en-US"/>
          </a:p>
        </p:txBody>
      </p:sp>
      <p:sp>
        <p:nvSpPr>
          <p:cNvPr id="34843" name="Text Box 27"/>
          <p:cNvSpPr/>
          <p:nvPr/>
        </p:nvSpPr>
        <p:spPr>
          <a:xfrm>
            <a:off x="2319338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1</a:t>
            </a:r>
            <a:endParaRPr lang="en-US"/>
          </a:p>
        </p:txBody>
      </p:sp>
      <p:sp>
        <p:nvSpPr>
          <p:cNvPr id="34844" name="Text Box 28"/>
          <p:cNvSpPr/>
          <p:nvPr/>
        </p:nvSpPr>
        <p:spPr>
          <a:xfrm>
            <a:off x="3040063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2</a:t>
            </a:r>
            <a:endParaRPr lang="en-US"/>
          </a:p>
        </p:txBody>
      </p:sp>
      <p:sp>
        <p:nvSpPr>
          <p:cNvPr id="34845" name="Text Box 29"/>
          <p:cNvSpPr/>
          <p:nvPr/>
        </p:nvSpPr>
        <p:spPr>
          <a:xfrm>
            <a:off x="3543300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3</a:t>
            </a:r>
            <a:endParaRPr lang="en-US"/>
          </a:p>
        </p:txBody>
      </p:sp>
      <p:sp>
        <p:nvSpPr>
          <p:cNvPr id="34846" name="Text Box 30"/>
          <p:cNvSpPr/>
          <p:nvPr/>
        </p:nvSpPr>
        <p:spPr>
          <a:xfrm>
            <a:off x="4048125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1</a:t>
            </a:r>
            <a:endParaRPr lang="en-US"/>
          </a:p>
        </p:txBody>
      </p:sp>
      <p:sp>
        <p:nvSpPr>
          <p:cNvPr id="34847" name="Text Box 31"/>
          <p:cNvSpPr/>
          <p:nvPr/>
        </p:nvSpPr>
        <p:spPr>
          <a:xfrm>
            <a:off x="4695825" y="279558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2</a:t>
            </a:r>
            <a:endParaRPr lang="en-US"/>
          </a:p>
        </p:txBody>
      </p:sp>
      <p:sp>
        <p:nvSpPr>
          <p:cNvPr id="34848" name="Text Box 32"/>
          <p:cNvSpPr/>
          <p:nvPr/>
        </p:nvSpPr>
        <p:spPr>
          <a:xfrm>
            <a:off x="5919788" y="27241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3</a:t>
            </a:r>
            <a:endParaRPr lang="en-US"/>
          </a:p>
        </p:txBody>
      </p:sp>
      <p:sp>
        <p:nvSpPr>
          <p:cNvPr id="34849" name="Text Box 33"/>
          <p:cNvSpPr/>
          <p:nvPr/>
        </p:nvSpPr>
        <p:spPr>
          <a:xfrm>
            <a:off x="5707063" y="2133600"/>
            <a:ext cx="343693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Each node is a configuration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584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Example: </a:t>
            </a:r>
            <a:r>
              <a:rPr lang="zh-CN" sz="3200">
                <a:solidFill>
                  <a:srgbClr val="0000FF"/>
                </a:solidFill>
              </a:rPr>
              <a:t>Computation tree</a:t>
            </a:r>
            <a:r>
              <a:rPr lang="zh-CN"/>
              <a:t> </a:t>
            </a:r>
            <a:endParaRPr lang="zh-CN"/>
          </a:p>
        </p:txBody>
      </p:sp>
      <p:sp>
        <p:nvSpPr>
          <p:cNvPr id="35843" name="Oval 3"/>
          <p:cNvSpPr/>
          <p:nvPr/>
        </p:nvSpPr>
        <p:spPr>
          <a:xfrm>
            <a:off x="2268538" y="2708275"/>
            <a:ext cx="647700" cy="7921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q0</a:t>
            </a:r>
            <a:endParaRPr lang="en-US"/>
          </a:p>
        </p:txBody>
      </p:sp>
      <p:sp>
        <p:nvSpPr>
          <p:cNvPr id="35844" name="Oval 4"/>
          <p:cNvSpPr/>
          <p:nvPr/>
        </p:nvSpPr>
        <p:spPr>
          <a:xfrm>
            <a:off x="5003800" y="2708275"/>
            <a:ext cx="647700" cy="7921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q1</a:t>
            </a:r>
            <a:endParaRPr lang="en-US"/>
          </a:p>
        </p:txBody>
      </p:sp>
      <p:sp>
        <p:nvSpPr>
          <p:cNvPr id="35845" name="Oval 5"/>
          <p:cNvSpPr/>
          <p:nvPr/>
        </p:nvSpPr>
        <p:spPr>
          <a:xfrm>
            <a:off x="3708400" y="4868863"/>
            <a:ext cx="647700" cy="79216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q2</a:t>
            </a:r>
            <a:endParaRPr lang="en-US"/>
          </a:p>
        </p:txBody>
      </p:sp>
      <p:cxnSp>
        <p:nvCxnSpPr>
          <p:cNvPr id="35846" name="AutoShape 6"/>
          <p:cNvCxnSpPr>
            <a:stCxn id="35843" idx="1"/>
            <a:endCxn id="35843" idx="7"/>
          </p:cNvCxnSpPr>
          <p:nvPr/>
        </p:nvCxnSpPr>
        <p:spPr>
          <a:xfrm rot="5400000" flipV="1">
            <a:off x="2591594" y="2596357"/>
            <a:ext cx="1587" cy="457200"/>
          </a:xfrm>
          <a:prstGeom prst="curvedConnector3">
            <a:avLst>
              <a:gd name="adj1" fmla="val -21700009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5847" name="Text Box 7"/>
          <p:cNvSpPr/>
          <p:nvPr/>
        </p:nvSpPr>
        <p:spPr>
          <a:xfrm>
            <a:off x="2339975" y="2060575"/>
            <a:ext cx="100806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0-&gt;1,R</a:t>
            </a:r>
            <a:endParaRPr lang="en-US"/>
          </a:p>
        </p:txBody>
      </p:sp>
      <p:cxnSp>
        <p:nvCxnSpPr>
          <p:cNvPr id="35848" name="Line 8"/>
          <p:cNvCxnSpPr/>
          <p:nvPr/>
        </p:nvCxnSpPr>
        <p:spPr>
          <a:xfrm>
            <a:off x="2916238" y="3141663"/>
            <a:ext cx="2087562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5849" name="Text Box 9"/>
          <p:cNvSpPr/>
          <p:nvPr/>
        </p:nvSpPr>
        <p:spPr>
          <a:xfrm>
            <a:off x="3471863" y="2724150"/>
            <a:ext cx="100806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1-&gt;0,R</a:t>
            </a:r>
            <a:endParaRPr lang="en-US"/>
          </a:p>
        </p:txBody>
      </p:sp>
      <p:cxnSp>
        <p:nvCxnSpPr>
          <p:cNvPr id="35850" name="AutoShape 10"/>
          <p:cNvCxnSpPr>
            <a:stCxn id="35844" idx="1"/>
            <a:endCxn id="35844" idx="7"/>
          </p:cNvCxnSpPr>
          <p:nvPr/>
        </p:nvCxnSpPr>
        <p:spPr>
          <a:xfrm rot="5400000" flipV="1">
            <a:off x="5326856" y="2596357"/>
            <a:ext cx="1587" cy="457200"/>
          </a:xfrm>
          <a:prstGeom prst="curvedConnector3">
            <a:avLst>
              <a:gd name="adj1" fmla="val -38800013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5851" name="Text Box 11"/>
          <p:cNvSpPr/>
          <p:nvPr/>
        </p:nvSpPr>
        <p:spPr>
          <a:xfrm>
            <a:off x="5416550" y="1931988"/>
            <a:ext cx="1169988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0 -&gt; 0,R</a:t>
            </a:r>
            <a:endParaRPr lang="en-US"/>
          </a:p>
          <a:p>
            <a:pPr marL="0" lvl="0" indent="0"/>
            <a:r>
              <a:rPr lang="en-US"/>
              <a:t>1 -&gt;1,R</a:t>
            </a:r>
            <a:endParaRPr lang="en-US"/>
          </a:p>
        </p:txBody>
      </p:sp>
      <p:cxnSp>
        <p:nvCxnSpPr>
          <p:cNvPr id="35852" name="AutoShape 12"/>
          <p:cNvCxnSpPr>
            <a:stCxn id="35844" idx="3"/>
            <a:endCxn id="35843" idx="5"/>
          </p:cNvCxnSpPr>
          <p:nvPr/>
        </p:nvCxnSpPr>
        <p:spPr>
          <a:xfrm rot="5400000">
            <a:off x="3959225" y="2246313"/>
            <a:ext cx="1588" cy="2278062"/>
          </a:xfrm>
          <a:prstGeom prst="curvedConnector3">
            <a:avLst>
              <a:gd name="adj1" fmla="val 21700009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5853" name="Text Box 13"/>
          <p:cNvSpPr/>
          <p:nvPr/>
        </p:nvSpPr>
        <p:spPr>
          <a:xfrm>
            <a:off x="3400425" y="3371850"/>
            <a:ext cx="1057275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0-&gt;0,L</a:t>
            </a:r>
            <a:endParaRPr lang="en-US"/>
          </a:p>
          <a:p>
            <a:pPr marL="0" lvl="0" indent="0"/>
            <a:r>
              <a:rPr lang="en-US"/>
              <a:t>1 -&gt;1,L</a:t>
            </a:r>
            <a:endParaRPr lang="en-US"/>
          </a:p>
        </p:txBody>
      </p:sp>
      <p:cxnSp>
        <p:nvCxnSpPr>
          <p:cNvPr id="35854" name="AutoShape 14"/>
          <p:cNvCxnSpPr>
            <a:stCxn id="35844" idx="4"/>
            <a:endCxn id="35845" idx="6"/>
          </p:cNvCxnSpPr>
          <p:nvPr/>
        </p:nvCxnSpPr>
        <p:spPr>
          <a:xfrm rot="5400000">
            <a:off x="3959225" y="3897313"/>
            <a:ext cx="1765300" cy="971550"/>
          </a:xfrm>
          <a:prstGeom prst="curvedConnector2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5855" name="Text Box 15"/>
          <p:cNvSpPr/>
          <p:nvPr/>
        </p:nvSpPr>
        <p:spPr>
          <a:xfrm>
            <a:off x="5056188" y="4308475"/>
            <a:ext cx="10302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B-&gt;B,R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686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Simulating NTM with DTM</a:t>
            </a:r>
            <a:endParaRPr lang="zh-CN"/>
          </a:p>
        </p:txBody>
      </p:sp>
      <p:cxnSp>
        <p:nvCxnSpPr>
          <p:cNvPr id="36867" name="Line 3"/>
          <p:cNvCxnSpPr/>
          <p:nvPr/>
        </p:nvCxnSpPr>
        <p:spPr>
          <a:xfrm>
            <a:off x="3059113" y="2276475"/>
            <a:ext cx="3241675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6868" name="Line 4"/>
          <p:cNvCxnSpPr/>
          <p:nvPr/>
        </p:nvCxnSpPr>
        <p:spPr>
          <a:xfrm>
            <a:off x="3059113" y="2708275"/>
            <a:ext cx="3241675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6869" name="Line 5"/>
          <p:cNvCxnSpPr/>
          <p:nvPr/>
        </p:nvCxnSpPr>
        <p:spPr>
          <a:xfrm flipH="1">
            <a:off x="3059113" y="2276475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6870" name="Line 6"/>
          <p:cNvCxnSpPr/>
          <p:nvPr/>
        </p:nvCxnSpPr>
        <p:spPr>
          <a:xfrm>
            <a:off x="3132138" y="3716338"/>
            <a:ext cx="3311525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6871" name="Line 7"/>
          <p:cNvCxnSpPr/>
          <p:nvPr/>
        </p:nvCxnSpPr>
        <p:spPr>
          <a:xfrm>
            <a:off x="3132138" y="4149725"/>
            <a:ext cx="338455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6872" name="Line 8"/>
          <p:cNvCxnSpPr/>
          <p:nvPr/>
        </p:nvCxnSpPr>
        <p:spPr>
          <a:xfrm flipH="1">
            <a:off x="3132138" y="3716338"/>
            <a:ext cx="0" cy="43338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6873" name="Line 9"/>
          <p:cNvCxnSpPr/>
          <p:nvPr/>
        </p:nvCxnSpPr>
        <p:spPr>
          <a:xfrm>
            <a:off x="3132138" y="5013325"/>
            <a:ext cx="4968875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6874" name="Line 10"/>
          <p:cNvCxnSpPr/>
          <p:nvPr/>
        </p:nvCxnSpPr>
        <p:spPr>
          <a:xfrm>
            <a:off x="3132138" y="5516563"/>
            <a:ext cx="4968875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36875" name="Line 11"/>
          <p:cNvCxnSpPr/>
          <p:nvPr/>
        </p:nvCxnSpPr>
        <p:spPr>
          <a:xfrm flipH="1">
            <a:off x="3132138" y="5013325"/>
            <a:ext cx="0" cy="503238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36876" name="Rectangle 12"/>
          <p:cNvSpPr/>
          <p:nvPr/>
        </p:nvSpPr>
        <p:spPr>
          <a:xfrm>
            <a:off x="1116013" y="3716338"/>
            <a:ext cx="503237" cy="5762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D</a:t>
            </a:r>
            <a:endParaRPr lang="en-US"/>
          </a:p>
        </p:txBody>
      </p:sp>
      <p:sp>
        <p:nvSpPr>
          <p:cNvPr id="36877" name="Text Box 13"/>
          <p:cNvSpPr/>
          <p:nvPr/>
        </p:nvSpPr>
        <p:spPr>
          <a:xfrm>
            <a:off x="3132138" y="2359025"/>
            <a:ext cx="15605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0  0  1  0  u</a:t>
            </a:r>
            <a:endParaRPr lang="en-US"/>
          </a:p>
        </p:txBody>
      </p:sp>
      <p:sp>
        <p:nvSpPr>
          <p:cNvPr id="36878" name="Text Box 14"/>
          <p:cNvSpPr/>
          <p:nvPr/>
        </p:nvSpPr>
        <p:spPr>
          <a:xfrm>
            <a:off x="3203575" y="3798888"/>
            <a:ext cx="220662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X  x  #  0  1  x  u</a:t>
            </a:r>
            <a:endParaRPr lang="en-US"/>
          </a:p>
        </p:txBody>
      </p:sp>
      <p:sp>
        <p:nvSpPr>
          <p:cNvPr id="36879" name="Text Box 15"/>
          <p:cNvSpPr/>
          <p:nvPr/>
        </p:nvSpPr>
        <p:spPr>
          <a:xfrm>
            <a:off x="3184525" y="5027613"/>
            <a:ext cx="3716338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1  2  3  3  2  3  1  2  1  1  3  u</a:t>
            </a:r>
            <a:endParaRPr lang="en-US"/>
          </a:p>
        </p:txBody>
      </p:sp>
      <p:sp>
        <p:nvSpPr>
          <p:cNvPr id="36880" name="Rectangle 16"/>
          <p:cNvSpPr/>
          <p:nvPr/>
        </p:nvSpPr>
        <p:spPr>
          <a:xfrm>
            <a:off x="3059113" y="2276475"/>
            <a:ext cx="287337" cy="431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0</a:t>
            </a:r>
            <a:endParaRPr lang="en-US"/>
          </a:p>
        </p:txBody>
      </p:sp>
      <p:sp>
        <p:nvSpPr>
          <p:cNvPr id="36881" name="Rectangle 17"/>
          <p:cNvSpPr/>
          <p:nvPr/>
        </p:nvSpPr>
        <p:spPr>
          <a:xfrm>
            <a:off x="3203575" y="3716338"/>
            <a:ext cx="287338" cy="431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x</a:t>
            </a:r>
            <a:endParaRPr lang="en-US"/>
          </a:p>
        </p:txBody>
      </p:sp>
      <p:sp>
        <p:nvSpPr>
          <p:cNvPr id="36882" name="Rectangle 18"/>
          <p:cNvSpPr/>
          <p:nvPr/>
        </p:nvSpPr>
        <p:spPr>
          <a:xfrm>
            <a:off x="3203575" y="5013325"/>
            <a:ext cx="287338" cy="431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/>
              <a:t>1</a:t>
            </a:r>
            <a:endParaRPr lang="en-US"/>
          </a:p>
        </p:txBody>
      </p:sp>
      <p:cxnSp>
        <p:nvCxnSpPr>
          <p:cNvPr id="36883" name="AutoShape 19"/>
          <p:cNvCxnSpPr>
            <a:stCxn id="36876" idx="0"/>
            <a:endCxn id="36880" idx="0"/>
          </p:cNvCxnSpPr>
          <p:nvPr/>
        </p:nvCxnSpPr>
        <p:spPr>
          <a:xfrm rot="16200000">
            <a:off x="1566068" y="2078832"/>
            <a:ext cx="1439863" cy="1835150"/>
          </a:xfrm>
          <a:prstGeom prst="bentConnector3">
            <a:avLst>
              <a:gd name="adj1" fmla="val 115875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6884" name="AutoShape 20"/>
          <p:cNvCxnSpPr>
            <a:stCxn id="36876" idx="3"/>
            <a:endCxn id="36881" idx="0"/>
          </p:cNvCxnSpPr>
          <p:nvPr/>
        </p:nvCxnSpPr>
        <p:spPr>
          <a:xfrm flipV="1">
            <a:off x="1619250" y="3716338"/>
            <a:ext cx="1728788" cy="288925"/>
          </a:xfrm>
          <a:prstGeom prst="bentConnector4">
            <a:avLst>
              <a:gd name="adj1" fmla="val 45824"/>
              <a:gd name="adj2" fmla="val 179120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6885" name="AutoShape 21"/>
          <p:cNvCxnSpPr>
            <a:stCxn id="36876" idx="2"/>
            <a:endCxn id="36882" idx="0"/>
          </p:cNvCxnSpPr>
          <p:nvPr/>
        </p:nvCxnSpPr>
        <p:spPr>
          <a:xfrm rot="16200000" flipH="1">
            <a:off x="1997869" y="3663156"/>
            <a:ext cx="720725" cy="1979613"/>
          </a:xfrm>
          <a:prstGeom prst="bentConnector3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36886" name="Text Box 22"/>
          <p:cNvSpPr/>
          <p:nvPr/>
        </p:nvSpPr>
        <p:spPr>
          <a:xfrm>
            <a:off x="6927850" y="2292350"/>
            <a:ext cx="13906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0000FF"/>
                </a:solidFill>
              </a:rPr>
              <a:t>Input tape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6887" name="Text Box 23"/>
          <p:cNvSpPr/>
          <p:nvPr/>
        </p:nvSpPr>
        <p:spPr>
          <a:xfrm>
            <a:off x="6927850" y="3732213"/>
            <a:ext cx="19939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0000FF"/>
                </a:solidFill>
              </a:rPr>
              <a:t>Simulation tape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6888" name="Text Box 24"/>
          <p:cNvSpPr/>
          <p:nvPr/>
        </p:nvSpPr>
        <p:spPr>
          <a:xfrm>
            <a:off x="7235825" y="5445125"/>
            <a:ext cx="1684338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0000FF"/>
                </a:solidFill>
              </a:rPr>
              <a:t>Address tape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6889" name="Text Box 25"/>
          <p:cNvSpPr/>
          <p:nvPr/>
        </p:nvSpPr>
        <p:spPr>
          <a:xfrm>
            <a:off x="2484438" y="5734050"/>
            <a:ext cx="54213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Update according to the lexicographical order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6"/>
          <p:cNvSpPr/>
          <p:nvPr/>
        </p:nvSpPr>
        <p:spPr>
          <a:xfrm>
            <a:off x="3635375" y="4221163"/>
            <a:ext cx="4373563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Simulate one branch of computation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1" name="Text Box 27"/>
          <p:cNvSpPr/>
          <p:nvPr/>
        </p:nvSpPr>
        <p:spPr>
          <a:xfrm>
            <a:off x="4140200" y="2708275"/>
            <a:ext cx="174466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Never altered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789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Other models of Computation</a:t>
            </a:r>
            <a:endParaRPr lang="zh-CN"/>
          </a:p>
        </p:txBody>
      </p:sp>
      <p:sp>
        <p:nvSpPr>
          <p:cNvPr id="37891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en-US"/>
              <a:t>Partial computable function (Kleene)</a:t>
            </a:r>
            <a:endParaRPr lang="en-US"/>
          </a:p>
          <a:p>
            <a:pPr marL="908050" lvl="1" indent="-436562">
              <a:buFont typeface="Wingdings" charset="2"/>
            </a:pPr>
            <a:r>
              <a:rPr lang="en-US">
                <a:solidFill>
                  <a:srgbClr val="FF6600"/>
                </a:solidFill>
              </a:rPr>
              <a:t>Computable mathematics</a:t>
            </a:r>
            <a:endParaRPr lang="en-US">
              <a:solidFill>
                <a:srgbClr val="FF6600"/>
              </a:solidFill>
            </a:endParaRPr>
          </a:p>
          <a:p>
            <a:pPr marL="469900" lvl="0" indent="-469900"/>
            <a:r>
              <a:rPr lang="en-US"/>
              <a:t>Lambda calculus (Church)</a:t>
            </a:r>
            <a:endParaRPr lang="en-US"/>
          </a:p>
          <a:p>
            <a:pPr marL="908050" lvl="1" indent="-436562">
              <a:buFont typeface="Wingdings" charset="2"/>
            </a:pPr>
            <a:r>
              <a:rPr lang="en-US">
                <a:solidFill>
                  <a:srgbClr val="FF6600"/>
                </a:solidFill>
              </a:rPr>
              <a:t>Programming languages</a:t>
            </a:r>
            <a:endParaRPr lang="en-US">
              <a:solidFill>
                <a:srgbClr val="FF6600"/>
              </a:solidFill>
            </a:endParaRPr>
          </a:p>
          <a:p>
            <a:pPr marL="469900" lvl="0" indent="-469900"/>
            <a:r>
              <a:rPr lang="en-US"/>
              <a:t>Register machines</a:t>
            </a:r>
            <a:endParaRPr lang="en-US"/>
          </a:p>
          <a:p>
            <a:pPr marL="908050" lvl="1" indent="-436562">
              <a:buFont typeface="Wingdings" charset="2"/>
              <a:buChar char="u"/>
            </a:pPr>
            <a:r>
              <a:rPr lang="en-US">
                <a:solidFill>
                  <a:srgbClr val="FF6600"/>
                </a:solidFill>
              </a:rPr>
              <a:t>Computability theory</a:t>
            </a:r>
            <a:endParaRPr lang="en-US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Church-Turing thesis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6148" name="Rectangle 3"/>
          <p:cNvSpPr/>
          <p:nvPr>
            <p:ph type="body" idx="1"/>
          </p:nvPr>
        </p:nvSpPr>
        <p:spPr>
          <a:xfrm>
            <a:off x="539750" y="1773238"/>
            <a:ext cx="7966075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buNone/>
            </a:pPr>
            <a:endParaRPr lang="zh-CN"/>
          </a:p>
          <a:p>
            <a:pPr marL="469900" lvl="0" indent="-469900">
              <a:buNone/>
            </a:pPr>
            <a:endParaRPr lang="zh-CN"/>
          </a:p>
          <a:p>
            <a:pPr marL="469900" lvl="0" indent="-469900">
              <a:buNone/>
            </a:pPr>
            <a:r>
              <a:rPr lang="zh-CN"/>
              <a:t>                       </a:t>
            </a:r>
            <a:endParaRPr lang="zh-CN" b="1">
              <a:solidFill>
                <a:srgbClr val="0000FF"/>
              </a:solidFill>
            </a:endParaRPr>
          </a:p>
        </p:txBody>
      </p:sp>
      <p:sp>
        <p:nvSpPr>
          <p:cNvPr id="6149" name="Rectangle 4"/>
          <p:cNvSpPr/>
          <p:nvPr/>
        </p:nvSpPr>
        <p:spPr>
          <a:xfrm>
            <a:off x="1187450" y="2636838"/>
            <a:ext cx="2160588" cy="9858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>
                <a:solidFill>
                  <a:srgbClr val="0000FF"/>
                </a:solidFill>
              </a:rPr>
              <a:t>Intuitive</a:t>
            </a:r>
            <a:r>
              <a:rPr lang="en-US"/>
              <a:t> notion </a:t>
            </a:r>
            <a:endParaRPr lang="en-US"/>
          </a:p>
          <a:p>
            <a:pPr marL="0" lvl="0" indent="0" algn="ctr"/>
            <a:r>
              <a:rPr lang="en-US"/>
              <a:t>of algorithm</a:t>
            </a:r>
            <a:endParaRPr lang="en-US"/>
          </a:p>
        </p:txBody>
      </p:sp>
      <p:sp>
        <p:nvSpPr>
          <p:cNvPr id="6150" name="Rectangle 5"/>
          <p:cNvSpPr/>
          <p:nvPr/>
        </p:nvSpPr>
        <p:spPr>
          <a:xfrm>
            <a:off x="4787900" y="2708275"/>
            <a:ext cx="2160588" cy="9874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>
                <a:solidFill>
                  <a:srgbClr val="0000FF"/>
                </a:solidFill>
              </a:rPr>
              <a:t>Turing machine</a:t>
            </a:r>
            <a:endParaRPr lang="en-US">
              <a:solidFill>
                <a:srgbClr val="0000FF"/>
              </a:solidFill>
            </a:endParaRPr>
          </a:p>
          <a:p>
            <a:pPr marL="0" lvl="0" indent="0" algn="ctr"/>
            <a:r>
              <a:rPr lang="en-US"/>
              <a:t> algorithm</a:t>
            </a:r>
            <a:endParaRPr lang="en-US"/>
          </a:p>
        </p:txBody>
      </p:sp>
      <p:sp>
        <p:nvSpPr>
          <p:cNvPr id="6151" name="Text Box 6"/>
          <p:cNvSpPr/>
          <p:nvPr/>
        </p:nvSpPr>
        <p:spPr>
          <a:xfrm>
            <a:off x="1671638" y="4884738"/>
            <a:ext cx="6235700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An  algorithm</a:t>
            </a:r>
            <a:r>
              <a:rPr lang="en-US"/>
              <a:t> </a:t>
            </a:r>
            <a:r>
              <a:rPr lang="en-US">
                <a:solidFill>
                  <a:srgbClr val="0066FF"/>
                </a:solidFill>
              </a:rPr>
              <a:t>is a finite collection of instructions for </a:t>
            </a:r>
            <a:endParaRPr lang="en-US">
              <a:solidFill>
                <a:srgbClr val="0066FF"/>
              </a:solidFill>
            </a:endParaRPr>
          </a:p>
          <a:p>
            <a:pPr marL="0" lvl="0" indent="0"/>
            <a:r>
              <a:rPr lang="en-US">
                <a:solidFill>
                  <a:srgbClr val="0066FF"/>
                </a:solidFill>
              </a:rPr>
              <a:t>carrying out some task. 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6152" name="Text Box 7"/>
          <p:cNvSpPr/>
          <p:nvPr/>
        </p:nvSpPr>
        <p:spPr>
          <a:xfrm>
            <a:off x="971550" y="4005263"/>
            <a:ext cx="26574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f=2x+1 is continuous</a:t>
            </a:r>
            <a:endParaRPr lang="en-US"/>
          </a:p>
        </p:txBody>
      </p:sp>
      <p:sp>
        <p:nvSpPr>
          <p:cNvPr id="6153" name="Text Box 8"/>
          <p:cNvSpPr/>
          <p:nvPr/>
        </p:nvSpPr>
        <p:spPr>
          <a:xfrm>
            <a:off x="3759200" y="3948113"/>
            <a:ext cx="3714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=</a:t>
            </a:r>
            <a:endParaRPr lang="en-US"/>
          </a:p>
        </p:txBody>
      </p:sp>
      <p:sp>
        <p:nvSpPr>
          <p:cNvPr id="6154" name="Text Box 9"/>
          <p:cNvSpPr/>
          <p:nvPr/>
        </p:nvSpPr>
        <p:spPr>
          <a:xfrm>
            <a:off x="4787900" y="3860800"/>
            <a:ext cx="23653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en-US"/>
          </a:p>
        </p:txBody>
      </p:sp>
      <p:sp>
        <p:nvSpPr>
          <p:cNvPr id="6155" name="Text Box 10"/>
          <p:cNvSpPr/>
          <p:nvPr/>
        </p:nvSpPr>
        <p:spPr>
          <a:xfrm>
            <a:off x="4500563" y="4005263"/>
            <a:ext cx="34702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/>
              <a:t>Prove by               definition</a:t>
            </a:r>
            <a:endParaRPr lang="en-US"/>
          </a:p>
        </p:txBody>
      </p:sp>
      <p:pic>
        <p:nvPicPr>
          <p:cNvPr id="6146" name="Object 11"/>
          <p:cNvPicPr/>
          <p:nvPr>
            <p:ph idx="2"/>
          </p:nvPr>
        </p:nvPicPr>
        <p:blipFill>
          <a:blip r:embed="rId2"/>
          <a:stretch/>
        </p:blipFill>
        <p:spPr>
          <a:xfrm>
            <a:off x="5795963" y="3933825"/>
            <a:ext cx="8636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6" name="Text Box 12"/>
          <p:cNvSpPr/>
          <p:nvPr/>
        </p:nvSpPr>
        <p:spPr>
          <a:xfrm>
            <a:off x="3832225" y="2940050"/>
            <a:ext cx="3714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rgbClr val="FF0066"/>
                </a:solidFill>
              </a:rPr>
              <a:t>=</a:t>
            </a:r>
            <a:endParaRPr 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891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Descriptions of Turing machines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38915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en-US"/>
              <a:t>Formal description</a:t>
            </a:r>
            <a:endParaRPr lang="en-US"/>
          </a:p>
          <a:p>
            <a:pPr marL="469900" lvl="0" indent="-469900"/>
            <a:r>
              <a:rPr lang="en-US"/>
              <a:t>Implementation description</a:t>
            </a:r>
            <a:endParaRPr lang="en-US"/>
          </a:p>
          <a:p>
            <a:pPr marL="908050" lvl="1" indent="-436562">
              <a:buFont typeface="Wingdings" charset="2"/>
            </a:pPr>
            <a:r>
              <a:rPr lang="en-US"/>
              <a:t>Describe the way that the TM moves its head and the way that it stores data on its tape</a:t>
            </a:r>
            <a:endParaRPr lang="en-US"/>
          </a:p>
          <a:p>
            <a:pPr marL="469900" lvl="0" indent="-469900"/>
            <a:r>
              <a:rPr lang="en-US"/>
              <a:t>High-level description</a:t>
            </a:r>
            <a:endParaRPr lang="en-US"/>
          </a:p>
          <a:p>
            <a:pPr marL="908050" lvl="1" indent="-436562">
              <a:buFont typeface="Wingdings" charset="2"/>
              <a:buChar char="l"/>
            </a:pPr>
            <a:r>
              <a:rPr lang="en-US"/>
              <a:t>Describe </a:t>
            </a:r>
            <a:r>
              <a:rPr lang="en-US">
                <a:solidFill>
                  <a:srgbClr val="0000CC"/>
                </a:solidFill>
              </a:rPr>
              <a:t>an algorithm</a:t>
            </a:r>
            <a:r>
              <a:rPr lang="en-US"/>
              <a:t>, and don</a:t>
            </a:r>
            <a:r>
              <a:rPr lang="en-US">
                <a:latin typeface="Arial"/>
              </a:rPr>
              <a:t>’</a:t>
            </a:r>
            <a:r>
              <a:rPr lang="en-US"/>
              <a:t>t need to mention how the machine manages its tape or head. </a:t>
            </a:r>
            <a:endParaRPr lang="en-US"/>
          </a:p>
        </p:txBody>
      </p:sp>
      <p:cxnSp>
        <p:nvCxnSpPr>
          <p:cNvPr id="38916" name="Line 4"/>
          <p:cNvCxnSpPr/>
          <p:nvPr/>
        </p:nvCxnSpPr>
        <p:spPr>
          <a:xfrm flipH="1">
            <a:off x="827088" y="2133600"/>
            <a:ext cx="0" cy="287338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8917" name="Line 5"/>
          <p:cNvCxnSpPr/>
          <p:nvPr/>
        </p:nvCxnSpPr>
        <p:spPr>
          <a:xfrm flipH="1">
            <a:off x="827088" y="2781300"/>
            <a:ext cx="0" cy="14398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8918" name="Line 6"/>
          <p:cNvCxnSpPr/>
          <p:nvPr/>
        </p:nvCxnSpPr>
        <p:spPr>
          <a:xfrm flipH="1" flipV="1">
            <a:off x="971550" y="2205038"/>
            <a:ext cx="287338" cy="2736850"/>
          </a:xfrm>
          <a:prstGeom prst="line">
            <a:avLst/>
          </a:prstGeom>
          <a:noFill/>
          <a:ln w="38100">
            <a:solidFill>
              <a:srgbClr val="0000FF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2800">
                <a:solidFill>
                  <a:srgbClr val="66FF33"/>
                </a:solidFill>
              </a:rPr>
              <a:t>History</a:t>
            </a:r>
            <a:r>
              <a:rPr lang="zh-CN" sz="2800"/>
              <a:t>: Godel</a:t>
            </a:r>
            <a:r>
              <a:rPr lang="zh-CN" sz="2800">
                <a:latin typeface="Arial"/>
              </a:rPr>
              <a:t>’</a:t>
            </a:r>
            <a:r>
              <a:rPr lang="zh-CN" sz="2800"/>
              <a:t>s Incomplete Theorems</a:t>
            </a:r>
            <a:endParaRPr lang="zh-CN" sz="2800"/>
          </a:p>
        </p:txBody>
      </p:sp>
      <p:sp>
        <p:nvSpPr>
          <p:cNvPr id="12291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None/>
            </a:pPr>
            <a:r>
              <a:rPr lang="zh-CN" sz="2800"/>
              <a:t>Godel</a:t>
            </a:r>
            <a:r>
              <a:rPr lang="zh-CN" sz="2800">
                <a:latin typeface="Arial"/>
              </a:rPr>
              <a:t>’</a:t>
            </a:r>
            <a:r>
              <a:rPr lang="zh-CN" sz="2800"/>
              <a:t>s first incomplete Theorem</a:t>
            </a:r>
            <a:endParaRPr lang="zh-CN" sz="2800"/>
          </a:p>
          <a:p>
            <a:pPr marL="469900" lvl="0" indent="-469900">
              <a:buFont typeface="Wingdings" charset="2"/>
            </a:pPr>
            <a:r>
              <a:rPr lang="zh-CN" sz="2400"/>
              <a:t>no consistent system of axioms whose theorems can be </a:t>
            </a:r>
            <a:r>
              <a:rPr lang="zh-CN" sz="2400">
                <a:solidFill>
                  <a:srgbClr val="0000FF"/>
                </a:solidFill>
              </a:rPr>
              <a:t>listed by an "effective procedure"</a:t>
            </a:r>
            <a:r>
              <a:rPr lang="zh-CN" sz="2400"/>
              <a:t> (essentially, a computer program) is capable of proving all facts about the natural numbers.</a:t>
            </a:r>
            <a:endParaRPr lang="zh-CN" sz="2400"/>
          </a:p>
          <a:p>
            <a:pPr marL="469900" lvl="0" indent="-469900">
              <a:buNone/>
            </a:pPr>
            <a:endParaRPr lang="zh-CN" sz="2400"/>
          </a:p>
          <a:p>
            <a:pPr marL="469900" lvl="0" indent="-469900">
              <a:buFont typeface="Wingdings" charset="2"/>
            </a:pPr>
            <a:r>
              <a:rPr lang="zh-CN" sz="2000"/>
              <a:t>However, in 1940</a:t>
            </a:r>
            <a:r>
              <a:rPr lang="zh-CN" sz="2000">
                <a:latin typeface="Arial"/>
              </a:rPr>
              <a:t>’</a:t>
            </a:r>
            <a:r>
              <a:rPr lang="zh-CN" sz="2000"/>
              <a:t>s Tarski showed that the first order theory of the real numbers with addition and multiplication is </a:t>
            </a:r>
            <a:r>
              <a:rPr lang="zh-CN" sz="2000">
                <a:solidFill>
                  <a:schemeClr val="accent2"/>
                </a:solidFill>
              </a:rPr>
              <a:t>decidable</a:t>
            </a:r>
            <a:r>
              <a:rPr lang="zh-CN" sz="2000"/>
              <a:t>.  In this sense,  number theory is </a:t>
            </a:r>
            <a:r>
              <a:rPr lang="zh-CN" sz="2000">
                <a:solidFill>
                  <a:srgbClr val="0000FF"/>
                </a:solidFill>
              </a:rPr>
              <a:t>more difficult</a:t>
            </a:r>
            <a:r>
              <a:rPr lang="zh-CN" sz="2000"/>
              <a:t> than real analysis to computer scientists. </a:t>
            </a:r>
            <a:endParaRPr 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8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FF"/>
                </a:solidFill>
              </a:rPr>
              <a:t>Goedel</a:t>
            </a:r>
            <a:r>
              <a:rPr lang="zh-CN" sz="3200">
                <a:solidFill>
                  <a:srgbClr val="0000FF"/>
                </a:solidFill>
                <a:latin typeface="Arial"/>
              </a:rPr>
              <a:t>’</a:t>
            </a:r>
            <a:r>
              <a:rPr lang="zh-CN" sz="3200">
                <a:solidFill>
                  <a:srgbClr val="0000FF"/>
                </a:solidFill>
              </a:rPr>
              <a:t>s proof</a:t>
            </a:r>
            <a:endParaRPr lang="zh-CN" sz="3200">
              <a:solidFill>
                <a:srgbClr val="0000FF"/>
              </a:solidFill>
            </a:endParaRPr>
          </a:p>
        </p:txBody>
      </p:sp>
      <p:sp>
        <p:nvSpPr>
          <p:cNvPr id="1029" name="Rectangle 3"/>
          <p:cNvSpPr/>
          <p:nvPr>
            <p:ph type="body" idx="1"/>
          </p:nvPr>
        </p:nvSpPr>
        <p:spPr>
          <a:xfrm>
            <a:off x="566738" y="1752600"/>
            <a:ext cx="8037512" cy="4268788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 sz="2400"/>
              <a:t>Goedel numbering</a:t>
            </a:r>
            <a:endParaRPr lang="zh-CN" sz="2400"/>
          </a:p>
          <a:p>
            <a:pPr marL="469900" lvl="0" indent="-469900"/>
            <a:r>
              <a:rPr lang="zh-CN" sz="2400">
                <a:solidFill>
                  <a:srgbClr val="0000FF"/>
                </a:solidFill>
              </a:rPr>
              <a:t>Primitive recursive function</a:t>
            </a:r>
            <a:endParaRPr lang="zh-CN" sz="2400">
              <a:solidFill>
                <a:srgbClr val="0000FF"/>
              </a:solidFill>
            </a:endParaRPr>
          </a:p>
          <a:p>
            <a:pPr marL="469900" lvl="0" indent="-469900">
              <a:buNone/>
            </a:pPr>
            <a:endParaRPr lang="zh-CN" sz="2400">
              <a:solidFill>
                <a:srgbClr val="0000FF"/>
              </a:solidFill>
            </a:endParaRPr>
          </a:p>
          <a:p>
            <a:pPr marL="469900" lvl="0" indent="-469900">
              <a:buNone/>
            </a:pPr>
            <a:endParaRPr lang="zh-CN" sz="2400">
              <a:solidFill>
                <a:srgbClr val="0000FF"/>
              </a:solidFill>
            </a:endParaRPr>
          </a:p>
          <a:p>
            <a:pPr marL="469900" lvl="0" indent="-469900"/>
            <a:r>
              <a:rPr lang="zh-CN" sz="2400"/>
              <a:t>Self-reference: </a:t>
            </a:r>
            <a:r>
              <a:rPr lang="zh-CN" sz="2000">
                <a:solidFill>
                  <a:srgbClr val="FF66CC"/>
                </a:solidFill>
              </a:rPr>
              <a:t>Liar Paradox</a:t>
            </a:r>
            <a:endParaRPr lang="zh-CN" sz="2000">
              <a:solidFill>
                <a:srgbClr val="FF66CC"/>
              </a:solidFill>
            </a:endParaRPr>
          </a:p>
          <a:p>
            <a:pPr marL="469900" lvl="0" indent="-469900">
              <a:buNone/>
            </a:pPr>
            <a:endParaRPr lang="zh-CN"/>
          </a:p>
          <a:p>
            <a:pPr marL="469900" lvl="0" indent="-469900">
              <a:buNone/>
            </a:pPr>
            <a:endParaRPr lang="zh-CN"/>
          </a:p>
        </p:txBody>
      </p:sp>
      <p:pic>
        <p:nvPicPr>
          <p:cNvPr id="1026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700338" y="4076700"/>
            <a:ext cx="2232025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2339975" y="2708275"/>
            <a:ext cx="3384550" cy="88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4" name="Rectangle 2"/>
          <p:cNvSpPr/>
          <p:nvPr>
            <p:ph type="title"/>
          </p:nvPr>
        </p:nvSpPr>
        <p:spPr>
          <a:xfrm>
            <a:off x="611188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/>
              <a:t>Goedel and Turing </a:t>
            </a:r>
            <a:r>
              <a:rPr lang="zh-CN" sz="2800">
                <a:solidFill>
                  <a:srgbClr val="0000FF"/>
                </a:solidFill>
              </a:rPr>
              <a:t>(1931-1936)</a:t>
            </a:r>
            <a:endParaRPr lang="zh-CN" sz="2800">
              <a:solidFill>
                <a:srgbClr val="0000FF"/>
              </a:solidFill>
            </a:endParaRPr>
          </a:p>
        </p:txBody>
      </p:sp>
      <p:pic>
        <p:nvPicPr>
          <p:cNvPr id="13315" name="Picture 3"/>
          <p:cNvPicPr/>
          <p:nvPr>
            <p:ph idx="1"/>
          </p:nvPr>
        </p:nvPicPr>
        <p:blipFill>
          <a:blip r:embed="rId2"/>
          <a:stretch/>
        </p:blipFill>
        <p:spPr>
          <a:xfrm>
            <a:off x="1116013" y="1773238"/>
            <a:ext cx="3316287" cy="4319587"/>
          </a:xfrm>
          <a:prstGeom prst="rect">
            <a:avLst/>
          </a:prstGeom>
          <a:noFill/>
          <a:ln>
            <a:miter/>
          </a:ln>
        </p:spPr>
      </p:pic>
      <p:pic>
        <p:nvPicPr>
          <p:cNvPr id="13316" name="Picture 4"/>
          <p:cNvPicPr/>
          <p:nvPr>
            <p:ph idx="2"/>
          </p:nvPr>
        </p:nvPicPr>
        <p:blipFill>
          <a:blip r:embed="rId3"/>
          <a:stretch/>
        </p:blipFill>
        <p:spPr>
          <a:xfrm>
            <a:off x="5173663" y="1773238"/>
            <a:ext cx="2852737" cy="4392612"/>
          </a:xfrm>
          <a:prstGeom prst="rect">
            <a:avLst/>
          </a:prstGeom>
          <a:noFill/>
          <a:ln>
            <a:miter/>
          </a:ln>
        </p:spPr>
      </p:pic>
      <p:sp>
        <p:nvSpPr>
          <p:cNvPr id="13317" name="Text Box 5"/>
          <p:cNvSpPr/>
          <p:nvPr/>
        </p:nvSpPr>
        <p:spPr>
          <a:xfrm>
            <a:off x="5110163" y="6216650"/>
            <a:ext cx="3444875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>
                <a:solidFill>
                  <a:schemeClr val="accent2"/>
                </a:solidFill>
              </a:rPr>
              <a:t>(1912-1954)</a:t>
            </a:r>
            <a:endParaRPr lang="en-US">
              <a:solidFill>
                <a:schemeClr val="accent2"/>
              </a:solidFill>
            </a:endParaRPr>
          </a:p>
          <a:p>
            <a:pPr marL="0" lvl="0" indent="0" algn="ctr"/>
            <a:r>
              <a:rPr lang="en-US">
                <a:solidFill>
                  <a:srgbClr val="0000FF"/>
                </a:solidFill>
              </a:rPr>
              <a:t>This year is the Turing year!</a:t>
            </a:r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Picture of a Turing Machine</a:t>
            </a:r>
            <a:r>
              <a:rPr lang="zh-CN"/>
              <a:t> </a:t>
            </a:r>
            <a:r>
              <a:rPr lang="zh-CN" sz="3200">
                <a:solidFill>
                  <a:srgbClr val="0000FF"/>
                </a:solidFill>
              </a:rPr>
              <a:t>(TM)</a:t>
            </a:r>
            <a:endParaRPr lang="zh-CN" sz="320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3851275" y="2924175"/>
            <a:ext cx="1066800" cy="990600"/>
          </a:xfrm>
          <a:prstGeom prst="rect">
            <a:avLst/>
          </a:prstGeom>
          <a:solidFill>
            <a:srgbClr val="CC99FF">
              <a:alpha val="50195"/>
            </a:srgbClr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en-US" sz="2400">
                <a:latin typeface="Tahoma"/>
              </a:rPr>
              <a:t>State</a:t>
            </a:r>
            <a:endParaRPr lang="en-US" sz="2400">
              <a:latin typeface="Tahoma"/>
            </a:endParaRPr>
          </a:p>
        </p:txBody>
      </p:sp>
      <p:cxnSp>
        <p:nvCxnSpPr>
          <p:cNvPr id="14340" name="Line 4"/>
          <p:cNvCxnSpPr/>
          <p:nvPr/>
        </p:nvCxnSpPr>
        <p:spPr>
          <a:xfrm flipH="1">
            <a:off x="41910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4341" name="Line 5"/>
          <p:cNvCxnSpPr/>
          <p:nvPr/>
        </p:nvCxnSpPr>
        <p:spPr>
          <a:xfrm flipH="1">
            <a:off x="47244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4342" name="Line 6"/>
          <p:cNvCxnSpPr/>
          <p:nvPr/>
        </p:nvCxnSpPr>
        <p:spPr>
          <a:xfrm flipH="1">
            <a:off x="52578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4343" name="Line 7"/>
          <p:cNvCxnSpPr/>
          <p:nvPr/>
        </p:nvCxnSpPr>
        <p:spPr>
          <a:xfrm flipH="1">
            <a:off x="57912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4344" name="Line 8"/>
          <p:cNvCxnSpPr/>
          <p:nvPr/>
        </p:nvCxnSpPr>
        <p:spPr>
          <a:xfrm flipH="1">
            <a:off x="36576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4345" name="Line 9"/>
          <p:cNvCxnSpPr/>
          <p:nvPr/>
        </p:nvCxnSpPr>
        <p:spPr>
          <a:xfrm flipH="1">
            <a:off x="3124200" y="45720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4346" name="Text Box 10"/>
          <p:cNvSpPr/>
          <p:nvPr/>
        </p:nvSpPr>
        <p:spPr>
          <a:xfrm>
            <a:off x="1547813" y="3141663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 sz="2400">
              <a:latin typeface="Tahoma"/>
            </a:endParaRPr>
          </a:p>
        </p:txBody>
      </p:sp>
      <p:sp>
        <p:nvSpPr>
          <p:cNvPr id="14347" name="Text Box 11"/>
          <p:cNvSpPr/>
          <p:nvPr/>
        </p:nvSpPr>
        <p:spPr>
          <a:xfrm>
            <a:off x="6248400" y="4495800"/>
            <a:ext cx="6508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. . .</a:t>
            </a:r>
            <a:endParaRPr lang="en-US" sz="2400">
              <a:latin typeface="Tahoma"/>
            </a:endParaRPr>
          </a:p>
        </p:txBody>
      </p:sp>
      <p:sp>
        <p:nvSpPr>
          <p:cNvPr id="14348" name="Text Box 12"/>
          <p:cNvSpPr/>
          <p:nvPr/>
        </p:nvSpPr>
        <p:spPr>
          <a:xfrm>
            <a:off x="3200400" y="4572000"/>
            <a:ext cx="3667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A</a:t>
            </a:r>
            <a:endParaRPr lang="en-US" sz="2400">
              <a:latin typeface="Tahoma"/>
            </a:endParaRPr>
          </a:p>
        </p:txBody>
      </p:sp>
      <p:sp>
        <p:nvSpPr>
          <p:cNvPr id="14349" name="Text Box 13"/>
          <p:cNvSpPr/>
          <p:nvPr/>
        </p:nvSpPr>
        <p:spPr>
          <a:xfrm>
            <a:off x="3733800" y="4572000"/>
            <a:ext cx="363538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B</a:t>
            </a:r>
            <a:endParaRPr lang="en-US" sz="2400">
              <a:latin typeface="Tahoma"/>
            </a:endParaRPr>
          </a:p>
        </p:txBody>
      </p:sp>
      <p:sp>
        <p:nvSpPr>
          <p:cNvPr id="14350" name="Text Box 14"/>
          <p:cNvSpPr/>
          <p:nvPr/>
        </p:nvSpPr>
        <p:spPr>
          <a:xfrm>
            <a:off x="4267200" y="4572000"/>
            <a:ext cx="3667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C</a:t>
            </a:r>
            <a:endParaRPr lang="en-US" sz="2400">
              <a:latin typeface="Tahoma"/>
            </a:endParaRPr>
          </a:p>
        </p:txBody>
      </p:sp>
      <p:sp>
        <p:nvSpPr>
          <p:cNvPr id="14351" name="Text Box 15"/>
          <p:cNvSpPr/>
          <p:nvPr/>
        </p:nvSpPr>
        <p:spPr>
          <a:xfrm>
            <a:off x="4800600" y="4572000"/>
            <a:ext cx="3667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A</a:t>
            </a:r>
            <a:endParaRPr lang="en-US" sz="2400">
              <a:latin typeface="Tahoma"/>
            </a:endParaRPr>
          </a:p>
        </p:txBody>
      </p:sp>
      <p:sp>
        <p:nvSpPr>
          <p:cNvPr id="14352" name="Text Box 16"/>
          <p:cNvSpPr/>
          <p:nvPr/>
        </p:nvSpPr>
        <p:spPr>
          <a:xfrm>
            <a:off x="5334000" y="4572000"/>
            <a:ext cx="3905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latin typeface="Tahoma"/>
              </a:rPr>
              <a:t>D</a:t>
            </a:r>
            <a:endParaRPr lang="en-US" sz="2400">
              <a:latin typeface="Tahoma"/>
            </a:endParaRPr>
          </a:p>
        </p:txBody>
      </p:sp>
      <p:cxnSp>
        <p:nvCxnSpPr>
          <p:cNvPr id="14353" name="Line 17"/>
          <p:cNvCxnSpPr/>
          <p:nvPr/>
        </p:nvCxnSpPr>
        <p:spPr>
          <a:xfrm flipH="1">
            <a:off x="4419600" y="3886200"/>
            <a:ext cx="0" cy="6858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4354" name="Text Box 18"/>
          <p:cNvSpPr/>
          <p:nvPr/>
        </p:nvSpPr>
        <p:spPr>
          <a:xfrm>
            <a:off x="3492500" y="5305425"/>
            <a:ext cx="3084513" cy="15525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solidFill>
                  <a:srgbClr val="0000FF"/>
                </a:solidFill>
                <a:latin typeface="Tahoma"/>
              </a:rPr>
              <a:t>Infinite</a:t>
            </a:r>
            <a:r>
              <a:rPr lang="en-US" sz="2400">
                <a:latin typeface="Tahoma"/>
              </a:rPr>
              <a:t> tape with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squares containing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tape symbols chosen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from a </a:t>
            </a:r>
            <a:r>
              <a:rPr lang="en-US" sz="2400">
                <a:solidFill>
                  <a:srgbClr val="0000FF"/>
                </a:solidFill>
                <a:latin typeface="Tahoma"/>
              </a:rPr>
              <a:t>finite</a:t>
            </a:r>
            <a:r>
              <a:rPr lang="en-US" sz="2400">
                <a:latin typeface="Tahoma"/>
              </a:rPr>
              <a:t> alphabet</a:t>
            </a:r>
            <a:endParaRPr lang="en-US" sz="2400">
              <a:latin typeface="Tahoma"/>
            </a:endParaRPr>
          </a:p>
        </p:txBody>
      </p:sp>
      <p:sp>
        <p:nvSpPr>
          <p:cNvPr id="14355" name="Text Box 19"/>
          <p:cNvSpPr/>
          <p:nvPr/>
        </p:nvSpPr>
        <p:spPr>
          <a:xfrm>
            <a:off x="5715000" y="1676400"/>
            <a:ext cx="3081338" cy="26479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 sz="2400">
                <a:solidFill>
                  <a:srgbClr val="3366FF"/>
                </a:solidFill>
                <a:latin typeface="Tahoma"/>
              </a:rPr>
              <a:t>Action</a:t>
            </a:r>
            <a:r>
              <a:rPr lang="en-US" sz="2400">
                <a:latin typeface="Tahoma"/>
              </a:rPr>
              <a:t>: based on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the state and the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tape symbol under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the head: change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state, rewrite the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symbol and move the</a:t>
            </a:r>
            <a:endParaRPr lang="en-US" sz="2400">
              <a:latin typeface="Tahoma"/>
            </a:endParaRPr>
          </a:p>
          <a:p>
            <a:pPr marL="0" lvl="0" indent="0"/>
            <a:r>
              <a:rPr lang="en-US" sz="2400">
                <a:latin typeface="Tahoma"/>
              </a:rPr>
              <a:t>head one square.</a:t>
            </a:r>
            <a:endParaRPr lang="en-US" sz="2400">
              <a:latin typeface="Tahoma"/>
            </a:endParaRPr>
          </a:p>
        </p:txBody>
      </p:sp>
      <p:cxnSp>
        <p:nvCxnSpPr>
          <p:cNvPr id="14356" name="Line 20"/>
          <p:cNvCxnSpPr/>
          <p:nvPr/>
        </p:nvCxnSpPr>
        <p:spPr>
          <a:xfrm>
            <a:off x="3132138" y="4581525"/>
            <a:ext cx="4535487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4357" name="Line 21"/>
          <p:cNvCxnSpPr/>
          <p:nvPr/>
        </p:nvCxnSpPr>
        <p:spPr>
          <a:xfrm>
            <a:off x="3132138" y="5084763"/>
            <a:ext cx="4535487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4358" name="Text Box 22"/>
          <p:cNvSpPr/>
          <p:nvPr/>
        </p:nvSpPr>
        <p:spPr>
          <a:xfrm>
            <a:off x="468313" y="3141663"/>
            <a:ext cx="2855912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en-US">
                <a:solidFill>
                  <a:schemeClr val="accent2"/>
                </a:solidFill>
              </a:rPr>
              <a:t>What are the essential </a:t>
            </a:r>
            <a:endParaRPr lang="en-US">
              <a:solidFill>
                <a:schemeClr val="accent2"/>
              </a:solidFill>
            </a:endParaRPr>
          </a:p>
          <a:p>
            <a:pPr marL="0" lvl="0" indent="0"/>
            <a:r>
              <a:rPr lang="en-US">
                <a:solidFill>
                  <a:schemeClr val="accent2"/>
                </a:solidFill>
              </a:rPr>
              <a:t>differences from FA?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4359" name="Picture 23"/>
          <p:cNvPicPr/>
          <p:nvPr>
            <p:ph idx="1"/>
          </p:nvPr>
        </p:nvPicPr>
        <p:blipFill>
          <a:blip r:embed="rId2"/>
          <a:stretch/>
        </p:blipFill>
        <p:spPr>
          <a:xfrm>
            <a:off x="179388" y="1700213"/>
            <a:ext cx="3155950" cy="4608512"/>
          </a:xfrm>
          <a:prstGeom prst="rect">
            <a:avLst/>
          </a:prstGeom>
          <a:noFill/>
          <a:ln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2" name="Rectangle 2"/>
          <p:cNvSpPr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Formal definition of TMs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/>
          <p:nvPr>
            <p:ph type="body" idx="1"/>
          </p:nvPr>
        </p:nvSpPr>
        <p:spPr>
          <a:xfrm>
            <a:off x="685800" y="1828800"/>
            <a:ext cx="7924800" cy="47244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609600" lvl="0" indent="-609600"/>
            <a:r>
              <a:rPr lang="en-US"/>
              <a:t>A TM is described by: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A finite set of </a:t>
            </a:r>
            <a:r>
              <a:rPr lang="en-US" i="1">
                <a:solidFill>
                  <a:srgbClr val="FF0066"/>
                </a:solidFill>
              </a:rPr>
              <a:t>states </a:t>
            </a:r>
            <a:r>
              <a:rPr lang="en-US"/>
              <a:t> (Q, typically).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input alphabet</a:t>
            </a:r>
            <a:r>
              <a:rPr lang="en-US"/>
              <a:t>  (</a:t>
            </a:r>
            <a:r>
              <a:rPr lang="en-US">
                <a:latin typeface="Lucida Sans Unicode"/>
              </a:rPr>
              <a:t>Σ</a:t>
            </a:r>
            <a:r>
              <a:rPr lang="en-US"/>
              <a:t>, typically).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tape alphabet</a:t>
            </a:r>
            <a:r>
              <a:rPr lang="en-US"/>
              <a:t>  (</a:t>
            </a:r>
            <a:r>
              <a:rPr lang="en-US">
                <a:latin typeface="Lucida Sans Unicode"/>
              </a:rPr>
              <a:t>Γ</a:t>
            </a:r>
            <a:r>
              <a:rPr lang="en-US"/>
              <a:t>, typically; contains </a:t>
            </a:r>
            <a:r>
              <a:rPr lang="en-US">
                <a:latin typeface="Lucida Sans Unicode"/>
              </a:rPr>
              <a:t>Σ</a:t>
            </a:r>
            <a:r>
              <a:rPr lang="en-US"/>
              <a:t>).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transition function</a:t>
            </a:r>
            <a:r>
              <a:rPr lang="en-US"/>
              <a:t>  (</a:t>
            </a:r>
            <a:r>
              <a:rPr lang="en-US">
                <a:latin typeface="Lucida Sans Unicode"/>
              </a:rPr>
              <a:t>δ</a:t>
            </a:r>
            <a:r>
              <a:rPr lang="en-US"/>
              <a:t>, typically).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start state</a:t>
            </a:r>
            <a:r>
              <a:rPr lang="en-US"/>
              <a:t>  (q</a:t>
            </a:r>
            <a:r>
              <a:rPr lang="en-US" baseline="-25000"/>
              <a:t>0</a:t>
            </a:r>
            <a:r>
              <a:rPr lang="en-US"/>
              <a:t>, in Q, typically).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blank symbol</a:t>
            </a:r>
            <a:r>
              <a:rPr lang="en-US"/>
              <a:t>  (u, in </a:t>
            </a:r>
            <a:r>
              <a:rPr lang="en-US">
                <a:latin typeface="Lucida Sans Unicode"/>
              </a:rPr>
              <a:t>Γ- Σ</a:t>
            </a:r>
            <a:r>
              <a:rPr lang="en-US"/>
              <a:t>, typically).</a:t>
            </a:r>
            <a:endParaRPr lang="en-US"/>
          </a:p>
          <a:p>
            <a:pPr marL="1371600" lvl="2" indent="-457200">
              <a:buFont typeface="Monotype Sorts" charset="2"/>
              <a:buChar char="u"/>
            </a:pPr>
            <a:r>
              <a:rPr lang="en-US"/>
              <a:t>All tape except for the input is blank initially.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A set of </a:t>
            </a:r>
            <a:r>
              <a:rPr lang="en-US" i="1">
                <a:solidFill>
                  <a:srgbClr val="FF0066"/>
                </a:solidFill>
              </a:rPr>
              <a:t>final states</a:t>
            </a:r>
            <a:r>
              <a:rPr lang="en-US"/>
              <a:t>  (F </a:t>
            </a:r>
            <a:r>
              <a:rPr lang="en-US">
                <a:latin typeface="Lucida Sans Unicode"/>
              </a:rPr>
              <a:t>⊆ </a:t>
            </a:r>
            <a:r>
              <a:rPr lang="en-US"/>
              <a:t>Q, typically).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The Transition Function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6387" name="Rectangle 3"/>
          <p:cNvSpPr/>
          <p:nvPr>
            <p:ph type="body" idx="1"/>
          </p:nvPr>
        </p:nvSpPr>
        <p:spPr>
          <a:xfrm>
            <a:off x="685800" y="1981200"/>
            <a:ext cx="8001000" cy="44958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609600" lvl="0" indent="-609600"/>
            <a:r>
              <a:rPr lang="en-US"/>
              <a:t>Takes two arguments: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A state, in Q.</a:t>
            </a:r>
            <a:endParaRPr lang="en-US"/>
          </a:p>
          <a:p>
            <a:pPr marL="990600" lvl="1" indent="-533400">
              <a:buFont typeface="Monotype Sorts" charset="2"/>
              <a:buAutoNum type="arabicPeriod"/>
            </a:pPr>
            <a:r>
              <a:rPr lang="en-US"/>
              <a:t>A tape symbol in </a:t>
            </a:r>
            <a:r>
              <a:rPr lang="en-US">
                <a:latin typeface="Lucida Sans Unicode"/>
              </a:rPr>
              <a:t>Γ</a:t>
            </a:r>
            <a:r>
              <a:rPr lang="en-US"/>
              <a:t>.</a:t>
            </a:r>
            <a:endParaRPr lang="en-US"/>
          </a:p>
          <a:p>
            <a:pPr marL="609600" lvl="0" indent="-609600"/>
            <a:r>
              <a:rPr lang="en-US">
                <a:latin typeface="Lucida Sans Unicode"/>
              </a:rPr>
              <a:t>δ</a:t>
            </a:r>
            <a:r>
              <a:rPr lang="en-US"/>
              <a:t>(q, Z) is a triple of the form (p, Y, D).</a:t>
            </a:r>
            <a:endParaRPr lang="en-US"/>
          </a:p>
          <a:p>
            <a:pPr marL="990600" lvl="1" indent="-533400"/>
            <a:r>
              <a:rPr lang="en-US"/>
              <a:t>p is a state.</a:t>
            </a:r>
            <a:endParaRPr lang="en-US"/>
          </a:p>
          <a:p>
            <a:pPr marL="990600" lvl="1" indent="-533400"/>
            <a:r>
              <a:rPr lang="en-US"/>
              <a:t>Y is the new tape symbol.</a:t>
            </a:r>
            <a:endParaRPr lang="en-US"/>
          </a:p>
          <a:p>
            <a:pPr marL="990600" lvl="1" indent="-533400"/>
            <a:r>
              <a:rPr lang="en-US"/>
              <a:t>D is a </a:t>
            </a:r>
            <a:r>
              <a:rPr lang="en-US" i="1">
                <a:solidFill>
                  <a:srgbClr val="FF0066"/>
                </a:solidFill>
              </a:rPr>
              <a:t>direction</a:t>
            </a:r>
            <a:r>
              <a:rPr lang="en-US"/>
              <a:t>, L or R.</a:t>
            </a:r>
            <a:endParaRPr lang="en-US"/>
          </a:p>
        </p:txBody>
      </p:sp>
    </p:spTree>
  </p:cSld>
  <p:clrMapOvr>
    <a:masterClrMapping/>
  </p:clrMapOvr>
</p:sld>
</file>